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9"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90" r:id="rId3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eQ1G+lUJ7iko+Iqubo8BA==" hashData="ydL134DvKmaFJIi07Y3mcKkA5RIN5LhSV40/nsj2xj8QxI4rwjdqrpRTOj1vK57G8QYcrVIHJxGwXuWVym3MQ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68AEEB-BB0E-4439-868E-64EB49269056}" v="40" dt="2022-12-02T06:11:53.6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1" autoAdjust="0"/>
    <p:restoredTop sz="94660"/>
  </p:normalViewPr>
  <p:slideViewPr>
    <p:cSldViewPr snapToGrid="0">
      <p:cViewPr varScale="1">
        <p:scale>
          <a:sx n="76" d="100"/>
          <a:sy n="76" d="100"/>
        </p:scale>
        <p:origin x="68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366D8C-CBD1-57B8-E165-DA240A2DA31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0816F38-0609-9F6B-22A1-EB75DA63C9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F69A8E3-8EA7-F13D-163F-C83E3BF2A505}"/>
              </a:ext>
            </a:extLst>
          </p:cNvPr>
          <p:cNvSpPr>
            <a:spLocks noGrp="1"/>
          </p:cNvSpPr>
          <p:nvPr>
            <p:ph type="dt" sz="half" idx="10"/>
          </p:nvPr>
        </p:nvSpPr>
        <p:spPr/>
        <p:txBody>
          <a:bodyPr/>
          <a:lstStyle/>
          <a:p>
            <a:fld id="{0E889C34-A5EC-4C83-8FF8-7535359F34BC}"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10A25E7C-E9C6-0D33-A9D1-8EBBE866A35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D2E004C-6958-856E-6141-687B9B9CA873}"/>
              </a:ext>
            </a:extLst>
          </p:cNvPr>
          <p:cNvSpPr>
            <a:spLocks noGrp="1"/>
          </p:cNvSpPr>
          <p:nvPr>
            <p:ph type="sldNum" sz="quarter" idx="12"/>
          </p:nvPr>
        </p:nvSpPr>
        <p:spPr/>
        <p:txBody>
          <a:bodyPr/>
          <a:lstStyle/>
          <a:p>
            <a:fld id="{142805EC-57D5-4C9B-B6D4-044BA8170DBA}" type="slidenum">
              <a:rPr lang="fr-FR" smtClean="0"/>
              <a:t>‹N°›</a:t>
            </a:fld>
            <a:endParaRPr lang="fr-FR"/>
          </a:p>
        </p:txBody>
      </p:sp>
    </p:spTree>
    <p:extLst>
      <p:ext uri="{BB962C8B-B14F-4D97-AF65-F5344CB8AC3E}">
        <p14:creationId xmlns:p14="http://schemas.microsoft.com/office/powerpoint/2010/main" val="35365927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E845F9-CEDE-F671-2EB9-475401C0452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D1E25D9-D0F8-800C-AD2F-07B0017A495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CC5A99A-AC0A-1A9C-F887-D04EF11670B0}"/>
              </a:ext>
            </a:extLst>
          </p:cNvPr>
          <p:cNvSpPr>
            <a:spLocks noGrp="1"/>
          </p:cNvSpPr>
          <p:nvPr>
            <p:ph type="dt" sz="half" idx="10"/>
          </p:nvPr>
        </p:nvSpPr>
        <p:spPr/>
        <p:txBody>
          <a:bodyPr/>
          <a:lstStyle/>
          <a:p>
            <a:fld id="{0E889C34-A5EC-4C83-8FF8-7535359F34BC}"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E0C370EC-156A-B0C5-8D52-5D091E18933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657F599-1660-D894-6234-4A40202EE507}"/>
              </a:ext>
            </a:extLst>
          </p:cNvPr>
          <p:cNvSpPr>
            <a:spLocks noGrp="1"/>
          </p:cNvSpPr>
          <p:nvPr>
            <p:ph type="sldNum" sz="quarter" idx="12"/>
          </p:nvPr>
        </p:nvSpPr>
        <p:spPr/>
        <p:txBody>
          <a:bodyPr/>
          <a:lstStyle/>
          <a:p>
            <a:fld id="{142805EC-57D5-4C9B-B6D4-044BA8170DBA}" type="slidenum">
              <a:rPr lang="fr-FR" smtClean="0"/>
              <a:t>‹N°›</a:t>
            </a:fld>
            <a:endParaRPr lang="fr-FR"/>
          </a:p>
        </p:txBody>
      </p:sp>
    </p:spTree>
    <p:extLst>
      <p:ext uri="{BB962C8B-B14F-4D97-AF65-F5344CB8AC3E}">
        <p14:creationId xmlns:p14="http://schemas.microsoft.com/office/powerpoint/2010/main" val="4022065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76CF18-2E78-00FB-223E-F0D5B556BF5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BA67DF2-AF45-A010-0A15-0A297AC9EB5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6967935-5BBE-EE25-4C54-FEBA87B8760E}"/>
              </a:ext>
            </a:extLst>
          </p:cNvPr>
          <p:cNvSpPr>
            <a:spLocks noGrp="1"/>
          </p:cNvSpPr>
          <p:nvPr>
            <p:ph type="dt" sz="half" idx="10"/>
          </p:nvPr>
        </p:nvSpPr>
        <p:spPr/>
        <p:txBody>
          <a:bodyPr/>
          <a:lstStyle/>
          <a:p>
            <a:fld id="{0E889C34-A5EC-4C83-8FF8-7535359F34BC}"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F932B961-F878-46DC-75D5-69D1E460C75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93DEEF0-7476-9ADC-A267-1ED92025641A}"/>
              </a:ext>
            </a:extLst>
          </p:cNvPr>
          <p:cNvSpPr>
            <a:spLocks noGrp="1"/>
          </p:cNvSpPr>
          <p:nvPr>
            <p:ph type="sldNum" sz="quarter" idx="12"/>
          </p:nvPr>
        </p:nvSpPr>
        <p:spPr/>
        <p:txBody>
          <a:bodyPr/>
          <a:lstStyle/>
          <a:p>
            <a:fld id="{142805EC-57D5-4C9B-B6D4-044BA8170DBA}" type="slidenum">
              <a:rPr lang="fr-FR" smtClean="0"/>
              <a:t>‹N°›</a:t>
            </a:fld>
            <a:endParaRPr lang="fr-FR"/>
          </a:p>
        </p:txBody>
      </p:sp>
    </p:spTree>
    <p:extLst>
      <p:ext uri="{BB962C8B-B14F-4D97-AF65-F5344CB8AC3E}">
        <p14:creationId xmlns:p14="http://schemas.microsoft.com/office/powerpoint/2010/main" val="1269414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6B2378-EAE1-9618-6DFD-8CC97CED5E7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26B58DB-D58D-27FA-814F-E305EA4D338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342005D-1972-5581-7CBE-BA2A44456DC3}"/>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E91F7CA-342C-7141-270D-C1C292B01AA1}"/>
              </a:ext>
            </a:extLst>
          </p:cNvPr>
          <p:cNvSpPr>
            <a:spLocks noGrp="1"/>
          </p:cNvSpPr>
          <p:nvPr>
            <p:ph type="dt" sz="half" idx="10"/>
          </p:nvPr>
        </p:nvSpPr>
        <p:spPr/>
        <p:txBody>
          <a:bodyPr/>
          <a:lstStyle/>
          <a:p>
            <a:fld id="{0E889C34-A5EC-4C83-8FF8-7535359F34BC}" type="datetimeFigureOut">
              <a:rPr lang="fr-FR" smtClean="0"/>
              <a:t>02/12/2022</a:t>
            </a:fld>
            <a:endParaRPr lang="fr-FR"/>
          </a:p>
        </p:txBody>
      </p:sp>
      <p:sp>
        <p:nvSpPr>
          <p:cNvPr id="6" name="Espace réservé du pied de page 5">
            <a:extLst>
              <a:ext uri="{FF2B5EF4-FFF2-40B4-BE49-F238E27FC236}">
                <a16:creationId xmlns:a16="http://schemas.microsoft.com/office/drawing/2014/main" id="{060D736B-B2C3-5D89-5C60-71CE0F70D31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1179688-32E9-44BF-1CD1-69818F8EB12C}"/>
              </a:ext>
            </a:extLst>
          </p:cNvPr>
          <p:cNvSpPr>
            <a:spLocks noGrp="1"/>
          </p:cNvSpPr>
          <p:nvPr>
            <p:ph type="sldNum" sz="quarter" idx="12"/>
          </p:nvPr>
        </p:nvSpPr>
        <p:spPr/>
        <p:txBody>
          <a:bodyPr/>
          <a:lstStyle/>
          <a:p>
            <a:fld id="{142805EC-57D5-4C9B-B6D4-044BA8170DBA}" type="slidenum">
              <a:rPr lang="fr-FR" smtClean="0"/>
              <a:t>‹N°›</a:t>
            </a:fld>
            <a:endParaRPr lang="fr-FR"/>
          </a:p>
        </p:txBody>
      </p:sp>
    </p:spTree>
    <p:extLst>
      <p:ext uri="{BB962C8B-B14F-4D97-AF65-F5344CB8AC3E}">
        <p14:creationId xmlns:p14="http://schemas.microsoft.com/office/powerpoint/2010/main" val="26815338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227223F-07EB-5726-36DE-DF5A54141B8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5C744BA-5717-5C2F-8D5B-F0190FF8077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37DED45-C892-BA8B-CFA2-634EFE35280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C37D194-CAC5-B30D-A8C0-0C4C00E8B5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A6A6ECB-2652-5420-BDC2-C0BDD7D6DD56}"/>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4FEEDF2-9928-6EDD-5C99-66FA2BF0456E}"/>
              </a:ext>
            </a:extLst>
          </p:cNvPr>
          <p:cNvSpPr>
            <a:spLocks noGrp="1"/>
          </p:cNvSpPr>
          <p:nvPr>
            <p:ph type="dt" sz="half" idx="10"/>
          </p:nvPr>
        </p:nvSpPr>
        <p:spPr/>
        <p:txBody>
          <a:bodyPr/>
          <a:lstStyle/>
          <a:p>
            <a:fld id="{0E889C34-A5EC-4C83-8FF8-7535359F34BC}" type="datetimeFigureOut">
              <a:rPr lang="fr-FR" smtClean="0"/>
              <a:t>02/12/2022</a:t>
            </a:fld>
            <a:endParaRPr lang="fr-FR"/>
          </a:p>
        </p:txBody>
      </p:sp>
      <p:sp>
        <p:nvSpPr>
          <p:cNvPr id="8" name="Espace réservé du pied de page 7">
            <a:extLst>
              <a:ext uri="{FF2B5EF4-FFF2-40B4-BE49-F238E27FC236}">
                <a16:creationId xmlns:a16="http://schemas.microsoft.com/office/drawing/2014/main" id="{199C7710-A39F-DBE5-B194-418BA818D88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F2973BA-AFF3-D7D3-E97E-16531AC33A77}"/>
              </a:ext>
            </a:extLst>
          </p:cNvPr>
          <p:cNvSpPr>
            <a:spLocks noGrp="1"/>
          </p:cNvSpPr>
          <p:nvPr>
            <p:ph type="sldNum" sz="quarter" idx="12"/>
          </p:nvPr>
        </p:nvSpPr>
        <p:spPr/>
        <p:txBody>
          <a:bodyPr/>
          <a:lstStyle/>
          <a:p>
            <a:fld id="{142805EC-57D5-4C9B-B6D4-044BA8170DBA}" type="slidenum">
              <a:rPr lang="fr-FR" smtClean="0"/>
              <a:t>‹N°›</a:t>
            </a:fld>
            <a:endParaRPr lang="fr-FR"/>
          </a:p>
        </p:txBody>
      </p:sp>
    </p:spTree>
    <p:extLst>
      <p:ext uri="{BB962C8B-B14F-4D97-AF65-F5344CB8AC3E}">
        <p14:creationId xmlns:p14="http://schemas.microsoft.com/office/powerpoint/2010/main" val="25998932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F9EB0D-3274-BAD1-11DA-E0B8DE11505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B82CA18-303A-C438-91C9-69603FD85CEA}"/>
              </a:ext>
            </a:extLst>
          </p:cNvPr>
          <p:cNvSpPr>
            <a:spLocks noGrp="1"/>
          </p:cNvSpPr>
          <p:nvPr>
            <p:ph type="dt" sz="half" idx="10"/>
          </p:nvPr>
        </p:nvSpPr>
        <p:spPr/>
        <p:txBody>
          <a:bodyPr/>
          <a:lstStyle/>
          <a:p>
            <a:fld id="{0E889C34-A5EC-4C83-8FF8-7535359F34BC}" type="datetimeFigureOut">
              <a:rPr lang="fr-FR" smtClean="0"/>
              <a:t>02/12/2022</a:t>
            </a:fld>
            <a:endParaRPr lang="fr-FR"/>
          </a:p>
        </p:txBody>
      </p:sp>
      <p:sp>
        <p:nvSpPr>
          <p:cNvPr id="4" name="Espace réservé du pied de page 3">
            <a:extLst>
              <a:ext uri="{FF2B5EF4-FFF2-40B4-BE49-F238E27FC236}">
                <a16:creationId xmlns:a16="http://schemas.microsoft.com/office/drawing/2014/main" id="{5BEE86DF-6CC1-1071-2B91-01919931A62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F3508BE-DDF7-1421-7794-EF947B0C49CD}"/>
              </a:ext>
            </a:extLst>
          </p:cNvPr>
          <p:cNvSpPr>
            <a:spLocks noGrp="1"/>
          </p:cNvSpPr>
          <p:nvPr>
            <p:ph type="sldNum" sz="quarter" idx="12"/>
          </p:nvPr>
        </p:nvSpPr>
        <p:spPr/>
        <p:txBody>
          <a:bodyPr/>
          <a:lstStyle/>
          <a:p>
            <a:fld id="{142805EC-57D5-4C9B-B6D4-044BA8170DBA}" type="slidenum">
              <a:rPr lang="fr-FR" smtClean="0"/>
              <a:t>‹N°›</a:t>
            </a:fld>
            <a:endParaRPr lang="fr-FR"/>
          </a:p>
        </p:txBody>
      </p:sp>
    </p:spTree>
    <p:extLst>
      <p:ext uri="{BB962C8B-B14F-4D97-AF65-F5344CB8AC3E}">
        <p14:creationId xmlns:p14="http://schemas.microsoft.com/office/powerpoint/2010/main" val="32563666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C5F23D1-58A9-33E5-23AB-71607EE0FE7C}"/>
              </a:ext>
            </a:extLst>
          </p:cNvPr>
          <p:cNvSpPr>
            <a:spLocks noGrp="1"/>
          </p:cNvSpPr>
          <p:nvPr>
            <p:ph type="dt" sz="half" idx="10"/>
          </p:nvPr>
        </p:nvSpPr>
        <p:spPr/>
        <p:txBody>
          <a:bodyPr/>
          <a:lstStyle/>
          <a:p>
            <a:fld id="{0E889C34-A5EC-4C83-8FF8-7535359F34BC}" type="datetimeFigureOut">
              <a:rPr lang="fr-FR" smtClean="0"/>
              <a:t>02/12/2022</a:t>
            </a:fld>
            <a:endParaRPr lang="fr-FR"/>
          </a:p>
        </p:txBody>
      </p:sp>
      <p:sp>
        <p:nvSpPr>
          <p:cNvPr id="3" name="Espace réservé du pied de page 2">
            <a:extLst>
              <a:ext uri="{FF2B5EF4-FFF2-40B4-BE49-F238E27FC236}">
                <a16:creationId xmlns:a16="http://schemas.microsoft.com/office/drawing/2014/main" id="{918C6124-99EC-BC1C-A7C1-80ACC2B2D7B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9F229050-9AFE-0787-D37A-E6C3E964A2C9}"/>
              </a:ext>
            </a:extLst>
          </p:cNvPr>
          <p:cNvSpPr>
            <a:spLocks noGrp="1"/>
          </p:cNvSpPr>
          <p:nvPr>
            <p:ph type="sldNum" sz="quarter" idx="12"/>
          </p:nvPr>
        </p:nvSpPr>
        <p:spPr/>
        <p:txBody>
          <a:bodyPr/>
          <a:lstStyle/>
          <a:p>
            <a:fld id="{142805EC-57D5-4C9B-B6D4-044BA8170DBA}" type="slidenum">
              <a:rPr lang="fr-FR" smtClean="0"/>
              <a:t>‹N°›</a:t>
            </a:fld>
            <a:endParaRPr lang="fr-FR"/>
          </a:p>
        </p:txBody>
      </p:sp>
    </p:spTree>
    <p:extLst>
      <p:ext uri="{BB962C8B-B14F-4D97-AF65-F5344CB8AC3E}">
        <p14:creationId xmlns:p14="http://schemas.microsoft.com/office/powerpoint/2010/main" val="17762850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0F21D2-A825-2C50-D228-EA33136EBB4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977D9116-4D43-4DFA-E8F1-02E50531F18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50D1B09-9C50-9CFD-4B0B-141F7884DE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8B7CED3-FF1F-3101-3748-9831C7EDB7C3}"/>
              </a:ext>
            </a:extLst>
          </p:cNvPr>
          <p:cNvSpPr>
            <a:spLocks noGrp="1"/>
          </p:cNvSpPr>
          <p:nvPr>
            <p:ph type="dt" sz="half" idx="10"/>
          </p:nvPr>
        </p:nvSpPr>
        <p:spPr/>
        <p:txBody>
          <a:bodyPr/>
          <a:lstStyle/>
          <a:p>
            <a:fld id="{0E889C34-A5EC-4C83-8FF8-7535359F34BC}" type="datetimeFigureOut">
              <a:rPr lang="fr-FR" smtClean="0"/>
              <a:t>02/12/2022</a:t>
            </a:fld>
            <a:endParaRPr lang="fr-FR"/>
          </a:p>
        </p:txBody>
      </p:sp>
      <p:sp>
        <p:nvSpPr>
          <p:cNvPr id="6" name="Espace réservé du pied de page 5">
            <a:extLst>
              <a:ext uri="{FF2B5EF4-FFF2-40B4-BE49-F238E27FC236}">
                <a16:creationId xmlns:a16="http://schemas.microsoft.com/office/drawing/2014/main" id="{7EA78E16-F84D-3B97-263B-F46DC23270A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699825F-E449-D229-E7D4-9C0835FA8F13}"/>
              </a:ext>
            </a:extLst>
          </p:cNvPr>
          <p:cNvSpPr>
            <a:spLocks noGrp="1"/>
          </p:cNvSpPr>
          <p:nvPr>
            <p:ph type="sldNum" sz="quarter" idx="12"/>
          </p:nvPr>
        </p:nvSpPr>
        <p:spPr/>
        <p:txBody>
          <a:bodyPr/>
          <a:lstStyle/>
          <a:p>
            <a:fld id="{142805EC-57D5-4C9B-B6D4-044BA8170DBA}" type="slidenum">
              <a:rPr lang="fr-FR" smtClean="0"/>
              <a:t>‹N°›</a:t>
            </a:fld>
            <a:endParaRPr lang="fr-FR"/>
          </a:p>
        </p:txBody>
      </p:sp>
    </p:spTree>
    <p:extLst>
      <p:ext uri="{BB962C8B-B14F-4D97-AF65-F5344CB8AC3E}">
        <p14:creationId xmlns:p14="http://schemas.microsoft.com/office/powerpoint/2010/main" val="40910133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3F77357-1013-9B4E-EC2C-F49DBB55EFF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5994C47-C145-1932-7C92-57B61F8108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79B8EA0-F551-7EAC-99DD-03893E874E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C344B51-0E6A-2236-C3A8-64421E3E2825}"/>
              </a:ext>
            </a:extLst>
          </p:cNvPr>
          <p:cNvSpPr>
            <a:spLocks noGrp="1"/>
          </p:cNvSpPr>
          <p:nvPr>
            <p:ph type="dt" sz="half" idx="10"/>
          </p:nvPr>
        </p:nvSpPr>
        <p:spPr/>
        <p:txBody>
          <a:bodyPr/>
          <a:lstStyle/>
          <a:p>
            <a:fld id="{0E889C34-A5EC-4C83-8FF8-7535359F34BC}" type="datetimeFigureOut">
              <a:rPr lang="fr-FR" smtClean="0"/>
              <a:t>02/12/2022</a:t>
            </a:fld>
            <a:endParaRPr lang="fr-FR"/>
          </a:p>
        </p:txBody>
      </p:sp>
      <p:sp>
        <p:nvSpPr>
          <p:cNvPr id="6" name="Espace réservé du pied de page 5">
            <a:extLst>
              <a:ext uri="{FF2B5EF4-FFF2-40B4-BE49-F238E27FC236}">
                <a16:creationId xmlns:a16="http://schemas.microsoft.com/office/drawing/2014/main" id="{84C48D87-0CA7-E479-D76E-2C59776E110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1227F3D-1FCF-9E93-B6A5-C2F06B6AB935}"/>
              </a:ext>
            </a:extLst>
          </p:cNvPr>
          <p:cNvSpPr>
            <a:spLocks noGrp="1"/>
          </p:cNvSpPr>
          <p:nvPr>
            <p:ph type="sldNum" sz="quarter" idx="12"/>
          </p:nvPr>
        </p:nvSpPr>
        <p:spPr/>
        <p:txBody>
          <a:bodyPr/>
          <a:lstStyle/>
          <a:p>
            <a:fld id="{142805EC-57D5-4C9B-B6D4-044BA8170DBA}" type="slidenum">
              <a:rPr lang="fr-FR" smtClean="0"/>
              <a:t>‹N°›</a:t>
            </a:fld>
            <a:endParaRPr lang="fr-FR"/>
          </a:p>
        </p:txBody>
      </p:sp>
    </p:spTree>
    <p:extLst>
      <p:ext uri="{BB962C8B-B14F-4D97-AF65-F5344CB8AC3E}">
        <p14:creationId xmlns:p14="http://schemas.microsoft.com/office/powerpoint/2010/main" val="13741109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2D670D-9F54-A77E-1CFB-9C844F0B092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9F8ED5F-F541-9371-3DCE-67AD1D2C370E}"/>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6521622-39F4-B514-F3DD-A1A634C59DD6}"/>
              </a:ext>
            </a:extLst>
          </p:cNvPr>
          <p:cNvSpPr>
            <a:spLocks noGrp="1"/>
          </p:cNvSpPr>
          <p:nvPr>
            <p:ph type="dt" sz="half" idx="10"/>
          </p:nvPr>
        </p:nvSpPr>
        <p:spPr/>
        <p:txBody>
          <a:bodyPr/>
          <a:lstStyle/>
          <a:p>
            <a:fld id="{0E889C34-A5EC-4C83-8FF8-7535359F34BC}"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0F575975-B09B-36F7-1AF3-E69E7B5979D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09A92EF-7F80-2A78-446D-C93DBACD04FA}"/>
              </a:ext>
            </a:extLst>
          </p:cNvPr>
          <p:cNvSpPr>
            <a:spLocks noGrp="1"/>
          </p:cNvSpPr>
          <p:nvPr>
            <p:ph type="sldNum" sz="quarter" idx="12"/>
          </p:nvPr>
        </p:nvSpPr>
        <p:spPr/>
        <p:txBody>
          <a:bodyPr/>
          <a:lstStyle/>
          <a:p>
            <a:fld id="{142805EC-57D5-4C9B-B6D4-044BA8170DBA}" type="slidenum">
              <a:rPr lang="fr-FR" smtClean="0"/>
              <a:t>‹N°›</a:t>
            </a:fld>
            <a:endParaRPr lang="fr-FR"/>
          </a:p>
        </p:txBody>
      </p:sp>
    </p:spTree>
    <p:extLst>
      <p:ext uri="{BB962C8B-B14F-4D97-AF65-F5344CB8AC3E}">
        <p14:creationId xmlns:p14="http://schemas.microsoft.com/office/powerpoint/2010/main" val="6520149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531575B-7E6E-F120-55C6-1D63A022061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8473018-A9A4-5651-0541-0F3B844C1C2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802EA49-0946-6931-B7A8-7F6D8ABC6CB5}"/>
              </a:ext>
            </a:extLst>
          </p:cNvPr>
          <p:cNvSpPr>
            <a:spLocks noGrp="1"/>
          </p:cNvSpPr>
          <p:nvPr>
            <p:ph type="dt" sz="half" idx="10"/>
          </p:nvPr>
        </p:nvSpPr>
        <p:spPr/>
        <p:txBody>
          <a:bodyPr/>
          <a:lstStyle/>
          <a:p>
            <a:fld id="{0E889C34-A5EC-4C83-8FF8-7535359F34BC}"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3782E2C7-4166-3960-3279-B20D4362750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7DD0EEE-CB20-7B90-BA48-4EA48F0FC689}"/>
              </a:ext>
            </a:extLst>
          </p:cNvPr>
          <p:cNvSpPr>
            <a:spLocks noGrp="1"/>
          </p:cNvSpPr>
          <p:nvPr>
            <p:ph type="sldNum" sz="quarter" idx="12"/>
          </p:nvPr>
        </p:nvSpPr>
        <p:spPr/>
        <p:txBody>
          <a:bodyPr/>
          <a:lstStyle/>
          <a:p>
            <a:fld id="{142805EC-57D5-4C9B-B6D4-044BA8170DBA}" type="slidenum">
              <a:rPr lang="fr-FR" smtClean="0"/>
              <a:t>‹N°›</a:t>
            </a:fld>
            <a:endParaRPr lang="fr-FR"/>
          </a:p>
        </p:txBody>
      </p:sp>
    </p:spTree>
    <p:extLst>
      <p:ext uri="{BB962C8B-B14F-4D97-AF65-F5344CB8AC3E}">
        <p14:creationId xmlns:p14="http://schemas.microsoft.com/office/powerpoint/2010/main" val="22375996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7FBF8F7-AA7F-D5A6-5620-766838FE04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DFAEF9D-F972-B43B-2413-C2A809111F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2D6CB94-1556-1DEB-88A3-FB92D3046AB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889C34-A5EC-4C83-8FF8-7535359F34BC}" type="datetimeFigureOut">
              <a:rPr lang="fr-FR" smtClean="0"/>
              <a:t>02/12/2022</a:t>
            </a:fld>
            <a:endParaRPr lang="fr-FR"/>
          </a:p>
        </p:txBody>
      </p:sp>
      <p:sp>
        <p:nvSpPr>
          <p:cNvPr id="5" name="Espace réservé du pied de page 4">
            <a:extLst>
              <a:ext uri="{FF2B5EF4-FFF2-40B4-BE49-F238E27FC236}">
                <a16:creationId xmlns:a16="http://schemas.microsoft.com/office/drawing/2014/main" id="{E9E38802-C0EE-67C0-388C-1C77086D72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684242E-B5E8-77EB-CEEC-A446FA828CC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2805EC-57D5-4C9B-B6D4-044BA8170DBA}" type="slidenum">
              <a:rPr lang="fr-FR" smtClean="0"/>
              <a:t>‹N°›</a:t>
            </a:fld>
            <a:endParaRPr lang="fr-FR"/>
          </a:p>
        </p:txBody>
      </p:sp>
    </p:spTree>
    <p:extLst>
      <p:ext uri="{BB962C8B-B14F-4D97-AF65-F5344CB8AC3E}">
        <p14:creationId xmlns:p14="http://schemas.microsoft.com/office/powerpoint/2010/main" val="13733002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DDA10B33-1B69-228E-ABBA-A6CE96F3EBF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5718" y="371060"/>
            <a:ext cx="7180564" cy="5989983"/>
          </a:xfrm>
          <a:prstGeom prst="rect">
            <a:avLst/>
          </a:prstGeom>
        </p:spPr>
      </p:pic>
    </p:spTree>
    <p:extLst>
      <p:ext uri="{BB962C8B-B14F-4D97-AF65-F5344CB8AC3E}">
        <p14:creationId xmlns:p14="http://schemas.microsoft.com/office/powerpoint/2010/main" val="27515881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sndAc>
          <p:stSnd loop="1">
            <p:snd r:embed="rId2" name="Naid x Eliném - Wam Tsi Star ( Clip Officiel ).wav"/>
          </p:stSnd>
        </p:sndAc>
      </p:transition>
    </mc:Choice>
    <mc:Fallback>
      <p:transition spd="slow" advClick="0" advTm="16000">
        <p:fade/>
        <p:sndAc>
          <p:stSnd loop="1">
            <p:snd r:embed="rId2" name="Naid x Eliném - Wam Tsi Star ( Clip Officiel ).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10;&#10;Description générée automatiquement">
            <a:extLst>
              <a:ext uri="{FF2B5EF4-FFF2-40B4-BE49-F238E27FC236}">
                <a16:creationId xmlns:a16="http://schemas.microsoft.com/office/drawing/2014/main" id="{CCB709B1-2667-9345-1088-C84DAA0A16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6886" y="742122"/>
            <a:ext cx="8998228" cy="5112026"/>
          </a:xfrm>
          <a:prstGeom prst="rect">
            <a:avLst/>
          </a:prstGeom>
        </p:spPr>
      </p:pic>
      <p:sp>
        <p:nvSpPr>
          <p:cNvPr id="4" name="ZoneTexte 3">
            <a:extLst>
              <a:ext uri="{FF2B5EF4-FFF2-40B4-BE49-F238E27FC236}">
                <a16:creationId xmlns:a16="http://schemas.microsoft.com/office/drawing/2014/main" id="{CBEE2F33-DB24-D09D-5964-4346FC130D68}"/>
              </a:ext>
            </a:extLst>
          </p:cNvPr>
          <p:cNvSpPr txBox="1"/>
          <p:nvPr/>
        </p:nvSpPr>
        <p:spPr>
          <a:xfrm>
            <a:off x="1921565" y="5854148"/>
            <a:ext cx="9157252" cy="707886"/>
          </a:xfrm>
          <a:prstGeom prst="rect">
            <a:avLst/>
          </a:prstGeom>
          <a:noFill/>
        </p:spPr>
        <p:txBody>
          <a:bodyPr wrap="square" rtlCol="0">
            <a:spAutoFit/>
          </a:bodyPr>
          <a:lstStyle/>
          <a:p>
            <a:r>
              <a:rPr lang="fr-FR" sz="2000" b="1" dirty="0">
                <a:solidFill>
                  <a:schemeClr val="bg1"/>
                </a:solidFill>
              </a:rPr>
              <a:t>Le rocher de Dzaoudzi, le boulevard des Crabes, la vasière des Badamiers et une partie de Petite-Terre, vus d'avion.</a:t>
            </a:r>
          </a:p>
        </p:txBody>
      </p:sp>
      <p:sp>
        <p:nvSpPr>
          <p:cNvPr id="5" name="ZoneTexte 4">
            <a:extLst>
              <a:ext uri="{FF2B5EF4-FFF2-40B4-BE49-F238E27FC236}">
                <a16:creationId xmlns:a16="http://schemas.microsoft.com/office/drawing/2014/main" id="{9284D0AE-6047-5718-C7B3-9B2C1FA18F4E}"/>
              </a:ext>
            </a:extLst>
          </p:cNvPr>
          <p:cNvSpPr txBox="1"/>
          <p:nvPr/>
        </p:nvSpPr>
        <p:spPr>
          <a:xfrm>
            <a:off x="3101009" y="218902"/>
            <a:ext cx="9654210" cy="523220"/>
          </a:xfrm>
          <a:prstGeom prst="rect">
            <a:avLst/>
          </a:prstGeom>
          <a:noFill/>
        </p:spPr>
        <p:txBody>
          <a:bodyPr wrap="square" rtlCol="0">
            <a:spAutoFit/>
          </a:bodyPr>
          <a:lstStyle/>
          <a:p>
            <a:r>
              <a:rPr lang="fr-FR" sz="2800" b="1" dirty="0">
                <a:solidFill>
                  <a:schemeClr val="bg1"/>
                </a:solidFill>
              </a:rPr>
              <a:t>Lorient Vous Propose Mayotte  ( France )</a:t>
            </a:r>
          </a:p>
        </p:txBody>
      </p:sp>
    </p:spTree>
    <p:extLst>
      <p:ext uri="{BB962C8B-B14F-4D97-AF65-F5344CB8AC3E}">
        <p14:creationId xmlns:p14="http://schemas.microsoft.com/office/powerpoint/2010/main" val="24810526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76416B4-A41A-43F2-95C2-6AB45ABA617A}"/>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Mayotte est un archipel de l'océan Indien situé entre Madagascar et la côte du Mozambique. C'est un département et une région française, même si la culture traditionnelle de Mayotte est plus proche de celle des îles Comores voisines. L'archipel de Mayotte est entouré d'une barrière de corail qui abrite un lagon et une réserve marine, destinations très courues pour la plongée</a:t>
            </a:r>
            <a:r>
              <a:rPr lang="fr-FR" dirty="0">
                <a:ln>
                  <a:solidFill>
                    <a:schemeClr val="tx1"/>
                  </a:solidFill>
                </a:ln>
                <a:effectLst>
                  <a:glow rad="228600">
                    <a:schemeClr val="accent4">
                      <a:satMod val="175000"/>
                      <a:alpha val="40000"/>
                    </a:schemeClr>
                  </a:glow>
                </a:effectLst>
              </a:rPr>
              <a:t>.</a:t>
            </a:r>
          </a:p>
        </p:txBody>
      </p:sp>
    </p:spTree>
    <p:extLst>
      <p:ext uri="{BB962C8B-B14F-4D97-AF65-F5344CB8AC3E}">
        <p14:creationId xmlns:p14="http://schemas.microsoft.com/office/powerpoint/2010/main" val="4190510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eau, nature&#10;&#10;Description générée automatiquement">
            <a:extLst>
              <a:ext uri="{FF2B5EF4-FFF2-40B4-BE49-F238E27FC236}">
                <a16:creationId xmlns:a16="http://schemas.microsoft.com/office/drawing/2014/main" id="{7DDDD0D4-5F25-B9BD-CEC6-5D29406DD1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2782" y="715617"/>
            <a:ext cx="8547652" cy="5310809"/>
          </a:xfrm>
          <a:prstGeom prst="rect">
            <a:avLst/>
          </a:prstGeom>
        </p:spPr>
      </p:pic>
      <p:sp>
        <p:nvSpPr>
          <p:cNvPr id="4" name="ZoneTexte 3">
            <a:extLst>
              <a:ext uri="{FF2B5EF4-FFF2-40B4-BE49-F238E27FC236}">
                <a16:creationId xmlns:a16="http://schemas.microsoft.com/office/drawing/2014/main" id="{2566DDCC-DC32-27EC-DC03-47CCD4E1B5ED}"/>
              </a:ext>
            </a:extLst>
          </p:cNvPr>
          <p:cNvSpPr txBox="1"/>
          <p:nvPr/>
        </p:nvSpPr>
        <p:spPr>
          <a:xfrm>
            <a:off x="5208104" y="6026426"/>
            <a:ext cx="7633252" cy="400110"/>
          </a:xfrm>
          <a:prstGeom prst="rect">
            <a:avLst/>
          </a:prstGeom>
          <a:noFill/>
        </p:spPr>
        <p:txBody>
          <a:bodyPr wrap="square" rtlCol="0">
            <a:spAutoFit/>
          </a:bodyPr>
          <a:lstStyle/>
          <a:p>
            <a:r>
              <a:rPr lang="fr-FR" sz="2000" b="1" dirty="0">
                <a:solidFill>
                  <a:schemeClr val="bg1"/>
                </a:solidFill>
              </a:rPr>
              <a:t>îlot M'</a:t>
            </a:r>
            <a:r>
              <a:rPr lang="fr-FR" sz="2000" b="1" dirty="0" err="1">
                <a:solidFill>
                  <a:schemeClr val="bg1"/>
                </a:solidFill>
              </a:rPr>
              <a:t>tsamboro</a:t>
            </a:r>
            <a:r>
              <a:rPr lang="fr-FR" sz="2000" b="1" dirty="0">
                <a:solidFill>
                  <a:schemeClr val="bg1"/>
                </a:solidFill>
              </a:rPr>
              <a:t>.</a:t>
            </a:r>
          </a:p>
        </p:txBody>
      </p:sp>
    </p:spTree>
    <p:extLst>
      <p:ext uri="{BB962C8B-B14F-4D97-AF65-F5344CB8AC3E}">
        <p14:creationId xmlns:p14="http://schemas.microsoft.com/office/powerpoint/2010/main" val="4981731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ciel, bateau, nature&#10;&#10;Description générée automatiquement">
            <a:extLst>
              <a:ext uri="{FF2B5EF4-FFF2-40B4-BE49-F238E27FC236}">
                <a16:creationId xmlns:a16="http://schemas.microsoft.com/office/drawing/2014/main" id="{AA491147-582E-62D0-4136-441C1F7810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8104" y="564984"/>
            <a:ext cx="9395791" cy="5491259"/>
          </a:xfrm>
          <a:prstGeom prst="rect">
            <a:avLst/>
          </a:prstGeom>
        </p:spPr>
      </p:pic>
      <p:sp>
        <p:nvSpPr>
          <p:cNvPr id="4" name="ZoneTexte 3">
            <a:extLst>
              <a:ext uri="{FF2B5EF4-FFF2-40B4-BE49-F238E27FC236}">
                <a16:creationId xmlns:a16="http://schemas.microsoft.com/office/drawing/2014/main" id="{406E2126-3958-A389-2582-8B85B52F512D}"/>
              </a:ext>
            </a:extLst>
          </p:cNvPr>
          <p:cNvSpPr txBox="1"/>
          <p:nvPr/>
        </p:nvSpPr>
        <p:spPr>
          <a:xfrm>
            <a:off x="5420139" y="6092961"/>
            <a:ext cx="6771861" cy="400110"/>
          </a:xfrm>
          <a:prstGeom prst="rect">
            <a:avLst/>
          </a:prstGeom>
          <a:noFill/>
        </p:spPr>
        <p:txBody>
          <a:bodyPr wrap="square" rtlCol="0">
            <a:spAutoFit/>
          </a:bodyPr>
          <a:lstStyle/>
          <a:p>
            <a:r>
              <a:rPr lang="fr-FR" sz="2000" b="1" dirty="0">
                <a:solidFill>
                  <a:schemeClr val="bg1"/>
                </a:solidFill>
              </a:rPr>
              <a:t>îlot M'</a:t>
            </a:r>
            <a:r>
              <a:rPr lang="fr-FR" sz="2000" b="1" dirty="0" err="1">
                <a:solidFill>
                  <a:schemeClr val="bg1"/>
                </a:solidFill>
              </a:rPr>
              <a:t>bouzi</a:t>
            </a:r>
            <a:r>
              <a:rPr lang="fr-FR" sz="2000" b="1" dirty="0">
                <a:solidFill>
                  <a:schemeClr val="bg1"/>
                </a:solidFill>
              </a:rPr>
              <a:t>.</a:t>
            </a:r>
          </a:p>
        </p:txBody>
      </p:sp>
    </p:spTree>
    <p:extLst>
      <p:ext uri="{BB962C8B-B14F-4D97-AF65-F5344CB8AC3E}">
        <p14:creationId xmlns:p14="http://schemas.microsoft.com/office/powerpoint/2010/main" val="29843504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récif&#10;&#10;Description générée automatiquement">
            <a:extLst>
              <a:ext uri="{FF2B5EF4-FFF2-40B4-BE49-F238E27FC236}">
                <a16:creationId xmlns:a16="http://schemas.microsoft.com/office/drawing/2014/main" id="{E826C315-F40B-EC14-89F9-171DE44145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6522" y="712303"/>
            <a:ext cx="8839199" cy="5221358"/>
          </a:xfrm>
          <a:prstGeom prst="rect">
            <a:avLst/>
          </a:prstGeom>
        </p:spPr>
      </p:pic>
      <p:sp>
        <p:nvSpPr>
          <p:cNvPr id="4" name="ZoneTexte 3">
            <a:extLst>
              <a:ext uri="{FF2B5EF4-FFF2-40B4-BE49-F238E27FC236}">
                <a16:creationId xmlns:a16="http://schemas.microsoft.com/office/drawing/2014/main" id="{1DE60B1C-9DCC-B3D9-0229-AA2F5BDF8416}"/>
              </a:ext>
            </a:extLst>
          </p:cNvPr>
          <p:cNvSpPr txBox="1"/>
          <p:nvPr/>
        </p:nvSpPr>
        <p:spPr>
          <a:xfrm>
            <a:off x="5367131" y="5945642"/>
            <a:ext cx="6480313" cy="400110"/>
          </a:xfrm>
          <a:prstGeom prst="rect">
            <a:avLst/>
          </a:prstGeom>
          <a:noFill/>
        </p:spPr>
        <p:txBody>
          <a:bodyPr wrap="square" rtlCol="0">
            <a:spAutoFit/>
          </a:bodyPr>
          <a:lstStyle/>
          <a:p>
            <a:r>
              <a:rPr lang="fr-FR" sz="2000" b="1" dirty="0">
                <a:solidFill>
                  <a:schemeClr val="bg1"/>
                </a:solidFill>
              </a:rPr>
              <a:t>îlot Bandrélé.</a:t>
            </a:r>
          </a:p>
        </p:txBody>
      </p:sp>
    </p:spTree>
    <p:extLst>
      <p:ext uri="{BB962C8B-B14F-4D97-AF65-F5344CB8AC3E}">
        <p14:creationId xmlns:p14="http://schemas.microsoft.com/office/powerpoint/2010/main" val="26479503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vague, nature, océan&#10;&#10;Description générée automatiquement">
            <a:extLst>
              <a:ext uri="{FF2B5EF4-FFF2-40B4-BE49-F238E27FC236}">
                <a16:creationId xmlns:a16="http://schemas.microsoft.com/office/drawing/2014/main" id="{77063AA1-2FB9-3E76-FA75-C2B7DC9AAF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9043" y="791817"/>
            <a:ext cx="8613913" cy="5274365"/>
          </a:xfrm>
          <a:prstGeom prst="rect">
            <a:avLst/>
          </a:prstGeom>
        </p:spPr>
      </p:pic>
      <p:sp>
        <p:nvSpPr>
          <p:cNvPr id="4" name="ZoneTexte 3">
            <a:extLst>
              <a:ext uri="{FF2B5EF4-FFF2-40B4-BE49-F238E27FC236}">
                <a16:creationId xmlns:a16="http://schemas.microsoft.com/office/drawing/2014/main" id="{81AB0E99-1847-10B4-8FF7-39C034E5AE04}"/>
              </a:ext>
            </a:extLst>
          </p:cNvPr>
          <p:cNvSpPr txBox="1"/>
          <p:nvPr/>
        </p:nvSpPr>
        <p:spPr>
          <a:xfrm>
            <a:off x="4903305" y="6077393"/>
            <a:ext cx="7288695" cy="400110"/>
          </a:xfrm>
          <a:prstGeom prst="rect">
            <a:avLst/>
          </a:prstGeom>
          <a:noFill/>
        </p:spPr>
        <p:txBody>
          <a:bodyPr wrap="square" rtlCol="0">
            <a:spAutoFit/>
          </a:bodyPr>
          <a:lstStyle/>
          <a:p>
            <a:r>
              <a:rPr lang="fr-FR" sz="2000" b="1" dirty="0">
                <a:solidFill>
                  <a:schemeClr val="bg1"/>
                </a:solidFill>
              </a:rPr>
              <a:t>Îlot de Sable Blanc.</a:t>
            </a:r>
          </a:p>
        </p:txBody>
      </p:sp>
    </p:spTree>
    <p:extLst>
      <p:ext uri="{BB962C8B-B14F-4D97-AF65-F5344CB8AC3E}">
        <p14:creationId xmlns:p14="http://schemas.microsoft.com/office/powerpoint/2010/main" val="15527399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nature, extérieur, rive&#10;&#10;Description générée automatiquement">
            <a:extLst>
              <a:ext uri="{FF2B5EF4-FFF2-40B4-BE49-F238E27FC236}">
                <a16:creationId xmlns:a16="http://schemas.microsoft.com/office/drawing/2014/main" id="{835DA1D2-E064-5F54-0173-137DFADBB1E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1428" y="702365"/>
            <a:ext cx="9289143" cy="5314122"/>
          </a:xfrm>
          <a:prstGeom prst="rect">
            <a:avLst/>
          </a:prstGeom>
        </p:spPr>
      </p:pic>
      <p:sp>
        <p:nvSpPr>
          <p:cNvPr id="4" name="ZoneTexte 3">
            <a:extLst>
              <a:ext uri="{FF2B5EF4-FFF2-40B4-BE49-F238E27FC236}">
                <a16:creationId xmlns:a16="http://schemas.microsoft.com/office/drawing/2014/main" id="{B1D1D34A-F453-6127-1712-E8C781006889}"/>
              </a:ext>
            </a:extLst>
          </p:cNvPr>
          <p:cNvSpPr txBox="1"/>
          <p:nvPr/>
        </p:nvSpPr>
        <p:spPr>
          <a:xfrm>
            <a:off x="5433392" y="6016487"/>
            <a:ext cx="8136835" cy="400110"/>
          </a:xfrm>
          <a:prstGeom prst="rect">
            <a:avLst/>
          </a:prstGeom>
          <a:noFill/>
        </p:spPr>
        <p:txBody>
          <a:bodyPr wrap="square" rtlCol="0">
            <a:spAutoFit/>
          </a:bodyPr>
          <a:lstStyle/>
          <a:p>
            <a:r>
              <a:rPr lang="fr-FR" sz="2000" b="1" dirty="0">
                <a:solidFill>
                  <a:schemeClr val="bg1"/>
                </a:solidFill>
              </a:rPr>
              <a:t>Îlot </a:t>
            </a:r>
            <a:r>
              <a:rPr lang="fr-FR" sz="2000" b="1" dirty="0" err="1">
                <a:solidFill>
                  <a:schemeClr val="bg1"/>
                </a:solidFill>
              </a:rPr>
              <a:t>Bambo</a:t>
            </a:r>
            <a:r>
              <a:rPr lang="fr-FR" sz="2000" b="1" dirty="0">
                <a:solidFill>
                  <a:schemeClr val="bg1"/>
                </a:solidFill>
              </a:rPr>
              <a:t>.</a:t>
            </a:r>
          </a:p>
        </p:txBody>
      </p:sp>
    </p:spTree>
    <p:extLst>
      <p:ext uri="{BB962C8B-B14F-4D97-AF65-F5344CB8AC3E}">
        <p14:creationId xmlns:p14="http://schemas.microsoft.com/office/powerpoint/2010/main" val="33286030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eau, palmier&#10;&#10;Description générée automatiquement">
            <a:extLst>
              <a:ext uri="{FF2B5EF4-FFF2-40B4-BE49-F238E27FC236}">
                <a16:creationId xmlns:a16="http://schemas.microsoft.com/office/drawing/2014/main" id="{A4DFBB40-E38F-16E0-9C6B-FD710ABE93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9043" y="649357"/>
            <a:ext cx="8613913" cy="5367130"/>
          </a:xfrm>
          <a:prstGeom prst="rect">
            <a:avLst/>
          </a:prstGeom>
        </p:spPr>
      </p:pic>
      <p:sp>
        <p:nvSpPr>
          <p:cNvPr id="4" name="ZoneTexte 3">
            <a:extLst>
              <a:ext uri="{FF2B5EF4-FFF2-40B4-BE49-F238E27FC236}">
                <a16:creationId xmlns:a16="http://schemas.microsoft.com/office/drawing/2014/main" id="{1AB35189-0A09-70FA-76E7-243F98E0A838}"/>
              </a:ext>
            </a:extLst>
          </p:cNvPr>
          <p:cNvSpPr txBox="1"/>
          <p:nvPr/>
        </p:nvSpPr>
        <p:spPr>
          <a:xfrm>
            <a:off x="2637182" y="6016487"/>
            <a:ext cx="8017566" cy="400110"/>
          </a:xfrm>
          <a:prstGeom prst="rect">
            <a:avLst/>
          </a:prstGeom>
          <a:noFill/>
        </p:spPr>
        <p:txBody>
          <a:bodyPr wrap="square" rtlCol="0">
            <a:spAutoFit/>
          </a:bodyPr>
          <a:lstStyle/>
          <a:p>
            <a:r>
              <a:rPr lang="fr-FR" sz="2000" b="1" dirty="0">
                <a:solidFill>
                  <a:schemeClr val="bg1"/>
                </a:solidFill>
              </a:rPr>
              <a:t>Le climat de Mayotte est résolument tropical (d'alizé maritime).</a:t>
            </a:r>
          </a:p>
        </p:txBody>
      </p:sp>
    </p:spTree>
    <p:extLst>
      <p:ext uri="{BB962C8B-B14F-4D97-AF65-F5344CB8AC3E}">
        <p14:creationId xmlns:p14="http://schemas.microsoft.com/office/powerpoint/2010/main" val="36938772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eau, nuages&#10;&#10;Description générée automatiquement">
            <a:extLst>
              <a:ext uri="{FF2B5EF4-FFF2-40B4-BE49-F238E27FC236}">
                <a16:creationId xmlns:a16="http://schemas.microsoft.com/office/drawing/2014/main" id="{8A42599A-4E72-7BF8-0BB2-ECA102EB7F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2174" y="752060"/>
            <a:ext cx="8547652" cy="5353880"/>
          </a:xfrm>
          <a:prstGeom prst="rect">
            <a:avLst/>
          </a:prstGeom>
        </p:spPr>
      </p:pic>
      <p:sp>
        <p:nvSpPr>
          <p:cNvPr id="4" name="ZoneTexte 3">
            <a:extLst>
              <a:ext uri="{FF2B5EF4-FFF2-40B4-BE49-F238E27FC236}">
                <a16:creationId xmlns:a16="http://schemas.microsoft.com/office/drawing/2014/main" id="{869AF8D9-266A-F422-94AA-2AF13D551C95}"/>
              </a:ext>
            </a:extLst>
          </p:cNvPr>
          <p:cNvSpPr txBox="1"/>
          <p:nvPr/>
        </p:nvSpPr>
        <p:spPr>
          <a:xfrm>
            <a:off x="4240696" y="6105940"/>
            <a:ext cx="5632174" cy="400110"/>
          </a:xfrm>
          <a:prstGeom prst="rect">
            <a:avLst/>
          </a:prstGeom>
          <a:noFill/>
        </p:spPr>
        <p:txBody>
          <a:bodyPr wrap="square" rtlCol="0">
            <a:spAutoFit/>
          </a:bodyPr>
          <a:lstStyle/>
          <a:p>
            <a:r>
              <a:rPr lang="fr-FR" sz="2000" b="1" dirty="0">
                <a:solidFill>
                  <a:schemeClr val="bg1"/>
                </a:solidFill>
              </a:rPr>
              <a:t>La saison des pluies (février 2018).</a:t>
            </a:r>
          </a:p>
        </p:txBody>
      </p:sp>
    </p:spTree>
    <p:extLst>
      <p:ext uri="{BB962C8B-B14F-4D97-AF65-F5344CB8AC3E}">
        <p14:creationId xmlns:p14="http://schemas.microsoft.com/office/powerpoint/2010/main" val="34416069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arbre, ciel, nature&#10;&#10;Description générée automatiquement">
            <a:extLst>
              <a:ext uri="{FF2B5EF4-FFF2-40B4-BE49-F238E27FC236}">
                <a16:creationId xmlns:a16="http://schemas.microsoft.com/office/drawing/2014/main" id="{8CE580BB-F995-EB03-22C7-F7ADF8EDB9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0017" y="798443"/>
            <a:ext cx="8832468" cy="5261113"/>
          </a:xfrm>
          <a:prstGeom prst="rect">
            <a:avLst/>
          </a:prstGeom>
        </p:spPr>
      </p:pic>
      <p:sp>
        <p:nvSpPr>
          <p:cNvPr id="4" name="ZoneTexte 3">
            <a:extLst>
              <a:ext uri="{FF2B5EF4-FFF2-40B4-BE49-F238E27FC236}">
                <a16:creationId xmlns:a16="http://schemas.microsoft.com/office/drawing/2014/main" id="{F3BE6EE0-162E-CE48-C42B-BBD6664179F9}"/>
              </a:ext>
            </a:extLst>
          </p:cNvPr>
          <p:cNvSpPr txBox="1"/>
          <p:nvPr/>
        </p:nvSpPr>
        <p:spPr>
          <a:xfrm>
            <a:off x="4154450" y="6059556"/>
            <a:ext cx="7513983" cy="400110"/>
          </a:xfrm>
          <a:prstGeom prst="rect">
            <a:avLst/>
          </a:prstGeom>
          <a:noFill/>
        </p:spPr>
        <p:txBody>
          <a:bodyPr wrap="square" rtlCol="0">
            <a:spAutoFit/>
          </a:bodyPr>
          <a:lstStyle/>
          <a:p>
            <a:r>
              <a:rPr lang="fr-FR" sz="2000" b="1" dirty="0">
                <a:solidFill>
                  <a:schemeClr val="bg1"/>
                </a:solidFill>
              </a:rPr>
              <a:t>Plage de </a:t>
            </a:r>
            <a:r>
              <a:rPr lang="fr-FR" sz="2000" b="1" dirty="0" err="1">
                <a:solidFill>
                  <a:schemeClr val="bg1"/>
                </a:solidFill>
              </a:rPr>
              <a:t>Sakouli</a:t>
            </a:r>
            <a:r>
              <a:rPr lang="fr-FR" sz="2000" b="1" dirty="0">
                <a:solidFill>
                  <a:schemeClr val="bg1"/>
                </a:solidFill>
              </a:rPr>
              <a:t> et ses baobabs.</a:t>
            </a:r>
          </a:p>
        </p:txBody>
      </p:sp>
    </p:spTree>
    <p:extLst>
      <p:ext uri="{BB962C8B-B14F-4D97-AF65-F5344CB8AC3E}">
        <p14:creationId xmlns:p14="http://schemas.microsoft.com/office/powerpoint/2010/main" val="35919826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extérieur, ciel, nature&#10;&#10;Description générée automatiquement">
            <a:extLst>
              <a:ext uri="{FF2B5EF4-FFF2-40B4-BE49-F238E27FC236}">
                <a16:creationId xmlns:a16="http://schemas.microsoft.com/office/drawing/2014/main" id="{829EF216-9F15-0CC6-3D72-686CEB2099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9529" y="702365"/>
            <a:ext cx="8759687" cy="5247861"/>
          </a:xfrm>
          <a:prstGeom prst="rect">
            <a:avLst/>
          </a:prstGeom>
        </p:spPr>
      </p:pic>
      <p:sp>
        <p:nvSpPr>
          <p:cNvPr id="4" name="ZoneTexte 3">
            <a:extLst>
              <a:ext uri="{FF2B5EF4-FFF2-40B4-BE49-F238E27FC236}">
                <a16:creationId xmlns:a16="http://schemas.microsoft.com/office/drawing/2014/main" id="{E8B3A8B2-0D82-26D0-C3C7-47B23B45B25C}"/>
              </a:ext>
            </a:extLst>
          </p:cNvPr>
          <p:cNvSpPr txBox="1"/>
          <p:nvPr/>
        </p:nvSpPr>
        <p:spPr>
          <a:xfrm>
            <a:off x="3657599" y="5950226"/>
            <a:ext cx="7301948" cy="400110"/>
          </a:xfrm>
          <a:prstGeom prst="rect">
            <a:avLst/>
          </a:prstGeom>
          <a:noFill/>
        </p:spPr>
        <p:txBody>
          <a:bodyPr wrap="square" rtlCol="0">
            <a:spAutoFit/>
          </a:bodyPr>
          <a:lstStyle/>
          <a:p>
            <a:r>
              <a:rPr lang="fr-FR" sz="2000" b="1" dirty="0">
                <a:solidFill>
                  <a:schemeClr val="bg1"/>
                </a:solidFill>
              </a:rPr>
              <a:t>Paysages de </a:t>
            </a:r>
            <a:r>
              <a:rPr lang="fr-FR" sz="2000" b="1" dirty="0" err="1">
                <a:solidFill>
                  <a:schemeClr val="bg1"/>
                </a:solidFill>
              </a:rPr>
              <a:t>padzas</a:t>
            </a:r>
            <a:r>
              <a:rPr lang="fr-FR" sz="2000" b="1" dirty="0">
                <a:solidFill>
                  <a:schemeClr val="bg1"/>
                </a:solidFill>
              </a:rPr>
              <a:t> surplombant </a:t>
            </a:r>
            <a:r>
              <a:rPr lang="fr-FR" sz="2000" b="1" dirty="0" err="1">
                <a:solidFill>
                  <a:schemeClr val="bg1"/>
                </a:solidFill>
              </a:rPr>
              <a:t>Passamaïnty</a:t>
            </a:r>
            <a:r>
              <a:rPr lang="fr-FR" sz="2000" b="1" dirty="0">
                <a:solidFill>
                  <a:schemeClr val="bg1"/>
                </a:solidFill>
              </a:rPr>
              <a:t>.</a:t>
            </a:r>
          </a:p>
        </p:txBody>
      </p:sp>
    </p:spTree>
    <p:extLst>
      <p:ext uri="{BB962C8B-B14F-4D97-AF65-F5344CB8AC3E}">
        <p14:creationId xmlns:p14="http://schemas.microsoft.com/office/powerpoint/2010/main" val="29730888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arbre, extérieur, nature&#10;&#10;Description générée automatiquement">
            <a:extLst>
              <a:ext uri="{FF2B5EF4-FFF2-40B4-BE49-F238E27FC236}">
                <a16:creationId xmlns:a16="http://schemas.microsoft.com/office/drawing/2014/main" id="{B12DB3CA-D8D7-0BCB-0B3A-949D7B83D3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81200" y="702363"/>
            <a:ext cx="8229600" cy="5314123"/>
          </a:xfrm>
          <a:prstGeom prst="rect">
            <a:avLst/>
          </a:prstGeom>
        </p:spPr>
      </p:pic>
      <p:sp>
        <p:nvSpPr>
          <p:cNvPr id="4" name="ZoneTexte 3">
            <a:extLst>
              <a:ext uri="{FF2B5EF4-FFF2-40B4-BE49-F238E27FC236}">
                <a16:creationId xmlns:a16="http://schemas.microsoft.com/office/drawing/2014/main" id="{593AAE58-1509-9382-42AF-B7F997D43CA9}"/>
              </a:ext>
            </a:extLst>
          </p:cNvPr>
          <p:cNvSpPr txBox="1"/>
          <p:nvPr/>
        </p:nvSpPr>
        <p:spPr>
          <a:xfrm>
            <a:off x="4823791" y="5938251"/>
            <a:ext cx="6308035" cy="400110"/>
          </a:xfrm>
          <a:prstGeom prst="rect">
            <a:avLst/>
          </a:prstGeom>
          <a:noFill/>
        </p:spPr>
        <p:txBody>
          <a:bodyPr wrap="square" rtlCol="0">
            <a:spAutoFit/>
          </a:bodyPr>
          <a:lstStyle/>
          <a:p>
            <a:r>
              <a:rPr lang="fr-FR" sz="2000" b="1" dirty="0">
                <a:solidFill>
                  <a:schemeClr val="bg1"/>
                </a:solidFill>
              </a:rPr>
              <a:t>Mangrove à </a:t>
            </a:r>
            <a:r>
              <a:rPr lang="fr-FR" sz="2000" b="1" dirty="0" err="1">
                <a:solidFill>
                  <a:schemeClr val="bg1"/>
                </a:solidFill>
              </a:rPr>
              <a:t>Hajangoua</a:t>
            </a:r>
            <a:r>
              <a:rPr lang="fr-FR" sz="2000" b="1" dirty="0">
                <a:solidFill>
                  <a:schemeClr val="bg1"/>
                </a:solidFill>
              </a:rPr>
              <a:t>.</a:t>
            </a:r>
          </a:p>
        </p:txBody>
      </p:sp>
    </p:spTree>
    <p:extLst>
      <p:ext uri="{BB962C8B-B14F-4D97-AF65-F5344CB8AC3E}">
        <p14:creationId xmlns:p14="http://schemas.microsoft.com/office/powerpoint/2010/main" val="36429872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plante, roche&#10;&#10;Description générée automatiquement">
            <a:extLst>
              <a:ext uri="{FF2B5EF4-FFF2-40B4-BE49-F238E27FC236}">
                <a16:creationId xmlns:a16="http://schemas.microsoft.com/office/drawing/2014/main" id="{166B0FB6-24F6-4719-93C8-D3D6B94084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9287" y="622852"/>
            <a:ext cx="8693426" cy="5314121"/>
          </a:xfrm>
          <a:prstGeom prst="rect">
            <a:avLst/>
          </a:prstGeom>
        </p:spPr>
      </p:pic>
      <p:sp>
        <p:nvSpPr>
          <p:cNvPr id="4" name="ZoneTexte 3">
            <a:extLst>
              <a:ext uri="{FF2B5EF4-FFF2-40B4-BE49-F238E27FC236}">
                <a16:creationId xmlns:a16="http://schemas.microsoft.com/office/drawing/2014/main" id="{12853C41-E3F1-B877-5F7D-EA0C2D8D92F1}"/>
              </a:ext>
            </a:extLst>
          </p:cNvPr>
          <p:cNvSpPr txBox="1"/>
          <p:nvPr/>
        </p:nvSpPr>
        <p:spPr>
          <a:xfrm>
            <a:off x="2928729" y="5881205"/>
            <a:ext cx="7354957" cy="707886"/>
          </a:xfrm>
          <a:prstGeom prst="rect">
            <a:avLst/>
          </a:prstGeom>
          <a:noFill/>
        </p:spPr>
        <p:txBody>
          <a:bodyPr wrap="square" rtlCol="0">
            <a:spAutoFit/>
          </a:bodyPr>
          <a:lstStyle/>
          <a:p>
            <a:r>
              <a:rPr lang="fr-FR" sz="2000" b="1" dirty="0">
                <a:solidFill>
                  <a:schemeClr val="bg1"/>
                </a:solidFill>
              </a:rPr>
              <a:t>Ripisylve tropicale caractéristique à Mayotte, avec de grands manguiers couverts d'épiphytes.</a:t>
            </a:r>
          </a:p>
        </p:txBody>
      </p:sp>
    </p:spTree>
    <p:extLst>
      <p:ext uri="{BB962C8B-B14F-4D97-AF65-F5344CB8AC3E}">
        <p14:creationId xmlns:p14="http://schemas.microsoft.com/office/powerpoint/2010/main" val="30309459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branche, mammifère&#10;&#10;Description générée automatiquement">
            <a:extLst>
              <a:ext uri="{FF2B5EF4-FFF2-40B4-BE49-F238E27FC236}">
                <a16:creationId xmlns:a16="http://schemas.microsoft.com/office/drawing/2014/main" id="{8B26FC53-E2C5-A4FE-4355-25A0A7EB26A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70382" y="381000"/>
            <a:ext cx="7620000" cy="6096000"/>
          </a:xfrm>
          <a:prstGeom prst="rect">
            <a:avLst/>
          </a:prstGeom>
        </p:spPr>
      </p:pic>
      <p:sp>
        <p:nvSpPr>
          <p:cNvPr id="4" name="ZoneTexte 3">
            <a:extLst>
              <a:ext uri="{FF2B5EF4-FFF2-40B4-BE49-F238E27FC236}">
                <a16:creationId xmlns:a16="http://schemas.microsoft.com/office/drawing/2014/main" id="{86D510A8-89CD-D6B7-02A9-1A0AA7FD18AB}"/>
              </a:ext>
            </a:extLst>
          </p:cNvPr>
          <p:cNvSpPr txBox="1"/>
          <p:nvPr/>
        </p:nvSpPr>
        <p:spPr>
          <a:xfrm>
            <a:off x="9303026" y="4081670"/>
            <a:ext cx="2769704" cy="1015663"/>
          </a:xfrm>
          <a:prstGeom prst="rect">
            <a:avLst/>
          </a:prstGeom>
          <a:noFill/>
        </p:spPr>
        <p:txBody>
          <a:bodyPr wrap="square" rtlCol="0">
            <a:spAutoFit/>
          </a:bodyPr>
          <a:lstStyle/>
          <a:p>
            <a:r>
              <a:rPr lang="fr-FR" sz="2000" b="1" dirty="0">
                <a:solidFill>
                  <a:schemeClr val="bg1"/>
                </a:solidFill>
              </a:rPr>
              <a:t>Un maki de Mayotte (</a:t>
            </a:r>
            <a:r>
              <a:rPr lang="fr-FR" sz="2000" b="1" dirty="0" err="1">
                <a:solidFill>
                  <a:schemeClr val="bg1"/>
                </a:solidFill>
              </a:rPr>
              <a:t>Eulemur</a:t>
            </a:r>
            <a:r>
              <a:rPr lang="fr-FR" sz="2000" b="1" dirty="0">
                <a:solidFill>
                  <a:schemeClr val="bg1"/>
                </a:solidFill>
              </a:rPr>
              <a:t> </a:t>
            </a:r>
            <a:r>
              <a:rPr lang="fr-FR" sz="2000" b="1" dirty="0" err="1">
                <a:solidFill>
                  <a:schemeClr val="bg1"/>
                </a:solidFill>
              </a:rPr>
              <a:t>fulvus</a:t>
            </a:r>
            <a:r>
              <a:rPr lang="fr-FR" sz="2000" b="1" dirty="0">
                <a:solidFill>
                  <a:schemeClr val="bg1"/>
                </a:solidFill>
              </a:rPr>
              <a:t> </a:t>
            </a:r>
            <a:r>
              <a:rPr lang="fr-FR" sz="2000" b="1" dirty="0" err="1">
                <a:solidFill>
                  <a:schemeClr val="bg1"/>
                </a:solidFill>
              </a:rPr>
              <a:t>mayottensis</a:t>
            </a:r>
            <a:r>
              <a:rPr lang="fr-FR" sz="2000" b="1" dirty="0">
                <a:solidFill>
                  <a:schemeClr val="bg1"/>
                </a:solidFill>
              </a:rPr>
              <a:t>).</a:t>
            </a:r>
          </a:p>
        </p:txBody>
      </p:sp>
    </p:spTree>
    <p:extLst>
      <p:ext uri="{BB962C8B-B14F-4D97-AF65-F5344CB8AC3E}">
        <p14:creationId xmlns:p14="http://schemas.microsoft.com/office/powerpoint/2010/main" val="2877686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au, extérieur, nature&#10;&#10;Description générée automatiquement">
            <a:extLst>
              <a:ext uri="{FF2B5EF4-FFF2-40B4-BE49-F238E27FC236}">
                <a16:creationId xmlns:a16="http://schemas.microsoft.com/office/drawing/2014/main" id="{B85910A2-C474-2A09-40BC-3DB81F70F2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1809" y="805069"/>
            <a:ext cx="8628381" cy="5247861"/>
          </a:xfrm>
          <a:prstGeom prst="rect">
            <a:avLst/>
          </a:prstGeom>
        </p:spPr>
      </p:pic>
      <p:sp>
        <p:nvSpPr>
          <p:cNvPr id="4" name="ZoneTexte 3">
            <a:extLst>
              <a:ext uri="{FF2B5EF4-FFF2-40B4-BE49-F238E27FC236}">
                <a16:creationId xmlns:a16="http://schemas.microsoft.com/office/drawing/2014/main" id="{8EF25C36-8A7B-96F4-A27F-12270469B358}"/>
              </a:ext>
            </a:extLst>
          </p:cNvPr>
          <p:cNvSpPr txBox="1"/>
          <p:nvPr/>
        </p:nvSpPr>
        <p:spPr>
          <a:xfrm>
            <a:off x="4479235" y="6052930"/>
            <a:ext cx="5671930" cy="400110"/>
          </a:xfrm>
          <a:prstGeom prst="rect">
            <a:avLst/>
          </a:prstGeom>
          <a:noFill/>
        </p:spPr>
        <p:txBody>
          <a:bodyPr wrap="square" rtlCol="0">
            <a:spAutoFit/>
          </a:bodyPr>
          <a:lstStyle/>
          <a:p>
            <a:r>
              <a:rPr lang="fr-FR" sz="2000" b="1" dirty="0">
                <a:solidFill>
                  <a:schemeClr val="bg1"/>
                </a:solidFill>
              </a:rPr>
              <a:t>Îlots </a:t>
            </a:r>
            <a:r>
              <a:rPr lang="fr-FR" sz="2000" b="1" dirty="0" err="1">
                <a:solidFill>
                  <a:schemeClr val="bg1"/>
                </a:solidFill>
              </a:rPr>
              <a:t>choisils</a:t>
            </a:r>
            <a:r>
              <a:rPr lang="fr-FR" sz="2000" b="1" dirty="0">
                <a:solidFill>
                  <a:schemeClr val="bg1"/>
                </a:solidFill>
              </a:rPr>
              <a:t> et récif frangeant.</a:t>
            </a:r>
          </a:p>
        </p:txBody>
      </p:sp>
    </p:spTree>
    <p:extLst>
      <p:ext uri="{BB962C8B-B14F-4D97-AF65-F5344CB8AC3E}">
        <p14:creationId xmlns:p14="http://schemas.microsoft.com/office/powerpoint/2010/main" val="29747519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nature, récif&#10;&#10;Description générée automatiquement">
            <a:extLst>
              <a:ext uri="{FF2B5EF4-FFF2-40B4-BE49-F238E27FC236}">
                <a16:creationId xmlns:a16="http://schemas.microsoft.com/office/drawing/2014/main" id="{DBDD0D1A-F1E0-0DAB-2376-3EE28939E3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96278" y="941788"/>
            <a:ext cx="8759687" cy="4981934"/>
          </a:xfrm>
          <a:prstGeom prst="rect">
            <a:avLst/>
          </a:prstGeom>
        </p:spPr>
      </p:pic>
      <p:sp>
        <p:nvSpPr>
          <p:cNvPr id="4" name="ZoneTexte 3">
            <a:extLst>
              <a:ext uri="{FF2B5EF4-FFF2-40B4-BE49-F238E27FC236}">
                <a16:creationId xmlns:a16="http://schemas.microsoft.com/office/drawing/2014/main" id="{1451C733-63E1-B645-0E78-15475DCEA2A0}"/>
              </a:ext>
            </a:extLst>
          </p:cNvPr>
          <p:cNvSpPr txBox="1"/>
          <p:nvPr/>
        </p:nvSpPr>
        <p:spPr>
          <a:xfrm>
            <a:off x="3008243" y="5975458"/>
            <a:ext cx="8083826" cy="400110"/>
          </a:xfrm>
          <a:prstGeom prst="rect">
            <a:avLst/>
          </a:prstGeom>
          <a:noFill/>
        </p:spPr>
        <p:txBody>
          <a:bodyPr wrap="square" rtlCol="0">
            <a:spAutoFit/>
          </a:bodyPr>
          <a:lstStyle/>
          <a:p>
            <a:r>
              <a:rPr lang="fr-FR" sz="2000" b="1" dirty="0">
                <a:solidFill>
                  <a:schemeClr val="bg1"/>
                </a:solidFill>
              </a:rPr>
              <a:t>Le récif corallien découvert, à marée basse (îlot M'</a:t>
            </a:r>
            <a:r>
              <a:rPr lang="fr-FR" sz="2000" b="1" dirty="0" err="1">
                <a:solidFill>
                  <a:schemeClr val="bg1"/>
                </a:solidFill>
              </a:rPr>
              <a:t>Bouzi</a:t>
            </a:r>
            <a:r>
              <a:rPr lang="fr-FR" sz="2000" b="1" dirty="0">
                <a:solidFill>
                  <a:schemeClr val="bg1"/>
                </a:solidFill>
              </a:rPr>
              <a:t>).</a:t>
            </a:r>
          </a:p>
        </p:txBody>
      </p:sp>
    </p:spTree>
    <p:extLst>
      <p:ext uri="{BB962C8B-B14F-4D97-AF65-F5344CB8AC3E}">
        <p14:creationId xmlns:p14="http://schemas.microsoft.com/office/powerpoint/2010/main" val="10240291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récif, nageant, sous l’eau&#10;&#10;Description générée automatiquement">
            <a:extLst>
              <a:ext uri="{FF2B5EF4-FFF2-40B4-BE49-F238E27FC236}">
                <a16:creationId xmlns:a16="http://schemas.microsoft.com/office/drawing/2014/main" id="{4ACA3874-4311-EFB8-3B51-C48AC39417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8930" y="785191"/>
            <a:ext cx="8414140" cy="5287617"/>
          </a:xfrm>
          <a:prstGeom prst="rect">
            <a:avLst/>
          </a:prstGeom>
        </p:spPr>
      </p:pic>
      <p:sp>
        <p:nvSpPr>
          <p:cNvPr id="4" name="ZoneTexte 3">
            <a:extLst>
              <a:ext uri="{FF2B5EF4-FFF2-40B4-BE49-F238E27FC236}">
                <a16:creationId xmlns:a16="http://schemas.microsoft.com/office/drawing/2014/main" id="{5E8A3E2A-BD77-9FC6-6576-D30F38CF0E64}"/>
              </a:ext>
            </a:extLst>
          </p:cNvPr>
          <p:cNvSpPr txBox="1"/>
          <p:nvPr/>
        </p:nvSpPr>
        <p:spPr>
          <a:xfrm>
            <a:off x="3498574" y="6059171"/>
            <a:ext cx="7633252" cy="400110"/>
          </a:xfrm>
          <a:prstGeom prst="rect">
            <a:avLst/>
          </a:prstGeom>
          <a:noFill/>
        </p:spPr>
        <p:txBody>
          <a:bodyPr wrap="square" rtlCol="0">
            <a:spAutoFit/>
          </a:bodyPr>
          <a:lstStyle/>
          <a:p>
            <a:r>
              <a:rPr lang="fr-FR" sz="2000" b="1" dirty="0">
                <a:solidFill>
                  <a:schemeClr val="bg1"/>
                </a:solidFill>
              </a:rPr>
              <a:t>Le récif de corail frangeant à la Plage de </a:t>
            </a:r>
            <a:r>
              <a:rPr lang="fr-FR" sz="2000" b="1" dirty="0" err="1">
                <a:solidFill>
                  <a:schemeClr val="bg1"/>
                </a:solidFill>
              </a:rPr>
              <a:t>Sakouli</a:t>
            </a:r>
            <a:r>
              <a:rPr lang="fr-FR" sz="2000" b="1" dirty="0">
                <a:solidFill>
                  <a:schemeClr val="bg1"/>
                </a:solidFill>
              </a:rPr>
              <a:t>.</a:t>
            </a:r>
          </a:p>
        </p:txBody>
      </p:sp>
    </p:spTree>
    <p:extLst>
      <p:ext uri="{BB962C8B-B14F-4D97-AF65-F5344CB8AC3E}">
        <p14:creationId xmlns:p14="http://schemas.microsoft.com/office/powerpoint/2010/main" val="10946419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récif, couleurs, sous l’eau&#10;&#10;Description générée automatiquement">
            <a:extLst>
              <a:ext uri="{FF2B5EF4-FFF2-40B4-BE49-F238E27FC236}">
                <a16:creationId xmlns:a16="http://schemas.microsoft.com/office/drawing/2014/main" id="{0EE2AAC1-B730-1EED-2F95-0679B8B083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44800" y="990600"/>
            <a:ext cx="6502400" cy="4876800"/>
          </a:xfrm>
          <a:prstGeom prst="rect">
            <a:avLst/>
          </a:prstGeom>
        </p:spPr>
      </p:pic>
      <p:sp>
        <p:nvSpPr>
          <p:cNvPr id="4" name="ZoneTexte 3">
            <a:extLst>
              <a:ext uri="{FF2B5EF4-FFF2-40B4-BE49-F238E27FC236}">
                <a16:creationId xmlns:a16="http://schemas.microsoft.com/office/drawing/2014/main" id="{1DE4F2FC-6FBE-A32F-7359-3E65CEF3E86A}"/>
              </a:ext>
            </a:extLst>
          </p:cNvPr>
          <p:cNvSpPr txBox="1"/>
          <p:nvPr/>
        </p:nvSpPr>
        <p:spPr>
          <a:xfrm>
            <a:off x="2844800" y="5989983"/>
            <a:ext cx="8335617" cy="400110"/>
          </a:xfrm>
          <a:prstGeom prst="rect">
            <a:avLst/>
          </a:prstGeom>
          <a:noFill/>
        </p:spPr>
        <p:txBody>
          <a:bodyPr wrap="square" rtlCol="0">
            <a:spAutoFit/>
          </a:bodyPr>
          <a:lstStyle/>
          <a:p>
            <a:r>
              <a:rPr lang="fr-FR" sz="2000" b="1" dirty="0">
                <a:solidFill>
                  <a:schemeClr val="bg1"/>
                </a:solidFill>
              </a:rPr>
              <a:t>Une très vieille colonie de corail (</a:t>
            </a:r>
            <a:r>
              <a:rPr lang="fr-FR" sz="2000" b="1" dirty="0" err="1">
                <a:solidFill>
                  <a:schemeClr val="bg1"/>
                </a:solidFill>
              </a:rPr>
              <a:t>Porites</a:t>
            </a:r>
            <a:r>
              <a:rPr lang="fr-FR" sz="2000" b="1" dirty="0">
                <a:solidFill>
                  <a:schemeClr val="bg1"/>
                </a:solidFill>
              </a:rPr>
              <a:t>) sur la barrière ouest.</a:t>
            </a:r>
          </a:p>
        </p:txBody>
      </p:sp>
    </p:spTree>
    <p:extLst>
      <p:ext uri="{BB962C8B-B14F-4D97-AF65-F5344CB8AC3E}">
        <p14:creationId xmlns:p14="http://schemas.microsoft.com/office/powerpoint/2010/main" val="35201896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reptile, tortue, eau&#10;&#10;Description générée automatiquement">
            <a:extLst>
              <a:ext uri="{FF2B5EF4-FFF2-40B4-BE49-F238E27FC236}">
                <a16:creationId xmlns:a16="http://schemas.microsoft.com/office/drawing/2014/main" id="{6B2C4262-37C4-1DCB-48BF-0CB5ADAD84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4940" y="732182"/>
            <a:ext cx="8562120" cy="5393636"/>
          </a:xfrm>
          <a:prstGeom prst="rect">
            <a:avLst/>
          </a:prstGeom>
        </p:spPr>
      </p:pic>
      <p:sp>
        <p:nvSpPr>
          <p:cNvPr id="4" name="ZoneTexte 3">
            <a:extLst>
              <a:ext uri="{FF2B5EF4-FFF2-40B4-BE49-F238E27FC236}">
                <a16:creationId xmlns:a16="http://schemas.microsoft.com/office/drawing/2014/main" id="{6F4D51A7-4F96-D319-DBD5-1C3F7272D88A}"/>
              </a:ext>
            </a:extLst>
          </p:cNvPr>
          <p:cNvSpPr txBox="1"/>
          <p:nvPr/>
        </p:nvSpPr>
        <p:spPr>
          <a:xfrm>
            <a:off x="3591339" y="6125818"/>
            <a:ext cx="5963478" cy="400110"/>
          </a:xfrm>
          <a:prstGeom prst="rect">
            <a:avLst/>
          </a:prstGeom>
          <a:noFill/>
        </p:spPr>
        <p:txBody>
          <a:bodyPr wrap="square" rtlCol="0">
            <a:spAutoFit/>
          </a:bodyPr>
          <a:lstStyle/>
          <a:p>
            <a:r>
              <a:rPr lang="fr-FR" sz="2000" dirty="0">
                <a:solidFill>
                  <a:schemeClr val="bg1"/>
                </a:solidFill>
              </a:rPr>
              <a:t>Une tortue verte (</a:t>
            </a:r>
            <a:r>
              <a:rPr lang="fr-FR" sz="2000" dirty="0" err="1">
                <a:solidFill>
                  <a:schemeClr val="bg1"/>
                </a:solidFill>
              </a:rPr>
              <a:t>Chelonia</a:t>
            </a:r>
            <a:r>
              <a:rPr lang="fr-FR" sz="2000" dirty="0">
                <a:solidFill>
                  <a:schemeClr val="bg1"/>
                </a:solidFill>
              </a:rPr>
              <a:t> </a:t>
            </a:r>
            <a:r>
              <a:rPr lang="fr-FR" sz="2000" dirty="0" err="1">
                <a:solidFill>
                  <a:schemeClr val="bg1"/>
                </a:solidFill>
              </a:rPr>
              <a:t>mydas</a:t>
            </a:r>
            <a:r>
              <a:rPr lang="fr-FR" sz="2000" dirty="0">
                <a:solidFill>
                  <a:schemeClr val="bg1"/>
                </a:solidFill>
              </a:rPr>
              <a:t>) à N’</a:t>
            </a:r>
            <a:r>
              <a:rPr lang="fr-FR" sz="2000" dirty="0" err="1">
                <a:solidFill>
                  <a:schemeClr val="bg1"/>
                </a:solidFill>
              </a:rPr>
              <a:t>Gouja</a:t>
            </a:r>
            <a:r>
              <a:rPr lang="fr-FR" sz="2000" dirty="0">
                <a:solidFill>
                  <a:schemeClr val="bg1"/>
                </a:solidFill>
              </a:rPr>
              <a:t>.</a:t>
            </a:r>
          </a:p>
        </p:txBody>
      </p:sp>
    </p:spTree>
    <p:extLst>
      <p:ext uri="{BB962C8B-B14F-4D97-AF65-F5344CB8AC3E}">
        <p14:creationId xmlns:p14="http://schemas.microsoft.com/office/powerpoint/2010/main" val="3294829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ciel, plante&#10;&#10;Description générée automatiquement">
            <a:extLst>
              <a:ext uri="{FF2B5EF4-FFF2-40B4-BE49-F238E27FC236}">
                <a16:creationId xmlns:a16="http://schemas.microsoft.com/office/drawing/2014/main" id="{30AE380F-AE28-9B72-5F82-BAF708468E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3514" y="758687"/>
            <a:ext cx="8885582" cy="5340626"/>
          </a:xfrm>
          <a:prstGeom prst="rect">
            <a:avLst/>
          </a:prstGeom>
        </p:spPr>
      </p:pic>
      <p:sp>
        <p:nvSpPr>
          <p:cNvPr id="4" name="ZoneTexte 3">
            <a:extLst>
              <a:ext uri="{FF2B5EF4-FFF2-40B4-BE49-F238E27FC236}">
                <a16:creationId xmlns:a16="http://schemas.microsoft.com/office/drawing/2014/main" id="{4FBFF01F-6BF1-5F89-5956-E15E239AC535}"/>
              </a:ext>
            </a:extLst>
          </p:cNvPr>
          <p:cNvSpPr txBox="1"/>
          <p:nvPr/>
        </p:nvSpPr>
        <p:spPr>
          <a:xfrm>
            <a:off x="1702904" y="6099313"/>
            <a:ext cx="9018106" cy="400110"/>
          </a:xfrm>
          <a:prstGeom prst="rect">
            <a:avLst/>
          </a:prstGeom>
          <a:noFill/>
        </p:spPr>
        <p:txBody>
          <a:bodyPr wrap="square" rtlCol="0">
            <a:spAutoFit/>
          </a:bodyPr>
          <a:lstStyle/>
          <a:p>
            <a:r>
              <a:rPr lang="fr-FR" sz="2000" b="1" dirty="0">
                <a:solidFill>
                  <a:schemeClr val="bg1"/>
                </a:solidFill>
              </a:rPr>
              <a:t>Érosion des sols (Petite-Terre). La terre ruisselle jusqu'au lagon et étouffe le corail.</a:t>
            </a:r>
          </a:p>
        </p:txBody>
      </p:sp>
    </p:spTree>
    <p:extLst>
      <p:ext uri="{BB962C8B-B14F-4D97-AF65-F5344CB8AC3E}">
        <p14:creationId xmlns:p14="http://schemas.microsoft.com/office/powerpoint/2010/main" val="23250313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terrain, ciel, nature&#10;&#10;Description générée automatiquement">
            <a:extLst>
              <a:ext uri="{FF2B5EF4-FFF2-40B4-BE49-F238E27FC236}">
                <a16:creationId xmlns:a16="http://schemas.microsoft.com/office/drawing/2014/main" id="{AE05C58E-D792-6EB8-8DAF-7305813D68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2783" y="745434"/>
            <a:ext cx="8700052" cy="5367132"/>
          </a:xfrm>
          <a:prstGeom prst="rect">
            <a:avLst/>
          </a:prstGeom>
        </p:spPr>
      </p:pic>
      <p:sp>
        <p:nvSpPr>
          <p:cNvPr id="4" name="ZoneTexte 3">
            <a:extLst>
              <a:ext uri="{FF2B5EF4-FFF2-40B4-BE49-F238E27FC236}">
                <a16:creationId xmlns:a16="http://schemas.microsoft.com/office/drawing/2014/main" id="{1F4EC2D9-D242-A0CB-AAD6-42DE515401C5}"/>
              </a:ext>
            </a:extLst>
          </p:cNvPr>
          <p:cNvSpPr txBox="1"/>
          <p:nvPr/>
        </p:nvSpPr>
        <p:spPr>
          <a:xfrm>
            <a:off x="1948070" y="6112566"/>
            <a:ext cx="8309113" cy="707886"/>
          </a:xfrm>
          <a:prstGeom prst="rect">
            <a:avLst/>
          </a:prstGeom>
          <a:noFill/>
        </p:spPr>
        <p:txBody>
          <a:bodyPr wrap="square" rtlCol="0">
            <a:spAutoFit/>
          </a:bodyPr>
          <a:lstStyle/>
          <a:p>
            <a:r>
              <a:rPr lang="fr-FR" sz="2000" b="1" dirty="0">
                <a:solidFill>
                  <a:schemeClr val="bg1"/>
                </a:solidFill>
              </a:rPr>
              <a:t>Exemple de plage polluée par des ordures, à </a:t>
            </a:r>
            <a:r>
              <a:rPr lang="fr-FR" sz="2000" b="1" dirty="0" err="1">
                <a:solidFill>
                  <a:schemeClr val="bg1"/>
                </a:solidFill>
              </a:rPr>
              <a:t>Majicavo</a:t>
            </a:r>
            <a:r>
              <a:rPr lang="fr-FR" sz="2000" b="1" dirty="0">
                <a:solidFill>
                  <a:schemeClr val="bg1"/>
                </a:solidFill>
              </a:rPr>
              <a:t>. L'éducation environnementale est un défi à Mayotte.</a:t>
            </a:r>
          </a:p>
        </p:txBody>
      </p:sp>
    </p:spTree>
    <p:extLst>
      <p:ext uri="{BB962C8B-B14F-4D97-AF65-F5344CB8AC3E}">
        <p14:creationId xmlns:p14="http://schemas.microsoft.com/office/powerpoint/2010/main" val="3076152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te, fond marin&#10;&#10;Description générée automatiquement">
            <a:extLst>
              <a:ext uri="{FF2B5EF4-FFF2-40B4-BE49-F238E27FC236}">
                <a16:creationId xmlns:a16="http://schemas.microsoft.com/office/drawing/2014/main" id="{CA3F18A0-AFA0-9EEC-C356-D05528DDCA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5548" y="798443"/>
            <a:ext cx="8560904" cy="5261113"/>
          </a:xfrm>
          <a:prstGeom prst="rect">
            <a:avLst/>
          </a:prstGeom>
        </p:spPr>
      </p:pic>
      <p:sp>
        <p:nvSpPr>
          <p:cNvPr id="4" name="ZoneTexte 3">
            <a:extLst>
              <a:ext uri="{FF2B5EF4-FFF2-40B4-BE49-F238E27FC236}">
                <a16:creationId xmlns:a16="http://schemas.microsoft.com/office/drawing/2014/main" id="{D339534E-AF7C-2860-50CF-796FF99ACDDE}"/>
              </a:ext>
            </a:extLst>
          </p:cNvPr>
          <p:cNvSpPr txBox="1"/>
          <p:nvPr/>
        </p:nvSpPr>
        <p:spPr>
          <a:xfrm>
            <a:off x="1616765" y="6059556"/>
            <a:ext cx="9183756" cy="707886"/>
          </a:xfrm>
          <a:prstGeom prst="rect">
            <a:avLst/>
          </a:prstGeom>
          <a:noFill/>
        </p:spPr>
        <p:txBody>
          <a:bodyPr wrap="square" rtlCol="0">
            <a:spAutoFit/>
          </a:bodyPr>
          <a:lstStyle/>
          <a:p>
            <a:r>
              <a:rPr lang="fr-FR" sz="2000" b="1" dirty="0">
                <a:solidFill>
                  <a:schemeClr val="bg1"/>
                </a:solidFill>
              </a:rPr>
              <a:t>Colonie de corail fracassée, par une ancre ou par un baigneur maladroit. Si elle survit, elle mettra plusieurs longues années à se reconstituer.</a:t>
            </a:r>
          </a:p>
        </p:txBody>
      </p:sp>
    </p:spTree>
    <p:extLst>
      <p:ext uri="{BB962C8B-B14F-4D97-AF65-F5344CB8AC3E}">
        <p14:creationId xmlns:p14="http://schemas.microsoft.com/office/powerpoint/2010/main" val="32920136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51C3DEF-4E82-731E-85FA-60E8FE5847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44800" y="990600"/>
            <a:ext cx="6502400" cy="4876800"/>
          </a:xfrm>
          <a:prstGeom prst="rect">
            <a:avLst/>
          </a:prstGeom>
        </p:spPr>
      </p:pic>
      <p:sp>
        <p:nvSpPr>
          <p:cNvPr id="4" name="ZoneTexte 3">
            <a:extLst>
              <a:ext uri="{FF2B5EF4-FFF2-40B4-BE49-F238E27FC236}">
                <a16:creationId xmlns:a16="http://schemas.microsoft.com/office/drawing/2014/main" id="{16E2466E-CFD4-958E-5585-3A5B0201777B}"/>
              </a:ext>
            </a:extLst>
          </p:cNvPr>
          <p:cNvSpPr txBox="1"/>
          <p:nvPr/>
        </p:nvSpPr>
        <p:spPr>
          <a:xfrm>
            <a:off x="3975652" y="6016487"/>
            <a:ext cx="6573078" cy="400110"/>
          </a:xfrm>
          <a:prstGeom prst="rect">
            <a:avLst/>
          </a:prstGeom>
          <a:noFill/>
        </p:spPr>
        <p:txBody>
          <a:bodyPr wrap="square" rtlCol="0">
            <a:spAutoFit/>
          </a:bodyPr>
          <a:lstStyle/>
          <a:p>
            <a:r>
              <a:rPr lang="fr-FR" sz="2000" b="1" dirty="0">
                <a:solidFill>
                  <a:schemeClr val="bg1"/>
                </a:solidFill>
              </a:rPr>
              <a:t>Étoile dévoreuse de corail à Bandrélé.</a:t>
            </a:r>
          </a:p>
        </p:txBody>
      </p:sp>
    </p:spTree>
    <p:extLst>
      <p:ext uri="{BB962C8B-B14F-4D97-AF65-F5344CB8AC3E}">
        <p14:creationId xmlns:p14="http://schemas.microsoft.com/office/powerpoint/2010/main" val="6042835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rrain, extérieur, nature, vallée&#10;&#10;Description générée automatiquement">
            <a:extLst>
              <a:ext uri="{FF2B5EF4-FFF2-40B4-BE49-F238E27FC236}">
                <a16:creationId xmlns:a16="http://schemas.microsoft.com/office/drawing/2014/main" id="{D2D3A097-7404-072B-626E-7B40BC99CD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44800" y="1000760"/>
            <a:ext cx="6502400" cy="4856480"/>
          </a:xfrm>
          <a:prstGeom prst="rect">
            <a:avLst/>
          </a:prstGeom>
        </p:spPr>
      </p:pic>
      <p:sp>
        <p:nvSpPr>
          <p:cNvPr id="4" name="ZoneTexte 3">
            <a:extLst>
              <a:ext uri="{FF2B5EF4-FFF2-40B4-BE49-F238E27FC236}">
                <a16:creationId xmlns:a16="http://schemas.microsoft.com/office/drawing/2014/main" id="{A90DB8CC-29EA-13D6-0EE4-004083A69274}"/>
              </a:ext>
            </a:extLst>
          </p:cNvPr>
          <p:cNvSpPr txBox="1"/>
          <p:nvPr/>
        </p:nvSpPr>
        <p:spPr>
          <a:xfrm>
            <a:off x="3047999" y="5857240"/>
            <a:ext cx="6573079" cy="707886"/>
          </a:xfrm>
          <a:prstGeom prst="rect">
            <a:avLst/>
          </a:prstGeom>
          <a:noFill/>
        </p:spPr>
        <p:txBody>
          <a:bodyPr wrap="square" rtlCol="0">
            <a:spAutoFit/>
          </a:bodyPr>
          <a:lstStyle/>
          <a:p>
            <a:r>
              <a:rPr lang="fr-FR" sz="2000" b="1" dirty="0">
                <a:solidFill>
                  <a:schemeClr val="bg1"/>
                </a:solidFill>
              </a:rPr>
              <a:t>Les « </a:t>
            </a:r>
            <a:r>
              <a:rPr lang="fr-FR" sz="2000" b="1" dirty="0" err="1">
                <a:solidFill>
                  <a:schemeClr val="bg1"/>
                </a:solidFill>
              </a:rPr>
              <a:t>padzas</a:t>
            </a:r>
            <a:r>
              <a:rPr lang="fr-FR" sz="2000" b="1" dirty="0">
                <a:solidFill>
                  <a:schemeClr val="bg1"/>
                </a:solidFill>
              </a:rPr>
              <a:t> » forment des terres latéritiques très rouges et très sensibles à l'érosion (ici sur les hauts de </a:t>
            </a:r>
            <a:r>
              <a:rPr lang="fr-FR" sz="2000" b="1" dirty="0" err="1">
                <a:solidFill>
                  <a:schemeClr val="bg1"/>
                </a:solidFill>
              </a:rPr>
              <a:t>Vahibé</a:t>
            </a:r>
            <a:r>
              <a:rPr lang="fr-FR" sz="2000" b="1" dirty="0">
                <a:solidFill>
                  <a:schemeClr val="bg1"/>
                </a:solidFill>
              </a:rPr>
              <a:t>).</a:t>
            </a:r>
          </a:p>
        </p:txBody>
      </p:sp>
    </p:spTree>
    <p:extLst>
      <p:ext uri="{BB962C8B-B14F-4D97-AF65-F5344CB8AC3E}">
        <p14:creationId xmlns:p14="http://schemas.microsoft.com/office/powerpoint/2010/main" val="532340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nature, eau, extérieur&#10;&#10;Description générée automatiquement">
            <a:extLst>
              <a:ext uri="{FF2B5EF4-FFF2-40B4-BE49-F238E27FC236}">
                <a16:creationId xmlns:a16="http://schemas.microsoft.com/office/drawing/2014/main" id="{CF958E72-091D-9D76-1284-3563443387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82594" y="829056"/>
            <a:ext cx="7802880" cy="5199888"/>
          </a:xfrm>
          <a:prstGeom prst="rect">
            <a:avLst/>
          </a:prstGeom>
        </p:spPr>
      </p:pic>
      <p:sp>
        <p:nvSpPr>
          <p:cNvPr id="4" name="ZoneTexte 3">
            <a:extLst>
              <a:ext uri="{FF2B5EF4-FFF2-40B4-BE49-F238E27FC236}">
                <a16:creationId xmlns:a16="http://schemas.microsoft.com/office/drawing/2014/main" id="{E9D19AA7-4659-E86C-543E-BCD936E19EC5}"/>
              </a:ext>
            </a:extLst>
          </p:cNvPr>
          <p:cNvSpPr txBox="1"/>
          <p:nvPr/>
        </p:nvSpPr>
        <p:spPr>
          <a:xfrm>
            <a:off x="9056536" y="1382286"/>
            <a:ext cx="2843916" cy="4093428"/>
          </a:xfrm>
          <a:prstGeom prst="rect">
            <a:avLst/>
          </a:prstGeom>
          <a:noFill/>
        </p:spPr>
        <p:txBody>
          <a:bodyPr wrap="square" rtlCol="0">
            <a:spAutoFit/>
          </a:bodyPr>
          <a:lstStyle/>
          <a:p>
            <a:r>
              <a:rPr lang="fr-FR" sz="2000" b="1" dirty="0">
                <a:solidFill>
                  <a:schemeClr val="bg1"/>
                </a:solidFill>
              </a:rPr>
              <a:t>Le lac </a:t>
            </a:r>
            <a:r>
              <a:rPr lang="fr-FR" sz="2000" b="1" dirty="0" err="1">
                <a:solidFill>
                  <a:schemeClr val="bg1"/>
                </a:solidFill>
              </a:rPr>
              <a:t>Dziani</a:t>
            </a:r>
            <a:r>
              <a:rPr lang="fr-FR" sz="2000" b="1" dirty="0">
                <a:solidFill>
                  <a:schemeClr val="bg1"/>
                </a:solidFill>
              </a:rPr>
              <a:t> est le vestige d'un des derniers cratères volcaniques de Mayotte (éteint il y a environ 500 000 ans). C'est à son pied, à une dizaine de kilomètres du rivage et 3,5 km de profondeur, qu'est apparu un nouveau volcan sous-marin début 2019, responsable de nombreux séismes.</a:t>
            </a:r>
          </a:p>
        </p:txBody>
      </p:sp>
    </p:spTree>
    <p:extLst>
      <p:ext uri="{BB962C8B-B14F-4D97-AF65-F5344CB8AC3E}">
        <p14:creationId xmlns:p14="http://schemas.microsoft.com/office/powerpoint/2010/main" val="38287692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oche, fond marin&#10;&#10;Description générée automatiquement">
            <a:extLst>
              <a:ext uri="{FF2B5EF4-FFF2-40B4-BE49-F238E27FC236}">
                <a16:creationId xmlns:a16="http://schemas.microsoft.com/office/drawing/2014/main" id="{155ACF3F-C12E-B90B-81CF-423F276E84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4817" y="728870"/>
            <a:ext cx="8322365" cy="5290930"/>
          </a:xfrm>
          <a:prstGeom prst="rect">
            <a:avLst/>
          </a:prstGeom>
        </p:spPr>
      </p:pic>
      <p:sp>
        <p:nvSpPr>
          <p:cNvPr id="4" name="ZoneTexte 3">
            <a:extLst>
              <a:ext uri="{FF2B5EF4-FFF2-40B4-BE49-F238E27FC236}">
                <a16:creationId xmlns:a16="http://schemas.microsoft.com/office/drawing/2014/main" id="{33B8552B-E339-67BC-218C-3EBB9790738E}"/>
              </a:ext>
            </a:extLst>
          </p:cNvPr>
          <p:cNvSpPr txBox="1"/>
          <p:nvPr/>
        </p:nvSpPr>
        <p:spPr>
          <a:xfrm>
            <a:off x="3008244" y="6038910"/>
            <a:ext cx="9965634" cy="400110"/>
          </a:xfrm>
          <a:prstGeom prst="rect">
            <a:avLst/>
          </a:prstGeom>
          <a:noFill/>
        </p:spPr>
        <p:txBody>
          <a:bodyPr wrap="square" rtlCol="0">
            <a:spAutoFit/>
          </a:bodyPr>
          <a:lstStyle/>
          <a:p>
            <a:r>
              <a:rPr lang="fr-FR" sz="2000" dirty="0">
                <a:solidFill>
                  <a:schemeClr val="bg1"/>
                </a:solidFill>
              </a:rPr>
              <a:t>Restes de poterie pris dans le grès de plage en Petite-Terre.</a:t>
            </a:r>
          </a:p>
        </p:txBody>
      </p:sp>
    </p:spTree>
    <p:extLst>
      <p:ext uri="{BB962C8B-B14F-4D97-AF65-F5344CB8AC3E}">
        <p14:creationId xmlns:p14="http://schemas.microsoft.com/office/powerpoint/2010/main" val="18004735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roche, extérieur, terrain, rocheux&#10;&#10;Description générée automatiquement">
            <a:extLst>
              <a:ext uri="{FF2B5EF4-FFF2-40B4-BE49-F238E27FC236}">
                <a16:creationId xmlns:a16="http://schemas.microsoft.com/office/drawing/2014/main" id="{CD1358F1-530A-3B83-542A-9078A3DCFC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5061" y="785191"/>
            <a:ext cx="8401878" cy="5287618"/>
          </a:xfrm>
          <a:prstGeom prst="rect">
            <a:avLst/>
          </a:prstGeom>
        </p:spPr>
      </p:pic>
      <p:sp>
        <p:nvSpPr>
          <p:cNvPr id="4" name="ZoneTexte 3">
            <a:extLst>
              <a:ext uri="{FF2B5EF4-FFF2-40B4-BE49-F238E27FC236}">
                <a16:creationId xmlns:a16="http://schemas.microsoft.com/office/drawing/2014/main" id="{CAE143B9-DB5A-D368-9C7D-7F88A1F1A011}"/>
              </a:ext>
            </a:extLst>
          </p:cNvPr>
          <p:cNvSpPr txBox="1"/>
          <p:nvPr/>
        </p:nvSpPr>
        <p:spPr>
          <a:xfrm>
            <a:off x="4359965" y="6091919"/>
            <a:ext cx="8547652" cy="400110"/>
          </a:xfrm>
          <a:prstGeom prst="rect">
            <a:avLst/>
          </a:prstGeom>
          <a:noFill/>
        </p:spPr>
        <p:txBody>
          <a:bodyPr wrap="square" rtlCol="0">
            <a:spAutoFit/>
          </a:bodyPr>
          <a:lstStyle/>
          <a:p>
            <a:r>
              <a:rPr lang="fr-FR" sz="2000" b="1" dirty="0">
                <a:solidFill>
                  <a:schemeClr val="bg1"/>
                </a:solidFill>
              </a:rPr>
              <a:t>Tombe musulmane du Moyen Âge.</a:t>
            </a:r>
          </a:p>
        </p:txBody>
      </p:sp>
    </p:spTree>
    <p:extLst>
      <p:ext uri="{BB962C8B-B14F-4D97-AF65-F5344CB8AC3E}">
        <p14:creationId xmlns:p14="http://schemas.microsoft.com/office/powerpoint/2010/main" val="40050685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B093949-379A-E9F4-767F-0F56848098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0014" y="818321"/>
            <a:ext cx="9631972" cy="5221357"/>
          </a:xfrm>
          <a:prstGeom prst="rect">
            <a:avLst/>
          </a:prstGeom>
        </p:spPr>
      </p:pic>
      <p:sp>
        <p:nvSpPr>
          <p:cNvPr id="4" name="ZoneTexte 3">
            <a:extLst>
              <a:ext uri="{FF2B5EF4-FFF2-40B4-BE49-F238E27FC236}">
                <a16:creationId xmlns:a16="http://schemas.microsoft.com/office/drawing/2014/main" id="{29F875CF-53EC-D9D8-A959-23369B3E01A6}"/>
              </a:ext>
            </a:extLst>
          </p:cNvPr>
          <p:cNvSpPr txBox="1"/>
          <p:nvPr/>
        </p:nvSpPr>
        <p:spPr>
          <a:xfrm>
            <a:off x="2822713" y="6039678"/>
            <a:ext cx="6771861" cy="400110"/>
          </a:xfrm>
          <a:prstGeom prst="rect">
            <a:avLst/>
          </a:prstGeom>
          <a:noFill/>
        </p:spPr>
        <p:txBody>
          <a:bodyPr wrap="square" rtlCol="0">
            <a:spAutoFit/>
          </a:bodyPr>
          <a:lstStyle/>
          <a:p>
            <a:r>
              <a:rPr lang="fr-FR" sz="2000" b="1" dirty="0">
                <a:solidFill>
                  <a:schemeClr val="bg1"/>
                </a:solidFill>
              </a:rPr>
              <a:t>Collier trouvé sur le site d'</a:t>
            </a:r>
            <a:r>
              <a:rPr lang="fr-FR" sz="2000" b="1" dirty="0" err="1">
                <a:solidFill>
                  <a:schemeClr val="bg1"/>
                </a:solidFill>
              </a:rPr>
              <a:t>Antsiraka</a:t>
            </a:r>
            <a:r>
              <a:rPr lang="fr-FR" sz="2000" b="1" dirty="0">
                <a:solidFill>
                  <a:schemeClr val="bg1"/>
                </a:solidFill>
              </a:rPr>
              <a:t> Boira (</a:t>
            </a:r>
            <a:r>
              <a:rPr lang="fr-FR" sz="2000" b="1" dirty="0" err="1">
                <a:solidFill>
                  <a:schemeClr val="bg1"/>
                </a:solidFill>
              </a:rPr>
              <a:t>xiiie</a:t>
            </a:r>
            <a:r>
              <a:rPr lang="fr-FR" sz="2000" b="1" dirty="0">
                <a:solidFill>
                  <a:schemeClr val="bg1"/>
                </a:solidFill>
              </a:rPr>
              <a:t> – </a:t>
            </a:r>
            <a:r>
              <a:rPr lang="fr-FR" sz="2000" b="1" dirty="0" err="1">
                <a:solidFill>
                  <a:schemeClr val="bg1"/>
                </a:solidFill>
              </a:rPr>
              <a:t>xive</a:t>
            </a:r>
            <a:r>
              <a:rPr lang="fr-FR" sz="2000" b="1" dirty="0">
                <a:solidFill>
                  <a:schemeClr val="bg1"/>
                </a:solidFill>
              </a:rPr>
              <a:t> siècle).</a:t>
            </a:r>
          </a:p>
        </p:txBody>
      </p:sp>
    </p:spTree>
    <p:extLst>
      <p:ext uri="{BB962C8B-B14F-4D97-AF65-F5344CB8AC3E}">
        <p14:creationId xmlns:p14="http://schemas.microsoft.com/office/powerpoint/2010/main" val="18920493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roche, forêt&#10;&#10;Description générée automatiquement">
            <a:extLst>
              <a:ext uri="{FF2B5EF4-FFF2-40B4-BE49-F238E27FC236}">
                <a16:creationId xmlns:a16="http://schemas.microsoft.com/office/drawing/2014/main" id="{14044ECF-8B75-C340-AB21-A9114E6393E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81556" y="308113"/>
            <a:ext cx="7075557" cy="6241774"/>
          </a:xfrm>
          <a:prstGeom prst="rect">
            <a:avLst/>
          </a:prstGeom>
        </p:spPr>
      </p:pic>
      <p:sp>
        <p:nvSpPr>
          <p:cNvPr id="4" name="ZoneTexte 3">
            <a:extLst>
              <a:ext uri="{FF2B5EF4-FFF2-40B4-BE49-F238E27FC236}">
                <a16:creationId xmlns:a16="http://schemas.microsoft.com/office/drawing/2014/main" id="{A443E7BA-349D-020F-4211-3781A7CE9632}"/>
              </a:ext>
            </a:extLst>
          </p:cNvPr>
          <p:cNvSpPr txBox="1"/>
          <p:nvPr/>
        </p:nvSpPr>
        <p:spPr>
          <a:xfrm>
            <a:off x="424070" y="4015409"/>
            <a:ext cx="3857486" cy="707886"/>
          </a:xfrm>
          <a:prstGeom prst="rect">
            <a:avLst/>
          </a:prstGeom>
          <a:noFill/>
        </p:spPr>
        <p:txBody>
          <a:bodyPr wrap="square" rtlCol="0">
            <a:spAutoFit/>
          </a:bodyPr>
          <a:lstStyle/>
          <a:p>
            <a:r>
              <a:rPr lang="fr-FR" sz="2000" dirty="0">
                <a:solidFill>
                  <a:schemeClr val="bg1"/>
                </a:solidFill>
              </a:rPr>
              <a:t>Vestige du </a:t>
            </a:r>
            <a:r>
              <a:rPr lang="fr-FR" sz="2000" dirty="0" err="1">
                <a:solidFill>
                  <a:schemeClr val="bg1"/>
                </a:solidFill>
              </a:rPr>
              <a:t>Ziara</a:t>
            </a:r>
            <a:r>
              <a:rPr lang="fr-FR" sz="2000" dirty="0">
                <a:solidFill>
                  <a:schemeClr val="bg1"/>
                </a:solidFill>
              </a:rPr>
              <a:t> de </a:t>
            </a:r>
            <a:r>
              <a:rPr lang="fr-FR" sz="2000" dirty="0" err="1">
                <a:solidFill>
                  <a:schemeClr val="bg1"/>
                </a:solidFill>
              </a:rPr>
              <a:t>Polé</a:t>
            </a:r>
            <a:r>
              <a:rPr lang="fr-FR" sz="2000" dirty="0">
                <a:solidFill>
                  <a:schemeClr val="bg1"/>
                </a:solidFill>
              </a:rPr>
              <a:t> (</a:t>
            </a:r>
            <a:r>
              <a:rPr lang="fr-FR" sz="2000" dirty="0" err="1">
                <a:solidFill>
                  <a:schemeClr val="bg1"/>
                </a:solidFill>
              </a:rPr>
              <a:t>xve</a:t>
            </a:r>
            <a:r>
              <a:rPr lang="fr-FR" sz="2000" dirty="0">
                <a:solidFill>
                  <a:schemeClr val="bg1"/>
                </a:solidFill>
              </a:rPr>
              <a:t> – </a:t>
            </a:r>
            <a:r>
              <a:rPr lang="fr-FR" sz="2000" dirty="0" err="1">
                <a:solidFill>
                  <a:schemeClr val="bg1"/>
                </a:solidFill>
              </a:rPr>
              <a:t>xixe</a:t>
            </a:r>
            <a:r>
              <a:rPr lang="fr-FR" sz="2000" dirty="0">
                <a:solidFill>
                  <a:schemeClr val="bg1"/>
                </a:solidFill>
              </a:rPr>
              <a:t> siècle).</a:t>
            </a:r>
          </a:p>
        </p:txBody>
      </p:sp>
    </p:spTree>
    <p:extLst>
      <p:ext uri="{BB962C8B-B14F-4D97-AF65-F5344CB8AC3E}">
        <p14:creationId xmlns:p14="http://schemas.microsoft.com/office/powerpoint/2010/main" val="28558715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ciel, immeuble résidentiel&#10;&#10;Description générée automatiquement">
            <a:extLst>
              <a:ext uri="{FF2B5EF4-FFF2-40B4-BE49-F238E27FC236}">
                <a16:creationId xmlns:a16="http://schemas.microsoft.com/office/drawing/2014/main" id="{63F3179F-C8BE-C3B4-5077-8DFA71B4C8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40226" y="702365"/>
            <a:ext cx="7911548" cy="5377070"/>
          </a:xfrm>
          <a:prstGeom prst="rect">
            <a:avLst/>
          </a:prstGeom>
        </p:spPr>
      </p:pic>
      <p:sp>
        <p:nvSpPr>
          <p:cNvPr id="4" name="ZoneTexte 3">
            <a:extLst>
              <a:ext uri="{FF2B5EF4-FFF2-40B4-BE49-F238E27FC236}">
                <a16:creationId xmlns:a16="http://schemas.microsoft.com/office/drawing/2014/main" id="{8B3979D5-CD13-EC52-9B35-3071344F65BB}"/>
              </a:ext>
            </a:extLst>
          </p:cNvPr>
          <p:cNvSpPr txBox="1"/>
          <p:nvPr/>
        </p:nvSpPr>
        <p:spPr>
          <a:xfrm>
            <a:off x="3697356" y="6004508"/>
            <a:ext cx="6042992" cy="400110"/>
          </a:xfrm>
          <a:prstGeom prst="rect">
            <a:avLst/>
          </a:prstGeom>
          <a:noFill/>
        </p:spPr>
        <p:txBody>
          <a:bodyPr wrap="square" rtlCol="0">
            <a:spAutoFit/>
          </a:bodyPr>
          <a:lstStyle/>
          <a:p>
            <a:r>
              <a:rPr lang="fr-FR" sz="2000" b="1" dirty="0">
                <a:solidFill>
                  <a:schemeClr val="bg1"/>
                </a:solidFill>
              </a:rPr>
              <a:t>L'ancienne préfecture, réaménagée en 1881.</a:t>
            </a:r>
          </a:p>
        </p:txBody>
      </p:sp>
    </p:spTree>
    <p:extLst>
      <p:ext uri="{BB962C8B-B14F-4D97-AF65-F5344CB8AC3E}">
        <p14:creationId xmlns:p14="http://schemas.microsoft.com/office/powerpoint/2010/main" val="38785757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extérieur, maison&#10;&#10;Description générée automatiquement">
            <a:extLst>
              <a:ext uri="{FF2B5EF4-FFF2-40B4-BE49-F238E27FC236}">
                <a16:creationId xmlns:a16="http://schemas.microsoft.com/office/drawing/2014/main" id="{43091E37-A878-D0CC-8604-938EFE379D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0835" y="838200"/>
            <a:ext cx="7898295" cy="5181600"/>
          </a:xfrm>
          <a:prstGeom prst="rect">
            <a:avLst/>
          </a:prstGeom>
        </p:spPr>
      </p:pic>
      <p:sp>
        <p:nvSpPr>
          <p:cNvPr id="4" name="ZoneTexte 3">
            <a:extLst>
              <a:ext uri="{FF2B5EF4-FFF2-40B4-BE49-F238E27FC236}">
                <a16:creationId xmlns:a16="http://schemas.microsoft.com/office/drawing/2014/main" id="{C6B77AAE-4DC3-A1AF-573B-C07942309047}"/>
              </a:ext>
            </a:extLst>
          </p:cNvPr>
          <p:cNvSpPr txBox="1"/>
          <p:nvPr/>
        </p:nvSpPr>
        <p:spPr>
          <a:xfrm>
            <a:off x="3816626" y="6019800"/>
            <a:ext cx="8918713" cy="400110"/>
          </a:xfrm>
          <a:prstGeom prst="rect">
            <a:avLst/>
          </a:prstGeom>
          <a:noFill/>
        </p:spPr>
        <p:txBody>
          <a:bodyPr wrap="square" rtlCol="0">
            <a:spAutoFit/>
          </a:bodyPr>
          <a:lstStyle/>
          <a:p>
            <a:r>
              <a:rPr lang="fr-FR" sz="2000" b="1" dirty="0">
                <a:solidFill>
                  <a:schemeClr val="bg1"/>
                </a:solidFill>
              </a:rPr>
              <a:t>Le conseil départemental à Mamoudzou.</a:t>
            </a:r>
          </a:p>
        </p:txBody>
      </p:sp>
    </p:spTree>
    <p:extLst>
      <p:ext uri="{BB962C8B-B14F-4D97-AF65-F5344CB8AC3E}">
        <p14:creationId xmlns:p14="http://schemas.microsoft.com/office/powerpoint/2010/main" val="18817555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terrain, bâtiment&#10;&#10;Description générée automatiquement">
            <a:extLst>
              <a:ext uri="{FF2B5EF4-FFF2-40B4-BE49-F238E27FC236}">
                <a16:creationId xmlns:a16="http://schemas.microsoft.com/office/drawing/2014/main" id="{D5120152-0BAA-2645-9692-0599F39F1C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1321" y="639417"/>
            <a:ext cx="8269357" cy="5284305"/>
          </a:xfrm>
          <a:prstGeom prst="rect">
            <a:avLst/>
          </a:prstGeom>
        </p:spPr>
      </p:pic>
      <p:sp>
        <p:nvSpPr>
          <p:cNvPr id="4" name="ZoneTexte 3">
            <a:extLst>
              <a:ext uri="{FF2B5EF4-FFF2-40B4-BE49-F238E27FC236}">
                <a16:creationId xmlns:a16="http://schemas.microsoft.com/office/drawing/2014/main" id="{123EE24C-B678-2488-A0B8-D8641BF8BC25}"/>
              </a:ext>
            </a:extLst>
          </p:cNvPr>
          <p:cNvSpPr txBox="1"/>
          <p:nvPr/>
        </p:nvSpPr>
        <p:spPr>
          <a:xfrm>
            <a:off x="954157" y="5923722"/>
            <a:ext cx="10535477" cy="400110"/>
          </a:xfrm>
          <a:prstGeom prst="rect">
            <a:avLst/>
          </a:prstGeom>
          <a:noFill/>
        </p:spPr>
        <p:txBody>
          <a:bodyPr wrap="square" rtlCol="0">
            <a:spAutoFit/>
          </a:bodyPr>
          <a:lstStyle/>
          <a:p>
            <a:r>
              <a:rPr lang="fr-FR" sz="2000" b="1" dirty="0">
                <a:solidFill>
                  <a:schemeClr val="bg1"/>
                </a:solidFill>
              </a:rPr>
              <a:t>Une grande partie de la population vit dans des cases en tôle, improprement appelées « </a:t>
            </a:r>
            <a:r>
              <a:rPr lang="fr-FR" sz="2000" b="1" dirty="0" err="1">
                <a:solidFill>
                  <a:schemeClr val="bg1"/>
                </a:solidFill>
              </a:rPr>
              <a:t>bangas</a:t>
            </a:r>
            <a:r>
              <a:rPr lang="fr-FR" sz="2000" b="1" dirty="0">
                <a:solidFill>
                  <a:schemeClr val="bg1"/>
                </a:solidFill>
              </a:rPr>
              <a:t> ».</a:t>
            </a:r>
          </a:p>
        </p:txBody>
      </p:sp>
    </p:spTree>
    <p:extLst>
      <p:ext uri="{BB962C8B-B14F-4D97-AF65-F5344CB8AC3E}">
        <p14:creationId xmlns:p14="http://schemas.microsoft.com/office/powerpoint/2010/main" val="37689277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bâtiment, arbre&#10;&#10;Description générée automatiquement">
            <a:extLst>
              <a:ext uri="{FF2B5EF4-FFF2-40B4-BE49-F238E27FC236}">
                <a16:creationId xmlns:a16="http://schemas.microsoft.com/office/drawing/2014/main" id="{DCB45FDB-F5A0-B8C1-8B40-14FE46A2F3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0835" y="689112"/>
            <a:ext cx="8110330" cy="5181600"/>
          </a:xfrm>
          <a:prstGeom prst="rect">
            <a:avLst/>
          </a:prstGeom>
        </p:spPr>
      </p:pic>
      <p:sp>
        <p:nvSpPr>
          <p:cNvPr id="4" name="ZoneTexte 3">
            <a:extLst>
              <a:ext uri="{FF2B5EF4-FFF2-40B4-BE49-F238E27FC236}">
                <a16:creationId xmlns:a16="http://schemas.microsoft.com/office/drawing/2014/main" id="{705053EC-2DEF-568C-5ADE-077255442697}"/>
              </a:ext>
            </a:extLst>
          </p:cNvPr>
          <p:cNvSpPr txBox="1"/>
          <p:nvPr/>
        </p:nvSpPr>
        <p:spPr>
          <a:xfrm>
            <a:off x="2849217" y="5943600"/>
            <a:ext cx="9594574" cy="400110"/>
          </a:xfrm>
          <a:prstGeom prst="rect">
            <a:avLst/>
          </a:prstGeom>
          <a:noFill/>
        </p:spPr>
        <p:txBody>
          <a:bodyPr wrap="square" rtlCol="0">
            <a:spAutoFit/>
          </a:bodyPr>
          <a:lstStyle/>
          <a:p>
            <a:r>
              <a:rPr lang="fr-FR" sz="2000" b="1" dirty="0">
                <a:solidFill>
                  <a:schemeClr val="bg1"/>
                </a:solidFill>
              </a:rPr>
              <a:t>Le Centre universitaire de formation et de recherche de Mayotte.</a:t>
            </a:r>
          </a:p>
        </p:txBody>
      </p:sp>
    </p:spTree>
    <p:extLst>
      <p:ext uri="{BB962C8B-B14F-4D97-AF65-F5344CB8AC3E}">
        <p14:creationId xmlns:p14="http://schemas.microsoft.com/office/powerpoint/2010/main" val="1135377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E3E55E19-8CE5-010C-73F4-D6CBC583FB23}"/>
              </a:ext>
            </a:extLst>
          </p:cNvPr>
          <p:cNvSpPr txBox="1"/>
          <p:nvPr/>
        </p:nvSpPr>
        <p:spPr>
          <a:xfrm>
            <a:off x="2984500" y="1960890"/>
            <a:ext cx="8991600" cy="523220"/>
          </a:xfrm>
          <a:prstGeom prst="rect">
            <a:avLst/>
          </a:prstGeom>
          <a:noFill/>
        </p:spPr>
        <p:txBody>
          <a:bodyPr wrap="square" rtlCol="0">
            <a:spAutoFit/>
          </a:bodyPr>
          <a:lstStyle/>
          <a:p>
            <a:r>
              <a:rPr lang="fr-FR" sz="2800" b="1" dirty="0">
                <a:solidFill>
                  <a:srgbClr val="FFFF00"/>
                </a:solidFill>
              </a:rPr>
              <a:t>Lorient Vous Propose Mayotte (France )</a:t>
            </a:r>
          </a:p>
        </p:txBody>
      </p:sp>
      <p:sp>
        <p:nvSpPr>
          <p:cNvPr id="3" name="ZoneTexte 2">
            <a:extLst>
              <a:ext uri="{FF2B5EF4-FFF2-40B4-BE49-F238E27FC236}">
                <a16:creationId xmlns:a16="http://schemas.microsoft.com/office/drawing/2014/main" id="{1089FC7D-FB2D-7A2A-E2FE-D02703F34A28}"/>
              </a:ext>
            </a:extLst>
          </p:cNvPr>
          <p:cNvSpPr txBox="1"/>
          <p:nvPr/>
        </p:nvSpPr>
        <p:spPr>
          <a:xfrm>
            <a:off x="3886200" y="2560310"/>
            <a:ext cx="6731000"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4" name="ZoneTexte 3">
            <a:extLst>
              <a:ext uri="{FF2B5EF4-FFF2-40B4-BE49-F238E27FC236}">
                <a16:creationId xmlns:a16="http://schemas.microsoft.com/office/drawing/2014/main" id="{88612CB7-F0DC-E957-3218-BD7941C4209A}"/>
              </a:ext>
            </a:extLst>
          </p:cNvPr>
          <p:cNvSpPr txBox="1"/>
          <p:nvPr/>
        </p:nvSpPr>
        <p:spPr>
          <a:xfrm>
            <a:off x="5334000" y="3159730"/>
            <a:ext cx="3556000" cy="523220"/>
          </a:xfrm>
          <a:prstGeom prst="rect">
            <a:avLst/>
          </a:prstGeom>
          <a:noFill/>
        </p:spPr>
        <p:txBody>
          <a:bodyPr wrap="square" rtlCol="0">
            <a:spAutoFit/>
          </a:bodyPr>
          <a:lstStyle/>
          <a:p>
            <a:r>
              <a:rPr lang="fr-FR" sz="2800" b="1" dirty="0">
                <a:solidFill>
                  <a:srgbClr val="FFFF00"/>
                </a:solidFill>
              </a:rPr>
              <a:t>Lorient </a:t>
            </a:r>
          </a:p>
        </p:txBody>
      </p:sp>
    </p:spTree>
    <p:extLst>
      <p:ext uri="{BB962C8B-B14F-4D97-AF65-F5344CB8AC3E}">
        <p14:creationId xmlns:p14="http://schemas.microsoft.com/office/powerpoint/2010/main" val="10216676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16000">
        <p15:prstTrans prst="fracture"/>
      </p:transition>
    </mc:Choice>
    <mc:Fallback>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TotalTime>
  <Words>470</Words>
  <Application>Microsoft Office PowerPoint</Application>
  <PresentationFormat>Grand écran</PresentationFormat>
  <Paragraphs>37</Paragraphs>
  <Slides>35</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35</vt:i4>
      </vt:variant>
    </vt:vector>
  </HeadingPairs>
  <TitlesOfParts>
    <vt:vector size="40"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2022-12-02T04:52:33Z</dcterms:created>
  <dcterms:modified xsi:type="dcterms:W3CDTF">2022-12-02T06:13:12Z</dcterms:modified>
</cp:coreProperties>
</file>