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R7mfI5/MkNbgI4hAWp0bg==" hashData="tYxSucvvNaopXxiPGzT31ChAFO+XLHsLGNCAzu94PSJtsJ/w0r9XOeYLxcZ1qm+0VwJaMMs4vPPH8f2yWQU8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6" d="100"/>
          <a:sy n="76" d="100"/>
        </p:scale>
        <p:origin x="6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E8DFE-6ED7-212C-5741-4126A9D1152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3C8BA42-145B-5C03-ABDC-C368843FC1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8D3DBCA-6BD3-B1F2-A40F-DE6A42149228}"/>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82169C1E-2C83-8BAD-9B77-1FD3A3C95A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28011C-B5C9-CFF0-AA47-2B38538CD181}"/>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873221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B65C2C-CDFB-C20E-A0EF-F1872F9A10B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04D7BE5-ED48-E9E9-4372-72EC6C68DA6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2131AD-3472-4FAF-1082-F64C6E905F25}"/>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D1B5CA85-5C0C-DE40-B532-51B8D00E1E4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D7D380-5987-DD58-F934-9338D95716FF}"/>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4270199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D67D88-D380-5710-FA29-B9E40CD73B6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9F558E8-53AB-1220-E2F9-E8147B1A40C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CD02097-4E0C-D559-2134-2C95B0E2338F}"/>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92B1C90D-5CB6-9332-885C-C59C4EF045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7935AD2-A7C7-09CB-7C94-8C6F9A4CE3A1}"/>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8674611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10FDE0-08A9-96E0-11A2-C96FDBA35BB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6A1122B-8193-A168-7A8A-C2872158910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C8A5AE3-64FF-B7A2-6437-49CD6CE767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E1E4F88-DE0D-43E2-7ABF-2878B313A4DD}"/>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6" name="Espace réservé du pied de page 5">
            <a:extLst>
              <a:ext uri="{FF2B5EF4-FFF2-40B4-BE49-F238E27FC236}">
                <a16:creationId xmlns:a16="http://schemas.microsoft.com/office/drawing/2014/main" id="{85D159C9-336B-7FE3-D4AA-BD4112D20C9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45D4AB7-3386-4BC1-5D0C-2B6DCDE2A6E8}"/>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7194077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84FCCB-525F-4A7F-8E71-60C0ACF756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6E15771-3859-C7B4-11BB-3DAF44B15E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C98469-0DAA-F545-6470-CC7F2904D95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2DB55E7-672B-CE3E-BD1C-15014FC27B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C60F3F5-A558-8939-FB24-0E8A84290B8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188826D-3255-75B5-3070-F4468B4E97E4}"/>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8" name="Espace réservé du pied de page 7">
            <a:extLst>
              <a:ext uri="{FF2B5EF4-FFF2-40B4-BE49-F238E27FC236}">
                <a16:creationId xmlns:a16="http://schemas.microsoft.com/office/drawing/2014/main" id="{9A394EF6-2B0E-45CF-AAB7-C4C58F3E715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6126A8E-AD00-8D66-9128-08427D41979B}"/>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72753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93A0E-9CD1-840C-81DE-F2C05BDDD4A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3D63FE2-9F50-BA3D-F4A0-5B64EED553BE}"/>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4" name="Espace réservé du pied de page 3">
            <a:extLst>
              <a:ext uri="{FF2B5EF4-FFF2-40B4-BE49-F238E27FC236}">
                <a16:creationId xmlns:a16="http://schemas.microsoft.com/office/drawing/2014/main" id="{C9CE58CE-3A45-3DD4-F40C-9476442E8AC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92DA95D-0B62-D2AF-94F1-8AB2725176F9}"/>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5912134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0C60504-6FC6-60BA-437B-6DE05C1438AE}"/>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3" name="Espace réservé du pied de page 2">
            <a:extLst>
              <a:ext uri="{FF2B5EF4-FFF2-40B4-BE49-F238E27FC236}">
                <a16:creationId xmlns:a16="http://schemas.microsoft.com/office/drawing/2014/main" id="{04C3E339-4239-7DF9-CBC2-90E5D6052DF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CE96538-363A-9564-D5D6-D4D09466D7F2}"/>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19352670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0BACAF-7A26-476A-D993-78C41339C99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23B1EEF-3389-1597-A430-62BDF28925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C5FDA0E-D542-3DDA-6518-ED8A4F8D68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74B880D-8180-41EA-FD96-99F3D0A4CBF5}"/>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6" name="Espace réservé du pied de page 5">
            <a:extLst>
              <a:ext uri="{FF2B5EF4-FFF2-40B4-BE49-F238E27FC236}">
                <a16:creationId xmlns:a16="http://schemas.microsoft.com/office/drawing/2014/main" id="{702F326A-E6E9-315B-AE38-0A3D137A90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E4BAD1-57B2-9F26-3AC9-2796D1E9C860}"/>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4072174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CEB3F6-110C-A897-BFCF-83D7C8D9104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872CE67-2C01-4B1C-2D49-36AE1D22D6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9096D37-44FF-164B-21C5-C22BDCEFB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3F3FB19-DDD3-B00C-97D5-259403635A2C}"/>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6" name="Espace réservé du pied de page 5">
            <a:extLst>
              <a:ext uri="{FF2B5EF4-FFF2-40B4-BE49-F238E27FC236}">
                <a16:creationId xmlns:a16="http://schemas.microsoft.com/office/drawing/2014/main" id="{38C014FD-F145-4CA2-669C-EE11DE5301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4BC7EF6-7DB0-5E5B-8018-D6DBFFF252CE}"/>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24421513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816D1B-B881-5DB2-662F-4EE321D4501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65DA5E6-9DC4-ABE9-A0F0-CF51E8835C7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02330C-2817-476A-CBB5-9DBBFCAA8FA2}"/>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ED7F73D4-6AEC-C77A-ABCF-8796821548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48C56A-DA61-7142-C31D-5CF38F9EE70E}"/>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6738520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4644527-90A0-DC06-923F-8852E8019EC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C3CAD8A-0E4E-E358-D00F-EB127BB7E19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A24D6-CDB1-75E9-613D-6E6F187B18A9}"/>
              </a:ext>
            </a:extLst>
          </p:cNvPr>
          <p:cNvSpPr>
            <a:spLocks noGrp="1"/>
          </p:cNvSpPr>
          <p:nvPr>
            <p:ph type="dt" sz="half" idx="10"/>
          </p:nvPr>
        </p:nvSpPr>
        <p:spPr/>
        <p:txBody>
          <a:body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AAFED3D0-275C-141E-4B8E-DBFB7CDA81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65F3680-F830-34F7-FD36-2303C2F3F2A8}"/>
              </a:ext>
            </a:extLst>
          </p:cNvPr>
          <p:cNvSpPr>
            <a:spLocks noGrp="1"/>
          </p:cNvSpPr>
          <p:nvPr>
            <p:ph type="sldNum" sz="quarter" idx="12"/>
          </p:nvPr>
        </p:nvSpPr>
        <p:spPr/>
        <p:txBody>
          <a:bodyPr/>
          <a:lstStyle/>
          <a:p>
            <a:fld id="{DEECC75E-9EFD-4177-888D-1C5698A99891}" type="slidenum">
              <a:rPr lang="fr-FR" smtClean="0"/>
              <a:t>‹N°›</a:t>
            </a:fld>
            <a:endParaRPr lang="fr-FR"/>
          </a:p>
        </p:txBody>
      </p:sp>
    </p:spTree>
    <p:extLst>
      <p:ext uri="{BB962C8B-B14F-4D97-AF65-F5344CB8AC3E}">
        <p14:creationId xmlns:p14="http://schemas.microsoft.com/office/powerpoint/2010/main" val="3688473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26899F0-86DF-84B2-EC9B-656E60214A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98828CD-BD5E-7D98-9FBD-C1746F9567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CA693B-142B-2584-7195-91CF096F21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4F19B8-2750-434E-90A9-91BA7EB722B3}" type="datetimeFigureOut">
              <a:rPr lang="fr-FR" smtClean="0"/>
              <a:t>25/11/2022</a:t>
            </a:fld>
            <a:endParaRPr lang="fr-FR"/>
          </a:p>
        </p:txBody>
      </p:sp>
      <p:sp>
        <p:nvSpPr>
          <p:cNvPr id="5" name="Espace réservé du pied de page 4">
            <a:extLst>
              <a:ext uri="{FF2B5EF4-FFF2-40B4-BE49-F238E27FC236}">
                <a16:creationId xmlns:a16="http://schemas.microsoft.com/office/drawing/2014/main" id="{50F7F39C-98C6-9DC5-00AB-ED7005B6F2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7D788D4-AEB1-8B7D-A617-AE62C1AE58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CC75E-9EFD-4177-888D-1C5698A99891}" type="slidenum">
              <a:rPr lang="fr-FR" smtClean="0"/>
              <a:t>‹N°›</a:t>
            </a:fld>
            <a:endParaRPr lang="fr-FR"/>
          </a:p>
        </p:txBody>
      </p:sp>
    </p:spTree>
    <p:extLst>
      <p:ext uri="{BB962C8B-B14F-4D97-AF65-F5344CB8AC3E}">
        <p14:creationId xmlns:p14="http://schemas.microsoft.com/office/powerpoint/2010/main" val="3510580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245F802-9D84-25DD-B25B-2A7C5BC8EE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5791" y="705678"/>
            <a:ext cx="8640417" cy="5446643"/>
          </a:xfrm>
          <a:prstGeom prst="rect">
            <a:avLst/>
          </a:prstGeom>
        </p:spPr>
      </p:pic>
      <p:sp>
        <p:nvSpPr>
          <p:cNvPr id="6" name="ZoneTexte 5">
            <a:extLst>
              <a:ext uri="{FF2B5EF4-FFF2-40B4-BE49-F238E27FC236}">
                <a16:creationId xmlns:a16="http://schemas.microsoft.com/office/drawing/2014/main" id="{A8661AD1-0403-B18C-D1F6-F62428035A0E}"/>
              </a:ext>
            </a:extLst>
          </p:cNvPr>
          <p:cNvSpPr txBox="1"/>
          <p:nvPr/>
        </p:nvSpPr>
        <p:spPr>
          <a:xfrm>
            <a:off x="5141844" y="5829155"/>
            <a:ext cx="7792278" cy="646331"/>
          </a:xfrm>
          <a:prstGeom prst="rect">
            <a:avLst/>
          </a:prstGeom>
          <a:noFill/>
        </p:spPr>
        <p:txBody>
          <a:bodyPr wrap="square" rtlCol="0">
            <a:spAutoFit/>
          </a:bodyPr>
          <a:lstStyle/>
          <a:p>
            <a:endParaRPr lang="fr-FR" dirty="0">
              <a:solidFill>
                <a:schemeClr val="bg1"/>
              </a:solidFill>
            </a:endParaRPr>
          </a:p>
          <a:p>
            <a:r>
              <a:rPr lang="fr-FR" dirty="0">
                <a:solidFill>
                  <a:schemeClr val="bg1"/>
                </a:solidFill>
              </a:rPr>
              <a:t>Complexe de Jaï-alaï.</a:t>
            </a:r>
          </a:p>
        </p:txBody>
      </p:sp>
      <p:sp>
        <p:nvSpPr>
          <p:cNvPr id="7" name="ZoneTexte 6">
            <a:extLst>
              <a:ext uri="{FF2B5EF4-FFF2-40B4-BE49-F238E27FC236}">
                <a16:creationId xmlns:a16="http://schemas.microsoft.com/office/drawing/2014/main" id="{3EA098E7-0A03-A8CA-B3E0-9AC896670A49}"/>
              </a:ext>
            </a:extLst>
          </p:cNvPr>
          <p:cNvSpPr txBox="1"/>
          <p:nvPr/>
        </p:nvSpPr>
        <p:spPr>
          <a:xfrm>
            <a:off x="2491408" y="182458"/>
            <a:ext cx="8189843" cy="523220"/>
          </a:xfrm>
          <a:prstGeom prst="rect">
            <a:avLst/>
          </a:prstGeom>
          <a:noFill/>
        </p:spPr>
        <p:txBody>
          <a:bodyPr wrap="square" rtlCol="0">
            <a:spAutoFit/>
          </a:bodyPr>
          <a:lstStyle/>
          <a:p>
            <a:r>
              <a:rPr lang="fr-FR" sz="2800" b="1" dirty="0">
                <a:solidFill>
                  <a:schemeClr val="bg1"/>
                </a:solidFill>
              </a:rPr>
              <a:t>Lorient Vous Propose La Commune De Pau N°2</a:t>
            </a:r>
          </a:p>
        </p:txBody>
      </p:sp>
    </p:spTree>
    <p:extLst>
      <p:ext uri="{BB962C8B-B14F-4D97-AF65-F5344CB8AC3E}">
        <p14:creationId xmlns:p14="http://schemas.microsoft.com/office/powerpoint/2010/main" val="3833221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sndAc>
          <p:stSnd loop="1">
            <p:snd r:embed="rId2" name="Christina Perri - A Thousand Years (PianoCello Cover).wav"/>
          </p:stSnd>
        </p:sndAc>
      </p:transition>
    </mc:Choice>
    <mc:Fallback>
      <p:transition spd="slow" advClick="0" advTm="16000">
        <p:fade/>
        <p:sndAc>
          <p:stSnd loop="1">
            <p:snd r:embed="rId2" name="Christina Perri - A Thousand Years (PianoCello Cov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4146B3-D3D6-CBD2-FEE8-31869261C3D6}"/>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Pau est une ville située dans le sud-ouest de la France, le long de l'arête nord des Pyrénées, à environ 85 km de la frontière espagnole. En arpentant le boulevard des Pyrénées, dans le centre-ville, les piétons pourront admirer la campagne et profiter d'un panorama sur les montagnes par temps clair. Le boulevard mène au château de Pau, lieu de naissance de Henri IV, roi de France et de Navarre. Il expose aujourd'hui des tapisseries, du mobilier et des œuvres d'art de l'époque</a:t>
            </a:r>
          </a:p>
        </p:txBody>
      </p:sp>
    </p:spTree>
    <p:extLst>
      <p:ext uri="{BB962C8B-B14F-4D97-AF65-F5344CB8AC3E}">
        <p14:creationId xmlns:p14="http://schemas.microsoft.com/office/powerpoint/2010/main" val="3241224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ciel, extérieur, bâtiment&#10;&#10;Description générée automatiquement">
            <a:extLst>
              <a:ext uri="{FF2B5EF4-FFF2-40B4-BE49-F238E27FC236}">
                <a16:creationId xmlns:a16="http://schemas.microsoft.com/office/drawing/2014/main" id="{5758C5A7-2E2F-BBEB-94DF-8B7266228C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017" y="732183"/>
            <a:ext cx="8931965" cy="5393634"/>
          </a:xfrm>
          <a:prstGeom prst="rect">
            <a:avLst/>
          </a:prstGeom>
        </p:spPr>
      </p:pic>
      <p:sp>
        <p:nvSpPr>
          <p:cNvPr id="4" name="ZoneTexte 3">
            <a:extLst>
              <a:ext uri="{FF2B5EF4-FFF2-40B4-BE49-F238E27FC236}">
                <a16:creationId xmlns:a16="http://schemas.microsoft.com/office/drawing/2014/main" id="{D47AE53E-54FD-CA57-B7E3-F5ECF113C1DE}"/>
              </a:ext>
            </a:extLst>
          </p:cNvPr>
          <p:cNvSpPr txBox="1"/>
          <p:nvPr/>
        </p:nvSpPr>
        <p:spPr>
          <a:xfrm>
            <a:off x="5181600" y="5887278"/>
            <a:ext cx="7315200"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Château de Pau.</a:t>
            </a:r>
          </a:p>
        </p:txBody>
      </p:sp>
    </p:spTree>
    <p:extLst>
      <p:ext uri="{BB962C8B-B14F-4D97-AF65-F5344CB8AC3E}">
        <p14:creationId xmlns:p14="http://schemas.microsoft.com/office/powerpoint/2010/main" val="28494117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intérieur, blanc, sculpture&#10;&#10;Description générée automatiquement">
            <a:extLst>
              <a:ext uri="{FF2B5EF4-FFF2-40B4-BE49-F238E27FC236}">
                <a16:creationId xmlns:a16="http://schemas.microsoft.com/office/drawing/2014/main" id="{FA7A45CB-29F5-82FA-E21D-5973BBDFA2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4" y="712304"/>
            <a:ext cx="8421757" cy="5433391"/>
          </a:xfrm>
          <a:prstGeom prst="rect">
            <a:avLst/>
          </a:prstGeom>
        </p:spPr>
      </p:pic>
      <p:sp>
        <p:nvSpPr>
          <p:cNvPr id="4" name="ZoneTexte 3">
            <a:extLst>
              <a:ext uri="{FF2B5EF4-FFF2-40B4-BE49-F238E27FC236}">
                <a16:creationId xmlns:a16="http://schemas.microsoft.com/office/drawing/2014/main" id="{BB573577-9727-4CCB-C293-DA19F4E00312}"/>
              </a:ext>
            </a:extLst>
          </p:cNvPr>
          <p:cNvSpPr txBox="1"/>
          <p:nvPr/>
        </p:nvSpPr>
        <p:spPr>
          <a:xfrm>
            <a:off x="4022034" y="6145695"/>
            <a:ext cx="7103166" cy="400110"/>
          </a:xfrm>
          <a:prstGeom prst="rect">
            <a:avLst/>
          </a:prstGeom>
          <a:noFill/>
        </p:spPr>
        <p:txBody>
          <a:bodyPr wrap="square" rtlCol="0">
            <a:spAutoFit/>
          </a:bodyPr>
          <a:lstStyle/>
          <a:p>
            <a:r>
              <a:rPr lang="fr-FR" sz="2000" dirty="0"/>
              <a:t>Armoiries du Béarn au château de Pau.</a:t>
            </a:r>
          </a:p>
        </p:txBody>
      </p:sp>
    </p:spTree>
    <p:extLst>
      <p:ext uri="{BB962C8B-B14F-4D97-AF65-F5344CB8AC3E}">
        <p14:creationId xmlns:p14="http://schemas.microsoft.com/office/powerpoint/2010/main" val="14027210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oiseau, pierre&#10;&#10;Description générée automatiquement">
            <a:extLst>
              <a:ext uri="{FF2B5EF4-FFF2-40B4-BE49-F238E27FC236}">
                <a16:creationId xmlns:a16="http://schemas.microsoft.com/office/drawing/2014/main" id="{6F8CC95A-9DBA-11B2-8E75-A71359E9E8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7496" y="675861"/>
            <a:ext cx="9197008" cy="5539410"/>
          </a:xfrm>
          <a:prstGeom prst="rect">
            <a:avLst/>
          </a:prstGeom>
        </p:spPr>
      </p:pic>
      <p:sp>
        <p:nvSpPr>
          <p:cNvPr id="4" name="ZoneTexte 3">
            <a:extLst>
              <a:ext uri="{FF2B5EF4-FFF2-40B4-BE49-F238E27FC236}">
                <a16:creationId xmlns:a16="http://schemas.microsoft.com/office/drawing/2014/main" id="{4D349BD1-C1A3-DA30-B621-EE6AB9A12A7E}"/>
              </a:ext>
            </a:extLst>
          </p:cNvPr>
          <p:cNvSpPr txBox="1"/>
          <p:nvPr/>
        </p:nvSpPr>
        <p:spPr>
          <a:xfrm>
            <a:off x="4532244" y="5876717"/>
            <a:ext cx="6838122" cy="677108"/>
          </a:xfrm>
          <a:prstGeom prst="rect">
            <a:avLst/>
          </a:prstGeom>
          <a:noFill/>
        </p:spPr>
        <p:txBody>
          <a:bodyPr wrap="square" rtlCol="0">
            <a:spAutoFit/>
          </a:bodyPr>
          <a:lstStyle/>
          <a:p>
            <a:endParaRPr lang="fr-FR" dirty="0"/>
          </a:p>
          <a:p>
            <a:r>
              <a:rPr lang="fr-FR" sz="2000" dirty="0"/>
              <a:t>Une gargouille du château</a:t>
            </a:r>
          </a:p>
        </p:txBody>
      </p:sp>
    </p:spTree>
    <p:extLst>
      <p:ext uri="{BB962C8B-B14F-4D97-AF65-F5344CB8AC3E}">
        <p14:creationId xmlns:p14="http://schemas.microsoft.com/office/powerpoint/2010/main" val="3755980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oiseau, pierre&#10;&#10;Description générée automatiquement">
            <a:extLst>
              <a:ext uri="{FF2B5EF4-FFF2-40B4-BE49-F238E27FC236}">
                <a16:creationId xmlns:a16="http://schemas.microsoft.com/office/drawing/2014/main" id="{883719C9-F716-61D5-5629-C9123F4D1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2452" y="675861"/>
            <a:ext cx="9700591" cy="5300870"/>
          </a:xfrm>
          <a:prstGeom prst="rect">
            <a:avLst/>
          </a:prstGeom>
        </p:spPr>
      </p:pic>
      <p:sp>
        <p:nvSpPr>
          <p:cNvPr id="6" name="ZoneTexte 5">
            <a:extLst>
              <a:ext uri="{FF2B5EF4-FFF2-40B4-BE49-F238E27FC236}">
                <a16:creationId xmlns:a16="http://schemas.microsoft.com/office/drawing/2014/main" id="{5841C1C6-A179-5EE0-5A5D-00F93903A1BD}"/>
              </a:ext>
            </a:extLst>
          </p:cNvPr>
          <p:cNvSpPr txBox="1"/>
          <p:nvPr/>
        </p:nvSpPr>
        <p:spPr>
          <a:xfrm>
            <a:off x="4492487" y="5982084"/>
            <a:ext cx="5526156" cy="400110"/>
          </a:xfrm>
          <a:prstGeom prst="rect">
            <a:avLst/>
          </a:prstGeom>
          <a:noFill/>
        </p:spPr>
        <p:txBody>
          <a:bodyPr wrap="square" rtlCol="0">
            <a:spAutoFit/>
          </a:bodyPr>
          <a:lstStyle/>
          <a:p>
            <a:r>
              <a:rPr lang="fr-FR" sz="2000" dirty="0"/>
              <a:t>Une gargouille du château.</a:t>
            </a:r>
          </a:p>
        </p:txBody>
      </p:sp>
    </p:spTree>
    <p:extLst>
      <p:ext uri="{BB962C8B-B14F-4D97-AF65-F5344CB8AC3E}">
        <p14:creationId xmlns:p14="http://schemas.microsoft.com/office/powerpoint/2010/main" val="2999558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intérieur, décoré, autel&#10;&#10;Description générée automatiquement">
            <a:extLst>
              <a:ext uri="{FF2B5EF4-FFF2-40B4-BE49-F238E27FC236}">
                <a16:creationId xmlns:a16="http://schemas.microsoft.com/office/drawing/2014/main" id="{5305F6EE-2694-C948-7B88-B78733910B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46713" y="241852"/>
            <a:ext cx="6087165" cy="6374296"/>
          </a:xfrm>
          <a:prstGeom prst="rect">
            <a:avLst/>
          </a:prstGeom>
        </p:spPr>
      </p:pic>
      <p:sp>
        <p:nvSpPr>
          <p:cNvPr id="4" name="ZoneTexte 3">
            <a:extLst>
              <a:ext uri="{FF2B5EF4-FFF2-40B4-BE49-F238E27FC236}">
                <a16:creationId xmlns:a16="http://schemas.microsoft.com/office/drawing/2014/main" id="{3C3D5B3A-625E-6455-190F-93B54ACBF21C}"/>
              </a:ext>
            </a:extLst>
          </p:cNvPr>
          <p:cNvSpPr txBox="1"/>
          <p:nvPr/>
        </p:nvSpPr>
        <p:spPr>
          <a:xfrm>
            <a:off x="1758122" y="4253948"/>
            <a:ext cx="3472070" cy="677108"/>
          </a:xfrm>
          <a:prstGeom prst="rect">
            <a:avLst/>
          </a:prstGeom>
          <a:noFill/>
        </p:spPr>
        <p:txBody>
          <a:bodyPr wrap="square" rtlCol="0">
            <a:spAutoFit/>
          </a:bodyPr>
          <a:lstStyle/>
          <a:p>
            <a:endParaRPr lang="fr-FR" dirty="0"/>
          </a:p>
          <a:p>
            <a:r>
              <a:rPr lang="fr-FR" sz="2000" dirty="0"/>
              <a:t>Berceau d'Henri IV.</a:t>
            </a:r>
          </a:p>
        </p:txBody>
      </p:sp>
    </p:spTree>
    <p:extLst>
      <p:ext uri="{BB962C8B-B14F-4D97-AF65-F5344CB8AC3E}">
        <p14:creationId xmlns:p14="http://schemas.microsoft.com/office/powerpoint/2010/main" val="7832843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bâtiment, maison&#10;&#10;Description générée automatiquement">
            <a:extLst>
              <a:ext uri="{FF2B5EF4-FFF2-40B4-BE49-F238E27FC236}">
                <a16:creationId xmlns:a16="http://schemas.microsoft.com/office/drawing/2014/main" id="{139DCA15-5C5C-C350-3051-1AAB66C3C6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549" y="195469"/>
            <a:ext cx="5791224" cy="6467062"/>
          </a:xfrm>
          <a:prstGeom prst="rect">
            <a:avLst/>
          </a:prstGeom>
        </p:spPr>
      </p:pic>
      <p:sp>
        <p:nvSpPr>
          <p:cNvPr id="4" name="ZoneTexte 3">
            <a:extLst>
              <a:ext uri="{FF2B5EF4-FFF2-40B4-BE49-F238E27FC236}">
                <a16:creationId xmlns:a16="http://schemas.microsoft.com/office/drawing/2014/main" id="{2426BD9D-0FF0-B871-4274-4F2245525C77}"/>
              </a:ext>
            </a:extLst>
          </p:cNvPr>
          <p:cNvSpPr txBox="1"/>
          <p:nvPr/>
        </p:nvSpPr>
        <p:spPr>
          <a:xfrm>
            <a:off x="7726017" y="4174435"/>
            <a:ext cx="3869635"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Tour de la Monnaie.</a:t>
            </a:r>
          </a:p>
        </p:txBody>
      </p:sp>
    </p:spTree>
    <p:extLst>
      <p:ext uri="{BB962C8B-B14F-4D97-AF65-F5344CB8AC3E}">
        <p14:creationId xmlns:p14="http://schemas.microsoft.com/office/powerpoint/2010/main" val="3157755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bre, extérieur, maison&#10;&#10;Description générée automatiquement">
            <a:extLst>
              <a:ext uri="{FF2B5EF4-FFF2-40B4-BE49-F238E27FC236}">
                <a16:creationId xmlns:a16="http://schemas.microsoft.com/office/drawing/2014/main" id="{DFE33CE6-61AF-B2EA-5B15-477C568437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4984" y="168964"/>
            <a:ext cx="5592443" cy="6520071"/>
          </a:xfrm>
          <a:prstGeom prst="rect">
            <a:avLst/>
          </a:prstGeom>
        </p:spPr>
      </p:pic>
      <p:sp>
        <p:nvSpPr>
          <p:cNvPr id="4" name="ZoneTexte 3">
            <a:extLst>
              <a:ext uri="{FF2B5EF4-FFF2-40B4-BE49-F238E27FC236}">
                <a16:creationId xmlns:a16="http://schemas.microsoft.com/office/drawing/2014/main" id="{3F483871-A477-09BF-2166-E990313C4787}"/>
              </a:ext>
            </a:extLst>
          </p:cNvPr>
          <p:cNvSpPr txBox="1"/>
          <p:nvPr/>
        </p:nvSpPr>
        <p:spPr>
          <a:xfrm>
            <a:off x="1842003" y="4050051"/>
            <a:ext cx="2809461" cy="1015663"/>
          </a:xfrm>
          <a:prstGeom prst="rect">
            <a:avLst/>
          </a:prstGeom>
          <a:noFill/>
        </p:spPr>
        <p:txBody>
          <a:bodyPr wrap="square" rtlCol="0">
            <a:spAutoFit/>
          </a:bodyPr>
          <a:lstStyle/>
          <a:p>
            <a:r>
              <a:rPr lang="fr-FR" sz="2000" dirty="0"/>
              <a:t>Tour du Bourreau (Tor </a:t>
            </a:r>
            <a:r>
              <a:rPr lang="fr-FR" sz="2000" dirty="0" err="1"/>
              <a:t>deu</a:t>
            </a:r>
            <a:r>
              <a:rPr lang="fr-FR" sz="2000" dirty="0"/>
              <a:t> </a:t>
            </a:r>
            <a:r>
              <a:rPr lang="fr-FR" sz="2000" dirty="0" err="1"/>
              <a:t>Borrèu</a:t>
            </a:r>
            <a:r>
              <a:rPr lang="fr-FR" sz="2000" dirty="0"/>
              <a:t>) du </a:t>
            </a:r>
            <a:r>
              <a:rPr lang="fr-FR" sz="2000" dirty="0" err="1"/>
              <a:t>xviie</a:t>
            </a:r>
            <a:r>
              <a:rPr lang="fr-FR" sz="2000" dirty="0"/>
              <a:t> siècle.</a:t>
            </a:r>
          </a:p>
        </p:txBody>
      </p:sp>
    </p:spTree>
    <p:extLst>
      <p:ext uri="{BB962C8B-B14F-4D97-AF65-F5344CB8AC3E}">
        <p14:creationId xmlns:p14="http://schemas.microsoft.com/office/powerpoint/2010/main" val="37609345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extérieur, ciel, vieux, lieu de culte&#10;&#10;Description générée automatiquement">
            <a:extLst>
              <a:ext uri="{FF2B5EF4-FFF2-40B4-BE49-F238E27FC236}">
                <a16:creationId xmlns:a16="http://schemas.microsoft.com/office/drawing/2014/main" id="{6841A65E-B123-AB52-4E80-FEEDD735BD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612913"/>
            <a:ext cx="8534400" cy="5632174"/>
          </a:xfrm>
          <a:prstGeom prst="rect">
            <a:avLst/>
          </a:prstGeom>
        </p:spPr>
      </p:pic>
      <p:sp>
        <p:nvSpPr>
          <p:cNvPr id="6" name="ZoneTexte 5">
            <a:extLst>
              <a:ext uri="{FF2B5EF4-FFF2-40B4-BE49-F238E27FC236}">
                <a16:creationId xmlns:a16="http://schemas.microsoft.com/office/drawing/2014/main" id="{D84821C5-B90E-3BD0-BA09-9943FD851E97}"/>
              </a:ext>
            </a:extLst>
          </p:cNvPr>
          <p:cNvSpPr txBox="1"/>
          <p:nvPr/>
        </p:nvSpPr>
        <p:spPr>
          <a:xfrm>
            <a:off x="5340626" y="5979420"/>
            <a:ext cx="6851374"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Le Gassion.</a:t>
            </a:r>
          </a:p>
        </p:txBody>
      </p:sp>
    </p:spTree>
    <p:extLst>
      <p:ext uri="{BB962C8B-B14F-4D97-AF65-F5344CB8AC3E}">
        <p14:creationId xmlns:p14="http://schemas.microsoft.com/office/powerpoint/2010/main" val="3565097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bâtiment, extérieur, ciel&#10;&#10;Description générée automatiquement">
            <a:extLst>
              <a:ext uri="{FF2B5EF4-FFF2-40B4-BE49-F238E27FC236}">
                <a16:creationId xmlns:a16="http://schemas.microsoft.com/office/drawing/2014/main" id="{6A3DF43C-465D-B4C5-F3C8-CC10F224D0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1930" y="685800"/>
            <a:ext cx="8468139" cy="5486400"/>
          </a:xfrm>
          <a:prstGeom prst="rect">
            <a:avLst/>
          </a:prstGeom>
        </p:spPr>
      </p:pic>
      <p:sp>
        <p:nvSpPr>
          <p:cNvPr id="4" name="ZoneTexte 3">
            <a:extLst>
              <a:ext uri="{FF2B5EF4-FFF2-40B4-BE49-F238E27FC236}">
                <a16:creationId xmlns:a16="http://schemas.microsoft.com/office/drawing/2014/main" id="{1027C987-56FD-83C3-CA9B-6DBA8420A719}"/>
              </a:ext>
            </a:extLst>
          </p:cNvPr>
          <p:cNvSpPr txBox="1"/>
          <p:nvPr/>
        </p:nvSpPr>
        <p:spPr>
          <a:xfrm>
            <a:off x="5433391" y="5833646"/>
            <a:ext cx="5817705"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La villa Ridgway.</a:t>
            </a:r>
          </a:p>
        </p:txBody>
      </p:sp>
    </p:spTree>
    <p:extLst>
      <p:ext uri="{BB962C8B-B14F-4D97-AF65-F5344CB8AC3E}">
        <p14:creationId xmlns:p14="http://schemas.microsoft.com/office/powerpoint/2010/main" val="2515231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herbe, bâtiment, ciel&#10;&#10;Description générée automatiquement">
            <a:extLst>
              <a:ext uri="{FF2B5EF4-FFF2-40B4-BE49-F238E27FC236}">
                <a16:creationId xmlns:a16="http://schemas.microsoft.com/office/drawing/2014/main" id="{C0E49BCA-DD42-C479-E5B4-892D9D3AAC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2539" y="672547"/>
            <a:ext cx="8666922" cy="5512905"/>
          </a:xfrm>
          <a:prstGeom prst="rect">
            <a:avLst/>
          </a:prstGeom>
        </p:spPr>
      </p:pic>
      <p:sp>
        <p:nvSpPr>
          <p:cNvPr id="4" name="ZoneTexte 3">
            <a:extLst>
              <a:ext uri="{FF2B5EF4-FFF2-40B4-BE49-F238E27FC236}">
                <a16:creationId xmlns:a16="http://schemas.microsoft.com/office/drawing/2014/main" id="{292071DA-E4CC-54F9-88D3-CE6B2FD9CEC6}"/>
              </a:ext>
            </a:extLst>
          </p:cNvPr>
          <p:cNvSpPr txBox="1"/>
          <p:nvPr/>
        </p:nvSpPr>
        <p:spPr>
          <a:xfrm>
            <a:off x="5261113" y="5846898"/>
            <a:ext cx="5605669"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La villa </a:t>
            </a:r>
            <a:r>
              <a:rPr lang="fr-FR" sz="2000" dirty="0" err="1">
                <a:solidFill>
                  <a:schemeClr val="bg1"/>
                </a:solidFill>
              </a:rPr>
              <a:t>Lawrance</a:t>
            </a:r>
            <a:r>
              <a:rPr lang="fr-FR" sz="2000" dirty="0">
                <a:solidFill>
                  <a:schemeClr val="bg1"/>
                </a:solidFill>
              </a:rPr>
              <a:t>.</a:t>
            </a:r>
          </a:p>
        </p:txBody>
      </p:sp>
    </p:spTree>
    <p:extLst>
      <p:ext uri="{BB962C8B-B14F-4D97-AF65-F5344CB8AC3E}">
        <p14:creationId xmlns:p14="http://schemas.microsoft.com/office/powerpoint/2010/main" val="30341344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8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arbre, bâtiment&#10;&#10;Description générée automatiquement">
            <a:extLst>
              <a:ext uri="{FF2B5EF4-FFF2-40B4-BE49-F238E27FC236}">
                <a16:creationId xmlns:a16="http://schemas.microsoft.com/office/drawing/2014/main" id="{1D49862F-3AB4-F0A6-54F3-992D8C1BA6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766" y="705678"/>
            <a:ext cx="8719930" cy="5446643"/>
          </a:xfrm>
          <a:prstGeom prst="rect">
            <a:avLst/>
          </a:prstGeom>
        </p:spPr>
      </p:pic>
      <p:sp>
        <p:nvSpPr>
          <p:cNvPr id="4" name="ZoneTexte 3">
            <a:extLst>
              <a:ext uri="{FF2B5EF4-FFF2-40B4-BE49-F238E27FC236}">
                <a16:creationId xmlns:a16="http://schemas.microsoft.com/office/drawing/2014/main" id="{461E5933-F548-14A2-57B9-3AD6BF8189AA}"/>
              </a:ext>
            </a:extLst>
          </p:cNvPr>
          <p:cNvSpPr txBox="1"/>
          <p:nvPr/>
        </p:nvSpPr>
        <p:spPr>
          <a:xfrm>
            <a:off x="5194851" y="5813767"/>
            <a:ext cx="6056244"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La villa </a:t>
            </a:r>
            <a:r>
              <a:rPr lang="fr-FR" sz="2000" dirty="0" err="1">
                <a:solidFill>
                  <a:schemeClr val="bg1"/>
                </a:solidFill>
              </a:rPr>
              <a:t>Nitot</a:t>
            </a:r>
            <a:r>
              <a:rPr lang="fr-FR" sz="2000" dirty="0">
                <a:solidFill>
                  <a:schemeClr val="bg1"/>
                </a:solidFill>
              </a:rPr>
              <a:t>.</a:t>
            </a:r>
          </a:p>
        </p:txBody>
      </p:sp>
    </p:spTree>
    <p:extLst>
      <p:ext uri="{BB962C8B-B14F-4D97-AF65-F5344CB8AC3E}">
        <p14:creationId xmlns:p14="http://schemas.microsoft.com/office/powerpoint/2010/main" val="2362828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8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arbre&#10;&#10;Description générée automatiquement">
            <a:extLst>
              <a:ext uri="{FF2B5EF4-FFF2-40B4-BE49-F238E27FC236}">
                <a16:creationId xmlns:a16="http://schemas.microsoft.com/office/drawing/2014/main" id="{F6619F7F-0739-4495-E3D6-847ACBA160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4" y="771939"/>
            <a:ext cx="8481391" cy="5314122"/>
          </a:xfrm>
          <a:prstGeom prst="rect">
            <a:avLst/>
          </a:prstGeom>
        </p:spPr>
      </p:pic>
      <p:sp>
        <p:nvSpPr>
          <p:cNvPr id="4" name="ZoneTexte 3">
            <a:extLst>
              <a:ext uri="{FF2B5EF4-FFF2-40B4-BE49-F238E27FC236}">
                <a16:creationId xmlns:a16="http://schemas.microsoft.com/office/drawing/2014/main" id="{CBDA1D28-E068-6775-5A9A-BA9D32D33D69}"/>
              </a:ext>
            </a:extLst>
          </p:cNvPr>
          <p:cNvSpPr txBox="1"/>
          <p:nvPr/>
        </p:nvSpPr>
        <p:spPr>
          <a:xfrm>
            <a:off x="5592418" y="5747507"/>
            <a:ext cx="5380382" cy="677108"/>
          </a:xfrm>
          <a:prstGeom prst="rect">
            <a:avLst/>
          </a:prstGeom>
          <a:noFill/>
        </p:spPr>
        <p:txBody>
          <a:bodyPr wrap="square" rtlCol="0">
            <a:spAutoFit/>
          </a:bodyPr>
          <a:lstStyle/>
          <a:p>
            <a:endParaRPr lang="fr-FR" dirty="0"/>
          </a:p>
          <a:p>
            <a:r>
              <a:rPr lang="fr-FR" sz="2000" dirty="0"/>
              <a:t>La villa Tissié.</a:t>
            </a:r>
          </a:p>
        </p:txBody>
      </p:sp>
    </p:spTree>
    <p:extLst>
      <p:ext uri="{BB962C8B-B14F-4D97-AF65-F5344CB8AC3E}">
        <p14:creationId xmlns:p14="http://schemas.microsoft.com/office/powerpoint/2010/main" val="22085324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8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arbre, bâtiment&#10;&#10;Description générée automatiquement">
            <a:extLst>
              <a:ext uri="{FF2B5EF4-FFF2-40B4-BE49-F238E27FC236}">
                <a16:creationId xmlns:a16="http://schemas.microsoft.com/office/drawing/2014/main" id="{A209C07A-728F-9E6A-935A-053E5726EC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7252" y="728871"/>
            <a:ext cx="9144000" cy="5300868"/>
          </a:xfrm>
          <a:prstGeom prst="rect">
            <a:avLst/>
          </a:prstGeom>
        </p:spPr>
      </p:pic>
      <p:sp>
        <p:nvSpPr>
          <p:cNvPr id="4" name="ZoneTexte 3">
            <a:extLst>
              <a:ext uri="{FF2B5EF4-FFF2-40B4-BE49-F238E27FC236}">
                <a16:creationId xmlns:a16="http://schemas.microsoft.com/office/drawing/2014/main" id="{90F4B13B-0E39-D2D5-5B61-D7CA874CD95B}"/>
              </a:ext>
            </a:extLst>
          </p:cNvPr>
          <p:cNvSpPr txBox="1"/>
          <p:nvPr/>
        </p:nvSpPr>
        <p:spPr>
          <a:xfrm>
            <a:off x="5155096" y="5790575"/>
            <a:ext cx="5897217" cy="677108"/>
          </a:xfrm>
          <a:prstGeom prst="rect">
            <a:avLst/>
          </a:prstGeom>
          <a:noFill/>
        </p:spPr>
        <p:txBody>
          <a:bodyPr wrap="square" rtlCol="0">
            <a:spAutoFit/>
          </a:bodyPr>
          <a:lstStyle/>
          <a:p>
            <a:endParaRPr lang="fr-FR" dirty="0"/>
          </a:p>
          <a:p>
            <a:r>
              <a:rPr lang="fr-FR" sz="2000" dirty="0"/>
              <a:t>La villa Tissié.</a:t>
            </a:r>
          </a:p>
        </p:txBody>
      </p:sp>
    </p:spTree>
    <p:extLst>
      <p:ext uri="{BB962C8B-B14F-4D97-AF65-F5344CB8AC3E}">
        <p14:creationId xmlns:p14="http://schemas.microsoft.com/office/powerpoint/2010/main" val="4001375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extérieur, église&#10;&#10;Description générée automatiquement">
            <a:extLst>
              <a:ext uri="{FF2B5EF4-FFF2-40B4-BE49-F238E27FC236}">
                <a16:creationId xmlns:a16="http://schemas.microsoft.com/office/drawing/2014/main" id="{D4684413-1E76-5882-2542-2CD4430A44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0051" y="208721"/>
            <a:ext cx="5181601" cy="6440557"/>
          </a:xfrm>
          <a:prstGeom prst="rect">
            <a:avLst/>
          </a:prstGeom>
        </p:spPr>
      </p:pic>
      <p:sp>
        <p:nvSpPr>
          <p:cNvPr id="4" name="ZoneTexte 3">
            <a:extLst>
              <a:ext uri="{FF2B5EF4-FFF2-40B4-BE49-F238E27FC236}">
                <a16:creationId xmlns:a16="http://schemas.microsoft.com/office/drawing/2014/main" id="{7F68A8D6-5F4F-F54A-129D-D2826BE9804A}"/>
              </a:ext>
            </a:extLst>
          </p:cNvPr>
          <p:cNvSpPr txBox="1"/>
          <p:nvPr/>
        </p:nvSpPr>
        <p:spPr>
          <a:xfrm>
            <a:off x="2637182" y="4200939"/>
            <a:ext cx="3458818" cy="400110"/>
          </a:xfrm>
          <a:prstGeom prst="rect">
            <a:avLst/>
          </a:prstGeom>
          <a:noFill/>
        </p:spPr>
        <p:txBody>
          <a:bodyPr wrap="square" rtlCol="0">
            <a:spAutoFit/>
          </a:bodyPr>
          <a:lstStyle/>
          <a:p>
            <a:r>
              <a:rPr lang="fr-FR" sz="2000" dirty="0"/>
              <a:t>Église Saint-Martin.</a:t>
            </a:r>
          </a:p>
        </p:txBody>
      </p:sp>
    </p:spTree>
    <p:extLst>
      <p:ext uri="{BB962C8B-B14F-4D97-AF65-F5344CB8AC3E}">
        <p14:creationId xmlns:p14="http://schemas.microsoft.com/office/powerpoint/2010/main" val="39393982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bâtiment, lieu de culte&#10;&#10;Description générée automatiquement">
            <a:extLst>
              <a:ext uri="{FF2B5EF4-FFF2-40B4-BE49-F238E27FC236}">
                <a16:creationId xmlns:a16="http://schemas.microsoft.com/office/drawing/2014/main" id="{C02126F4-4E09-A49A-430C-75B24E7ACA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2853" y="265042"/>
            <a:ext cx="6518176" cy="6414053"/>
          </a:xfrm>
          <a:prstGeom prst="rect">
            <a:avLst/>
          </a:prstGeom>
        </p:spPr>
      </p:pic>
      <p:sp>
        <p:nvSpPr>
          <p:cNvPr id="4" name="ZoneTexte 3">
            <a:extLst>
              <a:ext uri="{FF2B5EF4-FFF2-40B4-BE49-F238E27FC236}">
                <a16:creationId xmlns:a16="http://schemas.microsoft.com/office/drawing/2014/main" id="{380454BE-F0F0-E2F8-DC16-6985FA26D737}"/>
              </a:ext>
            </a:extLst>
          </p:cNvPr>
          <p:cNvSpPr txBox="1"/>
          <p:nvPr/>
        </p:nvSpPr>
        <p:spPr>
          <a:xfrm>
            <a:off x="7154280" y="3896138"/>
            <a:ext cx="4253949" cy="677108"/>
          </a:xfrm>
          <a:prstGeom prst="rect">
            <a:avLst/>
          </a:prstGeom>
          <a:noFill/>
        </p:spPr>
        <p:txBody>
          <a:bodyPr wrap="square" rtlCol="0">
            <a:spAutoFit/>
          </a:bodyPr>
          <a:lstStyle/>
          <a:p>
            <a:endParaRPr lang="fr-FR" dirty="0"/>
          </a:p>
          <a:p>
            <a:r>
              <a:rPr lang="fr-FR" sz="2000" dirty="0"/>
              <a:t>La flèche de l'église St-Martin.</a:t>
            </a:r>
          </a:p>
        </p:txBody>
      </p:sp>
    </p:spTree>
    <p:extLst>
      <p:ext uri="{BB962C8B-B14F-4D97-AF65-F5344CB8AC3E}">
        <p14:creationId xmlns:p14="http://schemas.microsoft.com/office/powerpoint/2010/main" val="113729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vieux&#10;&#10;Description générée automatiquement">
            <a:extLst>
              <a:ext uri="{FF2B5EF4-FFF2-40B4-BE49-F238E27FC236}">
                <a16:creationId xmlns:a16="http://schemas.microsoft.com/office/drawing/2014/main" id="{85BE1B43-838E-EF7B-F528-C934D67F6C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2539" y="652669"/>
            <a:ext cx="8666922" cy="5552662"/>
          </a:xfrm>
          <a:prstGeom prst="rect">
            <a:avLst/>
          </a:prstGeom>
        </p:spPr>
      </p:pic>
      <p:sp>
        <p:nvSpPr>
          <p:cNvPr id="4" name="ZoneTexte 3">
            <a:extLst>
              <a:ext uri="{FF2B5EF4-FFF2-40B4-BE49-F238E27FC236}">
                <a16:creationId xmlns:a16="http://schemas.microsoft.com/office/drawing/2014/main" id="{D54A11F8-386F-471E-D11F-56467EAA4ECD}"/>
              </a:ext>
            </a:extLst>
          </p:cNvPr>
          <p:cNvSpPr txBox="1"/>
          <p:nvPr/>
        </p:nvSpPr>
        <p:spPr>
          <a:xfrm>
            <a:off x="4943062" y="5866777"/>
            <a:ext cx="6665843" cy="677108"/>
          </a:xfrm>
          <a:prstGeom prst="rect">
            <a:avLst/>
          </a:prstGeom>
          <a:noFill/>
        </p:spPr>
        <p:txBody>
          <a:bodyPr wrap="square" rtlCol="0">
            <a:spAutoFit/>
          </a:bodyPr>
          <a:lstStyle/>
          <a:p>
            <a:endParaRPr lang="fr-FR" dirty="0"/>
          </a:p>
          <a:p>
            <a:r>
              <a:rPr lang="fr-FR" sz="2000" dirty="0"/>
              <a:t>Église Saint-Jacques.</a:t>
            </a:r>
          </a:p>
        </p:txBody>
      </p:sp>
    </p:spTree>
    <p:extLst>
      <p:ext uri="{BB962C8B-B14F-4D97-AF65-F5344CB8AC3E}">
        <p14:creationId xmlns:p14="http://schemas.microsoft.com/office/powerpoint/2010/main" val="28302957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pierre&#10;&#10;Description générée automatiquement">
            <a:extLst>
              <a:ext uri="{FF2B5EF4-FFF2-40B4-BE49-F238E27FC236}">
                <a16:creationId xmlns:a16="http://schemas.microsoft.com/office/drawing/2014/main" id="{7C0EBC0A-8211-422C-9AE1-1856E1CBF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0260" y="699052"/>
            <a:ext cx="8839201" cy="5459895"/>
          </a:xfrm>
          <a:prstGeom prst="rect">
            <a:avLst/>
          </a:prstGeom>
        </p:spPr>
      </p:pic>
      <p:sp>
        <p:nvSpPr>
          <p:cNvPr id="4" name="ZoneTexte 3">
            <a:extLst>
              <a:ext uri="{FF2B5EF4-FFF2-40B4-BE49-F238E27FC236}">
                <a16:creationId xmlns:a16="http://schemas.microsoft.com/office/drawing/2014/main" id="{6D4D3F3F-7DFC-AC3F-ED8F-12036121CF68}"/>
              </a:ext>
            </a:extLst>
          </p:cNvPr>
          <p:cNvSpPr txBox="1"/>
          <p:nvPr/>
        </p:nvSpPr>
        <p:spPr>
          <a:xfrm>
            <a:off x="4002158" y="6066182"/>
            <a:ext cx="5976730" cy="400110"/>
          </a:xfrm>
          <a:prstGeom prst="rect">
            <a:avLst/>
          </a:prstGeom>
          <a:noFill/>
        </p:spPr>
        <p:txBody>
          <a:bodyPr wrap="square" rtlCol="0">
            <a:spAutoFit/>
          </a:bodyPr>
          <a:lstStyle/>
          <a:p>
            <a:r>
              <a:rPr lang="fr-FR" sz="2000" dirty="0"/>
              <a:t>La chapelle du couvent des Réparatrices.</a:t>
            </a:r>
          </a:p>
        </p:txBody>
      </p:sp>
    </p:spTree>
    <p:extLst>
      <p:ext uri="{BB962C8B-B14F-4D97-AF65-F5344CB8AC3E}">
        <p14:creationId xmlns:p14="http://schemas.microsoft.com/office/powerpoint/2010/main" val="34769589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ciel&#10;&#10;Description générée automatiquement">
            <a:extLst>
              <a:ext uri="{FF2B5EF4-FFF2-40B4-BE49-F238E27FC236}">
                <a16:creationId xmlns:a16="http://schemas.microsoft.com/office/drawing/2014/main" id="{296624BC-32DB-D2F3-7312-0671064512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2904" y="646043"/>
            <a:ext cx="8786191" cy="5565914"/>
          </a:xfrm>
          <a:prstGeom prst="rect">
            <a:avLst/>
          </a:prstGeom>
        </p:spPr>
      </p:pic>
      <p:sp>
        <p:nvSpPr>
          <p:cNvPr id="4" name="ZoneTexte 3">
            <a:extLst>
              <a:ext uri="{FF2B5EF4-FFF2-40B4-BE49-F238E27FC236}">
                <a16:creationId xmlns:a16="http://schemas.microsoft.com/office/drawing/2014/main" id="{F24BC54D-766F-CA65-2B74-F63B17A6069A}"/>
              </a:ext>
            </a:extLst>
          </p:cNvPr>
          <p:cNvSpPr txBox="1"/>
          <p:nvPr/>
        </p:nvSpPr>
        <p:spPr>
          <a:xfrm>
            <a:off x="4823790" y="5873403"/>
            <a:ext cx="6745357"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Église Saint-Pierre.</a:t>
            </a:r>
          </a:p>
        </p:txBody>
      </p:sp>
    </p:spTree>
    <p:extLst>
      <p:ext uri="{BB962C8B-B14F-4D97-AF65-F5344CB8AC3E}">
        <p14:creationId xmlns:p14="http://schemas.microsoft.com/office/powerpoint/2010/main" val="2619770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mosquée, lieu de culte&#10;&#10;Description générée automatiquement">
            <a:extLst>
              <a:ext uri="{FF2B5EF4-FFF2-40B4-BE49-F238E27FC236}">
                <a16:creationId xmlns:a16="http://schemas.microsoft.com/office/drawing/2014/main" id="{60CFA78F-F5F2-92BB-80A1-CF8D1283B5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1321" y="685800"/>
            <a:ext cx="8269357" cy="5486400"/>
          </a:xfrm>
          <a:prstGeom prst="rect">
            <a:avLst/>
          </a:prstGeom>
        </p:spPr>
      </p:pic>
      <p:sp>
        <p:nvSpPr>
          <p:cNvPr id="4" name="ZoneTexte 3">
            <a:extLst>
              <a:ext uri="{FF2B5EF4-FFF2-40B4-BE49-F238E27FC236}">
                <a16:creationId xmlns:a16="http://schemas.microsoft.com/office/drawing/2014/main" id="{1D0B7E53-7F40-1DB8-C3DA-2A813BAA9350}"/>
              </a:ext>
            </a:extLst>
          </p:cNvPr>
          <p:cNvSpPr txBox="1"/>
          <p:nvPr/>
        </p:nvSpPr>
        <p:spPr>
          <a:xfrm>
            <a:off x="5367131" y="6187493"/>
            <a:ext cx="6149009" cy="400110"/>
          </a:xfrm>
          <a:prstGeom prst="rect">
            <a:avLst/>
          </a:prstGeom>
          <a:noFill/>
        </p:spPr>
        <p:txBody>
          <a:bodyPr wrap="square" rtlCol="0">
            <a:spAutoFit/>
          </a:bodyPr>
          <a:lstStyle/>
          <a:p>
            <a:r>
              <a:rPr lang="fr-FR" sz="2000" dirty="0">
                <a:solidFill>
                  <a:schemeClr val="bg1"/>
                </a:solidFill>
              </a:rPr>
              <a:t>Église Saint-Joseph</a:t>
            </a:r>
          </a:p>
        </p:txBody>
      </p:sp>
    </p:spTree>
    <p:extLst>
      <p:ext uri="{BB962C8B-B14F-4D97-AF65-F5344CB8AC3E}">
        <p14:creationId xmlns:p14="http://schemas.microsoft.com/office/powerpoint/2010/main" val="452586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grand, statue&#10;&#10;Description générée automatiquement">
            <a:extLst>
              <a:ext uri="{FF2B5EF4-FFF2-40B4-BE49-F238E27FC236}">
                <a16:creationId xmlns:a16="http://schemas.microsoft.com/office/drawing/2014/main" id="{D4A1FA8B-9A26-D1FF-012C-D214109384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5913" y="619539"/>
            <a:ext cx="8680174" cy="5618921"/>
          </a:xfrm>
          <a:prstGeom prst="rect">
            <a:avLst/>
          </a:prstGeom>
        </p:spPr>
      </p:pic>
      <p:sp>
        <p:nvSpPr>
          <p:cNvPr id="4" name="ZoneTexte 3">
            <a:extLst>
              <a:ext uri="{FF2B5EF4-FFF2-40B4-BE49-F238E27FC236}">
                <a16:creationId xmlns:a16="http://schemas.microsoft.com/office/drawing/2014/main" id="{92134F68-F730-9D1D-296B-D601F729ABC2}"/>
              </a:ext>
            </a:extLst>
          </p:cNvPr>
          <p:cNvSpPr txBox="1"/>
          <p:nvPr/>
        </p:nvSpPr>
        <p:spPr>
          <a:xfrm>
            <a:off x="3664225" y="6238460"/>
            <a:ext cx="6334540" cy="400110"/>
          </a:xfrm>
          <a:prstGeom prst="rect">
            <a:avLst/>
          </a:prstGeom>
          <a:noFill/>
        </p:spPr>
        <p:txBody>
          <a:bodyPr wrap="square" rtlCol="0">
            <a:spAutoFit/>
          </a:bodyPr>
          <a:lstStyle/>
          <a:p>
            <a:r>
              <a:rPr lang="fr-FR" sz="2000" dirty="0">
                <a:solidFill>
                  <a:schemeClr val="bg1"/>
                </a:solidFill>
              </a:rPr>
              <a:t>Monument aux morts derrière l'église Saint-Martin.</a:t>
            </a:r>
          </a:p>
        </p:txBody>
      </p:sp>
    </p:spTree>
    <p:extLst>
      <p:ext uri="{BB962C8B-B14F-4D97-AF65-F5344CB8AC3E}">
        <p14:creationId xmlns:p14="http://schemas.microsoft.com/office/powerpoint/2010/main" val="2565750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église&#10;&#10;Description générée automatiquement">
            <a:extLst>
              <a:ext uri="{FF2B5EF4-FFF2-40B4-BE49-F238E27FC236}">
                <a16:creationId xmlns:a16="http://schemas.microsoft.com/office/drawing/2014/main" id="{9F035D79-A221-4CF4-18BB-5BB69916C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768626"/>
            <a:ext cx="9144000" cy="5393635"/>
          </a:xfrm>
          <a:prstGeom prst="rect">
            <a:avLst/>
          </a:prstGeom>
        </p:spPr>
      </p:pic>
      <p:sp>
        <p:nvSpPr>
          <p:cNvPr id="4" name="ZoneTexte 3">
            <a:extLst>
              <a:ext uri="{FF2B5EF4-FFF2-40B4-BE49-F238E27FC236}">
                <a16:creationId xmlns:a16="http://schemas.microsoft.com/office/drawing/2014/main" id="{D219CC9C-44FB-3CF4-2CD8-BFC593D7C192}"/>
              </a:ext>
            </a:extLst>
          </p:cNvPr>
          <p:cNvSpPr txBox="1"/>
          <p:nvPr/>
        </p:nvSpPr>
        <p:spPr>
          <a:xfrm>
            <a:off x="5049078" y="5823707"/>
            <a:ext cx="7023652" cy="677108"/>
          </a:xfrm>
          <a:prstGeom prst="rect">
            <a:avLst/>
          </a:prstGeom>
          <a:noFill/>
        </p:spPr>
        <p:txBody>
          <a:bodyPr wrap="square" rtlCol="0">
            <a:spAutoFit/>
          </a:bodyPr>
          <a:lstStyle/>
          <a:p>
            <a:endParaRPr lang="fr-FR" dirty="0">
              <a:solidFill>
                <a:schemeClr val="bg1"/>
              </a:solidFill>
            </a:endParaRPr>
          </a:p>
          <a:p>
            <a:r>
              <a:rPr lang="fr-FR" sz="2000" dirty="0"/>
              <a:t>Le Palais Beaumont</a:t>
            </a:r>
            <a:r>
              <a:rPr lang="fr-FR" dirty="0">
                <a:solidFill>
                  <a:schemeClr val="bg1"/>
                </a:solidFill>
              </a:rPr>
              <a:t>.</a:t>
            </a:r>
          </a:p>
        </p:txBody>
      </p:sp>
    </p:spTree>
    <p:extLst>
      <p:ext uri="{BB962C8B-B14F-4D97-AF65-F5344CB8AC3E}">
        <p14:creationId xmlns:p14="http://schemas.microsoft.com/office/powerpoint/2010/main" val="14747843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ciel&#10;&#10;Description générée automatiquement">
            <a:extLst>
              <a:ext uri="{FF2B5EF4-FFF2-40B4-BE49-F238E27FC236}">
                <a16:creationId xmlns:a16="http://schemas.microsoft.com/office/drawing/2014/main" id="{81C054C1-7365-BD8C-80A0-16595A4280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96348"/>
            <a:ext cx="9144000" cy="5592417"/>
          </a:xfrm>
          <a:prstGeom prst="rect">
            <a:avLst/>
          </a:prstGeom>
        </p:spPr>
      </p:pic>
      <p:sp>
        <p:nvSpPr>
          <p:cNvPr id="4" name="ZoneTexte 3">
            <a:extLst>
              <a:ext uri="{FF2B5EF4-FFF2-40B4-BE49-F238E27FC236}">
                <a16:creationId xmlns:a16="http://schemas.microsoft.com/office/drawing/2014/main" id="{5A2AD8C9-E76C-D6FE-7C62-8FA23EE5ABF2}"/>
              </a:ext>
            </a:extLst>
          </p:cNvPr>
          <p:cNvSpPr txBox="1"/>
          <p:nvPr/>
        </p:nvSpPr>
        <p:spPr>
          <a:xfrm>
            <a:off x="4837043" y="5850211"/>
            <a:ext cx="6042992" cy="677108"/>
          </a:xfrm>
          <a:prstGeom prst="rect">
            <a:avLst/>
          </a:prstGeom>
          <a:noFill/>
        </p:spPr>
        <p:txBody>
          <a:bodyPr wrap="square" rtlCol="0">
            <a:spAutoFit/>
          </a:bodyPr>
          <a:lstStyle/>
          <a:p>
            <a:endParaRPr lang="fr-FR" dirty="0"/>
          </a:p>
          <a:p>
            <a:r>
              <a:rPr lang="fr-FR" dirty="0"/>
              <a:t>Le </a:t>
            </a:r>
            <a:r>
              <a:rPr lang="fr-FR" sz="2000" dirty="0"/>
              <a:t>Palais Beaumont.</a:t>
            </a:r>
          </a:p>
        </p:txBody>
      </p:sp>
    </p:spTree>
    <p:extLst>
      <p:ext uri="{BB962C8B-B14F-4D97-AF65-F5344CB8AC3E}">
        <p14:creationId xmlns:p14="http://schemas.microsoft.com/office/powerpoint/2010/main" val="26525253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porche&#10;&#10;Description générée automatiquement">
            <a:extLst>
              <a:ext uri="{FF2B5EF4-FFF2-40B4-BE49-F238E27FC236}">
                <a16:creationId xmlns:a16="http://schemas.microsoft.com/office/drawing/2014/main" id="{C47590A4-C2F2-3D7B-AE67-8FDC9B2396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6643" y="609600"/>
            <a:ext cx="8918713" cy="5446643"/>
          </a:xfrm>
          <a:prstGeom prst="rect">
            <a:avLst/>
          </a:prstGeom>
        </p:spPr>
      </p:pic>
      <p:sp>
        <p:nvSpPr>
          <p:cNvPr id="4" name="ZoneTexte 3">
            <a:extLst>
              <a:ext uri="{FF2B5EF4-FFF2-40B4-BE49-F238E27FC236}">
                <a16:creationId xmlns:a16="http://schemas.microsoft.com/office/drawing/2014/main" id="{64948252-FC32-0A4A-C20F-FEF1838290C8}"/>
              </a:ext>
            </a:extLst>
          </p:cNvPr>
          <p:cNvSpPr txBox="1"/>
          <p:nvPr/>
        </p:nvSpPr>
        <p:spPr>
          <a:xfrm>
            <a:off x="4744278" y="5717689"/>
            <a:ext cx="8123583" cy="677108"/>
          </a:xfrm>
          <a:prstGeom prst="rect">
            <a:avLst/>
          </a:prstGeom>
          <a:noFill/>
        </p:spPr>
        <p:txBody>
          <a:bodyPr wrap="square" rtlCol="0">
            <a:spAutoFit/>
          </a:bodyPr>
          <a:lstStyle/>
          <a:p>
            <a:endParaRPr lang="fr-FR" dirty="0"/>
          </a:p>
          <a:p>
            <a:r>
              <a:rPr lang="fr-FR" sz="2000" dirty="0">
                <a:solidFill>
                  <a:schemeClr val="bg1"/>
                </a:solidFill>
              </a:rPr>
              <a:t>Le musée des beaux-arts.</a:t>
            </a:r>
          </a:p>
        </p:txBody>
      </p:sp>
    </p:spTree>
    <p:extLst>
      <p:ext uri="{BB962C8B-B14F-4D97-AF65-F5344CB8AC3E}">
        <p14:creationId xmlns:p14="http://schemas.microsoft.com/office/powerpoint/2010/main" val="1729194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bâtiment, extérieur&#10;&#10;Description générée automatiquement">
            <a:extLst>
              <a:ext uri="{FF2B5EF4-FFF2-40B4-BE49-F238E27FC236}">
                <a16:creationId xmlns:a16="http://schemas.microsoft.com/office/drawing/2014/main" id="{87E0F20E-53D9-CBBB-B708-0A6232DBC0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659295"/>
            <a:ext cx="8534400" cy="5539410"/>
          </a:xfrm>
          <a:prstGeom prst="rect">
            <a:avLst/>
          </a:prstGeom>
        </p:spPr>
      </p:pic>
      <p:sp>
        <p:nvSpPr>
          <p:cNvPr id="4" name="ZoneTexte 3">
            <a:extLst>
              <a:ext uri="{FF2B5EF4-FFF2-40B4-BE49-F238E27FC236}">
                <a16:creationId xmlns:a16="http://schemas.microsoft.com/office/drawing/2014/main" id="{D75F7A0C-0A55-FB0C-370B-0FC912CD4420}"/>
              </a:ext>
            </a:extLst>
          </p:cNvPr>
          <p:cNvSpPr txBox="1"/>
          <p:nvPr/>
        </p:nvSpPr>
        <p:spPr>
          <a:xfrm>
            <a:off x="4253948" y="5860151"/>
            <a:ext cx="6573078" cy="677108"/>
          </a:xfrm>
          <a:prstGeom prst="rect">
            <a:avLst/>
          </a:prstGeom>
          <a:noFill/>
        </p:spPr>
        <p:txBody>
          <a:bodyPr wrap="square" rtlCol="0">
            <a:spAutoFit/>
          </a:bodyPr>
          <a:lstStyle/>
          <a:p>
            <a:endParaRPr lang="fr-FR" dirty="0"/>
          </a:p>
          <a:p>
            <a:r>
              <a:rPr lang="fr-FR" sz="2000" dirty="0"/>
              <a:t>La médiathèque André Labarrère.</a:t>
            </a:r>
          </a:p>
        </p:txBody>
      </p:sp>
    </p:spTree>
    <p:extLst>
      <p:ext uri="{BB962C8B-B14F-4D97-AF65-F5344CB8AC3E}">
        <p14:creationId xmlns:p14="http://schemas.microsoft.com/office/powerpoint/2010/main" val="1867430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sport, personne, extérieur&#10;&#10;Description générée automatiquement">
            <a:extLst>
              <a:ext uri="{FF2B5EF4-FFF2-40B4-BE49-F238E27FC236}">
                <a16:creationId xmlns:a16="http://schemas.microsoft.com/office/drawing/2014/main" id="{F1F6A880-1AC4-4A36-98CD-76D00034BE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3417" y="798443"/>
            <a:ext cx="7865166" cy="5261113"/>
          </a:xfrm>
          <a:prstGeom prst="rect">
            <a:avLst/>
          </a:prstGeom>
        </p:spPr>
      </p:pic>
      <p:sp>
        <p:nvSpPr>
          <p:cNvPr id="4" name="ZoneTexte 3">
            <a:extLst>
              <a:ext uri="{FF2B5EF4-FFF2-40B4-BE49-F238E27FC236}">
                <a16:creationId xmlns:a16="http://schemas.microsoft.com/office/drawing/2014/main" id="{D955A4DD-4D6B-FA97-656A-B6928996AF68}"/>
              </a:ext>
            </a:extLst>
          </p:cNvPr>
          <p:cNvSpPr txBox="1"/>
          <p:nvPr/>
        </p:nvSpPr>
        <p:spPr>
          <a:xfrm>
            <a:off x="5019261" y="5721002"/>
            <a:ext cx="6480313" cy="677108"/>
          </a:xfrm>
          <a:prstGeom prst="rect">
            <a:avLst/>
          </a:prstGeom>
          <a:noFill/>
        </p:spPr>
        <p:txBody>
          <a:bodyPr wrap="square" rtlCol="0">
            <a:spAutoFit/>
          </a:bodyPr>
          <a:lstStyle/>
          <a:p>
            <a:endParaRPr lang="fr-FR" dirty="0"/>
          </a:p>
          <a:p>
            <a:r>
              <a:rPr lang="fr-FR" sz="2000" dirty="0"/>
              <a:t>Danses Béarnaises</a:t>
            </a:r>
          </a:p>
        </p:txBody>
      </p:sp>
    </p:spTree>
    <p:extLst>
      <p:ext uri="{BB962C8B-B14F-4D97-AF65-F5344CB8AC3E}">
        <p14:creationId xmlns:p14="http://schemas.microsoft.com/office/powerpoint/2010/main" val="12737258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8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danseur, très coloré&#10;&#10;Description générée automatiquement">
            <a:extLst>
              <a:ext uri="{FF2B5EF4-FFF2-40B4-BE49-F238E27FC236}">
                <a16:creationId xmlns:a16="http://schemas.microsoft.com/office/drawing/2014/main" id="{1B80364E-C56C-330F-327F-71192B774C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702365"/>
            <a:ext cx="9024730" cy="5459896"/>
          </a:xfrm>
          <a:prstGeom prst="rect">
            <a:avLst/>
          </a:prstGeom>
        </p:spPr>
      </p:pic>
      <p:sp>
        <p:nvSpPr>
          <p:cNvPr id="4" name="ZoneTexte 3">
            <a:extLst>
              <a:ext uri="{FF2B5EF4-FFF2-40B4-BE49-F238E27FC236}">
                <a16:creationId xmlns:a16="http://schemas.microsoft.com/office/drawing/2014/main" id="{1DA6DC31-9D18-8120-40C4-C2E9BB0790DF}"/>
              </a:ext>
            </a:extLst>
          </p:cNvPr>
          <p:cNvSpPr txBox="1"/>
          <p:nvPr/>
        </p:nvSpPr>
        <p:spPr>
          <a:xfrm>
            <a:off x="4982816" y="5817081"/>
            <a:ext cx="7116418"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Défilé </a:t>
            </a:r>
            <a:r>
              <a:rPr lang="fr-FR" sz="2000" dirty="0" err="1">
                <a:solidFill>
                  <a:schemeClr val="bg1"/>
                </a:solidFill>
              </a:rPr>
              <a:t>Pantalonada</a:t>
            </a:r>
            <a:endParaRPr lang="fr-FR" sz="2000" dirty="0">
              <a:solidFill>
                <a:schemeClr val="bg1"/>
              </a:solidFill>
            </a:endParaRPr>
          </a:p>
        </p:txBody>
      </p:sp>
    </p:spTree>
    <p:extLst>
      <p:ext uri="{BB962C8B-B14F-4D97-AF65-F5344CB8AC3E}">
        <p14:creationId xmlns:p14="http://schemas.microsoft.com/office/powerpoint/2010/main" val="804058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ersonne, gens&#10;&#10;Description générée automatiquement">
            <a:extLst>
              <a:ext uri="{FF2B5EF4-FFF2-40B4-BE49-F238E27FC236}">
                <a16:creationId xmlns:a16="http://schemas.microsoft.com/office/drawing/2014/main" id="{35C08669-43A6-73BE-101D-058C5D0A07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8615" y="699052"/>
            <a:ext cx="9834770" cy="5459896"/>
          </a:xfrm>
          <a:prstGeom prst="rect">
            <a:avLst/>
          </a:prstGeom>
        </p:spPr>
      </p:pic>
      <p:sp>
        <p:nvSpPr>
          <p:cNvPr id="4" name="ZoneTexte 3">
            <a:extLst>
              <a:ext uri="{FF2B5EF4-FFF2-40B4-BE49-F238E27FC236}">
                <a16:creationId xmlns:a16="http://schemas.microsoft.com/office/drawing/2014/main" id="{F199E31E-E28E-9B09-FC61-EF60BA17B81B}"/>
              </a:ext>
            </a:extLst>
          </p:cNvPr>
          <p:cNvSpPr txBox="1"/>
          <p:nvPr/>
        </p:nvSpPr>
        <p:spPr>
          <a:xfrm>
            <a:off x="3233530" y="6158948"/>
            <a:ext cx="6255026" cy="400110"/>
          </a:xfrm>
          <a:prstGeom prst="rect">
            <a:avLst/>
          </a:prstGeom>
          <a:noFill/>
        </p:spPr>
        <p:txBody>
          <a:bodyPr wrap="square" rtlCol="0">
            <a:spAutoFit/>
          </a:bodyPr>
          <a:lstStyle/>
          <a:p>
            <a:r>
              <a:rPr lang="fr-FR" sz="2000" dirty="0">
                <a:solidFill>
                  <a:schemeClr val="bg1"/>
                </a:solidFill>
              </a:rPr>
              <a:t>Le procès de Sent </a:t>
            </a:r>
            <a:r>
              <a:rPr lang="fr-FR" sz="2000" dirty="0" err="1">
                <a:solidFill>
                  <a:schemeClr val="bg1"/>
                </a:solidFill>
              </a:rPr>
              <a:t>Pançard</a:t>
            </a:r>
            <a:r>
              <a:rPr lang="fr-FR" sz="2000" dirty="0">
                <a:solidFill>
                  <a:schemeClr val="bg1"/>
                </a:solidFill>
              </a:rPr>
              <a:t> pendant le Carnaval </a:t>
            </a:r>
            <a:r>
              <a:rPr lang="fr-FR" sz="2000" dirty="0" err="1">
                <a:solidFill>
                  <a:schemeClr val="bg1"/>
                </a:solidFill>
              </a:rPr>
              <a:t>biarnés</a:t>
            </a:r>
            <a:r>
              <a:rPr lang="fr-FR" sz="2000" dirty="0">
                <a:solidFill>
                  <a:schemeClr val="bg1"/>
                </a:solidFill>
              </a:rPr>
              <a:t>.</a:t>
            </a:r>
          </a:p>
        </p:txBody>
      </p:sp>
    </p:spTree>
    <p:extLst>
      <p:ext uri="{BB962C8B-B14F-4D97-AF65-F5344CB8AC3E}">
        <p14:creationId xmlns:p14="http://schemas.microsoft.com/office/powerpoint/2010/main" val="20154049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ache, extérieur, rue, personne&#10;&#10;Description générée automatiquement">
            <a:extLst>
              <a:ext uri="{FF2B5EF4-FFF2-40B4-BE49-F238E27FC236}">
                <a16:creationId xmlns:a16="http://schemas.microsoft.com/office/drawing/2014/main" id="{EF969F42-E0F3-E6EC-5637-C93326880C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8471" y="301487"/>
            <a:ext cx="6400824" cy="6255026"/>
          </a:xfrm>
          <a:prstGeom prst="rect">
            <a:avLst/>
          </a:prstGeom>
        </p:spPr>
      </p:pic>
      <p:sp>
        <p:nvSpPr>
          <p:cNvPr id="4" name="ZoneTexte 3">
            <a:extLst>
              <a:ext uri="{FF2B5EF4-FFF2-40B4-BE49-F238E27FC236}">
                <a16:creationId xmlns:a16="http://schemas.microsoft.com/office/drawing/2014/main" id="{ABE40402-2649-027B-DA0E-6423FD727D85}"/>
              </a:ext>
            </a:extLst>
          </p:cNvPr>
          <p:cNvSpPr txBox="1"/>
          <p:nvPr/>
        </p:nvSpPr>
        <p:spPr>
          <a:xfrm>
            <a:off x="8017565" y="3790122"/>
            <a:ext cx="3962400" cy="1015663"/>
          </a:xfrm>
          <a:prstGeom prst="rect">
            <a:avLst/>
          </a:prstGeom>
          <a:noFill/>
        </p:spPr>
        <p:txBody>
          <a:bodyPr wrap="square" rtlCol="0">
            <a:spAutoFit/>
          </a:bodyPr>
          <a:lstStyle/>
          <a:p>
            <a:endParaRPr lang="fr-FR" sz="2000" dirty="0">
              <a:solidFill>
                <a:schemeClr val="bg1"/>
              </a:solidFill>
            </a:endParaRPr>
          </a:p>
          <a:p>
            <a:r>
              <a:rPr lang="fr-FR" sz="2000" dirty="0">
                <a:solidFill>
                  <a:schemeClr val="bg1"/>
                </a:solidFill>
              </a:rPr>
              <a:t>Un bovin béarnais lors de l'édition 2019 du Carnaval </a:t>
            </a:r>
            <a:r>
              <a:rPr lang="fr-FR" sz="2000" dirty="0" err="1">
                <a:solidFill>
                  <a:schemeClr val="bg1"/>
                </a:solidFill>
              </a:rPr>
              <a:t>biarnés</a:t>
            </a:r>
            <a:r>
              <a:rPr lang="fr-FR" sz="2000" dirty="0">
                <a:solidFill>
                  <a:schemeClr val="bg1"/>
                </a:solidFill>
              </a:rPr>
              <a:t>.</a:t>
            </a:r>
          </a:p>
        </p:txBody>
      </p:sp>
    </p:spTree>
    <p:extLst>
      <p:ext uri="{BB962C8B-B14F-4D97-AF65-F5344CB8AC3E}">
        <p14:creationId xmlns:p14="http://schemas.microsoft.com/office/powerpoint/2010/main" val="36046608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limentation, bol, plat, soupe&#10;&#10;Description générée automatiquement">
            <a:extLst>
              <a:ext uri="{FF2B5EF4-FFF2-40B4-BE49-F238E27FC236}">
                <a16:creationId xmlns:a16="http://schemas.microsoft.com/office/drawing/2014/main" id="{BFF406ED-59E8-B4EB-8F8A-174E0BE66B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1965" y="447260"/>
            <a:ext cx="7756939" cy="5963479"/>
          </a:xfrm>
          <a:prstGeom prst="rect">
            <a:avLst/>
          </a:prstGeom>
        </p:spPr>
      </p:pic>
      <p:sp>
        <p:nvSpPr>
          <p:cNvPr id="4" name="ZoneTexte 3">
            <a:extLst>
              <a:ext uri="{FF2B5EF4-FFF2-40B4-BE49-F238E27FC236}">
                <a16:creationId xmlns:a16="http://schemas.microsoft.com/office/drawing/2014/main" id="{B7F275D4-D857-3910-3679-719EEFE1B523}"/>
              </a:ext>
            </a:extLst>
          </p:cNvPr>
          <p:cNvSpPr txBox="1"/>
          <p:nvPr/>
        </p:nvSpPr>
        <p:spPr>
          <a:xfrm>
            <a:off x="9068904" y="3429000"/>
            <a:ext cx="2897809" cy="400110"/>
          </a:xfrm>
          <a:prstGeom prst="rect">
            <a:avLst/>
          </a:prstGeom>
          <a:noFill/>
        </p:spPr>
        <p:txBody>
          <a:bodyPr wrap="square" rtlCol="0">
            <a:spAutoFit/>
          </a:bodyPr>
          <a:lstStyle/>
          <a:p>
            <a:r>
              <a:rPr lang="fr-FR" sz="2000" dirty="0">
                <a:solidFill>
                  <a:schemeClr val="bg1"/>
                </a:solidFill>
              </a:rPr>
              <a:t>La garbure béarnaise.</a:t>
            </a:r>
          </a:p>
        </p:txBody>
      </p:sp>
    </p:spTree>
    <p:extLst>
      <p:ext uri="{BB962C8B-B14F-4D97-AF65-F5344CB8AC3E}">
        <p14:creationId xmlns:p14="http://schemas.microsoft.com/office/powerpoint/2010/main" val="3395216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CBF15B2-EDEE-BA03-9DC2-56CE92949E78}"/>
              </a:ext>
            </a:extLst>
          </p:cNvPr>
          <p:cNvSpPr txBox="1"/>
          <p:nvPr/>
        </p:nvSpPr>
        <p:spPr>
          <a:xfrm>
            <a:off x="2597426" y="2160104"/>
            <a:ext cx="8044070" cy="523220"/>
          </a:xfrm>
          <a:prstGeom prst="rect">
            <a:avLst/>
          </a:prstGeom>
          <a:noFill/>
        </p:spPr>
        <p:txBody>
          <a:bodyPr wrap="square" rtlCol="0">
            <a:spAutoFit/>
          </a:bodyPr>
          <a:lstStyle/>
          <a:p>
            <a:r>
              <a:rPr lang="fr-FR" sz="2800" b="1" dirty="0">
                <a:solidFill>
                  <a:srgbClr val="FFFF00"/>
                </a:solidFill>
              </a:rPr>
              <a:t>Lorient Vous A Proposer La Commune De Pau</a:t>
            </a:r>
          </a:p>
        </p:txBody>
      </p:sp>
      <p:sp>
        <p:nvSpPr>
          <p:cNvPr id="3" name="ZoneTexte 2">
            <a:extLst>
              <a:ext uri="{FF2B5EF4-FFF2-40B4-BE49-F238E27FC236}">
                <a16:creationId xmlns:a16="http://schemas.microsoft.com/office/drawing/2014/main" id="{EA2D0558-B61D-E0C7-667E-35CDBDDE5081}"/>
              </a:ext>
            </a:extLst>
          </p:cNvPr>
          <p:cNvSpPr txBox="1"/>
          <p:nvPr/>
        </p:nvSpPr>
        <p:spPr>
          <a:xfrm>
            <a:off x="3882888" y="2683324"/>
            <a:ext cx="6188765"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497EA39C-C2B7-769C-E059-0CC561383E11}"/>
              </a:ext>
            </a:extLst>
          </p:cNvPr>
          <p:cNvSpPr txBox="1"/>
          <p:nvPr/>
        </p:nvSpPr>
        <p:spPr>
          <a:xfrm>
            <a:off x="5426767" y="3206544"/>
            <a:ext cx="4678017" cy="523220"/>
          </a:xfrm>
          <a:prstGeom prst="rect">
            <a:avLst/>
          </a:prstGeom>
          <a:noFill/>
        </p:spPr>
        <p:txBody>
          <a:bodyPr wrap="square" rtlCol="0">
            <a:spAutoFit/>
          </a:bodyPr>
          <a:lstStyle/>
          <a:p>
            <a:r>
              <a:rPr lang="fr-FR" sz="2800" b="1" dirty="0">
                <a:solidFill>
                  <a:srgbClr val="FFFF00"/>
                </a:solidFill>
              </a:rPr>
              <a:t>Lorient </a:t>
            </a:r>
          </a:p>
        </p:txBody>
      </p:sp>
    </p:spTree>
    <p:extLst>
      <p:ext uri="{BB962C8B-B14F-4D97-AF65-F5344CB8AC3E}">
        <p14:creationId xmlns:p14="http://schemas.microsoft.com/office/powerpoint/2010/main" val="15610588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urtains"/>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266</Words>
  <Application>Microsoft Office PowerPoint</Application>
  <PresentationFormat>Grand écran</PresentationFormat>
  <Paragraphs>56</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2022-11-25T08:56:05Z</dcterms:created>
  <dcterms:modified xsi:type="dcterms:W3CDTF">2022-11-25T10:44:19Z</dcterms:modified>
</cp:coreProperties>
</file>