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2"/>
    <p:sldId id="257" r:id="rId23"/>
    <p:sldId id="258" r:id="rId24"/>
    <p:sldId id="259" r:id="rId25"/>
    <p:sldId id="260" r:id="rId26"/>
    <p:sldId id="261" r:id="rId27"/>
    <p:sldId id="262" r:id="rId28"/>
    <p:sldId id="263" r:id="rId29"/>
    <p:sldId id="264" r:id="rId30"/>
    <p:sldId id="265" r:id="rId31"/>
    <p:sldId id="266" r:id="rId32"/>
    <p:sldId id="267" r:id="rId33"/>
  </p:sldIdLst>
  <p:sldSz cx="18288000" cy="10287000"/>
  <p:notesSz cx="6858000" cy="9144000"/>
  <p:embeddedFontLst>
    <p:embeddedFont>
      <p:font typeface="Bebas Neue" charset="1" panose="00000500000000000000"/>
      <p:regular r:id="rId6"/>
    </p:embeddedFont>
    <p:embeddedFont>
      <p:font typeface="Bebas Neue Bold" charset="1" panose="020B0606020202050201"/>
      <p:regular r:id="rId7"/>
    </p:embeddedFont>
    <p:embeddedFont>
      <p:font typeface="Arimo" charset="1" panose="020B0604020202020204"/>
      <p:regular r:id="rId8"/>
    </p:embeddedFont>
    <p:embeddedFont>
      <p:font typeface="Arimo Bold" charset="1" panose="020B0704020202020204"/>
      <p:regular r:id="rId9"/>
    </p:embeddedFont>
    <p:embeddedFont>
      <p:font typeface="Arimo Italics" charset="1" panose="020B0604020202090204"/>
      <p:regular r:id="rId10"/>
    </p:embeddedFont>
    <p:embeddedFont>
      <p:font typeface="Arimo Bold Italics" charset="1" panose="020B0704020202090204"/>
      <p:regular r:id="rId11"/>
    </p:embeddedFont>
    <p:embeddedFont>
      <p:font typeface="DM Sans" charset="1" panose="00000000000000000000"/>
      <p:regular r:id="rId12"/>
    </p:embeddedFont>
    <p:embeddedFont>
      <p:font typeface="DM Sans Bold" charset="1" panose="00000000000000000000"/>
      <p:regular r:id="rId13"/>
    </p:embeddedFont>
    <p:embeddedFont>
      <p:font typeface="DM Sans Italics" charset="1" panose="00000000000000000000"/>
      <p:regular r:id="rId14"/>
    </p:embeddedFont>
    <p:embeddedFont>
      <p:font typeface="DM Sans Bold Italics" charset="1" panose="00000000000000000000"/>
      <p:regular r:id="rId15"/>
    </p:embeddedFont>
    <p:embeddedFont>
      <p:font typeface="Open Sans Light" charset="1" panose="020B0306030504020204"/>
      <p:regular r:id="rId16"/>
    </p:embeddedFont>
    <p:embeddedFont>
      <p:font typeface="Open Sans Light Bold" charset="1" panose="020B0806030504020204"/>
      <p:regular r:id="rId17"/>
    </p:embeddedFont>
    <p:embeddedFont>
      <p:font typeface="Open Sans Light Italics" charset="1" panose="020B0306030504020204"/>
      <p:regular r:id="rId18"/>
    </p:embeddedFont>
    <p:embeddedFont>
      <p:font typeface="Open Sans Light Bold Italics" charset="1" panose="020B0806030504020204"/>
      <p:regular r:id="rId19"/>
    </p:embeddedFont>
    <p:embeddedFont>
      <p:font typeface="Garet" charset="1" panose="00000000000000000000"/>
      <p:regular r:id="rId20"/>
    </p:embeddedFont>
    <p:embeddedFont>
      <p:font typeface="Garet Bold" charset="1" panose="0000000000000000000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slides/slide1.xml" Type="http://schemas.openxmlformats.org/officeDocument/2006/relationships/slide"/><Relationship Id="rId23" Target="slides/slide2.xml" Type="http://schemas.openxmlformats.org/officeDocument/2006/relationships/slide"/><Relationship Id="rId24" Target="slides/slide3.xml" Type="http://schemas.openxmlformats.org/officeDocument/2006/relationships/slide"/><Relationship Id="rId25" Target="slides/slide4.xml" Type="http://schemas.openxmlformats.org/officeDocument/2006/relationships/slide"/><Relationship Id="rId26" Target="slides/slide5.xml" Type="http://schemas.openxmlformats.org/officeDocument/2006/relationships/slide"/><Relationship Id="rId27" Target="slides/slide6.xml" Type="http://schemas.openxmlformats.org/officeDocument/2006/relationships/slide"/><Relationship Id="rId28" Target="slides/slide7.xml" Type="http://schemas.openxmlformats.org/officeDocument/2006/relationships/slide"/><Relationship Id="rId29" Target="slides/slide8.xml" Type="http://schemas.openxmlformats.org/officeDocument/2006/relationships/slide"/><Relationship Id="rId3" Target="viewProps.xml" Type="http://schemas.openxmlformats.org/officeDocument/2006/relationships/viewProps"/><Relationship Id="rId30" Target="slides/slide9.xml" Type="http://schemas.openxmlformats.org/officeDocument/2006/relationships/slide"/><Relationship Id="rId31" Target="slides/slide10.xml" Type="http://schemas.openxmlformats.org/officeDocument/2006/relationships/slide"/><Relationship Id="rId32" Target="slides/slide11.xml" Type="http://schemas.openxmlformats.org/officeDocument/2006/relationships/slide"/><Relationship Id="rId33" Target="slides/slide12.xml" Type="http://schemas.openxmlformats.org/officeDocument/2006/relationships/slide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Relationship Id="rId5" Target="../media/image12.png" Type="http://schemas.openxmlformats.org/officeDocument/2006/relationships/image"/><Relationship Id="rId6" Target="../media/image13.png" Type="http://schemas.openxmlformats.org/officeDocument/2006/relationships/image"/><Relationship Id="rId7" Target="../media/image36.png" Type="http://schemas.openxmlformats.org/officeDocument/2006/relationships/image"/><Relationship Id="rId8" Target="../media/image37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Relationship Id="rId5" Target="../media/image12.png" Type="http://schemas.openxmlformats.org/officeDocument/2006/relationships/image"/><Relationship Id="rId6" Target="../media/image13.png" Type="http://schemas.openxmlformats.org/officeDocument/2006/relationships/image"/><Relationship Id="rId7" Target="../media/image38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4.png" Type="http://schemas.openxmlformats.org/officeDocument/2006/relationships/image"/><Relationship Id="rId11" Target="../media/image45.svg" Type="http://schemas.openxmlformats.org/officeDocument/2006/relationships/image"/><Relationship Id="rId12" Target="../media/image46.png" Type="http://schemas.openxmlformats.org/officeDocument/2006/relationships/image"/><Relationship Id="rId13" Target="../media/image47.svg" Type="http://schemas.openxmlformats.org/officeDocument/2006/relationships/image"/><Relationship Id="rId14" Target="../media/image48.png" Type="http://schemas.openxmlformats.org/officeDocument/2006/relationships/image"/><Relationship Id="rId15" Target="../media/image49.svg" Type="http://schemas.openxmlformats.org/officeDocument/2006/relationships/image"/><Relationship Id="rId16" Target="../media/image50.png" Type="http://schemas.openxmlformats.org/officeDocument/2006/relationships/image"/><Relationship Id="rId17" Target="../media/image51.png" Type="http://schemas.openxmlformats.org/officeDocument/2006/relationships/image"/><Relationship Id="rId18" Target="../media/image52.svg" Type="http://schemas.openxmlformats.org/officeDocument/2006/relationships/image"/><Relationship Id="rId19" Target="../media/image53.png" Type="http://schemas.openxmlformats.org/officeDocument/2006/relationships/image"/><Relationship Id="rId2" Target="../media/image18.png" Type="http://schemas.openxmlformats.org/officeDocument/2006/relationships/image"/><Relationship Id="rId20" Target="../media/image54.svg" Type="http://schemas.openxmlformats.org/officeDocument/2006/relationships/image"/><Relationship Id="rId3" Target="../media/image12.png" Type="http://schemas.openxmlformats.org/officeDocument/2006/relationships/image"/><Relationship Id="rId4" Target="../media/image13.png" Type="http://schemas.openxmlformats.org/officeDocument/2006/relationships/image"/><Relationship Id="rId5" Target="../media/image39.png" Type="http://schemas.openxmlformats.org/officeDocument/2006/relationships/image"/><Relationship Id="rId6" Target="../media/image40.png" Type="http://schemas.openxmlformats.org/officeDocument/2006/relationships/image"/><Relationship Id="rId7" Target="../media/image41.svg" Type="http://schemas.openxmlformats.org/officeDocument/2006/relationships/image"/><Relationship Id="rId8" Target="../media/image42.png" Type="http://schemas.openxmlformats.org/officeDocument/2006/relationships/image"/><Relationship Id="rId9" Target="../media/image43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Relationship Id="rId5" Target="../media/image9.png" Type="http://schemas.openxmlformats.org/officeDocument/2006/relationships/image"/><Relationship Id="rId6" Target="../media/image10.png" Type="http://schemas.openxmlformats.org/officeDocument/2006/relationships/image"/><Relationship Id="rId7" Target="../media/image11.png" Type="http://schemas.openxmlformats.org/officeDocument/2006/relationships/image"/><Relationship Id="rId8" Target="../media/image12.png" Type="http://schemas.openxmlformats.org/officeDocument/2006/relationships/image"/><Relationship Id="rId9" Target="../media/image13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Relationship Id="rId5" Target="../media/image15.png" Type="http://schemas.openxmlformats.org/officeDocument/2006/relationships/image"/><Relationship Id="rId6" Target="../media/image16.png" Type="http://schemas.openxmlformats.org/officeDocument/2006/relationships/image"/><Relationship Id="rId7" Target="../media/image17.png" Type="http://schemas.openxmlformats.org/officeDocument/2006/relationships/image"/><Relationship Id="rId8" Target="../media/image12.png" Type="http://schemas.openxmlformats.org/officeDocument/2006/relationships/image"/><Relationship Id="rId9" Target="../media/image13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2.png" Type="http://schemas.openxmlformats.org/officeDocument/2006/relationships/image"/><Relationship Id="rId2" Target="../media/image18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12.png" Type="http://schemas.openxmlformats.org/officeDocument/2006/relationships/image"/><Relationship Id="rId6" Target="../media/image13.png" Type="http://schemas.openxmlformats.org/officeDocument/2006/relationships/image"/><Relationship Id="rId7" Target="../media/image19.png" Type="http://schemas.openxmlformats.org/officeDocument/2006/relationships/image"/><Relationship Id="rId8" Target="../media/image20.png" Type="http://schemas.openxmlformats.org/officeDocument/2006/relationships/image"/><Relationship Id="rId9" Target="../media/image21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Relationship Id="rId5" Target="../media/image12.png" Type="http://schemas.openxmlformats.org/officeDocument/2006/relationships/image"/><Relationship Id="rId6" Target="../media/image13.png" Type="http://schemas.openxmlformats.org/officeDocument/2006/relationships/image"/><Relationship Id="rId7" Target="../media/image24.png" Type="http://schemas.openxmlformats.org/officeDocument/2006/relationships/image"/><Relationship Id="rId8" Target="../media/image25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Relationship Id="rId5" Target="../media/image12.png" Type="http://schemas.openxmlformats.org/officeDocument/2006/relationships/image"/><Relationship Id="rId6" Target="../media/image13.png" Type="http://schemas.openxmlformats.org/officeDocument/2006/relationships/image"/><Relationship Id="rId7" Target="../media/image26.png" Type="http://schemas.openxmlformats.org/officeDocument/2006/relationships/image"/><Relationship Id="rId8" Target="../media/image27.png" Type="http://schemas.openxmlformats.org/officeDocument/2006/relationships/image"/><Relationship Id="rId9" Target="../media/image28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Relationship Id="rId5" Target="../media/image12.png" Type="http://schemas.openxmlformats.org/officeDocument/2006/relationships/image"/><Relationship Id="rId6" Target="../media/image13.png" Type="http://schemas.openxmlformats.org/officeDocument/2006/relationships/image"/><Relationship Id="rId7" Target="../media/image29.png" Type="http://schemas.openxmlformats.org/officeDocument/2006/relationships/image"/><Relationship Id="rId8" Target="../media/image30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12.png" Type="http://schemas.openxmlformats.org/officeDocument/2006/relationships/image"/><Relationship Id="rId6" Target="../media/image13.png" Type="http://schemas.openxmlformats.org/officeDocument/2006/relationships/image"/><Relationship Id="rId7" Target="../media/image31.png" Type="http://schemas.openxmlformats.org/officeDocument/2006/relationships/image"/><Relationship Id="rId8" Target="../media/image32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Relationship Id="rId5" Target="../media/image12.png" Type="http://schemas.openxmlformats.org/officeDocument/2006/relationships/image"/><Relationship Id="rId6" Target="../media/image13.png" Type="http://schemas.openxmlformats.org/officeDocument/2006/relationships/image"/><Relationship Id="rId7" Target="../media/image33.png" Type="http://schemas.openxmlformats.org/officeDocument/2006/relationships/image"/><Relationship Id="rId8" Target="../media/image34.png" Type="http://schemas.openxmlformats.org/officeDocument/2006/relationships/image"/><Relationship Id="rId9" Target="../media/image35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15545" t="0" r="57" b="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-3806331" y="-231119"/>
            <a:ext cx="15127303" cy="11345478"/>
            <a:chOff x="0" y="0"/>
            <a:chExt cx="812800" cy="609600"/>
          </a:xfrm>
        </p:grpSpPr>
        <p:sp>
          <p:nvSpPr>
            <p:cNvPr name="Freeform 4" id="4"/>
            <p:cNvSpPr/>
            <p:nvPr/>
          </p:nvSpPr>
          <p:spPr>
            <a:xfrm>
              <a:off x="0" y="0"/>
              <a:ext cx="812800" cy="609600"/>
            </a:xfrm>
            <a:custGeom>
              <a:avLst/>
              <a:gdLst/>
              <a:ahLst/>
              <a:cxnLst/>
              <a:rect r="r" b="b" t="t" l="l"/>
              <a:pathLst>
                <a:path h="609600" w="812800">
                  <a:moveTo>
                    <a:pt x="203200" y="0"/>
                  </a:moveTo>
                  <a:lnTo>
                    <a:pt x="812800" y="0"/>
                  </a:lnTo>
                  <a:lnTo>
                    <a:pt x="609600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1AC4D">
                <a:alpha val="62745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3188218" y="-231119"/>
            <a:ext cx="7455838" cy="11183757"/>
            <a:chOff x="0" y="0"/>
            <a:chExt cx="406400" cy="609600"/>
          </a:xfrm>
        </p:grpSpPr>
        <p:sp>
          <p:nvSpPr>
            <p:cNvPr name="Freeform 7" id="7"/>
            <p:cNvSpPr/>
            <p:nvPr/>
          </p:nvSpPr>
          <p:spPr>
            <a:xfrm>
              <a:off x="0" y="0"/>
              <a:ext cx="406400" cy="609600"/>
            </a:xfrm>
            <a:custGeom>
              <a:avLst/>
              <a:gdLst/>
              <a:ahLst/>
              <a:cxnLst/>
              <a:rect r="r" b="b" t="t" l="l"/>
              <a:pathLst>
                <a:path h="609600" w="406400">
                  <a:moveTo>
                    <a:pt x="203200" y="0"/>
                  </a:moveTo>
                  <a:lnTo>
                    <a:pt x="406400" y="0"/>
                  </a:lnTo>
                  <a:lnTo>
                    <a:pt x="203200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-1329396" y="3681909"/>
            <a:ext cx="8015823" cy="3519422"/>
            <a:chOff x="0" y="0"/>
            <a:chExt cx="1388423" cy="609600"/>
          </a:xfrm>
        </p:grpSpPr>
        <p:sp>
          <p:nvSpPr>
            <p:cNvPr name="Freeform 10" id="10"/>
            <p:cNvSpPr/>
            <p:nvPr/>
          </p:nvSpPr>
          <p:spPr>
            <a:xfrm>
              <a:off x="0" y="0"/>
              <a:ext cx="1388423" cy="609600"/>
            </a:xfrm>
            <a:custGeom>
              <a:avLst/>
              <a:gdLst/>
              <a:ahLst/>
              <a:cxnLst/>
              <a:rect r="r" b="b" t="t" l="l"/>
              <a:pathLst>
                <a:path h="609600" w="1388423">
                  <a:moveTo>
                    <a:pt x="203200" y="0"/>
                  </a:moveTo>
                  <a:lnTo>
                    <a:pt x="1388423" y="0"/>
                  </a:lnTo>
                  <a:lnTo>
                    <a:pt x="1185223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AutoShape 12" id="12"/>
          <p:cNvSpPr/>
          <p:nvPr/>
        </p:nvSpPr>
        <p:spPr>
          <a:xfrm rot="-4291082">
            <a:off x="3328067" y="1730989"/>
            <a:ext cx="4489125" cy="0"/>
          </a:xfrm>
          <a:prstGeom prst="line">
            <a:avLst/>
          </a:prstGeom>
          <a:ln cap="flat" w="33337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pic>
        <p:nvPicPr>
          <p:cNvPr name="Picture 13" id="13"/>
          <p:cNvPicPr>
            <a:picLocks noChangeAspect="true"/>
          </p:cNvPicPr>
          <p:nvPr/>
        </p:nvPicPr>
        <p:blipFill>
          <a:blip r:embed="rId3">
            <a:alphaModFix amt="4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true" flipV="false" rot="0">
            <a:off x="14956906" y="2313575"/>
            <a:ext cx="4987636" cy="4114800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5"/>
          <a:srcRect l="12407" t="13457" r="10971" b="9221"/>
          <a:stretch>
            <a:fillRect/>
          </a:stretch>
        </p:blipFill>
        <p:spPr>
          <a:xfrm flipH="false" flipV="false" rot="0">
            <a:off x="529850" y="8060802"/>
            <a:ext cx="2393674" cy="1689652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16102468" y="8015114"/>
            <a:ext cx="1781029" cy="1781029"/>
          </a:xfrm>
          <a:prstGeom prst="rect">
            <a:avLst/>
          </a:prstGeom>
        </p:spPr>
      </p:pic>
      <p:sp>
        <p:nvSpPr>
          <p:cNvPr name="TextBox 16" id="16"/>
          <p:cNvSpPr txBox="true"/>
          <p:nvPr/>
        </p:nvSpPr>
        <p:spPr>
          <a:xfrm rot="0">
            <a:off x="484454" y="4283697"/>
            <a:ext cx="8437091" cy="2496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439"/>
              </a:lnSpc>
            </a:pPr>
            <a:r>
              <a:rPr lang="en-US" sz="6999">
                <a:solidFill>
                  <a:srgbClr val="006600"/>
                </a:solidFill>
                <a:latin typeface="Garet"/>
              </a:rPr>
              <a:t>NOUVELLE BOUTIQUE CLUB</a:t>
            </a:r>
          </a:p>
          <a:p>
            <a:pPr>
              <a:lnSpc>
                <a:spcPts val="6439"/>
              </a:lnSpc>
            </a:pPr>
            <a:r>
              <a:rPr lang="en-US" sz="6999">
                <a:solidFill>
                  <a:srgbClr val="006600"/>
                </a:solidFill>
                <a:latin typeface="Garet"/>
              </a:rPr>
              <a:t>EN LIGNE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27204" t="3083" r="4419" b="2024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4411835">
            <a:off x="6446218" y="-286725"/>
            <a:ext cx="15127303" cy="11345478"/>
            <a:chOff x="0" y="0"/>
            <a:chExt cx="812800" cy="609600"/>
          </a:xfrm>
        </p:grpSpPr>
        <p:sp>
          <p:nvSpPr>
            <p:cNvPr name="Freeform 4" id="4"/>
            <p:cNvSpPr/>
            <p:nvPr/>
          </p:nvSpPr>
          <p:spPr>
            <a:xfrm>
              <a:off x="0" y="0"/>
              <a:ext cx="812800" cy="609600"/>
            </a:xfrm>
            <a:custGeom>
              <a:avLst/>
              <a:gdLst/>
              <a:ahLst/>
              <a:cxnLst/>
              <a:rect r="r" b="b" t="t" l="l"/>
              <a:pathLst>
                <a:path h="609600" w="812800">
                  <a:moveTo>
                    <a:pt x="203200" y="0"/>
                  </a:moveTo>
                  <a:lnTo>
                    <a:pt x="812800" y="0"/>
                  </a:lnTo>
                  <a:lnTo>
                    <a:pt x="609600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1AC4D">
                <a:alpha val="62745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-630205">
            <a:off x="7436591" y="-2417182"/>
            <a:ext cx="5493248" cy="7706957"/>
            <a:chOff x="0" y="0"/>
            <a:chExt cx="1446781" cy="2029816"/>
          </a:xfrm>
        </p:grpSpPr>
        <p:sp>
          <p:nvSpPr>
            <p:cNvPr name="Freeform 7" id="7"/>
            <p:cNvSpPr/>
            <p:nvPr/>
          </p:nvSpPr>
          <p:spPr>
            <a:xfrm>
              <a:off x="0" y="0"/>
              <a:ext cx="1446781" cy="2029816"/>
            </a:xfrm>
            <a:custGeom>
              <a:avLst/>
              <a:gdLst/>
              <a:ahLst/>
              <a:cxnLst/>
              <a:rect r="r" b="b" t="t" l="l"/>
              <a:pathLst>
                <a:path h="2029816" w="1446781">
                  <a:moveTo>
                    <a:pt x="1243581" y="0"/>
                  </a:moveTo>
                  <a:lnTo>
                    <a:pt x="0" y="0"/>
                  </a:lnTo>
                  <a:lnTo>
                    <a:pt x="203200" y="2029816"/>
                  </a:lnTo>
                  <a:lnTo>
                    <a:pt x="1446781" y="2029816"/>
                  </a:lnTo>
                  <a:lnTo>
                    <a:pt x="1243581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10511448">
            <a:off x="-1281127" y="6566872"/>
            <a:ext cx="3846536" cy="7706957"/>
            <a:chOff x="0" y="0"/>
            <a:chExt cx="1013080" cy="2029816"/>
          </a:xfrm>
        </p:grpSpPr>
        <p:sp>
          <p:nvSpPr>
            <p:cNvPr name="Freeform 10" id="10"/>
            <p:cNvSpPr/>
            <p:nvPr/>
          </p:nvSpPr>
          <p:spPr>
            <a:xfrm>
              <a:off x="0" y="0"/>
              <a:ext cx="1013080" cy="2029816"/>
            </a:xfrm>
            <a:custGeom>
              <a:avLst/>
              <a:gdLst/>
              <a:ahLst/>
              <a:cxnLst/>
              <a:rect r="r" b="b" t="t" l="l"/>
              <a:pathLst>
                <a:path h="2029816" w="1013080">
                  <a:moveTo>
                    <a:pt x="809880" y="0"/>
                  </a:moveTo>
                  <a:lnTo>
                    <a:pt x="0" y="0"/>
                  </a:lnTo>
                  <a:lnTo>
                    <a:pt x="203200" y="2029816"/>
                  </a:lnTo>
                  <a:lnTo>
                    <a:pt x="1013080" y="2029816"/>
                  </a:lnTo>
                  <a:lnTo>
                    <a:pt x="809880" y="0"/>
                  </a:lnTo>
                  <a:close/>
                </a:path>
              </a:pathLst>
            </a:custGeom>
            <a:solidFill>
              <a:srgbClr val="01AC4D">
                <a:alpha val="62745"/>
              </a:srgbClr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-630205">
            <a:off x="9289833" y="3656983"/>
            <a:ext cx="10469884" cy="7706957"/>
            <a:chOff x="0" y="0"/>
            <a:chExt cx="2757500" cy="2029816"/>
          </a:xfrm>
        </p:grpSpPr>
        <p:sp>
          <p:nvSpPr>
            <p:cNvPr name="Freeform 13" id="13"/>
            <p:cNvSpPr/>
            <p:nvPr/>
          </p:nvSpPr>
          <p:spPr>
            <a:xfrm>
              <a:off x="0" y="0"/>
              <a:ext cx="2757500" cy="2029816"/>
            </a:xfrm>
            <a:custGeom>
              <a:avLst/>
              <a:gdLst/>
              <a:ahLst/>
              <a:cxnLst/>
              <a:rect r="r" b="b" t="t" l="l"/>
              <a:pathLst>
                <a:path h="2029816" w="2757500">
                  <a:moveTo>
                    <a:pt x="2554300" y="0"/>
                  </a:moveTo>
                  <a:lnTo>
                    <a:pt x="0" y="0"/>
                  </a:lnTo>
                  <a:lnTo>
                    <a:pt x="203200" y="2029816"/>
                  </a:lnTo>
                  <a:lnTo>
                    <a:pt x="2757500" y="2029816"/>
                  </a:lnTo>
                  <a:lnTo>
                    <a:pt x="255430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0745225" y="-847308"/>
            <a:ext cx="8373791" cy="6441381"/>
            <a:chOff x="0" y="0"/>
            <a:chExt cx="2205443" cy="1696495"/>
          </a:xfrm>
        </p:grpSpPr>
        <p:sp>
          <p:nvSpPr>
            <p:cNvPr name="Freeform 16" id="16"/>
            <p:cNvSpPr/>
            <p:nvPr/>
          </p:nvSpPr>
          <p:spPr>
            <a:xfrm>
              <a:off x="0" y="0"/>
              <a:ext cx="2205443" cy="1696495"/>
            </a:xfrm>
            <a:custGeom>
              <a:avLst/>
              <a:gdLst/>
              <a:ahLst/>
              <a:cxnLst/>
              <a:rect r="r" b="b" t="t" l="l"/>
              <a:pathLst>
                <a:path h="1696495" w="2205443">
                  <a:moveTo>
                    <a:pt x="0" y="0"/>
                  </a:moveTo>
                  <a:lnTo>
                    <a:pt x="2205443" y="0"/>
                  </a:lnTo>
                  <a:lnTo>
                    <a:pt x="2205443" y="1696495"/>
                  </a:lnTo>
                  <a:lnTo>
                    <a:pt x="0" y="169649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10511448">
            <a:off x="-1932068" y="-1069053"/>
            <a:ext cx="3086100" cy="7706957"/>
            <a:chOff x="0" y="0"/>
            <a:chExt cx="812800" cy="2029816"/>
          </a:xfrm>
        </p:grpSpPr>
        <p:sp>
          <p:nvSpPr>
            <p:cNvPr name="Freeform 19" id="19"/>
            <p:cNvSpPr/>
            <p:nvPr/>
          </p:nvSpPr>
          <p:spPr>
            <a:xfrm>
              <a:off x="0" y="0"/>
              <a:ext cx="812800" cy="2029816"/>
            </a:xfrm>
            <a:custGeom>
              <a:avLst/>
              <a:gdLst/>
              <a:ahLst/>
              <a:cxnLst/>
              <a:rect r="r" b="b" t="t" l="l"/>
              <a:pathLst>
                <a:path h="2029816" w="812800">
                  <a:moveTo>
                    <a:pt x="609600" y="0"/>
                  </a:moveTo>
                  <a:lnTo>
                    <a:pt x="0" y="0"/>
                  </a:lnTo>
                  <a:lnTo>
                    <a:pt x="203200" y="2029816"/>
                  </a:lnTo>
                  <a:lnTo>
                    <a:pt x="812800" y="2029816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01AC4D">
                <a:alpha val="62745"/>
              </a:srgbClr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16801064" y="4041686"/>
            <a:ext cx="4635905" cy="6937550"/>
            <a:chOff x="0" y="0"/>
            <a:chExt cx="585505" cy="876198"/>
          </a:xfrm>
        </p:grpSpPr>
        <p:sp>
          <p:nvSpPr>
            <p:cNvPr name="Freeform 22" id="22"/>
            <p:cNvSpPr/>
            <p:nvPr/>
          </p:nvSpPr>
          <p:spPr>
            <a:xfrm>
              <a:off x="0" y="0"/>
              <a:ext cx="585505" cy="876198"/>
            </a:xfrm>
            <a:custGeom>
              <a:avLst/>
              <a:gdLst/>
              <a:ahLst/>
              <a:cxnLst/>
              <a:rect r="r" b="b" t="t" l="l"/>
              <a:pathLst>
                <a:path h="876198" w="585505">
                  <a:moveTo>
                    <a:pt x="203200" y="0"/>
                  </a:moveTo>
                  <a:lnTo>
                    <a:pt x="585505" y="0"/>
                  </a:lnTo>
                  <a:lnTo>
                    <a:pt x="382305" y="876198"/>
                  </a:lnTo>
                  <a:lnTo>
                    <a:pt x="0" y="876198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1AC4D">
                <a:alpha val="62745"/>
              </a:srgbClr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24" id="24"/>
          <p:cNvSpPr txBox="true"/>
          <p:nvPr/>
        </p:nvSpPr>
        <p:spPr>
          <a:xfrm rot="0">
            <a:off x="8338124" y="2640083"/>
            <a:ext cx="8790474" cy="12623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9247"/>
              </a:lnSpc>
            </a:pPr>
            <a:r>
              <a:rPr lang="en-US" sz="10052">
                <a:solidFill>
                  <a:srgbClr val="007A33"/>
                </a:solidFill>
                <a:latin typeface="Garet Bold"/>
              </a:rPr>
              <a:t>HOODIE</a:t>
            </a:r>
          </a:p>
        </p:txBody>
      </p:sp>
      <p:grpSp>
        <p:nvGrpSpPr>
          <p:cNvPr name="Group 25" id="25"/>
          <p:cNvGrpSpPr/>
          <p:nvPr/>
        </p:nvGrpSpPr>
        <p:grpSpPr>
          <a:xfrm rot="0">
            <a:off x="10110679" y="2021701"/>
            <a:ext cx="634546" cy="659027"/>
            <a:chOff x="0" y="0"/>
            <a:chExt cx="846061" cy="878703"/>
          </a:xfrm>
        </p:grpSpPr>
        <p:pic>
          <p:nvPicPr>
            <p:cNvPr name="Picture 26" id="26"/>
            <p:cNvPicPr>
              <a:picLocks noChangeAspect="true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2961325">
              <a:off x="-101184" y="375492"/>
              <a:ext cx="1048430" cy="127718"/>
            </a:xfrm>
            <a:prstGeom prst="rect">
              <a:avLst/>
            </a:prstGeom>
          </p:spPr>
        </p:pic>
        <p:pic>
          <p:nvPicPr>
            <p:cNvPr name="Picture 27" id="27"/>
            <p:cNvPicPr>
              <a:picLocks noChangeAspect="true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-2622855">
              <a:off x="-101184" y="375492"/>
              <a:ext cx="1048430" cy="127718"/>
            </a:xfrm>
            <a:prstGeom prst="rect">
              <a:avLst/>
            </a:prstGeom>
          </p:spPr>
        </p:pic>
      </p:grpSp>
      <p:grpSp>
        <p:nvGrpSpPr>
          <p:cNvPr name="Group 28" id="28"/>
          <p:cNvGrpSpPr/>
          <p:nvPr/>
        </p:nvGrpSpPr>
        <p:grpSpPr>
          <a:xfrm rot="0">
            <a:off x="16551362" y="587197"/>
            <a:ext cx="817558" cy="849099"/>
            <a:chOff x="0" y="0"/>
            <a:chExt cx="1090077" cy="1132133"/>
          </a:xfrm>
        </p:grpSpPr>
        <p:pic>
          <p:nvPicPr>
            <p:cNvPr name="Picture 29" id="29"/>
            <p:cNvPicPr>
              <a:picLocks noChangeAspect="true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2961325">
              <a:off x="-130367" y="483790"/>
              <a:ext cx="1350812" cy="164553"/>
            </a:xfrm>
            <a:prstGeom prst="rect">
              <a:avLst/>
            </a:prstGeom>
          </p:spPr>
        </p:pic>
        <p:pic>
          <p:nvPicPr>
            <p:cNvPr name="Picture 30" id="30"/>
            <p:cNvPicPr>
              <a:picLocks noChangeAspect="true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-2622855">
              <a:off x="-130367" y="483790"/>
              <a:ext cx="1350812" cy="164553"/>
            </a:xfrm>
            <a:prstGeom prst="rect">
              <a:avLst/>
            </a:prstGeom>
          </p:spPr>
        </p:pic>
      </p:grpSp>
      <p:pic>
        <p:nvPicPr>
          <p:cNvPr name="Picture 31" id="31"/>
          <p:cNvPicPr>
            <a:picLocks noChangeAspect="true"/>
          </p:cNvPicPr>
          <p:nvPr/>
        </p:nvPicPr>
        <p:blipFill>
          <a:blip r:embed="rId5"/>
          <a:srcRect l="12407" t="13457" r="10971" b="9221"/>
          <a:stretch>
            <a:fillRect/>
          </a:stretch>
        </p:blipFill>
        <p:spPr>
          <a:xfrm flipH="false" flipV="false" rot="0">
            <a:off x="12655973" y="343783"/>
            <a:ext cx="2393674" cy="1689652"/>
          </a:xfrm>
          <a:prstGeom prst="rect">
            <a:avLst/>
          </a:prstGeom>
        </p:spPr>
      </p:pic>
      <p:pic>
        <p:nvPicPr>
          <p:cNvPr name="Picture 32" id="32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15688682" y="403300"/>
            <a:ext cx="1570618" cy="1570618"/>
          </a:xfrm>
          <a:prstGeom prst="rect">
            <a:avLst/>
          </a:prstGeom>
        </p:spPr>
      </p:pic>
      <p:sp>
        <p:nvSpPr>
          <p:cNvPr name="AutoShape 33" id="33"/>
          <p:cNvSpPr/>
          <p:nvPr/>
        </p:nvSpPr>
        <p:spPr>
          <a:xfrm rot="-5400000">
            <a:off x="14598576" y="1229076"/>
            <a:ext cx="1570618" cy="0"/>
          </a:xfrm>
          <a:prstGeom prst="line">
            <a:avLst/>
          </a:prstGeom>
          <a:ln cap="flat" w="38100">
            <a:solidFill>
              <a:srgbClr val="006600"/>
            </a:solidFill>
            <a:prstDash val="solid"/>
            <a:headEnd type="none" len="sm" w="sm"/>
            <a:tailEnd type="none" len="sm" w="sm"/>
          </a:ln>
        </p:spPr>
      </p:sp>
      <p:pic>
        <p:nvPicPr>
          <p:cNvPr name="Picture 34" id="34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1441028" y="1290273"/>
            <a:ext cx="4362166" cy="4743855"/>
          </a:xfrm>
          <a:prstGeom prst="rect">
            <a:avLst/>
          </a:prstGeom>
        </p:spPr>
      </p:pic>
      <p:pic>
        <p:nvPicPr>
          <p:cNvPr name="Picture 35" id="35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3351168" y="4094455"/>
            <a:ext cx="4785918" cy="5458449"/>
          </a:xfrm>
          <a:prstGeom prst="rect">
            <a:avLst/>
          </a:prstGeom>
        </p:spPr>
      </p:pic>
      <p:sp>
        <p:nvSpPr>
          <p:cNvPr name="TextBox 36" id="36"/>
          <p:cNvSpPr txBox="true"/>
          <p:nvPr/>
        </p:nvSpPr>
        <p:spPr>
          <a:xfrm rot="0">
            <a:off x="10307304" y="3823019"/>
            <a:ext cx="6951996" cy="3706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86"/>
              </a:lnSpc>
            </a:pPr>
            <a:r>
              <a:rPr lang="en-US" sz="2004">
                <a:solidFill>
                  <a:srgbClr val="006600"/>
                </a:solidFill>
                <a:latin typeface="DM Sans Italics"/>
              </a:rPr>
              <a:t>100% polyester sublimé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0529754" y="7981529"/>
            <a:ext cx="6729546" cy="12767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9375"/>
              </a:lnSpc>
            </a:pPr>
            <a:r>
              <a:rPr lang="en-US" sz="10190">
                <a:solidFill>
                  <a:srgbClr val="006600"/>
                </a:solidFill>
                <a:latin typeface="Garet Bold"/>
              </a:rPr>
              <a:t>55,00€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9657222" y="4550373"/>
            <a:ext cx="7602078" cy="42500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318"/>
              </a:lnSpc>
            </a:pPr>
            <a:r>
              <a:rPr lang="en-US" sz="2804">
                <a:solidFill>
                  <a:srgbClr val="006600"/>
                </a:solidFill>
                <a:latin typeface="Garet Bold"/>
              </a:rPr>
              <a:t>Tailles enfants</a:t>
            </a:r>
          </a:p>
          <a:p>
            <a:pPr algn="r">
              <a:lnSpc>
                <a:spcPts val="3702"/>
              </a:lnSpc>
            </a:pPr>
            <a:r>
              <a:rPr lang="en-US" sz="2404">
                <a:solidFill>
                  <a:srgbClr val="006600"/>
                </a:solidFill>
                <a:latin typeface="Garet"/>
              </a:rPr>
              <a:t>4-6 / 6-8 / 8-10 / 10-12 / 12-14 / 14-16</a:t>
            </a:r>
          </a:p>
          <a:p>
            <a:pPr algn="r">
              <a:lnSpc>
                <a:spcPts val="1854"/>
              </a:lnSpc>
            </a:pPr>
          </a:p>
          <a:p>
            <a:pPr algn="r">
              <a:lnSpc>
                <a:spcPts val="3702"/>
              </a:lnSpc>
            </a:pPr>
            <a:r>
              <a:rPr lang="en-US" sz="2404">
                <a:solidFill>
                  <a:srgbClr val="006600"/>
                </a:solidFill>
                <a:latin typeface="Garet Bold"/>
              </a:rPr>
              <a:t>Tailles adultes</a:t>
            </a:r>
          </a:p>
          <a:p>
            <a:pPr algn="r">
              <a:lnSpc>
                <a:spcPts val="3702"/>
              </a:lnSpc>
            </a:pPr>
            <a:r>
              <a:rPr lang="en-US" sz="2404">
                <a:solidFill>
                  <a:srgbClr val="006600"/>
                </a:solidFill>
                <a:latin typeface="Garet"/>
              </a:rPr>
              <a:t>XS / S / M / L / XL / 2XL / 3XL / 4XL</a:t>
            </a:r>
          </a:p>
          <a:p>
            <a:pPr algn="r">
              <a:lnSpc>
                <a:spcPts val="1854"/>
              </a:lnSpc>
            </a:pPr>
          </a:p>
          <a:p>
            <a:pPr algn="r">
              <a:lnSpc>
                <a:spcPts val="3702"/>
              </a:lnSpc>
            </a:pPr>
            <a:r>
              <a:rPr lang="en-US" sz="2404">
                <a:solidFill>
                  <a:srgbClr val="006600"/>
                </a:solidFill>
                <a:latin typeface="Garet Bold"/>
              </a:rPr>
              <a:t>PERSONNALISATION DOS INCLUSE</a:t>
            </a:r>
          </a:p>
          <a:p>
            <a:pPr algn="r">
              <a:lnSpc>
                <a:spcPts val="3702"/>
              </a:lnSpc>
            </a:pPr>
          </a:p>
          <a:p>
            <a:pPr algn="r">
              <a:lnSpc>
                <a:spcPts val="3702"/>
              </a:lnSpc>
            </a:pPr>
          </a:p>
          <a:p>
            <a:pPr algn="r">
              <a:lnSpc>
                <a:spcPts val="3702"/>
              </a:lnSpc>
            </a:pP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7801" t="0" r="7801" b="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15459370" y="-782705"/>
            <a:ext cx="15127303" cy="11345478"/>
            <a:chOff x="0" y="0"/>
            <a:chExt cx="812800" cy="609600"/>
          </a:xfrm>
        </p:grpSpPr>
        <p:sp>
          <p:nvSpPr>
            <p:cNvPr name="Freeform 4" id="4"/>
            <p:cNvSpPr/>
            <p:nvPr/>
          </p:nvSpPr>
          <p:spPr>
            <a:xfrm>
              <a:off x="0" y="0"/>
              <a:ext cx="812800" cy="609600"/>
            </a:xfrm>
            <a:custGeom>
              <a:avLst/>
              <a:gdLst/>
              <a:ahLst/>
              <a:cxnLst/>
              <a:rect r="r" b="b" t="t" l="l"/>
              <a:pathLst>
                <a:path h="609600" w="812800">
                  <a:moveTo>
                    <a:pt x="203200" y="0"/>
                  </a:moveTo>
                  <a:lnTo>
                    <a:pt x="812800" y="0"/>
                  </a:lnTo>
                  <a:lnTo>
                    <a:pt x="609600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1AC4D">
                <a:alpha val="62745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-3806331" y="-231119"/>
            <a:ext cx="14450386" cy="11183757"/>
            <a:chOff x="0" y="0"/>
            <a:chExt cx="787656" cy="609600"/>
          </a:xfrm>
        </p:grpSpPr>
        <p:sp>
          <p:nvSpPr>
            <p:cNvPr name="Freeform 7" id="7"/>
            <p:cNvSpPr/>
            <p:nvPr/>
          </p:nvSpPr>
          <p:spPr>
            <a:xfrm>
              <a:off x="0" y="0"/>
              <a:ext cx="787656" cy="609600"/>
            </a:xfrm>
            <a:custGeom>
              <a:avLst/>
              <a:gdLst/>
              <a:ahLst/>
              <a:cxnLst/>
              <a:rect r="r" b="b" t="t" l="l"/>
              <a:pathLst>
                <a:path h="609600" w="787656">
                  <a:moveTo>
                    <a:pt x="203200" y="0"/>
                  </a:moveTo>
                  <a:lnTo>
                    <a:pt x="787656" y="0"/>
                  </a:lnTo>
                  <a:lnTo>
                    <a:pt x="584456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3120977" y="7755415"/>
            <a:ext cx="972093" cy="1009597"/>
            <a:chOff x="0" y="0"/>
            <a:chExt cx="1296125" cy="1346130"/>
          </a:xfrm>
        </p:grpSpPr>
        <p:pic>
          <p:nvPicPr>
            <p:cNvPr name="Picture 10" id="10"/>
            <p:cNvPicPr>
              <a:picLocks noChangeAspect="true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2961325">
              <a:off x="-155010" y="575236"/>
              <a:ext cx="1606144" cy="195658"/>
            </a:xfrm>
            <a:prstGeom prst="rect">
              <a:avLst/>
            </a:prstGeom>
          </p:spPr>
        </p:pic>
        <p:pic>
          <p:nvPicPr>
            <p:cNvPr name="Picture 11" id="11"/>
            <p:cNvPicPr>
              <a:picLocks noChangeAspect="true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-2622855">
              <a:off x="-155010" y="575236"/>
              <a:ext cx="1606144" cy="195658"/>
            </a:xfrm>
            <a:prstGeom prst="rect">
              <a:avLst/>
            </a:prstGeom>
          </p:spPr>
        </p:pic>
      </p:grpSp>
      <p:grpSp>
        <p:nvGrpSpPr>
          <p:cNvPr name="Group 12" id="12"/>
          <p:cNvGrpSpPr/>
          <p:nvPr/>
        </p:nvGrpSpPr>
        <p:grpSpPr>
          <a:xfrm rot="0">
            <a:off x="7611711" y="2766956"/>
            <a:ext cx="611845" cy="635451"/>
            <a:chOff x="0" y="0"/>
            <a:chExt cx="815794" cy="847268"/>
          </a:xfrm>
        </p:grpSpPr>
        <p:pic>
          <p:nvPicPr>
            <p:cNvPr name="Picture 13" id="13"/>
            <p:cNvPicPr>
              <a:picLocks noChangeAspect="true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2961325">
              <a:off x="-97565" y="362059"/>
              <a:ext cx="1010923" cy="123149"/>
            </a:xfrm>
            <a:prstGeom prst="rect">
              <a:avLst/>
            </a:prstGeom>
          </p:spPr>
        </p:pic>
        <p:pic>
          <p:nvPicPr>
            <p:cNvPr name="Picture 14" id="14"/>
            <p:cNvPicPr>
              <a:picLocks noChangeAspect="true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-2622855">
              <a:off x="-97565" y="362059"/>
              <a:ext cx="1010923" cy="123149"/>
            </a:xfrm>
            <a:prstGeom prst="rect">
              <a:avLst/>
            </a:prstGeom>
          </p:spPr>
        </p:pic>
      </p:grpSp>
      <p:grpSp>
        <p:nvGrpSpPr>
          <p:cNvPr name="Group 15" id="15"/>
          <p:cNvGrpSpPr/>
          <p:nvPr/>
        </p:nvGrpSpPr>
        <p:grpSpPr>
          <a:xfrm rot="0">
            <a:off x="741568" y="1622153"/>
            <a:ext cx="574264" cy="596419"/>
            <a:chOff x="0" y="0"/>
            <a:chExt cx="765685" cy="795226"/>
          </a:xfrm>
        </p:grpSpPr>
        <p:pic>
          <p:nvPicPr>
            <p:cNvPr name="Picture 16" id="16"/>
            <p:cNvPicPr>
              <a:picLocks noChangeAspect="true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2961325">
              <a:off x="-91572" y="339820"/>
              <a:ext cx="948829" cy="115585"/>
            </a:xfrm>
            <a:prstGeom prst="rect">
              <a:avLst/>
            </a:prstGeom>
          </p:spPr>
        </p:pic>
        <p:pic>
          <p:nvPicPr>
            <p:cNvPr name="Picture 17" id="17"/>
            <p:cNvPicPr>
              <a:picLocks noChangeAspect="true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-2622855">
              <a:off x="-91572" y="339820"/>
              <a:ext cx="948829" cy="115585"/>
            </a:xfrm>
            <a:prstGeom prst="rect">
              <a:avLst/>
            </a:prstGeom>
          </p:spPr>
        </p:pic>
      </p:grpSp>
      <p:grpSp>
        <p:nvGrpSpPr>
          <p:cNvPr name="Group 18" id="18"/>
          <p:cNvGrpSpPr/>
          <p:nvPr/>
        </p:nvGrpSpPr>
        <p:grpSpPr>
          <a:xfrm rot="0">
            <a:off x="6120174" y="-2874299"/>
            <a:ext cx="2352098" cy="4496452"/>
            <a:chOff x="0" y="0"/>
            <a:chExt cx="406400" cy="776906"/>
          </a:xfrm>
        </p:grpSpPr>
        <p:sp>
          <p:nvSpPr>
            <p:cNvPr name="Freeform 19" id="19"/>
            <p:cNvSpPr/>
            <p:nvPr/>
          </p:nvSpPr>
          <p:spPr>
            <a:xfrm>
              <a:off x="0" y="0"/>
              <a:ext cx="406400" cy="776906"/>
            </a:xfrm>
            <a:custGeom>
              <a:avLst/>
              <a:gdLst/>
              <a:ahLst/>
              <a:cxnLst/>
              <a:rect r="r" b="b" t="t" l="l"/>
              <a:pathLst>
                <a:path h="776906" w="406400">
                  <a:moveTo>
                    <a:pt x="203200" y="0"/>
                  </a:moveTo>
                  <a:lnTo>
                    <a:pt x="406400" y="0"/>
                  </a:lnTo>
                  <a:lnTo>
                    <a:pt x="203200" y="776906"/>
                  </a:lnTo>
                  <a:lnTo>
                    <a:pt x="0" y="77690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1AC4D">
                <a:alpha val="62745"/>
              </a:srgbClr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12970891" y="9030562"/>
            <a:ext cx="2352098" cy="4167594"/>
            <a:chOff x="0" y="0"/>
            <a:chExt cx="406400" cy="720085"/>
          </a:xfrm>
        </p:grpSpPr>
        <p:sp>
          <p:nvSpPr>
            <p:cNvPr name="Freeform 22" id="22"/>
            <p:cNvSpPr/>
            <p:nvPr/>
          </p:nvSpPr>
          <p:spPr>
            <a:xfrm>
              <a:off x="0" y="0"/>
              <a:ext cx="406400" cy="720085"/>
            </a:xfrm>
            <a:custGeom>
              <a:avLst/>
              <a:gdLst/>
              <a:ahLst/>
              <a:cxnLst/>
              <a:rect r="r" b="b" t="t" l="l"/>
              <a:pathLst>
                <a:path h="720085" w="406400">
                  <a:moveTo>
                    <a:pt x="203200" y="0"/>
                  </a:moveTo>
                  <a:lnTo>
                    <a:pt x="406400" y="0"/>
                  </a:lnTo>
                  <a:lnTo>
                    <a:pt x="203200" y="720085"/>
                  </a:lnTo>
                  <a:lnTo>
                    <a:pt x="0" y="72008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1AC4D">
                <a:alpha val="62745"/>
              </a:srgbClr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pic>
        <p:nvPicPr>
          <p:cNvPr name="Picture 24" id="24"/>
          <p:cNvPicPr>
            <a:picLocks noChangeAspect="true"/>
          </p:cNvPicPr>
          <p:nvPr/>
        </p:nvPicPr>
        <p:blipFill>
          <a:blip r:embed="rId5"/>
          <a:srcRect l="12407" t="13457" r="10971" b="9221"/>
          <a:stretch>
            <a:fillRect/>
          </a:stretch>
        </p:blipFill>
        <p:spPr>
          <a:xfrm flipH="false" flipV="false" rot="0">
            <a:off x="665368" y="343783"/>
            <a:ext cx="2393674" cy="1689652"/>
          </a:xfrm>
          <a:prstGeom prst="rect">
            <a:avLst/>
          </a:prstGeom>
        </p:spPr>
      </p:pic>
      <p:pic>
        <p:nvPicPr>
          <p:cNvPr name="Picture 25" id="25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3698076" y="403300"/>
            <a:ext cx="1570618" cy="1570618"/>
          </a:xfrm>
          <a:prstGeom prst="rect">
            <a:avLst/>
          </a:prstGeom>
        </p:spPr>
      </p:pic>
      <p:sp>
        <p:nvSpPr>
          <p:cNvPr name="AutoShape 26" id="26"/>
          <p:cNvSpPr/>
          <p:nvPr/>
        </p:nvSpPr>
        <p:spPr>
          <a:xfrm rot="-5400000">
            <a:off x="2515402" y="1321645"/>
            <a:ext cx="1755756" cy="0"/>
          </a:xfrm>
          <a:prstGeom prst="line">
            <a:avLst/>
          </a:prstGeom>
          <a:ln cap="flat" w="38100">
            <a:solidFill>
              <a:srgbClr val="006600"/>
            </a:solidFill>
            <a:prstDash val="solid"/>
            <a:headEnd type="none" len="sm" w="sm"/>
            <a:tailEnd type="none" len="sm" w="sm"/>
          </a:ln>
        </p:spPr>
      </p:sp>
      <p:pic>
        <p:nvPicPr>
          <p:cNvPr name="Picture 27" id="27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9647212" y="2661709"/>
            <a:ext cx="7528311" cy="5598504"/>
          </a:xfrm>
          <a:prstGeom prst="rect">
            <a:avLst/>
          </a:prstGeom>
        </p:spPr>
      </p:pic>
      <p:sp>
        <p:nvSpPr>
          <p:cNvPr name="TextBox 28" id="28"/>
          <p:cNvSpPr txBox="true"/>
          <p:nvPr/>
        </p:nvSpPr>
        <p:spPr>
          <a:xfrm rot="0">
            <a:off x="665368" y="2838333"/>
            <a:ext cx="7931214" cy="24673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9375"/>
              </a:lnSpc>
            </a:pPr>
            <a:r>
              <a:rPr lang="en-US" sz="10190">
                <a:solidFill>
                  <a:srgbClr val="006600"/>
                </a:solidFill>
                <a:latin typeface="Garet Bold"/>
              </a:rPr>
              <a:t>SERVIETTE</a:t>
            </a:r>
          </a:p>
          <a:p>
            <a:pPr algn="just">
              <a:lnSpc>
                <a:spcPts val="9375"/>
              </a:lnSpc>
            </a:pPr>
            <a:r>
              <a:rPr lang="en-US" sz="10190">
                <a:solidFill>
                  <a:srgbClr val="006600"/>
                </a:solidFill>
                <a:latin typeface="Garet Bold"/>
              </a:rPr>
              <a:t>FRAICHEUR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665368" y="6772766"/>
            <a:ext cx="6729546" cy="12767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9375"/>
              </a:lnSpc>
            </a:pPr>
            <a:r>
              <a:rPr lang="en-US" sz="10190">
                <a:solidFill>
                  <a:srgbClr val="006600"/>
                </a:solidFill>
                <a:latin typeface="Garet Bold"/>
              </a:rPr>
              <a:t>10,00€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28526" t="0" r="15168" b="3686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0" y="4020630"/>
            <a:ext cx="18288000" cy="451036"/>
            <a:chOff x="0" y="0"/>
            <a:chExt cx="4816593" cy="118791"/>
          </a:xfrm>
        </p:grpSpPr>
        <p:sp>
          <p:nvSpPr>
            <p:cNvPr name="Freeform 4" id="4"/>
            <p:cNvSpPr/>
            <p:nvPr/>
          </p:nvSpPr>
          <p:spPr>
            <a:xfrm>
              <a:off x="0" y="0"/>
              <a:ext cx="4816592" cy="118791"/>
            </a:xfrm>
            <a:custGeom>
              <a:avLst/>
              <a:gdLst/>
              <a:ahLst/>
              <a:cxnLst/>
              <a:rect r="r" b="b" t="t" l="l"/>
              <a:pathLst>
                <a:path h="118791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18791"/>
                  </a:lnTo>
                  <a:lnTo>
                    <a:pt x="0" y="118791"/>
                  </a:lnTo>
                  <a:close/>
                </a:path>
              </a:pathLst>
            </a:custGeom>
            <a:solidFill>
              <a:srgbClr val="01AC4D">
                <a:alpha val="62745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-983289" y="4471666"/>
            <a:ext cx="22777206" cy="14450386"/>
            <a:chOff x="0" y="0"/>
            <a:chExt cx="1281164" cy="812800"/>
          </a:xfrm>
        </p:grpSpPr>
        <p:sp>
          <p:nvSpPr>
            <p:cNvPr name="Freeform 7" id="7"/>
            <p:cNvSpPr/>
            <p:nvPr/>
          </p:nvSpPr>
          <p:spPr>
            <a:xfrm>
              <a:off x="0" y="0"/>
              <a:ext cx="1281164" cy="812800"/>
            </a:xfrm>
            <a:custGeom>
              <a:avLst/>
              <a:gdLst/>
              <a:ahLst/>
              <a:cxnLst/>
              <a:rect r="r" b="b" t="t" l="l"/>
              <a:pathLst>
                <a:path h="812800" w="1281164">
                  <a:moveTo>
                    <a:pt x="0" y="0"/>
                  </a:moveTo>
                  <a:lnTo>
                    <a:pt x="1281164" y="0"/>
                  </a:lnTo>
                  <a:lnTo>
                    <a:pt x="1281164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pic>
        <p:nvPicPr>
          <p:cNvPr name="Picture 9" id="9"/>
          <p:cNvPicPr>
            <a:picLocks noChangeAspect="true"/>
          </p:cNvPicPr>
          <p:nvPr/>
        </p:nvPicPr>
        <p:blipFill>
          <a:blip r:embed="rId3"/>
          <a:srcRect l="12407" t="13457" r="10971" b="9221"/>
          <a:stretch>
            <a:fillRect/>
          </a:stretch>
        </p:blipFill>
        <p:spPr>
          <a:xfrm flipH="false" flipV="false" rot="0">
            <a:off x="7581188" y="8999798"/>
            <a:ext cx="1625286" cy="1147261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9640374" y="9040210"/>
            <a:ext cx="1066438" cy="1066438"/>
          </a:xfrm>
          <a:prstGeom prst="rect">
            <a:avLst/>
          </a:prstGeom>
        </p:spPr>
      </p:pic>
      <p:sp>
        <p:nvSpPr>
          <p:cNvPr name="AutoShape 11" id="11"/>
          <p:cNvSpPr/>
          <p:nvPr/>
        </p:nvSpPr>
        <p:spPr>
          <a:xfrm rot="-5400000">
            <a:off x="8871451" y="9628303"/>
            <a:ext cx="1123938" cy="0"/>
          </a:xfrm>
          <a:prstGeom prst="line">
            <a:avLst/>
          </a:prstGeom>
          <a:ln cap="flat" w="28575">
            <a:solidFill>
              <a:srgbClr val="0066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2" id="12"/>
          <p:cNvGrpSpPr/>
          <p:nvPr/>
        </p:nvGrpSpPr>
        <p:grpSpPr>
          <a:xfrm rot="0">
            <a:off x="-1229500" y="250062"/>
            <a:ext cx="13295280" cy="2932336"/>
            <a:chOff x="0" y="0"/>
            <a:chExt cx="2302879" cy="507911"/>
          </a:xfrm>
        </p:grpSpPr>
        <p:sp>
          <p:nvSpPr>
            <p:cNvPr name="Freeform 13" id="13"/>
            <p:cNvSpPr/>
            <p:nvPr/>
          </p:nvSpPr>
          <p:spPr>
            <a:xfrm>
              <a:off x="0" y="0"/>
              <a:ext cx="2302879" cy="507911"/>
            </a:xfrm>
            <a:custGeom>
              <a:avLst/>
              <a:gdLst/>
              <a:ahLst/>
              <a:cxnLst/>
              <a:rect r="r" b="b" t="t" l="l"/>
              <a:pathLst>
                <a:path h="507911" w="2302879">
                  <a:moveTo>
                    <a:pt x="203200" y="0"/>
                  </a:moveTo>
                  <a:lnTo>
                    <a:pt x="2302879" y="0"/>
                  </a:lnTo>
                  <a:lnTo>
                    <a:pt x="2099679" y="507911"/>
                  </a:lnTo>
                  <a:lnTo>
                    <a:pt x="0" y="50791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1AC4D">
                <a:alpha val="62745"/>
              </a:srgbClr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-1861281" y="250062"/>
            <a:ext cx="13295280" cy="2932336"/>
            <a:chOff x="0" y="0"/>
            <a:chExt cx="2302879" cy="507911"/>
          </a:xfrm>
        </p:grpSpPr>
        <p:sp>
          <p:nvSpPr>
            <p:cNvPr name="Freeform 16" id="16"/>
            <p:cNvSpPr/>
            <p:nvPr/>
          </p:nvSpPr>
          <p:spPr>
            <a:xfrm>
              <a:off x="0" y="0"/>
              <a:ext cx="2302879" cy="507911"/>
            </a:xfrm>
            <a:custGeom>
              <a:avLst/>
              <a:gdLst/>
              <a:ahLst/>
              <a:cxnLst/>
              <a:rect r="r" b="b" t="t" l="l"/>
              <a:pathLst>
                <a:path h="507911" w="2302879">
                  <a:moveTo>
                    <a:pt x="203200" y="0"/>
                  </a:moveTo>
                  <a:lnTo>
                    <a:pt x="2302879" y="0"/>
                  </a:lnTo>
                  <a:lnTo>
                    <a:pt x="2099679" y="507911"/>
                  </a:lnTo>
                  <a:lnTo>
                    <a:pt x="0" y="50791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pic>
        <p:nvPicPr>
          <p:cNvPr name="Picture 18" id="18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16035542" y="8363410"/>
            <a:ext cx="1758556" cy="1758556"/>
          </a:xfrm>
          <a:prstGeom prst="rect">
            <a:avLst/>
          </a:prstGeom>
        </p:spPr>
      </p:pic>
      <p:sp>
        <p:nvSpPr>
          <p:cNvPr name="TextBox 19" id="19"/>
          <p:cNvSpPr txBox="true"/>
          <p:nvPr/>
        </p:nvSpPr>
        <p:spPr>
          <a:xfrm rot="0">
            <a:off x="266672" y="620644"/>
            <a:ext cx="10302937" cy="24673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9375"/>
              </a:lnSpc>
            </a:pPr>
            <a:r>
              <a:rPr lang="en-US" sz="10190">
                <a:solidFill>
                  <a:srgbClr val="006600"/>
                </a:solidFill>
                <a:latin typeface="Garet Bold"/>
              </a:rPr>
              <a:t>COMMENT COMMANDER ?</a:t>
            </a:r>
          </a:p>
        </p:txBody>
      </p:sp>
      <p:pic>
        <p:nvPicPr>
          <p:cNvPr name="Picture 20" id="20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17782" r="0" b="19534"/>
          <a:stretch>
            <a:fillRect/>
          </a:stretch>
        </p:blipFill>
        <p:spPr>
          <a:xfrm flipH="false" flipV="false" rot="0">
            <a:off x="7764888" y="7622455"/>
            <a:ext cx="4400489" cy="1003358"/>
          </a:xfrm>
          <a:prstGeom prst="rect">
            <a:avLst/>
          </a:prstGeom>
        </p:spPr>
      </p:pic>
      <p:pic>
        <p:nvPicPr>
          <p:cNvPr name="Picture 21" id="21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17782" r="0" b="19534"/>
          <a:stretch>
            <a:fillRect/>
          </a:stretch>
        </p:blipFill>
        <p:spPr>
          <a:xfrm flipH="false" flipV="false" rot="0">
            <a:off x="3881233" y="7624965"/>
            <a:ext cx="4400489" cy="1003358"/>
          </a:xfrm>
          <a:prstGeom prst="rect">
            <a:avLst/>
          </a:prstGeom>
        </p:spPr>
      </p:pic>
      <p:pic>
        <p:nvPicPr>
          <p:cNvPr name="Picture 22" id="22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4364589" y="7899291"/>
            <a:ext cx="458736" cy="447841"/>
          </a:xfrm>
          <a:prstGeom prst="rect">
            <a:avLst/>
          </a:prstGeom>
        </p:spPr>
      </p:pic>
      <p:pic>
        <p:nvPicPr>
          <p:cNvPr name="Picture 23" id="23"/>
          <p:cNvPicPr>
            <a:picLocks noChangeAspect="true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928437" y="7884858"/>
            <a:ext cx="429798" cy="429798"/>
          </a:xfrm>
          <a:prstGeom prst="rect">
            <a:avLst/>
          </a:prstGeom>
        </p:spPr>
      </p:pic>
      <p:pic>
        <p:nvPicPr>
          <p:cNvPr name="Picture 24" id="24"/>
          <p:cNvPicPr>
            <a:picLocks noChangeAspect="true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5839286" y="7763942"/>
            <a:ext cx="632915" cy="725404"/>
          </a:xfrm>
          <a:prstGeom prst="rect">
            <a:avLst/>
          </a:prstGeom>
        </p:spPr>
      </p:pic>
      <p:pic>
        <p:nvPicPr>
          <p:cNvPr name="Picture 25" id="25"/>
          <p:cNvPicPr>
            <a:picLocks noChangeAspect="true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9528549" y="7771184"/>
            <a:ext cx="1005462" cy="603277"/>
          </a:xfrm>
          <a:prstGeom prst="rect">
            <a:avLst/>
          </a:prstGeom>
        </p:spPr>
      </p:pic>
      <p:pic>
        <p:nvPicPr>
          <p:cNvPr name="Picture 26" id="26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17353" r="32655" b="19534"/>
          <a:stretch>
            <a:fillRect/>
          </a:stretch>
        </p:blipFill>
        <p:spPr>
          <a:xfrm flipH="false" flipV="false" rot="0">
            <a:off x="11443293" y="7618100"/>
            <a:ext cx="2963473" cy="1010223"/>
          </a:xfrm>
          <a:prstGeom prst="rect">
            <a:avLst/>
          </a:prstGeom>
        </p:spPr>
      </p:pic>
      <p:pic>
        <p:nvPicPr>
          <p:cNvPr name="Picture 27" id="27"/>
          <p:cNvPicPr>
            <a:picLocks noChangeAspect="true"/>
          </p:cNvPicPr>
          <p:nvPr/>
        </p:nvPicPr>
        <p:blipFill>
          <a:blip r:embed="rId16"/>
          <a:srcRect l="0" t="0" r="0" b="0"/>
          <a:stretch>
            <a:fillRect/>
          </a:stretch>
        </p:blipFill>
        <p:spPr>
          <a:xfrm flipH="false" flipV="false" rot="0">
            <a:off x="11169913" y="7782235"/>
            <a:ext cx="1490191" cy="581174"/>
          </a:xfrm>
          <a:prstGeom prst="rect">
            <a:avLst/>
          </a:prstGeom>
        </p:spPr>
      </p:pic>
      <p:pic>
        <p:nvPicPr>
          <p:cNvPr name="Picture 28" id="28"/>
          <p:cNvPicPr>
            <a:picLocks noChangeAspect="true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366630" y="7879504"/>
            <a:ext cx="553817" cy="494281"/>
          </a:xfrm>
          <a:prstGeom prst="rect">
            <a:avLst/>
          </a:prstGeom>
        </p:spPr>
      </p:pic>
      <p:pic>
        <p:nvPicPr>
          <p:cNvPr name="Picture 29" id="29"/>
          <p:cNvPicPr>
            <a:picLocks noChangeAspect="true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10199778">
            <a:off x="8931367" y="6861688"/>
            <a:ext cx="3986217" cy="966658"/>
          </a:xfrm>
          <a:prstGeom prst="rect">
            <a:avLst/>
          </a:prstGeom>
        </p:spPr>
      </p:pic>
      <p:sp>
        <p:nvSpPr>
          <p:cNvPr name="TextBox 30" id="30"/>
          <p:cNvSpPr txBox="true"/>
          <p:nvPr/>
        </p:nvSpPr>
        <p:spPr>
          <a:xfrm rot="0">
            <a:off x="3882028" y="7596390"/>
            <a:ext cx="1423858" cy="2641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 spc="240">
                <a:solidFill>
                  <a:srgbClr val="FFFFFF"/>
                </a:solidFill>
                <a:latin typeface="Bebas Neue"/>
              </a:rPr>
              <a:t>17/11/2022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3882028" y="8361656"/>
            <a:ext cx="1423858" cy="2641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 spc="240">
                <a:solidFill>
                  <a:srgbClr val="FFFFFF"/>
                </a:solidFill>
                <a:latin typeface="Bebas Neue Bold"/>
              </a:rPr>
              <a:t>commande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6845617" y="7596390"/>
            <a:ext cx="2260267" cy="2641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 spc="240">
                <a:solidFill>
                  <a:srgbClr val="FFFFFF"/>
                </a:solidFill>
                <a:latin typeface="Bebas Neue"/>
              </a:rPr>
              <a:t>30/11/2022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6883733" y="8364167"/>
            <a:ext cx="2260267" cy="2641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 spc="240">
                <a:solidFill>
                  <a:srgbClr val="FFFFFF"/>
                </a:solidFill>
                <a:latin typeface="Bebas Neue Bold"/>
              </a:rPr>
              <a:t>début fabrication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0737053" y="8361656"/>
            <a:ext cx="2184237" cy="2641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 spc="240">
                <a:solidFill>
                  <a:srgbClr val="FFFFFF"/>
                </a:solidFill>
                <a:latin typeface="Bebas Neue Bold"/>
              </a:rPr>
              <a:t>livraison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2971242" y="7589525"/>
            <a:ext cx="1423858" cy="2641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 spc="240">
                <a:solidFill>
                  <a:srgbClr val="FFFFFF"/>
                </a:solidFill>
                <a:latin typeface="Bebas Neue"/>
              </a:rPr>
              <a:t>04/01/2023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2931609" y="8364167"/>
            <a:ext cx="1423858" cy="2641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 spc="240">
                <a:solidFill>
                  <a:srgbClr val="FFFFFF"/>
                </a:solidFill>
                <a:latin typeface="Bebas Neue Bold"/>
              </a:rPr>
              <a:t>livré</a:t>
            </a:r>
          </a:p>
        </p:txBody>
      </p:sp>
      <p:pic>
        <p:nvPicPr>
          <p:cNvPr name="Picture 37" id="37"/>
          <p:cNvPicPr>
            <a:picLocks noChangeAspect="true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10170105">
            <a:off x="4901686" y="7081507"/>
            <a:ext cx="2829631" cy="686186"/>
          </a:xfrm>
          <a:prstGeom prst="rect">
            <a:avLst/>
          </a:prstGeom>
        </p:spPr>
      </p:pic>
      <p:sp>
        <p:nvSpPr>
          <p:cNvPr name="TextBox 38" id="38"/>
          <p:cNvSpPr txBox="true"/>
          <p:nvPr/>
        </p:nvSpPr>
        <p:spPr>
          <a:xfrm rot="0">
            <a:off x="5604572" y="7270030"/>
            <a:ext cx="1423858" cy="2641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 spc="240">
                <a:solidFill>
                  <a:srgbClr val="006600"/>
                </a:solidFill>
                <a:latin typeface="Bebas Neue"/>
              </a:rPr>
              <a:t>15/30 du mois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0405314" y="7270030"/>
            <a:ext cx="1423858" cy="2641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 spc="240">
                <a:solidFill>
                  <a:srgbClr val="006600"/>
                </a:solidFill>
                <a:latin typeface="Bebas Neue"/>
              </a:rPr>
              <a:t>4/5 semaines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882667" y="4439254"/>
            <a:ext cx="16522667" cy="24593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318"/>
              </a:lnSpc>
            </a:pPr>
            <a:r>
              <a:rPr lang="en-US" sz="2804">
                <a:solidFill>
                  <a:srgbClr val="006600"/>
                </a:solidFill>
                <a:latin typeface="Garet Bold"/>
              </a:rPr>
              <a:t>Tout se passe en ligne :</a:t>
            </a:r>
          </a:p>
          <a:p>
            <a:pPr algn="just" marL="519067" indent="-259533" lvl="1">
              <a:lnSpc>
                <a:spcPts val="3702"/>
              </a:lnSpc>
              <a:buFont typeface="Arial"/>
              <a:buChar char="•"/>
            </a:pPr>
            <a:r>
              <a:rPr lang="en-US" sz="2404">
                <a:solidFill>
                  <a:srgbClr val="006600"/>
                </a:solidFill>
                <a:latin typeface="Garet"/>
              </a:rPr>
              <a:t>Raccourci depuis le site internet du club</a:t>
            </a:r>
          </a:p>
          <a:p>
            <a:pPr algn="just" marL="519067" indent="-259533" lvl="1">
              <a:lnSpc>
                <a:spcPts val="3702"/>
              </a:lnSpc>
              <a:buFont typeface="Arial"/>
              <a:buChar char="•"/>
            </a:pPr>
            <a:r>
              <a:rPr lang="en-US" sz="2404">
                <a:solidFill>
                  <a:srgbClr val="006600"/>
                </a:solidFill>
                <a:latin typeface="Garet"/>
              </a:rPr>
              <a:t>En scannant le QR Code</a:t>
            </a:r>
          </a:p>
          <a:p>
            <a:pPr algn="just">
              <a:lnSpc>
                <a:spcPts val="4010"/>
              </a:lnSpc>
            </a:pPr>
            <a:r>
              <a:rPr lang="en-US" sz="2604">
                <a:solidFill>
                  <a:srgbClr val="006600"/>
                </a:solidFill>
                <a:latin typeface="Garet Bold"/>
              </a:rPr>
              <a:t>LIVRAISON EN 4 à 5 SEMAINES APRES LE LANCEMENT DE LA FABRICATION</a:t>
            </a:r>
          </a:p>
          <a:p>
            <a:pPr algn="just">
              <a:lnSpc>
                <a:spcPts val="3702"/>
              </a:lnSpc>
            </a:pPr>
            <a:r>
              <a:rPr lang="en-US" sz="2404">
                <a:solidFill>
                  <a:srgbClr val="006600"/>
                </a:solidFill>
                <a:latin typeface="Garet"/>
              </a:rPr>
              <a:t>Commandes envoyés en fabrication le 15 et 30 de chaque mois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15414" b="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13976009" y="8624510"/>
            <a:ext cx="972093" cy="1009597"/>
            <a:chOff x="0" y="0"/>
            <a:chExt cx="1296125" cy="1346130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2961325">
              <a:off x="-155010" y="575236"/>
              <a:ext cx="1606144" cy="195658"/>
            </a:xfrm>
            <a:prstGeom prst="rect">
              <a:avLst/>
            </a:prstGeom>
          </p:spPr>
        </p:pic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-2622855">
              <a:off x="-155010" y="575236"/>
              <a:ext cx="1606144" cy="195658"/>
            </a:xfrm>
            <a:prstGeom prst="rect">
              <a:avLst/>
            </a:prstGeom>
          </p:spPr>
        </p:pic>
      </p:grpSp>
      <p:grpSp>
        <p:nvGrpSpPr>
          <p:cNvPr name="Group 6" id="6"/>
          <p:cNvGrpSpPr/>
          <p:nvPr/>
        </p:nvGrpSpPr>
        <p:grpSpPr>
          <a:xfrm rot="0">
            <a:off x="4380273" y="-3895335"/>
            <a:ext cx="4526218" cy="4496452"/>
            <a:chOff x="0" y="0"/>
            <a:chExt cx="782049" cy="776906"/>
          </a:xfrm>
        </p:grpSpPr>
        <p:sp>
          <p:nvSpPr>
            <p:cNvPr name="Freeform 7" id="7"/>
            <p:cNvSpPr/>
            <p:nvPr/>
          </p:nvSpPr>
          <p:spPr>
            <a:xfrm>
              <a:off x="0" y="0"/>
              <a:ext cx="782049" cy="776906"/>
            </a:xfrm>
            <a:custGeom>
              <a:avLst/>
              <a:gdLst/>
              <a:ahLst/>
              <a:cxnLst/>
              <a:rect r="r" b="b" t="t" l="l"/>
              <a:pathLst>
                <a:path h="776906" w="782049">
                  <a:moveTo>
                    <a:pt x="203200" y="0"/>
                  </a:moveTo>
                  <a:lnTo>
                    <a:pt x="782049" y="0"/>
                  </a:lnTo>
                  <a:lnTo>
                    <a:pt x="578849" y="776906"/>
                  </a:lnTo>
                  <a:lnTo>
                    <a:pt x="0" y="77690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1AC4D">
                <a:alpha val="62745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-1578003" y="9634108"/>
            <a:ext cx="4380059" cy="4167594"/>
            <a:chOff x="0" y="0"/>
            <a:chExt cx="756795" cy="720085"/>
          </a:xfrm>
        </p:grpSpPr>
        <p:sp>
          <p:nvSpPr>
            <p:cNvPr name="Freeform 10" id="10"/>
            <p:cNvSpPr/>
            <p:nvPr/>
          </p:nvSpPr>
          <p:spPr>
            <a:xfrm>
              <a:off x="0" y="0"/>
              <a:ext cx="756795" cy="720085"/>
            </a:xfrm>
            <a:custGeom>
              <a:avLst/>
              <a:gdLst/>
              <a:ahLst/>
              <a:cxnLst/>
              <a:rect r="r" b="b" t="t" l="l"/>
              <a:pathLst>
                <a:path h="720085" w="756795">
                  <a:moveTo>
                    <a:pt x="203200" y="0"/>
                  </a:moveTo>
                  <a:lnTo>
                    <a:pt x="756795" y="0"/>
                  </a:lnTo>
                  <a:lnTo>
                    <a:pt x="553595" y="720085"/>
                  </a:lnTo>
                  <a:lnTo>
                    <a:pt x="0" y="72008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1AC4D">
                <a:alpha val="62745"/>
              </a:srgbClr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pic>
        <p:nvPicPr>
          <p:cNvPr name="Picture 12" id="12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275706" y="2327636"/>
            <a:ext cx="3234113" cy="4259079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5271944" y="2259397"/>
            <a:ext cx="3273918" cy="4288932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2743314" y="4442249"/>
            <a:ext cx="3273918" cy="4288932"/>
          </a:xfrm>
          <a:prstGeom prst="rect">
            <a:avLst/>
          </a:prstGeom>
        </p:spPr>
      </p:pic>
      <p:grpSp>
        <p:nvGrpSpPr>
          <p:cNvPr name="Group 15" id="15"/>
          <p:cNvGrpSpPr/>
          <p:nvPr/>
        </p:nvGrpSpPr>
        <p:grpSpPr>
          <a:xfrm rot="0">
            <a:off x="7157442" y="-365523"/>
            <a:ext cx="15127303" cy="11345478"/>
            <a:chOff x="0" y="0"/>
            <a:chExt cx="812800" cy="609600"/>
          </a:xfrm>
        </p:grpSpPr>
        <p:sp>
          <p:nvSpPr>
            <p:cNvPr name="Freeform 16" id="16"/>
            <p:cNvSpPr/>
            <p:nvPr/>
          </p:nvSpPr>
          <p:spPr>
            <a:xfrm>
              <a:off x="0" y="0"/>
              <a:ext cx="812800" cy="609600"/>
            </a:xfrm>
            <a:custGeom>
              <a:avLst/>
              <a:gdLst/>
              <a:ahLst/>
              <a:cxnLst/>
              <a:rect r="r" b="b" t="t" l="l"/>
              <a:pathLst>
                <a:path h="609600" w="812800">
                  <a:moveTo>
                    <a:pt x="203200" y="0"/>
                  </a:moveTo>
                  <a:lnTo>
                    <a:pt x="812800" y="0"/>
                  </a:lnTo>
                  <a:lnTo>
                    <a:pt x="609600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1AC4D">
                <a:alpha val="62745"/>
              </a:srgbClr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7722909" y="-365523"/>
            <a:ext cx="14450386" cy="11183757"/>
            <a:chOff x="0" y="0"/>
            <a:chExt cx="787656" cy="609600"/>
          </a:xfrm>
        </p:grpSpPr>
        <p:sp>
          <p:nvSpPr>
            <p:cNvPr name="Freeform 19" id="19"/>
            <p:cNvSpPr/>
            <p:nvPr/>
          </p:nvSpPr>
          <p:spPr>
            <a:xfrm>
              <a:off x="0" y="0"/>
              <a:ext cx="787656" cy="609600"/>
            </a:xfrm>
            <a:custGeom>
              <a:avLst/>
              <a:gdLst/>
              <a:ahLst/>
              <a:cxnLst/>
              <a:rect r="r" b="b" t="t" l="l"/>
              <a:pathLst>
                <a:path h="609600" w="787656">
                  <a:moveTo>
                    <a:pt x="203200" y="0"/>
                  </a:moveTo>
                  <a:lnTo>
                    <a:pt x="787656" y="0"/>
                  </a:lnTo>
                  <a:lnTo>
                    <a:pt x="584456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21" id="21"/>
          <p:cNvSpPr txBox="true"/>
          <p:nvPr/>
        </p:nvSpPr>
        <p:spPr>
          <a:xfrm rot="0">
            <a:off x="10529754" y="2807285"/>
            <a:ext cx="6729546" cy="12767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9375"/>
              </a:lnSpc>
            </a:pPr>
            <a:r>
              <a:rPr lang="en-US" sz="10190">
                <a:solidFill>
                  <a:srgbClr val="006600"/>
                </a:solidFill>
                <a:latin typeface="Garet Bold"/>
              </a:rPr>
              <a:t>T-SHIRTS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0307304" y="3865389"/>
            <a:ext cx="6951996" cy="3706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86"/>
              </a:lnSpc>
            </a:pPr>
            <a:r>
              <a:rPr lang="en-US" sz="2004">
                <a:solidFill>
                  <a:srgbClr val="006600"/>
                </a:solidFill>
                <a:latin typeface="DM Sans Italics"/>
              </a:rPr>
              <a:t>100% coton biologique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0307304" y="4550373"/>
            <a:ext cx="6951996" cy="42500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318"/>
              </a:lnSpc>
            </a:pPr>
            <a:r>
              <a:rPr lang="en-US" sz="2804">
                <a:solidFill>
                  <a:srgbClr val="006600"/>
                </a:solidFill>
                <a:latin typeface="Garet Bold"/>
              </a:rPr>
              <a:t>Tailles enfants</a:t>
            </a:r>
          </a:p>
          <a:p>
            <a:pPr algn="r">
              <a:lnSpc>
                <a:spcPts val="3702"/>
              </a:lnSpc>
            </a:pPr>
            <a:r>
              <a:rPr lang="en-US" sz="2404">
                <a:solidFill>
                  <a:srgbClr val="006600"/>
                </a:solidFill>
                <a:latin typeface="Garet"/>
              </a:rPr>
              <a:t>4-6 / 6-8 / 8-10 / 10-12 / 12-14</a:t>
            </a:r>
          </a:p>
          <a:p>
            <a:pPr algn="r">
              <a:lnSpc>
                <a:spcPts val="1854"/>
              </a:lnSpc>
            </a:pPr>
          </a:p>
          <a:p>
            <a:pPr algn="r">
              <a:lnSpc>
                <a:spcPts val="3702"/>
              </a:lnSpc>
            </a:pPr>
            <a:r>
              <a:rPr lang="en-US" sz="2404">
                <a:solidFill>
                  <a:srgbClr val="006600"/>
                </a:solidFill>
                <a:latin typeface="Garet Bold"/>
              </a:rPr>
              <a:t>Tailles adultes</a:t>
            </a:r>
          </a:p>
          <a:p>
            <a:pPr algn="r">
              <a:lnSpc>
                <a:spcPts val="3702"/>
              </a:lnSpc>
            </a:pPr>
            <a:r>
              <a:rPr lang="en-US" sz="2404">
                <a:solidFill>
                  <a:srgbClr val="006600"/>
                </a:solidFill>
                <a:latin typeface="Garet"/>
              </a:rPr>
              <a:t>S / M / L / XL / 2XL / 3XL</a:t>
            </a:r>
          </a:p>
          <a:p>
            <a:pPr algn="r">
              <a:lnSpc>
                <a:spcPts val="1854"/>
              </a:lnSpc>
            </a:pPr>
          </a:p>
          <a:p>
            <a:pPr algn="r">
              <a:lnSpc>
                <a:spcPts val="3702"/>
              </a:lnSpc>
            </a:pPr>
            <a:r>
              <a:rPr lang="en-US" sz="2404">
                <a:solidFill>
                  <a:srgbClr val="006600"/>
                </a:solidFill>
                <a:latin typeface="Garet Bold"/>
              </a:rPr>
              <a:t>PERSONNALISATION DOS +5,00€</a:t>
            </a:r>
          </a:p>
          <a:p>
            <a:pPr algn="r">
              <a:lnSpc>
                <a:spcPts val="3702"/>
              </a:lnSpc>
            </a:pPr>
          </a:p>
          <a:p>
            <a:pPr algn="r">
              <a:lnSpc>
                <a:spcPts val="3702"/>
              </a:lnSpc>
            </a:pPr>
          </a:p>
          <a:p>
            <a:pPr algn="r">
              <a:lnSpc>
                <a:spcPts val="3702"/>
              </a:lnSpc>
            </a:pPr>
          </a:p>
        </p:txBody>
      </p:sp>
      <p:sp>
        <p:nvSpPr>
          <p:cNvPr name="TextBox 24" id="24"/>
          <p:cNvSpPr txBox="true"/>
          <p:nvPr/>
        </p:nvSpPr>
        <p:spPr>
          <a:xfrm rot="0">
            <a:off x="10529754" y="7981529"/>
            <a:ext cx="6729546" cy="12767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9375"/>
              </a:lnSpc>
            </a:pPr>
            <a:r>
              <a:rPr lang="en-US" sz="10190">
                <a:solidFill>
                  <a:srgbClr val="006600"/>
                </a:solidFill>
                <a:latin typeface="Garet Bold"/>
              </a:rPr>
              <a:t>12,00€</a:t>
            </a:r>
          </a:p>
        </p:txBody>
      </p:sp>
      <p:pic>
        <p:nvPicPr>
          <p:cNvPr name="Picture 25" id="25"/>
          <p:cNvPicPr>
            <a:picLocks noChangeAspect="true"/>
          </p:cNvPicPr>
          <p:nvPr/>
        </p:nvPicPr>
        <p:blipFill>
          <a:blip r:embed="rId8"/>
          <a:srcRect l="12407" t="13457" r="10971" b="9221"/>
          <a:stretch>
            <a:fillRect/>
          </a:stretch>
        </p:blipFill>
        <p:spPr>
          <a:xfrm flipH="false" flipV="false" rot="0">
            <a:off x="12655973" y="343783"/>
            <a:ext cx="2393674" cy="1689652"/>
          </a:xfrm>
          <a:prstGeom prst="rect">
            <a:avLst/>
          </a:prstGeom>
        </p:spPr>
      </p:pic>
      <p:pic>
        <p:nvPicPr>
          <p:cNvPr name="Picture 26" id="26"/>
          <p:cNvPicPr>
            <a:picLocks noChangeAspect="true"/>
          </p:cNvPicPr>
          <p:nvPr/>
        </p:nvPicPr>
        <p:blipFill>
          <a:blip r:embed="rId9"/>
          <a:srcRect l="0" t="0" r="0" b="0"/>
          <a:stretch>
            <a:fillRect/>
          </a:stretch>
        </p:blipFill>
        <p:spPr>
          <a:xfrm flipH="false" flipV="false" rot="0">
            <a:off x="15688682" y="403300"/>
            <a:ext cx="1570618" cy="1570618"/>
          </a:xfrm>
          <a:prstGeom prst="rect">
            <a:avLst/>
          </a:prstGeom>
        </p:spPr>
      </p:pic>
      <p:sp>
        <p:nvSpPr>
          <p:cNvPr name="AutoShape 27" id="27"/>
          <p:cNvSpPr/>
          <p:nvPr/>
        </p:nvSpPr>
        <p:spPr>
          <a:xfrm rot="-5400000">
            <a:off x="14598576" y="1229076"/>
            <a:ext cx="1570618" cy="0"/>
          </a:xfrm>
          <a:prstGeom prst="line">
            <a:avLst/>
          </a:prstGeom>
          <a:ln cap="flat" w="38100">
            <a:solidFill>
              <a:srgbClr val="006600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7801" t="0" r="7801" b="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-3806331" y="-231119"/>
            <a:ext cx="15127303" cy="11345478"/>
            <a:chOff x="0" y="0"/>
            <a:chExt cx="812800" cy="609600"/>
          </a:xfrm>
        </p:grpSpPr>
        <p:sp>
          <p:nvSpPr>
            <p:cNvPr name="Freeform 4" id="4"/>
            <p:cNvSpPr/>
            <p:nvPr/>
          </p:nvSpPr>
          <p:spPr>
            <a:xfrm>
              <a:off x="0" y="0"/>
              <a:ext cx="812800" cy="609600"/>
            </a:xfrm>
            <a:custGeom>
              <a:avLst/>
              <a:gdLst/>
              <a:ahLst/>
              <a:cxnLst/>
              <a:rect r="r" b="b" t="t" l="l"/>
              <a:pathLst>
                <a:path h="609600" w="812800">
                  <a:moveTo>
                    <a:pt x="203200" y="0"/>
                  </a:moveTo>
                  <a:lnTo>
                    <a:pt x="812800" y="0"/>
                  </a:lnTo>
                  <a:lnTo>
                    <a:pt x="609600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1AC4D">
                <a:alpha val="62745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5459370" y="-782705"/>
            <a:ext cx="15127303" cy="11345478"/>
            <a:chOff x="0" y="0"/>
            <a:chExt cx="812800" cy="609600"/>
          </a:xfrm>
        </p:grpSpPr>
        <p:sp>
          <p:nvSpPr>
            <p:cNvPr name="Freeform 7" id="7"/>
            <p:cNvSpPr/>
            <p:nvPr/>
          </p:nvSpPr>
          <p:spPr>
            <a:xfrm>
              <a:off x="0" y="0"/>
              <a:ext cx="812800" cy="609600"/>
            </a:xfrm>
            <a:custGeom>
              <a:avLst/>
              <a:gdLst/>
              <a:ahLst/>
              <a:cxnLst/>
              <a:rect r="r" b="b" t="t" l="l"/>
              <a:pathLst>
                <a:path h="609600" w="812800">
                  <a:moveTo>
                    <a:pt x="203200" y="0"/>
                  </a:moveTo>
                  <a:lnTo>
                    <a:pt x="812800" y="0"/>
                  </a:lnTo>
                  <a:lnTo>
                    <a:pt x="609600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1AC4D">
                <a:alpha val="62745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-3806331" y="-231119"/>
            <a:ext cx="14450386" cy="11183757"/>
            <a:chOff x="0" y="0"/>
            <a:chExt cx="787656" cy="609600"/>
          </a:xfrm>
        </p:grpSpPr>
        <p:sp>
          <p:nvSpPr>
            <p:cNvPr name="Freeform 10" id="10"/>
            <p:cNvSpPr/>
            <p:nvPr/>
          </p:nvSpPr>
          <p:spPr>
            <a:xfrm>
              <a:off x="0" y="0"/>
              <a:ext cx="787656" cy="609600"/>
            </a:xfrm>
            <a:custGeom>
              <a:avLst/>
              <a:gdLst/>
              <a:ahLst/>
              <a:cxnLst/>
              <a:rect r="r" b="b" t="t" l="l"/>
              <a:pathLst>
                <a:path h="609600" w="787656">
                  <a:moveTo>
                    <a:pt x="203200" y="0"/>
                  </a:moveTo>
                  <a:lnTo>
                    <a:pt x="787656" y="0"/>
                  </a:lnTo>
                  <a:lnTo>
                    <a:pt x="584456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3120977" y="7755415"/>
            <a:ext cx="972093" cy="1009597"/>
            <a:chOff x="0" y="0"/>
            <a:chExt cx="1296125" cy="1346130"/>
          </a:xfrm>
        </p:grpSpPr>
        <p:pic>
          <p:nvPicPr>
            <p:cNvPr name="Picture 13" id="13"/>
            <p:cNvPicPr>
              <a:picLocks noChangeAspect="true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2961325">
              <a:off x="-155010" y="575236"/>
              <a:ext cx="1606144" cy="195658"/>
            </a:xfrm>
            <a:prstGeom prst="rect">
              <a:avLst/>
            </a:prstGeom>
          </p:spPr>
        </p:pic>
        <p:pic>
          <p:nvPicPr>
            <p:cNvPr name="Picture 14" id="14"/>
            <p:cNvPicPr>
              <a:picLocks noChangeAspect="true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-2622855">
              <a:off x="-155010" y="575236"/>
              <a:ext cx="1606144" cy="195658"/>
            </a:xfrm>
            <a:prstGeom prst="rect">
              <a:avLst/>
            </a:prstGeom>
          </p:spPr>
        </p:pic>
      </p:grpSp>
      <p:grpSp>
        <p:nvGrpSpPr>
          <p:cNvPr name="Group 15" id="15"/>
          <p:cNvGrpSpPr/>
          <p:nvPr/>
        </p:nvGrpSpPr>
        <p:grpSpPr>
          <a:xfrm rot="0">
            <a:off x="7611711" y="2766956"/>
            <a:ext cx="611845" cy="635451"/>
            <a:chOff x="0" y="0"/>
            <a:chExt cx="815794" cy="847268"/>
          </a:xfrm>
        </p:grpSpPr>
        <p:pic>
          <p:nvPicPr>
            <p:cNvPr name="Picture 16" id="16"/>
            <p:cNvPicPr>
              <a:picLocks noChangeAspect="true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2961325">
              <a:off x="-97565" y="362059"/>
              <a:ext cx="1010923" cy="123149"/>
            </a:xfrm>
            <a:prstGeom prst="rect">
              <a:avLst/>
            </a:prstGeom>
          </p:spPr>
        </p:pic>
        <p:pic>
          <p:nvPicPr>
            <p:cNvPr name="Picture 17" id="17"/>
            <p:cNvPicPr>
              <a:picLocks noChangeAspect="true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-2622855">
              <a:off x="-97565" y="362059"/>
              <a:ext cx="1010923" cy="123149"/>
            </a:xfrm>
            <a:prstGeom prst="rect">
              <a:avLst/>
            </a:prstGeom>
          </p:spPr>
        </p:pic>
      </p:grpSp>
      <p:grpSp>
        <p:nvGrpSpPr>
          <p:cNvPr name="Group 18" id="18"/>
          <p:cNvGrpSpPr/>
          <p:nvPr/>
        </p:nvGrpSpPr>
        <p:grpSpPr>
          <a:xfrm rot="0">
            <a:off x="741568" y="1622153"/>
            <a:ext cx="574264" cy="596419"/>
            <a:chOff x="0" y="0"/>
            <a:chExt cx="765685" cy="795226"/>
          </a:xfrm>
        </p:grpSpPr>
        <p:pic>
          <p:nvPicPr>
            <p:cNvPr name="Picture 19" id="19"/>
            <p:cNvPicPr>
              <a:picLocks noChangeAspect="true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2961325">
              <a:off x="-91572" y="339820"/>
              <a:ext cx="948829" cy="115585"/>
            </a:xfrm>
            <a:prstGeom prst="rect">
              <a:avLst/>
            </a:prstGeom>
          </p:spPr>
        </p:pic>
        <p:pic>
          <p:nvPicPr>
            <p:cNvPr name="Picture 20" id="20"/>
            <p:cNvPicPr>
              <a:picLocks noChangeAspect="true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-2622855">
              <a:off x="-91572" y="339820"/>
              <a:ext cx="948829" cy="115585"/>
            </a:xfrm>
            <a:prstGeom prst="rect">
              <a:avLst/>
            </a:prstGeom>
          </p:spPr>
        </p:pic>
      </p:grpSp>
      <p:grpSp>
        <p:nvGrpSpPr>
          <p:cNvPr name="Group 21" id="21"/>
          <p:cNvGrpSpPr/>
          <p:nvPr/>
        </p:nvGrpSpPr>
        <p:grpSpPr>
          <a:xfrm rot="0">
            <a:off x="6120174" y="-2874299"/>
            <a:ext cx="2352098" cy="4496452"/>
            <a:chOff x="0" y="0"/>
            <a:chExt cx="406400" cy="776906"/>
          </a:xfrm>
        </p:grpSpPr>
        <p:sp>
          <p:nvSpPr>
            <p:cNvPr name="Freeform 22" id="22"/>
            <p:cNvSpPr/>
            <p:nvPr/>
          </p:nvSpPr>
          <p:spPr>
            <a:xfrm>
              <a:off x="0" y="0"/>
              <a:ext cx="406400" cy="776906"/>
            </a:xfrm>
            <a:custGeom>
              <a:avLst/>
              <a:gdLst/>
              <a:ahLst/>
              <a:cxnLst/>
              <a:rect r="r" b="b" t="t" l="l"/>
              <a:pathLst>
                <a:path h="776906" w="406400">
                  <a:moveTo>
                    <a:pt x="203200" y="0"/>
                  </a:moveTo>
                  <a:lnTo>
                    <a:pt x="406400" y="0"/>
                  </a:lnTo>
                  <a:lnTo>
                    <a:pt x="203200" y="776906"/>
                  </a:lnTo>
                  <a:lnTo>
                    <a:pt x="0" y="77690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1AC4D">
                <a:alpha val="62745"/>
              </a:srgbClr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12970891" y="9030562"/>
            <a:ext cx="2352098" cy="4167594"/>
            <a:chOff x="0" y="0"/>
            <a:chExt cx="406400" cy="720085"/>
          </a:xfrm>
        </p:grpSpPr>
        <p:sp>
          <p:nvSpPr>
            <p:cNvPr name="Freeform 25" id="25"/>
            <p:cNvSpPr/>
            <p:nvPr/>
          </p:nvSpPr>
          <p:spPr>
            <a:xfrm>
              <a:off x="0" y="0"/>
              <a:ext cx="406400" cy="720085"/>
            </a:xfrm>
            <a:custGeom>
              <a:avLst/>
              <a:gdLst/>
              <a:ahLst/>
              <a:cxnLst/>
              <a:rect r="r" b="b" t="t" l="l"/>
              <a:pathLst>
                <a:path h="720085" w="406400">
                  <a:moveTo>
                    <a:pt x="203200" y="0"/>
                  </a:moveTo>
                  <a:lnTo>
                    <a:pt x="406400" y="0"/>
                  </a:lnTo>
                  <a:lnTo>
                    <a:pt x="203200" y="720085"/>
                  </a:lnTo>
                  <a:lnTo>
                    <a:pt x="0" y="72008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1AC4D">
                <a:alpha val="62745"/>
              </a:srgbClr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pic>
        <p:nvPicPr>
          <p:cNvPr name="Picture 27" id="27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13276613" y="437544"/>
            <a:ext cx="3104749" cy="4249127"/>
          </a:xfrm>
          <a:prstGeom prst="rect">
            <a:avLst/>
          </a:prstGeom>
        </p:spPr>
      </p:pic>
      <p:pic>
        <p:nvPicPr>
          <p:cNvPr name="Picture 28" id="28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11277159" y="3013961"/>
            <a:ext cx="3134602" cy="4259079"/>
          </a:xfrm>
          <a:prstGeom prst="rect">
            <a:avLst/>
          </a:prstGeom>
        </p:spPr>
      </p:pic>
      <p:pic>
        <p:nvPicPr>
          <p:cNvPr name="Picture 29" id="29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9719809" y="5441620"/>
            <a:ext cx="3114700" cy="4249127"/>
          </a:xfrm>
          <a:prstGeom prst="rect">
            <a:avLst/>
          </a:prstGeom>
        </p:spPr>
      </p:pic>
      <p:pic>
        <p:nvPicPr>
          <p:cNvPr name="Picture 30" id="30"/>
          <p:cNvPicPr>
            <a:picLocks noChangeAspect="true"/>
          </p:cNvPicPr>
          <p:nvPr/>
        </p:nvPicPr>
        <p:blipFill>
          <a:blip r:embed="rId8"/>
          <a:srcRect l="12407" t="13457" r="10971" b="9221"/>
          <a:stretch>
            <a:fillRect/>
          </a:stretch>
        </p:blipFill>
        <p:spPr>
          <a:xfrm flipH="false" flipV="false" rot="0">
            <a:off x="665368" y="343783"/>
            <a:ext cx="2393674" cy="1689652"/>
          </a:xfrm>
          <a:prstGeom prst="rect">
            <a:avLst/>
          </a:prstGeom>
        </p:spPr>
      </p:pic>
      <p:pic>
        <p:nvPicPr>
          <p:cNvPr name="Picture 31" id="31"/>
          <p:cNvPicPr>
            <a:picLocks noChangeAspect="true"/>
          </p:cNvPicPr>
          <p:nvPr/>
        </p:nvPicPr>
        <p:blipFill>
          <a:blip r:embed="rId9"/>
          <a:srcRect l="0" t="0" r="0" b="0"/>
          <a:stretch>
            <a:fillRect/>
          </a:stretch>
        </p:blipFill>
        <p:spPr>
          <a:xfrm flipH="false" flipV="false" rot="0">
            <a:off x="3698076" y="403300"/>
            <a:ext cx="1570618" cy="1570618"/>
          </a:xfrm>
          <a:prstGeom prst="rect">
            <a:avLst/>
          </a:prstGeom>
        </p:spPr>
      </p:pic>
      <p:sp>
        <p:nvSpPr>
          <p:cNvPr name="AutoShape 32" id="32"/>
          <p:cNvSpPr/>
          <p:nvPr/>
        </p:nvSpPr>
        <p:spPr>
          <a:xfrm rot="-5400000">
            <a:off x="2607971" y="1229076"/>
            <a:ext cx="1570618" cy="0"/>
          </a:xfrm>
          <a:prstGeom prst="line">
            <a:avLst/>
          </a:prstGeom>
          <a:ln cap="flat" w="38100">
            <a:solidFill>
              <a:srgbClr val="0066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33" id="33"/>
          <p:cNvSpPr txBox="true"/>
          <p:nvPr/>
        </p:nvSpPr>
        <p:spPr>
          <a:xfrm rot="0">
            <a:off x="665368" y="2838333"/>
            <a:ext cx="6040065" cy="24673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9375"/>
              </a:lnSpc>
            </a:pPr>
            <a:r>
              <a:rPr lang="en-US" sz="10190">
                <a:solidFill>
                  <a:srgbClr val="006600"/>
                </a:solidFill>
                <a:latin typeface="Garet Bold"/>
              </a:rPr>
              <a:t>SWEATS COTON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741568" y="5142093"/>
            <a:ext cx="6951996" cy="3706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086"/>
              </a:lnSpc>
            </a:pPr>
            <a:r>
              <a:rPr lang="en-US" sz="2004">
                <a:solidFill>
                  <a:srgbClr val="006600"/>
                </a:solidFill>
                <a:latin typeface="DM Sans Italics"/>
              </a:rPr>
              <a:t>85% coton biologique - 15% polyester recyclé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741568" y="5614144"/>
            <a:ext cx="6951996" cy="42500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318"/>
              </a:lnSpc>
            </a:pPr>
            <a:r>
              <a:rPr lang="en-US" sz="2804">
                <a:solidFill>
                  <a:srgbClr val="006600"/>
                </a:solidFill>
                <a:latin typeface="Garet Bold"/>
              </a:rPr>
              <a:t>Tailles enfants</a:t>
            </a:r>
          </a:p>
          <a:p>
            <a:pPr algn="just">
              <a:lnSpc>
                <a:spcPts val="3702"/>
              </a:lnSpc>
            </a:pPr>
            <a:r>
              <a:rPr lang="en-US" sz="2404">
                <a:solidFill>
                  <a:srgbClr val="006600"/>
                </a:solidFill>
                <a:latin typeface="Garet"/>
              </a:rPr>
              <a:t>4-6 / 6-8 / 8-10 / 10-12 / 12-14</a:t>
            </a:r>
          </a:p>
          <a:p>
            <a:pPr algn="just">
              <a:lnSpc>
                <a:spcPts val="1854"/>
              </a:lnSpc>
            </a:pPr>
          </a:p>
          <a:p>
            <a:pPr algn="just">
              <a:lnSpc>
                <a:spcPts val="3702"/>
              </a:lnSpc>
            </a:pPr>
            <a:r>
              <a:rPr lang="en-US" sz="2404">
                <a:solidFill>
                  <a:srgbClr val="006600"/>
                </a:solidFill>
                <a:latin typeface="Garet Bold"/>
              </a:rPr>
              <a:t>Tailles adultes</a:t>
            </a:r>
          </a:p>
          <a:p>
            <a:pPr algn="just">
              <a:lnSpc>
                <a:spcPts val="3702"/>
              </a:lnSpc>
            </a:pPr>
            <a:r>
              <a:rPr lang="en-US" sz="2404">
                <a:solidFill>
                  <a:srgbClr val="006600"/>
                </a:solidFill>
                <a:latin typeface="Garet"/>
              </a:rPr>
              <a:t>S / M / L / XL / 2XL / 3XL</a:t>
            </a:r>
          </a:p>
          <a:p>
            <a:pPr algn="just">
              <a:lnSpc>
                <a:spcPts val="1854"/>
              </a:lnSpc>
            </a:pPr>
          </a:p>
          <a:p>
            <a:pPr algn="just">
              <a:lnSpc>
                <a:spcPts val="3702"/>
              </a:lnSpc>
            </a:pPr>
            <a:r>
              <a:rPr lang="en-US" sz="2404">
                <a:solidFill>
                  <a:srgbClr val="006600"/>
                </a:solidFill>
                <a:latin typeface="Garet Bold"/>
              </a:rPr>
              <a:t>PERSONNALISATION DOS +5,00€</a:t>
            </a:r>
          </a:p>
          <a:p>
            <a:pPr algn="just">
              <a:lnSpc>
                <a:spcPts val="3702"/>
              </a:lnSpc>
            </a:pPr>
          </a:p>
          <a:p>
            <a:pPr algn="just">
              <a:lnSpc>
                <a:spcPts val="3702"/>
              </a:lnSpc>
            </a:pPr>
          </a:p>
          <a:p>
            <a:pPr algn="just">
              <a:lnSpc>
                <a:spcPts val="3702"/>
              </a:lnSpc>
            </a:pPr>
          </a:p>
        </p:txBody>
      </p:sp>
      <p:sp>
        <p:nvSpPr>
          <p:cNvPr name="TextBox 36" id="36"/>
          <p:cNvSpPr txBox="true"/>
          <p:nvPr/>
        </p:nvSpPr>
        <p:spPr>
          <a:xfrm rot="0">
            <a:off x="665368" y="9010229"/>
            <a:ext cx="6729546" cy="12767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9375"/>
              </a:lnSpc>
            </a:pPr>
            <a:r>
              <a:rPr lang="en-US" sz="10190">
                <a:solidFill>
                  <a:srgbClr val="006600"/>
                </a:solidFill>
                <a:latin typeface="Garet Bold"/>
              </a:rPr>
              <a:t>35,00€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28526" t="0" r="15168" b="3686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-818994" y="5653634"/>
            <a:ext cx="22777206" cy="14450386"/>
            <a:chOff x="0" y="0"/>
            <a:chExt cx="1281164" cy="812800"/>
          </a:xfrm>
        </p:grpSpPr>
        <p:sp>
          <p:nvSpPr>
            <p:cNvPr name="Freeform 4" id="4"/>
            <p:cNvSpPr/>
            <p:nvPr/>
          </p:nvSpPr>
          <p:spPr>
            <a:xfrm>
              <a:off x="0" y="0"/>
              <a:ext cx="1281164" cy="812800"/>
            </a:xfrm>
            <a:custGeom>
              <a:avLst/>
              <a:gdLst/>
              <a:ahLst/>
              <a:cxnLst/>
              <a:rect r="r" b="b" t="t" l="l"/>
              <a:pathLst>
                <a:path h="812800" w="1281164">
                  <a:moveTo>
                    <a:pt x="0" y="0"/>
                  </a:moveTo>
                  <a:lnTo>
                    <a:pt x="1281164" y="0"/>
                  </a:lnTo>
                  <a:lnTo>
                    <a:pt x="1281164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6953971" y="9634108"/>
            <a:ext cx="4380059" cy="4167594"/>
            <a:chOff x="0" y="0"/>
            <a:chExt cx="756795" cy="720085"/>
          </a:xfrm>
        </p:grpSpPr>
        <p:sp>
          <p:nvSpPr>
            <p:cNvPr name="Freeform 7" id="7"/>
            <p:cNvSpPr/>
            <p:nvPr/>
          </p:nvSpPr>
          <p:spPr>
            <a:xfrm>
              <a:off x="0" y="0"/>
              <a:ext cx="756795" cy="720085"/>
            </a:xfrm>
            <a:custGeom>
              <a:avLst/>
              <a:gdLst/>
              <a:ahLst/>
              <a:cxnLst/>
              <a:rect r="r" b="b" t="t" l="l"/>
              <a:pathLst>
                <a:path h="720085" w="756795">
                  <a:moveTo>
                    <a:pt x="203200" y="0"/>
                  </a:moveTo>
                  <a:lnTo>
                    <a:pt x="756795" y="0"/>
                  </a:lnTo>
                  <a:lnTo>
                    <a:pt x="553595" y="720085"/>
                  </a:lnTo>
                  <a:lnTo>
                    <a:pt x="0" y="72008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1AC4D">
                <a:alpha val="62745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5069271" y="-3455284"/>
            <a:ext cx="4380059" cy="4167594"/>
            <a:chOff x="0" y="0"/>
            <a:chExt cx="756795" cy="720085"/>
          </a:xfrm>
        </p:grpSpPr>
        <p:sp>
          <p:nvSpPr>
            <p:cNvPr name="Freeform 10" id="10"/>
            <p:cNvSpPr/>
            <p:nvPr/>
          </p:nvSpPr>
          <p:spPr>
            <a:xfrm>
              <a:off x="0" y="0"/>
              <a:ext cx="756795" cy="720085"/>
            </a:xfrm>
            <a:custGeom>
              <a:avLst/>
              <a:gdLst/>
              <a:ahLst/>
              <a:cxnLst/>
              <a:rect r="r" b="b" t="t" l="l"/>
              <a:pathLst>
                <a:path h="720085" w="756795">
                  <a:moveTo>
                    <a:pt x="203200" y="0"/>
                  </a:moveTo>
                  <a:lnTo>
                    <a:pt x="756795" y="0"/>
                  </a:lnTo>
                  <a:lnTo>
                    <a:pt x="553595" y="720085"/>
                  </a:lnTo>
                  <a:lnTo>
                    <a:pt x="0" y="72008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1AC4D">
                <a:alpha val="62745"/>
              </a:srgbClr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pic>
        <p:nvPicPr>
          <p:cNvPr name="Picture 12" id="12"/>
          <p:cNvPicPr>
            <a:picLocks noChangeAspect="true"/>
          </p:cNvPicPr>
          <p:nvPr/>
        </p:nvPicPr>
        <p:blipFill>
          <a:blip r:embed="rId3">
            <a:alphaModFix amt="4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true" flipV="false" rot="-10800000">
            <a:off x="-1578003" y="843509"/>
            <a:ext cx="4987636" cy="4114800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5"/>
          <a:srcRect l="12407" t="13457" r="10971" b="9221"/>
          <a:stretch>
            <a:fillRect/>
          </a:stretch>
        </p:blipFill>
        <p:spPr>
          <a:xfrm flipH="false" flipV="false" rot="0">
            <a:off x="13365154" y="8369449"/>
            <a:ext cx="2393674" cy="1689652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16397862" y="8428966"/>
            <a:ext cx="1570618" cy="1570618"/>
          </a:xfrm>
          <a:prstGeom prst="rect">
            <a:avLst/>
          </a:prstGeom>
        </p:spPr>
      </p:pic>
      <p:sp>
        <p:nvSpPr>
          <p:cNvPr name="AutoShape 15" id="15"/>
          <p:cNvSpPr/>
          <p:nvPr/>
        </p:nvSpPr>
        <p:spPr>
          <a:xfrm rot="-5400000">
            <a:off x="15307757" y="9254742"/>
            <a:ext cx="1570618" cy="0"/>
          </a:xfrm>
          <a:prstGeom prst="line">
            <a:avLst/>
          </a:prstGeom>
          <a:ln cap="flat" w="38100">
            <a:solidFill>
              <a:srgbClr val="006600"/>
            </a:solidFill>
            <a:prstDash val="solid"/>
            <a:headEnd type="none" len="sm" w="sm"/>
            <a:tailEnd type="none" len="sm" w="sm"/>
          </a:ln>
        </p:spPr>
      </p:sp>
      <p:pic>
        <p:nvPicPr>
          <p:cNvPr name="Picture 16" id="16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2893220" y="935506"/>
            <a:ext cx="3021736" cy="4224769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5903490" y="885491"/>
            <a:ext cx="3223669" cy="4222861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9"/>
          <a:srcRect l="0" t="0" r="0" b="0"/>
          <a:stretch>
            <a:fillRect/>
          </a:stretch>
        </p:blipFill>
        <p:spPr>
          <a:xfrm flipH="false" flipV="false" rot="0">
            <a:off x="12531710" y="925454"/>
            <a:ext cx="3094798" cy="4149616"/>
          </a:xfrm>
          <a:prstGeom prst="rect">
            <a:avLst/>
          </a:prstGeom>
        </p:spPr>
      </p:pic>
      <p:pic>
        <p:nvPicPr>
          <p:cNvPr name="Picture 19" id="19"/>
          <p:cNvPicPr>
            <a:picLocks noChangeAspect="true"/>
          </p:cNvPicPr>
          <p:nvPr/>
        </p:nvPicPr>
        <p:blipFill>
          <a:blip r:embed="rId10"/>
          <a:srcRect l="0" t="0" r="0" b="0"/>
          <a:stretch>
            <a:fillRect/>
          </a:stretch>
        </p:blipFill>
        <p:spPr>
          <a:xfrm flipH="false" flipV="false" rot="0">
            <a:off x="9194625" y="895601"/>
            <a:ext cx="3045042" cy="4209323"/>
          </a:xfrm>
          <a:prstGeom prst="rect">
            <a:avLst/>
          </a:prstGeom>
        </p:spPr>
      </p:pic>
      <p:sp>
        <p:nvSpPr>
          <p:cNvPr name="TextBox 20" id="20"/>
          <p:cNvSpPr txBox="true"/>
          <p:nvPr/>
        </p:nvSpPr>
        <p:spPr>
          <a:xfrm rot="0">
            <a:off x="1028700" y="6096559"/>
            <a:ext cx="16230600" cy="12604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200"/>
              </a:lnSpc>
            </a:pPr>
            <a:r>
              <a:rPr lang="en-US" sz="10000">
                <a:solidFill>
                  <a:srgbClr val="006600"/>
                </a:solidFill>
                <a:latin typeface="Garet Bold"/>
              </a:rPr>
              <a:t>POLOS HOMME &amp; FEMME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028700" y="7138369"/>
            <a:ext cx="6951996" cy="3706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086"/>
              </a:lnSpc>
            </a:pPr>
            <a:r>
              <a:rPr lang="en-US" sz="2004">
                <a:solidFill>
                  <a:srgbClr val="006600"/>
                </a:solidFill>
                <a:latin typeface="DM Sans Italics"/>
              </a:rPr>
              <a:t>100% coton biologique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028700" y="7591944"/>
            <a:ext cx="6951996" cy="23926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318"/>
              </a:lnSpc>
            </a:pPr>
            <a:r>
              <a:rPr lang="en-US" sz="2804">
                <a:solidFill>
                  <a:srgbClr val="006600"/>
                </a:solidFill>
                <a:latin typeface="Garet Bold"/>
              </a:rPr>
              <a:t>Tailles enfants</a:t>
            </a:r>
          </a:p>
          <a:p>
            <a:pPr algn="just">
              <a:lnSpc>
                <a:spcPts val="3702"/>
              </a:lnSpc>
            </a:pPr>
            <a:r>
              <a:rPr lang="en-US" sz="2404">
                <a:solidFill>
                  <a:srgbClr val="006600"/>
                </a:solidFill>
                <a:latin typeface="Garet"/>
              </a:rPr>
              <a:t>4-6 / 6-8 / 8-10 / 10-12 / 12-14</a:t>
            </a:r>
          </a:p>
          <a:p>
            <a:pPr algn="just">
              <a:lnSpc>
                <a:spcPts val="3702"/>
              </a:lnSpc>
            </a:pPr>
          </a:p>
          <a:p>
            <a:pPr algn="just">
              <a:lnSpc>
                <a:spcPts val="3702"/>
              </a:lnSpc>
            </a:pPr>
          </a:p>
          <a:p>
            <a:pPr algn="just">
              <a:lnSpc>
                <a:spcPts val="3702"/>
              </a:lnSpc>
            </a:pPr>
          </a:p>
        </p:txBody>
      </p:sp>
      <p:sp>
        <p:nvSpPr>
          <p:cNvPr name="TextBox 23" id="23"/>
          <p:cNvSpPr txBox="true"/>
          <p:nvPr/>
        </p:nvSpPr>
        <p:spPr>
          <a:xfrm rot="0">
            <a:off x="6303210" y="7591944"/>
            <a:ext cx="7061944" cy="9926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311"/>
              </a:lnSpc>
            </a:pPr>
            <a:r>
              <a:rPr lang="en-US" sz="2799">
                <a:solidFill>
                  <a:srgbClr val="006600"/>
                </a:solidFill>
                <a:latin typeface="Garet Bold"/>
              </a:rPr>
              <a:t>Tailles adultes</a:t>
            </a:r>
          </a:p>
          <a:p>
            <a:pPr algn="just">
              <a:lnSpc>
                <a:spcPts val="3696"/>
              </a:lnSpc>
            </a:pPr>
            <a:r>
              <a:rPr lang="en-US" sz="2400">
                <a:solidFill>
                  <a:srgbClr val="006600"/>
                </a:solidFill>
                <a:latin typeface="Garet"/>
              </a:rPr>
              <a:t>S / M / L / XL / 2XL / 3XL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028700" y="9010229"/>
            <a:ext cx="6729546" cy="12767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9375"/>
              </a:lnSpc>
            </a:pPr>
            <a:r>
              <a:rPr lang="en-US" sz="10190">
                <a:solidFill>
                  <a:srgbClr val="006600"/>
                </a:solidFill>
                <a:latin typeface="Garet Bold"/>
              </a:rPr>
              <a:t>25,00€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27204" t="3083" r="4419" b="2024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4411835">
            <a:off x="6446218" y="-286725"/>
            <a:ext cx="15127303" cy="11345478"/>
            <a:chOff x="0" y="0"/>
            <a:chExt cx="812800" cy="609600"/>
          </a:xfrm>
        </p:grpSpPr>
        <p:sp>
          <p:nvSpPr>
            <p:cNvPr name="Freeform 4" id="4"/>
            <p:cNvSpPr/>
            <p:nvPr/>
          </p:nvSpPr>
          <p:spPr>
            <a:xfrm>
              <a:off x="0" y="0"/>
              <a:ext cx="812800" cy="609600"/>
            </a:xfrm>
            <a:custGeom>
              <a:avLst/>
              <a:gdLst/>
              <a:ahLst/>
              <a:cxnLst/>
              <a:rect r="r" b="b" t="t" l="l"/>
              <a:pathLst>
                <a:path h="609600" w="812800">
                  <a:moveTo>
                    <a:pt x="203200" y="0"/>
                  </a:moveTo>
                  <a:lnTo>
                    <a:pt x="812800" y="0"/>
                  </a:lnTo>
                  <a:lnTo>
                    <a:pt x="609600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1AC4D">
                <a:alpha val="62745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-630205">
            <a:off x="7436591" y="-2417182"/>
            <a:ext cx="5493248" cy="7706957"/>
            <a:chOff x="0" y="0"/>
            <a:chExt cx="1446781" cy="2029816"/>
          </a:xfrm>
        </p:grpSpPr>
        <p:sp>
          <p:nvSpPr>
            <p:cNvPr name="Freeform 7" id="7"/>
            <p:cNvSpPr/>
            <p:nvPr/>
          </p:nvSpPr>
          <p:spPr>
            <a:xfrm>
              <a:off x="0" y="0"/>
              <a:ext cx="1446781" cy="2029816"/>
            </a:xfrm>
            <a:custGeom>
              <a:avLst/>
              <a:gdLst/>
              <a:ahLst/>
              <a:cxnLst/>
              <a:rect r="r" b="b" t="t" l="l"/>
              <a:pathLst>
                <a:path h="2029816" w="1446781">
                  <a:moveTo>
                    <a:pt x="1243581" y="0"/>
                  </a:moveTo>
                  <a:lnTo>
                    <a:pt x="0" y="0"/>
                  </a:lnTo>
                  <a:lnTo>
                    <a:pt x="203200" y="2029816"/>
                  </a:lnTo>
                  <a:lnTo>
                    <a:pt x="1446781" y="2029816"/>
                  </a:lnTo>
                  <a:lnTo>
                    <a:pt x="1243581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10511448">
            <a:off x="-1281127" y="6566872"/>
            <a:ext cx="3846536" cy="7706957"/>
            <a:chOff x="0" y="0"/>
            <a:chExt cx="1013080" cy="2029816"/>
          </a:xfrm>
        </p:grpSpPr>
        <p:sp>
          <p:nvSpPr>
            <p:cNvPr name="Freeform 10" id="10"/>
            <p:cNvSpPr/>
            <p:nvPr/>
          </p:nvSpPr>
          <p:spPr>
            <a:xfrm>
              <a:off x="0" y="0"/>
              <a:ext cx="1013080" cy="2029816"/>
            </a:xfrm>
            <a:custGeom>
              <a:avLst/>
              <a:gdLst/>
              <a:ahLst/>
              <a:cxnLst/>
              <a:rect r="r" b="b" t="t" l="l"/>
              <a:pathLst>
                <a:path h="2029816" w="1013080">
                  <a:moveTo>
                    <a:pt x="809880" y="0"/>
                  </a:moveTo>
                  <a:lnTo>
                    <a:pt x="0" y="0"/>
                  </a:lnTo>
                  <a:lnTo>
                    <a:pt x="203200" y="2029816"/>
                  </a:lnTo>
                  <a:lnTo>
                    <a:pt x="1013080" y="2029816"/>
                  </a:lnTo>
                  <a:lnTo>
                    <a:pt x="809880" y="0"/>
                  </a:lnTo>
                  <a:close/>
                </a:path>
              </a:pathLst>
            </a:custGeom>
            <a:solidFill>
              <a:srgbClr val="01AC4D">
                <a:alpha val="62745"/>
              </a:srgbClr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-630205">
            <a:off x="9289833" y="3656983"/>
            <a:ext cx="10469884" cy="7706957"/>
            <a:chOff x="0" y="0"/>
            <a:chExt cx="2757500" cy="2029816"/>
          </a:xfrm>
        </p:grpSpPr>
        <p:sp>
          <p:nvSpPr>
            <p:cNvPr name="Freeform 13" id="13"/>
            <p:cNvSpPr/>
            <p:nvPr/>
          </p:nvSpPr>
          <p:spPr>
            <a:xfrm>
              <a:off x="0" y="0"/>
              <a:ext cx="2757500" cy="2029816"/>
            </a:xfrm>
            <a:custGeom>
              <a:avLst/>
              <a:gdLst/>
              <a:ahLst/>
              <a:cxnLst/>
              <a:rect r="r" b="b" t="t" l="l"/>
              <a:pathLst>
                <a:path h="2029816" w="2757500">
                  <a:moveTo>
                    <a:pt x="2554300" y="0"/>
                  </a:moveTo>
                  <a:lnTo>
                    <a:pt x="0" y="0"/>
                  </a:lnTo>
                  <a:lnTo>
                    <a:pt x="203200" y="2029816"/>
                  </a:lnTo>
                  <a:lnTo>
                    <a:pt x="2757500" y="2029816"/>
                  </a:lnTo>
                  <a:lnTo>
                    <a:pt x="255430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0745225" y="-847308"/>
            <a:ext cx="8373791" cy="6441381"/>
            <a:chOff x="0" y="0"/>
            <a:chExt cx="2205443" cy="1696495"/>
          </a:xfrm>
        </p:grpSpPr>
        <p:sp>
          <p:nvSpPr>
            <p:cNvPr name="Freeform 16" id="16"/>
            <p:cNvSpPr/>
            <p:nvPr/>
          </p:nvSpPr>
          <p:spPr>
            <a:xfrm>
              <a:off x="0" y="0"/>
              <a:ext cx="2205443" cy="1696495"/>
            </a:xfrm>
            <a:custGeom>
              <a:avLst/>
              <a:gdLst/>
              <a:ahLst/>
              <a:cxnLst/>
              <a:rect r="r" b="b" t="t" l="l"/>
              <a:pathLst>
                <a:path h="1696495" w="2205443">
                  <a:moveTo>
                    <a:pt x="0" y="0"/>
                  </a:moveTo>
                  <a:lnTo>
                    <a:pt x="2205443" y="0"/>
                  </a:lnTo>
                  <a:lnTo>
                    <a:pt x="2205443" y="1696495"/>
                  </a:lnTo>
                  <a:lnTo>
                    <a:pt x="0" y="169649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10511448">
            <a:off x="-1932068" y="-1069053"/>
            <a:ext cx="3086100" cy="7706957"/>
            <a:chOff x="0" y="0"/>
            <a:chExt cx="812800" cy="2029816"/>
          </a:xfrm>
        </p:grpSpPr>
        <p:sp>
          <p:nvSpPr>
            <p:cNvPr name="Freeform 19" id="19"/>
            <p:cNvSpPr/>
            <p:nvPr/>
          </p:nvSpPr>
          <p:spPr>
            <a:xfrm>
              <a:off x="0" y="0"/>
              <a:ext cx="812800" cy="2029816"/>
            </a:xfrm>
            <a:custGeom>
              <a:avLst/>
              <a:gdLst/>
              <a:ahLst/>
              <a:cxnLst/>
              <a:rect r="r" b="b" t="t" l="l"/>
              <a:pathLst>
                <a:path h="2029816" w="812800">
                  <a:moveTo>
                    <a:pt x="609600" y="0"/>
                  </a:moveTo>
                  <a:lnTo>
                    <a:pt x="0" y="0"/>
                  </a:lnTo>
                  <a:lnTo>
                    <a:pt x="203200" y="2029816"/>
                  </a:lnTo>
                  <a:lnTo>
                    <a:pt x="812800" y="2029816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01AC4D">
                <a:alpha val="62745"/>
              </a:srgbClr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16801064" y="4041686"/>
            <a:ext cx="4635905" cy="6937550"/>
            <a:chOff x="0" y="0"/>
            <a:chExt cx="585505" cy="876198"/>
          </a:xfrm>
        </p:grpSpPr>
        <p:sp>
          <p:nvSpPr>
            <p:cNvPr name="Freeform 22" id="22"/>
            <p:cNvSpPr/>
            <p:nvPr/>
          </p:nvSpPr>
          <p:spPr>
            <a:xfrm>
              <a:off x="0" y="0"/>
              <a:ext cx="585505" cy="876198"/>
            </a:xfrm>
            <a:custGeom>
              <a:avLst/>
              <a:gdLst/>
              <a:ahLst/>
              <a:cxnLst/>
              <a:rect r="r" b="b" t="t" l="l"/>
              <a:pathLst>
                <a:path h="876198" w="585505">
                  <a:moveTo>
                    <a:pt x="203200" y="0"/>
                  </a:moveTo>
                  <a:lnTo>
                    <a:pt x="585505" y="0"/>
                  </a:lnTo>
                  <a:lnTo>
                    <a:pt x="382305" y="876198"/>
                  </a:lnTo>
                  <a:lnTo>
                    <a:pt x="0" y="876198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1AC4D">
                <a:alpha val="62745"/>
              </a:srgbClr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24" id="24"/>
          <p:cNvSpPr txBox="true"/>
          <p:nvPr/>
        </p:nvSpPr>
        <p:spPr>
          <a:xfrm rot="0">
            <a:off x="8338124" y="2640083"/>
            <a:ext cx="8790474" cy="12623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9247"/>
              </a:lnSpc>
            </a:pPr>
            <a:r>
              <a:rPr lang="en-US" sz="10052">
                <a:solidFill>
                  <a:srgbClr val="007A33"/>
                </a:solidFill>
                <a:latin typeface="Garet Bold"/>
              </a:rPr>
              <a:t>SURMAILLOT</a:t>
            </a:r>
          </a:p>
        </p:txBody>
      </p:sp>
      <p:grpSp>
        <p:nvGrpSpPr>
          <p:cNvPr name="Group 25" id="25"/>
          <p:cNvGrpSpPr/>
          <p:nvPr/>
        </p:nvGrpSpPr>
        <p:grpSpPr>
          <a:xfrm rot="0">
            <a:off x="10110679" y="2021701"/>
            <a:ext cx="634546" cy="659027"/>
            <a:chOff x="0" y="0"/>
            <a:chExt cx="846061" cy="878703"/>
          </a:xfrm>
        </p:grpSpPr>
        <p:pic>
          <p:nvPicPr>
            <p:cNvPr name="Picture 26" id="26"/>
            <p:cNvPicPr>
              <a:picLocks noChangeAspect="true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2961325">
              <a:off x="-101184" y="375492"/>
              <a:ext cx="1048430" cy="127718"/>
            </a:xfrm>
            <a:prstGeom prst="rect">
              <a:avLst/>
            </a:prstGeom>
          </p:spPr>
        </p:pic>
        <p:pic>
          <p:nvPicPr>
            <p:cNvPr name="Picture 27" id="27"/>
            <p:cNvPicPr>
              <a:picLocks noChangeAspect="true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-2622855">
              <a:off x="-101184" y="375492"/>
              <a:ext cx="1048430" cy="127718"/>
            </a:xfrm>
            <a:prstGeom prst="rect">
              <a:avLst/>
            </a:prstGeom>
          </p:spPr>
        </p:pic>
      </p:grpSp>
      <p:grpSp>
        <p:nvGrpSpPr>
          <p:cNvPr name="Group 28" id="28"/>
          <p:cNvGrpSpPr/>
          <p:nvPr/>
        </p:nvGrpSpPr>
        <p:grpSpPr>
          <a:xfrm rot="0">
            <a:off x="16551362" y="587197"/>
            <a:ext cx="817558" cy="849099"/>
            <a:chOff x="0" y="0"/>
            <a:chExt cx="1090077" cy="1132133"/>
          </a:xfrm>
        </p:grpSpPr>
        <p:pic>
          <p:nvPicPr>
            <p:cNvPr name="Picture 29" id="29"/>
            <p:cNvPicPr>
              <a:picLocks noChangeAspect="true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2961325">
              <a:off x="-130367" y="483790"/>
              <a:ext cx="1350812" cy="164553"/>
            </a:xfrm>
            <a:prstGeom prst="rect">
              <a:avLst/>
            </a:prstGeom>
          </p:spPr>
        </p:pic>
        <p:pic>
          <p:nvPicPr>
            <p:cNvPr name="Picture 30" id="30"/>
            <p:cNvPicPr>
              <a:picLocks noChangeAspect="true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-2622855">
              <a:off x="-130367" y="483790"/>
              <a:ext cx="1350812" cy="164553"/>
            </a:xfrm>
            <a:prstGeom prst="rect">
              <a:avLst/>
            </a:prstGeom>
          </p:spPr>
        </p:pic>
      </p:grpSp>
      <p:pic>
        <p:nvPicPr>
          <p:cNvPr name="Picture 31" id="31"/>
          <p:cNvPicPr>
            <a:picLocks noChangeAspect="true"/>
          </p:cNvPicPr>
          <p:nvPr/>
        </p:nvPicPr>
        <p:blipFill>
          <a:blip r:embed="rId5"/>
          <a:srcRect l="12407" t="13457" r="10971" b="9221"/>
          <a:stretch>
            <a:fillRect/>
          </a:stretch>
        </p:blipFill>
        <p:spPr>
          <a:xfrm flipH="false" flipV="false" rot="0">
            <a:off x="12655973" y="343783"/>
            <a:ext cx="2393674" cy="1689652"/>
          </a:xfrm>
          <a:prstGeom prst="rect">
            <a:avLst/>
          </a:prstGeom>
        </p:spPr>
      </p:pic>
      <p:pic>
        <p:nvPicPr>
          <p:cNvPr name="Picture 32" id="32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15688682" y="403300"/>
            <a:ext cx="1570618" cy="1570618"/>
          </a:xfrm>
          <a:prstGeom prst="rect">
            <a:avLst/>
          </a:prstGeom>
        </p:spPr>
      </p:pic>
      <p:sp>
        <p:nvSpPr>
          <p:cNvPr name="AutoShape 33" id="33"/>
          <p:cNvSpPr/>
          <p:nvPr/>
        </p:nvSpPr>
        <p:spPr>
          <a:xfrm rot="-5400000">
            <a:off x="14598576" y="1229076"/>
            <a:ext cx="1570618" cy="0"/>
          </a:xfrm>
          <a:prstGeom prst="line">
            <a:avLst/>
          </a:prstGeom>
          <a:ln cap="flat" w="38100">
            <a:solidFill>
              <a:srgbClr val="006600"/>
            </a:solidFill>
            <a:prstDash val="solid"/>
            <a:headEnd type="none" len="sm" w="sm"/>
            <a:tailEnd type="none" len="sm" w="sm"/>
          </a:ln>
        </p:spPr>
      </p:sp>
      <p:pic>
        <p:nvPicPr>
          <p:cNvPr name="Picture 34" id="34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1351985" y="922215"/>
            <a:ext cx="4485725" cy="5452707"/>
          </a:xfrm>
          <a:prstGeom prst="rect">
            <a:avLst/>
          </a:prstGeom>
        </p:spPr>
      </p:pic>
      <p:pic>
        <p:nvPicPr>
          <p:cNvPr name="Picture 35" id="35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3536689" y="3687808"/>
            <a:ext cx="4414875" cy="6256102"/>
          </a:xfrm>
          <a:prstGeom prst="rect">
            <a:avLst/>
          </a:prstGeom>
        </p:spPr>
      </p:pic>
      <p:sp>
        <p:nvSpPr>
          <p:cNvPr name="TextBox 36" id="36"/>
          <p:cNvSpPr txBox="true"/>
          <p:nvPr/>
        </p:nvSpPr>
        <p:spPr>
          <a:xfrm rot="0">
            <a:off x="10307304" y="3823019"/>
            <a:ext cx="6951996" cy="3706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86"/>
              </a:lnSpc>
            </a:pPr>
            <a:r>
              <a:rPr lang="en-US" sz="2004">
                <a:solidFill>
                  <a:srgbClr val="006600"/>
                </a:solidFill>
                <a:latin typeface="DM Sans Italics"/>
              </a:rPr>
              <a:t>100% polyester sublimé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0529754" y="7981529"/>
            <a:ext cx="6729546" cy="12767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9375"/>
              </a:lnSpc>
            </a:pPr>
            <a:r>
              <a:rPr lang="en-US" sz="10190">
                <a:solidFill>
                  <a:srgbClr val="006600"/>
                </a:solidFill>
                <a:latin typeface="Garet Bold"/>
              </a:rPr>
              <a:t>40,00€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9657222" y="4550373"/>
            <a:ext cx="7602078" cy="42500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318"/>
              </a:lnSpc>
            </a:pPr>
            <a:r>
              <a:rPr lang="en-US" sz="2804">
                <a:solidFill>
                  <a:srgbClr val="006600"/>
                </a:solidFill>
                <a:latin typeface="Garet Bold"/>
              </a:rPr>
              <a:t>Tailles enfants</a:t>
            </a:r>
          </a:p>
          <a:p>
            <a:pPr algn="r">
              <a:lnSpc>
                <a:spcPts val="3702"/>
              </a:lnSpc>
            </a:pPr>
            <a:r>
              <a:rPr lang="en-US" sz="2404">
                <a:solidFill>
                  <a:srgbClr val="006600"/>
                </a:solidFill>
                <a:latin typeface="Garet"/>
              </a:rPr>
              <a:t>4-6 / 6-8 / 8-10 / 10-12 / 12-14 / 14-16</a:t>
            </a:r>
          </a:p>
          <a:p>
            <a:pPr algn="r">
              <a:lnSpc>
                <a:spcPts val="1854"/>
              </a:lnSpc>
            </a:pPr>
          </a:p>
          <a:p>
            <a:pPr algn="r">
              <a:lnSpc>
                <a:spcPts val="3702"/>
              </a:lnSpc>
            </a:pPr>
            <a:r>
              <a:rPr lang="en-US" sz="2404">
                <a:solidFill>
                  <a:srgbClr val="006600"/>
                </a:solidFill>
                <a:latin typeface="Garet Bold"/>
              </a:rPr>
              <a:t>Tailles adultes</a:t>
            </a:r>
          </a:p>
          <a:p>
            <a:pPr algn="r">
              <a:lnSpc>
                <a:spcPts val="3702"/>
              </a:lnSpc>
            </a:pPr>
            <a:r>
              <a:rPr lang="en-US" sz="2404">
                <a:solidFill>
                  <a:srgbClr val="006600"/>
                </a:solidFill>
                <a:latin typeface="Garet"/>
              </a:rPr>
              <a:t>XS / S / M / L / XL / 2XL / 3XL / 4XL</a:t>
            </a:r>
          </a:p>
          <a:p>
            <a:pPr algn="r">
              <a:lnSpc>
                <a:spcPts val="1854"/>
              </a:lnSpc>
            </a:pPr>
          </a:p>
          <a:p>
            <a:pPr algn="r">
              <a:lnSpc>
                <a:spcPts val="3702"/>
              </a:lnSpc>
            </a:pPr>
            <a:r>
              <a:rPr lang="en-US" sz="2404">
                <a:solidFill>
                  <a:srgbClr val="006600"/>
                </a:solidFill>
                <a:latin typeface="Garet Bold"/>
              </a:rPr>
              <a:t>PERSONNALISATION DOS &amp; NUMÉRO INCLUSE</a:t>
            </a:r>
          </a:p>
          <a:p>
            <a:pPr algn="r">
              <a:lnSpc>
                <a:spcPts val="3702"/>
              </a:lnSpc>
            </a:pPr>
          </a:p>
          <a:p>
            <a:pPr algn="r">
              <a:lnSpc>
                <a:spcPts val="3702"/>
              </a:lnSpc>
            </a:pPr>
          </a:p>
          <a:p>
            <a:pPr algn="r">
              <a:lnSpc>
                <a:spcPts val="3702"/>
              </a:lnSpc>
            </a:pP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15414" b="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13976009" y="8624510"/>
            <a:ext cx="972093" cy="1009597"/>
            <a:chOff x="0" y="0"/>
            <a:chExt cx="1296125" cy="1346130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2961325">
              <a:off x="-155010" y="575236"/>
              <a:ext cx="1606144" cy="195658"/>
            </a:xfrm>
            <a:prstGeom prst="rect">
              <a:avLst/>
            </a:prstGeom>
          </p:spPr>
        </p:pic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-2622855">
              <a:off x="-155010" y="575236"/>
              <a:ext cx="1606144" cy="195658"/>
            </a:xfrm>
            <a:prstGeom prst="rect">
              <a:avLst/>
            </a:prstGeom>
          </p:spPr>
        </p:pic>
      </p:grpSp>
      <p:grpSp>
        <p:nvGrpSpPr>
          <p:cNvPr name="Group 6" id="6"/>
          <p:cNvGrpSpPr/>
          <p:nvPr/>
        </p:nvGrpSpPr>
        <p:grpSpPr>
          <a:xfrm rot="0">
            <a:off x="4380273" y="-3895335"/>
            <a:ext cx="4526218" cy="4496452"/>
            <a:chOff x="0" y="0"/>
            <a:chExt cx="782049" cy="776906"/>
          </a:xfrm>
        </p:grpSpPr>
        <p:sp>
          <p:nvSpPr>
            <p:cNvPr name="Freeform 7" id="7"/>
            <p:cNvSpPr/>
            <p:nvPr/>
          </p:nvSpPr>
          <p:spPr>
            <a:xfrm>
              <a:off x="0" y="0"/>
              <a:ext cx="782049" cy="776906"/>
            </a:xfrm>
            <a:custGeom>
              <a:avLst/>
              <a:gdLst/>
              <a:ahLst/>
              <a:cxnLst/>
              <a:rect r="r" b="b" t="t" l="l"/>
              <a:pathLst>
                <a:path h="776906" w="782049">
                  <a:moveTo>
                    <a:pt x="203200" y="0"/>
                  </a:moveTo>
                  <a:lnTo>
                    <a:pt x="782049" y="0"/>
                  </a:lnTo>
                  <a:lnTo>
                    <a:pt x="578849" y="776906"/>
                  </a:lnTo>
                  <a:lnTo>
                    <a:pt x="0" y="77690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1AC4D">
                <a:alpha val="62745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-1578003" y="9634108"/>
            <a:ext cx="4380059" cy="4167594"/>
            <a:chOff x="0" y="0"/>
            <a:chExt cx="756795" cy="720085"/>
          </a:xfrm>
        </p:grpSpPr>
        <p:sp>
          <p:nvSpPr>
            <p:cNvPr name="Freeform 10" id="10"/>
            <p:cNvSpPr/>
            <p:nvPr/>
          </p:nvSpPr>
          <p:spPr>
            <a:xfrm>
              <a:off x="0" y="0"/>
              <a:ext cx="756795" cy="720085"/>
            </a:xfrm>
            <a:custGeom>
              <a:avLst/>
              <a:gdLst/>
              <a:ahLst/>
              <a:cxnLst/>
              <a:rect r="r" b="b" t="t" l="l"/>
              <a:pathLst>
                <a:path h="720085" w="756795">
                  <a:moveTo>
                    <a:pt x="203200" y="0"/>
                  </a:moveTo>
                  <a:lnTo>
                    <a:pt x="756795" y="0"/>
                  </a:lnTo>
                  <a:lnTo>
                    <a:pt x="553595" y="720085"/>
                  </a:lnTo>
                  <a:lnTo>
                    <a:pt x="0" y="72008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1AC4D">
                <a:alpha val="62745"/>
              </a:srgbClr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7157442" y="-365523"/>
            <a:ext cx="15127303" cy="11345478"/>
            <a:chOff x="0" y="0"/>
            <a:chExt cx="812800" cy="609600"/>
          </a:xfrm>
        </p:grpSpPr>
        <p:sp>
          <p:nvSpPr>
            <p:cNvPr name="Freeform 13" id="13"/>
            <p:cNvSpPr/>
            <p:nvPr/>
          </p:nvSpPr>
          <p:spPr>
            <a:xfrm>
              <a:off x="0" y="0"/>
              <a:ext cx="812800" cy="609600"/>
            </a:xfrm>
            <a:custGeom>
              <a:avLst/>
              <a:gdLst/>
              <a:ahLst/>
              <a:cxnLst/>
              <a:rect r="r" b="b" t="t" l="l"/>
              <a:pathLst>
                <a:path h="609600" w="812800">
                  <a:moveTo>
                    <a:pt x="203200" y="0"/>
                  </a:moveTo>
                  <a:lnTo>
                    <a:pt x="812800" y="0"/>
                  </a:lnTo>
                  <a:lnTo>
                    <a:pt x="609600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1AC4D">
                <a:alpha val="62745"/>
              </a:srgbClr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7722909" y="-365523"/>
            <a:ext cx="14450386" cy="11183757"/>
            <a:chOff x="0" y="0"/>
            <a:chExt cx="787656" cy="609600"/>
          </a:xfrm>
        </p:grpSpPr>
        <p:sp>
          <p:nvSpPr>
            <p:cNvPr name="Freeform 16" id="16"/>
            <p:cNvSpPr/>
            <p:nvPr/>
          </p:nvSpPr>
          <p:spPr>
            <a:xfrm>
              <a:off x="0" y="0"/>
              <a:ext cx="787656" cy="609600"/>
            </a:xfrm>
            <a:custGeom>
              <a:avLst/>
              <a:gdLst/>
              <a:ahLst/>
              <a:cxnLst/>
              <a:rect r="r" b="b" t="t" l="l"/>
              <a:pathLst>
                <a:path h="609600" w="787656">
                  <a:moveTo>
                    <a:pt x="203200" y="0"/>
                  </a:moveTo>
                  <a:lnTo>
                    <a:pt x="787656" y="0"/>
                  </a:lnTo>
                  <a:lnTo>
                    <a:pt x="584456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pic>
        <p:nvPicPr>
          <p:cNvPr name="Picture 18" id="18"/>
          <p:cNvPicPr>
            <a:picLocks noChangeAspect="true"/>
          </p:cNvPicPr>
          <p:nvPr/>
        </p:nvPicPr>
        <p:blipFill>
          <a:blip r:embed="rId5"/>
          <a:srcRect l="12407" t="13457" r="10971" b="9221"/>
          <a:stretch>
            <a:fillRect/>
          </a:stretch>
        </p:blipFill>
        <p:spPr>
          <a:xfrm flipH="false" flipV="false" rot="0">
            <a:off x="12655973" y="343783"/>
            <a:ext cx="2393674" cy="1689652"/>
          </a:xfrm>
          <a:prstGeom prst="rect">
            <a:avLst/>
          </a:prstGeom>
        </p:spPr>
      </p:pic>
      <p:pic>
        <p:nvPicPr>
          <p:cNvPr name="Picture 19" id="19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15688682" y="403300"/>
            <a:ext cx="1570618" cy="1570618"/>
          </a:xfrm>
          <a:prstGeom prst="rect">
            <a:avLst/>
          </a:prstGeom>
        </p:spPr>
      </p:pic>
      <p:sp>
        <p:nvSpPr>
          <p:cNvPr name="AutoShape 20" id="20"/>
          <p:cNvSpPr/>
          <p:nvPr/>
        </p:nvSpPr>
        <p:spPr>
          <a:xfrm rot="-5400000">
            <a:off x="14598576" y="1229076"/>
            <a:ext cx="1570618" cy="0"/>
          </a:xfrm>
          <a:prstGeom prst="line">
            <a:avLst/>
          </a:prstGeom>
          <a:ln cap="flat" w="38100">
            <a:solidFill>
              <a:srgbClr val="006600"/>
            </a:solidFill>
            <a:prstDash val="solid"/>
            <a:headEnd type="none" len="sm" w="sm"/>
            <a:tailEnd type="none" len="sm" w="sm"/>
          </a:ln>
        </p:spPr>
      </p:sp>
      <p:pic>
        <p:nvPicPr>
          <p:cNvPr name="Picture 21" id="21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4426226" y="1298525"/>
            <a:ext cx="3414073" cy="7706524"/>
          </a:xfrm>
          <a:prstGeom prst="rect">
            <a:avLst/>
          </a:prstGeom>
        </p:spPr>
      </p:pic>
      <p:pic>
        <p:nvPicPr>
          <p:cNvPr name="Picture 22" id="22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716337" y="1086828"/>
            <a:ext cx="3046486" cy="4644033"/>
          </a:xfrm>
          <a:prstGeom prst="rect">
            <a:avLst/>
          </a:prstGeom>
        </p:spPr>
      </p:pic>
      <p:sp>
        <p:nvSpPr>
          <p:cNvPr name="TextBox 23" id="23"/>
          <p:cNvSpPr txBox="true"/>
          <p:nvPr/>
        </p:nvSpPr>
        <p:spPr>
          <a:xfrm rot="0">
            <a:off x="9879671" y="2807285"/>
            <a:ext cx="7379629" cy="24673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9375"/>
              </a:lnSpc>
            </a:pPr>
            <a:r>
              <a:rPr lang="en-US" sz="10190">
                <a:solidFill>
                  <a:srgbClr val="006600"/>
                </a:solidFill>
                <a:latin typeface="Garet Bold"/>
              </a:rPr>
              <a:t>TENUE</a:t>
            </a:r>
          </a:p>
          <a:p>
            <a:pPr algn="r">
              <a:lnSpc>
                <a:spcPts val="9375"/>
              </a:lnSpc>
            </a:pPr>
            <a:r>
              <a:rPr lang="en-US" sz="10190">
                <a:solidFill>
                  <a:srgbClr val="006600"/>
                </a:solidFill>
                <a:latin typeface="Garet Bold"/>
              </a:rPr>
              <a:t>SUBLIMÉE</a:t>
            </a:r>
          </a:p>
        </p:txBody>
      </p:sp>
      <p:pic>
        <p:nvPicPr>
          <p:cNvPr name="Picture 24" id="24"/>
          <p:cNvPicPr>
            <a:picLocks noChangeAspect="true"/>
          </p:cNvPicPr>
          <p:nvPr/>
        </p:nvPicPr>
        <p:blipFill>
          <a:blip r:embed="rId9"/>
          <a:srcRect l="0" t="0" r="0" b="0"/>
          <a:stretch>
            <a:fillRect/>
          </a:stretch>
        </p:blipFill>
        <p:spPr>
          <a:xfrm flipH="false" flipV="false" rot="0">
            <a:off x="384036" y="5498241"/>
            <a:ext cx="3761667" cy="3891700"/>
          </a:xfrm>
          <a:prstGeom prst="rect">
            <a:avLst/>
          </a:prstGeom>
        </p:spPr>
      </p:pic>
      <p:sp>
        <p:nvSpPr>
          <p:cNvPr name="TextBox 25" id="25"/>
          <p:cNvSpPr txBox="true"/>
          <p:nvPr/>
        </p:nvSpPr>
        <p:spPr>
          <a:xfrm rot="0">
            <a:off x="10307304" y="5007689"/>
            <a:ext cx="6951996" cy="3706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86"/>
              </a:lnSpc>
            </a:pPr>
            <a:r>
              <a:rPr lang="en-US" sz="2004">
                <a:solidFill>
                  <a:srgbClr val="006600"/>
                </a:solidFill>
                <a:latin typeface="DM Sans Italics"/>
              </a:rPr>
              <a:t>100% polyester sublimé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9657222" y="5635612"/>
            <a:ext cx="7602078" cy="42500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318"/>
              </a:lnSpc>
            </a:pPr>
            <a:r>
              <a:rPr lang="en-US" sz="2804">
                <a:solidFill>
                  <a:srgbClr val="006600"/>
                </a:solidFill>
                <a:latin typeface="Garet Bold"/>
              </a:rPr>
              <a:t>Tailles enfants</a:t>
            </a:r>
          </a:p>
          <a:p>
            <a:pPr algn="r">
              <a:lnSpc>
                <a:spcPts val="3702"/>
              </a:lnSpc>
            </a:pPr>
            <a:r>
              <a:rPr lang="en-US" sz="2404">
                <a:solidFill>
                  <a:srgbClr val="006600"/>
                </a:solidFill>
                <a:latin typeface="Garet"/>
              </a:rPr>
              <a:t>4-6 / 6-8 / 8-10 / 10-12 / 12-14 / 14-16</a:t>
            </a:r>
          </a:p>
          <a:p>
            <a:pPr algn="r">
              <a:lnSpc>
                <a:spcPts val="1854"/>
              </a:lnSpc>
            </a:pPr>
          </a:p>
          <a:p>
            <a:pPr algn="r">
              <a:lnSpc>
                <a:spcPts val="3702"/>
              </a:lnSpc>
            </a:pPr>
            <a:r>
              <a:rPr lang="en-US" sz="2404">
                <a:solidFill>
                  <a:srgbClr val="006600"/>
                </a:solidFill>
                <a:latin typeface="Garet Bold"/>
              </a:rPr>
              <a:t>Tailles adultes</a:t>
            </a:r>
          </a:p>
          <a:p>
            <a:pPr algn="r">
              <a:lnSpc>
                <a:spcPts val="3702"/>
              </a:lnSpc>
            </a:pPr>
            <a:r>
              <a:rPr lang="en-US" sz="2404">
                <a:solidFill>
                  <a:srgbClr val="006600"/>
                </a:solidFill>
                <a:latin typeface="Garet"/>
              </a:rPr>
              <a:t>XS / S / M / L / XL / 2XL / 3XL / 4XL</a:t>
            </a:r>
          </a:p>
          <a:p>
            <a:pPr algn="r">
              <a:lnSpc>
                <a:spcPts val="1854"/>
              </a:lnSpc>
            </a:pPr>
          </a:p>
          <a:p>
            <a:pPr algn="r">
              <a:lnSpc>
                <a:spcPts val="3702"/>
              </a:lnSpc>
            </a:pPr>
            <a:r>
              <a:rPr lang="en-US" sz="2404">
                <a:solidFill>
                  <a:srgbClr val="006600"/>
                </a:solidFill>
                <a:latin typeface="Garet Bold"/>
              </a:rPr>
              <a:t>PERSONNALISATION DOS &amp; NUMÉRO INCLUSE</a:t>
            </a:r>
          </a:p>
          <a:p>
            <a:pPr algn="r">
              <a:lnSpc>
                <a:spcPts val="3702"/>
              </a:lnSpc>
            </a:pPr>
          </a:p>
          <a:p>
            <a:pPr algn="r">
              <a:lnSpc>
                <a:spcPts val="3702"/>
              </a:lnSpc>
            </a:pPr>
          </a:p>
          <a:p>
            <a:pPr algn="r">
              <a:lnSpc>
                <a:spcPts val="3702"/>
              </a:lnSpc>
            </a:pPr>
          </a:p>
        </p:txBody>
      </p:sp>
      <p:sp>
        <p:nvSpPr>
          <p:cNvPr name="TextBox 27" id="27"/>
          <p:cNvSpPr txBox="true"/>
          <p:nvPr/>
        </p:nvSpPr>
        <p:spPr>
          <a:xfrm rot="0">
            <a:off x="10529754" y="8900735"/>
            <a:ext cx="6729546" cy="12767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9375"/>
              </a:lnSpc>
            </a:pPr>
            <a:r>
              <a:rPr lang="en-US" sz="10190">
                <a:solidFill>
                  <a:srgbClr val="006600"/>
                </a:solidFill>
                <a:latin typeface="Garet Bold"/>
              </a:rPr>
              <a:t>55,00€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7801" t="0" r="7801" b="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-3806331" y="-231119"/>
            <a:ext cx="15127303" cy="11345478"/>
            <a:chOff x="0" y="0"/>
            <a:chExt cx="812800" cy="609600"/>
          </a:xfrm>
        </p:grpSpPr>
        <p:sp>
          <p:nvSpPr>
            <p:cNvPr name="Freeform 4" id="4"/>
            <p:cNvSpPr/>
            <p:nvPr/>
          </p:nvSpPr>
          <p:spPr>
            <a:xfrm>
              <a:off x="0" y="0"/>
              <a:ext cx="812800" cy="609600"/>
            </a:xfrm>
            <a:custGeom>
              <a:avLst/>
              <a:gdLst/>
              <a:ahLst/>
              <a:cxnLst/>
              <a:rect r="r" b="b" t="t" l="l"/>
              <a:pathLst>
                <a:path h="609600" w="812800">
                  <a:moveTo>
                    <a:pt x="203200" y="0"/>
                  </a:moveTo>
                  <a:lnTo>
                    <a:pt x="812800" y="0"/>
                  </a:lnTo>
                  <a:lnTo>
                    <a:pt x="609600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1AC4D">
                <a:alpha val="62745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5459370" y="-782705"/>
            <a:ext cx="15127303" cy="11345478"/>
            <a:chOff x="0" y="0"/>
            <a:chExt cx="812800" cy="609600"/>
          </a:xfrm>
        </p:grpSpPr>
        <p:sp>
          <p:nvSpPr>
            <p:cNvPr name="Freeform 7" id="7"/>
            <p:cNvSpPr/>
            <p:nvPr/>
          </p:nvSpPr>
          <p:spPr>
            <a:xfrm>
              <a:off x="0" y="0"/>
              <a:ext cx="812800" cy="609600"/>
            </a:xfrm>
            <a:custGeom>
              <a:avLst/>
              <a:gdLst/>
              <a:ahLst/>
              <a:cxnLst/>
              <a:rect r="r" b="b" t="t" l="l"/>
              <a:pathLst>
                <a:path h="609600" w="812800">
                  <a:moveTo>
                    <a:pt x="203200" y="0"/>
                  </a:moveTo>
                  <a:lnTo>
                    <a:pt x="812800" y="0"/>
                  </a:lnTo>
                  <a:lnTo>
                    <a:pt x="609600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1AC4D">
                <a:alpha val="62745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-3806331" y="-231119"/>
            <a:ext cx="14450386" cy="11183757"/>
            <a:chOff x="0" y="0"/>
            <a:chExt cx="787656" cy="609600"/>
          </a:xfrm>
        </p:grpSpPr>
        <p:sp>
          <p:nvSpPr>
            <p:cNvPr name="Freeform 10" id="10"/>
            <p:cNvSpPr/>
            <p:nvPr/>
          </p:nvSpPr>
          <p:spPr>
            <a:xfrm>
              <a:off x="0" y="0"/>
              <a:ext cx="787656" cy="609600"/>
            </a:xfrm>
            <a:custGeom>
              <a:avLst/>
              <a:gdLst/>
              <a:ahLst/>
              <a:cxnLst/>
              <a:rect r="r" b="b" t="t" l="l"/>
              <a:pathLst>
                <a:path h="609600" w="787656">
                  <a:moveTo>
                    <a:pt x="203200" y="0"/>
                  </a:moveTo>
                  <a:lnTo>
                    <a:pt x="787656" y="0"/>
                  </a:lnTo>
                  <a:lnTo>
                    <a:pt x="584456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3120977" y="7755415"/>
            <a:ext cx="972093" cy="1009597"/>
            <a:chOff x="0" y="0"/>
            <a:chExt cx="1296125" cy="1346130"/>
          </a:xfrm>
        </p:grpSpPr>
        <p:pic>
          <p:nvPicPr>
            <p:cNvPr name="Picture 13" id="13"/>
            <p:cNvPicPr>
              <a:picLocks noChangeAspect="true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2961325">
              <a:off x="-155010" y="575236"/>
              <a:ext cx="1606144" cy="195658"/>
            </a:xfrm>
            <a:prstGeom prst="rect">
              <a:avLst/>
            </a:prstGeom>
          </p:spPr>
        </p:pic>
        <p:pic>
          <p:nvPicPr>
            <p:cNvPr name="Picture 14" id="14"/>
            <p:cNvPicPr>
              <a:picLocks noChangeAspect="true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-2622855">
              <a:off x="-155010" y="575236"/>
              <a:ext cx="1606144" cy="195658"/>
            </a:xfrm>
            <a:prstGeom prst="rect">
              <a:avLst/>
            </a:prstGeom>
          </p:spPr>
        </p:pic>
      </p:grpSp>
      <p:grpSp>
        <p:nvGrpSpPr>
          <p:cNvPr name="Group 15" id="15"/>
          <p:cNvGrpSpPr/>
          <p:nvPr/>
        </p:nvGrpSpPr>
        <p:grpSpPr>
          <a:xfrm rot="0">
            <a:off x="7611711" y="2766956"/>
            <a:ext cx="611845" cy="635451"/>
            <a:chOff x="0" y="0"/>
            <a:chExt cx="815794" cy="847268"/>
          </a:xfrm>
        </p:grpSpPr>
        <p:pic>
          <p:nvPicPr>
            <p:cNvPr name="Picture 16" id="16"/>
            <p:cNvPicPr>
              <a:picLocks noChangeAspect="true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2961325">
              <a:off x="-97565" y="362059"/>
              <a:ext cx="1010923" cy="123149"/>
            </a:xfrm>
            <a:prstGeom prst="rect">
              <a:avLst/>
            </a:prstGeom>
          </p:spPr>
        </p:pic>
        <p:pic>
          <p:nvPicPr>
            <p:cNvPr name="Picture 17" id="17"/>
            <p:cNvPicPr>
              <a:picLocks noChangeAspect="true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-2622855">
              <a:off x="-97565" y="362059"/>
              <a:ext cx="1010923" cy="123149"/>
            </a:xfrm>
            <a:prstGeom prst="rect">
              <a:avLst/>
            </a:prstGeom>
          </p:spPr>
        </p:pic>
      </p:grpSp>
      <p:grpSp>
        <p:nvGrpSpPr>
          <p:cNvPr name="Group 18" id="18"/>
          <p:cNvGrpSpPr/>
          <p:nvPr/>
        </p:nvGrpSpPr>
        <p:grpSpPr>
          <a:xfrm rot="0">
            <a:off x="741568" y="1622153"/>
            <a:ext cx="574264" cy="596419"/>
            <a:chOff x="0" y="0"/>
            <a:chExt cx="765685" cy="795226"/>
          </a:xfrm>
        </p:grpSpPr>
        <p:pic>
          <p:nvPicPr>
            <p:cNvPr name="Picture 19" id="19"/>
            <p:cNvPicPr>
              <a:picLocks noChangeAspect="true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2961325">
              <a:off x="-91572" y="339820"/>
              <a:ext cx="948829" cy="115585"/>
            </a:xfrm>
            <a:prstGeom prst="rect">
              <a:avLst/>
            </a:prstGeom>
          </p:spPr>
        </p:pic>
        <p:pic>
          <p:nvPicPr>
            <p:cNvPr name="Picture 20" id="20"/>
            <p:cNvPicPr>
              <a:picLocks noChangeAspect="true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-2622855">
              <a:off x="-91572" y="339820"/>
              <a:ext cx="948829" cy="115585"/>
            </a:xfrm>
            <a:prstGeom prst="rect">
              <a:avLst/>
            </a:prstGeom>
          </p:spPr>
        </p:pic>
      </p:grpSp>
      <p:grpSp>
        <p:nvGrpSpPr>
          <p:cNvPr name="Group 21" id="21"/>
          <p:cNvGrpSpPr/>
          <p:nvPr/>
        </p:nvGrpSpPr>
        <p:grpSpPr>
          <a:xfrm rot="0">
            <a:off x="6120174" y="-2874299"/>
            <a:ext cx="2352098" cy="4496452"/>
            <a:chOff x="0" y="0"/>
            <a:chExt cx="406400" cy="776906"/>
          </a:xfrm>
        </p:grpSpPr>
        <p:sp>
          <p:nvSpPr>
            <p:cNvPr name="Freeform 22" id="22"/>
            <p:cNvSpPr/>
            <p:nvPr/>
          </p:nvSpPr>
          <p:spPr>
            <a:xfrm>
              <a:off x="0" y="0"/>
              <a:ext cx="406400" cy="776906"/>
            </a:xfrm>
            <a:custGeom>
              <a:avLst/>
              <a:gdLst/>
              <a:ahLst/>
              <a:cxnLst/>
              <a:rect r="r" b="b" t="t" l="l"/>
              <a:pathLst>
                <a:path h="776906" w="406400">
                  <a:moveTo>
                    <a:pt x="203200" y="0"/>
                  </a:moveTo>
                  <a:lnTo>
                    <a:pt x="406400" y="0"/>
                  </a:lnTo>
                  <a:lnTo>
                    <a:pt x="203200" y="776906"/>
                  </a:lnTo>
                  <a:lnTo>
                    <a:pt x="0" y="77690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1AC4D">
                <a:alpha val="62745"/>
              </a:srgbClr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12970891" y="9030562"/>
            <a:ext cx="2352098" cy="4167594"/>
            <a:chOff x="0" y="0"/>
            <a:chExt cx="406400" cy="720085"/>
          </a:xfrm>
        </p:grpSpPr>
        <p:sp>
          <p:nvSpPr>
            <p:cNvPr name="Freeform 25" id="25"/>
            <p:cNvSpPr/>
            <p:nvPr/>
          </p:nvSpPr>
          <p:spPr>
            <a:xfrm>
              <a:off x="0" y="0"/>
              <a:ext cx="406400" cy="720085"/>
            </a:xfrm>
            <a:custGeom>
              <a:avLst/>
              <a:gdLst/>
              <a:ahLst/>
              <a:cxnLst/>
              <a:rect r="r" b="b" t="t" l="l"/>
              <a:pathLst>
                <a:path h="720085" w="406400">
                  <a:moveTo>
                    <a:pt x="203200" y="0"/>
                  </a:moveTo>
                  <a:lnTo>
                    <a:pt x="406400" y="0"/>
                  </a:lnTo>
                  <a:lnTo>
                    <a:pt x="203200" y="720085"/>
                  </a:lnTo>
                  <a:lnTo>
                    <a:pt x="0" y="72008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1AC4D">
                <a:alpha val="62745"/>
              </a:srgbClr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pic>
        <p:nvPicPr>
          <p:cNvPr name="Picture 27" id="27"/>
          <p:cNvPicPr>
            <a:picLocks noChangeAspect="true"/>
          </p:cNvPicPr>
          <p:nvPr/>
        </p:nvPicPr>
        <p:blipFill>
          <a:blip r:embed="rId5"/>
          <a:srcRect l="12407" t="13457" r="10971" b="9221"/>
          <a:stretch>
            <a:fillRect/>
          </a:stretch>
        </p:blipFill>
        <p:spPr>
          <a:xfrm flipH="false" flipV="false" rot="0">
            <a:off x="665368" y="343783"/>
            <a:ext cx="2393674" cy="1689652"/>
          </a:xfrm>
          <a:prstGeom prst="rect">
            <a:avLst/>
          </a:prstGeom>
        </p:spPr>
      </p:pic>
      <p:pic>
        <p:nvPicPr>
          <p:cNvPr name="Picture 28" id="28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3698076" y="403300"/>
            <a:ext cx="1570618" cy="1570618"/>
          </a:xfrm>
          <a:prstGeom prst="rect">
            <a:avLst/>
          </a:prstGeom>
        </p:spPr>
      </p:pic>
      <p:sp>
        <p:nvSpPr>
          <p:cNvPr name="AutoShape 29" id="29"/>
          <p:cNvSpPr/>
          <p:nvPr/>
        </p:nvSpPr>
        <p:spPr>
          <a:xfrm rot="-5400000">
            <a:off x="2607971" y="1229076"/>
            <a:ext cx="1570618" cy="0"/>
          </a:xfrm>
          <a:prstGeom prst="line">
            <a:avLst/>
          </a:prstGeom>
          <a:ln cap="flat" w="38100">
            <a:solidFill>
              <a:srgbClr val="006600"/>
            </a:solidFill>
            <a:prstDash val="solid"/>
            <a:headEnd type="none" len="sm" w="sm"/>
            <a:tailEnd type="none" len="sm" w="sm"/>
          </a:ln>
        </p:spPr>
      </p:sp>
      <p:pic>
        <p:nvPicPr>
          <p:cNvPr name="Picture 30" id="30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13505249" y="899335"/>
            <a:ext cx="2527584" cy="6259253"/>
          </a:xfrm>
          <a:prstGeom prst="rect">
            <a:avLst/>
          </a:prstGeom>
        </p:spPr>
      </p:pic>
      <p:pic>
        <p:nvPicPr>
          <p:cNvPr name="Picture 31" id="31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10474465" y="3158265"/>
            <a:ext cx="2447975" cy="6259253"/>
          </a:xfrm>
          <a:prstGeom prst="rect">
            <a:avLst/>
          </a:prstGeom>
        </p:spPr>
      </p:pic>
      <p:sp>
        <p:nvSpPr>
          <p:cNvPr name="TextBox 32" id="32"/>
          <p:cNvSpPr txBox="true"/>
          <p:nvPr/>
        </p:nvSpPr>
        <p:spPr>
          <a:xfrm rot="0">
            <a:off x="665368" y="2838333"/>
            <a:ext cx="7252265" cy="24673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9375"/>
              </a:lnSpc>
            </a:pPr>
            <a:r>
              <a:rPr lang="en-US" sz="10190">
                <a:solidFill>
                  <a:srgbClr val="006600"/>
                </a:solidFill>
                <a:latin typeface="Garet Bold"/>
              </a:rPr>
              <a:t>JOGGINGS COTON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741568" y="5142093"/>
            <a:ext cx="6951996" cy="3706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086"/>
              </a:lnSpc>
            </a:pPr>
            <a:r>
              <a:rPr lang="en-US" sz="2004">
                <a:solidFill>
                  <a:srgbClr val="006600"/>
                </a:solidFill>
                <a:latin typeface="DM Sans Italics"/>
              </a:rPr>
              <a:t>100% coton biologique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741568" y="5614144"/>
            <a:ext cx="6951996" cy="40214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318"/>
              </a:lnSpc>
            </a:pPr>
            <a:r>
              <a:rPr lang="en-US" sz="2804">
                <a:solidFill>
                  <a:srgbClr val="006600"/>
                </a:solidFill>
                <a:latin typeface="Garet Bold"/>
              </a:rPr>
              <a:t>Tailles enfants</a:t>
            </a:r>
          </a:p>
          <a:p>
            <a:pPr algn="just">
              <a:lnSpc>
                <a:spcPts val="3702"/>
              </a:lnSpc>
            </a:pPr>
            <a:r>
              <a:rPr lang="en-US" sz="2404">
                <a:solidFill>
                  <a:srgbClr val="006600"/>
                </a:solidFill>
                <a:latin typeface="Garet"/>
              </a:rPr>
              <a:t>4-6 / 6-8 / 8-10 / 10-12 / 12-14</a:t>
            </a:r>
          </a:p>
          <a:p>
            <a:pPr algn="just">
              <a:lnSpc>
                <a:spcPts val="1854"/>
              </a:lnSpc>
            </a:pPr>
          </a:p>
          <a:p>
            <a:pPr algn="just">
              <a:lnSpc>
                <a:spcPts val="3702"/>
              </a:lnSpc>
            </a:pPr>
            <a:r>
              <a:rPr lang="en-US" sz="2404">
                <a:solidFill>
                  <a:srgbClr val="006600"/>
                </a:solidFill>
                <a:latin typeface="Garet Bold"/>
              </a:rPr>
              <a:t>Tailles adultes</a:t>
            </a:r>
          </a:p>
          <a:p>
            <a:pPr algn="just">
              <a:lnSpc>
                <a:spcPts val="3702"/>
              </a:lnSpc>
            </a:pPr>
            <a:r>
              <a:rPr lang="en-US" sz="2404">
                <a:solidFill>
                  <a:srgbClr val="006600"/>
                </a:solidFill>
                <a:latin typeface="Garet"/>
              </a:rPr>
              <a:t>S / M / L / XL / 2XL / 3XL</a:t>
            </a:r>
          </a:p>
          <a:p>
            <a:pPr algn="just">
              <a:lnSpc>
                <a:spcPts val="3702"/>
              </a:lnSpc>
            </a:pPr>
          </a:p>
          <a:p>
            <a:pPr algn="just">
              <a:lnSpc>
                <a:spcPts val="3702"/>
              </a:lnSpc>
            </a:pPr>
          </a:p>
          <a:p>
            <a:pPr algn="just">
              <a:lnSpc>
                <a:spcPts val="3702"/>
              </a:lnSpc>
            </a:pPr>
          </a:p>
          <a:p>
            <a:pPr algn="just">
              <a:lnSpc>
                <a:spcPts val="3702"/>
              </a:lnSpc>
            </a:pPr>
          </a:p>
        </p:txBody>
      </p:sp>
      <p:sp>
        <p:nvSpPr>
          <p:cNvPr name="TextBox 35" id="35"/>
          <p:cNvSpPr txBox="true"/>
          <p:nvPr/>
        </p:nvSpPr>
        <p:spPr>
          <a:xfrm rot="0">
            <a:off x="665368" y="8358774"/>
            <a:ext cx="6729546" cy="12767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9375"/>
              </a:lnSpc>
            </a:pPr>
            <a:r>
              <a:rPr lang="en-US" sz="10190">
                <a:solidFill>
                  <a:srgbClr val="006600"/>
                </a:solidFill>
                <a:latin typeface="Garet Bold"/>
              </a:rPr>
              <a:t>32,00€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28526" t="0" r="15168" b="3686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-818994" y="5653634"/>
            <a:ext cx="22777206" cy="14450386"/>
            <a:chOff x="0" y="0"/>
            <a:chExt cx="1281164" cy="812800"/>
          </a:xfrm>
        </p:grpSpPr>
        <p:sp>
          <p:nvSpPr>
            <p:cNvPr name="Freeform 4" id="4"/>
            <p:cNvSpPr/>
            <p:nvPr/>
          </p:nvSpPr>
          <p:spPr>
            <a:xfrm>
              <a:off x="0" y="0"/>
              <a:ext cx="1281164" cy="812800"/>
            </a:xfrm>
            <a:custGeom>
              <a:avLst/>
              <a:gdLst/>
              <a:ahLst/>
              <a:cxnLst/>
              <a:rect r="r" b="b" t="t" l="l"/>
              <a:pathLst>
                <a:path h="812800" w="1281164">
                  <a:moveTo>
                    <a:pt x="0" y="0"/>
                  </a:moveTo>
                  <a:lnTo>
                    <a:pt x="1281164" y="0"/>
                  </a:lnTo>
                  <a:lnTo>
                    <a:pt x="1281164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6021573" y="7924382"/>
            <a:ext cx="1505667" cy="2667835"/>
            <a:chOff x="0" y="0"/>
            <a:chExt cx="406400" cy="720085"/>
          </a:xfrm>
        </p:grpSpPr>
        <p:sp>
          <p:nvSpPr>
            <p:cNvPr name="Freeform 7" id="7"/>
            <p:cNvSpPr/>
            <p:nvPr/>
          </p:nvSpPr>
          <p:spPr>
            <a:xfrm>
              <a:off x="0" y="0"/>
              <a:ext cx="406400" cy="720085"/>
            </a:xfrm>
            <a:custGeom>
              <a:avLst/>
              <a:gdLst/>
              <a:ahLst/>
              <a:cxnLst/>
              <a:rect r="r" b="b" t="t" l="l"/>
              <a:pathLst>
                <a:path h="720085" w="406400">
                  <a:moveTo>
                    <a:pt x="203200" y="0"/>
                  </a:moveTo>
                  <a:lnTo>
                    <a:pt x="406400" y="0"/>
                  </a:lnTo>
                  <a:lnTo>
                    <a:pt x="203200" y="720085"/>
                  </a:lnTo>
                  <a:lnTo>
                    <a:pt x="0" y="72008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1AC4D">
                <a:alpha val="62745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5069271" y="-3455284"/>
            <a:ext cx="4380059" cy="4167594"/>
            <a:chOff x="0" y="0"/>
            <a:chExt cx="756795" cy="720085"/>
          </a:xfrm>
        </p:grpSpPr>
        <p:sp>
          <p:nvSpPr>
            <p:cNvPr name="Freeform 10" id="10"/>
            <p:cNvSpPr/>
            <p:nvPr/>
          </p:nvSpPr>
          <p:spPr>
            <a:xfrm>
              <a:off x="0" y="0"/>
              <a:ext cx="756795" cy="720085"/>
            </a:xfrm>
            <a:custGeom>
              <a:avLst/>
              <a:gdLst/>
              <a:ahLst/>
              <a:cxnLst/>
              <a:rect r="r" b="b" t="t" l="l"/>
              <a:pathLst>
                <a:path h="720085" w="756795">
                  <a:moveTo>
                    <a:pt x="203200" y="0"/>
                  </a:moveTo>
                  <a:lnTo>
                    <a:pt x="756795" y="0"/>
                  </a:lnTo>
                  <a:lnTo>
                    <a:pt x="553595" y="720085"/>
                  </a:lnTo>
                  <a:lnTo>
                    <a:pt x="0" y="72008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1AC4D">
                <a:alpha val="62745"/>
              </a:srgbClr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pic>
        <p:nvPicPr>
          <p:cNvPr name="Picture 12" id="12"/>
          <p:cNvPicPr>
            <a:picLocks noChangeAspect="true"/>
          </p:cNvPicPr>
          <p:nvPr/>
        </p:nvPicPr>
        <p:blipFill>
          <a:blip r:embed="rId3">
            <a:alphaModFix amt="4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true" flipV="false" rot="-10800000">
            <a:off x="-1578003" y="843509"/>
            <a:ext cx="4987636" cy="4114800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5"/>
          <a:srcRect l="12407" t="13457" r="10971" b="9221"/>
          <a:stretch>
            <a:fillRect/>
          </a:stretch>
        </p:blipFill>
        <p:spPr>
          <a:xfrm flipH="false" flipV="false" rot="0">
            <a:off x="13365154" y="8436097"/>
            <a:ext cx="2393674" cy="1689652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16397862" y="8495614"/>
            <a:ext cx="1570618" cy="1570618"/>
          </a:xfrm>
          <a:prstGeom prst="rect">
            <a:avLst/>
          </a:prstGeom>
        </p:spPr>
      </p:pic>
      <p:sp>
        <p:nvSpPr>
          <p:cNvPr name="AutoShape 15" id="15"/>
          <p:cNvSpPr/>
          <p:nvPr/>
        </p:nvSpPr>
        <p:spPr>
          <a:xfrm rot="-5400000">
            <a:off x="15263732" y="9365415"/>
            <a:ext cx="1658669" cy="0"/>
          </a:xfrm>
          <a:prstGeom prst="line">
            <a:avLst/>
          </a:prstGeom>
          <a:ln cap="flat" w="38100">
            <a:solidFill>
              <a:srgbClr val="006600"/>
            </a:solidFill>
            <a:prstDash val="solid"/>
            <a:headEnd type="none" len="sm" w="sm"/>
            <a:tailEnd type="none" len="sm" w="sm"/>
          </a:ln>
        </p:spPr>
      </p:sp>
      <p:pic>
        <p:nvPicPr>
          <p:cNvPr name="Picture 16" id="16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3962925" y="403298"/>
            <a:ext cx="4346086" cy="5022812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8815408" y="532771"/>
            <a:ext cx="4146850" cy="4790326"/>
          </a:xfrm>
          <a:prstGeom prst="rect">
            <a:avLst/>
          </a:prstGeom>
        </p:spPr>
      </p:pic>
      <p:sp>
        <p:nvSpPr>
          <p:cNvPr name="TextBox 18" id="18"/>
          <p:cNvSpPr txBox="true"/>
          <p:nvPr/>
        </p:nvSpPr>
        <p:spPr>
          <a:xfrm rot="0">
            <a:off x="1028700" y="6096559"/>
            <a:ext cx="16230600" cy="12604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200"/>
              </a:lnSpc>
            </a:pPr>
            <a:r>
              <a:rPr lang="en-US" sz="10000">
                <a:solidFill>
                  <a:srgbClr val="006600"/>
                </a:solidFill>
                <a:latin typeface="Garet Bold"/>
              </a:rPr>
              <a:t>SACS A DOS 46L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28700" y="7591944"/>
            <a:ext cx="6951996" cy="23926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318"/>
              </a:lnSpc>
            </a:pPr>
            <a:r>
              <a:rPr lang="en-US" sz="2804">
                <a:solidFill>
                  <a:srgbClr val="006600"/>
                </a:solidFill>
                <a:latin typeface="Garet Bold"/>
              </a:rPr>
              <a:t>SAC NOIR</a:t>
            </a:r>
          </a:p>
          <a:p>
            <a:pPr algn="just">
              <a:lnSpc>
                <a:spcPts val="3702"/>
              </a:lnSpc>
            </a:pPr>
            <a:r>
              <a:rPr lang="en-US" sz="2404">
                <a:solidFill>
                  <a:srgbClr val="006600"/>
                </a:solidFill>
                <a:latin typeface="Garet"/>
              </a:rPr>
              <a:t>PERSONNALISATION +5,00€</a:t>
            </a:r>
          </a:p>
          <a:p>
            <a:pPr algn="just">
              <a:lnSpc>
                <a:spcPts val="3702"/>
              </a:lnSpc>
            </a:pPr>
          </a:p>
          <a:p>
            <a:pPr algn="just">
              <a:lnSpc>
                <a:spcPts val="3702"/>
              </a:lnSpc>
            </a:pPr>
          </a:p>
          <a:p>
            <a:pPr algn="just">
              <a:lnSpc>
                <a:spcPts val="3702"/>
              </a:lnSpc>
            </a:pPr>
          </a:p>
        </p:txBody>
      </p:sp>
      <p:sp>
        <p:nvSpPr>
          <p:cNvPr name="TextBox 20" id="20"/>
          <p:cNvSpPr txBox="true"/>
          <p:nvPr/>
        </p:nvSpPr>
        <p:spPr>
          <a:xfrm rot="0">
            <a:off x="7758246" y="7591944"/>
            <a:ext cx="7061944" cy="9926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311"/>
              </a:lnSpc>
            </a:pPr>
            <a:r>
              <a:rPr lang="en-US" sz="2799">
                <a:solidFill>
                  <a:srgbClr val="006600"/>
                </a:solidFill>
                <a:latin typeface="Garet Bold"/>
              </a:rPr>
              <a:t>SAC VERT</a:t>
            </a:r>
          </a:p>
          <a:p>
            <a:pPr algn="just">
              <a:lnSpc>
                <a:spcPts val="3696"/>
              </a:lnSpc>
            </a:pPr>
            <a:r>
              <a:rPr lang="en-US" sz="2400">
                <a:solidFill>
                  <a:srgbClr val="006600"/>
                </a:solidFill>
                <a:latin typeface="Garet"/>
              </a:rPr>
              <a:t>PERSONNALISATION INCLUSE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915815" y="8937029"/>
            <a:ext cx="6729546" cy="12767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9375"/>
              </a:lnSpc>
            </a:pPr>
            <a:r>
              <a:rPr lang="en-US" sz="10190">
                <a:solidFill>
                  <a:srgbClr val="006600"/>
                </a:solidFill>
                <a:latin typeface="Garet Bold"/>
              </a:rPr>
              <a:t>30,00€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7527240" y="8937029"/>
            <a:ext cx="6729546" cy="12767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9375"/>
              </a:lnSpc>
            </a:pPr>
            <a:r>
              <a:rPr lang="en-US" sz="10190">
                <a:solidFill>
                  <a:srgbClr val="006600"/>
                </a:solidFill>
                <a:latin typeface="Garet Bold"/>
              </a:rPr>
              <a:t>40,00€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15414" b="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13976009" y="8624510"/>
            <a:ext cx="972093" cy="1009597"/>
            <a:chOff x="0" y="0"/>
            <a:chExt cx="1296125" cy="1346130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2961325">
              <a:off x="-155010" y="575236"/>
              <a:ext cx="1606144" cy="195658"/>
            </a:xfrm>
            <a:prstGeom prst="rect">
              <a:avLst/>
            </a:prstGeom>
          </p:spPr>
        </p:pic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-2622855">
              <a:off x="-155010" y="575236"/>
              <a:ext cx="1606144" cy="195658"/>
            </a:xfrm>
            <a:prstGeom prst="rect">
              <a:avLst/>
            </a:prstGeom>
          </p:spPr>
        </p:pic>
      </p:grpSp>
      <p:grpSp>
        <p:nvGrpSpPr>
          <p:cNvPr name="Group 6" id="6"/>
          <p:cNvGrpSpPr/>
          <p:nvPr/>
        </p:nvGrpSpPr>
        <p:grpSpPr>
          <a:xfrm rot="0">
            <a:off x="4380273" y="-3895335"/>
            <a:ext cx="4526218" cy="4496452"/>
            <a:chOff x="0" y="0"/>
            <a:chExt cx="782049" cy="776906"/>
          </a:xfrm>
        </p:grpSpPr>
        <p:sp>
          <p:nvSpPr>
            <p:cNvPr name="Freeform 7" id="7"/>
            <p:cNvSpPr/>
            <p:nvPr/>
          </p:nvSpPr>
          <p:spPr>
            <a:xfrm>
              <a:off x="0" y="0"/>
              <a:ext cx="782049" cy="776906"/>
            </a:xfrm>
            <a:custGeom>
              <a:avLst/>
              <a:gdLst/>
              <a:ahLst/>
              <a:cxnLst/>
              <a:rect r="r" b="b" t="t" l="l"/>
              <a:pathLst>
                <a:path h="776906" w="782049">
                  <a:moveTo>
                    <a:pt x="203200" y="0"/>
                  </a:moveTo>
                  <a:lnTo>
                    <a:pt x="782049" y="0"/>
                  </a:lnTo>
                  <a:lnTo>
                    <a:pt x="578849" y="776906"/>
                  </a:lnTo>
                  <a:lnTo>
                    <a:pt x="0" y="77690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1AC4D">
                <a:alpha val="62745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-1578003" y="9634108"/>
            <a:ext cx="4380059" cy="4167594"/>
            <a:chOff x="0" y="0"/>
            <a:chExt cx="756795" cy="720085"/>
          </a:xfrm>
        </p:grpSpPr>
        <p:sp>
          <p:nvSpPr>
            <p:cNvPr name="Freeform 10" id="10"/>
            <p:cNvSpPr/>
            <p:nvPr/>
          </p:nvSpPr>
          <p:spPr>
            <a:xfrm>
              <a:off x="0" y="0"/>
              <a:ext cx="756795" cy="720085"/>
            </a:xfrm>
            <a:custGeom>
              <a:avLst/>
              <a:gdLst/>
              <a:ahLst/>
              <a:cxnLst/>
              <a:rect r="r" b="b" t="t" l="l"/>
              <a:pathLst>
                <a:path h="720085" w="756795">
                  <a:moveTo>
                    <a:pt x="203200" y="0"/>
                  </a:moveTo>
                  <a:lnTo>
                    <a:pt x="756795" y="0"/>
                  </a:lnTo>
                  <a:lnTo>
                    <a:pt x="553595" y="720085"/>
                  </a:lnTo>
                  <a:lnTo>
                    <a:pt x="0" y="72008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1AC4D">
                <a:alpha val="62745"/>
              </a:srgbClr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7157442" y="-365523"/>
            <a:ext cx="15127303" cy="11345478"/>
            <a:chOff x="0" y="0"/>
            <a:chExt cx="812800" cy="609600"/>
          </a:xfrm>
        </p:grpSpPr>
        <p:sp>
          <p:nvSpPr>
            <p:cNvPr name="Freeform 13" id="13"/>
            <p:cNvSpPr/>
            <p:nvPr/>
          </p:nvSpPr>
          <p:spPr>
            <a:xfrm>
              <a:off x="0" y="0"/>
              <a:ext cx="812800" cy="609600"/>
            </a:xfrm>
            <a:custGeom>
              <a:avLst/>
              <a:gdLst/>
              <a:ahLst/>
              <a:cxnLst/>
              <a:rect r="r" b="b" t="t" l="l"/>
              <a:pathLst>
                <a:path h="609600" w="812800">
                  <a:moveTo>
                    <a:pt x="203200" y="0"/>
                  </a:moveTo>
                  <a:lnTo>
                    <a:pt x="812800" y="0"/>
                  </a:lnTo>
                  <a:lnTo>
                    <a:pt x="609600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1AC4D">
                <a:alpha val="62745"/>
              </a:srgbClr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7722909" y="-365523"/>
            <a:ext cx="14450386" cy="11183757"/>
            <a:chOff x="0" y="0"/>
            <a:chExt cx="787656" cy="609600"/>
          </a:xfrm>
        </p:grpSpPr>
        <p:sp>
          <p:nvSpPr>
            <p:cNvPr name="Freeform 16" id="16"/>
            <p:cNvSpPr/>
            <p:nvPr/>
          </p:nvSpPr>
          <p:spPr>
            <a:xfrm>
              <a:off x="0" y="0"/>
              <a:ext cx="787656" cy="609600"/>
            </a:xfrm>
            <a:custGeom>
              <a:avLst/>
              <a:gdLst/>
              <a:ahLst/>
              <a:cxnLst/>
              <a:rect r="r" b="b" t="t" l="l"/>
              <a:pathLst>
                <a:path h="609600" w="787656">
                  <a:moveTo>
                    <a:pt x="203200" y="0"/>
                  </a:moveTo>
                  <a:lnTo>
                    <a:pt x="787656" y="0"/>
                  </a:lnTo>
                  <a:lnTo>
                    <a:pt x="584456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pic>
        <p:nvPicPr>
          <p:cNvPr name="Picture 18" id="18"/>
          <p:cNvPicPr>
            <a:picLocks noChangeAspect="true"/>
          </p:cNvPicPr>
          <p:nvPr/>
        </p:nvPicPr>
        <p:blipFill>
          <a:blip r:embed="rId5"/>
          <a:srcRect l="12407" t="13457" r="10971" b="9221"/>
          <a:stretch>
            <a:fillRect/>
          </a:stretch>
        </p:blipFill>
        <p:spPr>
          <a:xfrm flipH="false" flipV="false" rot="0">
            <a:off x="12655973" y="343783"/>
            <a:ext cx="2393674" cy="1689652"/>
          </a:xfrm>
          <a:prstGeom prst="rect">
            <a:avLst/>
          </a:prstGeom>
        </p:spPr>
      </p:pic>
      <p:pic>
        <p:nvPicPr>
          <p:cNvPr name="Picture 19" id="19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15688682" y="403300"/>
            <a:ext cx="1570618" cy="1570618"/>
          </a:xfrm>
          <a:prstGeom prst="rect">
            <a:avLst/>
          </a:prstGeom>
        </p:spPr>
      </p:pic>
      <p:sp>
        <p:nvSpPr>
          <p:cNvPr name="AutoShape 20" id="20"/>
          <p:cNvSpPr/>
          <p:nvPr/>
        </p:nvSpPr>
        <p:spPr>
          <a:xfrm rot="-5400000">
            <a:off x="14598576" y="1229076"/>
            <a:ext cx="1570618" cy="0"/>
          </a:xfrm>
          <a:prstGeom prst="line">
            <a:avLst/>
          </a:prstGeom>
          <a:ln cap="flat" w="38100">
            <a:solidFill>
              <a:srgbClr val="006600"/>
            </a:solidFill>
            <a:prstDash val="solid"/>
            <a:headEnd type="none" len="sm" w="sm"/>
            <a:tailEnd type="none" len="sm" w="sm"/>
          </a:ln>
        </p:spPr>
      </p:sp>
      <p:pic>
        <p:nvPicPr>
          <p:cNvPr name="Picture 21" id="21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3211888" y="4633657"/>
            <a:ext cx="2347019" cy="5411467"/>
          </a:xfrm>
          <a:prstGeom prst="rect">
            <a:avLst/>
          </a:prstGeom>
        </p:spPr>
      </p:pic>
      <p:pic>
        <p:nvPicPr>
          <p:cNvPr name="Picture 22" id="22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476431" y="469012"/>
            <a:ext cx="3980824" cy="5055233"/>
          </a:xfrm>
          <a:prstGeom prst="rect">
            <a:avLst/>
          </a:prstGeom>
        </p:spPr>
      </p:pic>
      <p:pic>
        <p:nvPicPr>
          <p:cNvPr name="Picture 23" id="23"/>
          <p:cNvPicPr>
            <a:picLocks noChangeAspect="true"/>
          </p:cNvPicPr>
          <p:nvPr/>
        </p:nvPicPr>
        <p:blipFill>
          <a:blip r:embed="rId9"/>
          <a:srcRect l="0" t="0" r="0" b="0"/>
          <a:stretch>
            <a:fillRect/>
          </a:stretch>
        </p:blipFill>
        <p:spPr>
          <a:xfrm flipH="false" flipV="false" rot="0">
            <a:off x="4635235" y="1391955"/>
            <a:ext cx="3831043" cy="4187973"/>
          </a:xfrm>
          <a:prstGeom prst="rect">
            <a:avLst/>
          </a:prstGeom>
        </p:spPr>
      </p:pic>
      <p:sp>
        <p:nvSpPr>
          <p:cNvPr name="TextBox 24" id="24"/>
          <p:cNvSpPr txBox="true"/>
          <p:nvPr/>
        </p:nvSpPr>
        <p:spPr>
          <a:xfrm rot="0">
            <a:off x="9879671" y="2721560"/>
            <a:ext cx="7379629" cy="17645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6715"/>
              </a:lnSpc>
            </a:pPr>
            <a:r>
              <a:rPr lang="en-US" sz="7299">
                <a:solidFill>
                  <a:srgbClr val="006600"/>
                </a:solidFill>
                <a:latin typeface="Garet Bold"/>
              </a:rPr>
              <a:t>ENSEMBLE DE SURVÊTEMENT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0307304" y="5007689"/>
            <a:ext cx="6951996" cy="3706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86"/>
              </a:lnSpc>
            </a:pPr>
            <a:r>
              <a:rPr lang="en-US" sz="2004">
                <a:solidFill>
                  <a:srgbClr val="006600"/>
                </a:solidFill>
                <a:latin typeface="DM Sans Italics"/>
              </a:rPr>
              <a:t>100% polyester sublimé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9657222" y="5635612"/>
            <a:ext cx="7602078" cy="42500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318"/>
              </a:lnSpc>
            </a:pPr>
            <a:r>
              <a:rPr lang="en-US" sz="2804">
                <a:solidFill>
                  <a:srgbClr val="006600"/>
                </a:solidFill>
                <a:latin typeface="Garet Bold"/>
              </a:rPr>
              <a:t>Tailles enfants</a:t>
            </a:r>
          </a:p>
          <a:p>
            <a:pPr algn="r">
              <a:lnSpc>
                <a:spcPts val="3702"/>
              </a:lnSpc>
            </a:pPr>
            <a:r>
              <a:rPr lang="en-US" sz="2404">
                <a:solidFill>
                  <a:srgbClr val="006600"/>
                </a:solidFill>
                <a:latin typeface="Garet"/>
              </a:rPr>
              <a:t>4-6 / 6-8 / 8-10 / 10-12 / 12-14 / 14-16</a:t>
            </a:r>
          </a:p>
          <a:p>
            <a:pPr algn="r">
              <a:lnSpc>
                <a:spcPts val="1854"/>
              </a:lnSpc>
            </a:pPr>
          </a:p>
          <a:p>
            <a:pPr algn="r">
              <a:lnSpc>
                <a:spcPts val="3702"/>
              </a:lnSpc>
            </a:pPr>
            <a:r>
              <a:rPr lang="en-US" sz="2404">
                <a:solidFill>
                  <a:srgbClr val="006600"/>
                </a:solidFill>
                <a:latin typeface="Garet Bold"/>
              </a:rPr>
              <a:t>Tailles adultes</a:t>
            </a:r>
          </a:p>
          <a:p>
            <a:pPr algn="r">
              <a:lnSpc>
                <a:spcPts val="3702"/>
              </a:lnSpc>
            </a:pPr>
            <a:r>
              <a:rPr lang="en-US" sz="2404">
                <a:solidFill>
                  <a:srgbClr val="006600"/>
                </a:solidFill>
                <a:latin typeface="Garet"/>
              </a:rPr>
              <a:t>XS / S / M / L / XL / 2XL / 3XL / 4XL</a:t>
            </a:r>
          </a:p>
          <a:p>
            <a:pPr algn="r">
              <a:lnSpc>
                <a:spcPts val="1854"/>
              </a:lnSpc>
            </a:pPr>
          </a:p>
          <a:p>
            <a:pPr algn="r">
              <a:lnSpc>
                <a:spcPts val="3702"/>
              </a:lnSpc>
            </a:pPr>
            <a:r>
              <a:rPr lang="en-US" sz="2404">
                <a:solidFill>
                  <a:srgbClr val="006600"/>
                </a:solidFill>
                <a:latin typeface="Garet Bold"/>
              </a:rPr>
              <a:t>PERSONNALISATION DOS INCLUSE</a:t>
            </a:r>
          </a:p>
          <a:p>
            <a:pPr algn="r">
              <a:lnSpc>
                <a:spcPts val="3702"/>
              </a:lnSpc>
            </a:pPr>
          </a:p>
          <a:p>
            <a:pPr algn="r">
              <a:lnSpc>
                <a:spcPts val="3702"/>
              </a:lnSpc>
            </a:pPr>
          </a:p>
          <a:p>
            <a:pPr algn="r">
              <a:lnSpc>
                <a:spcPts val="3702"/>
              </a:lnSpc>
            </a:pPr>
          </a:p>
        </p:txBody>
      </p:sp>
      <p:sp>
        <p:nvSpPr>
          <p:cNvPr name="TextBox 27" id="27"/>
          <p:cNvSpPr txBox="true"/>
          <p:nvPr/>
        </p:nvSpPr>
        <p:spPr>
          <a:xfrm rot="0">
            <a:off x="10529754" y="8900735"/>
            <a:ext cx="6729546" cy="12767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9375"/>
              </a:lnSpc>
            </a:pPr>
            <a:r>
              <a:rPr lang="en-US" sz="10190">
                <a:solidFill>
                  <a:srgbClr val="006600"/>
                </a:solidFill>
                <a:latin typeface="Garet Bold"/>
              </a:rPr>
              <a:t>55,00€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DAFRky1maB4</dc:identifier>
  <dcterms:modified xsi:type="dcterms:W3CDTF">2011-08-01T06:04:30Z</dcterms:modified>
  <cp:revision>1</cp:revision>
  <dc:title>Présentation boutique - Vidéo </dc:title>
</cp:coreProperties>
</file>