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sldIdLst>
    <p:sldId id="256" r:id="rId2"/>
    <p:sldId id="286" r:id="rId3"/>
    <p:sldId id="257" r:id="rId4"/>
    <p:sldId id="258" r:id="rId5"/>
    <p:sldId id="259" r:id="rId6"/>
    <p:sldId id="260" r:id="rId7"/>
    <p:sldId id="261"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7"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vXeNwg4/hrx20TnrDfzcUw==" hashData="5534SrGgVkn+hI4NvYXi6YyNBHuH+Z/RUKjf3O40+PF7jbbmYVdtOw4bWsXE8HLBvVGF/O3fJVQnX3YWKEtn5A=="/>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125" autoAdjust="0"/>
    <p:restoredTop sz="94660"/>
  </p:normalViewPr>
  <p:slideViewPr>
    <p:cSldViewPr snapToGrid="0">
      <p:cViewPr varScale="1">
        <p:scale>
          <a:sx n="69" d="100"/>
          <a:sy n="69" d="100"/>
        </p:scale>
        <p:origin x="48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867DC03-62EF-89D5-94E5-D871136FAAD1}"/>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F218EC08-1299-7113-5106-5CC4BCBDF76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98A57592-6D1A-C202-DB55-D9E548771722}"/>
              </a:ext>
            </a:extLst>
          </p:cNvPr>
          <p:cNvSpPr>
            <a:spLocks noGrp="1"/>
          </p:cNvSpPr>
          <p:nvPr>
            <p:ph type="dt" sz="half" idx="10"/>
          </p:nvPr>
        </p:nvSpPr>
        <p:spPr/>
        <p:txBody>
          <a:bodyPr/>
          <a:lstStyle/>
          <a:p>
            <a:fld id="{79FCEB06-E5C1-467E-9496-EB5A515A2397}" type="datetimeFigureOut">
              <a:rPr lang="fr-FR" smtClean="0"/>
              <a:t>15/10/2022</a:t>
            </a:fld>
            <a:endParaRPr lang="fr-FR"/>
          </a:p>
        </p:txBody>
      </p:sp>
      <p:sp>
        <p:nvSpPr>
          <p:cNvPr id="5" name="Espace réservé du pied de page 4">
            <a:extLst>
              <a:ext uri="{FF2B5EF4-FFF2-40B4-BE49-F238E27FC236}">
                <a16:creationId xmlns:a16="http://schemas.microsoft.com/office/drawing/2014/main" id="{B63DEF7E-E6D5-10C7-D43C-99831A60CC8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5437C33-C2C4-0F8B-70FA-667674F1043C}"/>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338258078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crush"/>
      </p:transition>
    </mc:Choice>
    <mc:Fallback>
      <p:transition spd="slow" advClick="0" advTm="16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F018A64-B63B-E550-168E-0CD591FA8C82}"/>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661EF345-192F-61CC-8EA4-A8D61C840DA0}"/>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5029EC8-2801-1C29-D301-FB366F1919BE}"/>
              </a:ext>
            </a:extLst>
          </p:cNvPr>
          <p:cNvSpPr>
            <a:spLocks noGrp="1"/>
          </p:cNvSpPr>
          <p:nvPr>
            <p:ph type="dt" sz="half" idx="10"/>
          </p:nvPr>
        </p:nvSpPr>
        <p:spPr/>
        <p:txBody>
          <a:bodyPr/>
          <a:lstStyle/>
          <a:p>
            <a:fld id="{79FCEB06-E5C1-467E-9496-EB5A515A2397}" type="datetimeFigureOut">
              <a:rPr lang="fr-FR" smtClean="0"/>
              <a:t>15/10/2022</a:t>
            </a:fld>
            <a:endParaRPr lang="fr-FR"/>
          </a:p>
        </p:txBody>
      </p:sp>
      <p:sp>
        <p:nvSpPr>
          <p:cNvPr id="5" name="Espace réservé du pied de page 4">
            <a:extLst>
              <a:ext uri="{FF2B5EF4-FFF2-40B4-BE49-F238E27FC236}">
                <a16:creationId xmlns:a16="http://schemas.microsoft.com/office/drawing/2014/main" id="{23D45612-EE9C-9F8A-910A-83A084527ED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174A8D2-EBE6-9525-5EAF-4E9DF6728BEA}"/>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192190138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crush"/>
      </p:transition>
    </mc:Choice>
    <mc:Fallback>
      <p:transition spd="slow" advClick="0" advTm="16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8F5D6FB-D188-E01C-F3E2-C80CE1FC64F9}"/>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E0B55DED-1A6F-2931-B5F0-54A0ED0C271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D2614963-1094-B865-74AB-F64B47D672E7}"/>
              </a:ext>
            </a:extLst>
          </p:cNvPr>
          <p:cNvSpPr>
            <a:spLocks noGrp="1"/>
          </p:cNvSpPr>
          <p:nvPr>
            <p:ph type="dt" sz="half" idx="10"/>
          </p:nvPr>
        </p:nvSpPr>
        <p:spPr/>
        <p:txBody>
          <a:bodyPr/>
          <a:lstStyle/>
          <a:p>
            <a:fld id="{79FCEB06-E5C1-467E-9496-EB5A515A2397}" type="datetimeFigureOut">
              <a:rPr lang="fr-FR" smtClean="0"/>
              <a:t>15/10/2022</a:t>
            </a:fld>
            <a:endParaRPr lang="fr-FR"/>
          </a:p>
        </p:txBody>
      </p:sp>
      <p:sp>
        <p:nvSpPr>
          <p:cNvPr id="5" name="Espace réservé du pied de page 4">
            <a:extLst>
              <a:ext uri="{FF2B5EF4-FFF2-40B4-BE49-F238E27FC236}">
                <a16:creationId xmlns:a16="http://schemas.microsoft.com/office/drawing/2014/main" id="{669071E7-42AB-3B41-86A0-A6B75ED1A18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4A2FC67-18E1-9729-0143-28BA99E341A1}"/>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18715194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crush"/>
      </p:transition>
    </mc:Choice>
    <mc:Fallback>
      <p:transition spd="slow" advClick="0" advTm="16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408A0AF-F176-89C6-3CE4-6997385A27E5}"/>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26289B1F-939D-B3EE-EE0F-91AC3D59697A}"/>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895AD331-0C9B-7C50-2CCF-68C9C59D039A}"/>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EEA0CD45-D221-B4C6-4427-39DB14F73B6F}"/>
              </a:ext>
            </a:extLst>
          </p:cNvPr>
          <p:cNvSpPr>
            <a:spLocks noGrp="1"/>
          </p:cNvSpPr>
          <p:nvPr>
            <p:ph type="dt" sz="half" idx="10"/>
          </p:nvPr>
        </p:nvSpPr>
        <p:spPr/>
        <p:txBody>
          <a:bodyPr/>
          <a:lstStyle/>
          <a:p>
            <a:fld id="{79FCEB06-E5C1-467E-9496-EB5A515A2397}" type="datetimeFigureOut">
              <a:rPr lang="fr-FR" smtClean="0"/>
              <a:t>15/10/2022</a:t>
            </a:fld>
            <a:endParaRPr lang="fr-FR"/>
          </a:p>
        </p:txBody>
      </p:sp>
      <p:sp>
        <p:nvSpPr>
          <p:cNvPr id="6" name="Espace réservé du pied de page 5">
            <a:extLst>
              <a:ext uri="{FF2B5EF4-FFF2-40B4-BE49-F238E27FC236}">
                <a16:creationId xmlns:a16="http://schemas.microsoft.com/office/drawing/2014/main" id="{F2007F28-2A93-70DA-6FA6-43837D2FBFBC}"/>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1BF456D-F529-0B29-5454-0F10E34C678F}"/>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241175594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crush"/>
      </p:transition>
    </mc:Choice>
    <mc:Fallback>
      <p:transition spd="slow" advClick="0" advTm="16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5D96F0F-C772-8326-FEE3-41FF572533EF}"/>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ADD6E7A8-6048-EAB7-9EAC-D8CB1E21EF8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269B203B-26E3-EAD5-47F5-26BE3C3ACB5F}"/>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C3F6A200-DABF-879B-B228-05B6B76F71A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4D53E2A1-43A2-1A07-7B7A-8F074E611813}"/>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E6368557-D1C7-CFA5-3BE1-2A25FF6737D3}"/>
              </a:ext>
            </a:extLst>
          </p:cNvPr>
          <p:cNvSpPr>
            <a:spLocks noGrp="1"/>
          </p:cNvSpPr>
          <p:nvPr>
            <p:ph type="dt" sz="half" idx="10"/>
          </p:nvPr>
        </p:nvSpPr>
        <p:spPr/>
        <p:txBody>
          <a:bodyPr/>
          <a:lstStyle/>
          <a:p>
            <a:fld id="{79FCEB06-E5C1-467E-9496-EB5A515A2397}" type="datetimeFigureOut">
              <a:rPr lang="fr-FR" smtClean="0"/>
              <a:t>15/10/2022</a:t>
            </a:fld>
            <a:endParaRPr lang="fr-FR"/>
          </a:p>
        </p:txBody>
      </p:sp>
      <p:sp>
        <p:nvSpPr>
          <p:cNvPr id="8" name="Espace réservé du pied de page 7">
            <a:extLst>
              <a:ext uri="{FF2B5EF4-FFF2-40B4-BE49-F238E27FC236}">
                <a16:creationId xmlns:a16="http://schemas.microsoft.com/office/drawing/2014/main" id="{CA28360D-78FA-AF8B-E910-EBF0E96B088A}"/>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B496170F-0229-3FC4-DBCB-375A0E91B1E8}"/>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388969924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crush"/>
      </p:transition>
    </mc:Choice>
    <mc:Fallback>
      <p:transition spd="slow" advClick="0" advTm="16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CC6A63B-921F-DA36-CEA0-8ECC16DC984E}"/>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F24FA85D-A245-CB01-5AF2-33428FFE908E}"/>
              </a:ext>
            </a:extLst>
          </p:cNvPr>
          <p:cNvSpPr>
            <a:spLocks noGrp="1"/>
          </p:cNvSpPr>
          <p:nvPr>
            <p:ph type="dt" sz="half" idx="10"/>
          </p:nvPr>
        </p:nvSpPr>
        <p:spPr/>
        <p:txBody>
          <a:bodyPr/>
          <a:lstStyle/>
          <a:p>
            <a:fld id="{79FCEB06-E5C1-467E-9496-EB5A515A2397}" type="datetimeFigureOut">
              <a:rPr lang="fr-FR" smtClean="0"/>
              <a:t>15/10/2022</a:t>
            </a:fld>
            <a:endParaRPr lang="fr-FR"/>
          </a:p>
        </p:txBody>
      </p:sp>
      <p:sp>
        <p:nvSpPr>
          <p:cNvPr id="4" name="Espace réservé du pied de page 3">
            <a:extLst>
              <a:ext uri="{FF2B5EF4-FFF2-40B4-BE49-F238E27FC236}">
                <a16:creationId xmlns:a16="http://schemas.microsoft.com/office/drawing/2014/main" id="{B8FC71AC-CA01-9F2C-B9C8-D713F251E65B}"/>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890BB3DF-2D47-FD54-BF39-620A15389F41}"/>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404215468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crush"/>
      </p:transition>
    </mc:Choice>
    <mc:Fallback>
      <p:transition spd="slow" advClick="0" advTm="16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CD633533-E50B-7B8A-8E14-5B03CDA9535D}"/>
              </a:ext>
            </a:extLst>
          </p:cNvPr>
          <p:cNvSpPr>
            <a:spLocks noGrp="1"/>
          </p:cNvSpPr>
          <p:nvPr>
            <p:ph type="dt" sz="half" idx="10"/>
          </p:nvPr>
        </p:nvSpPr>
        <p:spPr/>
        <p:txBody>
          <a:bodyPr/>
          <a:lstStyle/>
          <a:p>
            <a:fld id="{79FCEB06-E5C1-467E-9496-EB5A515A2397}" type="datetimeFigureOut">
              <a:rPr lang="fr-FR" smtClean="0"/>
              <a:t>15/10/2022</a:t>
            </a:fld>
            <a:endParaRPr lang="fr-FR"/>
          </a:p>
        </p:txBody>
      </p:sp>
      <p:sp>
        <p:nvSpPr>
          <p:cNvPr id="3" name="Espace réservé du pied de page 2">
            <a:extLst>
              <a:ext uri="{FF2B5EF4-FFF2-40B4-BE49-F238E27FC236}">
                <a16:creationId xmlns:a16="http://schemas.microsoft.com/office/drawing/2014/main" id="{0247179E-94DA-6370-FA2B-A7D58CF0BD31}"/>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85E4CA62-B832-BF82-54B8-56DCE1C16A45}"/>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345946047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crush"/>
      </p:transition>
    </mc:Choice>
    <mc:Fallback>
      <p:transition spd="slow" advClick="0" advTm="16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A872A3B-18E6-DAF5-D8B6-C6248C8A26FD}"/>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0A3C8682-3ED0-9292-E189-D7B24C5DC54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FF198243-58F3-26E2-E792-4234B5C7C98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9F6AD0DB-5DA6-EAC8-29DE-B32ECBBA3ED2}"/>
              </a:ext>
            </a:extLst>
          </p:cNvPr>
          <p:cNvSpPr>
            <a:spLocks noGrp="1"/>
          </p:cNvSpPr>
          <p:nvPr>
            <p:ph type="dt" sz="half" idx="10"/>
          </p:nvPr>
        </p:nvSpPr>
        <p:spPr/>
        <p:txBody>
          <a:bodyPr/>
          <a:lstStyle/>
          <a:p>
            <a:fld id="{79FCEB06-E5C1-467E-9496-EB5A515A2397}" type="datetimeFigureOut">
              <a:rPr lang="fr-FR" smtClean="0"/>
              <a:t>15/10/2022</a:t>
            </a:fld>
            <a:endParaRPr lang="fr-FR"/>
          </a:p>
        </p:txBody>
      </p:sp>
      <p:sp>
        <p:nvSpPr>
          <p:cNvPr id="6" name="Espace réservé du pied de page 5">
            <a:extLst>
              <a:ext uri="{FF2B5EF4-FFF2-40B4-BE49-F238E27FC236}">
                <a16:creationId xmlns:a16="http://schemas.microsoft.com/office/drawing/2014/main" id="{5297363B-6503-2230-1D56-3F64481C91C1}"/>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2D29D88C-419C-6851-D3AA-659E56247688}"/>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40524898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crush"/>
      </p:transition>
    </mc:Choice>
    <mc:Fallback>
      <p:transition spd="slow" advClick="0" advTm="16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A344F79-79D4-7153-D043-213ABCD7A4AF}"/>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3FE16923-CF91-0B0C-5BC3-2AB9FEAB240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FE28A839-65C3-754D-7452-EEBFF289DED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72106B7-1DDF-B89B-605D-7511CFAF12E1}"/>
              </a:ext>
            </a:extLst>
          </p:cNvPr>
          <p:cNvSpPr>
            <a:spLocks noGrp="1"/>
          </p:cNvSpPr>
          <p:nvPr>
            <p:ph type="dt" sz="half" idx="10"/>
          </p:nvPr>
        </p:nvSpPr>
        <p:spPr/>
        <p:txBody>
          <a:bodyPr/>
          <a:lstStyle/>
          <a:p>
            <a:fld id="{79FCEB06-E5C1-467E-9496-EB5A515A2397}" type="datetimeFigureOut">
              <a:rPr lang="fr-FR" smtClean="0"/>
              <a:t>15/10/2022</a:t>
            </a:fld>
            <a:endParaRPr lang="fr-FR"/>
          </a:p>
        </p:txBody>
      </p:sp>
      <p:sp>
        <p:nvSpPr>
          <p:cNvPr id="6" name="Espace réservé du pied de page 5">
            <a:extLst>
              <a:ext uri="{FF2B5EF4-FFF2-40B4-BE49-F238E27FC236}">
                <a16:creationId xmlns:a16="http://schemas.microsoft.com/office/drawing/2014/main" id="{A2EA2EF8-EA74-C626-DD29-0906BACF973B}"/>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64093989-D76D-D3AE-978D-4A4F4504054B}"/>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387261544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crush"/>
      </p:transition>
    </mc:Choice>
    <mc:Fallback>
      <p:transition spd="slow" advClick="0" advTm="16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CECB6F1-DFCD-233B-EC7A-856E73D2378A}"/>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80E4FED2-D5DF-5D35-E00F-94A5B97D958B}"/>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EC3BD90-B9CC-DBFE-83D7-D1D6BD907C92}"/>
              </a:ext>
            </a:extLst>
          </p:cNvPr>
          <p:cNvSpPr>
            <a:spLocks noGrp="1"/>
          </p:cNvSpPr>
          <p:nvPr>
            <p:ph type="dt" sz="half" idx="10"/>
          </p:nvPr>
        </p:nvSpPr>
        <p:spPr/>
        <p:txBody>
          <a:bodyPr/>
          <a:lstStyle/>
          <a:p>
            <a:fld id="{79FCEB06-E5C1-467E-9496-EB5A515A2397}" type="datetimeFigureOut">
              <a:rPr lang="fr-FR" smtClean="0"/>
              <a:t>15/10/2022</a:t>
            </a:fld>
            <a:endParaRPr lang="fr-FR"/>
          </a:p>
        </p:txBody>
      </p:sp>
      <p:sp>
        <p:nvSpPr>
          <p:cNvPr id="5" name="Espace réservé du pied de page 4">
            <a:extLst>
              <a:ext uri="{FF2B5EF4-FFF2-40B4-BE49-F238E27FC236}">
                <a16:creationId xmlns:a16="http://schemas.microsoft.com/office/drawing/2014/main" id="{A2979287-D0D4-8DB1-D0EF-9EDBCC17483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FD47BD5-7978-0941-5A36-3C5737E1FE18}"/>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330090214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crush"/>
      </p:transition>
    </mc:Choice>
    <mc:Fallback>
      <p:transition spd="slow" advClick="0" advTm="16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BB5EE992-4324-E080-FD76-5DFDACD25632}"/>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1757C505-156F-B82D-901F-067D200F98D0}"/>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FE1063F-0936-DDCF-E131-BED6C6485C78}"/>
              </a:ext>
            </a:extLst>
          </p:cNvPr>
          <p:cNvSpPr>
            <a:spLocks noGrp="1"/>
          </p:cNvSpPr>
          <p:nvPr>
            <p:ph type="dt" sz="half" idx="10"/>
          </p:nvPr>
        </p:nvSpPr>
        <p:spPr/>
        <p:txBody>
          <a:bodyPr/>
          <a:lstStyle/>
          <a:p>
            <a:fld id="{79FCEB06-E5C1-467E-9496-EB5A515A2397}" type="datetimeFigureOut">
              <a:rPr lang="fr-FR" smtClean="0"/>
              <a:t>15/10/2022</a:t>
            </a:fld>
            <a:endParaRPr lang="fr-FR"/>
          </a:p>
        </p:txBody>
      </p:sp>
      <p:sp>
        <p:nvSpPr>
          <p:cNvPr id="5" name="Espace réservé du pied de page 4">
            <a:extLst>
              <a:ext uri="{FF2B5EF4-FFF2-40B4-BE49-F238E27FC236}">
                <a16:creationId xmlns:a16="http://schemas.microsoft.com/office/drawing/2014/main" id="{71F430EF-52F1-22F2-7F5F-22F1F05AA74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6951BCF-FA23-3A8D-35F3-6B497F631D6D}"/>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74250962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crush"/>
      </p:transition>
    </mc:Choice>
    <mc:Fallback>
      <p:transition spd="slow" advClick="0" advTm="16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A2601E6B-AC77-AA42-8649-B6FABBE4690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61EAFB9A-88CA-6B02-7D19-AD5A8523C98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167B3CF-220C-DA55-2DB2-A215065CC58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9FCEB06-E5C1-467E-9496-EB5A515A2397}" type="datetimeFigureOut">
              <a:rPr lang="fr-FR" smtClean="0"/>
              <a:t>15/10/2022</a:t>
            </a:fld>
            <a:endParaRPr lang="fr-FR"/>
          </a:p>
        </p:txBody>
      </p:sp>
      <p:sp>
        <p:nvSpPr>
          <p:cNvPr id="5" name="Espace réservé du pied de page 4">
            <a:extLst>
              <a:ext uri="{FF2B5EF4-FFF2-40B4-BE49-F238E27FC236}">
                <a16:creationId xmlns:a16="http://schemas.microsoft.com/office/drawing/2014/main" id="{59A331F4-A7AF-D49C-E37B-557323AE492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2F1EAE61-FB6C-F0AC-13AE-0BBD3338306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36A7DCF-6BAF-45CC-8A64-9226616FE9B5}" type="slidenum">
              <a:rPr lang="fr-FR" smtClean="0"/>
              <a:t>‹N°›</a:t>
            </a:fld>
            <a:endParaRPr lang="fr-FR"/>
          </a:p>
        </p:txBody>
      </p:sp>
    </p:spTree>
    <p:extLst>
      <p:ext uri="{BB962C8B-B14F-4D97-AF65-F5344CB8AC3E}">
        <p14:creationId xmlns:p14="http://schemas.microsoft.com/office/powerpoint/2010/main" val="22207082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crush"/>
      </p:transition>
    </mc:Choice>
    <mc:Fallback>
      <p:transition spd="slow" advClick="0" advTm="16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fleur, plante, bouquet, très coloré&#10;&#10;Description générée automatiquement">
            <a:extLst>
              <a:ext uri="{FF2B5EF4-FFF2-40B4-BE49-F238E27FC236}">
                <a16:creationId xmlns:a16="http://schemas.microsoft.com/office/drawing/2014/main" id="{0A0F6755-562A-E164-CC57-E3358A76DA51}"/>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98764" y="498764"/>
            <a:ext cx="11208327" cy="6054436"/>
          </a:xfrm>
          <a:prstGeom prst="rect">
            <a:avLst/>
          </a:prstGeom>
          <a:ln w="50800" cmpd="dbl">
            <a:solidFill>
              <a:srgbClr val="FF0000"/>
            </a:solidFill>
          </a:ln>
        </p:spPr>
      </p:pic>
      <p:sp>
        <p:nvSpPr>
          <p:cNvPr id="7" name="ZoneTexte 6">
            <a:extLst>
              <a:ext uri="{FF2B5EF4-FFF2-40B4-BE49-F238E27FC236}">
                <a16:creationId xmlns:a16="http://schemas.microsoft.com/office/drawing/2014/main" id="{6E3DF118-DD4B-F577-6169-23B9719867A8}"/>
              </a:ext>
            </a:extLst>
          </p:cNvPr>
          <p:cNvSpPr txBox="1"/>
          <p:nvPr/>
        </p:nvSpPr>
        <p:spPr>
          <a:xfrm>
            <a:off x="4426528" y="3383280"/>
            <a:ext cx="6093228" cy="461665"/>
          </a:xfrm>
          <a:prstGeom prst="rect">
            <a:avLst/>
          </a:prstGeom>
          <a:noFill/>
        </p:spPr>
        <p:txBody>
          <a:bodyPr wrap="square">
            <a:spAutoFit/>
          </a:bodyPr>
          <a:lstStyle/>
          <a:p>
            <a:r>
              <a:rPr lang="fr-FR" sz="2400" b="1" i="1" dirty="0"/>
              <a:t>Découvrir les îles Samoa</a:t>
            </a:r>
          </a:p>
        </p:txBody>
      </p:sp>
      <p:sp>
        <p:nvSpPr>
          <p:cNvPr id="8" name="ZoneTexte 7">
            <a:extLst>
              <a:ext uri="{FF2B5EF4-FFF2-40B4-BE49-F238E27FC236}">
                <a16:creationId xmlns:a16="http://schemas.microsoft.com/office/drawing/2014/main" id="{336F233E-BE0C-1359-D2B2-E5D9481FF4C3}"/>
              </a:ext>
            </a:extLst>
          </p:cNvPr>
          <p:cNvSpPr txBox="1"/>
          <p:nvPr/>
        </p:nvSpPr>
        <p:spPr>
          <a:xfrm>
            <a:off x="4921135" y="2967335"/>
            <a:ext cx="3557847" cy="461665"/>
          </a:xfrm>
          <a:prstGeom prst="rect">
            <a:avLst/>
          </a:prstGeom>
          <a:noFill/>
        </p:spPr>
        <p:txBody>
          <a:bodyPr wrap="square" rtlCol="0">
            <a:spAutoFit/>
          </a:bodyPr>
          <a:lstStyle/>
          <a:p>
            <a:r>
              <a:rPr lang="fr-FR" sz="2400" b="1" i="1" dirty="0"/>
              <a:t>Lorient Vous Fait </a:t>
            </a:r>
          </a:p>
        </p:txBody>
      </p:sp>
    </p:spTree>
    <p:extLst>
      <p:ext uri="{BB962C8B-B14F-4D97-AF65-F5344CB8AC3E}">
        <p14:creationId xmlns:p14="http://schemas.microsoft.com/office/powerpoint/2010/main" val="330082759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crush"/>
        <p:sndAc>
          <p:stSnd loop="1">
            <p:snd r:embed="rId2" name="Te Aho Purotu - ile sauvage (Tahiti).wav"/>
          </p:stSnd>
        </p:sndAc>
      </p:transition>
    </mc:Choice>
    <mc:Fallback>
      <p:transition spd="slow" advClick="0" advTm="16000">
        <p:fade/>
        <p:sndAc>
          <p:stSnd loop="1">
            <p:snd r:embed="rId2" name="Te Aho Purotu - ile sauvage (Tahiti).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A399064-47C9-1A5A-0D0C-E1FB8F152D63}"/>
              </a:ext>
            </a:extLst>
          </p:cNvPr>
          <p:cNvSpPr/>
          <p:nvPr/>
        </p:nvSpPr>
        <p:spPr>
          <a:xfrm>
            <a:off x="0" y="0"/>
            <a:ext cx="12192000"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4000" b="1" i="1" dirty="0">
                <a:ln>
                  <a:solidFill>
                    <a:schemeClr val="tx1"/>
                  </a:solidFill>
                </a:ln>
                <a:solidFill>
                  <a:srgbClr val="FFFF00"/>
                </a:solidFill>
                <a:effectLst>
                  <a:glow rad="228600">
                    <a:schemeClr val="accent4">
                      <a:satMod val="175000"/>
                      <a:alpha val="40000"/>
                    </a:schemeClr>
                  </a:glow>
                </a:effectLst>
              </a:rPr>
              <a:t>Les </a:t>
            </a:r>
            <a:r>
              <a:rPr lang="fr-FR" sz="4000" b="1" i="1" dirty="0" err="1">
                <a:ln>
                  <a:solidFill>
                    <a:schemeClr val="tx1"/>
                  </a:solidFill>
                </a:ln>
                <a:solidFill>
                  <a:srgbClr val="FFFF00"/>
                </a:solidFill>
                <a:effectLst>
                  <a:glow rad="228600">
                    <a:schemeClr val="accent4">
                      <a:satMod val="175000"/>
                      <a:alpha val="40000"/>
                    </a:schemeClr>
                  </a:glow>
                </a:effectLst>
              </a:rPr>
              <a:t>Saoma</a:t>
            </a:r>
            <a:r>
              <a:rPr lang="fr-FR" sz="4000" b="1" i="1" dirty="0">
                <a:ln>
                  <a:solidFill>
                    <a:schemeClr val="tx1"/>
                  </a:solidFill>
                </a:ln>
                <a:solidFill>
                  <a:srgbClr val="FFFF00"/>
                </a:solidFill>
                <a:effectLst>
                  <a:glow rad="228600">
                    <a:schemeClr val="accent4">
                      <a:satMod val="175000"/>
                      <a:alpha val="40000"/>
                    </a:schemeClr>
                  </a:glow>
                </a:effectLst>
              </a:rPr>
              <a:t> sont un pays constituant la partie occidentale des îles </a:t>
            </a:r>
            <a:r>
              <a:rPr lang="fr-FR" sz="4000" b="1" i="1" dirty="0" err="1">
                <a:ln>
                  <a:solidFill>
                    <a:schemeClr val="tx1"/>
                  </a:solidFill>
                </a:ln>
                <a:solidFill>
                  <a:srgbClr val="FFFF00"/>
                </a:solidFill>
                <a:effectLst>
                  <a:glow rad="228600">
                    <a:schemeClr val="accent4">
                      <a:satMod val="175000"/>
                      <a:alpha val="40000"/>
                    </a:schemeClr>
                  </a:glow>
                </a:effectLst>
              </a:rPr>
              <a:t>Saoma</a:t>
            </a:r>
            <a:r>
              <a:rPr lang="fr-FR" sz="4000" b="1" i="1" dirty="0">
                <a:ln>
                  <a:solidFill>
                    <a:schemeClr val="tx1"/>
                  </a:solidFill>
                </a:ln>
                <a:solidFill>
                  <a:srgbClr val="FFFF00"/>
                </a:solidFill>
                <a:effectLst>
                  <a:glow rad="228600">
                    <a:schemeClr val="accent4">
                      <a:satMod val="175000"/>
                      <a:alpha val="40000"/>
                    </a:schemeClr>
                  </a:glow>
                </a:effectLst>
              </a:rPr>
              <a:t> en Polynésie. La plupart de ses îles offrent des plages bordées de récifs et des terres intérieures boisées avec gorges et chutes d'eau. Les îles incluent Upolu, abritant la majorité de la population des </a:t>
            </a:r>
            <a:r>
              <a:rPr lang="fr-FR" sz="4000" b="1" i="1" dirty="0" err="1">
                <a:ln>
                  <a:solidFill>
                    <a:schemeClr val="tx1"/>
                  </a:solidFill>
                </a:ln>
                <a:solidFill>
                  <a:srgbClr val="FFFF00"/>
                </a:solidFill>
                <a:effectLst>
                  <a:glow rad="228600">
                    <a:schemeClr val="accent4">
                      <a:satMod val="175000"/>
                      <a:alpha val="40000"/>
                    </a:schemeClr>
                  </a:glow>
                </a:effectLst>
              </a:rPr>
              <a:t>Saoma</a:t>
            </a:r>
            <a:r>
              <a:rPr lang="fr-FR" sz="4000" b="1" i="1" dirty="0">
                <a:ln>
                  <a:solidFill>
                    <a:schemeClr val="tx1"/>
                  </a:solidFill>
                </a:ln>
                <a:solidFill>
                  <a:srgbClr val="FFFF00"/>
                </a:solidFill>
                <a:effectLst>
                  <a:glow rad="228600">
                    <a:schemeClr val="accent4">
                      <a:satMod val="175000"/>
                      <a:alpha val="40000"/>
                    </a:schemeClr>
                  </a:glow>
                </a:effectLst>
              </a:rPr>
              <a:t>, et Savai'i, l'une des plus grandes îles du Pacifique Sud. Les plus petites îles comprennent des hameaux ou sont inhabitées. Certaines accueillent des refuges animaliers</a:t>
            </a:r>
          </a:p>
        </p:txBody>
      </p:sp>
    </p:spTree>
    <p:extLst>
      <p:ext uri="{BB962C8B-B14F-4D97-AF65-F5344CB8AC3E}">
        <p14:creationId xmlns:p14="http://schemas.microsoft.com/office/powerpoint/2010/main" val="369995126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crush"/>
      </p:transition>
    </mc:Choice>
    <mc:Fallback>
      <p:transition spd="slow" advClick="0" advTm="16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au, extérieur, nature, océan&#10;&#10;Description générée automatiquement">
            <a:extLst>
              <a:ext uri="{FF2B5EF4-FFF2-40B4-BE49-F238E27FC236}">
                <a16:creationId xmlns:a16="http://schemas.microsoft.com/office/drawing/2014/main" id="{89F6E2A1-0275-791D-C5AF-1FEDDB07D35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119352" y="536028"/>
            <a:ext cx="9979572" cy="5833242"/>
          </a:xfrm>
          <a:prstGeom prst="rect">
            <a:avLst/>
          </a:prstGeom>
          <a:ln w="50800" cmpd="dbl">
            <a:solidFill>
              <a:srgbClr val="FF0000"/>
            </a:solidFill>
          </a:ln>
        </p:spPr>
      </p:pic>
    </p:spTree>
    <p:extLst>
      <p:ext uri="{BB962C8B-B14F-4D97-AF65-F5344CB8AC3E}">
        <p14:creationId xmlns:p14="http://schemas.microsoft.com/office/powerpoint/2010/main" val="132425283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crush"/>
      </p:transition>
    </mc:Choice>
    <mc:Fallback>
      <p:transition spd="slow" advClick="0" advTm="16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erbe, personne, sport, foule&#10;&#10;Description générée automatiquement">
            <a:extLst>
              <a:ext uri="{FF2B5EF4-FFF2-40B4-BE49-F238E27FC236}">
                <a16:creationId xmlns:a16="http://schemas.microsoft.com/office/drawing/2014/main" id="{940F0010-22FA-0928-EA18-23C3426AC7B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15452" y="599090"/>
            <a:ext cx="9641305" cy="5769626"/>
          </a:xfrm>
          <a:prstGeom prst="rect">
            <a:avLst/>
          </a:prstGeom>
          <a:ln w="50800" cmpd="dbl">
            <a:solidFill>
              <a:srgbClr val="FF0000"/>
            </a:solidFill>
          </a:ln>
        </p:spPr>
      </p:pic>
    </p:spTree>
    <p:extLst>
      <p:ext uri="{BB962C8B-B14F-4D97-AF65-F5344CB8AC3E}">
        <p14:creationId xmlns:p14="http://schemas.microsoft.com/office/powerpoint/2010/main" val="178911704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crush"/>
      </p:transition>
    </mc:Choice>
    <mc:Fallback>
      <p:transition spd="slow" advClick="0" advTm="16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ature, montagne, extérieur, ravin&#10;&#10;Description générée automatiquement">
            <a:extLst>
              <a:ext uri="{FF2B5EF4-FFF2-40B4-BE49-F238E27FC236}">
                <a16:creationId xmlns:a16="http://schemas.microsoft.com/office/drawing/2014/main" id="{2F122019-3F09-444F-9B79-31A661ADC88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15142" y="399011"/>
            <a:ext cx="10889673" cy="6018414"/>
          </a:xfrm>
          <a:prstGeom prst="rect">
            <a:avLst/>
          </a:prstGeom>
          <a:ln w="50800" cmpd="dbl">
            <a:solidFill>
              <a:srgbClr val="FF0000"/>
            </a:solidFill>
          </a:ln>
        </p:spPr>
      </p:pic>
    </p:spTree>
    <p:extLst>
      <p:ext uri="{BB962C8B-B14F-4D97-AF65-F5344CB8AC3E}">
        <p14:creationId xmlns:p14="http://schemas.microsoft.com/office/powerpoint/2010/main" val="69332538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crush"/>
      </p:transition>
    </mc:Choice>
    <mc:Fallback>
      <p:transition spd="slow" advClick="0" advTm="16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exte, jaune, extérieur, bus&#10;&#10;Description générée automatiquement">
            <a:extLst>
              <a:ext uri="{FF2B5EF4-FFF2-40B4-BE49-F238E27FC236}">
                <a16:creationId xmlns:a16="http://schemas.microsoft.com/office/drawing/2014/main" id="{3EC49394-DA12-AD04-74EC-E222C1B13C7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997527" y="748145"/>
            <a:ext cx="10257906" cy="5119255"/>
          </a:xfrm>
          <a:prstGeom prst="rect">
            <a:avLst/>
          </a:prstGeom>
          <a:ln w="50800" cmpd="dbl">
            <a:solidFill>
              <a:srgbClr val="FF0000"/>
            </a:solidFill>
          </a:ln>
        </p:spPr>
      </p:pic>
    </p:spTree>
    <p:extLst>
      <p:ext uri="{BB962C8B-B14F-4D97-AF65-F5344CB8AC3E}">
        <p14:creationId xmlns:p14="http://schemas.microsoft.com/office/powerpoint/2010/main" val="429234741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crush"/>
      </p:transition>
    </mc:Choice>
    <mc:Fallback>
      <p:transition spd="slow" advClick="0" advTm="16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au, bateau, sport&#10;&#10;Description générée automatiquement">
            <a:extLst>
              <a:ext uri="{FF2B5EF4-FFF2-40B4-BE49-F238E27FC236}">
                <a16:creationId xmlns:a16="http://schemas.microsoft.com/office/drawing/2014/main" id="{8FBFDCD2-A112-DFC9-5537-96B0BA8EB9F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914400" y="532015"/>
            <a:ext cx="10440785" cy="5802283"/>
          </a:xfrm>
          <a:prstGeom prst="rect">
            <a:avLst/>
          </a:prstGeom>
          <a:ln w="50800" cmpd="dbl">
            <a:solidFill>
              <a:srgbClr val="FF0000"/>
            </a:solidFill>
          </a:ln>
        </p:spPr>
      </p:pic>
    </p:spTree>
    <p:extLst>
      <p:ext uri="{BB962C8B-B14F-4D97-AF65-F5344CB8AC3E}">
        <p14:creationId xmlns:p14="http://schemas.microsoft.com/office/powerpoint/2010/main" val="554677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crush"/>
      </p:transition>
    </mc:Choice>
    <mc:Fallback>
      <p:transition spd="slow" advClick="0" advTm="16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6BA690B2-C150-B557-E7DE-9267C34569A4}"/>
              </a:ext>
            </a:extLst>
          </p:cNvPr>
          <p:cNvPicPr>
            <a:picLocks noChangeAspect="1"/>
          </p:cNvPicPr>
          <p:nvPr/>
        </p:nvPicPr>
        <p:blipFill>
          <a:blip r:embed="rId2"/>
          <a:stretch>
            <a:fillRect/>
          </a:stretch>
        </p:blipFill>
        <p:spPr>
          <a:xfrm>
            <a:off x="1428750" y="702425"/>
            <a:ext cx="9334500" cy="5453149"/>
          </a:xfrm>
          <a:prstGeom prst="rect">
            <a:avLst/>
          </a:prstGeom>
          <a:ln w="50800" cmpd="dbl">
            <a:solidFill>
              <a:srgbClr val="FF0000"/>
            </a:solidFill>
          </a:ln>
        </p:spPr>
      </p:pic>
    </p:spTree>
    <p:extLst>
      <p:ext uri="{BB962C8B-B14F-4D97-AF65-F5344CB8AC3E}">
        <p14:creationId xmlns:p14="http://schemas.microsoft.com/office/powerpoint/2010/main" val="427657937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crush"/>
      </p:transition>
    </mc:Choice>
    <mc:Fallback>
      <p:transition spd="slow" advClick="0" advTm="16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404D9A93-93DE-0DAA-B2E3-9916F83A5DB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91244" y="436418"/>
            <a:ext cx="9144000" cy="5985164"/>
          </a:xfrm>
          <a:prstGeom prst="rect">
            <a:avLst/>
          </a:prstGeom>
          <a:ln w="50800" cmpd="dbl">
            <a:solidFill>
              <a:srgbClr val="FF0000"/>
            </a:solidFill>
          </a:ln>
        </p:spPr>
      </p:pic>
      <p:sp>
        <p:nvSpPr>
          <p:cNvPr id="4" name="ZoneTexte 3">
            <a:extLst>
              <a:ext uri="{FF2B5EF4-FFF2-40B4-BE49-F238E27FC236}">
                <a16:creationId xmlns:a16="http://schemas.microsoft.com/office/drawing/2014/main" id="{E56D86A4-6A97-F508-9E7B-C394E121D1EE}"/>
              </a:ext>
            </a:extLst>
          </p:cNvPr>
          <p:cNvSpPr txBox="1"/>
          <p:nvPr/>
        </p:nvSpPr>
        <p:spPr>
          <a:xfrm>
            <a:off x="10435244" y="3429000"/>
            <a:ext cx="1475509" cy="1631216"/>
          </a:xfrm>
          <a:prstGeom prst="rect">
            <a:avLst/>
          </a:prstGeom>
          <a:noFill/>
        </p:spPr>
        <p:txBody>
          <a:bodyPr wrap="square">
            <a:spAutoFit/>
          </a:bodyPr>
          <a:lstStyle/>
          <a:p>
            <a:r>
              <a:rPr lang="fr-FR" sz="2000" b="1" i="1" dirty="0">
                <a:solidFill>
                  <a:srgbClr val="FFFF00"/>
                </a:solidFill>
              </a:rPr>
              <a:t>démonstration de râpage de noix de coco !</a:t>
            </a:r>
          </a:p>
        </p:txBody>
      </p:sp>
    </p:spTree>
    <p:extLst>
      <p:ext uri="{BB962C8B-B14F-4D97-AF65-F5344CB8AC3E}">
        <p14:creationId xmlns:p14="http://schemas.microsoft.com/office/powerpoint/2010/main" val="3043499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crush"/>
      </p:transition>
    </mc:Choice>
    <mc:Fallback>
      <p:transition spd="slow" advClick="0" advTm="16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xtérieur, palmier, plage, arbre&#10;&#10;Description générée automatiquement">
            <a:extLst>
              <a:ext uri="{FF2B5EF4-FFF2-40B4-BE49-F238E27FC236}">
                <a16:creationId xmlns:a16="http://schemas.microsoft.com/office/drawing/2014/main" id="{CFA3DDEB-8242-1D22-22B6-A5FAB9E17D2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00858" y="444730"/>
            <a:ext cx="9757295" cy="5968539"/>
          </a:xfrm>
          <a:prstGeom prst="rect">
            <a:avLst/>
          </a:prstGeom>
          <a:ln w="50800" cmpd="dbl">
            <a:solidFill>
              <a:srgbClr val="FF0000"/>
            </a:solidFill>
          </a:ln>
        </p:spPr>
      </p:pic>
      <p:sp>
        <p:nvSpPr>
          <p:cNvPr id="4" name="ZoneTexte 3">
            <a:extLst>
              <a:ext uri="{FF2B5EF4-FFF2-40B4-BE49-F238E27FC236}">
                <a16:creationId xmlns:a16="http://schemas.microsoft.com/office/drawing/2014/main" id="{F42B917E-D4F1-2361-E1E1-09A8667C44E8}"/>
              </a:ext>
            </a:extLst>
          </p:cNvPr>
          <p:cNvSpPr txBox="1"/>
          <p:nvPr/>
        </p:nvSpPr>
        <p:spPr>
          <a:xfrm>
            <a:off x="10158154" y="3092335"/>
            <a:ext cx="2177934" cy="1015663"/>
          </a:xfrm>
          <a:prstGeom prst="rect">
            <a:avLst/>
          </a:prstGeom>
          <a:noFill/>
        </p:spPr>
        <p:txBody>
          <a:bodyPr wrap="square" rtlCol="0">
            <a:spAutoFit/>
          </a:bodyPr>
          <a:lstStyle/>
          <a:p>
            <a:r>
              <a:rPr lang="fr-FR" sz="2000" b="1" i="1" dirty="0" err="1">
                <a:solidFill>
                  <a:srgbClr val="FFFF00"/>
                </a:solidFill>
              </a:rPr>
              <a:t>Faleo'o</a:t>
            </a:r>
            <a:r>
              <a:rPr lang="fr-FR" sz="2000" b="1" i="1" dirty="0">
                <a:solidFill>
                  <a:srgbClr val="FFFF00"/>
                </a:solidFill>
              </a:rPr>
              <a:t> sur la plage sur l'île de Manono.</a:t>
            </a:r>
          </a:p>
        </p:txBody>
      </p:sp>
    </p:spTree>
    <p:extLst>
      <p:ext uri="{BB962C8B-B14F-4D97-AF65-F5344CB8AC3E}">
        <p14:creationId xmlns:p14="http://schemas.microsoft.com/office/powerpoint/2010/main" val="259344307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crush"/>
      </p:transition>
    </mc:Choice>
    <mc:Fallback>
      <p:transition spd="slow" advClick="0" advTm="16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exte, personne&#10;&#10;Description générée automatiquement">
            <a:extLst>
              <a:ext uri="{FF2B5EF4-FFF2-40B4-BE49-F238E27FC236}">
                <a16:creationId xmlns:a16="http://schemas.microsoft.com/office/drawing/2014/main" id="{1318A7ED-FCE9-DC41-69B6-56EC1D73E15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63288" y="436417"/>
            <a:ext cx="6710018" cy="5985165"/>
          </a:xfrm>
          <a:prstGeom prst="rect">
            <a:avLst/>
          </a:prstGeom>
          <a:ln w="50800" cmpd="dbl">
            <a:solidFill>
              <a:srgbClr val="FF0000"/>
            </a:solidFill>
          </a:ln>
        </p:spPr>
      </p:pic>
      <p:sp>
        <p:nvSpPr>
          <p:cNvPr id="4" name="ZoneTexte 3">
            <a:extLst>
              <a:ext uri="{FF2B5EF4-FFF2-40B4-BE49-F238E27FC236}">
                <a16:creationId xmlns:a16="http://schemas.microsoft.com/office/drawing/2014/main" id="{EA6C6149-AF71-C6E3-A5B7-B84BA0A6F59F}"/>
              </a:ext>
            </a:extLst>
          </p:cNvPr>
          <p:cNvSpPr txBox="1"/>
          <p:nvPr/>
        </p:nvSpPr>
        <p:spPr>
          <a:xfrm>
            <a:off x="8229600" y="3790604"/>
            <a:ext cx="3962400" cy="400110"/>
          </a:xfrm>
          <a:prstGeom prst="rect">
            <a:avLst/>
          </a:prstGeom>
          <a:noFill/>
        </p:spPr>
        <p:txBody>
          <a:bodyPr wrap="square" rtlCol="0">
            <a:spAutoFit/>
          </a:bodyPr>
          <a:lstStyle/>
          <a:p>
            <a:r>
              <a:rPr lang="fr-FR" sz="2000" b="1" i="1" dirty="0">
                <a:solidFill>
                  <a:srgbClr val="FFFF00"/>
                </a:solidFill>
              </a:rPr>
              <a:t>Guerrier samoan en 1896</a:t>
            </a:r>
            <a:r>
              <a:rPr lang="fr-FR" dirty="0">
                <a:solidFill>
                  <a:srgbClr val="FFFF00"/>
                </a:solidFill>
              </a:rPr>
              <a:t>.</a:t>
            </a:r>
          </a:p>
        </p:txBody>
      </p:sp>
    </p:spTree>
    <p:extLst>
      <p:ext uri="{BB962C8B-B14F-4D97-AF65-F5344CB8AC3E}">
        <p14:creationId xmlns:p14="http://schemas.microsoft.com/office/powerpoint/2010/main" val="142282588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crush"/>
      </p:transition>
    </mc:Choice>
    <mc:Fallback>
      <p:transition spd="slow" advClick="0" advTm="16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883F4CDE-9F7D-5179-0B11-E5E866F70ED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52500" y="681644"/>
            <a:ext cx="10287000" cy="5536276"/>
          </a:xfrm>
          <a:prstGeom prst="rect">
            <a:avLst/>
          </a:prstGeom>
          <a:ln w="50800" cmpd="dbl">
            <a:solidFill>
              <a:srgbClr val="FF0000"/>
            </a:solidFill>
          </a:ln>
        </p:spPr>
      </p:pic>
    </p:spTree>
    <p:extLst>
      <p:ext uri="{BB962C8B-B14F-4D97-AF65-F5344CB8AC3E}">
        <p14:creationId xmlns:p14="http://schemas.microsoft.com/office/powerpoint/2010/main" val="205834262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crush"/>
      </p:transition>
    </mc:Choice>
    <mc:Fallback>
      <p:transition spd="slow" advClick="0" advTm="16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B58C01BB-9FA6-7044-FE41-E7A7CE4C378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52500" y="532015"/>
            <a:ext cx="10287000" cy="5818910"/>
          </a:xfrm>
          <a:prstGeom prst="rect">
            <a:avLst/>
          </a:prstGeom>
          <a:ln w="50800" cmpd="dbl">
            <a:solidFill>
              <a:srgbClr val="FF0000"/>
            </a:solidFill>
          </a:ln>
        </p:spPr>
      </p:pic>
    </p:spTree>
    <p:extLst>
      <p:ext uri="{BB962C8B-B14F-4D97-AF65-F5344CB8AC3E}">
        <p14:creationId xmlns:p14="http://schemas.microsoft.com/office/powerpoint/2010/main" val="335183600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crush"/>
      </p:transition>
    </mc:Choice>
    <mc:Fallback>
      <p:transition spd="slow" advClick="0" advTm="16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CC0271CE-B99A-677C-C4E2-01413AAA2CDB}"/>
              </a:ext>
            </a:extLst>
          </p:cNvPr>
          <p:cNvPicPr>
            <a:picLocks noChangeAspect="1"/>
          </p:cNvPicPr>
          <p:nvPr/>
        </p:nvPicPr>
        <p:blipFill>
          <a:blip r:embed="rId2"/>
          <a:stretch>
            <a:fillRect/>
          </a:stretch>
        </p:blipFill>
        <p:spPr>
          <a:xfrm>
            <a:off x="1117369" y="752475"/>
            <a:ext cx="9525000" cy="5353050"/>
          </a:xfrm>
          <a:prstGeom prst="rect">
            <a:avLst/>
          </a:prstGeom>
          <a:ln w="50800" cmpd="dbl">
            <a:solidFill>
              <a:srgbClr val="FF0000"/>
            </a:solidFill>
          </a:ln>
        </p:spPr>
      </p:pic>
      <p:sp>
        <p:nvSpPr>
          <p:cNvPr id="3" name="ZoneTexte 2">
            <a:extLst>
              <a:ext uri="{FF2B5EF4-FFF2-40B4-BE49-F238E27FC236}">
                <a16:creationId xmlns:a16="http://schemas.microsoft.com/office/drawing/2014/main" id="{5BCD766D-2ECA-F513-D08C-60DCB2F1A1CE}"/>
              </a:ext>
            </a:extLst>
          </p:cNvPr>
          <p:cNvSpPr txBox="1"/>
          <p:nvPr/>
        </p:nvSpPr>
        <p:spPr>
          <a:xfrm>
            <a:off x="10911840" y="3075057"/>
            <a:ext cx="1280160" cy="707886"/>
          </a:xfrm>
          <a:prstGeom prst="rect">
            <a:avLst/>
          </a:prstGeom>
          <a:noFill/>
        </p:spPr>
        <p:txBody>
          <a:bodyPr wrap="square" rtlCol="0">
            <a:spAutoFit/>
          </a:bodyPr>
          <a:lstStyle/>
          <a:p>
            <a:r>
              <a:rPr lang="fr-FR" sz="2000" b="1" i="1" dirty="0">
                <a:solidFill>
                  <a:srgbClr val="FFFF00"/>
                </a:solidFill>
              </a:rPr>
              <a:t>petite maison</a:t>
            </a:r>
          </a:p>
        </p:txBody>
      </p:sp>
    </p:spTree>
    <p:extLst>
      <p:ext uri="{BB962C8B-B14F-4D97-AF65-F5344CB8AC3E}">
        <p14:creationId xmlns:p14="http://schemas.microsoft.com/office/powerpoint/2010/main" val="132696696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crush"/>
      </p:transition>
    </mc:Choice>
    <mc:Fallback>
      <p:transition spd="slow" advClick="0" advTm="16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9B76457D-5A70-28B3-7E64-A4611111DF9E}"/>
              </a:ext>
            </a:extLst>
          </p:cNvPr>
          <p:cNvPicPr>
            <a:picLocks noChangeAspect="1"/>
          </p:cNvPicPr>
          <p:nvPr/>
        </p:nvPicPr>
        <p:blipFill>
          <a:blip r:embed="rId2"/>
          <a:stretch>
            <a:fillRect/>
          </a:stretch>
        </p:blipFill>
        <p:spPr>
          <a:xfrm>
            <a:off x="884613" y="752475"/>
            <a:ext cx="9525000" cy="5353050"/>
          </a:xfrm>
          <a:prstGeom prst="rect">
            <a:avLst/>
          </a:prstGeom>
          <a:ln w="50800" cmpd="dbl">
            <a:solidFill>
              <a:srgbClr val="FF0000"/>
            </a:solidFill>
          </a:ln>
        </p:spPr>
      </p:pic>
      <p:sp>
        <p:nvSpPr>
          <p:cNvPr id="3" name="ZoneTexte 2">
            <a:extLst>
              <a:ext uri="{FF2B5EF4-FFF2-40B4-BE49-F238E27FC236}">
                <a16:creationId xmlns:a16="http://schemas.microsoft.com/office/drawing/2014/main" id="{998E1E0E-F568-388E-8B42-0AB7172057BD}"/>
              </a:ext>
            </a:extLst>
          </p:cNvPr>
          <p:cNvSpPr txBox="1"/>
          <p:nvPr/>
        </p:nvSpPr>
        <p:spPr>
          <a:xfrm>
            <a:off x="10573789" y="3158836"/>
            <a:ext cx="1496291" cy="1938992"/>
          </a:xfrm>
          <a:prstGeom prst="rect">
            <a:avLst/>
          </a:prstGeom>
          <a:noFill/>
        </p:spPr>
        <p:txBody>
          <a:bodyPr wrap="square" rtlCol="0">
            <a:spAutoFit/>
          </a:bodyPr>
          <a:lstStyle/>
          <a:p>
            <a:r>
              <a:rPr lang="fr-FR" sz="2000" b="1" i="1" dirty="0">
                <a:solidFill>
                  <a:srgbClr val="FFFF00"/>
                </a:solidFill>
              </a:rPr>
              <a:t>Oka, plat Samoan à base de thon cru mariné au lait de coco</a:t>
            </a:r>
          </a:p>
        </p:txBody>
      </p:sp>
    </p:spTree>
    <p:extLst>
      <p:ext uri="{BB962C8B-B14F-4D97-AF65-F5344CB8AC3E}">
        <p14:creationId xmlns:p14="http://schemas.microsoft.com/office/powerpoint/2010/main" val="273188039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crush"/>
      </p:transition>
    </mc:Choice>
    <mc:Fallback>
      <p:transition spd="slow" advClick="0" advTm="16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5C420EFE-2214-1AEE-D69E-AE053D5CD48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84860" y="752475"/>
            <a:ext cx="9190413" cy="5353050"/>
          </a:xfrm>
          <a:prstGeom prst="rect">
            <a:avLst/>
          </a:prstGeom>
          <a:ln w="50800" cmpd="dbl">
            <a:solidFill>
              <a:srgbClr val="FF0000"/>
            </a:solidFill>
          </a:ln>
        </p:spPr>
      </p:pic>
      <p:sp>
        <p:nvSpPr>
          <p:cNvPr id="4" name="ZoneTexte 3">
            <a:extLst>
              <a:ext uri="{FF2B5EF4-FFF2-40B4-BE49-F238E27FC236}">
                <a16:creationId xmlns:a16="http://schemas.microsoft.com/office/drawing/2014/main" id="{B895341D-BDB7-567F-D334-6BF6B95E9B27}"/>
              </a:ext>
            </a:extLst>
          </p:cNvPr>
          <p:cNvSpPr txBox="1"/>
          <p:nvPr/>
        </p:nvSpPr>
        <p:spPr>
          <a:xfrm>
            <a:off x="10274531" y="3894339"/>
            <a:ext cx="1917469" cy="707886"/>
          </a:xfrm>
          <a:prstGeom prst="rect">
            <a:avLst/>
          </a:prstGeom>
          <a:noFill/>
        </p:spPr>
        <p:txBody>
          <a:bodyPr wrap="square" rtlCol="0">
            <a:spAutoFit/>
          </a:bodyPr>
          <a:lstStyle/>
          <a:p>
            <a:r>
              <a:rPr lang="fr-FR" sz="2000" b="1" i="1" dirty="0">
                <a:solidFill>
                  <a:srgbClr val="FFFF00"/>
                </a:solidFill>
              </a:rPr>
              <a:t>Marché aux Poissons (Apia </a:t>
            </a:r>
            <a:r>
              <a:rPr lang="fr-FR" dirty="0">
                <a:solidFill>
                  <a:srgbClr val="FFFF00"/>
                </a:solidFill>
              </a:rPr>
              <a:t>)</a:t>
            </a:r>
          </a:p>
        </p:txBody>
      </p:sp>
    </p:spTree>
    <p:extLst>
      <p:ext uri="{BB962C8B-B14F-4D97-AF65-F5344CB8AC3E}">
        <p14:creationId xmlns:p14="http://schemas.microsoft.com/office/powerpoint/2010/main" val="23953678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crush"/>
      </p:transition>
    </mc:Choice>
    <mc:Fallback>
      <p:transition spd="slow" advClick="0" advTm="16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A4856816-2F97-FAFA-FDCB-50F557DA5ACD}"/>
              </a:ext>
            </a:extLst>
          </p:cNvPr>
          <p:cNvPicPr>
            <a:picLocks noChangeAspect="1"/>
          </p:cNvPicPr>
          <p:nvPr/>
        </p:nvPicPr>
        <p:blipFill>
          <a:blip r:embed="rId2"/>
          <a:stretch>
            <a:fillRect/>
          </a:stretch>
        </p:blipFill>
        <p:spPr>
          <a:xfrm>
            <a:off x="532015" y="729528"/>
            <a:ext cx="9642764" cy="5398943"/>
          </a:xfrm>
          <a:prstGeom prst="rect">
            <a:avLst/>
          </a:prstGeom>
          <a:ln w="50800" cmpd="dbl">
            <a:solidFill>
              <a:srgbClr val="FF0000"/>
            </a:solidFill>
          </a:ln>
        </p:spPr>
      </p:pic>
      <p:sp>
        <p:nvSpPr>
          <p:cNvPr id="3" name="ZoneTexte 2">
            <a:extLst>
              <a:ext uri="{FF2B5EF4-FFF2-40B4-BE49-F238E27FC236}">
                <a16:creationId xmlns:a16="http://schemas.microsoft.com/office/drawing/2014/main" id="{0CB8B1FA-77FF-7D3B-C43D-ED2FBAD4799E}"/>
              </a:ext>
            </a:extLst>
          </p:cNvPr>
          <p:cNvSpPr txBox="1"/>
          <p:nvPr/>
        </p:nvSpPr>
        <p:spPr>
          <a:xfrm>
            <a:off x="10307782" y="3429000"/>
            <a:ext cx="1884218" cy="2246769"/>
          </a:xfrm>
          <a:prstGeom prst="rect">
            <a:avLst/>
          </a:prstGeom>
          <a:noFill/>
        </p:spPr>
        <p:txBody>
          <a:bodyPr wrap="square" rtlCol="0">
            <a:spAutoFit/>
          </a:bodyPr>
          <a:lstStyle/>
          <a:p>
            <a:r>
              <a:rPr lang="fr-FR" sz="2000" b="1" i="1" dirty="0">
                <a:solidFill>
                  <a:srgbClr val="FFFF00"/>
                </a:solidFill>
              </a:rPr>
              <a:t>To Sua </a:t>
            </a:r>
            <a:r>
              <a:rPr lang="fr-FR" sz="2000" b="1" i="1" dirty="0" err="1">
                <a:solidFill>
                  <a:srgbClr val="FFFF00"/>
                </a:solidFill>
              </a:rPr>
              <a:t>Ocean</a:t>
            </a:r>
            <a:r>
              <a:rPr lang="fr-FR" sz="2000" b="1" i="1" dirty="0">
                <a:solidFill>
                  <a:srgbClr val="FFFF00"/>
                </a:solidFill>
              </a:rPr>
              <a:t> Trench : l’attraction la plus chère du pays vaut quand même le détour</a:t>
            </a:r>
          </a:p>
        </p:txBody>
      </p:sp>
    </p:spTree>
    <p:extLst>
      <p:ext uri="{BB962C8B-B14F-4D97-AF65-F5344CB8AC3E}">
        <p14:creationId xmlns:p14="http://schemas.microsoft.com/office/powerpoint/2010/main" val="427327893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crush"/>
      </p:transition>
    </mc:Choice>
    <mc:Fallback>
      <p:transition spd="slow" advClick="0" advTm="16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xtérieur, nature&#10;&#10;Description générée automatiquement">
            <a:extLst>
              <a:ext uri="{FF2B5EF4-FFF2-40B4-BE49-F238E27FC236}">
                <a16:creationId xmlns:a16="http://schemas.microsoft.com/office/drawing/2014/main" id="{5DB32E30-422E-A573-5E02-AEB95536911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64524" y="648392"/>
            <a:ext cx="9526385" cy="5602779"/>
          </a:xfrm>
          <a:prstGeom prst="rect">
            <a:avLst/>
          </a:prstGeom>
          <a:ln w="50800" cmpd="dbl">
            <a:solidFill>
              <a:srgbClr val="FF0000"/>
            </a:solidFill>
          </a:ln>
        </p:spPr>
      </p:pic>
      <p:sp>
        <p:nvSpPr>
          <p:cNvPr id="4" name="ZoneTexte 3">
            <a:extLst>
              <a:ext uri="{FF2B5EF4-FFF2-40B4-BE49-F238E27FC236}">
                <a16:creationId xmlns:a16="http://schemas.microsoft.com/office/drawing/2014/main" id="{323C0F7D-A33C-0A04-0462-88D1B798A33A}"/>
              </a:ext>
            </a:extLst>
          </p:cNvPr>
          <p:cNvSpPr txBox="1"/>
          <p:nvPr/>
        </p:nvSpPr>
        <p:spPr>
          <a:xfrm>
            <a:off x="10540538" y="3906982"/>
            <a:ext cx="1496291" cy="400110"/>
          </a:xfrm>
          <a:prstGeom prst="rect">
            <a:avLst/>
          </a:prstGeom>
          <a:noFill/>
        </p:spPr>
        <p:txBody>
          <a:bodyPr wrap="square" rtlCol="0">
            <a:spAutoFit/>
          </a:bodyPr>
          <a:lstStyle/>
          <a:p>
            <a:r>
              <a:rPr lang="fr-FR" sz="2000" b="1" i="1" dirty="0">
                <a:solidFill>
                  <a:srgbClr val="FFFF00"/>
                </a:solidFill>
              </a:rPr>
              <a:t>L’ Île Samoa</a:t>
            </a:r>
          </a:p>
        </p:txBody>
      </p:sp>
    </p:spTree>
    <p:extLst>
      <p:ext uri="{BB962C8B-B14F-4D97-AF65-F5344CB8AC3E}">
        <p14:creationId xmlns:p14="http://schemas.microsoft.com/office/powerpoint/2010/main" val="260699217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crush"/>
      </p:transition>
    </mc:Choice>
    <mc:Fallback>
      <p:transition spd="slow" advClick="0" advTm="16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9E895B13-E368-F877-7FC3-BFBBED6210D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52500" y="482138"/>
            <a:ext cx="9504911" cy="5752407"/>
          </a:xfrm>
          <a:prstGeom prst="rect">
            <a:avLst/>
          </a:prstGeom>
          <a:ln w="50800" cmpd="dbl">
            <a:solidFill>
              <a:srgbClr val="FF0000"/>
            </a:solidFill>
          </a:ln>
        </p:spPr>
      </p:pic>
      <p:sp>
        <p:nvSpPr>
          <p:cNvPr id="3" name="ZoneTexte 2">
            <a:extLst>
              <a:ext uri="{FF2B5EF4-FFF2-40B4-BE49-F238E27FC236}">
                <a16:creationId xmlns:a16="http://schemas.microsoft.com/office/drawing/2014/main" id="{6CEA3D86-062C-1D13-A713-82A996A03A8A}"/>
              </a:ext>
            </a:extLst>
          </p:cNvPr>
          <p:cNvSpPr txBox="1"/>
          <p:nvPr/>
        </p:nvSpPr>
        <p:spPr>
          <a:xfrm>
            <a:off x="10612582" y="4314306"/>
            <a:ext cx="4106487" cy="400110"/>
          </a:xfrm>
          <a:prstGeom prst="rect">
            <a:avLst/>
          </a:prstGeom>
          <a:noFill/>
        </p:spPr>
        <p:txBody>
          <a:bodyPr wrap="square" rtlCol="0">
            <a:spAutoFit/>
          </a:bodyPr>
          <a:lstStyle/>
          <a:p>
            <a:r>
              <a:rPr lang="fr-FR" sz="2000" b="1" i="1" dirty="0">
                <a:solidFill>
                  <a:srgbClr val="FFFF00"/>
                </a:solidFill>
              </a:rPr>
              <a:t>îles Samoa</a:t>
            </a:r>
          </a:p>
        </p:txBody>
      </p:sp>
    </p:spTree>
    <p:extLst>
      <p:ext uri="{BB962C8B-B14F-4D97-AF65-F5344CB8AC3E}">
        <p14:creationId xmlns:p14="http://schemas.microsoft.com/office/powerpoint/2010/main" val="166703985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crush"/>
      </p:transition>
    </mc:Choice>
    <mc:Fallback>
      <p:transition spd="slow" advClick="0" advTm="16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montagne, extérieur, maison, bâtiment&#10;&#10;Description générée automatiquement">
            <a:extLst>
              <a:ext uri="{FF2B5EF4-FFF2-40B4-BE49-F238E27FC236}">
                <a16:creationId xmlns:a16="http://schemas.microsoft.com/office/drawing/2014/main" id="{87927146-4041-A91A-110A-7E52F5B664B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163782" y="498764"/>
            <a:ext cx="8742218" cy="5802283"/>
          </a:xfrm>
          <a:prstGeom prst="rect">
            <a:avLst/>
          </a:prstGeom>
          <a:ln w="50800" cmpd="dbl">
            <a:solidFill>
              <a:srgbClr val="FF0000"/>
            </a:solidFill>
          </a:ln>
        </p:spPr>
      </p:pic>
      <p:sp>
        <p:nvSpPr>
          <p:cNvPr id="4" name="ZoneTexte 3">
            <a:extLst>
              <a:ext uri="{FF2B5EF4-FFF2-40B4-BE49-F238E27FC236}">
                <a16:creationId xmlns:a16="http://schemas.microsoft.com/office/drawing/2014/main" id="{36E45A97-7E1C-26CE-2CE1-4E218994C0E9}"/>
              </a:ext>
            </a:extLst>
          </p:cNvPr>
          <p:cNvSpPr txBox="1"/>
          <p:nvPr/>
        </p:nvSpPr>
        <p:spPr>
          <a:xfrm>
            <a:off x="9906000" y="3241964"/>
            <a:ext cx="2286000" cy="1631216"/>
          </a:xfrm>
          <a:prstGeom prst="rect">
            <a:avLst/>
          </a:prstGeom>
          <a:noFill/>
        </p:spPr>
        <p:txBody>
          <a:bodyPr wrap="square" rtlCol="0">
            <a:spAutoFit/>
          </a:bodyPr>
          <a:lstStyle/>
          <a:p>
            <a:r>
              <a:rPr lang="fr-FR" sz="2000" b="1" i="1" dirty="0" err="1">
                <a:solidFill>
                  <a:srgbClr val="FFFF00"/>
                </a:solidFill>
              </a:rPr>
              <a:t>ue</a:t>
            </a:r>
            <a:r>
              <a:rPr lang="fr-FR" sz="2000" b="1" i="1" dirty="0">
                <a:solidFill>
                  <a:srgbClr val="FFFF00"/>
                </a:solidFill>
              </a:rPr>
              <a:t> d'Apia avec la cathédrale de l'Immaculée-Conception-de-Marie</a:t>
            </a:r>
            <a:r>
              <a:rPr lang="fr-FR" dirty="0">
                <a:solidFill>
                  <a:srgbClr val="FFFF00"/>
                </a:solidFill>
              </a:rPr>
              <a:t>.</a:t>
            </a:r>
          </a:p>
        </p:txBody>
      </p:sp>
    </p:spTree>
    <p:extLst>
      <p:ext uri="{BB962C8B-B14F-4D97-AF65-F5344CB8AC3E}">
        <p14:creationId xmlns:p14="http://schemas.microsoft.com/office/powerpoint/2010/main" val="330582198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crush"/>
      </p:transition>
    </mc:Choice>
    <mc:Fallback>
      <p:transition spd="slow" advClick="0" advTm="16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ciel, extérieur&#10;&#10;Description générée automatiquement">
            <a:extLst>
              <a:ext uri="{FF2B5EF4-FFF2-40B4-BE49-F238E27FC236}">
                <a16:creationId xmlns:a16="http://schemas.microsoft.com/office/drawing/2014/main" id="{96B00716-180E-88D3-A81E-D1C0E32CA5B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98269" y="548640"/>
            <a:ext cx="9160626" cy="5802284"/>
          </a:xfrm>
          <a:prstGeom prst="rect">
            <a:avLst/>
          </a:prstGeom>
          <a:ln w="50800">
            <a:solidFill>
              <a:srgbClr val="FF0000"/>
            </a:solidFill>
          </a:ln>
        </p:spPr>
      </p:pic>
      <p:sp>
        <p:nvSpPr>
          <p:cNvPr id="4" name="ZoneTexte 3">
            <a:extLst>
              <a:ext uri="{FF2B5EF4-FFF2-40B4-BE49-F238E27FC236}">
                <a16:creationId xmlns:a16="http://schemas.microsoft.com/office/drawing/2014/main" id="{DEA371EE-CCAA-E92B-F32D-82B45970D46A}"/>
              </a:ext>
            </a:extLst>
          </p:cNvPr>
          <p:cNvSpPr txBox="1"/>
          <p:nvPr/>
        </p:nvSpPr>
        <p:spPr>
          <a:xfrm>
            <a:off x="10108276" y="3757353"/>
            <a:ext cx="1961804" cy="707886"/>
          </a:xfrm>
          <a:prstGeom prst="rect">
            <a:avLst/>
          </a:prstGeom>
          <a:noFill/>
        </p:spPr>
        <p:txBody>
          <a:bodyPr wrap="square" rtlCol="0">
            <a:spAutoFit/>
          </a:bodyPr>
          <a:lstStyle/>
          <a:p>
            <a:r>
              <a:rPr lang="fr-FR" sz="2000" b="1" i="1" dirty="0">
                <a:solidFill>
                  <a:srgbClr val="FFFF00"/>
                </a:solidFill>
              </a:rPr>
              <a:t>La cathédrale d'Apia</a:t>
            </a:r>
          </a:p>
        </p:txBody>
      </p:sp>
    </p:spTree>
    <p:extLst>
      <p:ext uri="{BB962C8B-B14F-4D97-AF65-F5344CB8AC3E}">
        <p14:creationId xmlns:p14="http://schemas.microsoft.com/office/powerpoint/2010/main" val="26973317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crush"/>
      </p:transition>
    </mc:Choice>
    <mc:Fallback>
      <p:transition spd="slow" advClick="0" advTm="16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exte, route, extérieur, ciel&#10;&#10;Description générée automatiquement">
            <a:extLst>
              <a:ext uri="{FF2B5EF4-FFF2-40B4-BE49-F238E27FC236}">
                <a16:creationId xmlns:a16="http://schemas.microsoft.com/office/drawing/2014/main" id="{EA5FC4C9-AB6A-C608-9AA5-57ACCD6653B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1739" y="598516"/>
            <a:ext cx="9533534" cy="5719157"/>
          </a:xfrm>
          <a:prstGeom prst="rect">
            <a:avLst/>
          </a:prstGeom>
          <a:ln w="50800" cmpd="dbl">
            <a:solidFill>
              <a:srgbClr val="FF0000"/>
            </a:solidFill>
          </a:ln>
        </p:spPr>
      </p:pic>
      <p:sp>
        <p:nvSpPr>
          <p:cNvPr id="4" name="ZoneTexte 3">
            <a:extLst>
              <a:ext uri="{FF2B5EF4-FFF2-40B4-BE49-F238E27FC236}">
                <a16:creationId xmlns:a16="http://schemas.microsoft.com/office/drawing/2014/main" id="{91B73E41-A795-390E-33E7-E9EC4BB4966C}"/>
              </a:ext>
            </a:extLst>
          </p:cNvPr>
          <p:cNvSpPr txBox="1"/>
          <p:nvPr/>
        </p:nvSpPr>
        <p:spPr>
          <a:xfrm>
            <a:off x="10091651" y="3773978"/>
            <a:ext cx="2100349" cy="707886"/>
          </a:xfrm>
          <a:prstGeom prst="rect">
            <a:avLst/>
          </a:prstGeom>
          <a:noFill/>
        </p:spPr>
        <p:txBody>
          <a:bodyPr wrap="square" rtlCol="0">
            <a:spAutoFit/>
          </a:bodyPr>
          <a:lstStyle/>
          <a:p>
            <a:r>
              <a:rPr lang="fr-FR" sz="2000" b="1" i="1" dirty="0">
                <a:solidFill>
                  <a:srgbClr val="FFFF00"/>
                </a:solidFill>
              </a:rPr>
              <a:t>Le palais de justice d'Apia.</a:t>
            </a:r>
          </a:p>
        </p:txBody>
      </p:sp>
    </p:spTree>
    <p:extLst>
      <p:ext uri="{BB962C8B-B14F-4D97-AF65-F5344CB8AC3E}">
        <p14:creationId xmlns:p14="http://schemas.microsoft.com/office/powerpoint/2010/main" val="14015273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crush"/>
      </p:transition>
    </mc:Choice>
    <mc:Fallback>
      <p:transition spd="slow" advClick="0" advTm="16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exte, ciel, extérieur, route&#10;&#10;Description générée automatiquement">
            <a:extLst>
              <a:ext uri="{FF2B5EF4-FFF2-40B4-BE49-F238E27FC236}">
                <a16:creationId xmlns:a16="http://schemas.microsoft.com/office/drawing/2014/main" id="{69F4F38C-25F5-1D7D-778F-D30264EDD8C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42604" y="444731"/>
            <a:ext cx="9144000" cy="5968538"/>
          </a:xfrm>
          <a:prstGeom prst="rect">
            <a:avLst/>
          </a:prstGeom>
          <a:ln w="50800" cmpd="dbl">
            <a:solidFill>
              <a:srgbClr val="FF0000"/>
            </a:solidFill>
          </a:ln>
        </p:spPr>
      </p:pic>
      <p:sp>
        <p:nvSpPr>
          <p:cNvPr id="4" name="ZoneTexte 3">
            <a:extLst>
              <a:ext uri="{FF2B5EF4-FFF2-40B4-BE49-F238E27FC236}">
                <a16:creationId xmlns:a16="http://schemas.microsoft.com/office/drawing/2014/main" id="{4DA5AF93-760D-B3F2-A2E5-63CB9AB51C30}"/>
              </a:ext>
            </a:extLst>
          </p:cNvPr>
          <p:cNvSpPr txBox="1"/>
          <p:nvPr/>
        </p:nvSpPr>
        <p:spPr>
          <a:xfrm>
            <a:off x="10008524" y="3429000"/>
            <a:ext cx="2183476" cy="1323439"/>
          </a:xfrm>
          <a:prstGeom prst="rect">
            <a:avLst/>
          </a:prstGeom>
          <a:noFill/>
        </p:spPr>
        <p:txBody>
          <a:bodyPr wrap="square" rtlCol="0">
            <a:spAutoFit/>
          </a:bodyPr>
          <a:lstStyle/>
          <a:p>
            <a:r>
              <a:rPr lang="fr-FR" sz="2000" b="1" i="1" dirty="0">
                <a:solidFill>
                  <a:srgbClr val="FFFF00"/>
                </a:solidFill>
              </a:rPr>
              <a:t>le centre ville d’Apia, capitale des Samoa sur l’île d’</a:t>
            </a:r>
            <a:r>
              <a:rPr lang="fr-FR" sz="2000" b="1" i="1" dirty="0" err="1">
                <a:solidFill>
                  <a:srgbClr val="FFFF00"/>
                </a:solidFill>
              </a:rPr>
              <a:t>Upulu</a:t>
            </a:r>
            <a:r>
              <a:rPr lang="fr-FR" sz="2000" b="1" i="1" dirty="0">
                <a:solidFill>
                  <a:srgbClr val="FFFF00"/>
                </a:solidFill>
              </a:rPr>
              <a:t>.</a:t>
            </a:r>
          </a:p>
        </p:txBody>
      </p:sp>
    </p:spTree>
    <p:extLst>
      <p:ext uri="{BB962C8B-B14F-4D97-AF65-F5344CB8AC3E}">
        <p14:creationId xmlns:p14="http://schemas.microsoft.com/office/powerpoint/2010/main" val="141866544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crush"/>
      </p:transition>
    </mc:Choice>
    <mc:Fallback>
      <p:transition spd="slow" advClick="0" advTm="16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erbe, ciel, extérieur, bâtiment&#10;&#10;Description générée automatiquement">
            <a:extLst>
              <a:ext uri="{FF2B5EF4-FFF2-40B4-BE49-F238E27FC236}">
                <a16:creationId xmlns:a16="http://schemas.microsoft.com/office/drawing/2014/main" id="{24D817B1-7E28-18DF-CF2B-E0CDB2F6E8C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81000" y="532015"/>
            <a:ext cx="9444644" cy="5735782"/>
          </a:xfrm>
          <a:prstGeom prst="rect">
            <a:avLst/>
          </a:prstGeom>
          <a:ln w="50800" cmpd="dbl">
            <a:solidFill>
              <a:srgbClr val="FF0000"/>
            </a:solidFill>
          </a:ln>
        </p:spPr>
      </p:pic>
      <p:sp>
        <p:nvSpPr>
          <p:cNvPr id="4" name="ZoneTexte 3">
            <a:extLst>
              <a:ext uri="{FF2B5EF4-FFF2-40B4-BE49-F238E27FC236}">
                <a16:creationId xmlns:a16="http://schemas.microsoft.com/office/drawing/2014/main" id="{A229EBDE-7D4C-0D4F-EBD8-8C74BE08D45B}"/>
              </a:ext>
            </a:extLst>
          </p:cNvPr>
          <p:cNvSpPr txBox="1"/>
          <p:nvPr/>
        </p:nvSpPr>
        <p:spPr>
          <a:xfrm>
            <a:off x="9825644" y="3645132"/>
            <a:ext cx="2366356" cy="400110"/>
          </a:xfrm>
          <a:prstGeom prst="rect">
            <a:avLst/>
          </a:prstGeom>
          <a:noFill/>
        </p:spPr>
        <p:txBody>
          <a:bodyPr wrap="square" rtlCol="0">
            <a:spAutoFit/>
          </a:bodyPr>
          <a:lstStyle/>
          <a:p>
            <a:r>
              <a:rPr lang="fr-FR" sz="2000" b="1" dirty="0">
                <a:solidFill>
                  <a:srgbClr val="FFFF00"/>
                </a:solidFill>
              </a:rPr>
              <a:t>Le Parlement</a:t>
            </a:r>
          </a:p>
        </p:txBody>
      </p:sp>
    </p:spTree>
    <p:extLst>
      <p:ext uri="{BB962C8B-B14F-4D97-AF65-F5344CB8AC3E}">
        <p14:creationId xmlns:p14="http://schemas.microsoft.com/office/powerpoint/2010/main" val="227296690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crush"/>
      </p:transition>
    </mc:Choice>
    <mc:Fallback>
      <p:transition spd="slow" advClick="0" advTm="16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xtérieur, ciel, parc, colonnade&#10;&#10;Description générée automatiquement">
            <a:extLst>
              <a:ext uri="{FF2B5EF4-FFF2-40B4-BE49-F238E27FC236}">
                <a16:creationId xmlns:a16="http://schemas.microsoft.com/office/drawing/2014/main" id="{561A0D56-D2B3-3D8C-2906-4775AA7821A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124989" y="610985"/>
            <a:ext cx="9144000" cy="5636029"/>
          </a:xfrm>
          <a:prstGeom prst="rect">
            <a:avLst/>
          </a:prstGeom>
          <a:ln w="50800" cmpd="dbl">
            <a:solidFill>
              <a:srgbClr val="FF0000"/>
            </a:solidFill>
          </a:ln>
        </p:spPr>
      </p:pic>
      <p:sp>
        <p:nvSpPr>
          <p:cNvPr id="4" name="ZoneTexte 3">
            <a:extLst>
              <a:ext uri="{FF2B5EF4-FFF2-40B4-BE49-F238E27FC236}">
                <a16:creationId xmlns:a16="http://schemas.microsoft.com/office/drawing/2014/main" id="{FC39C8D2-0E1F-AEB6-92B4-B4EAA271B4A9}"/>
              </a:ext>
            </a:extLst>
          </p:cNvPr>
          <p:cNvSpPr txBox="1"/>
          <p:nvPr/>
        </p:nvSpPr>
        <p:spPr>
          <a:xfrm>
            <a:off x="10457411" y="3844637"/>
            <a:ext cx="1945178" cy="707886"/>
          </a:xfrm>
          <a:prstGeom prst="rect">
            <a:avLst/>
          </a:prstGeom>
          <a:noFill/>
        </p:spPr>
        <p:txBody>
          <a:bodyPr wrap="square" rtlCol="0">
            <a:spAutoFit/>
          </a:bodyPr>
          <a:lstStyle/>
          <a:p>
            <a:r>
              <a:rPr lang="fr-FR" sz="2000" b="1" dirty="0">
                <a:solidFill>
                  <a:srgbClr val="FFFF00"/>
                </a:solidFill>
              </a:rPr>
              <a:t>Bureau Administratif</a:t>
            </a:r>
          </a:p>
        </p:txBody>
      </p:sp>
    </p:spTree>
    <p:extLst>
      <p:ext uri="{BB962C8B-B14F-4D97-AF65-F5344CB8AC3E}">
        <p14:creationId xmlns:p14="http://schemas.microsoft.com/office/powerpoint/2010/main" val="266739889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crush"/>
      </p:transition>
    </mc:Choice>
    <mc:Fallback>
      <p:transition spd="slow" advClick="0" advTm="16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intérieur, plancher, en bois, pierre&#10;&#10;Description générée automatiquement">
            <a:extLst>
              <a:ext uri="{FF2B5EF4-FFF2-40B4-BE49-F238E27FC236}">
                <a16:creationId xmlns:a16="http://schemas.microsoft.com/office/drawing/2014/main" id="{5B363218-1AA9-0590-BB87-642D75D26B9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30382" y="644236"/>
            <a:ext cx="9577647" cy="5569528"/>
          </a:xfrm>
          <a:prstGeom prst="rect">
            <a:avLst/>
          </a:prstGeom>
          <a:ln w="50800" cmpd="dbl">
            <a:solidFill>
              <a:srgbClr val="FF0000"/>
            </a:solidFill>
          </a:ln>
        </p:spPr>
      </p:pic>
      <p:sp>
        <p:nvSpPr>
          <p:cNvPr id="4" name="ZoneTexte 3">
            <a:extLst>
              <a:ext uri="{FF2B5EF4-FFF2-40B4-BE49-F238E27FC236}">
                <a16:creationId xmlns:a16="http://schemas.microsoft.com/office/drawing/2014/main" id="{DE5FEC67-4B88-F11E-D36C-831554C6A396}"/>
              </a:ext>
            </a:extLst>
          </p:cNvPr>
          <p:cNvSpPr txBox="1"/>
          <p:nvPr/>
        </p:nvSpPr>
        <p:spPr>
          <a:xfrm>
            <a:off x="10573789" y="4156363"/>
            <a:ext cx="1402080" cy="1015663"/>
          </a:xfrm>
          <a:prstGeom prst="rect">
            <a:avLst/>
          </a:prstGeom>
          <a:noFill/>
        </p:spPr>
        <p:txBody>
          <a:bodyPr wrap="square" rtlCol="0">
            <a:spAutoFit/>
          </a:bodyPr>
          <a:lstStyle/>
          <a:p>
            <a:r>
              <a:rPr lang="fr-FR" sz="2000" b="1" i="1" dirty="0">
                <a:solidFill>
                  <a:srgbClr val="FFFF00"/>
                </a:solidFill>
              </a:rPr>
              <a:t>Intérieur de la Cathédrale</a:t>
            </a:r>
          </a:p>
        </p:txBody>
      </p:sp>
    </p:spTree>
    <p:extLst>
      <p:ext uri="{BB962C8B-B14F-4D97-AF65-F5344CB8AC3E}">
        <p14:creationId xmlns:p14="http://schemas.microsoft.com/office/powerpoint/2010/main" val="6810140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crush"/>
      </p:transition>
    </mc:Choice>
    <mc:Fallback>
      <p:transition spd="slow" advClick="0" advTm="16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CCC28F13-69F6-26AB-B91E-320A1ECFACC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32508" y="477981"/>
            <a:ext cx="10141528" cy="5902037"/>
          </a:xfrm>
          <a:prstGeom prst="rect">
            <a:avLst/>
          </a:prstGeom>
          <a:ln w="50800" cmpd="dbl">
            <a:solidFill>
              <a:srgbClr val="FF0000"/>
            </a:solidFill>
          </a:ln>
        </p:spPr>
      </p:pic>
      <p:sp>
        <p:nvSpPr>
          <p:cNvPr id="4" name="ZoneTexte 3">
            <a:extLst>
              <a:ext uri="{FF2B5EF4-FFF2-40B4-BE49-F238E27FC236}">
                <a16:creationId xmlns:a16="http://schemas.microsoft.com/office/drawing/2014/main" id="{E85F8F00-7120-9DC5-FE91-F35FE40EF5F1}"/>
              </a:ext>
            </a:extLst>
          </p:cNvPr>
          <p:cNvSpPr txBox="1"/>
          <p:nvPr/>
        </p:nvSpPr>
        <p:spPr>
          <a:xfrm>
            <a:off x="10607040" y="3429000"/>
            <a:ext cx="1584960" cy="1015663"/>
          </a:xfrm>
          <a:prstGeom prst="rect">
            <a:avLst/>
          </a:prstGeom>
          <a:noFill/>
        </p:spPr>
        <p:txBody>
          <a:bodyPr wrap="square" rtlCol="0">
            <a:spAutoFit/>
          </a:bodyPr>
          <a:lstStyle/>
          <a:p>
            <a:r>
              <a:rPr lang="fr-FR" sz="2000" b="1" i="1" dirty="0">
                <a:solidFill>
                  <a:srgbClr val="FFFF00"/>
                </a:solidFill>
              </a:rPr>
              <a:t>Intérieur De La Cathédrale</a:t>
            </a:r>
          </a:p>
        </p:txBody>
      </p:sp>
    </p:spTree>
    <p:extLst>
      <p:ext uri="{BB962C8B-B14F-4D97-AF65-F5344CB8AC3E}">
        <p14:creationId xmlns:p14="http://schemas.microsoft.com/office/powerpoint/2010/main" val="88839292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crush"/>
      </p:transition>
    </mc:Choice>
    <mc:Fallback>
      <p:transition spd="slow" advClick="0" advTm="16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autel, décoré&#10;&#10;Description générée automatiquement">
            <a:extLst>
              <a:ext uri="{FF2B5EF4-FFF2-40B4-BE49-F238E27FC236}">
                <a16:creationId xmlns:a16="http://schemas.microsoft.com/office/drawing/2014/main" id="{D711B2EF-D186-8A56-4443-956B9D91620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81000" y="565264"/>
            <a:ext cx="10059785" cy="5752409"/>
          </a:xfrm>
          <a:prstGeom prst="rect">
            <a:avLst/>
          </a:prstGeom>
          <a:ln w="50800" cmpd="dbl">
            <a:solidFill>
              <a:srgbClr val="FF0000"/>
            </a:solidFill>
          </a:ln>
        </p:spPr>
      </p:pic>
      <p:sp>
        <p:nvSpPr>
          <p:cNvPr id="4" name="ZoneTexte 3">
            <a:extLst>
              <a:ext uri="{FF2B5EF4-FFF2-40B4-BE49-F238E27FC236}">
                <a16:creationId xmlns:a16="http://schemas.microsoft.com/office/drawing/2014/main" id="{DB2DE3D6-9862-ED7D-B0D9-A4204DD66421}"/>
              </a:ext>
            </a:extLst>
          </p:cNvPr>
          <p:cNvSpPr txBox="1"/>
          <p:nvPr/>
        </p:nvSpPr>
        <p:spPr>
          <a:xfrm>
            <a:off x="10440785" y="3773978"/>
            <a:ext cx="1612670" cy="707886"/>
          </a:xfrm>
          <a:prstGeom prst="rect">
            <a:avLst/>
          </a:prstGeom>
          <a:noFill/>
        </p:spPr>
        <p:txBody>
          <a:bodyPr wrap="square" rtlCol="0">
            <a:spAutoFit/>
          </a:bodyPr>
          <a:lstStyle/>
          <a:p>
            <a:r>
              <a:rPr lang="fr-FR" sz="2000" b="1" i="1" dirty="0">
                <a:solidFill>
                  <a:srgbClr val="FFFF00"/>
                </a:solidFill>
              </a:rPr>
              <a:t>Intérieur de la Cathédrale</a:t>
            </a:r>
          </a:p>
        </p:txBody>
      </p:sp>
    </p:spTree>
    <p:extLst>
      <p:ext uri="{BB962C8B-B14F-4D97-AF65-F5344CB8AC3E}">
        <p14:creationId xmlns:p14="http://schemas.microsoft.com/office/powerpoint/2010/main" val="7281901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crush"/>
      </p:transition>
    </mc:Choice>
    <mc:Fallback>
      <p:transition spd="slow" advClick="0" advTm="16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ancher, intérieur&#10;&#10;Description générée automatiquement">
            <a:extLst>
              <a:ext uri="{FF2B5EF4-FFF2-40B4-BE49-F238E27FC236}">
                <a16:creationId xmlns:a16="http://schemas.microsoft.com/office/drawing/2014/main" id="{F82D183E-556D-084B-C253-47194D629ED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7503" y="594244"/>
            <a:ext cx="9926782" cy="5669511"/>
          </a:xfrm>
          <a:prstGeom prst="rect">
            <a:avLst/>
          </a:prstGeom>
          <a:ln w="50800" cmpd="dbl">
            <a:solidFill>
              <a:srgbClr val="FF0000"/>
            </a:solidFill>
          </a:ln>
        </p:spPr>
      </p:pic>
      <p:sp>
        <p:nvSpPr>
          <p:cNvPr id="4" name="ZoneTexte 3">
            <a:extLst>
              <a:ext uri="{FF2B5EF4-FFF2-40B4-BE49-F238E27FC236}">
                <a16:creationId xmlns:a16="http://schemas.microsoft.com/office/drawing/2014/main" id="{23B8CE4B-305C-C5FA-4195-7D7BB7D55254}"/>
              </a:ext>
            </a:extLst>
          </p:cNvPr>
          <p:cNvSpPr txBox="1"/>
          <p:nvPr/>
        </p:nvSpPr>
        <p:spPr>
          <a:xfrm>
            <a:off x="10374285" y="3275215"/>
            <a:ext cx="1562791" cy="1015663"/>
          </a:xfrm>
          <a:prstGeom prst="rect">
            <a:avLst/>
          </a:prstGeom>
          <a:noFill/>
        </p:spPr>
        <p:txBody>
          <a:bodyPr wrap="square" rtlCol="0">
            <a:spAutoFit/>
          </a:bodyPr>
          <a:lstStyle/>
          <a:p>
            <a:r>
              <a:rPr lang="fr-FR" sz="2000" b="1" i="1" dirty="0">
                <a:solidFill>
                  <a:srgbClr val="FFFF00"/>
                </a:solidFill>
              </a:rPr>
              <a:t>Intérieur De La </a:t>
            </a:r>
            <a:r>
              <a:rPr lang="fr-FR" sz="2000" b="1" i="1" dirty="0" err="1">
                <a:solidFill>
                  <a:srgbClr val="FFFF00"/>
                </a:solidFill>
              </a:rPr>
              <a:t>Carthédrale</a:t>
            </a:r>
            <a:endParaRPr lang="fr-FR" sz="2000" b="1" i="1" dirty="0">
              <a:solidFill>
                <a:srgbClr val="FFFF00"/>
              </a:solidFill>
            </a:endParaRPr>
          </a:p>
        </p:txBody>
      </p:sp>
    </p:spTree>
    <p:extLst>
      <p:ext uri="{BB962C8B-B14F-4D97-AF65-F5344CB8AC3E}">
        <p14:creationId xmlns:p14="http://schemas.microsoft.com/office/powerpoint/2010/main" val="323454704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crush"/>
      </p:transition>
    </mc:Choice>
    <mc:Fallback>
      <p:transition spd="slow" advClick="0" advTm="16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eau, nature, extérieur, ciel&#10;&#10;Description générée automatiquement">
            <a:extLst>
              <a:ext uri="{FF2B5EF4-FFF2-40B4-BE49-F238E27FC236}">
                <a16:creationId xmlns:a16="http://schemas.microsoft.com/office/drawing/2014/main" id="{D5EBD2C8-1FEC-AF3D-D898-5FE0D79B3E4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24000" y="498764"/>
            <a:ext cx="9144000" cy="5868785"/>
          </a:xfrm>
          <a:prstGeom prst="rect">
            <a:avLst/>
          </a:prstGeom>
          <a:ln w="50800" cmpd="dbl">
            <a:solidFill>
              <a:srgbClr val="FF0000"/>
            </a:solidFill>
          </a:ln>
        </p:spPr>
      </p:pic>
      <p:sp>
        <p:nvSpPr>
          <p:cNvPr id="7" name="ZoneTexte 6">
            <a:extLst>
              <a:ext uri="{FF2B5EF4-FFF2-40B4-BE49-F238E27FC236}">
                <a16:creationId xmlns:a16="http://schemas.microsoft.com/office/drawing/2014/main" id="{E515EA01-C451-8DB6-DA6D-886E2D8DFC2E}"/>
              </a:ext>
            </a:extLst>
          </p:cNvPr>
          <p:cNvSpPr txBox="1"/>
          <p:nvPr/>
        </p:nvSpPr>
        <p:spPr>
          <a:xfrm>
            <a:off x="10961716" y="4089862"/>
            <a:ext cx="1230284" cy="400110"/>
          </a:xfrm>
          <a:prstGeom prst="rect">
            <a:avLst/>
          </a:prstGeom>
          <a:noFill/>
        </p:spPr>
        <p:txBody>
          <a:bodyPr wrap="square" rtlCol="0">
            <a:spAutoFit/>
          </a:bodyPr>
          <a:lstStyle/>
          <a:p>
            <a:r>
              <a:rPr lang="fr-FR" sz="2000" b="1" i="1" dirty="0">
                <a:solidFill>
                  <a:srgbClr val="FFFF00"/>
                </a:solidFill>
              </a:rPr>
              <a:t>Apia</a:t>
            </a:r>
          </a:p>
        </p:txBody>
      </p:sp>
    </p:spTree>
    <p:extLst>
      <p:ext uri="{BB962C8B-B14F-4D97-AF65-F5344CB8AC3E}">
        <p14:creationId xmlns:p14="http://schemas.microsoft.com/office/powerpoint/2010/main" val="342484213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crush"/>
      </p:transition>
    </mc:Choice>
    <mc:Fallback>
      <p:transition spd="slow" advClick="0" advTm="16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fleur, plante, bouquet, très coloré&#10;&#10;Description générée automatiquement">
            <a:extLst>
              <a:ext uri="{FF2B5EF4-FFF2-40B4-BE49-F238E27FC236}">
                <a16:creationId xmlns:a16="http://schemas.microsoft.com/office/drawing/2014/main" id="{6759F491-C516-A769-49A7-47B326DF23B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96785" y="814646"/>
            <a:ext cx="9626139" cy="5486401"/>
          </a:xfrm>
          <a:prstGeom prst="rect">
            <a:avLst/>
          </a:prstGeom>
        </p:spPr>
      </p:pic>
      <p:sp>
        <p:nvSpPr>
          <p:cNvPr id="4" name="ZoneTexte 3">
            <a:extLst>
              <a:ext uri="{FF2B5EF4-FFF2-40B4-BE49-F238E27FC236}">
                <a16:creationId xmlns:a16="http://schemas.microsoft.com/office/drawing/2014/main" id="{4F75C781-46D1-091B-F138-A713A7696A3D}"/>
              </a:ext>
            </a:extLst>
          </p:cNvPr>
          <p:cNvSpPr txBox="1"/>
          <p:nvPr/>
        </p:nvSpPr>
        <p:spPr>
          <a:xfrm>
            <a:off x="3701934" y="3429000"/>
            <a:ext cx="5619404" cy="461665"/>
          </a:xfrm>
          <a:prstGeom prst="rect">
            <a:avLst/>
          </a:prstGeom>
          <a:noFill/>
        </p:spPr>
        <p:txBody>
          <a:bodyPr wrap="square" rtlCol="0">
            <a:spAutoFit/>
          </a:bodyPr>
          <a:lstStyle/>
          <a:p>
            <a:r>
              <a:rPr lang="fr-FR" sz="2400" b="1" i="1" dirty="0"/>
              <a:t>Lorient vous A proposer Les Îles Samoa</a:t>
            </a:r>
          </a:p>
        </p:txBody>
      </p:sp>
      <p:sp>
        <p:nvSpPr>
          <p:cNvPr id="5" name="ZoneTexte 4">
            <a:extLst>
              <a:ext uri="{FF2B5EF4-FFF2-40B4-BE49-F238E27FC236}">
                <a16:creationId xmlns:a16="http://schemas.microsoft.com/office/drawing/2014/main" id="{786DE7D6-CFC9-1BD3-B390-743602BA167E}"/>
              </a:ext>
            </a:extLst>
          </p:cNvPr>
          <p:cNvSpPr txBox="1"/>
          <p:nvPr/>
        </p:nvSpPr>
        <p:spPr>
          <a:xfrm>
            <a:off x="4522124" y="3890665"/>
            <a:ext cx="4106487" cy="461665"/>
          </a:xfrm>
          <a:prstGeom prst="rect">
            <a:avLst/>
          </a:prstGeom>
          <a:noFill/>
        </p:spPr>
        <p:txBody>
          <a:bodyPr wrap="square" rtlCol="0">
            <a:spAutoFit/>
          </a:bodyPr>
          <a:lstStyle/>
          <a:p>
            <a:r>
              <a:rPr lang="fr-FR" sz="2400" b="1" i="1" dirty="0"/>
              <a:t>Les Images Et Le Son Du Net</a:t>
            </a:r>
          </a:p>
        </p:txBody>
      </p:sp>
      <p:sp>
        <p:nvSpPr>
          <p:cNvPr id="6" name="ZoneTexte 5">
            <a:extLst>
              <a:ext uri="{FF2B5EF4-FFF2-40B4-BE49-F238E27FC236}">
                <a16:creationId xmlns:a16="http://schemas.microsoft.com/office/drawing/2014/main" id="{F43FBAD2-8B5A-1574-5876-F90AF0DC21CE}"/>
              </a:ext>
            </a:extLst>
          </p:cNvPr>
          <p:cNvSpPr txBox="1"/>
          <p:nvPr/>
        </p:nvSpPr>
        <p:spPr>
          <a:xfrm>
            <a:off x="5793973" y="4264892"/>
            <a:ext cx="2261061" cy="461665"/>
          </a:xfrm>
          <a:prstGeom prst="rect">
            <a:avLst/>
          </a:prstGeom>
          <a:noFill/>
        </p:spPr>
        <p:txBody>
          <a:bodyPr wrap="square" rtlCol="0">
            <a:spAutoFit/>
          </a:bodyPr>
          <a:lstStyle/>
          <a:p>
            <a:r>
              <a:rPr lang="fr-FR" sz="2400" b="1" i="1" dirty="0"/>
              <a:t>Lorient</a:t>
            </a:r>
          </a:p>
        </p:txBody>
      </p:sp>
    </p:spTree>
    <p:extLst>
      <p:ext uri="{BB962C8B-B14F-4D97-AF65-F5344CB8AC3E}">
        <p14:creationId xmlns:p14="http://schemas.microsoft.com/office/powerpoint/2010/main" val="88546213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crush"/>
      </p:transition>
    </mc:Choice>
    <mc:Fallback>
      <p:transition spd="slow" advClick="0" advTm="16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217</Words>
  <Application>Microsoft Office PowerPoint</Application>
  <PresentationFormat>Grand écran</PresentationFormat>
  <Paragraphs>26</Paragraphs>
  <Slides>31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31</vt:i4>
      </vt:variant>
    </vt:vector>
  </HeadingPairs>
  <TitlesOfParts>
    <vt:vector size="35" baseType="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
  <cp:lastModifiedBy/>
  <cp:revision>2</cp:revision>
  <dcterms:created xsi:type="dcterms:W3CDTF">2022-10-07T05:10:36Z</dcterms:created>
  <dcterms:modified xsi:type="dcterms:W3CDTF">2022-10-15T12:45:13Z</dcterms:modified>
</cp:coreProperties>
</file>