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2" r:id="rId25"/>
    <p:sldId id="283" r:id="rId26"/>
    <p:sldId id="284" r:id="rId27"/>
    <p:sldId id="285" r:id="rId28"/>
    <p:sldId id="286" r:id="rId29"/>
    <p:sldId id="287" r:id="rId30"/>
    <p:sldId id="288" r:id="rId31"/>
    <p:sldId id="291" r:id="rId32"/>
    <p:sldId id="292" r:id="rId33"/>
    <p:sldId id="293" r:id="rId34"/>
    <p:sldId id="294" r:id="rId35"/>
    <p:sldId id="295" r:id="rId36"/>
    <p:sldId id="296" r:id="rId37"/>
    <p:sldId id="297" r:id="rId38"/>
    <p:sldId id="298" r:id="rId39"/>
    <p:sldId id="290" r:id="rId40"/>
    <p:sldId id="300" r:id="rId41"/>
    <p:sldId id="301" r:id="rId42"/>
    <p:sldId id="302" r:id="rId43"/>
    <p:sldId id="303" r:id="rId44"/>
    <p:sldId id="304" r:id="rId45"/>
    <p:sldId id="305" r:id="rId46"/>
    <p:sldId id="30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356B2-0CF5-445C-AF30-240DE68BC7BC}" type="datetimeFigureOut">
              <a:rPr lang="en-GB" smtClean="0"/>
              <a:t>25/10/2022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206FD-2BDF-41D7-9CD6-AACF3610AF76}" type="slidenum">
              <a:rPr lang="en-GB" smtClean="0"/>
              <a:t>‹#›</a:t>
            </a:fld>
            <a:endParaRPr lang="en-GB"/>
          </a:p>
        </p:txBody>
      </p:sp>
    </p:spTree>
    <p:extLst>
      <p:ext uri="{BB962C8B-B14F-4D97-AF65-F5344CB8AC3E}">
        <p14:creationId xmlns:p14="http://schemas.microsoft.com/office/powerpoint/2010/main" val="195776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B206FD-2BDF-41D7-9CD6-AACF3610AF76}" type="slidenum">
              <a:rPr lang="en-GB" smtClean="0"/>
              <a:t>12</a:t>
            </a:fld>
            <a:endParaRPr lang="en-GB"/>
          </a:p>
        </p:txBody>
      </p:sp>
    </p:spTree>
    <p:extLst>
      <p:ext uri="{BB962C8B-B14F-4D97-AF65-F5344CB8AC3E}">
        <p14:creationId xmlns:p14="http://schemas.microsoft.com/office/powerpoint/2010/main" val="50729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B206FD-2BDF-41D7-9CD6-AACF3610AF76}" type="slidenum">
              <a:rPr lang="en-GB" smtClean="0"/>
              <a:t>46</a:t>
            </a:fld>
            <a:endParaRPr lang="en-GB"/>
          </a:p>
        </p:txBody>
      </p:sp>
    </p:spTree>
    <p:extLst>
      <p:ext uri="{BB962C8B-B14F-4D97-AF65-F5344CB8AC3E}">
        <p14:creationId xmlns:p14="http://schemas.microsoft.com/office/powerpoint/2010/main" val="2169353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54FA-7D3C-7435-DE5D-921ECC7122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818C51C-2E44-6AE8-CE50-31DF94B6AF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AB494D-6E4E-03BC-5639-AF575969A46D}"/>
              </a:ext>
            </a:extLst>
          </p:cNvPr>
          <p:cNvSpPr>
            <a:spLocks noGrp="1"/>
          </p:cNvSpPr>
          <p:nvPr>
            <p:ph type="dt" sz="half" idx="10"/>
          </p:nvPr>
        </p:nvSpPr>
        <p:spPr/>
        <p:txBody>
          <a:bodyPr/>
          <a:lstStyle/>
          <a:p>
            <a:fld id="{E30E54AA-A4E7-4C20-A291-13E2313886A0}" type="datetimeFigureOut">
              <a:rPr lang="en-GB" smtClean="0"/>
              <a:t>25/10/2022</a:t>
            </a:fld>
            <a:endParaRPr lang="en-GB"/>
          </a:p>
        </p:txBody>
      </p:sp>
      <p:sp>
        <p:nvSpPr>
          <p:cNvPr id="5" name="Footer Placeholder 4">
            <a:extLst>
              <a:ext uri="{FF2B5EF4-FFF2-40B4-BE49-F238E27FC236}">
                <a16:creationId xmlns:a16="http://schemas.microsoft.com/office/drawing/2014/main" id="{FDDA0D45-F3C4-854B-1BFA-633E129F4D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509AAD-1C2E-CEAF-478D-0ED9CD9AEF80}"/>
              </a:ext>
            </a:extLst>
          </p:cNvPr>
          <p:cNvSpPr>
            <a:spLocks noGrp="1"/>
          </p:cNvSpPr>
          <p:nvPr>
            <p:ph type="sldNum" sz="quarter" idx="12"/>
          </p:nvPr>
        </p:nvSpPr>
        <p:spPr/>
        <p:txBody>
          <a:bodyPr/>
          <a:lstStyle/>
          <a:p>
            <a:fld id="{EE6BCA99-A5C5-4501-9E92-5BEAA30DF9A1}" type="slidenum">
              <a:rPr lang="en-GB" smtClean="0"/>
              <a:t>‹#›</a:t>
            </a:fld>
            <a:endParaRPr lang="en-GB"/>
          </a:p>
        </p:txBody>
      </p:sp>
    </p:spTree>
    <p:extLst>
      <p:ext uri="{BB962C8B-B14F-4D97-AF65-F5344CB8AC3E}">
        <p14:creationId xmlns:p14="http://schemas.microsoft.com/office/powerpoint/2010/main" val="292941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D6A01-6BE7-54CA-5B26-34C653A159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543C1E-40CD-54CA-83AC-08E7E93399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1E536-700C-2AB0-FD8A-60408D1C38B3}"/>
              </a:ext>
            </a:extLst>
          </p:cNvPr>
          <p:cNvSpPr>
            <a:spLocks noGrp="1"/>
          </p:cNvSpPr>
          <p:nvPr>
            <p:ph type="dt" sz="half" idx="10"/>
          </p:nvPr>
        </p:nvSpPr>
        <p:spPr/>
        <p:txBody>
          <a:bodyPr/>
          <a:lstStyle/>
          <a:p>
            <a:fld id="{E30E54AA-A4E7-4C20-A291-13E2313886A0}" type="datetimeFigureOut">
              <a:rPr lang="en-GB" smtClean="0"/>
              <a:t>25/10/2022</a:t>
            </a:fld>
            <a:endParaRPr lang="en-GB"/>
          </a:p>
        </p:txBody>
      </p:sp>
      <p:sp>
        <p:nvSpPr>
          <p:cNvPr id="5" name="Footer Placeholder 4">
            <a:extLst>
              <a:ext uri="{FF2B5EF4-FFF2-40B4-BE49-F238E27FC236}">
                <a16:creationId xmlns:a16="http://schemas.microsoft.com/office/drawing/2014/main" id="{BD3C6981-6C78-44F5-20E5-1E00C43CD4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288B93-1C1E-71CB-BFAC-C84B974D7F79}"/>
              </a:ext>
            </a:extLst>
          </p:cNvPr>
          <p:cNvSpPr>
            <a:spLocks noGrp="1"/>
          </p:cNvSpPr>
          <p:nvPr>
            <p:ph type="sldNum" sz="quarter" idx="12"/>
          </p:nvPr>
        </p:nvSpPr>
        <p:spPr/>
        <p:txBody>
          <a:bodyPr/>
          <a:lstStyle/>
          <a:p>
            <a:fld id="{EE6BCA99-A5C5-4501-9E92-5BEAA30DF9A1}" type="slidenum">
              <a:rPr lang="en-GB" smtClean="0"/>
              <a:t>‹#›</a:t>
            </a:fld>
            <a:endParaRPr lang="en-GB"/>
          </a:p>
        </p:txBody>
      </p:sp>
    </p:spTree>
    <p:extLst>
      <p:ext uri="{BB962C8B-B14F-4D97-AF65-F5344CB8AC3E}">
        <p14:creationId xmlns:p14="http://schemas.microsoft.com/office/powerpoint/2010/main" val="228812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D1332B-61E0-0CA3-5346-F331BAF98D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C4AFE0-88FE-7176-75DD-AE34C274A5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BAF0E4-2228-4938-D2E1-1DD47D9447BE}"/>
              </a:ext>
            </a:extLst>
          </p:cNvPr>
          <p:cNvSpPr>
            <a:spLocks noGrp="1"/>
          </p:cNvSpPr>
          <p:nvPr>
            <p:ph type="dt" sz="half" idx="10"/>
          </p:nvPr>
        </p:nvSpPr>
        <p:spPr/>
        <p:txBody>
          <a:bodyPr/>
          <a:lstStyle/>
          <a:p>
            <a:fld id="{E30E54AA-A4E7-4C20-A291-13E2313886A0}" type="datetimeFigureOut">
              <a:rPr lang="en-GB" smtClean="0"/>
              <a:t>25/10/2022</a:t>
            </a:fld>
            <a:endParaRPr lang="en-GB"/>
          </a:p>
        </p:txBody>
      </p:sp>
      <p:sp>
        <p:nvSpPr>
          <p:cNvPr id="5" name="Footer Placeholder 4">
            <a:extLst>
              <a:ext uri="{FF2B5EF4-FFF2-40B4-BE49-F238E27FC236}">
                <a16:creationId xmlns:a16="http://schemas.microsoft.com/office/drawing/2014/main" id="{0948E321-A108-99B1-912F-DB5235DEED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315BB7-9559-E397-E6CC-1A4BB6DA51F3}"/>
              </a:ext>
            </a:extLst>
          </p:cNvPr>
          <p:cNvSpPr>
            <a:spLocks noGrp="1"/>
          </p:cNvSpPr>
          <p:nvPr>
            <p:ph type="sldNum" sz="quarter" idx="12"/>
          </p:nvPr>
        </p:nvSpPr>
        <p:spPr/>
        <p:txBody>
          <a:bodyPr/>
          <a:lstStyle/>
          <a:p>
            <a:fld id="{EE6BCA99-A5C5-4501-9E92-5BEAA30DF9A1}" type="slidenum">
              <a:rPr lang="en-GB" smtClean="0"/>
              <a:t>‹#›</a:t>
            </a:fld>
            <a:endParaRPr lang="en-GB"/>
          </a:p>
        </p:txBody>
      </p:sp>
    </p:spTree>
    <p:extLst>
      <p:ext uri="{BB962C8B-B14F-4D97-AF65-F5344CB8AC3E}">
        <p14:creationId xmlns:p14="http://schemas.microsoft.com/office/powerpoint/2010/main" val="16492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3D7EC-319D-8C36-F659-29B784D7FF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AE8866-0DBD-97C4-FC4E-EE2BE2CB39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11A6C8-8B23-6C6E-0703-9F461CB26EB9}"/>
              </a:ext>
            </a:extLst>
          </p:cNvPr>
          <p:cNvSpPr>
            <a:spLocks noGrp="1"/>
          </p:cNvSpPr>
          <p:nvPr>
            <p:ph type="dt" sz="half" idx="10"/>
          </p:nvPr>
        </p:nvSpPr>
        <p:spPr/>
        <p:txBody>
          <a:bodyPr/>
          <a:lstStyle/>
          <a:p>
            <a:fld id="{E30E54AA-A4E7-4C20-A291-13E2313886A0}" type="datetimeFigureOut">
              <a:rPr lang="en-GB" smtClean="0"/>
              <a:t>25/10/2022</a:t>
            </a:fld>
            <a:endParaRPr lang="en-GB"/>
          </a:p>
        </p:txBody>
      </p:sp>
      <p:sp>
        <p:nvSpPr>
          <p:cNvPr id="5" name="Footer Placeholder 4">
            <a:extLst>
              <a:ext uri="{FF2B5EF4-FFF2-40B4-BE49-F238E27FC236}">
                <a16:creationId xmlns:a16="http://schemas.microsoft.com/office/drawing/2014/main" id="{95AA5F98-9CBA-EDB8-D053-1349C961CD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1E2962-79ED-0D45-EFF3-CB93F571F541}"/>
              </a:ext>
            </a:extLst>
          </p:cNvPr>
          <p:cNvSpPr>
            <a:spLocks noGrp="1"/>
          </p:cNvSpPr>
          <p:nvPr>
            <p:ph type="sldNum" sz="quarter" idx="12"/>
          </p:nvPr>
        </p:nvSpPr>
        <p:spPr/>
        <p:txBody>
          <a:bodyPr/>
          <a:lstStyle/>
          <a:p>
            <a:fld id="{EE6BCA99-A5C5-4501-9E92-5BEAA30DF9A1}" type="slidenum">
              <a:rPr lang="en-GB" smtClean="0"/>
              <a:t>‹#›</a:t>
            </a:fld>
            <a:endParaRPr lang="en-GB"/>
          </a:p>
        </p:txBody>
      </p:sp>
    </p:spTree>
    <p:extLst>
      <p:ext uri="{BB962C8B-B14F-4D97-AF65-F5344CB8AC3E}">
        <p14:creationId xmlns:p14="http://schemas.microsoft.com/office/powerpoint/2010/main" val="272647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0F580-F6E9-95E3-EFF4-ECBC2158D8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D0C2D2-B8C0-67D4-F682-1DBC88CF1A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4173DD-F1EE-F32C-FAD7-0F61D576D1A0}"/>
              </a:ext>
            </a:extLst>
          </p:cNvPr>
          <p:cNvSpPr>
            <a:spLocks noGrp="1"/>
          </p:cNvSpPr>
          <p:nvPr>
            <p:ph type="dt" sz="half" idx="10"/>
          </p:nvPr>
        </p:nvSpPr>
        <p:spPr/>
        <p:txBody>
          <a:bodyPr/>
          <a:lstStyle/>
          <a:p>
            <a:fld id="{E30E54AA-A4E7-4C20-A291-13E2313886A0}" type="datetimeFigureOut">
              <a:rPr lang="en-GB" smtClean="0"/>
              <a:t>25/10/2022</a:t>
            </a:fld>
            <a:endParaRPr lang="en-GB"/>
          </a:p>
        </p:txBody>
      </p:sp>
      <p:sp>
        <p:nvSpPr>
          <p:cNvPr id="5" name="Footer Placeholder 4">
            <a:extLst>
              <a:ext uri="{FF2B5EF4-FFF2-40B4-BE49-F238E27FC236}">
                <a16:creationId xmlns:a16="http://schemas.microsoft.com/office/drawing/2014/main" id="{29D49F27-A208-AD55-7671-EBCE60A32C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8DFAF7-4124-9DC4-6BB2-6C7EEC17DB97}"/>
              </a:ext>
            </a:extLst>
          </p:cNvPr>
          <p:cNvSpPr>
            <a:spLocks noGrp="1"/>
          </p:cNvSpPr>
          <p:nvPr>
            <p:ph type="sldNum" sz="quarter" idx="12"/>
          </p:nvPr>
        </p:nvSpPr>
        <p:spPr/>
        <p:txBody>
          <a:bodyPr/>
          <a:lstStyle/>
          <a:p>
            <a:fld id="{EE6BCA99-A5C5-4501-9E92-5BEAA30DF9A1}" type="slidenum">
              <a:rPr lang="en-GB" smtClean="0"/>
              <a:t>‹#›</a:t>
            </a:fld>
            <a:endParaRPr lang="en-GB"/>
          </a:p>
        </p:txBody>
      </p:sp>
    </p:spTree>
    <p:extLst>
      <p:ext uri="{BB962C8B-B14F-4D97-AF65-F5344CB8AC3E}">
        <p14:creationId xmlns:p14="http://schemas.microsoft.com/office/powerpoint/2010/main" val="319908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E53AF-3E83-F51E-6951-15999D2330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754E4F-F4CC-9646-C464-BC15860DC9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9E587C9-18B7-8FDB-5246-946FFDC469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B8F8729-BC60-6FCD-4242-DC58CF00A756}"/>
              </a:ext>
            </a:extLst>
          </p:cNvPr>
          <p:cNvSpPr>
            <a:spLocks noGrp="1"/>
          </p:cNvSpPr>
          <p:nvPr>
            <p:ph type="dt" sz="half" idx="10"/>
          </p:nvPr>
        </p:nvSpPr>
        <p:spPr/>
        <p:txBody>
          <a:bodyPr/>
          <a:lstStyle/>
          <a:p>
            <a:fld id="{E30E54AA-A4E7-4C20-A291-13E2313886A0}" type="datetimeFigureOut">
              <a:rPr lang="en-GB" smtClean="0"/>
              <a:t>25/10/2022</a:t>
            </a:fld>
            <a:endParaRPr lang="en-GB"/>
          </a:p>
        </p:txBody>
      </p:sp>
      <p:sp>
        <p:nvSpPr>
          <p:cNvPr id="6" name="Footer Placeholder 5">
            <a:extLst>
              <a:ext uri="{FF2B5EF4-FFF2-40B4-BE49-F238E27FC236}">
                <a16:creationId xmlns:a16="http://schemas.microsoft.com/office/drawing/2014/main" id="{2E67969A-9336-059D-8AA2-E62FC77900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16A332-2CD0-4428-066F-F8F7DAD4FF50}"/>
              </a:ext>
            </a:extLst>
          </p:cNvPr>
          <p:cNvSpPr>
            <a:spLocks noGrp="1"/>
          </p:cNvSpPr>
          <p:nvPr>
            <p:ph type="sldNum" sz="quarter" idx="12"/>
          </p:nvPr>
        </p:nvSpPr>
        <p:spPr/>
        <p:txBody>
          <a:bodyPr/>
          <a:lstStyle/>
          <a:p>
            <a:fld id="{EE6BCA99-A5C5-4501-9E92-5BEAA30DF9A1}" type="slidenum">
              <a:rPr lang="en-GB" smtClean="0"/>
              <a:t>‹#›</a:t>
            </a:fld>
            <a:endParaRPr lang="en-GB"/>
          </a:p>
        </p:txBody>
      </p:sp>
    </p:spTree>
    <p:extLst>
      <p:ext uri="{BB962C8B-B14F-4D97-AF65-F5344CB8AC3E}">
        <p14:creationId xmlns:p14="http://schemas.microsoft.com/office/powerpoint/2010/main" val="37517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0643-2118-E2AC-5260-A70EDDB2BF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EF150B-A028-1EE1-5227-1E7CD7B07C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0C6E96-5CBA-C741-F492-86AA0992CC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C5DF24-C10D-BD0F-4663-91371B4322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B9E1BF-C0AF-89C9-E170-8773517B5F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33B183-9A9D-3BF9-B246-91D28B5A5C3A}"/>
              </a:ext>
            </a:extLst>
          </p:cNvPr>
          <p:cNvSpPr>
            <a:spLocks noGrp="1"/>
          </p:cNvSpPr>
          <p:nvPr>
            <p:ph type="dt" sz="half" idx="10"/>
          </p:nvPr>
        </p:nvSpPr>
        <p:spPr/>
        <p:txBody>
          <a:bodyPr/>
          <a:lstStyle/>
          <a:p>
            <a:fld id="{E30E54AA-A4E7-4C20-A291-13E2313886A0}" type="datetimeFigureOut">
              <a:rPr lang="en-GB" smtClean="0"/>
              <a:t>25/10/2022</a:t>
            </a:fld>
            <a:endParaRPr lang="en-GB"/>
          </a:p>
        </p:txBody>
      </p:sp>
      <p:sp>
        <p:nvSpPr>
          <p:cNvPr id="8" name="Footer Placeholder 7">
            <a:extLst>
              <a:ext uri="{FF2B5EF4-FFF2-40B4-BE49-F238E27FC236}">
                <a16:creationId xmlns:a16="http://schemas.microsoft.com/office/drawing/2014/main" id="{CDF6B3E5-3CC6-5174-C8DB-F21403B0C3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B46F22-EAFB-E82C-67C8-4AFF53CAD196}"/>
              </a:ext>
            </a:extLst>
          </p:cNvPr>
          <p:cNvSpPr>
            <a:spLocks noGrp="1"/>
          </p:cNvSpPr>
          <p:nvPr>
            <p:ph type="sldNum" sz="quarter" idx="12"/>
          </p:nvPr>
        </p:nvSpPr>
        <p:spPr/>
        <p:txBody>
          <a:bodyPr/>
          <a:lstStyle/>
          <a:p>
            <a:fld id="{EE6BCA99-A5C5-4501-9E92-5BEAA30DF9A1}" type="slidenum">
              <a:rPr lang="en-GB" smtClean="0"/>
              <a:t>‹#›</a:t>
            </a:fld>
            <a:endParaRPr lang="en-GB"/>
          </a:p>
        </p:txBody>
      </p:sp>
    </p:spTree>
    <p:extLst>
      <p:ext uri="{BB962C8B-B14F-4D97-AF65-F5344CB8AC3E}">
        <p14:creationId xmlns:p14="http://schemas.microsoft.com/office/powerpoint/2010/main" val="3985585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50A0-7960-CCB1-70CA-A338D1878A4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F4EBF1-5F07-9FC2-C402-D693D3D7FADD}"/>
              </a:ext>
            </a:extLst>
          </p:cNvPr>
          <p:cNvSpPr>
            <a:spLocks noGrp="1"/>
          </p:cNvSpPr>
          <p:nvPr>
            <p:ph type="dt" sz="half" idx="10"/>
          </p:nvPr>
        </p:nvSpPr>
        <p:spPr/>
        <p:txBody>
          <a:bodyPr/>
          <a:lstStyle/>
          <a:p>
            <a:fld id="{E30E54AA-A4E7-4C20-A291-13E2313886A0}" type="datetimeFigureOut">
              <a:rPr lang="en-GB" smtClean="0"/>
              <a:t>25/10/2022</a:t>
            </a:fld>
            <a:endParaRPr lang="en-GB"/>
          </a:p>
        </p:txBody>
      </p:sp>
      <p:sp>
        <p:nvSpPr>
          <p:cNvPr id="4" name="Footer Placeholder 3">
            <a:extLst>
              <a:ext uri="{FF2B5EF4-FFF2-40B4-BE49-F238E27FC236}">
                <a16:creationId xmlns:a16="http://schemas.microsoft.com/office/drawing/2014/main" id="{94E5FA3E-503B-428C-24C5-34A865E009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80B27A-9652-FF5C-6CDD-52B058275AB5}"/>
              </a:ext>
            </a:extLst>
          </p:cNvPr>
          <p:cNvSpPr>
            <a:spLocks noGrp="1"/>
          </p:cNvSpPr>
          <p:nvPr>
            <p:ph type="sldNum" sz="quarter" idx="12"/>
          </p:nvPr>
        </p:nvSpPr>
        <p:spPr/>
        <p:txBody>
          <a:bodyPr/>
          <a:lstStyle/>
          <a:p>
            <a:fld id="{EE6BCA99-A5C5-4501-9E92-5BEAA30DF9A1}" type="slidenum">
              <a:rPr lang="en-GB" smtClean="0"/>
              <a:t>‹#›</a:t>
            </a:fld>
            <a:endParaRPr lang="en-GB"/>
          </a:p>
        </p:txBody>
      </p:sp>
    </p:spTree>
    <p:extLst>
      <p:ext uri="{BB962C8B-B14F-4D97-AF65-F5344CB8AC3E}">
        <p14:creationId xmlns:p14="http://schemas.microsoft.com/office/powerpoint/2010/main" val="390769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C0ED89-A3B9-6E61-E7B8-A09FA43552CC}"/>
              </a:ext>
            </a:extLst>
          </p:cNvPr>
          <p:cNvSpPr>
            <a:spLocks noGrp="1"/>
          </p:cNvSpPr>
          <p:nvPr>
            <p:ph type="dt" sz="half" idx="10"/>
          </p:nvPr>
        </p:nvSpPr>
        <p:spPr/>
        <p:txBody>
          <a:bodyPr/>
          <a:lstStyle/>
          <a:p>
            <a:fld id="{E30E54AA-A4E7-4C20-A291-13E2313886A0}" type="datetimeFigureOut">
              <a:rPr lang="en-GB" smtClean="0"/>
              <a:t>25/10/2022</a:t>
            </a:fld>
            <a:endParaRPr lang="en-GB"/>
          </a:p>
        </p:txBody>
      </p:sp>
      <p:sp>
        <p:nvSpPr>
          <p:cNvPr id="3" name="Footer Placeholder 2">
            <a:extLst>
              <a:ext uri="{FF2B5EF4-FFF2-40B4-BE49-F238E27FC236}">
                <a16:creationId xmlns:a16="http://schemas.microsoft.com/office/drawing/2014/main" id="{52C7249C-6CBF-0C82-0AAF-2A1A92A728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59396F-77F1-F123-6933-144465E75091}"/>
              </a:ext>
            </a:extLst>
          </p:cNvPr>
          <p:cNvSpPr>
            <a:spLocks noGrp="1"/>
          </p:cNvSpPr>
          <p:nvPr>
            <p:ph type="sldNum" sz="quarter" idx="12"/>
          </p:nvPr>
        </p:nvSpPr>
        <p:spPr/>
        <p:txBody>
          <a:bodyPr/>
          <a:lstStyle/>
          <a:p>
            <a:fld id="{EE6BCA99-A5C5-4501-9E92-5BEAA30DF9A1}" type="slidenum">
              <a:rPr lang="en-GB" smtClean="0"/>
              <a:t>‹#›</a:t>
            </a:fld>
            <a:endParaRPr lang="en-GB"/>
          </a:p>
        </p:txBody>
      </p:sp>
    </p:spTree>
    <p:extLst>
      <p:ext uri="{BB962C8B-B14F-4D97-AF65-F5344CB8AC3E}">
        <p14:creationId xmlns:p14="http://schemas.microsoft.com/office/powerpoint/2010/main" val="45882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473B1-1C4E-0711-93F4-35D8405C9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6F1C14-EADE-A594-0C54-7E0D6578BA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765F72-566D-1DA3-9799-A75C71A51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923BD-9679-F778-BC59-77170993A298}"/>
              </a:ext>
            </a:extLst>
          </p:cNvPr>
          <p:cNvSpPr>
            <a:spLocks noGrp="1"/>
          </p:cNvSpPr>
          <p:nvPr>
            <p:ph type="dt" sz="half" idx="10"/>
          </p:nvPr>
        </p:nvSpPr>
        <p:spPr/>
        <p:txBody>
          <a:bodyPr/>
          <a:lstStyle/>
          <a:p>
            <a:fld id="{E30E54AA-A4E7-4C20-A291-13E2313886A0}" type="datetimeFigureOut">
              <a:rPr lang="en-GB" smtClean="0"/>
              <a:t>25/10/2022</a:t>
            </a:fld>
            <a:endParaRPr lang="en-GB"/>
          </a:p>
        </p:txBody>
      </p:sp>
      <p:sp>
        <p:nvSpPr>
          <p:cNvPr id="6" name="Footer Placeholder 5">
            <a:extLst>
              <a:ext uri="{FF2B5EF4-FFF2-40B4-BE49-F238E27FC236}">
                <a16:creationId xmlns:a16="http://schemas.microsoft.com/office/drawing/2014/main" id="{3D7001F3-1CA5-960C-B9D2-5E9775FC16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428F78-23B7-8F09-8312-C42E64AE0516}"/>
              </a:ext>
            </a:extLst>
          </p:cNvPr>
          <p:cNvSpPr>
            <a:spLocks noGrp="1"/>
          </p:cNvSpPr>
          <p:nvPr>
            <p:ph type="sldNum" sz="quarter" idx="12"/>
          </p:nvPr>
        </p:nvSpPr>
        <p:spPr/>
        <p:txBody>
          <a:bodyPr/>
          <a:lstStyle/>
          <a:p>
            <a:fld id="{EE6BCA99-A5C5-4501-9E92-5BEAA30DF9A1}" type="slidenum">
              <a:rPr lang="en-GB" smtClean="0"/>
              <a:t>‹#›</a:t>
            </a:fld>
            <a:endParaRPr lang="en-GB"/>
          </a:p>
        </p:txBody>
      </p:sp>
    </p:spTree>
    <p:extLst>
      <p:ext uri="{BB962C8B-B14F-4D97-AF65-F5344CB8AC3E}">
        <p14:creationId xmlns:p14="http://schemas.microsoft.com/office/powerpoint/2010/main" val="14175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48DE-7781-F53F-9340-A7C5937D97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CF6D331-A82F-0581-1735-EECE2B79CB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551B08-F72C-A56C-F5FD-4C5907FF6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5999F1-731C-4619-4C26-29C219A4932D}"/>
              </a:ext>
            </a:extLst>
          </p:cNvPr>
          <p:cNvSpPr>
            <a:spLocks noGrp="1"/>
          </p:cNvSpPr>
          <p:nvPr>
            <p:ph type="dt" sz="half" idx="10"/>
          </p:nvPr>
        </p:nvSpPr>
        <p:spPr/>
        <p:txBody>
          <a:bodyPr/>
          <a:lstStyle/>
          <a:p>
            <a:fld id="{E30E54AA-A4E7-4C20-A291-13E2313886A0}" type="datetimeFigureOut">
              <a:rPr lang="en-GB" smtClean="0"/>
              <a:t>25/10/2022</a:t>
            </a:fld>
            <a:endParaRPr lang="en-GB"/>
          </a:p>
        </p:txBody>
      </p:sp>
      <p:sp>
        <p:nvSpPr>
          <p:cNvPr id="6" name="Footer Placeholder 5">
            <a:extLst>
              <a:ext uri="{FF2B5EF4-FFF2-40B4-BE49-F238E27FC236}">
                <a16:creationId xmlns:a16="http://schemas.microsoft.com/office/drawing/2014/main" id="{A6786C78-AAB6-8761-30C9-B7BF09FA01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CBFB5F-E39F-8AF4-39B7-9C1261D7A7E9}"/>
              </a:ext>
            </a:extLst>
          </p:cNvPr>
          <p:cNvSpPr>
            <a:spLocks noGrp="1"/>
          </p:cNvSpPr>
          <p:nvPr>
            <p:ph type="sldNum" sz="quarter" idx="12"/>
          </p:nvPr>
        </p:nvSpPr>
        <p:spPr/>
        <p:txBody>
          <a:bodyPr/>
          <a:lstStyle/>
          <a:p>
            <a:fld id="{EE6BCA99-A5C5-4501-9E92-5BEAA30DF9A1}" type="slidenum">
              <a:rPr lang="en-GB" smtClean="0"/>
              <a:t>‹#›</a:t>
            </a:fld>
            <a:endParaRPr lang="en-GB"/>
          </a:p>
        </p:txBody>
      </p:sp>
    </p:spTree>
    <p:extLst>
      <p:ext uri="{BB962C8B-B14F-4D97-AF65-F5344CB8AC3E}">
        <p14:creationId xmlns:p14="http://schemas.microsoft.com/office/powerpoint/2010/main" val="109217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12E66-33B8-310F-56AF-FD2E923F89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75B892-53E9-5E55-C5CB-CB2B16068D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55FCDE-6800-E6BF-5539-6ADA9ACEFD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E54AA-A4E7-4C20-A291-13E2313886A0}" type="datetimeFigureOut">
              <a:rPr lang="en-GB" smtClean="0"/>
              <a:t>25/10/2022</a:t>
            </a:fld>
            <a:endParaRPr lang="en-GB"/>
          </a:p>
        </p:txBody>
      </p:sp>
      <p:sp>
        <p:nvSpPr>
          <p:cNvPr id="5" name="Footer Placeholder 4">
            <a:extLst>
              <a:ext uri="{FF2B5EF4-FFF2-40B4-BE49-F238E27FC236}">
                <a16:creationId xmlns:a16="http://schemas.microsoft.com/office/drawing/2014/main" id="{897D38D3-F57A-2DC0-EA9E-3A9D25E91B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0587DC-92A5-08D9-148D-F5A11B3ADB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BCA99-A5C5-4501-9E92-5BEAA30DF9A1}" type="slidenum">
              <a:rPr lang="en-GB" smtClean="0"/>
              <a:t>‹#›</a:t>
            </a:fld>
            <a:endParaRPr lang="en-GB"/>
          </a:p>
        </p:txBody>
      </p:sp>
    </p:spTree>
    <p:extLst>
      <p:ext uri="{BB962C8B-B14F-4D97-AF65-F5344CB8AC3E}">
        <p14:creationId xmlns:p14="http://schemas.microsoft.com/office/powerpoint/2010/main" val="3477965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D4DD2-47CE-8A81-2293-9E43410ED4CD}"/>
              </a:ext>
            </a:extLst>
          </p:cNvPr>
          <p:cNvSpPr>
            <a:spLocks noGrp="1"/>
          </p:cNvSpPr>
          <p:nvPr>
            <p:ph type="ctrTitle"/>
          </p:nvPr>
        </p:nvSpPr>
        <p:spPr>
          <a:xfrm>
            <a:off x="1524000" y="1344951"/>
            <a:ext cx="9144000" cy="1897983"/>
          </a:xfrm>
        </p:spPr>
        <p:txBody>
          <a:bodyPr>
            <a:normAutofit/>
          </a:bodyPr>
          <a:lstStyle/>
          <a:p>
            <a:r>
              <a:rPr lang="fr-FR" dirty="0">
                <a:latin typeface="HIRO MISAKE" pitchFamily="2" charset="0"/>
              </a:rPr>
              <a:t>6 clés pour connaitre la culture Japonaise</a:t>
            </a:r>
            <a:endParaRPr lang="en-GB" dirty="0">
              <a:latin typeface="HIRO MISAKE" pitchFamily="2" charset="0"/>
            </a:endParaRPr>
          </a:p>
        </p:txBody>
      </p:sp>
      <p:pic>
        <p:nvPicPr>
          <p:cNvPr id="5" name="Picture 4">
            <a:extLst>
              <a:ext uri="{FF2B5EF4-FFF2-40B4-BE49-F238E27FC236}">
                <a16:creationId xmlns:a16="http://schemas.microsoft.com/office/drawing/2014/main" id="{3664CB24-3FA4-98C2-E5A7-59436B0CF038}"/>
              </a:ext>
            </a:extLst>
          </p:cNvPr>
          <p:cNvPicPr>
            <a:picLocks noChangeAspect="1"/>
          </p:cNvPicPr>
          <p:nvPr/>
        </p:nvPicPr>
        <p:blipFill rotWithShape="1">
          <a:blip r:embed="rId2">
            <a:extLst>
              <a:ext uri="{28A0092B-C50C-407E-A947-70E740481C1C}">
                <a14:useLocalDpi xmlns:a14="http://schemas.microsoft.com/office/drawing/2010/main" val="0"/>
              </a:ext>
            </a:extLst>
          </a:blip>
          <a:srcRect l="4123" r="21497"/>
          <a:stretch/>
        </p:blipFill>
        <p:spPr>
          <a:xfrm>
            <a:off x="3710362" y="3626322"/>
            <a:ext cx="2615608" cy="3014508"/>
          </a:xfrm>
          <a:prstGeom prst="rect">
            <a:avLst/>
          </a:prstGeom>
        </p:spPr>
      </p:pic>
      <p:pic>
        <p:nvPicPr>
          <p:cNvPr id="7" name="Picture 6">
            <a:extLst>
              <a:ext uri="{FF2B5EF4-FFF2-40B4-BE49-F238E27FC236}">
                <a16:creationId xmlns:a16="http://schemas.microsoft.com/office/drawing/2014/main" id="{4A690A19-7B6C-C88C-66CF-7F78061C2462}"/>
              </a:ext>
            </a:extLst>
          </p:cNvPr>
          <p:cNvPicPr>
            <a:picLocks noChangeAspect="1"/>
          </p:cNvPicPr>
          <p:nvPr/>
        </p:nvPicPr>
        <p:blipFill rotWithShape="1">
          <a:blip r:embed="rId3">
            <a:extLst>
              <a:ext uri="{28A0092B-C50C-407E-A947-70E740481C1C}">
                <a14:useLocalDpi xmlns:a14="http://schemas.microsoft.com/office/drawing/2010/main" val="0"/>
              </a:ext>
            </a:extLst>
          </a:blip>
          <a:srcRect l="19535" r="19418"/>
          <a:stretch/>
        </p:blipFill>
        <p:spPr>
          <a:xfrm>
            <a:off x="471164" y="3482165"/>
            <a:ext cx="3239198" cy="3014508"/>
          </a:xfrm>
          <a:prstGeom prst="rect">
            <a:avLst/>
          </a:prstGeom>
        </p:spPr>
      </p:pic>
      <p:pic>
        <p:nvPicPr>
          <p:cNvPr id="9" name="Picture 8">
            <a:extLst>
              <a:ext uri="{FF2B5EF4-FFF2-40B4-BE49-F238E27FC236}">
                <a16:creationId xmlns:a16="http://schemas.microsoft.com/office/drawing/2014/main" id="{0A6A3CB2-4D73-0DFD-FF0C-83C71BFB8AD7}"/>
              </a:ext>
            </a:extLst>
          </p:cNvPr>
          <p:cNvPicPr>
            <a:picLocks noChangeAspect="1"/>
          </p:cNvPicPr>
          <p:nvPr/>
        </p:nvPicPr>
        <p:blipFill rotWithShape="1">
          <a:blip r:embed="rId4">
            <a:extLst>
              <a:ext uri="{28A0092B-C50C-407E-A947-70E740481C1C}">
                <a14:useLocalDpi xmlns:a14="http://schemas.microsoft.com/office/drawing/2010/main" val="0"/>
              </a:ext>
            </a:extLst>
          </a:blip>
          <a:srcRect l="4465" r="16482"/>
          <a:stretch/>
        </p:blipFill>
        <p:spPr>
          <a:xfrm>
            <a:off x="6879662" y="3482165"/>
            <a:ext cx="4913541" cy="3014508"/>
          </a:xfrm>
          <a:prstGeom prst="rect">
            <a:avLst/>
          </a:prstGeom>
        </p:spPr>
      </p:pic>
      <p:pic>
        <p:nvPicPr>
          <p:cNvPr id="11" name="Picture 10">
            <a:extLst>
              <a:ext uri="{FF2B5EF4-FFF2-40B4-BE49-F238E27FC236}">
                <a16:creationId xmlns:a16="http://schemas.microsoft.com/office/drawing/2014/main" id="{E90EA9DB-F03E-6767-5EC9-317E15C888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8845" y="265632"/>
            <a:ext cx="2726923" cy="1161670"/>
          </a:xfrm>
          <a:prstGeom prst="rect">
            <a:avLst/>
          </a:prstGeom>
        </p:spPr>
      </p:pic>
    </p:spTree>
    <p:extLst>
      <p:ext uri="{BB962C8B-B14F-4D97-AF65-F5344CB8AC3E}">
        <p14:creationId xmlns:p14="http://schemas.microsoft.com/office/powerpoint/2010/main" val="111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742950" y="432640"/>
            <a:ext cx="10515600" cy="1325563"/>
          </a:xfrm>
        </p:spPr>
        <p:txBody>
          <a:bodyPr/>
          <a:lstStyle/>
          <a:p>
            <a:r>
              <a:rPr lang="fr-FR" dirty="0">
                <a:latin typeface="HIRO MISAKE" pitchFamily="2" charset="0"/>
              </a:rPr>
              <a:t>1. Art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448235" y="2024903"/>
            <a:ext cx="11331389" cy="5217459"/>
          </a:xfrm>
        </p:spPr>
        <p:txBody>
          <a:bodyPr>
            <a:normAutofit fontScale="92500" lnSpcReduction="20000"/>
          </a:bodyPr>
          <a:lstStyle/>
          <a:p>
            <a:r>
              <a:rPr lang="fr-FR" sz="4600" u="sng" dirty="0" err="1">
                <a:latin typeface="HIRO MISAKE" pitchFamily="2" charset="0"/>
              </a:rPr>
              <a:t>Theatre</a:t>
            </a:r>
            <a:r>
              <a:rPr lang="fr-FR" sz="4600" u="sng" dirty="0">
                <a:latin typeface="HIRO MISAKE" pitchFamily="2" charset="0"/>
              </a:rPr>
              <a:t> Kabuki</a:t>
            </a:r>
          </a:p>
          <a:p>
            <a:pPr marL="0" indent="0" algn="l" fontAlgn="base">
              <a:buNone/>
            </a:pPr>
            <a:r>
              <a:rPr lang="fr-FR" b="0" i="0" dirty="0">
                <a:solidFill>
                  <a:srgbClr val="1B1B1B"/>
                </a:solidFill>
                <a:effectLst/>
                <a:latin typeface="HIRO MISAKE" pitchFamily="2" charset="0"/>
              </a:rPr>
              <a:t>Le kabuki est une forme bien connue de l’art traditionnel japonais du spectacle. Les productions de kabuki présentent des récits basés sur les mythes et l’histoire de la région, en intégrant la musique, la danse et le mime, ainsi que des costumes et des décors somptueux.</a:t>
            </a:r>
          </a:p>
          <a:p>
            <a:pPr marL="0" indent="0" algn="l" fontAlgn="base">
              <a:buNone/>
            </a:pPr>
            <a:r>
              <a:rPr lang="fr-FR" b="0" i="0" dirty="0">
                <a:solidFill>
                  <a:srgbClr val="1B1B1B"/>
                </a:solidFill>
                <a:effectLst/>
                <a:latin typeface="HIRO MISAKE" pitchFamily="2" charset="0"/>
              </a:rPr>
              <a:t>Malgré la réputation dont il jouit aujourd’hui, le kabuki a connu des débuts modestes et controversés. Beaucoup de procédures et d’interprètes modernes du kabuki descendent directement des méthodes originales et des acteurs historiques, ce qui garantit que la forme d’art est restée pratiquement intacte pendant des décennies. </a:t>
            </a:r>
          </a:p>
          <a:p>
            <a:pPr marL="0" indent="0" algn="l" fontAlgn="base">
              <a:buNone/>
            </a:pPr>
            <a:r>
              <a:rPr lang="fr-FR" b="0" i="0" dirty="0">
                <a:solidFill>
                  <a:srgbClr val="1B1B1B"/>
                </a:solidFill>
                <a:effectLst/>
                <a:latin typeface="HIRO MISAKE" pitchFamily="2" charset="0"/>
              </a:rPr>
              <a:t>Le Kabuki est l’une des trois formes de théâtre traditionnel les plus connues au Japon. Les deux autres sont le Bunraku et le théâtre nô.</a:t>
            </a:r>
          </a:p>
        </p:txBody>
      </p:sp>
      <p:pic>
        <p:nvPicPr>
          <p:cNvPr id="5" name="Picture 4">
            <a:extLst>
              <a:ext uri="{FF2B5EF4-FFF2-40B4-BE49-F238E27FC236}">
                <a16:creationId xmlns:a16="http://schemas.microsoft.com/office/drawing/2014/main" id="{E25AB56D-8395-A916-7D0F-10DED7D56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5455" y="95250"/>
            <a:ext cx="4039694" cy="2395538"/>
          </a:xfrm>
          <a:prstGeom prst="rect">
            <a:avLst/>
          </a:prstGeom>
        </p:spPr>
      </p:pic>
    </p:spTree>
    <p:extLst>
      <p:ext uri="{BB962C8B-B14F-4D97-AF65-F5344CB8AC3E}">
        <p14:creationId xmlns:p14="http://schemas.microsoft.com/office/powerpoint/2010/main" val="4083536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838200" y="22225"/>
            <a:ext cx="10515600" cy="1325563"/>
          </a:xfrm>
        </p:spPr>
        <p:txBody>
          <a:bodyPr/>
          <a:lstStyle/>
          <a:p>
            <a:r>
              <a:rPr lang="fr-FR" dirty="0">
                <a:latin typeface="HIRO MISAKE" pitchFamily="2" charset="0"/>
              </a:rPr>
              <a:t>1. Art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638175" y="1072356"/>
            <a:ext cx="10839449" cy="4351338"/>
          </a:xfrm>
        </p:spPr>
        <p:txBody>
          <a:bodyPr>
            <a:normAutofit/>
          </a:bodyPr>
          <a:lstStyle/>
          <a:p>
            <a:r>
              <a:rPr lang="fr-FR" sz="3600" u="sng" dirty="0">
                <a:latin typeface="HIRO MISAKE" pitchFamily="2" charset="0"/>
              </a:rPr>
              <a:t>Arts Martiaux Japonais</a:t>
            </a:r>
          </a:p>
          <a:p>
            <a:pPr marL="0" indent="0" algn="l" fontAlgn="base">
              <a:buNone/>
            </a:pPr>
            <a:r>
              <a:rPr lang="fr-FR" b="0" i="0" dirty="0">
                <a:solidFill>
                  <a:srgbClr val="1B1B1B"/>
                </a:solidFill>
                <a:effectLst/>
                <a:latin typeface="HIRO MISAKE" pitchFamily="2" charset="0"/>
              </a:rPr>
              <a:t>Les arts martiaux japonais sont pratiqués et admirés dans le monde entier. Ils ont une longue histoire qui remonte aux samouraïs et englobent diverses disciplines, dont le kendo et le karaté d’Okinawa.</a:t>
            </a:r>
          </a:p>
          <a:p>
            <a:pPr marL="0" indent="0" algn="l" fontAlgn="base">
              <a:buNone/>
            </a:pPr>
            <a:endParaRPr lang="fr-FR" dirty="0">
              <a:solidFill>
                <a:srgbClr val="1B1B1B"/>
              </a:solidFill>
              <a:latin typeface="HIRO MISAKE" pitchFamily="2" charset="0"/>
            </a:endParaRPr>
          </a:p>
          <a:p>
            <a:pPr marL="0" indent="0" fontAlgn="base">
              <a:buNone/>
            </a:pPr>
            <a:r>
              <a:rPr lang="fr-FR" dirty="0">
                <a:latin typeface="HIRO MISAKE" pitchFamily="2" charset="0"/>
              </a:rPr>
              <a:t>Le Top : judo, </a:t>
            </a:r>
            <a:r>
              <a:rPr lang="fr-FR" dirty="0" err="1">
                <a:latin typeface="HIRO MISAKE" pitchFamily="2" charset="0"/>
              </a:rPr>
              <a:t>jujutsu</a:t>
            </a:r>
            <a:r>
              <a:rPr lang="fr-FR" dirty="0">
                <a:latin typeface="HIRO MISAKE" pitchFamily="2" charset="0"/>
              </a:rPr>
              <a:t>, </a:t>
            </a:r>
            <a:r>
              <a:rPr lang="fr-FR" dirty="0" err="1">
                <a:latin typeface="HIRO MISAKE" pitchFamily="2" charset="0"/>
              </a:rPr>
              <a:t>aikido</a:t>
            </a:r>
            <a:r>
              <a:rPr lang="fr-FR" dirty="0">
                <a:latin typeface="HIRO MISAKE" pitchFamily="2" charset="0"/>
              </a:rPr>
              <a:t>, karaté, sumo, kendo, kyudo …</a:t>
            </a:r>
            <a:endParaRPr lang="fr-FR" b="0" i="0" dirty="0">
              <a:solidFill>
                <a:srgbClr val="1B1B1B"/>
              </a:solidFill>
              <a:effectLst/>
              <a:latin typeface="HIRO MISAKE" pitchFamily="2" charset="0"/>
            </a:endParaRPr>
          </a:p>
        </p:txBody>
      </p:sp>
      <p:pic>
        <p:nvPicPr>
          <p:cNvPr id="5" name="Picture 4">
            <a:extLst>
              <a:ext uri="{FF2B5EF4-FFF2-40B4-BE49-F238E27FC236}">
                <a16:creationId xmlns:a16="http://schemas.microsoft.com/office/drawing/2014/main" id="{8D470054-4A32-4AB9-78F9-776B74FCF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550" y="4409738"/>
            <a:ext cx="6858000" cy="2332711"/>
          </a:xfrm>
          <a:prstGeom prst="rect">
            <a:avLst/>
          </a:prstGeom>
        </p:spPr>
      </p:pic>
    </p:spTree>
    <p:extLst>
      <p:ext uri="{BB962C8B-B14F-4D97-AF65-F5344CB8AC3E}">
        <p14:creationId xmlns:p14="http://schemas.microsoft.com/office/powerpoint/2010/main" val="4038407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p:txBody>
          <a:bodyPr/>
          <a:lstStyle/>
          <a:p>
            <a:r>
              <a:rPr lang="fr-FR" dirty="0">
                <a:latin typeface="HIRO MISAKE" pitchFamily="2" charset="0"/>
              </a:rPr>
              <a:t>1. Art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286870" y="1724969"/>
            <a:ext cx="11618259" cy="5038165"/>
          </a:xfrm>
        </p:spPr>
        <p:txBody>
          <a:bodyPr>
            <a:normAutofit fontScale="92500" lnSpcReduction="20000"/>
          </a:bodyPr>
          <a:lstStyle/>
          <a:p>
            <a:r>
              <a:rPr lang="fr-FR" sz="4600" u="sng" dirty="0">
                <a:latin typeface="HIRO MISAKE" pitchFamily="2" charset="0"/>
              </a:rPr>
              <a:t>Haiku : </a:t>
            </a:r>
            <a:r>
              <a:rPr lang="en-GB" sz="4600" b="0" i="0" u="sng" dirty="0" err="1">
                <a:effectLst/>
                <a:latin typeface="HIRO MISAKE" pitchFamily="2" charset="0"/>
              </a:rPr>
              <a:t>Poésie</a:t>
            </a:r>
            <a:r>
              <a:rPr lang="en-GB" sz="4600" b="0" i="0" u="sng" dirty="0">
                <a:effectLst/>
                <a:latin typeface="HIRO MISAKE" pitchFamily="2" charset="0"/>
              </a:rPr>
              <a:t> </a:t>
            </a:r>
            <a:r>
              <a:rPr lang="en-GB" sz="4600" b="0" i="0" u="sng" dirty="0" err="1">
                <a:effectLst/>
                <a:latin typeface="HIRO MISAKE" pitchFamily="2" charset="0"/>
              </a:rPr>
              <a:t>Japonaise</a:t>
            </a:r>
            <a:endParaRPr lang="en-GB" sz="4600" b="0" i="0" u="sng" dirty="0">
              <a:effectLst/>
              <a:latin typeface="HIRO MISAKE" pitchFamily="2" charset="0"/>
            </a:endParaRPr>
          </a:p>
          <a:p>
            <a:pPr marL="0" indent="0">
              <a:buNone/>
            </a:pPr>
            <a:r>
              <a:rPr lang="en-GB" sz="4600" b="0" i="0" u="sng" dirty="0" err="1">
                <a:effectLst/>
                <a:latin typeface="HIRO MISAKE" pitchFamily="2" charset="0"/>
              </a:rPr>
              <a:t>Enchanteresse</a:t>
            </a:r>
            <a:endParaRPr lang="fr-FR" dirty="0">
              <a:latin typeface="HIRO MISAKE" pitchFamily="2" charset="0"/>
            </a:endParaRPr>
          </a:p>
          <a:p>
            <a:pPr marL="0" indent="0" algn="l" fontAlgn="base">
              <a:buNone/>
            </a:pPr>
            <a:r>
              <a:rPr lang="fr-FR" b="0" i="0" dirty="0">
                <a:solidFill>
                  <a:srgbClr val="1B1B1B"/>
                </a:solidFill>
                <a:effectLst/>
                <a:latin typeface="HIRO MISAKE" pitchFamily="2" charset="0"/>
              </a:rPr>
              <a:t>Les haïkus sont un type de poésie japonaise. Ils sont brefs et simples, mais parviennent à capter l’attention du lecteur. De nombreux objets japonais reposent sur cette simplicité, et il en émane un enchantement particulier.</a:t>
            </a:r>
          </a:p>
          <a:p>
            <a:pPr marL="0" indent="0" algn="l" fontAlgn="base">
              <a:buNone/>
            </a:pPr>
            <a:r>
              <a:rPr lang="fr-FR" b="0" i="0" dirty="0">
                <a:solidFill>
                  <a:srgbClr val="1B1B1B"/>
                </a:solidFill>
                <a:effectLst/>
                <a:latin typeface="HIRO MISAKE" pitchFamily="2" charset="0"/>
              </a:rPr>
              <a:t>La poésie japonaise trouve ses origines dans la période Nara (710-794). Le plus ancien recueil de poésie japonais est le volume de poésie </a:t>
            </a:r>
            <a:r>
              <a:rPr lang="fr-FR" b="0" i="0" dirty="0" err="1">
                <a:solidFill>
                  <a:srgbClr val="1B1B1B"/>
                </a:solidFill>
                <a:effectLst/>
                <a:latin typeface="HIRO MISAKE" pitchFamily="2" charset="0"/>
              </a:rPr>
              <a:t>man’ysh</a:t>
            </a:r>
            <a:r>
              <a:rPr lang="fr-FR" b="0" i="0" dirty="0">
                <a:solidFill>
                  <a:srgbClr val="1B1B1B"/>
                </a:solidFill>
                <a:effectLst/>
                <a:latin typeface="HIRO MISAKE" pitchFamily="2" charset="0"/>
              </a:rPr>
              <a:t> du 8e siècle. La dynastie chinoise des Tang a eu une influence culturelle importante sur le Japon pendant la période Heian (794-1185). L’élite japonaise tenait la poésie chinoise en haute estime, c’est pourquoi des poèmes ont été composés en chinois tout au long de cette période. Ils sont connus sous le nom de </a:t>
            </a:r>
            <a:r>
              <a:rPr lang="fr-FR" b="0" i="0" dirty="0" err="1">
                <a:solidFill>
                  <a:srgbClr val="1B1B1B"/>
                </a:solidFill>
                <a:effectLst/>
                <a:latin typeface="HIRO MISAKE" pitchFamily="2" charset="0"/>
              </a:rPr>
              <a:t>kanshi</a:t>
            </a:r>
            <a:r>
              <a:rPr lang="fr-FR" b="0" i="0" dirty="0">
                <a:solidFill>
                  <a:srgbClr val="1B1B1B"/>
                </a:solidFill>
                <a:effectLst/>
                <a:latin typeface="HIRO MISAKE" pitchFamily="2" charset="0"/>
              </a:rPr>
              <a:t> (poésie chinoise).</a:t>
            </a:r>
          </a:p>
        </p:txBody>
      </p:sp>
      <p:pic>
        <p:nvPicPr>
          <p:cNvPr id="7" name="Picture 6">
            <a:extLst>
              <a:ext uri="{FF2B5EF4-FFF2-40B4-BE49-F238E27FC236}">
                <a16:creationId xmlns:a16="http://schemas.microsoft.com/office/drawing/2014/main" id="{6A249665-2BA0-5256-2EB9-491F99209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3300" y="365125"/>
            <a:ext cx="4438650" cy="2095043"/>
          </a:xfrm>
          <a:prstGeom prst="rect">
            <a:avLst/>
          </a:prstGeom>
        </p:spPr>
      </p:pic>
    </p:spTree>
    <p:extLst>
      <p:ext uri="{BB962C8B-B14F-4D97-AF65-F5344CB8AC3E}">
        <p14:creationId xmlns:p14="http://schemas.microsoft.com/office/powerpoint/2010/main" val="73889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0D40D1-3B06-27B9-D31A-1772CA68C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550" y="4594225"/>
            <a:ext cx="4742060" cy="2209800"/>
          </a:xfrm>
          <a:prstGeom prst="rect">
            <a:avLst/>
          </a:prstGeom>
        </p:spPr>
      </p:pic>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838200" y="18255"/>
            <a:ext cx="10515600" cy="1325563"/>
          </a:xfrm>
        </p:spPr>
        <p:txBody>
          <a:bodyPr/>
          <a:lstStyle/>
          <a:p>
            <a:r>
              <a:rPr lang="fr-FR" dirty="0">
                <a:latin typeface="HIRO MISAKE" pitchFamily="2" charset="0"/>
              </a:rPr>
              <a:t>2. Objets Traditionnels Japonais</a:t>
            </a:r>
            <a:endParaRPr lang="en-GB" dirty="0">
              <a:latin typeface="HIRO MISAKE" pitchFamily="2" charset="0"/>
            </a:endParaRPr>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838200" y="1158875"/>
            <a:ext cx="10515600" cy="4351338"/>
          </a:xfrm>
        </p:spPr>
        <p:txBody>
          <a:bodyPr>
            <a:normAutofit fontScale="85000" lnSpcReduction="20000"/>
          </a:bodyPr>
          <a:lstStyle/>
          <a:p>
            <a:pPr algn="l" fontAlgn="base"/>
            <a:r>
              <a:rPr lang="en-GB" sz="4200" b="0" i="0" u="sng" dirty="0" err="1">
                <a:effectLst/>
                <a:latin typeface="HIRO MISAKE" pitchFamily="2" charset="0"/>
              </a:rPr>
              <a:t>Omamori</a:t>
            </a:r>
            <a:r>
              <a:rPr lang="en-GB" sz="4200" b="0" i="0" u="sng" dirty="0">
                <a:effectLst/>
                <a:latin typeface="HIRO MISAKE" pitchFamily="2" charset="0"/>
              </a:rPr>
              <a:t> : </a:t>
            </a:r>
            <a:r>
              <a:rPr lang="en-GB" sz="4200" b="0" i="0" u="sng" dirty="0" err="1">
                <a:effectLst/>
                <a:latin typeface="HIRO MISAKE" pitchFamily="2" charset="0"/>
              </a:rPr>
              <a:t>l’Amulette</a:t>
            </a:r>
            <a:r>
              <a:rPr lang="en-GB" sz="4200" b="0" i="0" u="sng" dirty="0">
                <a:effectLst/>
                <a:latin typeface="HIRO MISAKE" pitchFamily="2" charset="0"/>
              </a:rPr>
              <a:t> </a:t>
            </a:r>
            <a:r>
              <a:rPr lang="en-GB" sz="4200" b="0" i="0" u="sng" dirty="0" err="1">
                <a:effectLst/>
                <a:latin typeface="HIRO MISAKE" pitchFamily="2" charset="0"/>
              </a:rPr>
              <a:t>Japonaise</a:t>
            </a:r>
            <a:endParaRPr lang="fr-FR" dirty="0">
              <a:latin typeface="HIRO MISAKE" pitchFamily="2" charset="0"/>
            </a:endParaRPr>
          </a:p>
          <a:p>
            <a:pPr marL="0" indent="0" algn="l" fontAlgn="base">
              <a:buNone/>
            </a:pPr>
            <a:r>
              <a:rPr lang="fr-FR" b="0" i="0" dirty="0">
                <a:solidFill>
                  <a:srgbClr val="1B1B1B"/>
                </a:solidFill>
                <a:effectLst/>
                <a:latin typeface="HIRO MISAKE" pitchFamily="2" charset="0"/>
              </a:rPr>
              <a:t>Les </a:t>
            </a:r>
            <a:r>
              <a:rPr lang="fr-FR" b="0" i="0" dirty="0" err="1">
                <a:solidFill>
                  <a:srgbClr val="1B1B1B"/>
                </a:solidFill>
                <a:effectLst/>
                <a:latin typeface="HIRO MISAKE" pitchFamily="2" charset="0"/>
              </a:rPr>
              <a:t>omamori</a:t>
            </a:r>
            <a:r>
              <a:rPr lang="fr-FR" b="0" i="0" dirty="0">
                <a:solidFill>
                  <a:srgbClr val="1B1B1B"/>
                </a:solidFill>
                <a:effectLst/>
                <a:latin typeface="HIRO MISAKE" pitchFamily="2" charset="0"/>
              </a:rPr>
              <a:t> sont des amulettes japonaises destinées à aider leur propriétaire à réaliser un désir ou à répondre à un besoin, qu’il s’agisse de résoudre un problème de santé, de voyager en toute tranquillité, de nouer de nouvelles amitiés ou de trouver l’amour.</a:t>
            </a:r>
          </a:p>
          <a:p>
            <a:pPr marL="0" indent="0" algn="l" fontAlgn="base">
              <a:buNone/>
            </a:pPr>
            <a:r>
              <a:rPr lang="fr-FR" b="0" i="0" dirty="0">
                <a:solidFill>
                  <a:srgbClr val="1B1B1B"/>
                </a:solidFill>
                <a:effectLst/>
                <a:latin typeface="HIRO MISAKE" pitchFamily="2" charset="0"/>
              </a:rPr>
              <a:t>Le terme « </a:t>
            </a:r>
            <a:r>
              <a:rPr lang="fr-FR" b="0" i="0" dirty="0" err="1">
                <a:solidFill>
                  <a:srgbClr val="1B1B1B"/>
                </a:solidFill>
                <a:effectLst/>
                <a:latin typeface="HIRO MISAKE" pitchFamily="2" charset="0"/>
              </a:rPr>
              <a:t>omamori</a:t>
            </a:r>
            <a:r>
              <a:rPr lang="fr-FR" b="0" i="0" dirty="0">
                <a:solidFill>
                  <a:srgbClr val="1B1B1B"/>
                </a:solidFill>
                <a:effectLst/>
                <a:latin typeface="HIRO MISAKE" pitchFamily="2" charset="0"/>
              </a:rPr>
              <a:t> » (</a:t>
            </a:r>
            <a:r>
              <a:rPr lang="ja-JP" altLang="en-US" b="0" i="0" dirty="0">
                <a:solidFill>
                  <a:srgbClr val="1B1B1B"/>
                </a:solidFill>
                <a:effectLst/>
                <a:latin typeface="HIRO MISAKE" pitchFamily="2" charset="0"/>
              </a:rPr>
              <a:t>お 守 り</a:t>
            </a:r>
            <a:r>
              <a:rPr lang="en-US" altLang="ja-JP" b="0" i="0" dirty="0">
                <a:solidFill>
                  <a:srgbClr val="1B1B1B"/>
                </a:solidFill>
                <a:effectLst/>
                <a:latin typeface="HIRO MISAKE" pitchFamily="2" charset="0"/>
              </a:rPr>
              <a:t>) </a:t>
            </a:r>
            <a:r>
              <a:rPr lang="fr-FR" b="0" i="0" dirty="0">
                <a:solidFill>
                  <a:srgbClr val="1B1B1B"/>
                </a:solidFill>
                <a:effectLst/>
                <a:latin typeface="HIRO MISAKE" pitchFamily="2" charset="0"/>
              </a:rPr>
              <a:t>est composé de l’expression « </a:t>
            </a:r>
            <a:r>
              <a:rPr lang="fr-FR" b="0" i="0" dirty="0" err="1">
                <a:solidFill>
                  <a:srgbClr val="1B1B1B"/>
                </a:solidFill>
                <a:effectLst/>
                <a:latin typeface="HIRO MISAKE" pitchFamily="2" charset="0"/>
              </a:rPr>
              <a:t>mamori</a:t>
            </a:r>
            <a:r>
              <a:rPr lang="fr-FR" b="0" i="0" dirty="0">
                <a:solidFill>
                  <a:srgbClr val="1B1B1B"/>
                </a:solidFill>
                <a:effectLst/>
                <a:latin typeface="HIRO MISAKE" pitchFamily="2" charset="0"/>
              </a:rPr>
              <a:t> », qui signifie « sauvegarder », et de l’initiale O, qui est utilisée pour honorer le mot « qui suit ». Elle est également utilisée devant des mots comme </a:t>
            </a:r>
            <a:r>
              <a:rPr lang="fr-FR" b="0" i="0" dirty="0" err="1">
                <a:solidFill>
                  <a:srgbClr val="1B1B1B"/>
                </a:solidFill>
                <a:effectLst/>
                <a:latin typeface="HIRO MISAKE" pitchFamily="2" charset="0"/>
              </a:rPr>
              <a:t>Dango</a:t>
            </a:r>
            <a:r>
              <a:rPr lang="fr-FR" b="0" i="0" dirty="0">
                <a:solidFill>
                  <a:srgbClr val="1B1B1B"/>
                </a:solidFill>
                <a:effectLst/>
                <a:latin typeface="HIRO MISAKE" pitchFamily="2" charset="0"/>
              </a:rPr>
              <a:t>, </a:t>
            </a:r>
            <a:r>
              <a:rPr lang="fr-FR" b="0" i="0" dirty="0" err="1">
                <a:solidFill>
                  <a:srgbClr val="1B1B1B"/>
                </a:solidFill>
                <a:effectLst/>
                <a:latin typeface="HIRO MISAKE" pitchFamily="2" charset="0"/>
              </a:rPr>
              <a:t>Genki</a:t>
            </a:r>
            <a:r>
              <a:rPr lang="fr-FR" b="0" i="0" dirty="0">
                <a:solidFill>
                  <a:srgbClr val="1B1B1B"/>
                </a:solidFill>
                <a:effectLst/>
                <a:latin typeface="HIRO MISAKE" pitchFamily="2" charset="0"/>
              </a:rPr>
              <a:t>, Bento, etc.</a:t>
            </a:r>
          </a:p>
          <a:p>
            <a:pPr marL="0" indent="0" algn="l" fontAlgn="base">
              <a:buNone/>
            </a:pPr>
            <a:r>
              <a:rPr lang="fr-FR" b="0" i="0" dirty="0">
                <a:solidFill>
                  <a:srgbClr val="1B1B1B"/>
                </a:solidFill>
                <a:effectLst/>
                <a:latin typeface="HIRO MISAKE" pitchFamily="2" charset="0"/>
              </a:rPr>
              <a:t>Par conséquent, un </a:t>
            </a:r>
            <a:r>
              <a:rPr lang="fr-FR" b="0" i="0" dirty="0" err="1">
                <a:solidFill>
                  <a:srgbClr val="1B1B1B"/>
                </a:solidFill>
                <a:effectLst/>
                <a:latin typeface="HIRO MISAKE" pitchFamily="2" charset="0"/>
              </a:rPr>
              <a:t>omamori</a:t>
            </a:r>
            <a:r>
              <a:rPr lang="fr-FR" b="0" i="0" dirty="0">
                <a:solidFill>
                  <a:srgbClr val="1B1B1B"/>
                </a:solidFill>
                <a:effectLst/>
                <a:latin typeface="HIRO MISAKE" pitchFamily="2" charset="0"/>
              </a:rPr>
              <a:t> est quelque chose qui nous protège, nous assiste et nous soutient dans des situations particulières de notre vie.</a:t>
            </a:r>
          </a:p>
        </p:txBody>
      </p:sp>
    </p:spTree>
    <p:extLst>
      <p:ext uri="{BB962C8B-B14F-4D97-AF65-F5344CB8AC3E}">
        <p14:creationId xmlns:p14="http://schemas.microsoft.com/office/powerpoint/2010/main" val="2260236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838200" y="18255"/>
            <a:ext cx="10515600" cy="1325563"/>
          </a:xfrm>
        </p:spPr>
        <p:txBody>
          <a:bodyPr/>
          <a:lstStyle/>
          <a:p>
            <a:r>
              <a:rPr lang="fr-FR" dirty="0">
                <a:latin typeface="HIRO MISAKE" pitchFamily="2" charset="0"/>
              </a:rPr>
              <a:t>2. Objets Traditionnels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771525" y="1253331"/>
            <a:ext cx="7896225" cy="5586414"/>
          </a:xfrm>
        </p:spPr>
        <p:txBody>
          <a:bodyPr>
            <a:normAutofit fontScale="92500"/>
          </a:bodyPr>
          <a:lstStyle/>
          <a:p>
            <a:pPr algn="l" fontAlgn="base"/>
            <a:r>
              <a:rPr lang="fr-FR" sz="3900" b="0" i="0" u="sng" dirty="0">
                <a:effectLst/>
                <a:latin typeface="HIRO MISAKE" pitchFamily="2" charset="0"/>
              </a:rPr>
              <a:t>Taiko : le Tambour Ancestral du Japon</a:t>
            </a:r>
            <a:endParaRPr lang="fr-FR" dirty="0">
              <a:latin typeface="HIRO MISAKE" pitchFamily="2" charset="0"/>
            </a:endParaRPr>
          </a:p>
          <a:p>
            <a:pPr marL="0" indent="0" algn="l" fontAlgn="base">
              <a:buNone/>
            </a:pPr>
            <a:r>
              <a:rPr lang="fr-FR" b="0" i="0" dirty="0">
                <a:solidFill>
                  <a:srgbClr val="1B1B1B"/>
                </a:solidFill>
                <a:effectLst/>
                <a:latin typeface="HIRO MISAKE" pitchFamily="2" charset="0"/>
              </a:rPr>
              <a:t>Le taiko existait et était utilisé dans le Japon ancien, il y a environ 2000 ans. Les instruments de percussion étant souvent les instruments les plus rudimentaires de toute civilisation. Selon des études archéologiques et anthropologiques, les anciens habitants de la période </a:t>
            </a:r>
            <a:r>
              <a:rPr lang="fr-FR" b="0" i="0" dirty="0" err="1">
                <a:solidFill>
                  <a:srgbClr val="1B1B1B"/>
                </a:solidFill>
                <a:effectLst/>
                <a:latin typeface="HIRO MISAKE" pitchFamily="2" charset="0"/>
              </a:rPr>
              <a:t>Jyomon</a:t>
            </a:r>
            <a:r>
              <a:rPr lang="fr-FR" b="0" i="0" dirty="0">
                <a:solidFill>
                  <a:srgbClr val="1B1B1B"/>
                </a:solidFill>
                <a:effectLst/>
                <a:latin typeface="HIRO MISAKE" pitchFamily="2" charset="0"/>
              </a:rPr>
              <a:t> utilisaient les tambours comme outil de communication ou comme instrument de cérémonie religieuse. On pense toutefois que les percussions qu’ils utilisaient étaient très différentes de celles utilisées aujourd’hui.</a:t>
            </a:r>
          </a:p>
        </p:txBody>
      </p:sp>
      <p:pic>
        <p:nvPicPr>
          <p:cNvPr id="5" name="Picture 4">
            <a:extLst>
              <a:ext uri="{FF2B5EF4-FFF2-40B4-BE49-F238E27FC236}">
                <a16:creationId xmlns:a16="http://schemas.microsoft.com/office/drawing/2014/main" id="{4A05F8D9-45A6-569C-C87F-5EB807705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3973" y="2578894"/>
            <a:ext cx="3701327" cy="2468785"/>
          </a:xfrm>
          <a:prstGeom prst="rect">
            <a:avLst/>
          </a:prstGeom>
        </p:spPr>
      </p:pic>
    </p:spTree>
    <p:extLst>
      <p:ext uri="{BB962C8B-B14F-4D97-AF65-F5344CB8AC3E}">
        <p14:creationId xmlns:p14="http://schemas.microsoft.com/office/powerpoint/2010/main" val="3149509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376E41-07D1-5818-E388-6A72CB644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98" y="2266557"/>
            <a:ext cx="4667250" cy="3514439"/>
          </a:xfrm>
          <a:prstGeom prst="rect">
            <a:avLst/>
          </a:prstGeom>
        </p:spPr>
      </p:pic>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838200" y="-42864"/>
            <a:ext cx="10515600" cy="1325563"/>
          </a:xfrm>
        </p:spPr>
        <p:txBody>
          <a:bodyPr/>
          <a:lstStyle/>
          <a:p>
            <a:r>
              <a:rPr lang="fr-FR" dirty="0">
                <a:latin typeface="HIRO MISAKE" pitchFamily="2" charset="0"/>
              </a:rPr>
              <a:t>2. Objets Traditionnels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5314950" y="1282699"/>
            <a:ext cx="6877050" cy="5599113"/>
          </a:xfrm>
        </p:spPr>
        <p:txBody>
          <a:bodyPr>
            <a:normAutofit fontScale="92500" lnSpcReduction="10000"/>
          </a:bodyPr>
          <a:lstStyle/>
          <a:p>
            <a:pPr algn="l" fontAlgn="base"/>
            <a:r>
              <a:rPr lang="en-GB" sz="3900" b="0" i="0" u="sng" dirty="0">
                <a:effectLst/>
                <a:latin typeface="HIRO MISAKE" pitchFamily="2" charset="0"/>
              </a:rPr>
              <a:t>Masques </a:t>
            </a:r>
            <a:r>
              <a:rPr lang="en-GB" sz="3900" b="0" i="0" u="sng" dirty="0" err="1">
                <a:effectLst/>
                <a:latin typeface="HIRO MISAKE" pitchFamily="2" charset="0"/>
              </a:rPr>
              <a:t>Japonais</a:t>
            </a:r>
            <a:endParaRPr lang="fr-FR" sz="3900" u="sng" dirty="0">
              <a:latin typeface="HIRO MISAKE" pitchFamily="2" charset="0"/>
            </a:endParaRPr>
          </a:p>
          <a:p>
            <a:pPr marL="0" indent="0" algn="l" fontAlgn="base">
              <a:buNone/>
            </a:pPr>
            <a:r>
              <a:rPr lang="fr-FR" b="0" i="0" dirty="0">
                <a:solidFill>
                  <a:srgbClr val="1B1B1B"/>
                </a:solidFill>
                <a:effectLst/>
                <a:latin typeface="HIRO MISAKE" pitchFamily="2" charset="0"/>
              </a:rPr>
              <a:t>Les masques sont courants au Japon pour diverses occasions ; les plus connus et les plus célèbres sont sans aucun doute ceux portés lors des représentations du théâtre nô. Mais ces masques sont également utilisés lors de danses traditionnelles, de batailles, de conflits, de cérémonies religieuses et de fêtes populaires, aujourd’hui comme hier.</a:t>
            </a:r>
          </a:p>
          <a:p>
            <a:pPr marL="0" indent="0" algn="l" fontAlgn="base">
              <a:buNone/>
            </a:pPr>
            <a:endParaRPr lang="fr-FR" b="0" i="0" dirty="0">
              <a:solidFill>
                <a:srgbClr val="1B1B1B"/>
              </a:solidFill>
              <a:effectLst/>
              <a:latin typeface="HIRO MISAKE" pitchFamily="2" charset="0"/>
            </a:endParaRPr>
          </a:p>
          <a:p>
            <a:pPr marL="0" indent="0">
              <a:buNone/>
            </a:pPr>
            <a:r>
              <a:rPr lang="fr-FR" dirty="0">
                <a:solidFill>
                  <a:srgbClr val="1B1B1B"/>
                </a:solidFill>
                <a:latin typeface="HIRO MISAKE" pitchFamily="2" charset="0"/>
              </a:rPr>
              <a:t>Le top : </a:t>
            </a:r>
            <a:r>
              <a:rPr lang="en-GB" b="0" i="0" dirty="0" err="1">
                <a:effectLst/>
                <a:latin typeface="HIRO MISAKE" pitchFamily="2" charset="0"/>
              </a:rPr>
              <a:t>Gigaku</a:t>
            </a:r>
            <a:r>
              <a:rPr lang="fr-FR" dirty="0">
                <a:solidFill>
                  <a:srgbClr val="1B1B1B"/>
                </a:solidFill>
                <a:latin typeface="HIRO MISAKE" pitchFamily="2" charset="0"/>
              </a:rPr>
              <a:t>, </a:t>
            </a:r>
            <a:r>
              <a:rPr lang="en-GB" b="0" i="0" dirty="0" err="1">
                <a:effectLst/>
                <a:latin typeface="HIRO MISAKE" pitchFamily="2" charset="0"/>
              </a:rPr>
              <a:t>Bugaku</a:t>
            </a:r>
            <a:r>
              <a:rPr lang="en-GB" dirty="0">
                <a:latin typeface="HIRO MISAKE" pitchFamily="2" charset="0"/>
              </a:rPr>
              <a:t>, </a:t>
            </a:r>
            <a:r>
              <a:rPr lang="en-GB" dirty="0" err="1">
                <a:latin typeface="HIRO MISAKE" pitchFamily="2" charset="0"/>
              </a:rPr>
              <a:t>Théatre</a:t>
            </a:r>
            <a:r>
              <a:rPr lang="en-GB" dirty="0">
                <a:latin typeface="HIRO MISAKE" pitchFamily="2" charset="0"/>
              </a:rPr>
              <a:t> de No, </a:t>
            </a:r>
            <a:r>
              <a:rPr lang="en-GB" b="1" i="0" dirty="0" err="1">
                <a:effectLst/>
                <a:latin typeface="HIRO MISAKE" pitchFamily="2" charset="0"/>
              </a:rPr>
              <a:t>Hannya</a:t>
            </a:r>
            <a:r>
              <a:rPr lang="en-GB" b="1" i="0" dirty="0">
                <a:effectLst/>
                <a:latin typeface="HIRO MISAKE" pitchFamily="2" charset="0"/>
              </a:rPr>
              <a:t>, </a:t>
            </a:r>
            <a:r>
              <a:rPr lang="en-GB" b="1" i="0" dirty="0" err="1">
                <a:effectLst/>
                <a:latin typeface="HIRO MISAKE" pitchFamily="2" charset="0"/>
              </a:rPr>
              <a:t>Onnamen</a:t>
            </a:r>
            <a:r>
              <a:rPr lang="en-GB" b="1" i="0" dirty="0">
                <a:effectLst/>
                <a:latin typeface="HIRO MISAKE" pitchFamily="2" charset="0"/>
              </a:rPr>
              <a:t>, Kitsune, </a:t>
            </a:r>
            <a:r>
              <a:rPr lang="en-GB" b="1" i="0" dirty="0" err="1">
                <a:effectLst/>
                <a:latin typeface="HIRO MISAKE" pitchFamily="2" charset="0"/>
              </a:rPr>
              <a:t>Tengu</a:t>
            </a:r>
            <a:r>
              <a:rPr lang="en-GB" b="1" i="0" dirty="0">
                <a:effectLst/>
                <a:latin typeface="HIRO MISAKE" pitchFamily="2" charset="0"/>
              </a:rPr>
              <a:t>, </a:t>
            </a:r>
            <a:r>
              <a:rPr lang="en-GB" b="1" i="0" dirty="0" err="1">
                <a:effectLst/>
                <a:latin typeface="HIRO MISAKE" pitchFamily="2" charset="0"/>
              </a:rPr>
              <a:t>Okame</a:t>
            </a:r>
            <a:r>
              <a:rPr lang="en-GB" b="1" i="0" dirty="0">
                <a:effectLst/>
                <a:latin typeface="HIRO MISAKE" pitchFamily="2" charset="0"/>
              </a:rPr>
              <a:t> </a:t>
            </a:r>
            <a:r>
              <a:rPr lang="en-GB" b="1" i="0" dirty="0" err="1">
                <a:effectLst/>
                <a:latin typeface="HIRO MISAKE" pitchFamily="2" charset="0"/>
              </a:rPr>
              <a:t>Otafuku</a:t>
            </a:r>
            <a:r>
              <a:rPr lang="en-GB" b="1" i="0" dirty="0">
                <a:effectLst/>
                <a:latin typeface="HIRO MISAKE" pitchFamily="2" charset="0"/>
              </a:rPr>
              <a:t>, Samourai …</a:t>
            </a:r>
          </a:p>
          <a:p>
            <a:pPr marL="0" indent="0">
              <a:buNone/>
            </a:pPr>
            <a:endParaRPr lang="en-GB" b="0" i="0" dirty="0">
              <a:effectLst/>
              <a:latin typeface="HIRO MISAKE" pitchFamily="2" charset="0"/>
            </a:endParaRPr>
          </a:p>
        </p:txBody>
      </p:sp>
    </p:spTree>
    <p:extLst>
      <p:ext uri="{BB962C8B-B14F-4D97-AF65-F5344CB8AC3E}">
        <p14:creationId xmlns:p14="http://schemas.microsoft.com/office/powerpoint/2010/main" val="266028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p:txBody>
          <a:bodyPr/>
          <a:lstStyle/>
          <a:p>
            <a:r>
              <a:rPr lang="fr-FR" dirty="0">
                <a:latin typeface="HIRO MISAKE" pitchFamily="2" charset="0"/>
              </a:rPr>
              <a:t>2. Objets Traditionnels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838200" y="1825624"/>
            <a:ext cx="8369595" cy="5032376"/>
          </a:xfrm>
        </p:spPr>
        <p:txBody>
          <a:bodyPr>
            <a:normAutofit fontScale="92500" lnSpcReduction="10000"/>
          </a:bodyPr>
          <a:lstStyle/>
          <a:p>
            <a:r>
              <a:rPr lang="fr-FR" sz="3900" u="sng" dirty="0">
                <a:latin typeface="HIRO MISAKE" pitchFamily="2" charset="0"/>
              </a:rPr>
              <a:t>O-</a:t>
            </a:r>
            <a:r>
              <a:rPr lang="fr-FR" sz="3900" u="sng" dirty="0" err="1">
                <a:latin typeface="HIRO MISAKE" pitchFamily="2" charset="0"/>
              </a:rPr>
              <a:t>fuda</a:t>
            </a:r>
            <a:endParaRPr lang="fr-FR" u="sng" dirty="0">
              <a:latin typeface="HIRO MISAKE" pitchFamily="2" charset="0"/>
            </a:endParaRPr>
          </a:p>
          <a:p>
            <a:pPr marL="0" indent="0" algn="l" fontAlgn="base">
              <a:buNone/>
            </a:pPr>
            <a:r>
              <a:rPr lang="fr-FR" b="0" i="0" dirty="0">
                <a:solidFill>
                  <a:srgbClr val="1B1B1B"/>
                </a:solidFill>
                <a:effectLst/>
                <a:latin typeface="HIRO MISAKE" pitchFamily="2" charset="0"/>
              </a:rPr>
              <a:t>La spiritualité joue un rôle important dans la société japonaise. Cela se voit dans la façon dont les gens considèrent avec révérence et adoration les sculptures et les objets qui symbolisent les esprits. </a:t>
            </a:r>
          </a:p>
          <a:p>
            <a:pPr marL="0" indent="0" algn="l" fontAlgn="base">
              <a:buNone/>
            </a:pPr>
            <a:r>
              <a:rPr lang="fr-FR" b="0" i="0" dirty="0">
                <a:solidFill>
                  <a:srgbClr val="1B1B1B"/>
                </a:solidFill>
                <a:effectLst/>
                <a:latin typeface="HIRO MISAKE" pitchFamily="2" charset="0"/>
              </a:rPr>
              <a:t>On peut également l’observer dans le nombre de sanctuaires et de temples qu’ils possèdent et continuent à entretenir. Parmi les nombreux objets traditionnels au Japon, il existe un talisman qui peut, paraît-il, être utilisé pour presque tout, à l’image du </a:t>
            </a:r>
            <a:r>
              <a:rPr lang="fr-FR" b="0" i="0" dirty="0" err="1">
                <a:solidFill>
                  <a:srgbClr val="1B1B1B"/>
                </a:solidFill>
                <a:effectLst/>
                <a:latin typeface="HIRO MISAKE" pitchFamily="2" charset="0"/>
              </a:rPr>
              <a:t>Hamaya</a:t>
            </a:r>
            <a:r>
              <a:rPr lang="fr-FR" b="0" i="0" dirty="0">
                <a:solidFill>
                  <a:srgbClr val="1B1B1B"/>
                </a:solidFill>
                <a:effectLst/>
                <a:latin typeface="HIRO MISAKE" pitchFamily="2" charset="0"/>
              </a:rPr>
              <a:t> (flèche brisant les démons).</a:t>
            </a:r>
          </a:p>
          <a:p>
            <a:endParaRPr lang="fr-FR" b="0" i="0" dirty="0">
              <a:solidFill>
                <a:srgbClr val="1B1B1B"/>
              </a:solidFill>
              <a:effectLst/>
              <a:latin typeface="HIRO MISAKE" pitchFamily="2" charset="0"/>
            </a:endParaRPr>
          </a:p>
        </p:txBody>
      </p:sp>
      <p:pic>
        <p:nvPicPr>
          <p:cNvPr id="5" name="Picture 4">
            <a:extLst>
              <a:ext uri="{FF2B5EF4-FFF2-40B4-BE49-F238E27FC236}">
                <a16:creationId xmlns:a16="http://schemas.microsoft.com/office/drawing/2014/main" id="{E172960E-64BC-647C-7F64-A8FE92501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5294" y="1676012"/>
            <a:ext cx="2100244" cy="4816863"/>
          </a:xfrm>
          <a:prstGeom prst="rect">
            <a:avLst/>
          </a:prstGeom>
        </p:spPr>
      </p:pic>
    </p:spTree>
    <p:extLst>
      <p:ext uri="{BB962C8B-B14F-4D97-AF65-F5344CB8AC3E}">
        <p14:creationId xmlns:p14="http://schemas.microsoft.com/office/powerpoint/2010/main" val="335522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359735" y="-40112"/>
            <a:ext cx="10515600" cy="1325563"/>
          </a:xfrm>
        </p:spPr>
        <p:txBody>
          <a:bodyPr/>
          <a:lstStyle/>
          <a:p>
            <a:r>
              <a:rPr lang="fr-FR" dirty="0">
                <a:latin typeface="HIRO MISAKE" pitchFamily="2" charset="0"/>
              </a:rPr>
              <a:t>2. Objets Traditionnels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496186" y="1020387"/>
            <a:ext cx="11336079" cy="5529269"/>
          </a:xfrm>
        </p:spPr>
        <p:txBody>
          <a:bodyPr>
            <a:normAutofit fontScale="85000" lnSpcReduction="20000"/>
          </a:bodyPr>
          <a:lstStyle/>
          <a:p>
            <a:r>
              <a:rPr lang="fr-FR" sz="4200" u="sng" dirty="0">
                <a:latin typeface="HIRO MISAKE" pitchFamily="2" charset="0"/>
              </a:rPr>
              <a:t>Flutes traditionnelles Japonaises</a:t>
            </a:r>
          </a:p>
          <a:p>
            <a:pPr marL="0" indent="0" algn="l" fontAlgn="base">
              <a:buNone/>
            </a:pPr>
            <a:r>
              <a:rPr lang="fr-FR" b="0" i="0" dirty="0">
                <a:solidFill>
                  <a:srgbClr val="1B1B1B"/>
                </a:solidFill>
                <a:effectLst/>
                <a:latin typeface="HIRO MISAKE" pitchFamily="2" charset="0"/>
              </a:rPr>
              <a:t>Le son d’un « shakuhachi » (une flûte japonaise soufflée en bout) nous détend, tandis que le son d’un « </a:t>
            </a:r>
            <a:r>
              <a:rPr lang="fr-FR" b="0" i="0" dirty="0" err="1">
                <a:solidFill>
                  <a:srgbClr val="1B1B1B"/>
                </a:solidFill>
                <a:effectLst/>
                <a:latin typeface="HIRO MISAKE" pitchFamily="2" charset="0"/>
              </a:rPr>
              <a:t>shinobue</a:t>
            </a:r>
            <a:r>
              <a:rPr lang="fr-FR" b="0" i="0" dirty="0">
                <a:solidFill>
                  <a:srgbClr val="1B1B1B"/>
                </a:solidFill>
                <a:effectLst/>
                <a:latin typeface="HIRO MISAKE" pitchFamily="2" charset="0"/>
              </a:rPr>
              <a:t> » (une flûte japonaise transversale) nous rappelle nos festivals locaux. En outre, le « gagaku » (musique de cour japonaise) est fréquemment entendu dans les sanctuaires le jour de l’an et lors des cérémonies de mariage de style traditionnel au Japon. La mélodie est jouée par le « </a:t>
            </a:r>
            <a:r>
              <a:rPr lang="fr-FR" b="0" i="0" dirty="0" err="1">
                <a:solidFill>
                  <a:srgbClr val="1B1B1B"/>
                </a:solidFill>
                <a:effectLst/>
                <a:latin typeface="HIRO MISAKE" pitchFamily="2" charset="0"/>
              </a:rPr>
              <a:t>Hichiriki</a:t>
            </a:r>
            <a:r>
              <a:rPr lang="fr-FR" b="0" i="0" dirty="0">
                <a:solidFill>
                  <a:srgbClr val="1B1B1B"/>
                </a:solidFill>
                <a:effectLst/>
                <a:latin typeface="HIRO MISAKE" pitchFamily="2" charset="0"/>
              </a:rPr>
              <a:t> (un instrument à anche double japonais) » et le « </a:t>
            </a:r>
            <a:r>
              <a:rPr lang="fr-FR" b="0" i="0" dirty="0" err="1">
                <a:solidFill>
                  <a:srgbClr val="1B1B1B"/>
                </a:solidFill>
                <a:effectLst/>
                <a:latin typeface="HIRO MISAKE" pitchFamily="2" charset="0"/>
              </a:rPr>
              <a:t>ryuteki</a:t>
            </a:r>
            <a:r>
              <a:rPr lang="fr-FR" b="0" i="0" dirty="0">
                <a:solidFill>
                  <a:srgbClr val="1B1B1B"/>
                </a:solidFill>
                <a:effectLst/>
                <a:latin typeface="HIRO MISAKE" pitchFamily="2" charset="0"/>
              </a:rPr>
              <a:t> (une des flûtes transversales japonaises) en harmonie avec le « </a:t>
            </a:r>
            <a:r>
              <a:rPr lang="fr-FR" b="0" i="0" dirty="0" err="1">
                <a:solidFill>
                  <a:srgbClr val="1B1B1B"/>
                </a:solidFill>
                <a:effectLst/>
                <a:latin typeface="HIRO MISAKE" pitchFamily="2" charset="0"/>
              </a:rPr>
              <a:t>sho</a:t>
            </a:r>
            <a:r>
              <a:rPr lang="fr-FR" b="0" i="0" dirty="0">
                <a:solidFill>
                  <a:srgbClr val="1B1B1B"/>
                </a:solidFill>
                <a:effectLst/>
                <a:latin typeface="HIRO MISAKE" pitchFamily="2" charset="0"/>
              </a:rPr>
              <a:t> (un orgue à bouche japonais) » dans le « gagaku ». </a:t>
            </a:r>
          </a:p>
          <a:p>
            <a:pPr marL="0" indent="0" algn="l" fontAlgn="base">
              <a:buNone/>
            </a:pPr>
            <a:r>
              <a:rPr lang="fr-FR" b="0" i="0" dirty="0">
                <a:solidFill>
                  <a:srgbClr val="1B1B1B"/>
                </a:solidFill>
                <a:effectLst/>
                <a:latin typeface="HIRO MISAKE" pitchFamily="2" charset="0"/>
              </a:rPr>
              <a:t>En outre, le </a:t>
            </a:r>
            <a:r>
              <a:rPr lang="fr-FR" b="0" i="0" dirty="0" err="1">
                <a:solidFill>
                  <a:srgbClr val="1B1B1B"/>
                </a:solidFill>
                <a:effectLst/>
                <a:latin typeface="HIRO MISAKE" pitchFamily="2" charset="0"/>
              </a:rPr>
              <a:t>nohkan</a:t>
            </a:r>
            <a:r>
              <a:rPr lang="fr-FR" b="0" i="0" dirty="0">
                <a:solidFill>
                  <a:srgbClr val="1B1B1B"/>
                </a:solidFill>
                <a:effectLst/>
                <a:latin typeface="HIRO MISAKE" pitchFamily="2" charset="0"/>
              </a:rPr>
              <a:t> (un type de flûte traversière japonaise) est utilisé dans le « </a:t>
            </a:r>
            <a:r>
              <a:rPr lang="fr-FR" b="0" i="0" dirty="0" err="1">
                <a:solidFill>
                  <a:srgbClr val="1B1B1B"/>
                </a:solidFill>
                <a:effectLst/>
                <a:latin typeface="HIRO MISAKE" pitchFamily="2" charset="0"/>
              </a:rPr>
              <a:t>noh</a:t>
            </a:r>
            <a:r>
              <a:rPr lang="fr-FR" b="0" i="0" dirty="0">
                <a:solidFill>
                  <a:srgbClr val="1B1B1B"/>
                </a:solidFill>
                <a:effectLst/>
                <a:latin typeface="HIRO MISAKE" pitchFamily="2" charset="0"/>
              </a:rPr>
              <a:t> </a:t>
            </a:r>
            <a:r>
              <a:rPr lang="fr-FR" b="0" i="0" dirty="0" err="1">
                <a:solidFill>
                  <a:srgbClr val="1B1B1B"/>
                </a:solidFill>
                <a:effectLst/>
                <a:latin typeface="HIRO MISAKE" pitchFamily="2" charset="0"/>
              </a:rPr>
              <a:t>play</a:t>
            </a:r>
            <a:r>
              <a:rPr lang="fr-FR" b="0" i="0" dirty="0">
                <a:solidFill>
                  <a:srgbClr val="1B1B1B"/>
                </a:solidFill>
                <a:effectLst/>
                <a:latin typeface="HIRO MISAKE" pitchFamily="2" charset="0"/>
              </a:rPr>
              <a:t> » (un art traditionnel japonais). Pour obtenir le son ultime et rendre le « </a:t>
            </a:r>
            <a:r>
              <a:rPr lang="fr-FR" b="0" i="0" dirty="0" err="1">
                <a:solidFill>
                  <a:srgbClr val="1B1B1B"/>
                </a:solidFill>
                <a:effectLst/>
                <a:latin typeface="HIRO MISAKE" pitchFamily="2" charset="0"/>
              </a:rPr>
              <a:t>noh</a:t>
            </a:r>
            <a:r>
              <a:rPr lang="fr-FR" b="0" i="0" dirty="0">
                <a:solidFill>
                  <a:srgbClr val="1B1B1B"/>
                </a:solidFill>
                <a:effectLst/>
                <a:latin typeface="HIRO MISAKE" pitchFamily="2" charset="0"/>
              </a:rPr>
              <a:t> </a:t>
            </a:r>
            <a:r>
              <a:rPr lang="fr-FR" b="0" i="0" dirty="0" err="1">
                <a:solidFill>
                  <a:srgbClr val="1B1B1B"/>
                </a:solidFill>
                <a:effectLst/>
                <a:latin typeface="HIRO MISAKE" pitchFamily="2" charset="0"/>
              </a:rPr>
              <a:t>play</a:t>
            </a:r>
            <a:r>
              <a:rPr lang="fr-FR" b="0" i="0" dirty="0">
                <a:solidFill>
                  <a:srgbClr val="1B1B1B"/>
                </a:solidFill>
                <a:effectLst/>
                <a:latin typeface="HIRO MISAKE" pitchFamily="2" charset="0"/>
              </a:rPr>
              <a:t> » exceptionnel, la gamme du « </a:t>
            </a:r>
            <a:r>
              <a:rPr lang="fr-FR" b="0" i="0" dirty="0" err="1">
                <a:solidFill>
                  <a:srgbClr val="1B1B1B"/>
                </a:solidFill>
                <a:effectLst/>
                <a:latin typeface="HIRO MISAKE" pitchFamily="2" charset="0"/>
              </a:rPr>
              <a:t>nohkan</a:t>
            </a:r>
            <a:r>
              <a:rPr lang="fr-FR" b="0" i="0" dirty="0">
                <a:solidFill>
                  <a:srgbClr val="1B1B1B"/>
                </a:solidFill>
                <a:effectLst/>
                <a:latin typeface="HIRO MISAKE" pitchFamily="2" charset="0"/>
              </a:rPr>
              <a:t> » est considérablement différente de la gamme occidentale, et même la gamme de chaque instrument est différente.</a:t>
            </a:r>
          </a:p>
          <a:p>
            <a:pPr marL="0" indent="0" algn="l" fontAlgn="base">
              <a:buNone/>
            </a:pPr>
            <a:r>
              <a:rPr lang="fr-FR" b="0" i="0" dirty="0">
                <a:solidFill>
                  <a:srgbClr val="1B1B1B"/>
                </a:solidFill>
                <a:effectLst/>
                <a:latin typeface="HIRO MISAKE" pitchFamily="2" charset="0"/>
              </a:rPr>
              <a:t>Contrairement aux flûtes occidentales, qui sont construites en métal, la plupart des flûtes japonaises sont encore en bois (bambou).</a:t>
            </a:r>
          </a:p>
          <a:p>
            <a:pPr marL="0" indent="0" fontAlgn="base">
              <a:buNone/>
            </a:pPr>
            <a:r>
              <a:rPr lang="fr-FR" dirty="0">
                <a:latin typeface="HIRO MISAKE" pitchFamily="2" charset="0"/>
              </a:rPr>
              <a:t>Le Top : </a:t>
            </a:r>
            <a:r>
              <a:rPr lang="en-GB" b="0" i="0" dirty="0">
                <a:effectLst/>
                <a:latin typeface="HIRO MISAKE" pitchFamily="2" charset="0"/>
              </a:rPr>
              <a:t>Shakuhachi</a:t>
            </a:r>
            <a:r>
              <a:rPr lang="fr-FR" dirty="0">
                <a:solidFill>
                  <a:srgbClr val="1B1B1B"/>
                </a:solidFill>
                <a:latin typeface="HIRO MISAKE" pitchFamily="2" charset="0"/>
              </a:rPr>
              <a:t>, </a:t>
            </a:r>
            <a:r>
              <a:rPr lang="en-GB" b="0" i="0" dirty="0" err="1">
                <a:effectLst/>
                <a:latin typeface="HIRO MISAKE" pitchFamily="2" charset="0"/>
              </a:rPr>
              <a:t>Shinobue</a:t>
            </a:r>
            <a:r>
              <a:rPr lang="en-GB" dirty="0">
                <a:latin typeface="HIRO MISAKE" pitchFamily="2" charset="0"/>
              </a:rPr>
              <a:t>, </a:t>
            </a:r>
            <a:r>
              <a:rPr lang="en-GB" b="0" i="0" dirty="0" err="1">
                <a:effectLst/>
                <a:latin typeface="HIRO MISAKE" pitchFamily="2" charset="0"/>
              </a:rPr>
              <a:t>Ryuteki</a:t>
            </a:r>
            <a:r>
              <a:rPr lang="en-GB" dirty="0">
                <a:latin typeface="HIRO MISAKE" pitchFamily="2" charset="0"/>
              </a:rPr>
              <a:t>, </a:t>
            </a:r>
            <a:r>
              <a:rPr lang="en-GB" b="0" i="0" dirty="0">
                <a:effectLst/>
                <a:latin typeface="HIRO MISAKE" pitchFamily="2" charset="0"/>
              </a:rPr>
              <a:t>Nohkan</a:t>
            </a:r>
            <a:r>
              <a:rPr lang="en-GB" dirty="0">
                <a:latin typeface="HIRO MISAKE" pitchFamily="2" charset="0"/>
              </a:rPr>
              <a:t>, </a:t>
            </a:r>
            <a:r>
              <a:rPr lang="en-GB" b="0" i="0" dirty="0" err="1">
                <a:effectLst/>
                <a:latin typeface="HIRO MISAKE" pitchFamily="2" charset="0"/>
              </a:rPr>
              <a:t>Hichiriki</a:t>
            </a:r>
            <a:r>
              <a:rPr lang="en-GB" dirty="0">
                <a:latin typeface="HIRO MISAKE" pitchFamily="2" charset="0"/>
              </a:rPr>
              <a:t>, </a:t>
            </a:r>
            <a:r>
              <a:rPr lang="en-GB" b="0" i="0" dirty="0" err="1">
                <a:effectLst/>
                <a:latin typeface="HIRO MISAKE" pitchFamily="2" charset="0"/>
              </a:rPr>
              <a:t>Sho</a:t>
            </a:r>
            <a:endParaRPr lang="en-GB" b="0" i="0" dirty="0">
              <a:effectLst/>
              <a:latin typeface="HIRO MISAKE" pitchFamily="2" charset="0"/>
            </a:endParaRPr>
          </a:p>
          <a:p>
            <a:pPr fontAlgn="base"/>
            <a:endParaRPr lang="en-GB" b="0" i="0" dirty="0">
              <a:effectLst/>
              <a:latin typeface="HIRO MISAKE" pitchFamily="2" charset="0"/>
            </a:endParaRPr>
          </a:p>
        </p:txBody>
      </p:sp>
      <p:pic>
        <p:nvPicPr>
          <p:cNvPr id="5" name="Picture 4">
            <a:extLst>
              <a:ext uri="{FF2B5EF4-FFF2-40B4-BE49-F238E27FC236}">
                <a16:creationId xmlns:a16="http://schemas.microsoft.com/office/drawing/2014/main" id="{8F767FEC-C2C2-B027-9492-C2CD34CCB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7916" y="5268453"/>
            <a:ext cx="2454349" cy="1493854"/>
          </a:xfrm>
          <a:prstGeom prst="rect">
            <a:avLst/>
          </a:prstGeom>
        </p:spPr>
      </p:pic>
    </p:spTree>
    <p:extLst>
      <p:ext uri="{BB962C8B-B14F-4D97-AF65-F5344CB8AC3E}">
        <p14:creationId xmlns:p14="http://schemas.microsoft.com/office/powerpoint/2010/main" val="13881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p:txBody>
          <a:bodyPr/>
          <a:lstStyle/>
          <a:p>
            <a:r>
              <a:rPr lang="fr-FR" dirty="0">
                <a:latin typeface="HIRO MISAKE" pitchFamily="2" charset="0"/>
              </a:rPr>
              <a:t>2. Objets Traditionnels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447454" y="1733219"/>
            <a:ext cx="7391399" cy="4901499"/>
          </a:xfrm>
        </p:spPr>
        <p:txBody>
          <a:bodyPr>
            <a:normAutofit fontScale="92500" lnSpcReduction="10000"/>
          </a:bodyPr>
          <a:lstStyle/>
          <a:p>
            <a:r>
              <a:rPr lang="fr-FR" sz="3600" u="sng" dirty="0" err="1">
                <a:latin typeface="HIRO MISAKE" pitchFamily="2" charset="0"/>
              </a:rPr>
              <a:t>Randoseru</a:t>
            </a:r>
            <a:r>
              <a:rPr lang="fr-FR" sz="3600" u="sng" dirty="0">
                <a:latin typeface="HIRO MISAKE" pitchFamily="2" charset="0"/>
              </a:rPr>
              <a:t> : </a:t>
            </a:r>
            <a:r>
              <a:rPr lang="en-GB" sz="3600" b="0" i="0" u="sng" dirty="0">
                <a:effectLst/>
                <a:latin typeface="HIRO MISAKE" pitchFamily="2" charset="0"/>
              </a:rPr>
              <a:t>Cartable </a:t>
            </a:r>
            <a:r>
              <a:rPr lang="en-GB" sz="3600" b="0" i="0" u="sng" dirty="0" err="1">
                <a:effectLst/>
                <a:latin typeface="HIRO MISAKE" pitchFamily="2" charset="0"/>
              </a:rPr>
              <a:t>Japonais</a:t>
            </a:r>
            <a:r>
              <a:rPr lang="en-GB" sz="3600" b="0" i="0" u="sng" dirty="0">
                <a:effectLst/>
                <a:latin typeface="HIRO MISAKE" pitchFamily="2" charset="0"/>
              </a:rPr>
              <a:t> pour Enfant</a:t>
            </a:r>
            <a:endParaRPr lang="fr-FR" dirty="0">
              <a:latin typeface="HIRO MISAKE" pitchFamily="2" charset="0"/>
            </a:endParaRPr>
          </a:p>
          <a:p>
            <a:pPr marL="0" indent="0" algn="l" fontAlgn="base">
              <a:buNone/>
            </a:pPr>
            <a:r>
              <a:rPr lang="en-GB" b="0" i="0" dirty="0">
                <a:solidFill>
                  <a:srgbClr val="1B1B1B"/>
                </a:solidFill>
                <a:effectLst/>
                <a:latin typeface="HIRO MISAKE" pitchFamily="2" charset="0"/>
              </a:rPr>
              <a:t>Le </a:t>
            </a:r>
            <a:r>
              <a:rPr lang="en-GB" b="0" i="0" dirty="0" err="1">
                <a:solidFill>
                  <a:srgbClr val="1B1B1B"/>
                </a:solidFill>
                <a:effectLst/>
                <a:latin typeface="HIRO MISAKE" pitchFamily="2" charset="0"/>
              </a:rPr>
              <a:t>Japon</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est</a:t>
            </a:r>
            <a:r>
              <a:rPr lang="en-GB" b="0" i="0" dirty="0">
                <a:solidFill>
                  <a:srgbClr val="1B1B1B"/>
                </a:solidFill>
                <a:effectLst/>
                <a:latin typeface="HIRO MISAKE" pitchFamily="2" charset="0"/>
              </a:rPr>
              <a:t> un pays </a:t>
            </a:r>
            <a:r>
              <a:rPr lang="en-GB" b="0" i="0" dirty="0" err="1">
                <a:solidFill>
                  <a:srgbClr val="1B1B1B"/>
                </a:solidFill>
                <a:effectLst/>
                <a:latin typeface="HIRO MISAKE" pitchFamily="2" charset="0"/>
              </a:rPr>
              <a:t>fascinant</a:t>
            </a:r>
            <a:r>
              <a:rPr lang="en-GB" b="0" i="0" dirty="0">
                <a:solidFill>
                  <a:srgbClr val="1B1B1B"/>
                </a:solidFill>
                <a:effectLst/>
                <a:latin typeface="HIRO MISAKE" pitchFamily="2" charset="0"/>
              </a:rPr>
              <a:t>, avec </a:t>
            </a:r>
            <a:r>
              <a:rPr lang="en-GB" b="0" i="0" dirty="0" err="1">
                <a:solidFill>
                  <a:srgbClr val="1B1B1B"/>
                </a:solidFill>
                <a:effectLst/>
                <a:latin typeface="HIRO MISAKE" pitchFamily="2" charset="0"/>
              </a:rPr>
              <a:t>une</a:t>
            </a:r>
            <a:r>
              <a:rPr lang="en-GB" b="0" i="0" dirty="0">
                <a:solidFill>
                  <a:srgbClr val="1B1B1B"/>
                </a:solidFill>
                <a:effectLst/>
                <a:latin typeface="HIRO MISAKE" pitchFamily="2" charset="0"/>
              </a:rPr>
              <a:t> multitude de petites </a:t>
            </a:r>
            <a:r>
              <a:rPr lang="en-GB" b="0" i="0" dirty="0" err="1">
                <a:solidFill>
                  <a:srgbClr val="1B1B1B"/>
                </a:solidFill>
                <a:effectLst/>
                <a:latin typeface="HIRO MISAKE" pitchFamily="2" charset="0"/>
              </a:rPr>
              <a:t>coutumes</a:t>
            </a:r>
            <a:r>
              <a:rPr lang="en-GB" b="0" i="0" dirty="0">
                <a:solidFill>
                  <a:srgbClr val="1B1B1B"/>
                </a:solidFill>
                <a:effectLst/>
                <a:latin typeface="HIRO MISAKE" pitchFamily="2" charset="0"/>
              </a:rPr>
              <a:t>, de bizarreries et de styles </a:t>
            </a:r>
            <a:r>
              <a:rPr lang="en-GB" b="0" i="0" dirty="0" err="1">
                <a:solidFill>
                  <a:srgbClr val="1B1B1B"/>
                </a:solidFill>
                <a:effectLst/>
                <a:latin typeface="HIRO MISAKE" pitchFamily="2" charset="0"/>
              </a:rPr>
              <a:t>indigènes</a:t>
            </a:r>
            <a:r>
              <a:rPr lang="en-GB" b="0" i="0" dirty="0">
                <a:solidFill>
                  <a:srgbClr val="1B1B1B"/>
                </a:solidFill>
                <a:effectLst/>
                <a:latin typeface="HIRO MISAKE" pitchFamily="2" charset="0"/>
              </a:rPr>
              <a:t> qui </a:t>
            </a:r>
            <a:r>
              <a:rPr lang="en-GB" b="0" i="0" dirty="0" err="1">
                <a:solidFill>
                  <a:srgbClr val="1B1B1B"/>
                </a:solidFill>
                <a:effectLst/>
                <a:latin typeface="HIRO MISAKE" pitchFamily="2" charset="0"/>
              </a:rPr>
              <a:t>sont</a:t>
            </a:r>
            <a:r>
              <a:rPr lang="en-GB" b="0" i="0" dirty="0">
                <a:solidFill>
                  <a:srgbClr val="1B1B1B"/>
                </a:solidFill>
                <a:effectLst/>
                <a:latin typeface="HIRO MISAKE" pitchFamily="2" charset="0"/>
              </a:rPr>
              <a:t> à la </a:t>
            </a:r>
            <a:r>
              <a:rPr lang="en-GB" b="0" i="0" dirty="0" err="1">
                <a:solidFill>
                  <a:srgbClr val="1B1B1B"/>
                </a:solidFill>
                <a:effectLst/>
                <a:latin typeface="HIRO MISAKE" pitchFamily="2" charset="0"/>
              </a:rPr>
              <a:t>fois</a:t>
            </a:r>
            <a:r>
              <a:rPr lang="en-GB" b="0" i="0" dirty="0">
                <a:solidFill>
                  <a:srgbClr val="1B1B1B"/>
                </a:solidFill>
                <a:effectLst/>
                <a:latin typeface="HIRO MISAKE" pitchFamily="2" charset="0"/>
              </a:rPr>
              <a:t> la cause et la </a:t>
            </a:r>
            <a:r>
              <a:rPr lang="en-GB" b="0" i="0" dirty="0" err="1">
                <a:solidFill>
                  <a:srgbClr val="1B1B1B"/>
                </a:solidFill>
                <a:effectLst/>
                <a:latin typeface="HIRO MISAKE" pitchFamily="2" charset="0"/>
              </a:rPr>
              <a:t>conséquence</a:t>
            </a:r>
            <a:r>
              <a:rPr lang="en-GB" b="0" i="0" dirty="0">
                <a:solidFill>
                  <a:srgbClr val="1B1B1B"/>
                </a:solidFill>
                <a:effectLst/>
                <a:latin typeface="HIRO MISAKE" pitchFamily="2" charset="0"/>
              </a:rPr>
              <a:t> de son “</a:t>
            </a:r>
            <a:r>
              <a:rPr lang="en-GB" b="0" i="0" dirty="0" err="1">
                <a:solidFill>
                  <a:srgbClr val="1B1B1B"/>
                </a:solidFill>
                <a:effectLst/>
                <a:latin typeface="HIRO MISAKE" pitchFamily="2" charset="0"/>
              </a:rPr>
              <a:t>originalité</a:t>
            </a:r>
            <a:r>
              <a:rPr lang="en-GB" b="0" i="0" dirty="0">
                <a:solidFill>
                  <a:srgbClr val="1B1B1B"/>
                </a:solidFill>
                <a:effectLst/>
                <a:latin typeface="HIRO MISAKE" pitchFamily="2" charset="0"/>
              </a:rPr>
              <a:t>”. Tout, des pensées </a:t>
            </a:r>
            <a:r>
              <a:rPr lang="en-GB" b="0" i="0" dirty="0" err="1">
                <a:solidFill>
                  <a:srgbClr val="1B1B1B"/>
                </a:solidFill>
                <a:effectLst/>
                <a:latin typeface="HIRO MISAKE" pitchFamily="2" charset="0"/>
              </a:rPr>
              <a:t>intellectuelles</a:t>
            </a:r>
            <a:r>
              <a:rPr lang="en-GB" b="0" i="0" dirty="0">
                <a:solidFill>
                  <a:srgbClr val="1B1B1B"/>
                </a:solidFill>
                <a:effectLst/>
                <a:latin typeface="HIRO MISAKE" pitchFamily="2" charset="0"/>
              </a:rPr>
              <a:t> aux </a:t>
            </a:r>
            <a:r>
              <a:rPr lang="en-GB" b="0" i="0" dirty="0" err="1">
                <a:solidFill>
                  <a:srgbClr val="1B1B1B"/>
                </a:solidFill>
                <a:effectLst/>
                <a:latin typeface="HIRO MISAKE" pitchFamily="2" charset="0"/>
              </a:rPr>
              <a:t>produits</a:t>
            </a:r>
            <a:r>
              <a:rPr lang="en-GB" b="0" i="0" dirty="0">
                <a:solidFill>
                  <a:srgbClr val="1B1B1B"/>
                </a:solidFill>
                <a:effectLst/>
                <a:latin typeface="HIRO MISAKE" pitchFamily="2" charset="0"/>
              </a:rPr>
              <a:t> ordinaires, </a:t>
            </a:r>
            <a:r>
              <a:rPr lang="en-GB" b="0" i="0" dirty="0" err="1">
                <a:solidFill>
                  <a:srgbClr val="1B1B1B"/>
                </a:solidFill>
                <a:effectLst/>
                <a:latin typeface="HIRO MISAKE" pitchFamily="2" charset="0"/>
              </a:rPr>
              <a:t>reflète</a:t>
            </a:r>
            <a:r>
              <a:rPr lang="en-GB" b="0" i="0" dirty="0">
                <a:solidFill>
                  <a:srgbClr val="1B1B1B"/>
                </a:solidFill>
                <a:effectLst/>
                <a:latin typeface="HIRO MISAKE" pitchFamily="2" charset="0"/>
              </a:rPr>
              <a:t> le </a:t>
            </a:r>
            <a:r>
              <a:rPr lang="en-GB" b="0" i="0" dirty="0" err="1">
                <a:solidFill>
                  <a:srgbClr val="1B1B1B"/>
                </a:solidFill>
                <a:effectLst/>
                <a:latin typeface="HIRO MISAKE" pitchFamily="2" charset="0"/>
              </a:rPr>
              <a:t>caractère</a:t>
            </a:r>
            <a:r>
              <a:rPr lang="en-GB" b="0" i="0" dirty="0">
                <a:solidFill>
                  <a:srgbClr val="1B1B1B"/>
                </a:solidFill>
                <a:effectLst/>
                <a:latin typeface="HIRO MISAKE" pitchFamily="2" charset="0"/>
              </a:rPr>
              <a:t> unique du </a:t>
            </a:r>
            <a:r>
              <a:rPr lang="en-GB" b="0" i="0" dirty="0" err="1">
                <a:solidFill>
                  <a:srgbClr val="1B1B1B"/>
                </a:solidFill>
                <a:effectLst/>
                <a:latin typeface="HIRO MISAKE" pitchFamily="2" charset="0"/>
              </a:rPr>
              <a:t>Japon</a:t>
            </a:r>
            <a:r>
              <a:rPr lang="en-GB" b="0" i="0" dirty="0">
                <a:solidFill>
                  <a:srgbClr val="1B1B1B"/>
                </a:solidFill>
                <a:effectLst/>
                <a:latin typeface="HIRO MISAKE" pitchFamily="2" charset="0"/>
              </a:rPr>
              <a:t>. Le </a:t>
            </a:r>
            <a:r>
              <a:rPr lang="en-GB" b="0" i="0" dirty="0" err="1">
                <a:solidFill>
                  <a:srgbClr val="1B1B1B"/>
                </a:solidFill>
                <a:effectLst/>
                <a:latin typeface="HIRO MISAKE" pitchFamily="2" charset="0"/>
              </a:rPr>
              <a:t>randoseru</a:t>
            </a:r>
            <a:r>
              <a:rPr lang="en-GB" b="0" i="0" dirty="0">
                <a:solidFill>
                  <a:srgbClr val="1B1B1B"/>
                </a:solidFill>
                <a:effectLst/>
                <a:latin typeface="HIRO MISAKE" pitchFamily="2" charset="0"/>
              </a:rPr>
              <a:t> (</a:t>
            </a:r>
            <a:r>
              <a:rPr lang="ja-JP" altLang="en-US" b="0" i="0" dirty="0">
                <a:solidFill>
                  <a:srgbClr val="1B1B1B"/>
                </a:solidFill>
                <a:effectLst/>
                <a:latin typeface="HIRO MISAKE" pitchFamily="2" charset="0"/>
              </a:rPr>
              <a:t>ランドセル</a:t>
            </a:r>
            <a:r>
              <a:rPr lang="en-US" altLang="ja-JP" b="0" i="0" dirty="0">
                <a:solidFill>
                  <a:srgbClr val="1B1B1B"/>
                </a:solidFill>
                <a:effectLst/>
                <a:latin typeface="HIRO MISAKE" pitchFamily="2" charset="0"/>
              </a:rPr>
              <a:t>), </a:t>
            </a:r>
            <a:r>
              <a:rPr lang="en-GB" b="0" i="0" dirty="0" err="1">
                <a:solidFill>
                  <a:srgbClr val="1B1B1B"/>
                </a:solidFill>
                <a:effectLst/>
                <a:latin typeface="HIRO MISAKE" pitchFamily="2" charset="0"/>
              </a:rPr>
              <a:t>ou</a:t>
            </a:r>
            <a:r>
              <a:rPr lang="en-GB" b="0" i="0" dirty="0">
                <a:solidFill>
                  <a:srgbClr val="1B1B1B"/>
                </a:solidFill>
                <a:effectLst/>
                <a:latin typeface="HIRO MISAKE" pitchFamily="2" charset="0"/>
              </a:rPr>
              <a:t> cartable d’enfant </a:t>
            </a:r>
            <a:r>
              <a:rPr lang="en-GB" b="0" i="0" dirty="0" err="1">
                <a:solidFill>
                  <a:srgbClr val="1B1B1B"/>
                </a:solidFill>
                <a:effectLst/>
                <a:latin typeface="HIRO MISAKE" pitchFamily="2" charset="0"/>
              </a:rPr>
              <a:t>japonais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est</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l’un</a:t>
            </a:r>
            <a:r>
              <a:rPr lang="en-GB" b="0" i="0" dirty="0">
                <a:solidFill>
                  <a:srgbClr val="1B1B1B"/>
                </a:solidFill>
                <a:effectLst/>
                <a:latin typeface="HIRO MISAKE" pitchFamily="2" charset="0"/>
              </a:rPr>
              <a:t> des </a:t>
            </a:r>
            <a:r>
              <a:rPr lang="en-GB" b="0" i="0" dirty="0" err="1">
                <a:solidFill>
                  <a:srgbClr val="1B1B1B"/>
                </a:solidFill>
                <a:effectLst/>
                <a:latin typeface="HIRO MISAKE" pitchFamily="2" charset="0"/>
              </a:rPr>
              <a:t>exemples</a:t>
            </a:r>
            <a:r>
              <a:rPr lang="en-GB" b="0" i="0" dirty="0">
                <a:solidFill>
                  <a:srgbClr val="1B1B1B"/>
                </a:solidFill>
                <a:effectLst/>
                <a:latin typeface="HIRO MISAKE" pitchFamily="2" charset="0"/>
              </a:rPr>
              <a:t> du folklore </a:t>
            </a:r>
            <a:r>
              <a:rPr lang="en-GB" b="0" i="0" dirty="0" err="1">
                <a:solidFill>
                  <a:srgbClr val="1B1B1B"/>
                </a:solidFill>
                <a:effectLst/>
                <a:latin typeface="HIRO MISAKE" pitchFamily="2" charset="0"/>
              </a:rPr>
              <a:t>spécial</a:t>
            </a:r>
            <a:r>
              <a:rPr lang="en-GB" b="0" i="0" dirty="0">
                <a:solidFill>
                  <a:srgbClr val="1B1B1B"/>
                </a:solidFill>
                <a:effectLst/>
                <a:latin typeface="HIRO MISAKE" pitchFamily="2" charset="0"/>
              </a:rPr>
              <a:t> qui </a:t>
            </a:r>
            <a:r>
              <a:rPr lang="en-GB" b="0" i="0" dirty="0" err="1">
                <a:solidFill>
                  <a:srgbClr val="1B1B1B"/>
                </a:solidFill>
                <a:effectLst/>
                <a:latin typeface="HIRO MISAKE" pitchFamily="2" charset="0"/>
              </a:rPr>
              <a:t>imprègne</a:t>
            </a:r>
            <a:r>
              <a:rPr lang="en-GB" b="0" i="0" dirty="0">
                <a:solidFill>
                  <a:srgbClr val="1B1B1B"/>
                </a:solidFill>
                <a:effectLst/>
                <a:latin typeface="HIRO MISAKE" pitchFamily="2" charset="0"/>
              </a:rPr>
              <a:t> le Pays du Soleil Levant.</a:t>
            </a:r>
            <a:br>
              <a:rPr lang="en-GB" dirty="0">
                <a:latin typeface="HIRO MISAKE" pitchFamily="2" charset="0"/>
              </a:rPr>
            </a:br>
            <a:endParaRPr lang="fr-FR" b="0" i="0" dirty="0">
              <a:solidFill>
                <a:srgbClr val="1B1B1B"/>
              </a:solidFill>
              <a:effectLst/>
              <a:latin typeface="HIRO MISAKE" pitchFamily="2" charset="0"/>
            </a:endParaRPr>
          </a:p>
        </p:txBody>
      </p:sp>
      <p:pic>
        <p:nvPicPr>
          <p:cNvPr id="5" name="Picture 4">
            <a:extLst>
              <a:ext uri="{FF2B5EF4-FFF2-40B4-BE49-F238E27FC236}">
                <a16:creationId xmlns:a16="http://schemas.microsoft.com/office/drawing/2014/main" id="{26C7961F-CC79-10EA-2939-CD7736075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5684" y="2554818"/>
            <a:ext cx="3994298" cy="2843075"/>
          </a:xfrm>
          <a:prstGeom prst="rect">
            <a:avLst/>
          </a:prstGeom>
        </p:spPr>
      </p:pic>
    </p:spTree>
    <p:extLst>
      <p:ext uri="{BB962C8B-B14F-4D97-AF65-F5344CB8AC3E}">
        <p14:creationId xmlns:p14="http://schemas.microsoft.com/office/powerpoint/2010/main" val="861940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p:txBody>
          <a:bodyPr/>
          <a:lstStyle/>
          <a:p>
            <a:r>
              <a:rPr lang="fr-FR" dirty="0">
                <a:latin typeface="HIRO MISAKE" pitchFamily="2" charset="0"/>
              </a:rPr>
              <a:t>2. Objets Traditionnels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274676" y="1552353"/>
            <a:ext cx="6562060" cy="5305648"/>
          </a:xfrm>
        </p:spPr>
        <p:txBody>
          <a:bodyPr>
            <a:normAutofit fontScale="77500" lnSpcReduction="20000"/>
          </a:bodyPr>
          <a:lstStyle/>
          <a:p>
            <a:pPr algn="l" fontAlgn="base"/>
            <a:r>
              <a:rPr lang="fr-FR" sz="4200" b="0" i="0" u="sng" dirty="0" err="1">
                <a:effectLst/>
                <a:latin typeface="HIRO MISAKE" pitchFamily="2" charset="0"/>
              </a:rPr>
              <a:t>Jizô</a:t>
            </a:r>
            <a:r>
              <a:rPr lang="fr-FR" sz="4200" b="0" i="0" u="sng" dirty="0">
                <a:effectLst/>
                <a:latin typeface="HIRO MISAKE" pitchFamily="2" charset="0"/>
              </a:rPr>
              <a:t> : Statue Protectrice des Enfants et des Voyageurs</a:t>
            </a:r>
            <a:endParaRPr lang="fr-FR" u="sng" dirty="0">
              <a:latin typeface="HIRO MISAKE" pitchFamily="2" charset="0"/>
            </a:endParaRPr>
          </a:p>
          <a:p>
            <a:pPr marL="0" indent="0" algn="l" fontAlgn="base">
              <a:buNone/>
            </a:pPr>
            <a:r>
              <a:rPr lang="fr-FR" b="0" i="0" dirty="0">
                <a:solidFill>
                  <a:srgbClr val="1B1B1B"/>
                </a:solidFill>
                <a:effectLst/>
                <a:latin typeface="HIRO MISAKE" pitchFamily="2" charset="0"/>
              </a:rPr>
              <a:t>Nombreux sont ceux qui les ont vus en personne, tandis que d’autres ne les ont vus qu’en </a:t>
            </a:r>
            <a:r>
              <a:rPr lang="fr-FR" b="0" i="0" dirty="0" err="1">
                <a:solidFill>
                  <a:srgbClr val="1B1B1B"/>
                </a:solidFill>
                <a:effectLst/>
                <a:latin typeface="HIRO MISAKE" pitchFamily="2" charset="0"/>
              </a:rPr>
              <a:t>photO</a:t>
            </a:r>
            <a:r>
              <a:rPr lang="fr-FR" b="0" i="0" dirty="0">
                <a:solidFill>
                  <a:srgbClr val="1B1B1B"/>
                </a:solidFill>
                <a:effectLst/>
                <a:latin typeface="HIRO MISAKE" pitchFamily="2" charset="0"/>
              </a:rPr>
              <a:t>. Mais ces petites statues, souvent vêtues de rouge et presque toujours placées au bord de la route, font indéniablement partie du paysage japonais typique, attirant le regard et s’imprimant dans la mémoire du voyageur réel ou virtuel.</a:t>
            </a:r>
          </a:p>
          <a:p>
            <a:pPr marL="0" indent="0" algn="l" fontAlgn="base">
              <a:buNone/>
            </a:pPr>
            <a:r>
              <a:rPr lang="fr-FR" b="0" i="0" dirty="0">
                <a:solidFill>
                  <a:srgbClr val="1B1B1B"/>
                </a:solidFill>
                <a:effectLst/>
                <a:latin typeface="HIRO MISAKE" pitchFamily="2" charset="0"/>
              </a:rPr>
              <a:t>Ces sculptures de </a:t>
            </a:r>
            <a:r>
              <a:rPr lang="fr-FR" b="0" i="0" dirty="0" err="1">
                <a:solidFill>
                  <a:srgbClr val="1B1B1B"/>
                </a:solidFill>
                <a:effectLst/>
                <a:latin typeface="HIRO MISAKE" pitchFamily="2" charset="0"/>
              </a:rPr>
              <a:t>Jizo</a:t>
            </a:r>
            <a:r>
              <a:rPr lang="fr-FR" b="0" i="0" dirty="0">
                <a:solidFill>
                  <a:srgbClr val="1B1B1B"/>
                </a:solidFill>
                <a:effectLst/>
                <a:latin typeface="HIRO MISAKE" pitchFamily="2" charset="0"/>
              </a:rPr>
              <a:t> </a:t>
            </a:r>
            <a:r>
              <a:rPr lang="fr-FR" b="0" i="0" dirty="0" err="1">
                <a:solidFill>
                  <a:srgbClr val="1B1B1B"/>
                </a:solidFill>
                <a:effectLst/>
                <a:latin typeface="HIRO MISAKE" pitchFamily="2" charset="0"/>
              </a:rPr>
              <a:t>Bosatsu</a:t>
            </a:r>
            <a:r>
              <a:rPr lang="fr-FR" b="0" i="0" dirty="0">
                <a:solidFill>
                  <a:srgbClr val="1B1B1B"/>
                </a:solidFill>
                <a:effectLst/>
                <a:latin typeface="HIRO MISAKE" pitchFamily="2" charset="0"/>
              </a:rPr>
              <a:t> (ou Ksitigarbha Bodhisattva en sanskrit) sont généralement taillées droit dans la pierre et le représentent debout avec un sourire calme, les yeux fermés, un chapeau artisanal sur la tête et un collier de perles autour du cou.</a:t>
            </a:r>
          </a:p>
        </p:txBody>
      </p:sp>
      <p:pic>
        <p:nvPicPr>
          <p:cNvPr id="5" name="Picture 4">
            <a:extLst>
              <a:ext uri="{FF2B5EF4-FFF2-40B4-BE49-F238E27FC236}">
                <a16:creationId xmlns:a16="http://schemas.microsoft.com/office/drawing/2014/main" id="{F1A08973-97F3-8A74-AB45-39311967BA84}"/>
              </a:ext>
            </a:extLst>
          </p:cNvPr>
          <p:cNvPicPr>
            <a:picLocks noChangeAspect="1"/>
          </p:cNvPicPr>
          <p:nvPr/>
        </p:nvPicPr>
        <p:blipFill rotWithShape="1">
          <a:blip r:embed="rId2">
            <a:extLst>
              <a:ext uri="{28A0092B-C50C-407E-A947-70E740481C1C}">
                <a14:useLocalDpi xmlns:a14="http://schemas.microsoft.com/office/drawing/2010/main" val="0"/>
              </a:ext>
            </a:extLst>
          </a:blip>
          <a:srcRect l="49535"/>
          <a:stretch/>
        </p:blipFill>
        <p:spPr>
          <a:xfrm>
            <a:off x="7169453" y="1552353"/>
            <a:ext cx="4747871" cy="4807605"/>
          </a:xfrm>
          <a:prstGeom prst="rect">
            <a:avLst/>
          </a:prstGeom>
        </p:spPr>
      </p:pic>
    </p:spTree>
    <p:extLst>
      <p:ext uri="{BB962C8B-B14F-4D97-AF65-F5344CB8AC3E}">
        <p14:creationId xmlns:p14="http://schemas.microsoft.com/office/powerpoint/2010/main" val="26857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4C5C-4857-40E1-275C-EDCA8F3F1FB5}"/>
              </a:ext>
            </a:extLst>
          </p:cNvPr>
          <p:cNvSpPr>
            <a:spLocks noGrp="1"/>
          </p:cNvSpPr>
          <p:nvPr>
            <p:ph type="title"/>
          </p:nvPr>
        </p:nvSpPr>
        <p:spPr>
          <a:xfrm>
            <a:off x="838200" y="373874"/>
            <a:ext cx="10515600" cy="1325563"/>
          </a:xfrm>
        </p:spPr>
        <p:txBody>
          <a:bodyPr/>
          <a:lstStyle/>
          <a:p>
            <a:r>
              <a:rPr lang="fr-FR" dirty="0">
                <a:latin typeface="HIRO MISAKE" pitchFamily="2" charset="0"/>
              </a:rPr>
              <a:t>Sommaire : découvrez le top de ...</a:t>
            </a:r>
            <a:endParaRPr lang="en-GB" dirty="0">
              <a:latin typeface="HIRO MISAKE" pitchFamily="2" charset="0"/>
            </a:endParaRPr>
          </a:p>
        </p:txBody>
      </p:sp>
      <p:sp>
        <p:nvSpPr>
          <p:cNvPr id="3" name="Content Placeholder 2">
            <a:extLst>
              <a:ext uri="{FF2B5EF4-FFF2-40B4-BE49-F238E27FC236}">
                <a16:creationId xmlns:a16="http://schemas.microsoft.com/office/drawing/2014/main" id="{22151FCC-31B3-AD13-10B7-EA760C123379}"/>
              </a:ext>
            </a:extLst>
          </p:cNvPr>
          <p:cNvSpPr>
            <a:spLocks noGrp="1"/>
          </p:cNvSpPr>
          <p:nvPr>
            <p:ph idx="1"/>
          </p:nvPr>
        </p:nvSpPr>
        <p:spPr>
          <a:xfrm>
            <a:off x="1138237" y="1887279"/>
            <a:ext cx="9915525" cy="4152013"/>
          </a:xfrm>
        </p:spPr>
        <p:txBody>
          <a:bodyPr>
            <a:normAutofit/>
          </a:bodyPr>
          <a:lstStyle/>
          <a:p>
            <a:r>
              <a:rPr lang="fr-FR" sz="4000" dirty="0">
                <a:latin typeface="HIRO MISAKE" pitchFamily="2" charset="0"/>
              </a:rPr>
              <a:t>1. L’Art japonais </a:t>
            </a:r>
          </a:p>
          <a:p>
            <a:r>
              <a:rPr lang="fr-FR" sz="4000" dirty="0">
                <a:latin typeface="HIRO MISAKE" pitchFamily="2" charset="0"/>
              </a:rPr>
              <a:t>2. LES Objets Japonais traditionnels</a:t>
            </a:r>
          </a:p>
          <a:p>
            <a:r>
              <a:rPr lang="fr-FR" sz="4000" dirty="0">
                <a:latin typeface="HIRO MISAKE" pitchFamily="2" charset="0"/>
              </a:rPr>
              <a:t>3. LES Paysages Japonais</a:t>
            </a:r>
          </a:p>
          <a:p>
            <a:r>
              <a:rPr lang="fr-FR" sz="4000" dirty="0">
                <a:latin typeface="HIRO MISAKE" pitchFamily="2" charset="0"/>
              </a:rPr>
              <a:t>4. La Cuisine Japonaise</a:t>
            </a:r>
          </a:p>
          <a:p>
            <a:r>
              <a:rPr lang="fr-FR" sz="4000" dirty="0">
                <a:latin typeface="HIRO MISAKE" pitchFamily="2" charset="0"/>
              </a:rPr>
              <a:t>5. LES Animaux Japonais</a:t>
            </a:r>
          </a:p>
          <a:p>
            <a:r>
              <a:rPr lang="fr-FR" sz="4000" dirty="0">
                <a:latin typeface="HIRO MISAKE" pitchFamily="2" charset="0"/>
              </a:rPr>
              <a:t>6. LES Monuments japonais</a:t>
            </a:r>
            <a:endParaRPr lang="en-GB" sz="4000" dirty="0">
              <a:latin typeface="HIRO MISAKE" pitchFamily="2" charset="0"/>
            </a:endParaRPr>
          </a:p>
        </p:txBody>
      </p:sp>
    </p:spTree>
    <p:extLst>
      <p:ext uri="{BB962C8B-B14F-4D97-AF65-F5344CB8AC3E}">
        <p14:creationId xmlns:p14="http://schemas.microsoft.com/office/powerpoint/2010/main" val="786656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402265" y="106326"/>
            <a:ext cx="10515600" cy="1325563"/>
          </a:xfrm>
        </p:spPr>
        <p:txBody>
          <a:bodyPr/>
          <a:lstStyle/>
          <a:p>
            <a:r>
              <a:rPr lang="fr-FR" dirty="0">
                <a:latin typeface="HIRO MISAKE" pitchFamily="2" charset="0"/>
              </a:rPr>
              <a:t>2. Objets Traditionnels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402265" y="1240834"/>
            <a:ext cx="11261651" cy="3969119"/>
          </a:xfrm>
        </p:spPr>
        <p:txBody>
          <a:bodyPr>
            <a:normAutofit fontScale="77500" lnSpcReduction="20000"/>
          </a:bodyPr>
          <a:lstStyle/>
          <a:p>
            <a:pPr algn="l" fontAlgn="base"/>
            <a:r>
              <a:rPr lang="en-GB" sz="4600" b="0" i="0" u="sng" dirty="0">
                <a:effectLst/>
                <a:latin typeface="HIRO MISAKE" pitchFamily="2" charset="0"/>
              </a:rPr>
              <a:t>Daruma : Célèbre Porte-Bonheur </a:t>
            </a:r>
            <a:r>
              <a:rPr lang="en-GB" sz="4600" b="0" i="0" u="sng" dirty="0" err="1">
                <a:effectLst/>
                <a:latin typeface="HIRO MISAKE" pitchFamily="2" charset="0"/>
              </a:rPr>
              <a:t>Japonais</a:t>
            </a:r>
            <a:endParaRPr lang="en-GB" sz="4600" b="0" i="0" u="sng" dirty="0">
              <a:effectLst/>
              <a:latin typeface="HIRO MISAKE" pitchFamily="2" charset="0"/>
            </a:endParaRPr>
          </a:p>
          <a:p>
            <a:pPr marL="0" indent="0">
              <a:buNone/>
            </a:pPr>
            <a:endParaRPr lang="fr-FR" dirty="0">
              <a:latin typeface="HIRO MISAKE" pitchFamily="2" charset="0"/>
            </a:endParaRPr>
          </a:p>
          <a:p>
            <a:pPr marL="0" indent="0" algn="l" fontAlgn="base">
              <a:buNone/>
            </a:pPr>
            <a:r>
              <a:rPr lang="fr-FR" b="0" i="0" dirty="0">
                <a:solidFill>
                  <a:srgbClr val="1B1B1B"/>
                </a:solidFill>
                <a:effectLst/>
                <a:latin typeface="HIRO MISAKE" pitchFamily="2" charset="0"/>
              </a:rPr>
              <a:t>Les </a:t>
            </a:r>
            <a:r>
              <a:rPr lang="fr-FR" b="0" i="0" dirty="0" err="1">
                <a:solidFill>
                  <a:srgbClr val="1B1B1B"/>
                </a:solidFill>
                <a:effectLst/>
                <a:latin typeface="HIRO MISAKE" pitchFamily="2" charset="0"/>
              </a:rPr>
              <a:t>Darumas</a:t>
            </a:r>
            <a:r>
              <a:rPr lang="fr-FR" b="0" i="0" dirty="0">
                <a:solidFill>
                  <a:srgbClr val="1B1B1B"/>
                </a:solidFill>
                <a:effectLst/>
                <a:latin typeface="HIRO MISAKE" pitchFamily="2" charset="0"/>
              </a:rPr>
              <a:t> sont de célèbres porte-bonheur et souvenirs japonais.</a:t>
            </a:r>
          </a:p>
          <a:p>
            <a:pPr marL="0" indent="0" algn="l" fontAlgn="base">
              <a:buNone/>
            </a:pPr>
            <a:r>
              <a:rPr lang="fr-FR" b="0" i="0" dirty="0">
                <a:solidFill>
                  <a:srgbClr val="1B1B1B"/>
                </a:solidFill>
                <a:effectLst/>
                <a:latin typeface="HIRO MISAKE" pitchFamily="2" charset="0"/>
              </a:rPr>
              <a:t>Pour que ces figurines portent bonheur, les yeux doivent être peints selon la tradition japonaise.</a:t>
            </a:r>
          </a:p>
          <a:p>
            <a:pPr marL="0" indent="0" algn="l" fontAlgn="base">
              <a:buNone/>
            </a:pPr>
            <a:r>
              <a:rPr lang="fr-FR" b="0" i="0" dirty="0">
                <a:solidFill>
                  <a:srgbClr val="1B1B1B"/>
                </a:solidFill>
                <a:effectLst/>
                <a:latin typeface="HIRO MISAKE" pitchFamily="2" charset="0"/>
              </a:rPr>
              <a:t>Selon sa couleur, un </a:t>
            </a:r>
            <a:r>
              <a:rPr lang="fr-FR" b="0" i="0" dirty="0" err="1">
                <a:solidFill>
                  <a:srgbClr val="1B1B1B"/>
                </a:solidFill>
                <a:effectLst/>
                <a:latin typeface="HIRO MISAKE" pitchFamily="2" charset="0"/>
              </a:rPr>
              <a:t>Daruma</a:t>
            </a:r>
            <a:r>
              <a:rPr lang="fr-FR" b="0" i="0" dirty="0">
                <a:solidFill>
                  <a:srgbClr val="1B1B1B"/>
                </a:solidFill>
                <a:effectLst/>
                <a:latin typeface="HIRO MISAKE" pitchFamily="2" charset="0"/>
              </a:rPr>
              <a:t> porte chance dans divers domaines de la vie. Du moins si l’on en croit la tradition bouddhiste.</a:t>
            </a:r>
          </a:p>
          <a:p>
            <a:pPr marL="0" indent="0" algn="l" fontAlgn="base">
              <a:buNone/>
            </a:pPr>
            <a:r>
              <a:rPr lang="fr-FR" b="0" i="0" dirty="0">
                <a:solidFill>
                  <a:srgbClr val="1B1B1B"/>
                </a:solidFill>
                <a:effectLst/>
                <a:latin typeface="HIRO MISAKE" pitchFamily="2" charset="0"/>
              </a:rPr>
              <a:t>Il existe de nombreux types de porte-bonheur au Japon. La poupée dite </a:t>
            </a:r>
            <a:r>
              <a:rPr lang="fr-FR" b="0" i="0" dirty="0" err="1">
                <a:solidFill>
                  <a:srgbClr val="1B1B1B"/>
                </a:solidFill>
                <a:effectLst/>
                <a:latin typeface="HIRO MISAKE" pitchFamily="2" charset="0"/>
              </a:rPr>
              <a:t>Daruma</a:t>
            </a:r>
            <a:r>
              <a:rPr lang="fr-FR" b="0" i="0" dirty="0">
                <a:solidFill>
                  <a:srgbClr val="1B1B1B"/>
                </a:solidFill>
                <a:effectLst/>
                <a:latin typeface="HIRO MISAKE" pitchFamily="2" charset="0"/>
              </a:rPr>
              <a:t> est un véritable classique qui a une longue histoire. Ce porte-bonheur japonais est réputé pour apporter succès, chance et santé à ses propriétaires depuis des lustres. Les </a:t>
            </a:r>
            <a:r>
              <a:rPr lang="fr-FR" b="0" i="0" dirty="0" err="1">
                <a:solidFill>
                  <a:srgbClr val="1B1B1B"/>
                </a:solidFill>
                <a:effectLst/>
                <a:latin typeface="HIRO MISAKE" pitchFamily="2" charset="0"/>
              </a:rPr>
              <a:t>darumas</a:t>
            </a:r>
            <a:r>
              <a:rPr lang="fr-FR" b="0" i="0" dirty="0">
                <a:solidFill>
                  <a:srgbClr val="1B1B1B"/>
                </a:solidFill>
                <a:effectLst/>
                <a:latin typeface="HIRO MISAKE" pitchFamily="2" charset="0"/>
              </a:rPr>
              <a:t> font toujours partie du quotidien de la société japonaise, même dans le Japon hautement technologique d’aujourd’hui.</a:t>
            </a:r>
          </a:p>
        </p:txBody>
      </p:sp>
      <p:pic>
        <p:nvPicPr>
          <p:cNvPr id="5" name="Picture 4">
            <a:extLst>
              <a:ext uri="{FF2B5EF4-FFF2-40B4-BE49-F238E27FC236}">
                <a16:creationId xmlns:a16="http://schemas.microsoft.com/office/drawing/2014/main" id="{EB33CEFC-F0D4-C701-E2CD-F6A70B069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3090" y="4943015"/>
            <a:ext cx="3458239" cy="1808659"/>
          </a:xfrm>
          <a:prstGeom prst="rect">
            <a:avLst/>
          </a:prstGeom>
        </p:spPr>
      </p:pic>
    </p:spTree>
    <p:extLst>
      <p:ext uri="{BB962C8B-B14F-4D97-AF65-F5344CB8AC3E}">
        <p14:creationId xmlns:p14="http://schemas.microsoft.com/office/powerpoint/2010/main" val="3386840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838200" y="131209"/>
            <a:ext cx="10515600" cy="1325563"/>
          </a:xfrm>
        </p:spPr>
        <p:txBody>
          <a:bodyPr/>
          <a:lstStyle/>
          <a:p>
            <a:r>
              <a:rPr lang="fr-FR" dirty="0">
                <a:latin typeface="HIRO MISAKE" pitchFamily="2" charset="0"/>
              </a:rPr>
              <a:t>2. Objets Traditionnels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838200" y="1286649"/>
            <a:ext cx="10515600" cy="4351338"/>
          </a:xfrm>
        </p:spPr>
        <p:txBody>
          <a:bodyPr>
            <a:normAutofit/>
          </a:bodyPr>
          <a:lstStyle/>
          <a:p>
            <a:pPr algn="l" fontAlgn="base"/>
            <a:r>
              <a:rPr lang="fr-FR" sz="3600" b="0" i="0" u="sng" dirty="0">
                <a:effectLst/>
                <a:latin typeface="HIRO MISAKE" pitchFamily="2" charset="0"/>
              </a:rPr>
              <a:t>Geta : Sandales Traditionnelles</a:t>
            </a:r>
          </a:p>
          <a:p>
            <a:pPr marL="0" indent="0" algn="l" fontAlgn="base">
              <a:buNone/>
            </a:pPr>
            <a:r>
              <a:rPr lang="fr-FR" b="0" i="0" dirty="0">
                <a:solidFill>
                  <a:srgbClr val="1B1B1B"/>
                </a:solidFill>
                <a:effectLst/>
                <a:latin typeface="HIRO MISAKE" pitchFamily="2" charset="0"/>
              </a:rPr>
              <a:t>Les </a:t>
            </a:r>
            <a:r>
              <a:rPr lang="fr-FR" b="0" i="0" dirty="0" err="1">
                <a:solidFill>
                  <a:srgbClr val="1B1B1B"/>
                </a:solidFill>
                <a:effectLst/>
                <a:latin typeface="HIRO MISAKE" pitchFamily="2" charset="0"/>
              </a:rPr>
              <a:t>geta</a:t>
            </a:r>
            <a:r>
              <a:rPr lang="fr-FR" b="0" i="0" dirty="0">
                <a:solidFill>
                  <a:srgbClr val="1B1B1B"/>
                </a:solidFill>
                <a:effectLst/>
                <a:latin typeface="HIRO MISAKE" pitchFamily="2" charset="0"/>
              </a:rPr>
              <a:t> sont des sandales japonaises traditionnelles en bois, avec un pont d’orteil, qui </a:t>
            </a:r>
            <a:r>
              <a:rPr lang="fr-FR" b="0" i="0" dirty="0" err="1">
                <a:solidFill>
                  <a:srgbClr val="1B1B1B"/>
                </a:solidFill>
                <a:effectLst/>
                <a:latin typeface="HIRO MISAKE" pitchFamily="2" charset="0"/>
              </a:rPr>
              <a:t>sonT</a:t>
            </a:r>
            <a:r>
              <a:rPr lang="fr-FR" b="0" i="0" dirty="0">
                <a:solidFill>
                  <a:srgbClr val="1B1B1B"/>
                </a:solidFill>
                <a:effectLst/>
                <a:latin typeface="HIRO MISAKE" pitchFamily="2" charset="0"/>
              </a:rPr>
              <a:t> traditionnellement plus hautes que les simples </a:t>
            </a:r>
            <a:r>
              <a:rPr lang="fr-FR" b="0" i="0" dirty="0" err="1">
                <a:solidFill>
                  <a:srgbClr val="1B1B1B"/>
                </a:solidFill>
                <a:effectLst/>
                <a:latin typeface="HIRO MISAKE" pitchFamily="2" charset="0"/>
              </a:rPr>
              <a:t>zori</a:t>
            </a:r>
            <a:r>
              <a:rPr lang="fr-FR" b="0" i="0" dirty="0">
                <a:solidFill>
                  <a:srgbClr val="1B1B1B"/>
                </a:solidFill>
                <a:effectLst/>
                <a:latin typeface="HIRO MISAKE" pitchFamily="2" charset="0"/>
              </a:rPr>
              <a:t>.</a:t>
            </a:r>
          </a:p>
          <a:p>
            <a:pPr marL="0" indent="0" algn="l" fontAlgn="base">
              <a:buNone/>
            </a:pPr>
            <a:r>
              <a:rPr lang="fr-FR" b="0" i="0" dirty="0">
                <a:solidFill>
                  <a:srgbClr val="1B1B1B"/>
                </a:solidFill>
                <a:effectLst/>
                <a:latin typeface="HIRO MISAKE" pitchFamily="2" charset="0"/>
              </a:rPr>
              <a:t>De nos jours, les </a:t>
            </a:r>
            <a:r>
              <a:rPr lang="fr-FR" b="0" i="0" dirty="0" err="1">
                <a:solidFill>
                  <a:srgbClr val="1B1B1B"/>
                </a:solidFill>
                <a:effectLst/>
                <a:latin typeface="HIRO MISAKE" pitchFamily="2" charset="0"/>
              </a:rPr>
              <a:t>geta</a:t>
            </a:r>
            <a:r>
              <a:rPr lang="fr-FR" b="0" i="0" dirty="0">
                <a:solidFill>
                  <a:srgbClr val="1B1B1B"/>
                </a:solidFill>
                <a:effectLst/>
                <a:latin typeface="HIRO MISAKE" pitchFamily="2" charset="0"/>
              </a:rPr>
              <a:t> sont surtout portées lors des festivals (</a:t>
            </a:r>
            <a:r>
              <a:rPr lang="fr-FR" b="0" i="0" dirty="0" err="1">
                <a:solidFill>
                  <a:srgbClr val="1B1B1B"/>
                </a:solidFill>
                <a:effectLst/>
                <a:latin typeface="HIRO MISAKE" pitchFamily="2" charset="0"/>
              </a:rPr>
              <a:t>matsuri</a:t>
            </a:r>
            <a:r>
              <a:rPr lang="fr-FR" b="0" i="0" dirty="0">
                <a:solidFill>
                  <a:srgbClr val="1B1B1B"/>
                </a:solidFill>
                <a:effectLst/>
                <a:latin typeface="HIRO MISAKE" pitchFamily="2" charset="0"/>
              </a:rPr>
              <a:t>).</a:t>
            </a:r>
          </a:p>
        </p:txBody>
      </p:sp>
      <p:pic>
        <p:nvPicPr>
          <p:cNvPr id="5" name="Picture 4">
            <a:extLst>
              <a:ext uri="{FF2B5EF4-FFF2-40B4-BE49-F238E27FC236}">
                <a16:creationId xmlns:a16="http://schemas.microsoft.com/office/drawing/2014/main" id="{4F7ECD75-35C2-D33E-DCC4-833943236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544" y="4283046"/>
            <a:ext cx="7612912" cy="2443745"/>
          </a:xfrm>
          <a:prstGeom prst="rect">
            <a:avLst/>
          </a:prstGeom>
        </p:spPr>
      </p:pic>
    </p:spTree>
    <p:extLst>
      <p:ext uri="{BB962C8B-B14F-4D97-AF65-F5344CB8AC3E}">
        <p14:creationId xmlns:p14="http://schemas.microsoft.com/office/powerpoint/2010/main" val="1362775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838200" y="3615"/>
            <a:ext cx="10515600" cy="1325563"/>
          </a:xfrm>
        </p:spPr>
        <p:txBody>
          <a:bodyPr/>
          <a:lstStyle/>
          <a:p>
            <a:r>
              <a:rPr lang="fr-FR" dirty="0">
                <a:latin typeface="HIRO MISAKE" pitchFamily="2" charset="0"/>
              </a:rPr>
              <a:t>2. Objets Traditionnels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297712" y="1017553"/>
            <a:ext cx="11430000" cy="4667250"/>
          </a:xfrm>
        </p:spPr>
        <p:txBody>
          <a:bodyPr>
            <a:normAutofit fontScale="92500" lnSpcReduction="10000"/>
          </a:bodyPr>
          <a:lstStyle/>
          <a:p>
            <a:pPr algn="l" fontAlgn="base"/>
            <a:r>
              <a:rPr lang="fr-FR" sz="4200" b="0" i="0" u="sng" dirty="0" err="1">
                <a:effectLst/>
                <a:latin typeface="HIRO MISAKE" pitchFamily="2" charset="0"/>
              </a:rPr>
              <a:t>Hachimaki</a:t>
            </a:r>
            <a:r>
              <a:rPr lang="fr-FR" sz="4200" b="0" i="0" u="sng" dirty="0">
                <a:effectLst/>
                <a:latin typeface="HIRO MISAKE" pitchFamily="2" charset="0"/>
              </a:rPr>
              <a:t> : L’Incroyable Bandeau</a:t>
            </a:r>
          </a:p>
          <a:p>
            <a:pPr marL="0" indent="0" algn="l" fontAlgn="base">
              <a:buNone/>
            </a:pPr>
            <a:r>
              <a:rPr lang="fr-FR" b="0" i="0" dirty="0">
                <a:solidFill>
                  <a:srgbClr val="1B1B1B"/>
                </a:solidFill>
                <a:effectLst/>
                <a:latin typeface="HIRO MISAKE" pitchFamily="2" charset="0"/>
              </a:rPr>
              <a:t>Le bandeau japonais est principalement porté pour les sports et les festivals en été.</a:t>
            </a:r>
          </a:p>
          <a:p>
            <a:pPr marL="0" indent="0" algn="l" fontAlgn="base">
              <a:buNone/>
            </a:pPr>
            <a:r>
              <a:rPr lang="fr-FR" b="0" i="0" dirty="0">
                <a:solidFill>
                  <a:srgbClr val="1B1B1B"/>
                </a:solidFill>
                <a:effectLst/>
                <a:latin typeface="HIRO MISAKE" pitchFamily="2" charset="0"/>
              </a:rPr>
              <a:t>Une variété de bandeaux blancs avec différents kanjis sont disponibles, avec des connotations allant du « ninja » à « la volonté » en passant par « un succès certain ».</a:t>
            </a:r>
          </a:p>
          <a:p>
            <a:pPr marL="0" indent="0" algn="l" fontAlgn="base">
              <a:buNone/>
            </a:pPr>
            <a:r>
              <a:rPr lang="fr-FR" b="0" i="0" dirty="0">
                <a:solidFill>
                  <a:srgbClr val="1B1B1B"/>
                </a:solidFill>
                <a:effectLst/>
                <a:latin typeface="HIRO MISAKE" pitchFamily="2" charset="0"/>
              </a:rPr>
              <a:t>Ce sont des objets élégants de tous les jours qui peuvent également être portés en courant ou lors d’occasions spéciales.</a:t>
            </a:r>
          </a:p>
          <a:p>
            <a:pPr marL="0" indent="0" algn="l" fontAlgn="base">
              <a:buNone/>
            </a:pPr>
            <a:r>
              <a:rPr lang="fr-FR" b="0" i="0" dirty="0">
                <a:solidFill>
                  <a:srgbClr val="1B1B1B"/>
                </a:solidFill>
                <a:effectLst/>
                <a:latin typeface="HIRO MISAKE" pitchFamily="2" charset="0"/>
              </a:rPr>
              <a:t>Au Japon, les bandeaux ont une longue histoire et sont encore utilisés pour montrer sa détermination lors des examens ou des activités sportives.</a:t>
            </a:r>
          </a:p>
        </p:txBody>
      </p:sp>
      <p:pic>
        <p:nvPicPr>
          <p:cNvPr id="5" name="Picture 4">
            <a:extLst>
              <a:ext uri="{FF2B5EF4-FFF2-40B4-BE49-F238E27FC236}">
                <a16:creationId xmlns:a16="http://schemas.microsoft.com/office/drawing/2014/main" id="{1D7F3AD3-C36C-A9FA-3ED4-99D326120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0439" y="4893772"/>
            <a:ext cx="3891516" cy="1935881"/>
          </a:xfrm>
          <a:prstGeom prst="rect">
            <a:avLst/>
          </a:prstGeom>
        </p:spPr>
      </p:pic>
    </p:spTree>
    <p:extLst>
      <p:ext uri="{BB962C8B-B14F-4D97-AF65-F5344CB8AC3E}">
        <p14:creationId xmlns:p14="http://schemas.microsoft.com/office/powerpoint/2010/main" val="221087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212651" y="258688"/>
            <a:ext cx="10515600" cy="1325563"/>
          </a:xfrm>
        </p:spPr>
        <p:txBody>
          <a:bodyPr/>
          <a:lstStyle/>
          <a:p>
            <a:r>
              <a:rPr lang="fr-FR" dirty="0">
                <a:latin typeface="HIRO MISAKE" pitchFamily="2" charset="0"/>
              </a:rPr>
              <a:t>2. Objets Traditionnels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301256" y="1605516"/>
            <a:ext cx="11589488" cy="5528930"/>
          </a:xfrm>
        </p:spPr>
        <p:txBody>
          <a:bodyPr>
            <a:normAutofit fontScale="92500" lnSpcReduction="20000"/>
          </a:bodyPr>
          <a:lstStyle/>
          <a:p>
            <a:r>
              <a:rPr lang="en-GB" sz="3900" b="0" i="0" u="sng" dirty="0" err="1">
                <a:effectLst/>
                <a:latin typeface="HIRO MISAKE" pitchFamily="2" charset="0"/>
              </a:rPr>
              <a:t>Poupée</a:t>
            </a:r>
            <a:r>
              <a:rPr lang="en-GB" sz="3900" b="0" i="0" u="sng" dirty="0">
                <a:effectLst/>
                <a:latin typeface="HIRO MISAKE" pitchFamily="2" charset="0"/>
              </a:rPr>
              <a:t> </a:t>
            </a:r>
            <a:r>
              <a:rPr lang="en-GB" sz="3900" b="0" i="0" u="sng" dirty="0" err="1">
                <a:effectLst/>
                <a:latin typeface="HIRO MISAKE" pitchFamily="2" charset="0"/>
              </a:rPr>
              <a:t>Kokeshi</a:t>
            </a:r>
            <a:endParaRPr lang="en-GB" sz="3900" b="0" i="0" u="sng" dirty="0">
              <a:effectLst/>
              <a:latin typeface="HIRO MISAKE" pitchFamily="2" charset="0"/>
            </a:endParaRPr>
          </a:p>
          <a:p>
            <a:pPr marL="0" indent="0" algn="l" fontAlgn="base">
              <a:buNone/>
            </a:pPr>
            <a:r>
              <a:rPr lang="en-GB" b="0" i="0" dirty="0" err="1">
                <a:solidFill>
                  <a:srgbClr val="1B1B1B"/>
                </a:solidFill>
                <a:effectLst/>
                <a:latin typeface="HIRO MISAKE" pitchFamily="2" charset="0"/>
              </a:rPr>
              <a:t>Depuis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près</a:t>
            </a:r>
            <a:r>
              <a:rPr lang="en-GB" b="0" i="0" dirty="0">
                <a:solidFill>
                  <a:srgbClr val="1B1B1B"/>
                </a:solidFill>
                <a:effectLst/>
                <a:latin typeface="HIRO MISAKE" pitchFamily="2" charset="0"/>
              </a:rPr>
              <a:t> de 150 </a:t>
            </a:r>
            <a:r>
              <a:rPr lang="en-GB" b="0" i="0" dirty="0" err="1">
                <a:solidFill>
                  <a:srgbClr val="1B1B1B"/>
                </a:solidFill>
                <a:effectLst/>
                <a:latin typeface="HIRO MISAKE" pitchFamily="2" charset="0"/>
              </a:rPr>
              <a:t>ans</a:t>
            </a:r>
            <a:r>
              <a:rPr lang="en-GB" b="0" i="0" dirty="0">
                <a:solidFill>
                  <a:srgbClr val="1B1B1B"/>
                </a:solidFill>
                <a:effectLst/>
                <a:latin typeface="HIRO MISAKE" pitchFamily="2" charset="0"/>
              </a:rPr>
              <a:t>, les </a:t>
            </a:r>
            <a:r>
              <a:rPr lang="en-GB" b="0" i="0" dirty="0" err="1">
                <a:solidFill>
                  <a:srgbClr val="1B1B1B"/>
                </a:solidFill>
                <a:effectLst/>
                <a:latin typeface="HIRO MISAKE" pitchFamily="2" charset="0"/>
              </a:rPr>
              <a:t>poupées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Kokeshi</a:t>
            </a:r>
            <a:r>
              <a:rPr lang="en-GB" b="0" i="0" dirty="0">
                <a:solidFill>
                  <a:srgbClr val="1B1B1B"/>
                </a:solidFill>
                <a:effectLst/>
                <a:latin typeface="HIRO MISAKE" pitchFamily="2" charset="0"/>
              </a:rPr>
              <a:t> (</a:t>
            </a:r>
            <a:r>
              <a:rPr lang="ja-JP" altLang="en-US" b="0" i="0" dirty="0">
                <a:solidFill>
                  <a:srgbClr val="1B1B1B"/>
                </a:solidFill>
                <a:effectLst/>
                <a:latin typeface="HIRO MISAKE" pitchFamily="2" charset="0"/>
              </a:rPr>
              <a:t>こけし</a:t>
            </a:r>
            <a:r>
              <a:rPr lang="en-US" altLang="ja-JP" b="0" i="0" dirty="0">
                <a:solidFill>
                  <a:srgbClr val="1B1B1B"/>
                </a:solidFill>
                <a:effectLst/>
                <a:latin typeface="HIRO MISAKE" pitchFamily="2" charset="0"/>
              </a:rPr>
              <a:t>) </a:t>
            </a:r>
            <a:r>
              <a:rPr lang="en-GB" b="0" i="0" dirty="0">
                <a:solidFill>
                  <a:srgbClr val="1B1B1B"/>
                </a:solidFill>
                <a:effectLst/>
                <a:latin typeface="HIRO MISAKE" pitchFamily="2" charset="0"/>
              </a:rPr>
              <a:t>font </a:t>
            </a:r>
            <a:r>
              <a:rPr lang="en-GB" b="0" i="0" dirty="0" err="1">
                <a:solidFill>
                  <a:srgbClr val="1B1B1B"/>
                </a:solidFill>
                <a:effectLst/>
                <a:latin typeface="HIRO MISAKE" pitchFamily="2" charset="0"/>
              </a:rPr>
              <a:t>partie</a:t>
            </a:r>
            <a:r>
              <a:rPr lang="en-GB" b="0" i="0" dirty="0">
                <a:solidFill>
                  <a:srgbClr val="1B1B1B"/>
                </a:solidFill>
                <a:effectLst/>
                <a:latin typeface="HIRO MISAKE" pitchFamily="2" charset="0"/>
              </a:rPr>
              <a:t> « de </a:t>
            </a:r>
            <a:r>
              <a:rPr lang="en-GB" b="0" i="0" dirty="0" err="1">
                <a:solidFill>
                  <a:srgbClr val="1B1B1B"/>
                </a:solidFill>
                <a:effectLst/>
                <a:latin typeface="HIRO MISAKE" pitchFamily="2" charset="0"/>
              </a:rPr>
              <a:t>l’image</a:t>
            </a:r>
            <a:r>
              <a:rPr lang="en-GB" b="0" i="0" dirty="0">
                <a:solidFill>
                  <a:srgbClr val="1B1B1B"/>
                </a:solidFill>
                <a:effectLst/>
                <a:latin typeface="HIRO MISAKE" pitchFamily="2" charset="0"/>
              </a:rPr>
              <a:t> » des onsen </a:t>
            </a:r>
            <a:r>
              <a:rPr lang="en-GB" b="0" i="0" dirty="0" err="1">
                <a:solidFill>
                  <a:srgbClr val="1B1B1B"/>
                </a:solidFill>
                <a:effectLst/>
                <a:latin typeface="HIRO MISAKE" pitchFamily="2" charset="0"/>
              </a:rPr>
              <a:t>japonais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Ces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établissements</a:t>
            </a:r>
            <a:r>
              <a:rPr lang="en-GB" b="0" i="0" dirty="0">
                <a:solidFill>
                  <a:srgbClr val="1B1B1B"/>
                </a:solidFill>
                <a:effectLst/>
                <a:latin typeface="HIRO MISAKE" pitchFamily="2" charset="0"/>
              </a:rPr>
              <a:t> de </a:t>
            </a:r>
            <a:r>
              <a:rPr lang="en-GB" b="0" i="0" dirty="0" err="1">
                <a:solidFill>
                  <a:srgbClr val="1B1B1B"/>
                </a:solidFill>
                <a:effectLst/>
                <a:latin typeface="HIRO MISAKE" pitchFamily="2" charset="0"/>
              </a:rPr>
              <a:t>bains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situés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près</a:t>
            </a:r>
            <a:r>
              <a:rPr lang="en-GB" b="0" i="0" dirty="0">
                <a:solidFill>
                  <a:srgbClr val="1B1B1B"/>
                </a:solidFill>
                <a:effectLst/>
                <a:latin typeface="HIRO MISAKE" pitchFamily="2" charset="0"/>
              </a:rPr>
              <a:t> des sources </a:t>
            </a:r>
            <a:r>
              <a:rPr lang="en-GB" b="0" i="0" dirty="0" err="1">
                <a:solidFill>
                  <a:srgbClr val="1B1B1B"/>
                </a:solidFill>
                <a:effectLst/>
                <a:latin typeface="HIRO MISAKE" pitchFamily="2" charset="0"/>
              </a:rPr>
              <a:t>d’eau</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chaude</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sont</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depuis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longtemps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une</a:t>
            </a:r>
            <a:r>
              <a:rPr lang="en-GB" b="0" i="0" dirty="0">
                <a:solidFill>
                  <a:srgbClr val="1B1B1B"/>
                </a:solidFill>
                <a:effectLst/>
                <a:latin typeface="HIRO MISAKE" pitchFamily="2" charset="0"/>
              </a:rPr>
              <a:t> destination de vacances et de détente </a:t>
            </a:r>
            <a:r>
              <a:rPr lang="en-GB" b="0" i="0" dirty="0" err="1">
                <a:solidFill>
                  <a:srgbClr val="1B1B1B"/>
                </a:solidFill>
                <a:effectLst/>
                <a:latin typeface="HIRO MISAKE" pitchFamily="2" charset="0"/>
              </a:rPr>
              <a:t>privilégiée</a:t>
            </a:r>
            <a:r>
              <a:rPr lang="en-GB" b="0" i="0" dirty="0">
                <a:solidFill>
                  <a:srgbClr val="1B1B1B"/>
                </a:solidFill>
                <a:effectLst/>
                <a:latin typeface="HIRO MISAKE" pitchFamily="2" charset="0"/>
              </a:rPr>
              <a:t> au </a:t>
            </a:r>
            <a:r>
              <a:rPr lang="en-GB" b="0" i="0" dirty="0" err="1">
                <a:solidFill>
                  <a:srgbClr val="1B1B1B"/>
                </a:solidFill>
                <a:effectLst/>
                <a:latin typeface="HIRO MISAKE" pitchFamily="2" charset="0"/>
              </a:rPr>
              <a:t>Japon</a:t>
            </a:r>
            <a:r>
              <a:rPr lang="en-GB" b="0" i="0" dirty="0">
                <a:solidFill>
                  <a:srgbClr val="1B1B1B"/>
                </a:solidFill>
                <a:effectLst/>
                <a:latin typeface="HIRO MISAKE" pitchFamily="2" charset="0"/>
              </a:rPr>
              <a:t>.</a:t>
            </a:r>
          </a:p>
          <a:p>
            <a:pPr marL="0" indent="0" algn="l" fontAlgn="base">
              <a:buNone/>
            </a:pPr>
            <a:r>
              <a:rPr lang="en-GB" b="0" i="0" dirty="0">
                <a:solidFill>
                  <a:srgbClr val="1B1B1B"/>
                </a:solidFill>
                <a:effectLst/>
                <a:latin typeface="HIRO MISAKE" pitchFamily="2" charset="0"/>
              </a:rPr>
              <a:t>Les </a:t>
            </a:r>
            <a:r>
              <a:rPr lang="en-GB" b="0" i="0" dirty="0" err="1">
                <a:solidFill>
                  <a:srgbClr val="1B1B1B"/>
                </a:solidFill>
                <a:effectLst/>
                <a:latin typeface="HIRO MISAKE" pitchFamily="2" charset="0"/>
              </a:rPr>
              <a:t>poupées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Kokeshi</a:t>
            </a:r>
            <a:r>
              <a:rPr lang="en-GB" b="0" i="0" dirty="0">
                <a:solidFill>
                  <a:srgbClr val="1B1B1B"/>
                </a:solidFill>
                <a:effectLst/>
                <a:latin typeface="HIRO MISAKE" pitchFamily="2" charset="0"/>
              </a:rPr>
              <a:t>, qui </a:t>
            </a:r>
            <a:r>
              <a:rPr lang="en-GB" b="0" i="0" dirty="0" err="1">
                <a:solidFill>
                  <a:srgbClr val="1B1B1B"/>
                </a:solidFill>
                <a:effectLst/>
                <a:latin typeface="HIRO MISAKE" pitchFamily="2" charset="0"/>
              </a:rPr>
              <a:t>représentent</a:t>
            </a:r>
            <a:r>
              <a:rPr lang="en-GB" b="0" i="0" dirty="0">
                <a:solidFill>
                  <a:srgbClr val="1B1B1B"/>
                </a:solidFill>
                <a:effectLst/>
                <a:latin typeface="HIRO MISAKE" pitchFamily="2" charset="0"/>
              </a:rPr>
              <a:t> des </a:t>
            </a:r>
            <a:r>
              <a:rPr lang="en-GB" b="0" i="0" dirty="0" err="1">
                <a:solidFill>
                  <a:srgbClr val="1B1B1B"/>
                </a:solidFill>
                <a:effectLst/>
                <a:latin typeface="HIRO MISAKE" pitchFamily="2" charset="0"/>
              </a:rPr>
              <a:t>jeunes</a:t>
            </a:r>
            <a:r>
              <a:rPr lang="en-GB" b="0" i="0" dirty="0">
                <a:solidFill>
                  <a:srgbClr val="1B1B1B"/>
                </a:solidFill>
                <a:effectLst/>
                <a:latin typeface="HIRO MISAKE" pitchFamily="2" charset="0"/>
              </a:rPr>
              <a:t> femmes dans </a:t>
            </a:r>
            <a:r>
              <a:rPr lang="en-GB" b="0" i="0" dirty="0" err="1">
                <a:solidFill>
                  <a:srgbClr val="1B1B1B"/>
                </a:solidFill>
                <a:effectLst/>
                <a:latin typeface="HIRO MISAKE" pitchFamily="2" charset="0"/>
              </a:rPr>
              <a:t>une</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forme</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stylisée</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sont</a:t>
            </a:r>
            <a:r>
              <a:rPr lang="en-GB" b="0" i="0" dirty="0">
                <a:solidFill>
                  <a:srgbClr val="1B1B1B"/>
                </a:solidFill>
                <a:effectLst/>
                <a:latin typeface="HIRO MISAKE" pitchFamily="2" charset="0"/>
              </a:rPr>
              <a:t> très </a:t>
            </a:r>
            <a:r>
              <a:rPr lang="en-GB" b="0" i="0" dirty="0" err="1">
                <a:solidFill>
                  <a:srgbClr val="1B1B1B"/>
                </a:solidFill>
                <a:effectLst/>
                <a:latin typeface="HIRO MISAKE" pitchFamily="2" charset="0"/>
              </a:rPr>
              <a:t>peintes</a:t>
            </a:r>
            <a:r>
              <a:rPr lang="en-GB" b="0" i="0" dirty="0">
                <a:solidFill>
                  <a:srgbClr val="1B1B1B"/>
                </a:solidFill>
                <a:effectLst/>
                <a:latin typeface="HIRO MISAKE" pitchFamily="2" charset="0"/>
              </a:rPr>
              <a:t> et </a:t>
            </a:r>
            <a:r>
              <a:rPr lang="en-GB" b="0" i="0" dirty="0" err="1">
                <a:solidFill>
                  <a:srgbClr val="1B1B1B"/>
                </a:solidFill>
                <a:effectLst/>
                <a:latin typeface="HIRO MISAKE" pitchFamily="2" charset="0"/>
              </a:rPr>
              <a:t>généralement</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construites</a:t>
            </a:r>
            <a:r>
              <a:rPr lang="en-GB" b="0" i="0" dirty="0">
                <a:solidFill>
                  <a:srgbClr val="1B1B1B"/>
                </a:solidFill>
                <a:effectLst/>
                <a:latin typeface="HIRO MISAKE" pitchFamily="2" charset="0"/>
              </a:rPr>
              <a:t> à </a:t>
            </a:r>
            <a:r>
              <a:rPr lang="en-GB" b="0" i="0" dirty="0" err="1">
                <a:solidFill>
                  <a:srgbClr val="1B1B1B"/>
                </a:solidFill>
                <a:effectLst/>
                <a:latin typeface="HIRO MISAKE" pitchFamily="2" charset="0"/>
              </a:rPr>
              <a:t>partir</a:t>
            </a:r>
            <a:r>
              <a:rPr lang="en-GB" b="0" i="0" dirty="0">
                <a:solidFill>
                  <a:srgbClr val="1B1B1B"/>
                </a:solidFill>
                <a:effectLst/>
                <a:latin typeface="HIRO MISAKE" pitchFamily="2" charset="0"/>
              </a:rPr>
              <a:t> du </a:t>
            </a:r>
            <a:r>
              <a:rPr lang="en-GB" b="0" i="0" dirty="0" err="1">
                <a:solidFill>
                  <a:srgbClr val="1B1B1B"/>
                </a:solidFill>
                <a:effectLst/>
                <a:latin typeface="HIRO MISAKE" pitchFamily="2" charset="0"/>
              </a:rPr>
              <a:t>bois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d’arbres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fruitiers</a:t>
            </a:r>
            <a:r>
              <a:rPr lang="en-GB" b="0" i="0" dirty="0">
                <a:solidFill>
                  <a:srgbClr val="1B1B1B"/>
                </a:solidFill>
                <a:effectLst/>
                <a:latin typeface="HIRO MISAKE" pitchFamily="2" charset="0"/>
              </a:rPr>
              <a:t>. Les </a:t>
            </a:r>
            <a:r>
              <a:rPr lang="en-GB" b="0" i="0" dirty="0" err="1">
                <a:solidFill>
                  <a:srgbClr val="1B1B1B"/>
                </a:solidFill>
                <a:effectLst/>
                <a:latin typeface="HIRO MISAKE" pitchFamily="2" charset="0"/>
              </a:rPr>
              <a:t>poupées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ont</a:t>
            </a:r>
            <a:r>
              <a:rPr lang="en-GB" b="0" i="0" dirty="0">
                <a:solidFill>
                  <a:srgbClr val="1B1B1B"/>
                </a:solidFill>
                <a:effectLst/>
                <a:latin typeface="HIRO MISAKE" pitchFamily="2" charset="0"/>
              </a:rPr>
              <a:t> un corps </a:t>
            </a:r>
            <a:r>
              <a:rPr lang="en-GB" b="0" i="0" dirty="0" err="1">
                <a:solidFill>
                  <a:srgbClr val="1B1B1B"/>
                </a:solidFill>
                <a:effectLst/>
                <a:latin typeface="HIRO MISAKE" pitchFamily="2" charset="0"/>
              </a:rPr>
              <a:t>cylindrique</a:t>
            </a:r>
            <a:r>
              <a:rPr lang="en-GB" b="0" i="0" dirty="0">
                <a:solidFill>
                  <a:srgbClr val="1B1B1B"/>
                </a:solidFill>
                <a:effectLst/>
                <a:latin typeface="HIRO MISAKE" pitchFamily="2" charset="0"/>
              </a:rPr>
              <a:t> avec </a:t>
            </a:r>
            <a:r>
              <a:rPr lang="en-GB" b="0" i="0" dirty="0" err="1">
                <a:solidFill>
                  <a:srgbClr val="1B1B1B"/>
                </a:solidFill>
                <a:effectLst/>
                <a:latin typeface="HIRO MISAKE" pitchFamily="2" charset="0"/>
              </a:rPr>
              <a:t>une</a:t>
            </a:r>
            <a:r>
              <a:rPr lang="en-GB" b="0" i="0" dirty="0">
                <a:solidFill>
                  <a:srgbClr val="1B1B1B"/>
                </a:solidFill>
                <a:effectLst/>
                <a:latin typeface="HIRO MISAKE" pitchFamily="2" charset="0"/>
              </a:rPr>
              <a:t> tête </a:t>
            </a:r>
            <a:r>
              <a:rPr lang="en-GB" b="0" i="0" dirty="0" err="1">
                <a:solidFill>
                  <a:srgbClr val="1B1B1B"/>
                </a:solidFill>
                <a:effectLst/>
                <a:latin typeface="HIRO MISAKE" pitchFamily="2" charset="0"/>
              </a:rPr>
              <a:t>ovale</a:t>
            </a:r>
            <a:r>
              <a:rPr lang="en-GB" b="0" i="0" dirty="0">
                <a:solidFill>
                  <a:srgbClr val="1B1B1B"/>
                </a:solidFill>
                <a:effectLst/>
                <a:latin typeface="HIRO MISAKE" pitchFamily="2" charset="0"/>
              </a:rPr>
              <a:t> au </a:t>
            </a:r>
            <a:r>
              <a:rPr lang="en-GB" b="0" i="0" dirty="0" err="1">
                <a:solidFill>
                  <a:srgbClr val="1B1B1B"/>
                </a:solidFill>
                <a:effectLst/>
                <a:latin typeface="HIRO MISAKE" pitchFamily="2" charset="0"/>
              </a:rPr>
              <a:t>sommet</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mais</a:t>
            </a:r>
            <a:r>
              <a:rPr lang="en-GB" b="0" i="0" dirty="0">
                <a:solidFill>
                  <a:srgbClr val="1B1B1B"/>
                </a:solidFill>
                <a:effectLst/>
                <a:latin typeface="HIRO MISAKE" pitchFamily="2" charset="0"/>
              </a:rPr>
              <a:t> pas de bras </a:t>
            </a:r>
            <a:r>
              <a:rPr lang="en-GB" b="0" i="0" dirty="0" err="1">
                <a:solidFill>
                  <a:srgbClr val="1B1B1B"/>
                </a:solidFill>
                <a:effectLst/>
                <a:latin typeface="HIRO MISAKE" pitchFamily="2" charset="0"/>
              </a:rPr>
              <a:t>ni</a:t>
            </a:r>
            <a:r>
              <a:rPr lang="en-GB" b="0" i="0" dirty="0">
                <a:solidFill>
                  <a:srgbClr val="1B1B1B"/>
                </a:solidFill>
                <a:effectLst/>
                <a:latin typeface="HIRO MISAKE" pitchFamily="2" charset="0"/>
              </a:rPr>
              <a:t> de jambes.</a:t>
            </a:r>
          </a:p>
          <a:p>
            <a:pPr marL="0" indent="0" algn="l" fontAlgn="base">
              <a:buNone/>
            </a:pPr>
            <a:r>
              <a:rPr lang="en-GB" b="0" i="0" dirty="0">
                <a:solidFill>
                  <a:srgbClr val="1B1B1B"/>
                </a:solidFill>
                <a:effectLst/>
                <a:latin typeface="HIRO MISAKE" pitchFamily="2" charset="0"/>
              </a:rPr>
              <a:t>Au </a:t>
            </a:r>
            <a:r>
              <a:rPr lang="en-GB" b="0" i="0" dirty="0" err="1">
                <a:solidFill>
                  <a:srgbClr val="1B1B1B"/>
                </a:solidFill>
                <a:effectLst/>
                <a:latin typeface="HIRO MISAKE" pitchFamily="2" charset="0"/>
              </a:rPr>
              <a:t>Japon</a:t>
            </a:r>
            <a:r>
              <a:rPr lang="en-GB" b="0" i="0" dirty="0">
                <a:solidFill>
                  <a:srgbClr val="1B1B1B"/>
                </a:solidFill>
                <a:effectLst/>
                <a:latin typeface="HIRO MISAKE" pitchFamily="2" charset="0"/>
              </a:rPr>
              <a:t>, les </a:t>
            </a:r>
            <a:r>
              <a:rPr lang="en-GB" b="0" i="0" dirty="0" err="1">
                <a:solidFill>
                  <a:srgbClr val="1B1B1B"/>
                </a:solidFill>
                <a:effectLst/>
                <a:latin typeface="HIRO MISAKE" pitchFamily="2" charset="0"/>
              </a:rPr>
              <a:t>poupées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kokeshi</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sont</a:t>
            </a:r>
            <a:r>
              <a:rPr lang="en-GB" b="0" i="0" dirty="0">
                <a:solidFill>
                  <a:srgbClr val="1B1B1B"/>
                </a:solidFill>
                <a:effectLst/>
                <a:latin typeface="HIRO MISAKE" pitchFamily="2" charset="0"/>
              </a:rPr>
              <a:t> tout </a:t>
            </a:r>
            <a:r>
              <a:rPr lang="en-GB" b="0" i="0" dirty="0" err="1">
                <a:solidFill>
                  <a:srgbClr val="1B1B1B"/>
                </a:solidFill>
                <a:effectLst/>
                <a:latin typeface="HIRO MISAKE" pitchFamily="2" charset="0"/>
              </a:rPr>
              <a:t>aussi</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mignonnes</a:t>
            </a:r>
            <a:r>
              <a:rPr lang="en-GB" b="0" i="0" dirty="0">
                <a:solidFill>
                  <a:srgbClr val="1B1B1B"/>
                </a:solidFill>
                <a:effectLst/>
                <a:latin typeface="HIRO MISAKE" pitchFamily="2" charset="0"/>
              </a:rPr>
              <a:t> que les </a:t>
            </a:r>
            <a:r>
              <a:rPr lang="en-GB" b="0" i="0" dirty="0" err="1">
                <a:solidFill>
                  <a:srgbClr val="1B1B1B"/>
                </a:solidFill>
                <a:effectLst/>
                <a:latin typeface="HIRO MISAKE" pitchFamily="2" charset="0"/>
              </a:rPr>
              <a:t>aspirateurs</a:t>
            </a:r>
            <a:r>
              <a:rPr lang="en-GB" b="0" i="0" dirty="0">
                <a:solidFill>
                  <a:srgbClr val="1B1B1B"/>
                </a:solidFill>
                <a:effectLst/>
                <a:latin typeface="HIRO MISAKE" pitchFamily="2" charset="0"/>
              </a:rPr>
              <a:t> Hello Kitty, les </a:t>
            </a:r>
            <a:r>
              <a:rPr lang="en-GB" b="0" i="0" dirty="0" err="1">
                <a:solidFill>
                  <a:srgbClr val="1B1B1B"/>
                </a:solidFill>
                <a:effectLst/>
                <a:latin typeface="HIRO MISAKE" pitchFamily="2" charset="0"/>
              </a:rPr>
              <a:t>uniformes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d’écolières</a:t>
            </a:r>
            <a:r>
              <a:rPr lang="en-GB" b="0" i="0" dirty="0">
                <a:solidFill>
                  <a:srgbClr val="1B1B1B"/>
                </a:solidFill>
                <a:effectLst/>
                <a:latin typeface="HIRO MISAKE" pitchFamily="2" charset="0"/>
              </a:rPr>
              <a:t> et les sacs à main Takashi Murakami. Des </a:t>
            </a:r>
            <a:r>
              <a:rPr lang="en-GB" b="0" i="0" dirty="0" err="1">
                <a:solidFill>
                  <a:srgbClr val="1B1B1B"/>
                </a:solidFill>
                <a:effectLst/>
                <a:latin typeface="HIRO MISAKE" pitchFamily="2" charset="0"/>
              </a:rPr>
              <a:t>poupées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kokeshi</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en</a:t>
            </a:r>
            <a:r>
              <a:rPr lang="en-GB" b="0" i="0" dirty="0">
                <a:solidFill>
                  <a:srgbClr val="1B1B1B"/>
                </a:solidFill>
                <a:effectLst/>
                <a:latin typeface="HIRO MISAKE" pitchFamily="2" charset="0"/>
              </a:rPr>
              <a:t> plastique </a:t>
            </a:r>
            <a:r>
              <a:rPr lang="en-GB" b="0" i="0" dirty="0" err="1">
                <a:solidFill>
                  <a:srgbClr val="1B1B1B"/>
                </a:solidFill>
                <a:effectLst/>
                <a:latin typeface="HIRO MISAKE" pitchFamily="2" charset="0"/>
              </a:rPr>
              <a:t>produites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en</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série</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sont</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désormais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disponibles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en</a:t>
            </a:r>
            <a:r>
              <a:rPr lang="en-GB" b="0" i="0" dirty="0">
                <a:solidFill>
                  <a:srgbClr val="1B1B1B"/>
                </a:solidFill>
                <a:effectLst/>
                <a:latin typeface="HIRO MISAKE" pitchFamily="2" charset="0"/>
              </a:rPr>
              <a:t> plus des </a:t>
            </a:r>
            <a:r>
              <a:rPr lang="en-GB" b="0" i="0" dirty="0" err="1">
                <a:solidFill>
                  <a:srgbClr val="1B1B1B"/>
                </a:solidFill>
                <a:effectLst/>
                <a:latin typeface="HIRO MISAKE" pitchFamily="2" charset="0"/>
              </a:rPr>
              <a:t>poupées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Kokeshi</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traditionnelles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en</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bois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dont</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certaines</a:t>
            </a:r>
            <a:r>
              <a:rPr lang="en-GB" b="0" i="0" dirty="0">
                <a:solidFill>
                  <a:srgbClr val="1B1B1B"/>
                </a:solidFill>
                <a:effectLst/>
                <a:latin typeface="HIRO MISAKE" pitchFamily="2" charset="0"/>
              </a:rPr>
              <a:t> </a:t>
            </a:r>
            <a:r>
              <a:rPr lang="en-GB" b="0" i="0" dirty="0" err="1">
                <a:solidFill>
                  <a:srgbClr val="1B1B1B"/>
                </a:solidFill>
                <a:effectLst/>
                <a:latin typeface="HIRO MISAKE" pitchFamily="2" charset="0"/>
              </a:rPr>
              <a:t>sont</a:t>
            </a:r>
            <a:r>
              <a:rPr lang="en-GB" b="0" i="0" dirty="0">
                <a:solidFill>
                  <a:srgbClr val="1B1B1B"/>
                </a:solidFill>
                <a:effectLst/>
                <a:latin typeface="HIRO MISAKE" pitchFamily="2" charset="0"/>
              </a:rPr>
              <a:t> encore </a:t>
            </a:r>
            <a:r>
              <a:rPr lang="en-GB" b="0" i="0" dirty="0" err="1">
                <a:solidFill>
                  <a:srgbClr val="1B1B1B"/>
                </a:solidFill>
                <a:effectLst/>
                <a:latin typeface="HIRO MISAKE" pitchFamily="2" charset="0"/>
              </a:rPr>
              <a:t>fabriquées</a:t>
            </a:r>
            <a:r>
              <a:rPr lang="en-GB" b="0" i="0" dirty="0">
                <a:solidFill>
                  <a:srgbClr val="1B1B1B"/>
                </a:solidFill>
                <a:effectLst/>
                <a:latin typeface="HIRO MISAKE" pitchFamily="2" charset="0"/>
              </a:rPr>
              <a:t> à la main </a:t>
            </a:r>
            <a:r>
              <a:rPr lang="en-GB" b="0" i="0" dirty="0" err="1">
                <a:solidFill>
                  <a:srgbClr val="1B1B1B"/>
                </a:solidFill>
                <a:effectLst/>
                <a:latin typeface="HIRO MISAKE" pitchFamily="2" charset="0"/>
              </a:rPr>
              <a:t>aujourd’hui</a:t>
            </a:r>
            <a:r>
              <a:rPr lang="en-GB" b="0" i="0" dirty="0">
                <a:solidFill>
                  <a:srgbClr val="1B1B1B"/>
                </a:solidFill>
                <a:effectLst/>
                <a:latin typeface="HIRO MISAKE" pitchFamily="2" charset="0"/>
              </a:rPr>
              <a:t>.</a:t>
            </a:r>
          </a:p>
        </p:txBody>
      </p:sp>
      <p:pic>
        <p:nvPicPr>
          <p:cNvPr id="5" name="Picture 4">
            <a:extLst>
              <a:ext uri="{FF2B5EF4-FFF2-40B4-BE49-F238E27FC236}">
                <a16:creationId xmlns:a16="http://schemas.microsoft.com/office/drawing/2014/main" id="{ECE34E67-48A9-9D1C-2ECA-701F58B880D4}"/>
              </a:ext>
            </a:extLst>
          </p:cNvPr>
          <p:cNvPicPr>
            <a:picLocks noChangeAspect="1"/>
          </p:cNvPicPr>
          <p:nvPr/>
        </p:nvPicPr>
        <p:blipFill rotWithShape="1">
          <a:blip r:embed="rId2">
            <a:extLst>
              <a:ext uri="{28A0092B-C50C-407E-A947-70E740481C1C}">
                <a14:useLocalDpi xmlns:a14="http://schemas.microsoft.com/office/drawing/2010/main" val="0"/>
              </a:ext>
            </a:extLst>
          </a:blip>
          <a:srcRect l="27740" r="7534"/>
          <a:stretch/>
        </p:blipFill>
        <p:spPr>
          <a:xfrm>
            <a:off x="9739422" y="53165"/>
            <a:ext cx="2339163" cy="2105247"/>
          </a:xfrm>
          <a:prstGeom prst="rect">
            <a:avLst/>
          </a:prstGeom>
        </p:spPr>
      </p:pic>
    </p:spTree>
    <p:extLst>
      <p:ext uri="{BB962C8B-B14F-4D97-AF65-F5344CB8AC3E}">
        <p14:creationId xmlns:p14="http://schemas.microsoft.com/office/powerpoint/2010/main" val="1881268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731875" y="-229652"/>
            <a:ext cx="10515600" cy="1325563"/>
          </a:xfrm>
        </p:spPr>
        <p:txBody>
          <a:bodyPr/>
          <a:lstStyle/>
          <a:p>
            <a:r>
              <a:rPr lang="fr-FR" dirty="0">
                <a:latin typeface="HIRO MISAKE" pitchFamily="2" charset="0"/>
              </a:rPr>
              <a:t>3. Paysages Japonais</a:t>
            </a:r>
            <a:endParaRPr lang="en-GB" dirty="0">
              <a:latin typeface="HIRO MISAKE" pitchFamily="2" charset="0"/>
            </a:endParaRPr>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95694" y="822620"/>
            <a:ext cx="12014790" cy="4844116"/>
          </a:xfrm>
        </p:spPr>
        <p:txBody>
          <a:bodyPr>
            <a:normAutofit fontScale="70000" lnSpcReduction="20000"/>
          </a:bodyPr>
          <a:lstStyle/>
          <a:p>
            <a:pPr algn="l" fontAlgn="base"/>
            <a:r>
              <a:rPr lang="fr-FR" sz="5100" b="0" i="0" u="sng" dirty="0">
                <a:effectLst/>
                <a:latin typeface="HIRO MISAKE" pitchFamily="2" charset="0"/>
              </a:rPr>
              <a:t>Mont Fuji : la Montagne Japonaise Sacrée</a:t>
            </a:r>
            <a:endParaRPr lang="fr-FR" sz="5100" u="sng" dirty="0">
              <a:latin typeface="HIRO MISAKE" pitchFamily="2" charset="0"/>
            </a:endParaRPr>
          </a:p>
          <a:p>
            <a:pPr marL="0" indent="0" algn="l" fontAlgn="base">
              <a:buNone/>
            </a:pPr>
            <a:r>
              <a:rPr lang="fr-FR" b="0" i="0" dirty="0">
                <a:solidFill>
                  <a:srgbClr val="1B1B1B"/>
                </a:solidFill>
                <a:effectLst/>
                <a:latin typeface="HIRO MISAKE" pitchFamily="2" charset="0"/>
              </a:rPr>
              <a:t>Le Mont Fuji est le plus haut sommet du Japon et l’un des plus beaux du monde. En juillet et en août, des milliers de personnes font l’ascension relativement facile du sommet magnifique de ce pic de 3 000 mètres.</a:t>
            </a:r>
          </a:p>
          <a:p>
            <a:pPr marL="0" indent="0" algn="l" fontAlgn="base">
              <a:buNone/>
            </a:pPr>
            <a:r>
              <a:rPr lang="fr-FR" b="0" i="0" dirty="0">
                <a:solidFill>
                  <a:srgbClr val="1B1B1B"/>
                </a:solidFill>
                <a:effectLst/>
                <a:latin typeface="HIRO MISAKE" pitchFamily="2" charset="0"/>
              </a:rPr>
              <a:t>Le Mont Fuji, également connu sous le nom de </a:t>
            </a:r>
            <a:r>
              <a:rPr lang="fr-FR" b="0" i="0" dirty="0" err="1">
                <a:solidFill>
                  <a:srgbClr val="1B1B1B"/>
                </a:solidFill>
                <a:effectLst/>
                <a:latin typeface="HIRO MISAKE" pitchFamily="2" charset="0"/>
              </a:rPr>
              <a:t>Fujisan</a:t>
            </a:r>
            <a:r>
              <a:rPr lang="fr-FR" b="0" i="0" dirty="0">
                <a:solidFill>
                  <a:srgbClr val="1B1B1B"/>
                </a:solidFill>
                <a:effectLst/>
                <a:latin typeface="HIRO MISAKE" pitchFamily="2" charset="0"/>
              </a:rPr>
              <a:t> ou </a:t>
            </a:r>
            <a:r>
              <a:rPr lang="fr-FR" b="0" i="0" dirty="0" err="1">
                <a:solidFill>
                  <a:srgbClr val="1B1B1B"/>
                </a:solidFill>
                <a:effectLst/>
                <a:latin typeface="HIRO MISAKE" pitchFamily="2" charset="0"/>
              </a:rPr>
              <a:t>Fujiyama</a:t>
            </a:r>
            <a:r>
              <a:rPr lang="fr-FR" b="0" i="0" dirty="0">
                <a:solidFill>
                  <a:srgbClr val="1B1B1B"/>
                </a:solidFill>
                <a:effectLst/>
                <a:latin typeface="HIRO MISAKE" pitchFamily="2" charset="0"/>
              </a:rPr>
              <a:t>, est le plus haut sommet du Japon, culminant à 3 776 mètres. Le Fuji est l’une des plus belles montagnes du monde, avec sa forme symétrique presque parfaite et son sommet enneigé, et est un sujet de prédilection pour les peintres, poètes et photographes internationaux. Par temps clair, le mont Fuji peut être vu de Tokyo, qui se trouve à 100 kilomètres.</a:t>
            </a:r>
          </a:p>
          <a:p>
            <a:pPr marL="0" indent="0" algn="l" fontAlgn="base">
              <a:buNone/>
            </a:pPr>
            <a:r>
              <a:rPr lang="fr-FR" b="0" i="0" dirty="0">
                <a:solidFill>
                  <a:srgbClr val="1B1B1B"/>
                </a:solidFill>
                <a:effectLst/>
                <a:latin typeface="HIRO MISAKE" pitchFamily="2" charset="0"/>
              </a:rPr>
              <a:t>Le Mont Fuji est un volcan en sommeil situé dans la ceinture de feu du Pacifique. Sa dernière éruption remonte à 1708, et la probabilité d’une autre est jugée faible. De nombreuses hypothèses existent sur l’origine de son nom, mais aucune ne s’est avérée correcte.</a:t>
            </a:r>
          </a:p>
          <a:p>
            <a:pPr marL="0" indent="0" algn="l" fontAlgn="base">
              <a:buNone/>
            </a:pPr>
            <a:r>
              <a:rPr lang="fr-FR" b="0" i="0" dirty="0">
                <a:solidFill>
                  <a:srgbClr val="1B1B1B"/>
                </a:solidFill>
                <a:effectLst/>
                <a:latin typeface="HIRO MISAKE" pitchFamily="2" charset="0"/>
              </a:rPr>
              <a:t>Le Mont Fuji est situé sur l’île principale du Japon, </a:t>
            </a:r>
            <a:r>
              <a:rPr lang="fr-FR" b="0" i="0" dirty="0" err="1">
                <a:solidFill>
                  <a:srgbClr val="1B1B1B"/>
                </a:solidFill>
                <a:effectLst/>
                <a:latin typeface="HIRO MISAKE" pitchFamily="2" charset="0"/>
              </a:rPr>
              <a:t>Honsh</a:t>
            </a:r>
            <a:r>
              <a:rPr lang="fr-FR" b="0" i="0" dirty="0">
                <a:solidFill>
                  <a:srgbClr val="1B1B1B"/>
                </a:solidFill>
                <a:effectLst/>
                <a:latin typeface="HIRO MISAKE" pitchFamily="2" charset="0"/>
              </a:rPr>
              <a:t>, directement au milieu des préfectures de Yamanashi et </a:t>
            </a:r>
            <a:r>
              <a:rPr lang="fr-FR" b="0" i="0" dirty="0" err="1">
                <a:solidFill>
                  <a:srgbClr val="1B1B1B"/>
                </a:solidFill>
                <a:effectLst/>
                <a:latin typeface="HIRO MISAKE" pitchFamily="2" charset="0"/>
              </a:rPr>
              <a:t>Shizouka</a:t>
            </a:r>
            <a:r>
              <a:rPr lang="fr-FR" b="0" i="0" dirty="0">
                <a:solidFill>
                  <a:srgbClr val="1B1B1B"/>
                </a:solidFill>
                <a:effectLst/>
                <a:latin typeface="HIRO MISAKE" pitchFamily="2" charset="0"/>
              </a:rPr>
              <a:t>. La montagne s’est formée il y a environ 10 000 ans dans sa forme actuelle, ses premiers contours de base s’étant formés des centaines de milliers d’années auparavant.</a:t>
            </a:r>
          </a:p>
        </p:txBody>
      </p:sp>
      <p:pic>
        <p:nvPicPr>
          <p:cNvPr id="5" name="Picture 4">
            <a:extLst>
              <a:ext uri="{FF2B5EF4-FFF2-40B4-BE49-F238E27FC236}">
                <a16:creationId xmlns:a16="http://schemas.microsoft.com/office/drawing/2014/main" id="{86AFB3ED-79DA-4700-D7C5-9D8CAE0D47AB}"/>
              </a:ext>
            </a:extLst>
          </p:cNvPr>
          <p:cNvPicPr>
            <a:picLocks noChangeAspect="1"/>
          </p:cNvPicPr>
          <p:nvPr/>
        </p:nvPicPr>
        <p:blipFill rotWithShape="1">
          <a:blip r:embed="rId2">
            <a:extLst>
              <a:ext uri="{28A0092B-C50C-407E-A947-70E740481C1C}">
                <a14:useLocalDpi xmlns:a14="http://schemas.microsoft.com/office/drawing/2010/main" val="0"/>
              </a:ext>
            </a:extLst>
          </a:blip>
          <a:srcRect t="16608" b="14725"/>
          <a:stretch/>
        </p:blipFill>
        <p:spPr>
          <a:xfrm>
            <a:off x="4614529" y="4985903"/>
            <a:ext cx="5729828" cy="1786270"/>
          </a:xfrm>
          <a:prstGeom prst="rect">
            <a:avLst/>
          </a:prstGeom>
        </p:spPr>
      </p:pic>
    </p:spTree>
    <p:extLst>
      <p:ext uri="{BB962C8B-B14F-4D97-AF65-F5344CB8AC3E}">
        <p14:creationId xmlns:p14="http://schemas.microsoft.com/office/powerpoint/2010/main" val="4269796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838200" y="216269"/>
            <a:ext cx="10515600" cy="1325563"/>
          </a:xfrm>
        </p:spPr>
        <p:txBody>
          <a:bodyPr/>
          <a:lstStyle/>
          <a:p>
            <a:r>
              <a:rPr lang="fr-FR" dirty="0">
                <a:latin typeface="HIRO MISAKE" pitchFamily="2" charset="0"/>
              </a:rPr>
              <a:t>3. Paysages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382772" y="1508516"/>
            <a:ext cx="6507126" cy="5009245"/>
          </a:xfrm>
        </p:spPr>
        <p:txBody>
          <a:bodyPr>
            <a:normAutofit fontScale="92500" lnSpcReduction="10000"/>
          </a:bodyPr>
          <a:lstStyle/>
          <a:p>
            <a:r>
              <a:rPr lang="fr-FR" sz="4000" u="sng" dirty="0">
                <a:latin typeface="HIRO MISAKE" pitchFamily="2" charset="0"/>
              </a:rPr>
              <a:t>Iles</a:t>
            </a:r>
            <a:endParaRPr lang="fr-FR" u="sng" dirty="0">
              <a:latin typeface="HIRO MISAKE" pitchFamily="2" charset="0"/>
            </a:endParaRPr>
          </a:p>
          <a:p>
            <a:pPr marL="0" indent="0" algn="l" fontAlgn="base">
              <a:buNone/>
            </a:pPr>
            <a:r>
              <a:rPr lang="fr-FR" b="0" i="0" dirty="0">
                <a:solidFill>
                  <a:srgbClr val="1B1B1B"/>
                </a:solidFill>
                <a:effectLst/>
                <a:latin typeface="HIRO MISAKE" pitchFamily="2" charset="0"/>
              </a:rPr>
              <a:t>Lorsque la plupart des gens pensent au Japon, ils pensent à Honshu, l’île principale. Si Honshu abrite les villes les plus grandes et les plus connues du pays, comme Tokyo, Osaka et Kyoto, vous serez peut-être surpris d’apprendre que le Japon est composé d’un nombre incroyable de 6 852 îles. Environ 430 d’entre elles sont habitées.</a:t>
            </a:r>
          </a:p>
          <a:p>
            <a:pPr marL="0" indent="0">
              <a:buNone/>
            </a:pPr>
            <a:r>
              <a:rPr lang="fr-FR" dirty="0">
                <a:latin typeface="HIRO MISAKE" pitchFamily="2" charset="0"/>
              </a:rPr>
              <a:t>Le Top : </a:t>
            </a:r>
            <a:r>
              <a:rPr lang="en-GB" b="0" i="0" dirty="0" err="1">
                <a:effectLst/>
                <a:latin typeface="HIRO MISAKE" pitchFamily="2" charset="0"/>
              </a:rPr>
              <a:t>Kozushima</a:t>
            </a:r>
            <a:r>
              <a:rPr lang="en-GB" b="0" i="0" dirty="0">
                <a:effectLst/>
                <a:latin typeface="HIRO MISAKE" pitchFamily="2" charset="0"/>
              </a:rPr>
              <a:t>, </a:t>
            </a:r>
            <a:r>
              <a:rPr lang="en-GB" b="0" i="0" dirty="0" err="1">
                <a:effectLst/>
                <a:latin typeface="HIRO MISAKE" pitchFamily="2" charset="0"/>
              </a:rPr>
              <a:t>Oshima</a:t>
            </a:r>
            <a:r>
              <a:rPr lang="en-GB" b="0" i="0" dirty="0">
                <a:effectLst/>
                <a:latin typeface="HIRO MISAKE" pitchFamily="2" charset="0"/>
              </a:rPr>
              <a:t>, Okinawa, </a:t>
            </a:r>
            <a:r>
              <a:rPr lang="en-GB" b="0" i="0" dirty="0" err="1">
                <a:effectLst/>
                <a:latin typeface="HIRO MISAKE" pitchFamily="2" charset="0"/>
              </a:rPr>
              <a:t>Iriomote</a:t>
            </a:r>
            <a:r>
              <a:rPr lang="en-GB" b="0" i="0" dirty="0">
                <a:effectLst/>
                <a:latin typeface="HIRO MISAKE" pitchFamily="2" charset="0"/>
              </a:rPr>
              <a:t>, Ogasawara, Yakushima …</a:t>
            </a:r>
            <a:endParaRPr lang="fr-FR" b="0" i="0" dirty="0">
              <a:solidFill>
                <a:srgbClr val="1B1B1B"/>
              </a:solidFill>
              <a:effectLst/>
              <a:latin typeface="HIRO MISAKE" pitchFamily="2" charset="0"/>
            </a:endParaRPr>
          </a:p>
        </p:txBody>
      </p:sp>
      <p:pic>
        <p:nvPicPr>
          <p:cNvPr id="5" name="Picture 4">
            <a:extLst>
              <a:ext uri="{FF2B5EF4-FFF2-40B4-BE49-F238E27FC236}">
                <a16:creationId xmlns:a16="http://schemas.microsoft.com/office/drawing/2014/main" id="{808A7713-E0C4-DF2D-FA51-C5F3451C5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4240" y="2466156"/>
            <a:ext cx="4652576" cy="3093963"/>
          </a:xfrm>
          <a:prstGeom prst="rect">
            <a:avLst/>
          </a:prstGeom>
        </p:spPr>
      </p:pic>
    </p:spTree>
    <p:extLst>
      <p:ext uri="{BB962C8B-B14F-4D97-AF65-F5344CB8AC3E}">
        <p14:creationId xmlns:p14="http://schemas.microsoft.com/office/powerpoint/2010/main" val="188143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529856" y="131209"/>
            <a:ext cx="10515600" cy="1325563"/>
          </a:xfrm>
        </p:spPr>
        <p:txBody>
          <a:bodyPr/>
          <a:lstStyle/>
          <a:p>
            <a:r>
              <a:rPr lang="fr-FR" dirty="0">
                <a:latin typeface="HIRO MISAKE" pitchFamily="2" charset="0"/>
              </a:rPr>
              <a:t>3. Paysages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5571460" y="1605516"/>
            <a:ext cx="6368903" cy="4887359"/>
          </a:xfrm>
        </p:spPr>
        <p:txBody>
          <a:bodyPr>
            <a:normAutofit fontScale="85000" lnSpcReduction="20000"/>
          </a:bodyPr>
          <a:lstStyle/>
          <a:p>
            <a:r>
              <a:rPr lang="fr-FR" sz="3900" u="sng" dirty="0">
                <a:latin typeface="HIRO MISAKE" pitchFamily="2" charset="0"/>
              </a:rPr>
              <a:t>Plages</a:t>
            </a:r>
          </a:p>
          <a:p>
            <a:pPr marL="0" indent="0" algn="l" fontAlgn="base">
              <a:buNone/>
            </a:pPr>
            <a:r>
              <a:rPr lang="fr-FR" b="0" i="0" dirty="0">
                <a:solidFill>
                  <a:srgbClr val="1B1B1B"/>
                </a:solidFill>
                <a:effectLst/>
                <a:latin typeface="HIRO MISAKE" pitchFamily="2" charset="0"/>
              </a:rPr>
              <a:t>Vous ne pensez peut-être pas immédiatement au Japon lorsque vous évoquez le sable doré et les océans bleus, mais le littoral de la superpuissance asiatique est parsemé de belles plages, en particulier sur ses îles tropicales du sud. Le pays dispose d’une solide scène de surf, qui confère une atmosphère cool et décontractée à plusieurs communautés côtières du pays. </a:t>
            </a:r>
          </a:p>
          <a:p>
            <a:pPr marL="0" indent="0" algn="l" fontAlgn="base">
              <a:buNone/>
            </a:pPr>
            <a:endParaRPr lang="fr-FR" dirty="0">
              <a:solidFill>
                <a:srgbClr val="1B1B1B"/>
              </a:solidFill>
              <a:latin typeface="HIRO MISAKE" pitchFamily="2" charset="0"/>
            </a:endParaRPr>
          </a:p>
          <a:p>
            <a:pPr marL="0" indent="0" algn="l" fontAlgn="base">
              <a:buNone/>
            </a:pPr>
            <a:r>
              <a:rPr lang="fr-FR" dirty="0">
                <a:solidFill>
                  <a:srgbClr val="1B1B1B"/>
                </a:solidFill>
                <a:latin typeface="HIRO MISAKE" pitchFamily="2" charset="0"/>
              </a:rPr>
              <a:t>Le top : </a:t>
            </a:r>
            <a:r>
              <a:rPr lang="en-GB" b="0" i="0" dirty="0" err="1">
                <a:effectLst/>
                <a:latin typeface="HIRO MISAKE" pitchFamily="2" charset="0"/>
              </a:rPr>
              <a:t>Sunayama</a:t>
            </a:r>
            <a:r>
              <a:rPr lang="en-GB" b="0" i="0" dirty="0">
                <a:effectLst/>
                <a:latin typeface="HIRO MISAKE" pitchFamily="2" charset="0"/>
              </a:rPr>
              <a:t>, </a:t>
            </a:r>
            <a:r>
              <a:rPr lang="en-GB" b="0" i="0" dirty="0" err="1">
                <a:effectLst/>
                <a:latin typeface="HIRO MISAKE" pitchFamily="2" charset="0"/>
              </a:rPr>
              <a:t>Jodogahama</a:t>
            </a:r>
            <a:r>
              <a:rPr lang="en-GB" dirty="0">
                <a:latin typeface="HIRO MISAKE" pitchFamily="2" charset="0"/>
              </a:rPr>
              <a:t>, </a:t>
            </a:r>
            <a:r>
              <a:rPr lang="en-GB" b="0" i="0" dirty="0" err="1">
                <a:effectLst/>
                <a:latin typeface="HIRO MISAKE" pitchFamily="2" charset="0"/>
              </a:rPr>
              <a:t>Nishibama</a:t>
            </a:r>
            <a:r>
              <a:rPr lang="en-GB" b="0" i="0" dirty="0">
                <a:effectLst/>
                <a:latin typeface="HIRO MISAKE" pitchFamily="2" charset="0"/>
              </a:rPr>
              <a:t>, </a:t>
            </a:r>
            <a:r>
              <a:rPr lang="en-GB" b="0" i="0" dirty="0" err="1">
                <a:effectLst/>
                <a:latin typeface="HIRO MISAKE" pitchFamily="2" charset="0"/>
              </a:rPr>
              <a:t>Ōkinohama</a:t>
            </a:r>
            <a:r>
              <a:rPr lang="en-GB" dirty="0">
                <a:latin typeface="HIRO MISAKE" pitchFamily="2" charset="0"/>
              </a:rPr>
              <a:t>, </a:t>
            </a:r>
            <a:r>
              <a:rPr lang="en-GB" b="0" i="0" dirty="0" err="1">
                <a:effectLst/>
                <a:latin typeface="HIRO MISAKE" pitchFamily="2" charset="0"/>
              </a:rPr>
              <a:t>Shiroyama</a:t>
            </a:r>
            <a:r>
              <a:rPr lang="en-GB" b="0" i="0" dirty="0">
                <a:effectLst/>
                <a:latin typeface="HIRO MISAKE" pitchFamily="2" charset="0"/>
              </a:rPr>
              <a:t> …</a:t>
            </a:r>
          </a:p>
          <a:p>
            <a:pPr marL="0" indent="0" fontAlgn="base">
              <a:buNone/>
            </a:pPr>
            <a:endParaRPr lang="en-GB" b="0" i="0" dirty="0">
              <a:effectLst/>
              <a:latin typeface="HIRO MISAKE" pitchFamily="2" charset="0"/>
            </a:endParaRPr>
          </a:p>
          <a:p>
            <a:pPr marL="0" indent="0" fontAlgn="base">
              <a:buNone/>
            </a:pPr>
            <a:endParaRPr lang="en-GB" b="0" i="0" dirty="0">
              <a:effectLst/>
              <a:latin typeface="HIRO MISAKE" pitchFamily="2" charset="0"/>
            </a:endParaRPr>
          </a:p>
          <a:p>
            <a:pPr marL="0" indent="0" algn="l" fontAlgn="base">
              <a:buNone/>
            </a:pPr>
            <a:endParaRPr lang="fr-FR" b="0" i="0" dirty="0">
              <a:solidFill>
                <a:srgbClr val="1B1B1B"/>
              </a:solidFill>
              <a:effectLst/>
              <a:latin typeface="HIRO MISAKE" pitchFamily="2" charset="0"/>
            </a:endParaRPr>
          </a:p>
          <a:p>
            <a:pPr marL="0" indent="0" algn="l" fontAlgn="base">
              <a:buNone/>
            </a:pPr>
            <a:endParaRPr lang="fr-FR" b="0" i="0" dirty="0">
              <a:solidFill>
                <a:srgbClr val="1B1B1B"/>
              </a:solidFill>
              <a:effectLst/>
              <a:latin typeface="HIRO MISAKE" pitchFamily="2" charset="0"/>
            </a:endParaRPr>
          </a:p>
        </p:txBody>
      </p:sp>
      <p:pic>
        <p:nvPicPr>
          <p:cNvPr id="5" name="Picture 4">
            <a:extLst>
              <a:ext uri="{FF2B5EF4-FFF2-40B4-BE49-F238E27FC236}">
                <a16:creationId xmlns:a16="http://schemas.microsoft.com/office/drawing/2014/main" id="{8F8C1EBA-1564-8CE0-4A20-E0B5EA295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37" y="2090504"/>
            <a:ext cx="5065507" cy="3353366"/>
          </a:xfrm>
          <a:prstGeom prst="rect">
            <a:avLst/>
          </a:prstGeom>
        </p:spPr>
      </p:pic>
    </p:spTree>
    <p:extLst>
      <p:ext uri="{BB962C8B-B14F-4D97-AF65-F5344CB8AC3E}">
        <p14:creationId xmlns:p14="http://schemas.microsoft.com/office/powerpoint/2010/main" val="3134437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838200" y="77937"/>
            <a:ext cx="10515600" cy="1325563"/>
          </a:xfrm>
        </p:spPr>
        <p:txBody>
          <a:bodyPr/>
          <a:lstStyle/>
          <a:p>
            <a:r>
              <a:rPr lang="fr-FR" dirty="0">
                <a:latin typeface="HIRO MISAKE" pitchFamily="2" charset="0"/>
              </a:rPr>
              <a:t>3. Paysages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358589" y="1371601"/>
            <a:ext cx="11672046" cy="5360892"/>
          </a:xfrm>
        </p:spPr>
        <p:txBody>
          <a:bodyPr>
            <a:normAutofit fontScale="77500" lnSpcReduction="20000"/>
          </a:bodyPr>
          <a:lstStyle/>
          <a:p>
            <a:pPr algn="l" fontAlgn="base"/>
            <a:r>
              <a:rPr lang="fr-FR" sz="4600" b="0" i="0" u="sng" dirty="0">
                <a:effectLst/>
                <a:latin typeface="HIRO MISAKE" pitchFamily="2" charset="0"/>
              </a:rPr>
              <a:t>Onsen : les Sources Chaudes</a:t>
            </a:r>
          </a:p>
          <a:p>
            <a:pPr marL="0" indent="0" algn="l" fontAlgn="base">
              <a:buNone/>
            </a:pPr>
            <a:r>
              <a:rPr lang="fr-FR" b="0" i="0" dirty="0">
                <a:solidFill>
                  <a:srgbClr val="1B1B1B"/>
                </a:solidFill>
                <a:effectLst/>
                <a:latin typeface="HIRO MISAKE" pitchFamily="2" charset="0"/>
              </a:rPr>
              <a:t>Les onsen sont l’un des délicieux sous-produits </a:t>
            </a:r>
          </a:p>
          <a:p>
            <a:pPr marL="0" indent="0" algn="l" fontAlgn="base">
              <a:buNone/>
            </a:pPr>
            <a:r>
              <a:rPr lang="fr-FR" b="0" i="0" dirty="0">
                <a:solidFill>
                  <a:srgbClr val="1B1B1B"/>
                </a:solidFill>
                <a:effectLst/>
                <a:latin typeface="HIRO MISAKE" pitchFamily="2" charset="0"/>
              </a:rPr>
              <a:t>de la terre mouvante du Japon, qui est due à </a:t>
            </a:r>
          </a:p>
          <a:p>
            <a:pPr marL="0" indent="0" algn="l" fontAlgn="base">
              <a:buNone/>
            </a:pPr>
            <a:r>
              <a:rPr lang="fr-FR" b="0" i="0" dirty="0">
                <a:solidFill>
                  <a:srgbClr val="1B1B1B"/>
                </a:solidFill>
                <a:effectLst/>
                <a:latin typeface="HIRO MISAKE" pitchFamily="2" charset="0"/>
              </a:rPr>
              <a:t>son emplacement sur </a:t>
            </a:r>
            <a:r>
              <a:rPr lang="fr-FR" b="0" i="0" dirty="0" err="1">
                <a:solidFill>
                  <a:srgbClr val="1B1B1B"/>
                </a:solidFill>
                <a:effectLst/>
                <a:latin typeface="HIRO MISAKE" pitchFamily="2" charset="0"/>
              </a:rPr>
              <a:t>lA</a:t>
            </a:r>
            <a:r>
              <a:rPr lang="fr-FR" b="0" i="0" dirty="0">
                <a:solidFill>
                  <a:srgbClr val="1B1B1B"/>
                </a:solidFill>
                <a:effectLst/>
                <a:latin typeface="HIRO MISAKE" pitchFamily="2" charset="0"/>
              </a:rPr>
              <a:t> ceinture de feu du Pacifique. </a:t>
            </a:r>
          </a:p>
          <a:p>
            <a:pPr marL="0" indent="0" algn="l" fontAlgn="base">
              <a:buNone/>
            </a:pPr>
            <a:r>
              <a:rPr lang="fr-FR" b="0" i="0" dirty="0">
                <a:solidFill>
                  <a:srgbClr val="1B1B1B"/>
                </a:solidFill>
                <a:effectLst/>
                <a:latin typeface="HIRO MISAKE" pitchFamily="2" charset="0"/>
              </a:rPr>
              <a:t>De l’eau chaude chargée de minéraux remonte partout à la surface en raison de l’activité volcanique à l’intérieur de la terre. Ces sources d’eau chaude sont appelées « onsen » au Japon (ce qui signifie littéralement « source chaude »). La température varie de très chaude (plus de 42 degrés), chaude et modérée, à fraîche (moins de 25 degrés). </a:t>
            </a:r>
          </a:p>
          <a:p>
            <a:pPr marL="0" indent="0" algn="l" fontAlgn="base">
              <a:buNone/>
            </a:pPr>
            <a:r>
              <a:rPr lang="fr-FR" b="0" i="0" dirty="0">
                <a:solidFill>
                  <a:srgbClr val="1B1B1B"/>
                </a:solidFill>
                <a:effectLst/>
                <a:latin typeface="HIRO MISAKE" pitchFamily="2" charset="0"/>
              </a:rPr>
              <a:t>Le </a:t>
            </a:r>
            <a:r>
              <a:rPr lang="fr-FR" b="0" i="0" dirty="0" err="1">
                <a:solidFill>
                  <a:srgbClr val="1B1B1B"/>
                </a:solidFill>
                <a:effectLst/>
                <a:latin typeface="HIRO MISAKE" pitchFamily="2" charset="0"/>
              </a:rPr>
              <a:t>Kusatsu</a:t>
            </a:r>
            <a:r>
              <a:rPr lang="fr-FR" b="0" i="0" dirty="0">
                <a:solidFill>
                  <a:srgbClr val="1B1B1B"/>
                </a:solidFill>
                <a:effectLst/>
                <a:latin typeface="HIRO MISAKE" pitchFamily="2" charset="0"/>
              </a:rPr>
              <a:t> Onsen, dans les Alpes japonaises, par exemple, offre une expérience de baignade extrême aux personnes qui aiment les défis. L’eau est d’abord « refroidie » pendant une demi-heure par des préposés munis de gigantesques pagaies en bois, jusqu’à environ 47 degrés, avant que les courageux baigneurs ne puissent plonger dans l’eau, dont la température est extraordinairement élevée (plus de 60 degrés).</a:t>
            </a:r>
          </a:p>
          <a:p>
            <a:pPr marL="0" indent="0" fontAlgn="base">
              <a:buNone/>
            </a:pPr>
            <a:r>
              <a:rPr lang="fr-FR" dirty="0">
                <a:solidFill>
                  <a:srgbClr val="1B1B1B"/>
                </a:solidFill>
                <a:latin typeface="HIRO MISAKE" pitchFamily="2" charset="0"/>
              </a:rPr>
              <a:t>Le top : </a:t>
            </a:r>
            <a:r>
              <a:rPr lang="en-GB" i="0" dirty="0" err="1">
                <a:effectLst/>
                <a:latin typeface="HIRO MISAKE" pitchFamily="2" charset="0"/>
              </a:rPr>
              <a:t>Ginzan</a:t>
            </a:r>
            <a:r>
              <a:rPr lang="en-GB" i="0" dirty="0">
                <a:effectLst/>
                <a:latin typeface="HIRO MISAKE" pitchFamily="2" charset="0"/>
              </a:rPr>
              <a:t> Onsen, Kinugawa Onsen, Hakone Yumoto Onsen, </a:t>
            </a:r>
            <a:r>
              <a:rPr lang="en-GB" i="0" dirty="0" err="1">
                <a:effectLst/>
                <a:latin typeface="HIRO MISAKE" pitchFamily="2" charset="0"/>
              </a:rPr>
              <a:t>Shimoda</a:t>
            </a:r>
            <a:r>
              <a:rPr lang="en-GB" i="0" dirty="0">
                <a:effectLst/>
                <a:latin typeface="HIRO MISAKE" pitchFamily="2" charset="0"/>
              </a:rPr>
              <a:t> Onsen, Nozawa Onsen, </a:t>
            </a:r>
            <a:r>
              <a:rPr lang="en-GB" i="0" dirty="0" err="1">
                <a:effectLst/>
                <a:latin typeface="HIRO MISAKE" pitchFamily="2" charset="0"/>
              </a:rPr>
              <a:t>Yudanaka</a:t>
            </a:r>
            <a:r>
              <a:rPr lang="en-GB" i="0" dirty="0">
                <a:effectLst/>
                <a:latin typeface="HIRO MISAKE" pitchFamily="2" charset="0"/>
              </a:rPr>
              <a:t> Onsen …</a:t>
            </a:r>
            <a:endParaRPr lang="fr-FR" i="0" dirty="0">
              <a:solidFill>
                <a:srgbClr val="1B1B1B"/>
              </a:solidFill>
              <a:effectLst/>
              <a:latin typeface="HIRO MISAKE" pitchFamily="2" charset="0"/>
            </a:endParaRPr>
          </a:p>
          <a:p>
            <a:pPr marL="0" indent="0" algn="l" fontAlgn="base">
              <a:buNone/>
            </a:pPr>
            <a:endParaRPr lang="fr-FR" b="0" i="0" dirty="0">
              <a:solidFill>
                <a:srgbClr val="1B1B1B"/>
              </a:solidFill>
              <a:effectLst/>
              <a:latin typeface="HIRO MISAKE" pitchFamily="2" charset="0"/>
            </a:endParaRPr>
          </a:p>
        </p:txBody>
      </p:sp>
      <p:pic>
        <p:nvPicPr>
          <p:cNvPr id="5" name="Picture 4">
            <a:extLst>
              <a:ext uri="{FF2B5EF4-FFF2-40B4-BE49-F238E27FC236}">
                <a16:creationId xmlns:a16="http://schemas.microsoft.com/office/drawing/2014/main" id="{8A73E622-79A0-1192-A674-2196305AF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3303" y="125507"/>
            <a:ext cx="4672905" cy="2300454"/>
          </a:xfrm>
          <a:prstGeom prst="rect">
            <a:avLst/>
          </a:prstGeom>
        </p:spPr>
      </p:pic>
    </p:spTree>
    <p:extLst>
      <p:ext uri="{BB962C8B-B14F-4D97-AF65-F5344CB8AC3E}">
        <p14:creationId xmlns:p14="http://schemas.microsoft.com/office/powerpoint/2010/main" val="666081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593652" y="109943"/>
            <a:ext cx="10515600" cy="1325563"/>
          </a:xfrm>
        </p:spPr>
        <p:txBody>
          <a:bodyPr/>
          <a:lstStyle/>
          <a:p>
            <a:r>
              <a:rPr lang="fr-FR" dirty="0">
                <a:latin typeface="HIRO MISAKE" pitchFamily="2" charset="0"/>
              </a:rPr>
              <a:t>3. Paysages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5401340" y="1616149"/>
            <a:ext cx="6645347" cy="5050465"/>
          </a:xfrm>
        </p:spPr>
        <p:txBody>
          <a:bodyPr>
            <a:normAutofit fontScale="77500" lnSpcReduction="20000"/>
          </a:bodyPr>
          <a:lstStyle/>
          <a:p>
            <a:r>
              <a:rPr lang="fr-FR" sz="4600" u="sng" dirty="0">
                <a:latin typeface="HIRO MISAKE" pitchFamily="2" charset="0"/>
              </a:rPr>
              <a:t>Volcans</a:t>
            </a:r>
          </a:p>
          <a:p>
            <a:pPr marL="0" indent="0" algn="l" fontAlgn="base">
              <a:buNone/>
            </a:pPr>
            <a:r>
              <a:rPr lang="fr-FR" b="0" i="0" dirty="0">
                <a:solidFill>
                  <a:srgbClr val="1B1B1B"/>
                </a:solidFill>
                <a:effectLst/>
                <a:latin typeface="HIRO MISAKE" pitchFamily="2" charset="0"/>
              </a:rPr>
              <a:t>Le Japon a été formé par les dieux </a:t>
            </a:r>
            <a:r>
              <a:rPr lang="fr-FR" b="0" i="0" dirty="0" err="1">
                <a:solidFill>
                  <a:srgbClr val="1B1B1B"/>
                </a:solidFill>
                <a:effectLst/>
                <a:latin typeface="HIRO MISAKE" pitchFamily="2" charset="0"/>
              </a:rPr>
              <a:t>Izanagi</a:t>
            </a:r>
            <a:r>
              <a:rPr lang="fr-FR" b="0" i="0" dirty="0">
                <a:solidFill>
                  <a:srgbClr val="1B1B1B"/>
                </a:solidFill>
                <a:effectLst/>
                <a:latin typeface="HIRO MISAKE" pitchFamily="2" charset="0"/>
              </a:rPr>
              <a:t> et </a:t>
            </a:r>
            <a:r>
              <a:rPr lang="fr-FR" b="0" i="0" dirty="0" err="1">
                <a:solidFill>
                  <a:srgbClr val="1B1B1B"/>
                </a:solidFill>
                <a:effectLst/>
                <a:latin typeface="HIRO MISAKE" pitchFamily="2" charset="0"/>
              </a:rPr>
              <a:t>Izanami</a:t>
            </a:r>
            <a:r>
              <a:rPr lang="fr-FR" b="0" i="0" dirty="0">
                <a:solidFill>
                  <a:srgbClr val="1B1B1B"/>
                </a:solidFill>
                <a:effectLst/>
                <a:latin typeface="HIRO MISAKE" pitchFamily="2" charset="0"/>
              </a:rPr>
              <a:t>, selon la mythologie japonaise. Montagnes, rivières, volcans et la nature tout entière sont leurs enfants. </a:t>
            </a:r>
          </a:p>
          <a:p>
            <a:pPr marL="0" indent="0" algn="l" fontAlgn="base">
              <a:buNone/>
            </a:pPr>
            <a:r>
              <a:rPr lang="fr-FR" b="0" i="0" dirty="0">
                <a:solidFill>
                  <a:srgbClr val="1B1B1B"/>
                </a:solidFill>
                <a:effectLst/>
                <a:latin typeface="HIRO MISAKE" pitchFamily="2" charset="0"/>
              </a:rPr>
              <a:t>En raison de sa topographie variée, compliquée, sublime et même surprenante, il n’est pas surprenant que les anciens Japonais aient attribué l’origine du Japon aux Dieux. Près de 80 % de la superficie du Japon est couverte par une chaîne de hautes montagnes comptant plus de 100 volcans, dont certains sont encore actifs.</a:t>
            </a:r>
          </a:p>
          <a:p>
            <a:pPr marL="0" indent="0" algn="l" fontAlgn="base">
              <a:buNone/>
            </a:pPr>
            <a:endParaRPr lang="fr-FR" b="0" i="0" dirty="0">
              <a:solidFill>
                <a:srgbClr val="1B1B1B"/>
              </a:solidFill>
              <a:effectLst/>
              <a:latin typeface="HIRO MISAKE" pitchFamily="2" charset="0"/>
            </a:endParaRPr>
          </a:p>
          <a:p>
            <a:pPr marL="0" indent="0" fontAlgn="base">
              <a:buNone/>
            </a:pPr>
            <a:r>
              <a:rPr lang="fr-FR" dirty="0">
                <a:solidFill>
                  <a:srgbClr val="1B1B1B"/>
                </a:solidFill>
                <a:latin typeface="HIRO MISAKE" pitchFamily="2" charset="0"/>
              </a:rPr>
              <a:t>Le top : </a:t>
            </a:r>
            <a:r>
              <a:rPr lang="en-GB" i="0" dirty="0" err="1">
                <a:effectLst/>
                <a:latin typeface="HIRO MISAKE" pitchFamily="2" charset="0"/>
              </a:rPr>
              <a:t>mont</a:t>
            </a:r>
            <a:r>
              <a:rPr lang="en-GB" i="0" dirty="0">
                <a:effectLst/>
                <a:latin typeface="HIRO MISAKE" pitchFamily="2" charset="0"/>
              </a:rPr>
              <a:t> Fuji, </a:t>
            </a:r>
            <a:r>
              <a:rPr lang="en-GB" i="0" dirty="0" err="1">
                <a:effectLst/>
                <a:latin typeface="HIRO MISAKE" pitchFamily="2" charset="0"/>
              </a:rPr>
              <a:t>Daisen</a:t>
            </a:r>
            <a:r>
              <a:rPr lang="en-GB" i="0" dirty="0">
                <a:effectLst/>
                <a:latin typeface="HIRO MISAKE" pitchFamily="2" charset="0"/>
              </a:rPr>
              <a:t>, Sakurajima, Azuma-</a:t>
            </a:r>
            <a:r>
              <a:rPr lang="en-GB" i="0" dirty="0" err="1">
                <a:effectLst/>
                <a:latin typeface="HIRO MISAKE" pitchFamily="2" charset="0"/>
              </a:rPr>
              <a:t>Kofuji</a:t>
            </a:r>
            <a:endParaRPr lang="fr-FR" i="0" dirty="0">
              <a:solidFill>
                <a:srgbClr val="1B1B1B"/>
              </a:solidFill>
              <a:effectLst/>
              <a:latin typeface="HIRO MISAKE" pitchFamily="2" charset="0"/>
            </a:endParaRPr>
          </a:p>
          <a:p>
            <a:pPr marL="0" indent="0" algn="l" fontAlgn="base">
              <a:buNone/>
            </a:pPr>
            <a:endParaRPr lang="fr-FR" b="0" i="0" dirty="0">
              <a:solidFill>
                <a:srgbClr val="1B1B1B"/>
              </a:solidFill>
              <a:effectLst/>
              <a:latin typeface="HIRO MISAKE" pitchFamily="2" charset="0"/>
            </a:endParaRPr>
          </a:p>
        </p:txBody>
      </p:sp>
      <p:pic>
        <p:nvPicPr>
          <p:cNvPr id="5" name="Picture 4">
            <a:extLst>
              <a:ext uri="{FF2B5EF4-FFF2-40B4-BE49-F238E27FC236}">
                <a16:creationId xmlns:a16="http://schemas.microsoft.com/office/drawing/2014/main" id="{7140F052-BFA3-0493-C2DB-38BF69D7FFE0}"/>
              </a:ext>
            </a:extLst>
          </p:cNvPr>
          <p:cNvPicPr>
            <a:picLocks noChangeAspect="1"/>
          </p:cNvPicPr>
          <p:nvPr/>
        </p:nvPicPr>
        <p:blipFill rotWithShape="1">
          <a:blip r:embed="rId2">
            <a:extLst>
              <a:ext uri="{28A0092B-C50C-407E-A947-70E740481C1C}">
                <a14:useLocalDpi xmlns:a14="http://schemas.microsoft.com/office/drawing/2010/main" val="0"/>
              </a:ext>
            </a:extLst>
          </a:blip>
          <a:srcRect l="4459" r="6193"/>
          <a:stretch/>
        </p:blipFill>
        <p:spPr>
          <a:xfrm>
            <a:off x="318977" y="2091845"/>
            <a:ext cx="4784651" cy="3875809"/>
          </a:xfrm>
          <a:prstGeom prst="rect">
            <a:avLst/>
          </a:prstGeom>
        </p:spPr>
      </p:pic>
    </p:spTree>
    <p:extLst>
      <p:ext uri="{BB962C8B-B14F-4D97-AF65-F5344CB8AC3E}">
        <p14:creationId xmlns:p14="http://schemas.microsoft.com/office/powerpoint/2010/main" val="2949105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838200" y="248167"/>
            <a:ext cx="10515600" cy="1325563"/>
          </a:xfrm>
        </p:spPr>
        <p:txBody>
          <a:bodyPr/>
          <a:lstStyle/>
          <a:p>
            <a:r>
              <a:rPr lang="fr-FR" dirty="0">
                <a:latin typeface="HIRO MISAKE" pitchFamily="2" charset="0"/>
              </a:rPr>
              <a:t>3. Paysages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499728" y="1733475"/>
            <a:ext cx="5805377" cy="4805916"/>
          </a:xfrm>
        </p:spPr>
        <p:txBody>
          <a:bodyPr>
            <a:normAutofit fontScale="92500" lnSpcReduction="10000"/>
          </a:bodyPr>
          <a:lstStyle/>
          <a:p>
            <a:r>
              <a:rPr lang="fr-FR" sz="3600" u="sng" dirty="0">
                <a:latin typeface="HIRO MISAKE" pitchFamily="2" charset="0"/>
              </a:rPr>
              <a:t>Sakura</a:t>
            </a:r>
            <a:endParaRPr lang="fr-FR" dirty="0">
              <a:latin typeface="HIRO MISAKE" pitchFamily="2" charset="0"/>
            </a:endParaRPr>
          </a:p>
          <a:p>
            <a:pPr marL="0" indent="0" algn="l" fontAlgn="base">
              <a:buNone/>
            </a:pPr>
            <a:r>
              <a:rPr lang="fr-FR" b="0" i="0" dirty="0">
                <a:solidFill>
                  <a:srgbClr val="1B1B1B"/>
                </a:solidFill>
                <a:effectLst/>
                <a:latin typeface="HIRO MISAKE" pitchFamily="2" charset="0"/>
              </a:rPr>
              <a:t>En entendant fleurs de sakura, vous pensez probablement au Japon. Oui, vous avez raison. Le sakura, communément appelé fleur de cerisier, est la fleur nationale du Japon. Vous connaissez peut-être la célèbre scène des cerisiers en fleurs par un jour de neige. C’est un contraste charmant et chaleureux avec la neige blanche et glacée.</a:t>
            </a:r>
          </a:p>
          <a:p>
            <a:pPr marL="0" indent="0" algn="l" fontAlgn="base">
              <a:buNone/>
            </a:pPr>
            <a:endParaRPr lang="fr-FR" b="0" i="0" dirty="0">
              <a:solidFill>
                <a:srgbClr val="1B1B1B"/>
              </a:solidFill>
              <a:effectLst/>
              <a:latin typeface="HIRO MISAKE" pitchFamily="2" charset="0"/>
            </a:endParaRPr>
          </a:p>
        </p:txBody>
      </p:sp>
      <p:pic>
        <p:nvPicPr>
          <p:cNvPr id="5" name="Picture 4">
            <a:extLst>
              <a:ext uri="{FF2B5EF4-FFF2-40B4-BE49-F238E27FC236}">
                <a16:creationId xmlns:a16="http://schemas.microsoft.com/office/drawing/2014/main" id="{BE940D52-81D5-7568-F3FF-70E98BA3ACE8}"/>
              </a:ext>
            </a:extLst>
          </p:cNvPr>
          <p:cNvPicPr>
            <a:picLocks noChangeAspect="1"/>
          </p:cNvPicPr>
          <p:nvPr/>
        </p:nvPicPr>
        <p:blipFill rotWithShape="1">
          <a:blip r:embed="rId2">
            <a:extLst>
              <a:ext uri="{28A0092B-C50C-407E-A947-70E740481C1C}">
                <a14:useLocalDpi xmlns:a14="http://schemas.microsoft.com/office/drawing/2010/main" val="0"/>
              </a:ext>
            </a:extLst>
          </a:blip>
          <a:srcRect l="13101" r="13743"/>
          <a:stretch/>
        </p:blipFill>
        <p:spPr>
          <a:xfrm>
            <a:off x="6496493" y="1481914"/>
            <a:ext cx="5390707" cy="4915010"/>
          </a:xfrm>
          <a:prstGeom prst="rect">
            <a:avLst/>
          </a:prstGeom>
        </p:spPr>
      </p:pic>
    </p:spTree>
    <p:extLst>
      <p:ext uri="{BB962C8B-B14F-4D97-AF65-F5344CB8AC3E}">
        <p14:creationId xmlns:p14="http://schemas.microsoft.com/office/powerpoint/2010/main" val="76494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FF9AD6-EA22-2259-B684-DD39B6770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2396" y="3374066"/>
            <a:ext cx="5192333" cy="3406588"/>
          </a:xfrm>
          <a:prstGeom prst="rect">
            <a:avLst/>
          </a:prstGeom>
        </p:spPr>
      </p:pic>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838200" y="48024"/>
            <a:ext cx="10515600" cy="1325563"/>
          </a:xfrm>
        </p:spPr>
        <p:txBody>
          <a:bodyPr/>
          <a:lstStyle/>
          <a:p>
            <a:r>
              <a:rPr lang="fr-FR" dirty="0">
                <a:latin typeface="HIRO MISAKE" pitchFamily="2" charset="0"/>
              </a:rPr>
              <a:t>1. Art Japonais</a:t>
            </a:r>
            <a:endParaRPr lang="en-GB" dirty="0">
              <a:latin typeface="HIRO MISAKE" pitchFamily="2" charset="0"/>
            </a:endParaRPr>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838200" y="1216646"/>
            <a:ext cx="10515600" cy="4351338"/>
          </a:xfrm>
        </p:spPr>
        <p:txBody>
          <a:bodyPr>
            <a:normAutofit/>
          </a:bodyPr>
          <a:lstStyle/>
          <a:p>
            <a:r>
              <a:rPr lang="fr-FR" sz="3600" u="sng" dirty="0" err="1">
                <a:latin typeface="HIRO MISAKE" pitchFamily="2" charset="0"/>
              </a:rPr>
              <a:t>Sumi</a:t>
            </a:r>
            <a:r>
              <a:rPr lang="fr-FR" sz="3600" u="sng" dirty="0">
                <a:latin typeface="HIRO MISAKE" pitchFamily="2" charset="0"/>
              </a:rPr>
              <a:t>-e : P</a:t>
            </a:r>
            <a:r>
              <a:rPr lang="en-GB" sz="3600" b="0" i="0" u="sng" dirty="0" err="1">
                <a:effectLst/>
                <a:latin typeface="HIRO MISAKE" pitchFamily="2" charset="0"/>
              </a:rPr>
              <a:t>einture</a:t>
            </a:r>
            <a:r>
              <a:rPr lang="en-GB" sz="3600" b="0" i="0" u="sng" dirty="0">
                <a:effectLst/>
                <a:latin typeface="HIRO MISAKE" pitchFamily="2" charset="0"/>
              </a:rPr>
              <a:t> à </a:t>
            </a:r>
            <a:r>
              <a:rPr lang="en-GB" sz="3600" b="0" i="0" u="sng" dirty="0" err="1">
                <a:effectLst/>
                <a:latin typeface="HIRO MISAKE" pitchFamily="2" charset="0"/>
              </a:rPr>
              <a:t>l’Encre</a:t>
            </a:r>
            <a:r>
              <a:rPr lang="en-GB" sz="3600" b="0" i="0" u="sng" dirty="0">
                <a:effectLst/>
                <a:latin typeface="HIRO MISAKE" pitchFamily="2" charset="0"/>
              </a:rPr>
              <a:t> </a:t>
            </a:r>
            <a:r>
              <a:rPr lang="en-GB" sz="3600" b="0" i="0" u="sng" dirty="0" err="1">
                <a:effectLst/>
                <a:latin typeface="HIRO MISAKE" pitchFamily="2" charset="0"/>
              </a:rPr>
              <a:t>Japonaise</a:t>
            </a:r>
            <a:endParaRPr lang="fr-FR" dirty="0">
              <a:latin typeface="HIRO MISAKE" pitchFamily="2" charset="0"/>
            </a:endParaRPr>
          </a:p>
          <a:p>
            <a:pPr marL="0" indent="0" algn="l" fontAlgn="base">
              <a:buNone/>
            </a:pPr>
            <a:r>
              <a:rPr lang="fr-FR" b="0" i="0" dirty="0">
                <a:solidFill>
                  <a:srgbClr val="1B1B1B"/>
                </a:solidFill>
                <a:effectLst/>
                <a:latin typeface="HIRO MISAKE" pitchFamily="2" charset="0"/>
              </a:rPr>
              <a:t>Le </a:t>
            </a:r>
            <a:r>
              <a:rPr lang="fr-FR" b="0" i="0" dirty="0" err="1">
                <a:solidFill>
                  <a:srgbClr val="1B1B1B"/>
                </a:solidFill>
                <a:effectLst/>
                <a:latin typeface="HIRO MISAKE" pitchFamily="2" charset="0"/>
              </a:rPr>
              <a:t>sumi</a:t>
            </a:r>
            <a:r>
              <a:rPr lang="fr-FR" b="0" i="0" dirty="0">
                <a:solidFill>
                  <a:srgbClr val="1B1B1B"/>
                </a:solidFill>
                <a:effectLst/>
                <a:latin typeface="HIRO MISAKE" pitchFamily="2" charset="0"/>
              </a:rPr>
              <a:t>-e, ou peinture à l’encre japonaise, est la quintessence de l’esthétique japonaise. Le </a:t>
            </a:r>
            <a:r>
              <a:rPr lang="fr-FR" b="0" i="0" dirty="0" err="1">
                <a:solidFill>
                  <a:srgbClr val="1B1B1B"/>
                </a:solidFill>
                <a:effectLst/>
                <a:latin typeface="HIRO MISAKE" pitchFamily="2" charset="0"/>
              </a:rPr>
              <a:t>sumi</a:t>
            </a:r>
            <a:r>
              <a:rPr lang="fr-FR" b="0" i="0" dirty="0">
                <a:solidFill>
                  <a:srgbClr val="1B1B1B"/>
                </a:solidFill>
                <a:effectLst/>
                <a:latin typeface="HIRO MISAKE" pitchFamily="2" charset="0"/>
              </a:rPr>
              <a:t>-e traduit la beauté éternelle et la complexité du monde naturel en utilisant uniquement de l’encre noire et des espaces blancs soigneusement entretenus.</a:t>
            </a:r>
          </a:p>
        </p:txBody>
      </p:sp>
    </p:spTree>
    <p:extLst>
      <p:ext uri="{BB962C8B-B14F-4D97-AF65-F5344CB8AC3E}">
        <p14:creationId xmlns:p14="http://schemas.microsoft.com/office/powerpoint/2010/main" val="2359635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344203" y="507529"/>
            <a:ext cx="10515600" cy="1325563"/>
          </a:xfrm>
        </p:spPr>
        <p:txBody>
          <a:bodyPr/>
          <a:lstStyle/>
          <a:p>
            <a:r>
              <a:rPr lang="fr-FR" dirty="0">
                <a:latin typeface="HIRO MISAKE" pitchFamily="2" charset="0"/>
              </a:rPr>
              <a:t>3. Paysages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344203" y="2283158"/>
            <a:ext cx="11213389" cy="4915086"/>
          </a:xfrm>
        </p:spPr>
        <p:txBody>
          <a:bodyPr>
            <a:normAutofit fontScale="92500" lnSpcReduction="10000"/>
          </a:bodyPr>
          <a:lstStyle/>
          <a:p>
            <a:pPr algn="l" fontAlgn="base"/>
            <a:r>
              <a:rPr lang="fr-FR" sz="3900" b="0" i="0" u="sng" dirty="0">
                <a:effectLst/>
                <a:latin typeface="HIRO MISAKE" pitchFamily="2" charset="0"/>
              </a:rPr>
              <a:t>Chute de </a:t>
            </a:r>
            <a:r>
              <a:rPr lang="fr-FR" sz="3900" b="0" i="0" u="sng" dirty="0" err="1">
                <a:effectLst/>
                <a:latin typeface="HIRO MISAKE" pitchFamily="2" charset="0"/>
              </a:rPr>
              <a:t>Nachi</a:t>
            </a:r>
            <a:r>
              <a:rPr lang="fr-FR" sz="3900" b="0" i="0" u="sng" dirty="0">
                <a:effectLst/>
                <a:latin typeface="HIRO MISAKE" pitchFamily="2" charset="0"/>
              </a:rPr>
              <a:t> : la Plus Grande Chute d’Eau</a:t>
            </a:r>
          </a:p>
          <a:p>
            <a:pPr marL="0" indent="0" algn="l" fontAlgn="base">
              <a:buNone/>
            </a:pPr>
            <a:r>
              <a:rPr lang="fr-FR" b="0" i="0" dirty="0">
                <a:solidFill>
                  <a:srgbClr val="1B1B1B"/>
                </a:solidFill>
                <a:effectLst/>
                <a:latin typeface="HIRO MISAKE" pitchFamily="2" charset="0"/>
              </a:rPr>
              <a:t>Les chutes d’eau de </a:t>
            </a:r>
            <a:r>
              <a:rPr lang="fr-FR" b="0" i="0" dirty="0" err="1">
                <a:solidFill>
                  <a:srgbClr val="1B1B1B"/>
                </a:solidFill>
                <a:effectLst/>
                <a:latin typeface="HIRO MISAKE" pitchFamily="2" charset="0"/>
              </a:rPr>
              <a:t>Nachi</a:t>
            </a:r>
            <a:r>
              <a:rPr lang="fr-FR" b="0" i="0" dirty="0">
                <a:solidFill>
                  <a:srgbClr val="1B1B1B"/>
                </a:solidFill>
                <a:effectLst/>
                <a:latin typeface="HIRO MISAKE" pitchFamily="2" charset="0"/>
              </a:rPr>
              <a:t>, situées dans une jungle à feuilles persistantes, sont les plus grandes chutes d’eau du Japon, avec un « plongeon » de 133 mètres.</a:t>
            </a:r>
          </a:p>
          <a:p>
            <a:pPr marL="0" indent="0" fontAlgn="base">
              <a:buNone/>
            </a:pPr>
            <a:r>
              <a:rPr lang="fr-FR" b="0" i="0" dirty="0">
                <a:solidFill>
                  <a:srgbClr val="1B1B1B"/>
                </a:solidFill>
                <a:effectLst/>
                <a:latin typeface="HIRO MISAKE" pitchFamily="2" charset="0"/>
              </a:rPr>
              <a:t>Mais les chutes ne sont pas seulement un joli spectacle : elles sont aussi la demeure d’un dieu shinto. Pour les croyants comme pour les non-croyants, le son tonitruant d’une tonne d’eau tombant en cascade à chaque seconde offre une expérience spirituelle unique. C’est un spectacle à ne pas manquer.</a:t>
            </a:r>
          </a:p>
          <a:p>
            <a:pPr marL="0" indent="0" fontAlgn="base">
              <a:buNone/>
            </a:pPr>
            <a:r>
              <a:rPr lang="fr-FR" b="0" i="0" dirty="0">
                <a:solidFill>
                  <a:srgbClr val="1B1B1B"/>
                </a:solidFill>
                <a:effectLst/>
                <a:latin typeface="HIRO MISAKE" pitchFamily="2" charset="0"/>
              </a:rPr>
              <a:t>La majesté et la force de la plus haute chute d’eau du Japon.</a:t>
            </a:r>
          </a:p>
          <a:p>
            <a:pPr marL="0" indent="0" fontAlgn="base">
              <a:buNone/>
            </a:pPr>
            <a:r>
              <a:rPr lang="fr-FR" b="0" i="0" dirty="0">
                <a:solidFill>
                  <a:srgbClr val="1B1B1B"/>
                </a:solidFill>
                <a:effectLst/>
                <a:latin typeface="HIRO MISAKE" pitchFamily="2" charset="0"/>
              </a:rPr>
              <a:t>Pour 100 yens, vous pouvez boire l’eau pure de la cascade au pied des chutes, dont on dit qu’elle porte bonheur et longue vie.</a:t>
            </a:r>
          </a:p>
        </p:txBody>
      </p:sp>
      <p:pic>
        <p:nvPicPr>
          <p:cNvPr id="5" name="Picture 4">
            <a:extLst>
              <a:ext uri="{FF2B5EF4-FFF2-40B4-BE49-F238E27FC236}">
                <a16:creationId xmlns:a16="http://schemas.microsoft.com/office/drawing/2014/main" id="{20CA94D2-115D-3A34-FA79-D97088DC6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962" y="138223"/>
            <a:ext cx="3935606" cy="2020186"/>
          </a:xfrm>
          <a:prstGeom prst="rect">
            <a:avLst/>
          </a:prstGeom>
        </p:spPr>
      </p:pic>
    </p:spTree>
    <p:extLst>
      <p:ext uri="{BB962C8B-B14F-4D97-AF65-F5344CB8AC3E}">
        <p14:creationId xmlns:p14="http://schemas.microsoft.com/office/powerpoint/2010/main" val="237746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268941" y="550982"/>
            <a:ext cx="10515600" cy="1325563"/>
          </a:xfrm>
        </p:spPr>
        <p:txBody>
          <a:bodyPr/>
          <a:lstStyle/>
          <a:p>
            <a:r>
              <a:rPr lang="fr-FR" dirty="0">
                <a:latin typeface="HIRO MISAKE" pitchFamily="2" charset="0"/>
              </a:rPr>
              <a:t>4. Cuisine Japonaise</a:t>
            </a:r>
            <a:endParaRPr lang="en-GB" dirty="0">
              <a:latin typeface="HIRO MISAKE" pitchFamily="2" charset="0"/>
            </a:endParaRPr>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268941" y="2248691"/>
            <a:ext cx="11654118" cy="5055880"/>
          </a:xfrm>
        </p:spPr>
        <p:txBody>
          <a:bodyPr>
            <a:normAutofit fontScale="70000" lnSpcReduction="20000"/>
          </a:bodyPr>
          <a:lstStyle/>
          <a:p>
            <a:r>
              <a:rPr lang="fr-FR" sz="4600" u="sng" dirty="0">
                <a:latin typeface="HIRO MISAKE" pitchFamily="2" charset="0"/>
              </a:rPr>
              <a:t>Cérémonie du thé</a:t>
            </a:r>
            <a:endParaRPr lang="fr-FR" sz="4600" dirty="0">
              <a:latin typeface="HIRO MISAKE" pitchFamily="2" charset="0"/>
            </a:endParaRPr>
          </a:p>
          <a:p>
            <a:pPr marL="0" indent="0" algn="l" fontAlgn="base">
              <a:buNone/>
            </a:pPr>
            <a:r>
              <a:rPr lang="fr-FR" b="0" i="0" dirty="0">
                <a:solidFill>
                  <a:srgbClr val="1B1B1B"/>
                </a:solidFill>
                <a:effectLst/>
                <a:latin typeface="HIRO MISAKE" pitchFamily="2" charset="0"/>
              </a:rPr>
              <a:t>La cérémonie du thé japonaise est un USAGE </a:t>
            </a:r>
          </a:p>
          <a:p>
            <a:pPr marL="0" indent="0" algn="l" fontAlgn="base">
              <a:buNone/>
            </a:pPr>
            <a:r>
              <a:rPr lang="fr-FR" b="0" i="0" dirty="0">
                <a:solidFill>
                  <a:srgbClr val="1B1B1B"/>
                </a:solidFill>
                <a:effectLst/>
                <a:latin typeface="HIRO MISAKE" pitchFamily="2" charset="0"/>
              </a:rPr>
              <a:t>rituel et cérémoniel consistant à préparer, servir et boire du thé afin de promouvoir le bien-être, la pleine conscience et l’harmonie. Le thé est du matcha, un thé vert en poudre.</a:t>
            </a:r>
          </a:p>
          <a:p>
            <a:pPr marL="0" indent="0" algn="l" fontAlgn="base">
              <a:buNone/>
            </a:pPr>
            <a:r>
              <a:rPr lang="fr-FR" b="0" i="0" dirty="0">
                <a:solidFill>
                  <a:srgbClr val="1B1B1B"/>
                </a:solidFill>
                <a:effectLst/>
                <a:latin typeface="HIRO MISAKE" pitchFamily="2" charset="0"/>
              </a:rPr>
              <a:t>L’objectif de la cérémonie du thé japonaise est d’établir un lien entre l’hôte et le visiteur, ainsi que d’atteindre la sérénité intérieure. La cérémonie du thé est particulièrement importante dans la culture japonaise car, pendant la majeure partie de l’histoire, elle était exclusivement pratiquée par l’élite des moines zen et des seigneurs de guerre aristocratiques.</a:t>
            </a:r>
          </a:p>
          <a:p>
            <a:pPr marL="0" indent="0" algn="l" fontAlgn="base">
              <a:buNone/>
            </a:pPr>
            <a:r>
              <a:rPr lang="fr-FR" b="0" i="0" dirty="0">
                <a:solidFill>
                  <a:srgbClr val="1B1B1B"/>
                </a:solidFill>
                <a:effectLst/>
                <a:latin typeface="HIRO MISAKE" pitchFamily="2" charset="0"/>
              </a:rPr>
              <a:t>La cérémonie du thé est un rituel culturel essentiel qui associe silence, respect et purification symbolique. Si certains Japonais pratiquent aujourd’hui la cérémonie du thé comme un passe-temps, la majorité des gens la considèrent comme une sorte d’art traditionnel et l’appellent l’art du thé.</a:t>
            </a:r>
          </a:p>
          <a:p>
            <a:pPr marL="0" indent="0" algn="l" fontAlgn="base">
              <a:buNone/>
            </a:pPr>
            <a:r>
              <a:rPr lang="fr-FR" b="0" i="0" dirty="0">
                <a:solidFill>
                  <a:srgbClr val="1B1B1B"/>
                </a:solidFill>
                <a:effectLst/>
                <a:latin typeface="HIRO MISAKE" pitchFamily="2" charset="0"/>
              </a:rPr>
              <a:t>Il est possible qu’il faille des années de pratique pour arriver au point où vous pouvez accomplir chaque étape avec très peu d’effort mental. Cet état d’esprit peut être appliqué aux arts martiaux ainsi qu’à d’autres cultures et traditions japonaises.</a:t>
            </a:r>
          </a:p>
        </p:txBody>
      </p:sp>
      <p:pic>
        <p:nvPicPr>
          <p:cNvPr id="5" name="Picture 4">
            <a:extLst>
              <a:ext uri="{FF2B5EF4-FFF2-40B4-BE49-F238E27FC236}">
                <a16:creationId xmlns:a16="http://schemas.microsoft.com/office/drawing/2014/main" id="{7B440D37-7FF1-079B-E6F0-4BD920D61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657" y="202018"/>
            <a:ext cx="5029200" cy="2778166"/>
          </a:xfrm>
          <a:prstGeom prst="rect">
            <a:avLst/>
          </a:prstGeom>
        </p:spPr>
      </p:pic>
    </p:spTree>
    <p:extLst>
      <p:ext uri="{BB962C8B-B14F-4D97-AF65-F5344CB8AC3E}">
        <p14:creationId xmlns:p14="http://schemas.microsoft.com/office/powerpoint/2010/main" val="570990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763772" y="205637"/>
            <a:ext cx="10515600" cy="1325563"/>
          </a:xfrm>
        </p:spPr>
        <p:txBody>
          <a:bodyPr/>
          <a:lstStyle/>
          <a:p>
            <a:r>
              <a:rPr lang="fr-FR" dirty="0">
                <a:latin typeface="HIRO MISAKE" pitchFamily="2" charset="0"/>
              </a:rPr>
              <a:t>4. Cuisine Japonaise</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5922334" y="1559810"/>
            <a:ext cx="5996764" cy="5074906"/>
          </a:xfrm>
        </p:spPr>
        <p:txBody>
          <a:bodyPr>
            <a:normAutofit lnSpcReduction="10000"/>
          </a:bodyPr>
          <a:lstStyle/>
          <a:p>
            <a:r>
              <a:rPr lang="fr-FR" sz="3600" u="sng" dirty="0">
                <a:latin typeface="HIRO MISAKE" pitchFamily="2" charset="0"/>
              </a:rPr>
              <a:t>BOEUF de </a:t>
            </a:r>
            <a:r>
              <a:rPr lang="fr-FR" sz="3600" u="sng" dirty="0" err="1">
                <a:latin typeface="HIRO MISAKE" pitchFamily="2" charset="0"/>
              </a:rPr>
              <a:t>Kobé</a:t>
            </a:r>
            <a:endParaRPr lang="fr-FR" sz="3600" u="sng" dirty="0">
              <a:latin typeface="HIRO MISAKE" pitchFamily="2" charset="0"/>
            </a:endParaRPr>
          </a:p>
          <a:p>
            <a:pPr marL="0" indent="0" algn="l" fontAlgn="base">
              <a:buNone/>
            </a:pPr>
            <a:r>
              <a:rPr lang="fr-FR" b="0" i="0" dirty="0">
                <a:solidFill>
                  <a:srgbClr val="1B1B1B"/>
                </a:solidFill>
                <a:effectLst/>
                <a:latin typeface="HIRO MISAKE" pitchFamily="2" charset="0"/>
              </a:rPr>
              <a:t>Le mot « Kobe </a:t>
            </a:r>
            <a:r>
              <a:rPr lang="fr-FR" b="0" i="0" dirty="0" err="1">
                <a:solidFill>
                  <a:srgbClr val="1B1B1B"/>
                </a:solidFill>
                <a:effectLst/>
                <a:latin typeface="HIRO MISAKE" pitchFamily="2" charset="0"/>
              </a:rPr>
              <a:t>Beef</a:t>
            </a:r>
            <a:r>
              <a:rPr lang="fr-FR" b="0" i="0" dirty="0">
                <a:solidFill>
                  <a:srgbClr val="1B1B1B"/>
                </a:solidFill>
                <a:effectLst/>
                <a:latin typeface="HIRO MISAKE" pitchFamily="2" charset="0"/>
              </a:rPr>
              <a:t> » est l’un des plus connus – et presque mythologique – du monde culinaire. C’est aussi l’un des mots les plus mal compris et les plus galvaudés de la langue anglaise.</a:t>
            </a:r>
          </a:p>
          <a:p>
            <a:pPr marL="0" indent="0" algn="l" fontAlgn="base">
              <a:buNone/>
            </a:pPr>
            <a:r>
              <a:rPr lang="fr-FR" b="0" i="0" dirty="0">
                <a:solidFill>
                  <a:srgbClr val="1B1B1B"/>
                </a:solidFill>
                <a:effectLst/>
                <a:latin typeface="HIRO MISAKE" pitchFamily="2" charset="0"/>
              </a:rPr>
              <a:t>Le terme « </a:t>
            </a:r>
            <a:r>
              <a:rPr lang="fr-FR" b="0" i="0" dirty="0" err="1">
                <a:solidFill>
                  <a:srgbClr val="1B1B1B"/>
                </a:solidFill>
                <a:effectLst/>
                <a:latin typeface="HIRO MISAKE" pitchFamily="2" charset="0"/>
              </a:rPr>
              <a:t>BOEuf</a:t>
            </a:r>
            <a:r>
              <a:rPr lang="fr-FR" b="0" i="0" dirty="0">
                <a:solidFill>
                  <a:srgbClr val="1B1B1B"/>
                </a:solidFill>
                <a:effectLst/>
                <a:latin typeface="HIRO MISAKE" pitchFamily="2" charset="0"/>
              </a:rPr>
              <a:t> de </a:t>
            </a:r>
            <a:r>
              <a:rPr lang="fr-FR" b="0" i="0" dirty="0" err="1">
                <a:solidFill>
                  <a:srgbClr val="1B1B1B"/>
                </a:solidFill>
                <a:effectLst/>
                <a:latin typeface="HIRO MISAKE" pitchFamily="2" charset="0"/>
              </a:rPr>
              <a:t>Kobé</a:t>
            </a:r>
            <a:r>
              <a:rPr lang="fr-FR" b="0" i="0" dirty="0">
                <a:solidFill>
                  <a:srgbClr val="1B1B1B"/>
                </a:solidFill>
                <a:effectLst/>
                <a:latin typeface="HIRO MISAKE" pitchFamily="2" charset="0"/>
              </a:rPr>
              <a:t> » est pratiquement devenu synonyme de « bœuf japonais » ou de « Wagyu » en dehors du Japon, mais ce n’est pas si simple.</a:t>
            </a:r>
          </a:p>
        </p:txBody>
      </p:sp>
      <p:pic>
        <p:nvPicPr>
          <p:cNvPr id="5" name="Picture 4">
            <a:extLst>
              <a:ext uri="{FF2B5EF4-FFF2-40B4-BE49-F238E27FC236}">
                <a16:creationId xmlns:a16="http://schemas.microsoft.com/office/drawing/2014/main" id="{830B9D38-8DF6-DAC0-DEBA-A0F1408204A5}"/>
              </a:ext>
            </a:extLst>
          </p:cNvPr>
          <p:cNvPicPr>
            <a:picLocks noChangeAspect="1"/>
          </p:cNvPicPr>
          <p:nvPr/>
        </p:nvPicPr>
        <p:blipFill rotWithShape="1">
          <a:blip r:embed="rId2">
            <a:extLst>
              <a:ext uri="{28A0092B-C50C-407E-A947-70E740481C1C}">
                <a14:useLocalDpi xmlns:a14="http://schemas.microsoft.com/office/drawing/2010/main" val="0"/>
              </a:ext>
            </a:extLst>
          </a:blip>
          <a:srcRect l="19600" r="15098"/>
          <a:stretch/>
        </p:blipFill>
        <p:spPr>
          <a:xfrm>
            <a:off x="574157" y="1559810"/>
            <a:ext cx="4829695" cy="4933065"/>
          </a:xfrm>
          <a:prstGeom prst="rect">
            <a:avLst/>
          </a:prstGeom>
        </p:spPr>
      </p:pic>
    </p:spTree>
    <p:extLst>
      <p:ext uri="{BB962C8B-B14F-4D97-AF65-F5344CB8AC3E}">
        <p14:creationId xmlns:p14="http://schemas.microsoft.com/office/powerpoint/2010/main" val="1203555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721242" y="212651"/>
            <a:ext cx="10515600" cy="1325563"/>
          </a:xfrm>
        </p:spPr>
        <p:txBody>
          <a:bodyPr/>
          <a:lstStyle/>
          <a:p>
            <a:r>
              <a:rPr lang="fr-FR" dirty="0">
                <a:latin typeface="HIRO MISAKE" pitchFamily="2" charset="0"/>
              </a:rPr>
              <a:t>4. Cuisine Japonaise</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4589721" y="1446029"/>
            <a:ext cx="7602279" cy="5433237"/>
          </a:xfrm>
        </p:spPr>
        <p:txBody>
          <a:bodyPr>
            <a:normAutofit fontScale="85000" lnSpcReduction="20000"/>
          </a:bodyPr>
          <a:lstStyle/>
          <a:p>
            <a:r>
              <a:rPr lang="fr-FR" sz="4200" u="sng" dirty="0">
                <a:latin typeface="HIRO MISAKE" pitchFamily="2" charset="0"/>
              </a:rPr>
              <a:t>Café au Japon</a:t>
            </a:r>
            <a:endParaRPr lang="fr-FR" dirty="0">
              <a:latin typeface="HIRO MISAKE" pitchFamily="2" charset="0"/>
            </a:endParaRPr>
          </a:p>
          <a:p>
            <a:pPr marL="0" indent="0" algn="l" fontAlgn="base">
              <a:buNone/>
            </a:pPr>
            <a:r>
              <a:rPr lang="fr-FR" b="0" i="0" dirty="0">
                <a:solidFill>
                  <a:srgbClr val="1B1B1B"/>
                </a:solidFill>
                <a:effectLst/>
                <a:latin typeface="HIRO MISAKE" pitchFamily="2" charset="0"/>
              </a:rPr>
              <a:t>La plupart d’entre nous se retrouvent chaque semaine avec des amis pour prendre un café, et nous remarquons généralement que l’endroit où nous allons n’a pas d’importance ; ce qui compte, c’est la personne avec laquelle on est, non ? Le Japon, quant à lui, a bouleversé cette attitude désinvolte à l’égard du choix des cafés en construisant certains des cafés les plus opulents, les plus incroyables et souvent les plus bizarres du monde. Quels que soient vos centres d’intérêt, le Japon a probablement un café qui vous conviendra !</a:t>
            </a:r>
          </a:p>
          <a:p>
            <a:pPr marL="0" indent="0" algn="l" fontAlgn="base">
              <a:buNone/>
            </a:pPr>
            <a:endParaRPr lang="fr-FR" b="0" i="0" dirty="0">
              <a:solidFill>
                <a:srgbClr val="1B1B1B"/>
              </a:solidFill>
              <a:effectLst/>
              <a:latin typeface="HIRO MISAKE" pitchFamily="2" charset="0"/>
            </a:endParaRPr>
          </a:p>
          <a:p>
            <a:pPr marL="0" indent="0" fontAlgn="base">
              <a:buNone/>
            </a:pPr>
            <a:r>
              <a:rPr lang="fr-FR" dirty="0">
                <a:solidFill>
                  <a:srgbClr val="1B1B1B"/>
                </a:solidFill>
                <a:latin typeface="HIRO MISAKE" pitchFamily="2" charset="0"/>
              </a:rPr>
              <a:t>Le top : </a:t>
            </a:r>
            <a:r>
              <a:rPr lang="en-GB" b="0" i="0" dirty="0">
                <a:effectLst/>
                <a:latin typeface="HIRO MISAKE" pitchFamily="2" charset="0"/>
              </a:rPr>
              <a:t>Cafés Maid</a:t>
            </a:r>
            <a:r>
              <a:rPr lang="fr-FR" dirty="0">
                <a:solidFill>
                  <a:srgbClr val="1B1B1B"/>
                </a:solidFill>
                <a:latin typeface="HIRO MISAKE" pitchFamily="2" charset="0"/>
              </a:rPr>
              <a:t>, </a:t>
            </a:r>
            <a:r>
              <a:rPr lang="en-GB" b="0" i="0" dirty="0">
                <a:effectLst/>
                <a:latin typeface="HIRO MISAKE" pitchFamily="2" charset="0"/>
              </a:rPr>
              <a:t>Café des Vampires</a:t>
            </a:r>
            <a:r>
              <a:rPr lang="en-GB" dirty="0">
                <a:latin typeface="HIRO MISAKE" pitchFamily="2" charset="0"/>
              </a:rPr>
              <a:t>, </a:t>
            </a:r>
            <a:r>
              <a:rPr lang="en-GB" b="0" i="0" dirty="0">
                <a:effectLst/>
                <a:latin typeface="HIRO MISAKE" pitchFamily="2" charset="0"/>
              </a:rPr>
              <a:t>Boulangerie et café Moomin</a:t>
            </a:r>
            <a:r>
              <a:rPr lang="en-GB" dirty="0">
                <a:latin typeface="HIRO MISAKE" pitchFamily="2" charset="0"/>
              </a:rPr>
              <a:t>, </a:t>
            </a:r>
            <a:r>
              <a:rPr lang="en-GB" b="0" i="0" dirty="0">
                <a:effectLst/>
                <a:latin typeface="HIRO MISAKE" pitchFamily="2" charset="0"/>
              </a:rPr>
              <a:t>Cafés Manga</a:t>
            </a:r>
            <a:r>
              <a:rPr lang="en-GB" dirty="0">
                <a:latin typeface="HIRO MISAKE" pitchFamily="2" charset="0"/>
              </a:rPr>
              <a:t> …</a:t>
            </a:r>
            <a:endParaRPr lang="en-GB" b="0" i="0" dirty="0">
              <a:effectLst/>
              <a:latin typeface="HIRO MISAKE" pitchFamily="2" charset="0"/>
            </a:endParaRPr>
          </a:p>
        </p:txBody>
      </p:sp>
      <p:pic>
        <p:nvPicPr>
          <p:cNvPr id="5" name="Picture 4">
            <a:extLst>
              <a:ext uri="{FF2B5EF4-FFF2-40B4-BE49-F238E27FC236}">
                <a16:creationId xmlns:a16="http://schemas.microsoft.com/office/drawing/2014/main" id="{A4ED88C4-DC89-0065-2320-48D7582B86EC}"/>
              </a:ext>
            </a:extLst>
          </p:cNvPr>
          <p:cNvPicPr>
            <a:picLocks noChangeAspect="1"/>
          </p:cNvPicPr>
          <p:nvPr/>
        </p:nvPicPr>
        <p:blipFill rotWithShape="1">
          <a:blip r:embed="rId2">
            <a:extLst>
              <a:ext uri="{28A0092B-C50C-407E-A947-70E740481C1C}">
                <a14:useLocalDpi xmlns:a14="http://schemas.microsoft.com/office/drawing/2010/main" val="0"/>
              </a:ext>
            </a:extLst>
          </a:blip>
          <a:srcRect l="12151" r="37558"/>
          <a:stretch/>
        </p:blipFill>
        <p:spPr>
          <a:xfrm>
            <a:off x="147085" y="2070736"/>
            <a:ext cx="4371753" cy="4233475"/>
          </a:xfrm>
          <a:prstGeom prst="rect">
            <a:avLst/>
          </a:prstGeom>
        </p:spPr>
      </p:pic>
    </p:spTree>
    <p:extLst>
      <p:ext uri="{BB962C8B-B14F-4D97-AF65-F5344CB8AC3E}">
        <p14:creationId xmlns:p14="http://schemas.microsoft.com/office/powerpoint/2010/main" val="3057985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385482" y="172211"/>
            <a:ext cx="10515600" cy="1325563"/>
          </a:xfrm>
        </p:spPr>
        <p:txBody>
          <a:bodyPr/>
          <a:lstStyle/>
          <a:p>
            <a:r>
              <a:rPr lang="fr-FR" dirty="0">
                <a:latin typeface="HIRO MISAKE" pitchFamily="2" charset="0"/>
              </a:rPr>
              <a:t>4. Cuisine Japonaise</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385482" y="1615107"/>
            <a:ext cx="11421035" cy="5333999"/>
          </a:xfrm>
        </p:spPr>
        <p:txBody>
          <a:bodyPr>
            <a:normAutofit fontScale="62500" lnSpcReduction="20000"/>
          </a:bodyPr>
          <a:lstStyle/>
          <a:p>
            <a:r>
              <a:rPr lang="fr-FR" sz="4600" u="sng" dirty="0">
                <a:latin typeface="HIRO MISAKE" pitchFamily="2" charset="0"/>
              </a:rPr>
              <a:t>Glaces Japonaises</a:t>
            </a:r>
          </a:p>
          <a:p>
            <a:pPr marL="0" indent="0" algn="l" fontAlgn="base">
              <a:buNone/>
            </a:pPr>
            <a:r>
              <a:rPr lang="fr-FR" b="0" i="0" dirty="0">
                <a:solidFill>
                  <a:srgbClr val="1B1B1B"/>
                </a:solidFill>
                <a:effectLst/>
                <a:latin typeface="HIRO MISAKE" pitchFamily="2" charset="0"/>
              </a:rPr>
              <a:t>Les samouraïs qui ont visité l’Amérique en 1860 </a:t>
            </a:r>
          </a:p>
          <a:p>
            <a:pPr marL="0" indent="0" algn="l" fontAlgn="base">
              <a:buNone/>
            </a:pPr>
            <a:r>
              <a:rPr lang="fr-FR" b="0" i="0" dirty="0">
                <a:solidFill>
                  <a:srgbClr val="1B1B1B"/>
                </a:solidFill>
                <a:effectLst/>
                <a:latin typeface="HIRO MISAKE" pitchFamily="2" charset="0"/>
              </a:rPr>
              <a:t>ont très probablement été les premiers Japonais </a:t>
            </a:r>
          </a:p>
          <a:p>
            <a:pPr marL="0" indent="0" algn="l" fontAlgn="base">
              <a:buNone/>
            </a:pPr>
            <a:r>
              <a:rPr lang="fr-FR" b="0" i="0" dirty="0">
                <a:solidFill>
                  <a:srgbClr val="1B1B1B"/>
                </a:solidFill>
                <a:effectLst/>
                <a:latin typeface="HIRO MISAKE" pitchFamily="2" charset="0"/>
              </a:rPr>
              <a:t>à manger de la crème glacée. Lorsqu’ils sont rentrés </a:t>
            </a:r>
          </a:p>
          <a:p>
            <a:pPr marL="0" indent="0" algn="l" fontAlgn="base">
              <a:buNone/>
            </a:pPr>
            <a:r>
              <a:rPr lang="fr-FR" b="0" i="0" dirty="0">
                <a:solidFill>
                  <a:srgbClr val="1B1B1B"/>
                </a:solidFill>
                <a:effectLst/>
                <a:latin typeface="HIRO MISAKE" pitchFamily="2" charset="0"/>
              </a:rPr>
              <a:t>au Japon, ils ont emporté avec eux la technologie </a:t>
            </a:r>
          </a:p>
          <a:p>
            <a:pPr marL="0" indent="0" algn="l" fontAlgn="base">
              <a:buNone/>
            </a:pPr>
            <a:r>
              <a:rPr lang="fr-FR" b="0" i="0" dirty="0">
                <a:solidFill>
                  <a:srgbClr val="1B1B1B"/>
                </a:solidFill>
                <a:effectLst/>
                <a:latin typeface="HIRO MISAKE" pitchFamily="2" charset="0"/>
              </a:rPr>
              <a:t>de fabrication de la crème glacée, et ce n’est qu’en 1869, à Yokohama, que le Japon a créé sa première crème glacée. </a:t>
            </a:r>
          </a:p>
          <a:p>
            <a:pPr marL="0" indent="0" algn="l" fontAlgn="base">
              <a:buNone/>
            </a:pPr>
            <a:r>
              <a:rPr lang="fr-FR" b="0" i="0" dirty="0">
                <a:solidFill>
                  <a:srgbClr val="1B1B1B"/>
                </a:solidFill>
                <a:effectLst/>
                <a:latin typeface="HIRO MISAKE" pitchFamily="2" charset="0"/>
              </a:rPr>
              <a:t>Le prix de la glace était de 25 yens par portion, ce qui était un luxe que la plupart des gens ne pouvaient pas se permettre à l’époque. En 1902, le prix de la crème glacée était tombé à 1 yen, et comme de plus en plus de gens pouvaient l’acheter, sa popularité a augmenté. La crème glacée ne doit pas être composée uniquement de chocolat et de vanille. </a:t>
            </a:r>
          </a:p>
          <a:p>
            <a:pPr marL="0" indent="0" algn="l" fontAlgn="base">
              <a:buNone/>
            </a:pPr>
            <a:r>
              <a:rPr lang="fr-FR" b="0" i="0" dirty="0">
                <a:solidFill>
                  <a:srgbClr val="1B1B1B"/>
                </a:solidFill>
                <a:effectLst/>
                <a:latin typeface="HIRO MISAKE" pitchFamily="2" charset="0"/>
              </a:rPr>
              <a:t>Les parfums de crème glacée que l’on ne trouve nulle part ailleurs sont devenus une curiosité et une excuse fantastique pour voyager à travers le pays. C’est pourquoi nous allons vous présenter quelques-uns des parfums de crème glacée les plus distinctifs disponibles exclusivement au Japon.</a:t>
            </a:r>
          </a:p>
          <a:p>
            <a:pPr marL="0" indent="0" algn="l" fontAlgn="base">
              <a:buNone/>
            </a:pPr>
            <a:endParaRPr lang="fr-FR" b="0" i="0" dirty="0">
              <a:solidFill>
                <a:srgbClr val="1B1B1B"/>
              </a:solidFill>
              <a:effectLst/>
              <a:latin typeface="HIRO MISAKE" pitchFamily="2" charset="0"/>
            </a:endParaRPr>
          </a:p>
          <a:p>
            <a:pPr marL="0" indent="0" fontAlgn="base">
              <a:buNone/>
            </a:pPr>
            <a:r>
              <a:rPr lang="fr-FR" b="0" i="0" dirty="0">
                <a:solidFill>
                  <a:srgbClr val="1B1B1B"/>
                </a:solidFill>
                <a:effectLst/>
                <a:latin typeface="HIRO MISAKE" pitchFamily="2" charset="0"/>
              </a:rPr>
              <a:t>Le top : </a:t>
            </a:r>
            <a:r>
              <a:rPr lang="en-GB" b="0" i="0" dirty="0" err="1">
                <a:effectLst/>
                <a:latin typeface="HIRO MISAKE" pitchFamily="2" charset="0"/>
              </a:rPr>
              <a:t>Kinpaku</a:t>
            </a:r>
            <a:r>
              <a:rPr lang="fr-FR" dirty="0">
                <a:solidFill>
                  <a:srgbClr val="1B1B1B"/>
                </a:solidFill>
                <a:latin typeface="HIRO MISAKE" pitchFamily="2" charset="0"/>
              </a:rPr>
              <a:t>, </a:t>
            </a:r>
            <a:r>
              <a:rPr lang="en-GB" b="0" i="0" dirty="0">
                <a:effectLst/>
                <a:latin typeface="HIRO MISAKE" pitchFamily="2" charset="0"/>
              </a:rPr>
              <a:t>Crème </a:t>
            </a:r>
            <a:r>
              <a:rPr lang="en-GB" b="0" i="0" dirty="0" err="1">
                <a:effectLst/>
                <a:latin typeface="HIRO MISAKE" pitchFamily="2" charset="0"/>
              </a:rPr>
              <a:t>glacée</a:t>
            </a:r>
            <a:r>
              <a:rPr lang="en-GB" b="0" i="0" dirty="0">
                <a:effectLst/>
                <a:latin typeface="HIRO MISAKE" pitchFamily="2" charset="0"/>
              </a:rPr>
              <a:t> au miso</a:t>
            </a:r>
            <a:r>
              <a:rPr lang="en-GB" dirty="0">
                <a:latin typeface="HIRO MISAKE" pitchFamily="2" charset="0"/>
              </a:rPr>
              <a:t>, </a:t>
            </a:r>
            <a:r>
              <a:rPr lang="fr-FR" b="0" i="0" dirty="0">
                <a:effectLst/>
                <a:latin typeface="HIRO MISAKE" pitchFamily="2" charset="0"/>
              </a:rPr>
              <a:t>Crème glacée à la lavande</a:t>
            </a:r>
            <a:r>
              <a:rPr lang="en-GB" dirty="0">
                <a:latin typeface="HIRO MISAKE" pitchFamily="2" charset="0"/>
              </a:rPr>
              <a:t>, Glace au wasabi, </a:t>
            </a:r>
            <a:r>
              <a:rPr lang="fr-FR" b="0" i="0" dirty="0">
                <a:effectLst/>
                <a:latin typeface="HIRO MISAKE" pitchFamily="2" charset="0"/>
              </a:rPr>
              <a:t>Crème glacée à la sauce soja …</a:t>
            </a:r>
          </a:p>
        </p:txBody>
      </p:sp>
      <p:pic>
        <p:nvPicPr>
          <p:cNvPr id="5" name="Picture 4">
            <a:extLst>
              <a:ext uri="{FF2B5EF4-FFF2-40B4-BE49-F238E27FC236}">
                <a16:creationId xmlns:a16="http://schemas.microsoft.com/office/drawing/2014/main" id="{4AE216C2-8476-5AFA-65AC-6E65AFD35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6343" y="86776"/>
            <a:ext cx="3634895" cy="3120460"/>
          </a:xfrm>
          <a:prstGeom prst="rect">
            <a:avLst/>
          </a:prstGeom>
        </p:spPr>
      </p:pic>
    </p:spTree>
    <p:extLst>
      <p:ext uri="{BB962C8B-B14F-4D97-AF65-F5344CB8AC3E}">
        <p14:creationId xmlns:p14="http://schemas.microsoft.com/office/powerpoint/2010/main" val="3375350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p:txBody>
          <a:bodyPr/>
          <a:lstStyle/>
          <a:p>
            <a:r>
              <a:rPr lang="fr-FR" dirty="0">
                <a:latin typeface="HIRO MISAKE" pitchFamily="2" charset="0"/>
              </a:rPr>
              <a:t>4. Cuisine Japonaise</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838200" y="1825624"/>
            <a:ext cx="10515600" cy="4602069"/>
          </a:xfrm>
        </p:spPr>
        <p:txBody>
          <a:bodyPr>
            <a:normAutofit fontScale="85000" lnSpcReduction="10000"/>
          </a:bodyPr>
          <a:lstStyle/>
          <a:p>
            <a:r>
              <a:rPr lang="fr-FR" sz="4200" u="sng" dirty="0">
                <a:latin typeface="HIRO MISAKE" pitchFamily="2" charset="0"/>
              </a:rPr>
              <a:t>Sushi</a:t>
            </a:r>
            <a:endParaRPr lang="fr-FR" dirty="0">
              <a:latin typeface="HIRO MISAKE" pitchFamily="2" charset="0"/>
            </a:endParaRPr>
          </a:p>
          <a:p>
            <a:pPr marL="0" indent="0" algn="l" fontAlgn="base">
              <a:buNone/>
            </a:pPr>
            <a:r>
              <a:rPr lang="fr-FR" b="0" i="0" dirty="0">
                <a:solidFill>
                  <a:srgbClr val="1B1B1B"/>
                </a:solidFill>
                <a:effectLst/>
                <a:latin typeface="HIRO MISAKE" pitchFamily="2" charset="0"/>
              </a:rPr>
              <a:t>Le sushi est sans doute le plat japonais le plus connu au monde. Tout plat préparé avec du riz vinaigré pour sushi est appelé sushi. Le sushi peut être préparé sans poisson ou avec du poisson cru, mais de nombreux types de fruits de mer sont utilisés dans les repas de sushi.</a:t>
            </a:r>
          </a:p>
          <a:p>
            <a:pPr marL="0" indent="0" algn="l" fontAlgn="base">
              <a:buNone/>
            </a:pPr>
            <a:r>
              <a:rPr lang="fr-FR" b="0" i="0" dirty="0">
                <a:solidFill>
                  <a:srgbClr val="1B1B1B"/>
                </a:solidFill>
                <a:effectLst/>
                <a:latin typeface="HIRO MISAKE" pitchFamily="2" charset="0"/>
              </a:rPr>
              <a:t>Le Japon étant entouré d’eau, le poisson et le riz ont toujours été populaires. À l’origine, le sushi était du poisson fermenté accompagné de riz salé, et il a été un repas populaire au Japon pendant un millier d’années, jusqu’à la période Edo (1603-1868), lorsque le sushi moderne a été inventé. Le nom « sushi », qui signifie « c’est aigre », témoigne de l’origine du sushi, qui était conservé dans du sel. Le sushi a été créé comme une forme de cuisine rapide, et il continue de l’être aujourd’hui.</a:t>
            </a:r>
          </a:p>
        </p:txBody>
      </p:sp>
    </p:spTree>
    <p:extLst>
      <p:ext uri="{BB962C8B-B14F-4D97-AF65-F5344CB8AC3E}">
        <p14:creationId xmlns:p14="http://schemas.microsoft.com/office/powerpoint/2010/main" val="1742267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593651" y="0"/>
            <a:ext cx="10515600" cy="1325563"/>
          </a:xfrm>
        </p:spPr>
        <p:txBody>
          <a:bodyPr/>
          <a:lstStyle/>
          <a:p>
            <a:r>
              <a:rPr lang="fr-FR" dirty="0">
                <a:latin typeface="HIRO MISAKE" pitchFamily="2" charset="0"/>
              </a:rPr>
              <a:t>4. Cuisine Japonaise</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593650" y="1229574"/>
            <a:ext cx="7263809" cy="5330714"/>
          </a:xfrm>
        </p:spPr>
        <p:txBody>
          <a:bodyPr>
            <a:normAutofit fontScale="92500" lnSpcReduction="20000"/>
          </a:bodyPr>
          <a:lstStyle/>
          <a:p>
            <a:r>
              <a:rPr lang="fr-FR" sz="3900" u="sng" dirty="0">
                <a:latin typeface="HIRO MISAKE" pitchFamily="2" charset="0"/>
              </a:rPr>
              <a:t>Champignons Japonais</a:t>
            </a:r>
          </a:p>
          <a:p>
            <a:pPr marL="0" indent="0" algn="l" fontAlgn="base">
              <a:buNone/>
            </a:pPr>
            <a:r>
              <a:rPr lang="fr-FR" b="0" i="0" dirty="0">
                <a:solidFill>
                  <a:srgbClr val="1B1B1B"/>
                </a:solidFill>
                <a:effectLst/>
                <a:latin typeface="HIRO MISAKE" pitchFamily="2" charset="0"/>
              </a:rPr>
              <a:t>Les gens du monde entier sont attirés par la cuisine japonaise pour diverses raisons, notamment la santé, la longévité et la minceur relatives des citoyens japonais. Le </a:t>
            </a:r>
            <a:r>
              <a:rPr lang="fr-FR" b="0" i="0" dirty="0" err="1">
                <a:solidFill>
                  <a:srgbClr val="1B1B1B"/>
                </a:solidFill>
                <a:effectLst/>
                <a:latin typeface="HIRO MISAKE" pitchFamily="2" charset="0"/>
              </a:rPr>
              <a:t>washoku</a:t>
            </a:r>
            <a:r>
              <a:rPr lang="fr-FR" b="0" i="0" dirty="0">
                <a:solidFill>
                  <a:srgbClr val="1B1B1B"/>
                </a:solidFill>
                <a:effectLst/>
                <a:latin typeface="HIRO MISAKE" pitchFamily="2" charset="0"/>
              </a:rPr>
              <a:t>, ou cuisine japonaise, est particulièrement nutritif en raison de la grande variété d’aliments qui composent un régime japonais équilibré. Le tofu, le thé vert et les champignons japonais sont tous des éléments bien connus du régime </a:t>
            </a:r>
            <a:r>
              <a:rPr lang="fr-FR" b="0" i="0" dirty="0" err="1">
                <a:solidFill>
                  <a:srgbClr val="1B1B1B"/>
                </a:solidFill>
                <a:effectLst/>
                <a:latin typeface="HIRO MISAKE" pitchFamily="2" charset="0"/>
              </a:rPr>
              <a:t>washoku</a:t>
            </a:r>
            <a:r>
              <a:rPr lang="fr-FR" b="0" i="0" dirty="0">
                <a:solidFill>
                  <a:srgbClr val="1B1B1B"/>
                </a:solidFill>
                <a:effectLst/>
                <a:latin typeface="HIRO MISAKE" pitchFamily="2" charset="0"/>
              </a:rPr>
              <a:t>, mais peu de gens réalisent à quel point ils sont essentiels.</a:t>
            </a:r>
          </a:p>
          <a:p>
            <a:pPr marL="0" indent="0" algn="l" fontAlgn="base">
              <a:buNone/>
            </a:pPr>
            <a:endParaRPr lang="fr-FR" b="0" i="0" dirty="0">
              <a:solidFill>
                <a:srgbClr val="1B1B1B"/>
              </a:solidFill>
              <a:effectLst/>
              <a:latin typeface="HIRO MISAKE" pitchFamily="2" charset="0"/>
            </a:endParaRPr>
          </a:p>
          <a:p>
            <a:pPr marL="0" indent="0">
              <a:buNone/>
            </a:pPr>
            <a:r>
              <a:rPr lang="fr-FR" b="0" i="0" dirty="0">
                <a:solidFill>
                  <a:srgbClr val="1B1B1B"/>
                </a:solidFill>
                <a:effectLst/>
                <a:latin typeface="HIRO MISAKE" pitchFamily="2" charset="0"/>
              </a:rPr>
              <a:t>Le top : </a:t>
            </a:r>
            <a:r>
              <a:rPr lang="en-GB" b="0" i="0" dirty="0">
                <a:effectLst/>
                <a:latin typeface="HIRO MISAKE" pitchFamily="2" charset="0"/>
              </a:rPr>
              <a:t>Champignons Shiitake, Maitake, Enoki, </a:t>
            </a:r>
            <a:r>
              <a:rPr lang="en-GB" b="0" i="0" dirty="0" err="1">
                <a:effectLst/>
                <a:latin typeface="HIRO MISAKE" pitchFamily="2" charset="0"/>
              </a:rPr>
              <a:t>Enokitake</a:t>
            </a:r>
            <a:r>
              <a:rPr lang="en-GB" b="0" i="0" dirty="0">
                <a:effectLst/>
                <a:latin typeface="HIRO MISAKE" pitchFamily="2" charset="0"/>
              </a:rPr>
              <a:t>  …</a:t>
            </a:r>
          </a:p>
          <a:p>
            <a:endParaRPr lang="en-GB" b="0" i="0" dirty="0">
              <a:effectLst/>
              <a:latin typeface="HIRO MISAKE" pitchFamily="2" charset="0"/>
            </a:endParaRPr>
          </a:p>
          <a:p>
            <a:endParaRPr lang="fr-FR" b="0" i="0" dirty="0">
              <a:solidFill>
                <a:srgbClr val="1B1B1B"/>
              </a:solidFill>
              <a:effectLst/>
              <a:latin typeface="HIRO MISAKE" pitchFamily="2" charset="0"/>
            </a:endParaRPr>
          </a:p>
        </p:txBody>
      </p:sp>
      <p:pic>
        <p:nvPicPr>
          <p:cNvPr id="5" name="Picture 4">
            <a:extLst>
              <a:ext uri="{FF2B5EF4-FFF2-40B4-BE49-F238E27FC236}">
                <a16:creationId xmlns:a16="http://schemas.microsoft.com/office/drawing/2014/main" id="{C22573C7-9910-5303-A709-5E6DDA852091}"/>
              </a:ext>
            </a:extLst>
          </p:cNvPr>
          <p:cNvPicPr>
            <a:picLocks noChangeAspect="1"/>
          </p:cNvPicPr>
          <p:nvPr/>
        </p:nvPicPr>
        <p:blipFill rotWithShape="1">
          <a:blip r:embed="rId2">
            <a:extLst>
              <a:ext uri="{28A0092B-C50C-407E-A947-70E740481C1C}">
                <a14:useLocalDpi xmlns:a14="http://schemas.microsoft.com/office/drawing/2010/main" val="0"/>
              </a:ext>
            </a:extLst>
          </a:blip>
          <a:srcRect l="10296" r="14083"/>
          <a:stretch/>
        </p:blipFill>
        <p:spPr>
          <a:xfrm>
            <a:off x="8102009" y="1900022"/>
            <a:ext cx="3830728" cy="3438781"/>
          </a:xfrm>
          <a:prstGeom prst="rect">
            <a:avLst/>
          </a:prstGeom>
        </p:spPr>
      </p:pic>
    </p:spTree>
    <p:extLst>
      <p:ext uri="{BB962C8B-B14F-4D97-AF65-F5344CB8AC3E}">
        <p14:creationId xmlns:p14="http://schemas.microsoft.com/office/powerpoint/2010/main" val="2034710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419984" y="3616"/>
            <a:ext cx="10515600" cy="1325563"/>
          </a:xfrm>
        </p:spPr>
        <p:txBody>
          <a:bodyPr/>
          <a:lstStyle/>
          <a:p>
            <a:r>
              <a:rPr lang="fr-FR" dirty="0">
                <a:latin typeface="HIRO MISAKE" pitchFamily="2" charset="0"/>
              </a:rPr>
              <a:t>4. Cuisine Japonaise</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5582091" y="1265274"/>
            <a:ext cx="6556744" cy="5592726"/>
          </a:xfrm>
        </p:spPr>
        <p:txBody>
          <a:bodyPr>
            <a:normAutofit fontScale="92500" lnSpcReduction="20000"/>
          </a:bodyPr>
          <a:lstStyle/>
          <a:p>
            <a:pPr algn="l" fontAlgn="base"/>
            <a:r>
              <a:rPr lang="fr-FR" sz="3900" b="0" i="0" u="sng" dirty="0">
                <a:effectLst/>
                <a:latin typeface="HIRO MISAKE" pitchFamily="2" charset="0"/>
              </a:rPr>
              <a:t>Saké : la Mythique Boisson Japonaise</a:t>
            </a:r>
            <a:endParaRPr lang="fr-FR" sz="3900" u="sng" dirty="0">
              <a:latin typeface="HIRO MISAKE" pitchFamily="2" charset="0"/>
            </a:endParaRPr>
          </a:p>
          <a:p>
            <a:pPr marL="0" indent="0" algn="l" fontAlgn="base">
              <a:buNone/>
            </a:pPr>
            <a:r>
              <a:rPr lang="fr-FR" b="0" i="0" dirty="0">
                <a:solidFill>
                  <a:srgbClr val="1B1B1B"/>
                </a:solidFill>
                <a:effectLst/>
                <a:latin typeface="HIRO MISAKE" pitchFamily="2" charset="0"/>
              </a:rPr>
              <a:t>Il est étonnant que la boisson Japonaise par excellence soit encore une grande inconnue pour beaucoup de gens, dans notre pays où tout le monde a goûté au moins une fois aux sushis et aux sashimis. </a:t>
            </a:r>
          </a:p>
          <a:p>
            <a:pPr marL="0" indent="0" algn="l" fontAlgn="base">
              <a:buNone/>
            </a:pPr>
            <a:r>
              <a:rPr lang="fr-FR" b="0" i="0" dirty="0">
                <a:solidFill>
                  <a:srgbClr val="1B1B1B"/>
                </a:solidFill>
                <a:effectLst/>
                <a:latin typeface="HIRO MISAKE" pitchFamily="2" charset="0"/>
              </a:rPr>
              <a:t>Toutefois, grâce à des manifestations consacrées à cette boisson alcoolisée à base de riz et à des périodes d’étude lors de grands événements gastronomiques, ainsi qu’au dévouement de certains restaurants qui cherchent à promouvoir cette tradition, l’intérêt pour le saké s’est rapidement accru ces dernières années.</a:t>
            </a:r>
          </a:p>
          <a:p>
            <a:pPr marL="0" indent="0">
              <a:buNone/>
            </a:pPr>
            <a:endParaRPr lang="fr-FR" b="0" i="0" dirty="0">
              <a:solidFill>
                <a:srgbClr val="1B1B1B"/>
              </a:solidFill>
              <a:effectLst/>
              <a:latin typeface="HIRO MISAKE" pitchFamily="2" charset="0"/>
            </a:endParaRPr>
          </a:p>
        </p:txBody>
      </p:sp>
      <p:pic>
        <p:nvPicPr>
          <p:cNvPr id="5" name="Picture 4">
            <a:extLst>
              <a:ext uri="{FF2B5EF4-FFF2-40B4-BE49-F238E27FC236}">
                <a16:creationId xmlns:a16="http://schemas.microsoft.com/office/drawing/2014/main" id="{79FC47DA-FADB-D1C4-F058-F3CCAFF08880}"/>
              </a:ext>
            </a:extLst>
          </p:cNvPr>
          <p:cNvPicPr>
            <a:picLocks noChangeAspect="1"/>
          </p:cNvPicPr>
          <p:nvPr/>
        </p:nvPicPr>
        <p:blipFill rotWithShape="1">
          <a:blip r:embed="rId2">
            <a:extLst>
              <a:ext uri="{28A0092B-C50C-407E-A947-70E740481C1C}">
                <a14:useLocalDpi xmlns:a14="http://schemas.microsoft.com/office/drawing/2010/main" val="0"/>
              </a:ext>
            </a:extLst>
          </a:blip>
          <a:srcRect l="12239" r="13459"/>
          <a:stretch/>
        </p:blipFill>
        <p:spPr>
          <a:xfrm>
            <a:off x="239233" y="1609007"/>
            <a:ext cx="5144670" cy="4618287"/>
          </a:xfrm>
          <a:prstGeom prst="rect">
            <a:avLst/>
          </a:prstGeom>
        </p:spPr>
      </p:pic>
    </p:spTree>
    <p:extLst>
      <p:ext uri="{BB962C8B-B14F-4D97-AF65-F5344CB8AC3E}">
        <p14:creationId xmlns:p14="http://schemas.microsoft.com/office/powerpoint/2010/main" val="2556544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285307" y="99311"/>
            <a:ext cx="10515600" cy="1325563"/>
          </a:xfrm>
        </p:spPr>
        <p:txBody>
          <a:bodyPr/>
          <a:lstStyle/>
          <a:p>
            <a:r>
              <a:rPr lang="fr-FR" dirty="0">
                <a:latin typeface="HIRO MISAKE" pitchFamily="2" charset="0"/>
              </a:rPr>
              <a:t>4. Cuisine Japonaise</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5220584" y="1307806"/>
            <a:ext cx="6896986" cy="5592726"/>
          </a:xfrm>
        </p:spPr>
        <p:txBody>
          <a:bodyPr>
            <a:normAutofit fontScale="85000" lnSpcReduction="20000"/>
          </a:bodyPr>
          <a:lstStyle/>
          <a:p>
            <a:pPr marL="0" indent="0" algn="l" fontAlgn="base">
              <a:buNone/>
            </a:pPr>
            <a:r>
              <a:rPr lang="fr-FR" sz="3900" b="0" i="0" u="sng" dirty="0" err="1">
                <a:effectLst/>
                <a:latin typeface="HIRO MISAKE" pitchFamily="2" charset="0"/>
              </a:rPr>
              <a:t>Kaiseki</a:t>
            </a:r>
            <a:r>
              <a:rPr lang="fr-FR" sz="3900" b="0" i="0" u="sng" dirty="0">
                <a:effectLst/>
                <a:latin typeface="HIRO MISAKE" pitchFamily="2" charset="0"/>
              </a:rPr>
              <a:t> : la Cuisine Artistique Japonaise</a:t>
            </a:r>
            <a:endParaRPr lang="fr-FR" sz="3900" u="sng" dirty="0">
              <a:latin typeface="HIRO MISAKE" pitchFamily="2" charset="0"/>
            </a:endParaRPr>
          </a:p>
          <a:p>
            <a:pPr marL="0" indent="0" algn="l" fontAlgn="base">
              <a:buNone/>
            </a:pPr>
            <a:r>
              <a:rPr lang="fr-FR" b="0" i="0" dirty="0">
                <a:solidFill>
                  <a:srgbClr val="1B1B1B"/>
                </a:solidFill>
                <a:effectLst/>
                <a:latin typeface="HIRO MISAKE" pitchFamily="2" charset="0"/>
              </a:rPr>
              <a:t>La cuisine la plus réputée à travers le monde est certainement la cuisine japonaise, et l’expertise culinaire du Japon n’est nulle part plus exposée que dans les plats </a:t>
            </a:r>
            <a:r>
              <a:rPr lang="fr-FR" b="0" i="0" dirty="0" err="1">
                <a:solidFill>
                  <a:srgbClr val="1B1B1B"/>
                </a:solidFill>
                <a:effectLst/>
                <a:latin typeface="HIRO MISAKE" pitchFamily="2" charset="0"/>
              </a:rPr>
              <a:t>kaiseki</a:t>
            </a:r>
            <a:r>
              <a:rPr lang="fr-FR" b="0" i="0" dirty="0">
                <a:solidFill>
                  <a:srgbClr val="1B1B1B"/>
                </a:solidFill>
                <a:effectLst/>
                <a:latin typeface="HIRO MISAKE" pitchFamily="2" charset="0"/>
              </a:rPr>
              <a:t> préparés de manière exquise. </a:t>
            </a:r>
          </a:p>
          <a:p>
            <a:pPr marL="0" indent="0" algn="l" fontAlgn="base">
              <a:buNone/>
            </a:pPr>
            <a:r>
              <a:rPr lang="fr-FR" b="0" i="0" dirty="0">
                <a:solidFill>
                  <a:srgbClr val="1B1B1B"/>
                </a:solidFill>
                <a:effectLst/>
                <a:latin typeface="HIRO MISAKE" pitchFamily="2" charset="0"/>
              </a:rPr>
              <a:t>Au départ, il s’agissait d’un simple plat d’accompagnement pour la cuisine japonaise. Le </a:t>
            </a:r>
            <a:r>
              <a:rPr lang="fr-FR" b="0" i="0" dirty="0" err="1">
                <a:solidFill>
                  <a:srgbClr val="1B1B1B"/>
                </a:solidFill>
                <a:effectLst/>
                <a:latin typeface="HIRO MISAKE" pitchFamily="2" charset="0"/>
              </a:rPr>
              <a:t>kaiseki</a:t>
            </a:r>
            <a:r>
              <a:rPr lang="fr-FR" b="0" i="0" dirty="0">
                <a:solidFill>
                  <a:srgbClr val="1B1B1B"/>
                </a:solidFill>
                <a:effectLst/>
                <a:latin typeface="HIRO MISAKE" pitchFamily="2" charset="0"/>
              </a:rPr>
              <a:t> est un cours de dégustation traditionnel japonais composé de plusieurs petites cérémonies du thé, mais il est devenu au fil des ans le summum de la haute cuisine japonaise.</a:t>
            </a:r>
          </a:p>
          <a:p>
            <a:pPr marL="0" indent="0" algn="l" fontAlgn="base">
              <a:buNone/>
            </a:pPr>
            <a:endParaRPr lang="fr-FR" b="0" i="0" dirty="0">
              <a:solidFill>
                <a:srgbClr val="1B1B1B"/>
              </a:solidFill>
              <a:effectLst/>
              <a:latin typeface="HIRO MISAKE" pitchFamily="2" charset="0"/>
            </a:endParaRPr>
          </a:p>
          <a:p>
            <a:pPr marL="0" indent="0" fontAlgn="base">
              <a:buNone/>
            </a:pPr>
            <a:r>
              <a:rPr lang="fr-FR" dirty="0">
                <a:solidFill>
                  <a:srgbClr val="1B1B1B"/>
                </a:solidFill>
                <a:latin typeface="HIRO MISAKE" pitchFamily="2" charset="0"/>
              </a:rPr>
              <a:t>Le top : </a:t>
            </a:r>
            <a:r>
              <a:rPr lang="en-GB" i="0" dirty="0" err="1">
                <a:effectLst/>
                <a:latin typeface="HIRO MISAKE" pitchFamily="2" charset="0"/>
              </a:rPr>
              <a:t>Suimono</a:t>
            </a:r>
            <a:r>
              <a:rPr lang="en-GB" dirty="0">
                <a:latin typeface="HIRO MISAKE" pitchFamily="2" charset="0"/>
              </a:rPr>
              <a:t>, </a:t>
            </a:r>
            <a:r>
              <a:rPr lang="en-GB" i="0" dirty="0" err="1">
                <a:effectLst/>
                <a:latin typeface="HIRO MISAKE" pitchFamily="2" charset="0"/>
              </a:rPr>
              <a:t>Hassun</a:t>
            </a:r>
            <a:r>
              <a:rPr lang="en-GB" dirty="0">
                <a:latin typeface="HIRO MISAKE" pitchFamily="2" charset="0"/>
              </a:rPr>
              <a:t>, </a:t>
            </a:r>
            <a:r>
              <a:rPr lang="en-GB" i="0" dirty="0" err="1">
                <a:effectLst/>
                <a:latin typeface="HIRO MISAKE" pitchFamily="2" charset="0"/>
              </a:rPr>
              <a:t>Mukozuke</a:t>
            </a:r>
            <a:r>
              <a:rPr lang="en-GB" dirty="0">
                <a:latin typeface="HIRO MISAKE" pitchFamily="2" charset="0"/>
              </a:rPr>
              <a:t>, </a:t>
            </a:r>
            <a:r>
              <a:rPr lang="en-GB" i="0" dirty="0" err="1">
                <a:effectLst/>
                <a:latin typeface="HIRO MISAKE" pitchFamily="2" charset="0"/>
              </a:rPr>
              <a:t>Takiawase</a:t>
            </a:r>
            <a:r>
              <a:rPr lang="en-GB" dirty="0">
                <a:latin typeface="HIRO MISAKE" pitchFamily="2" charset="0"/>
              </a:rPr>
              <a:t>, </a:t>
            </a:r>
            <a:r>
              <a:rPr lang="en-GB" i="0" dirty="0" err="1">
                <a:effectLst/>
                <a:latin typeface="HIRO MISAKE" pitchFamily="2" charset="0"/>
              </a:rPr>
              <a:t>Wanmono</a:t>
            </a:r>
            <a:r>
              <a:rPr lang="en-GB" dirty="0">
                <a:latin typeface="HIRO MISAKE" pitchFamily="2" charset="0"/>
              </a:rPr>
              <a:t>, </a:t>
            </a:r>
            <a:r>
              <a:rPr lang="en-GB" i="0" dirty="0" err="1">
                <a:effectLst/>
                <a:latin typeface="HIRO MISAKE" pitchFamily="2" charset="0"/>
              </a:rPr>
              <a:t>Nimono</a:t>
            </a:r>
            <a:r>
              <a:rPr lang="en-GB" i="0" dirty="0">
                <a:effectLst/>
                <a:latin typeface="HIRO MISAKE" pitchFamily="2" charset="0"/>
              </a:rPr>
              <a:t>, </a:t>
            </a:r>
            <a:r>
              <a:rPr lang="en-GB" i="0" dirty="0" err="1">
                <a:effectLst/>
                <a:latin typeface="HIRO MISAKE" pitchFamily="2" charset="0"/>
              </a:rPr>
              <a:t>Shiizakana</a:t>
            </a:r>
            <a:r>
              <a:rPr lang="en-GB" dirty="0">
                <a:latin typeface="HIRO MISAKE" pitchFamily="2" charset="0"/>
              </a:rPr>
              <a:t> …</a:t>
            </a:r>
            <a:endParaRPr lang="en-GB" i="0" dirty="0">
              <a:effectLst/>
              <a:latin typeface="HIRO MISAKE" pitchFamily="2" charset="0"/>
            </a:endParaRPr>
          </a:p>
          <a:p>
            <a:pPr fontAlgn="base"/>
            <a:endParaRPr lang="en-GB" b="1" i="0" dirty="0">
              <a:effectLst/>
              <a:latin typeface="HIRO MISAKE" pitchFamily="2" charset="0"/>
            </a:endParaRPr>
          </a:p>
          <a:p>
            <a:pPr fontAlgn="base"/>
            <a:endParaRPr lang="en-GB" b="1" i="0" dirty="0">
              <a:effectLst/>
              <a:latin typeface="HIRO MISAKE" pitchFamily="2" charset="0"/>
            </a:endParaRPr>
          </a:p>
          <a:p>
            <a:pPr fontAlgn="base"/>
            <a:endParaRPr lang="en-GB" b="1" i="0" dirty="0">
              <a:effectLst/>
              <a:latin typeface="HIRO MISAKE" pitchFamily="2" charset="0"/>
            </a:endParaRPr>
          </a:p>
          <a:p>
            <a:pPr fontAlgn="base"/>
            <a:endParaRPr lang="en-GB" b="1" i="0" dirty="0">
              <a:effectLst/>
              <a:latin typeface="HIRO MISAKE" pitchFamily="2" charset="0"/>
            </a:endParaRPr>
          </a:p>
          <a:p>
            <a:pPr algn="l" fontAlgn="base"/>
            <a:endParaRPr lang="fr-FR" b="0" i="0" dirty="0">
              <a:solidFill>
                <a:srgbClr val="1B1B1B"/>
              </a:solidFill>
              <a:effectLst/>
              <a:latin typeface="HIRO MISAKE" pitchFamily="2" charset="0"/>
            </a:endParaRPr>
          </a:p>
          <a:p>
            <a:endParaRPr lang="fr-FR" b="0" i="0" dirty="0">
              <a:solidFill>
                <a:srgbClr val="1B1B1B"/>
              </a:solidFill>
              <a:effectLst/>
              <a:latin typeface="HIRO MISAKE" pitchFamily="2" charset="0"/>
            </a:endParaRPr>
          </a:p>
        </p:txBody>
      </p:sp>
      <p:pic>
        <p:nvPicPr>
          <p:cNvPr id="5" name="Picture 4">
            <a:extLst>
              <a:ext uri="{FF2B5EF4-FFF2-40B4-BE49-F238E27FC236}">
                <a16:creationId xmlns:a16="http://schemas.microsoft.com/office/drawing/2014/main" id="{2F9E948C-180E-AE73-960D-DB346C52F7D2}"/>
              </a:ext>
            </a:extLst>
          </p:cNvPr>
          <p:cNvPicPr>
            <a:picLocks noChangeAspect="1"/>
          </p:cNvPicPr>
          <p:nvPr/>
        </p:nvPicPr>
        <p:blipFill rotWithShape="1">
          <a:blip r:embed="rId2">
            <a:extLst>
              <a:ext uri="{28A0092B-C50C-407E-A947-70E740481C1C}">
                <a14:useLocalDpi xmlns:a14="http://schemas.microsoft.com/office/drawing/2010/main" val="0"/>
              </a:ext>
            </a:extLst>
          </a:blip>
          <a:srcRect l="18488" r="18721"/>
          <a:stretch/>
        </p:blipFill>
        <p:spPr>
          <a:xfrm>
            <a:off x="410516" y="1520569"/>
            <a:ext cx="4524134" cy="4805804"/>
          </a:xfrm>
          <a:prstGeom prst="rect">
            <a:avLst/>
          </a:prstGeom>
        </p:spPr>
      </p:pic>
    </p:spTree>
    <p:extLst>
      <p:ext uri="{BB962C8B-B14F-4D97-AF65-F5344CB8AC3E}">
        <p14:creationId xmlns:p14="http://schemas.microsoft.com/office/powerpoint/2010/main" val="1253253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657446" y="18255"/>
            <a:ext cx="10515600" cy="1325563"/>
          </a:xfrm>
        </p:spPr>
        <p:txBody>
          <a:bodyPr/>
          <a:lstStyle/>
          <a:p>
            <a:r>
              <a:rPr lang="fr-FR" dirty="0">
                <a:latin typeface="HIRO MISAKE" pitchFamily="2" charset="0"/>
              </a:rPr>
              <a:t>4. Cuisine Japonaise</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838200" y="1049448"/>
            <a:ext cx="10515600" cy="4351338"/>
          </a:xfrm>
        </p:spPr>
        <p:txBody>
          <a:bodyPr>
            <a:normAutofit/>
          </a:bodyPr>
          <a:lstStyle/>
          <a:p>
            <a:r>
              <a:rPr lang="fr-FR" sz="3600" u="sng" dirty="0" err="1">
                <a:latin typeface="HIRO MISAKE" pitchFamily="2" charset="0"/>
              </a:rPr>
              <a:t>Izakaya</a:t>
            </a:r>
            <a:endParaRPr lang="fr-FR" u="sng" dirty="0">
              <a:latin typeface="HIRO MISAKE" pitchFamily="2" charset="0"/>
            </a:endParaRPr>
          </a:p>
          <a:p>
            <a:pPr marL="0" indent="0" algn="l" fontAlgn="base">
              <a:buNone/>
            </a:pPr>
            <a:r>
              <a:rPr lang="fr-FR" b="0" i="0" dirty="0" err="1">
                <a:solidFill>
                  <a:srgbClr val="1B1B1B"/>
                </a:solidFill>
                <a:effectLst/>
                <a:latin typeface="HIRO MISAKE" pitchFamily="2" charset="0"/>
              </a:rPr>
              <a:t>Izakaya</a:t>
            </a:r>
            <a:r>
              <a:rPr lang="fr-FR" dirty="0">
                <a:solidFill>
                  <a:srgbClr val="1B1B1B"/>
                </a:solidFill>
                <a:latin typeface="HIRO MISAKE" pitchFamily="2" charset="0"/>
              </a:rPr>
              <a:t> se </a:t>
            </a:r>
            <a:r>
              <a:rPr lang="fr-FR" b="0" i="0" dirty="0">
                <a:solidFill>
                  <a:srgbClr val="1B1B1B"/>
                </a:solidFill>
                <a:effectLst/>
                <a:latin typeface="HIRO MISAKE" pitchFamily="2" charset="0"/>
              </a:rPr>
              <a:t>traduit littéralement par « magasin de saké où l’on s’assoit ».</a:t>
            </a:r>
          </a:p>
        </p:txBody>
      </p:sp>
      <p:pic>
        <p:nvPicPr>
          <p:cNvPr id="5" name="Picture 4">
            <a:extLst>
              <a:ext uri="{FF2B5EF4-FFF2-40B4-BE49-F238E27FC236}">
                <a16:creationId xmlns:a16="http://schemas.microsoft.com/office/drawing/2014/main" id="{8F6B9874-DE04-485A-9EC7-9AC7C980F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281" y="2649101"/>
            <a:ext cx="5975438" cy="3985617"/>
          </a:xfrm>
          <a:prstGeom prst="rect">
            <a:avLst/>
          </a:prstGeom>
        </p:spPr>
      </p:pic>
    </p:spTree>
    <p:extLst>
      <p:ext uri="{BB962C8B-B14F-4D97-AF65-F5344CB8AC3E}">
        <p14:creationId xmlns:p14="http://schemas.microsoft.com/office/powerpoint/2010/main" val="334590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2321C4-593D-652B-AE0D-258B8230E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5954" y="1912827"/>
            <a:ext cx="4555026" cy="3032346"/>
          </a:xfrm>
          <a:prstGeom prst="rect">
            <a:avLst/>
          </a:prstGeom>
        </p:spPr>
      </p:pic>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838200" y="0"/>
            <a:ext cx="10515600" cy="1325563"/>
          </a:xfrm>
        </p:spPr>
        <p:txBody>
          <a:bodyPr/>
          <a:lstStyle/>
          <a:p>
            <a:r>
              <a:rPr lang="fr-FR" dirty="0">
                <a:latin typeface="HIRO MISAKE" pitchFamily="2" charset="0"/>
              </a:rPr>
              <a:t>1. Art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265814" y="1181636"/>
            <a:ext cx="7230140" cy="5166001"/>
          </a:xfrm>
        </p:spPr>
        <p:txBody>
          <a:bodyPr>
            <a:normAutofit fontScale="85000" lnSpcReduction="10000"/>
          </a:bodyPr>
          <a:lstStyle/>
          <a:p>
            <a:r>
              <a:rPr lang="fr-FR" sz="3900" u="sng" dirty="0">
                <a:latin typeface="HIRO MISAKE" pitchFamily="2" charset="0"/>
              </a:rPr>
              <a:t>Ukiyo-e : </a:t>
            </a:r>
            <a:r>
              <a:rPr lang="en-GB" sz="3900" b="0" i="0" u="sng" dirty="0">
                <a:effectLst/>
                <a:latin typeface="HIRO MISAKE" pitchFamily="2" charset="0"/>
              </a:rPr>
              <a:t>Art </a:t>
            </a:r>
            <a:r>
              <a:rPr lang="en-GB" sz="3900" b="0" i="0" u="sng" dirty="0" err="1">
                <a:effectLst/>
                <a:latin typeface="HIRO MISAKE" pitchFamily="2" charset="0"/>
              </a:rPr>
              <a:t>Japonais</a:t>
            </a:r>
            <a:r>
              <a:rPr lang="en-GB" sz="3900" b="0" i="0" u="sng" dirty="0">
                <a:effectLst/>
                <a:latin typeface="HIRO MISAKE" pitchFamily="2" charset="0"/>
              </a:rPr>
              <a:t> sur </a:t>
            </a:r>
            <a:r>
              <a:rPr lang="en-GB" sz="3900" b="0" i="0" u="sng" dirty="0" err="1">
                <a:effectLst/>
                <a:latin typeface="HIRO MISAKE" pitchFamily="2" charset="0"/>
              </a:rPr>
              <a:t>Bois</a:t>
            </a:r>
            <a:endParaRPr lang="fr-FR" sz="3900" u="sng" dirty="0">
              <a:latin typeface="HIRO MISAKE" pitchFamily="2" charset="0"/>
            </a:endParaRPr>
          </a:p>
          <a:p>
            <a:pPr marL="0" indent="0" algn="l" fontAlgn="base">
              <a:buNone/>
            </a:pPr>
            <a:r>
              <a:rPr lang="fr-FR" b="0" i="0" dirty="0">
                <a:solidFill>
                  <a:srgbClr val="1B1B1B"/>
                </a:solidFill>
                <a:effectLst/>
                <a:latin typeface="HIRO MISAKE" pitchFamily="2" charset="0"/>
              </a:rPr>
              <a:t>En japonais, « ukiyo-e » signifie « images du monde qui passe » ou « monde qui coule ». Ce terme fait référence à un certain type d’art et de gravure japonais. On pense qu’il s’agit de la première impression en couleur au monde. L’ukiyo-e a été créé au Japon pendant la période Edo (du XVIIe au XIXe siècle). L’ukiyo-e est l’une des formes d’art japonais les plus connues aujourd’hui. Il est un instantané de la vie au Japon à une certaine époque et dans un lieu précis.</a:t>
            </a:r>
          </a:p>
          <a:p>
            <a:pPr marL="0" indent="0" algn="l" fontAlgn="base">
              <a:buNone/>
            </a:pPr>
            <a:endParaRPr lang="fr-FR" b="0" i="0" dirty="0">
              <a:solidFill>
                <a:srgbClr val="1B1B1B"/>
              </a:solidFill>
              <a:effectLst/>
              <a:latin typeface="HIRO MISAKE" pitchFamily="2" charset="0"/>
            </a:endParaRPr>
          </a:p>
          <a:p>
            <a:pPr marL="0" indent="0" fontAlgn="base">
              <a:buNone/>
            </a:pPr>
            <a:r>
              <a:rPr lang="fr-FR" dirty="0">
                <a:solidFill>
                  <a:srgbClr val="1B1B1B"/>
                </a:solidFill>
                <a:latin typeface="HIRO MISAKE" pitchFamily="2" charset="0"/>
              </a:rPr>
              <a:t>Le top : </a:t>
            </a:r>
            <a:r>
              <a:rPr lang="en-GB" i="0" dirty="0">
                <a:effectLst/>
                <a:latin typeface="HIRO MISAKE" pitchFamily="2" charset="0"/>
              </a:rPr>
              <a:t>Katsushika Hokusai</a:t>
            </a:r>
            <a:r>
              <a:rPr lang="fr-FR" i="0" dirty="0">
                <a:solidFill>
                  <a:srgbClr val="1B1B1B"/>
                </a:solidFill>
                <a:effectLst/>
                <a:latin typeface="HIRO MISAKE" pitchFamily="2" charset="0"/>
              </a:rPr>
              <a:t>,</a:t>
            </a:r>
            <a:endParaRPr lang="fr-FR" dirty="0">
              <a:solidFill>
                <a:srgbClr val="1B1B1B"/>
              </a:solidFill>
              <a:latin typeface="HIRO MISAKE" pitchFamily="2" charset="0"/>
            </a:endParaRPr>
          </a:p>
          <a:p>
            <a:pPr marL="0" indent="0" fontAlgn="base">
              <a:buNone/>
            </a:pPr>
            <a:r>
              <a:rPr lang="en-GB" i="0" dirty="0">
                <a:effectLst/>
                <a:latin typeface="HIRO MISAKE" pitchFamily="2" charset="0"/>
              </a:rPr>
              <a:t>Utagawa Hiroshige</a:t>
            </a:r>
            <a:r>
              <a:rPr lang="en-GB" dirty="0">
                <a:latin typeface="HIRO MISAKE" pitchFamily="2" charset="0"/>
              </a:rPr>
              <a:t>, </a:t>
            </a:r>
            <a:r>
              <a:rPr lang="en-GB" i="0" dirty="0" err="1">
                <a:effectLst/>
                <a:latin typeface="HIRO MISAKE" pitchFamily="2" charset="0"/>
              </a:rPr>
              <a:t>Moronobu</a:t>
            </a:r>
            <a:r>
              <a:rPr lang="en-GB" i="0" dirty="0">
                <a:effectLst/>
                <a:latin typeface="HIRO MISAKE" pitchFamily="2" charset="0"/>
              </a:rPr>
              <a:t> </a:t>
            </a:r>
            <a:r>
              <a:rPr lang="en-GB" i="0" dirty="0" err="1">
                <a:effectLst/>
                <a:latin typeface="HIRO MISAKE" pitchFamily="2" charset="0"/>
              </a:rPr>
              <a:t>Hishikawa</a:t>
            </a:r>
            <a:endParaRPr lang="en-GB" i="0" dirty="0">
              <a:effectLst/>
              <a:latin typeface="HIRO MISAKE" pitchFamily="2" charset="0"/>
            </a:endParaRPr>
          </a:p>
        </p:txBody>
      </p:sp>
    </p:spTree>
    <p:extLst>
      <p:ext uri="{BB962C8B-B14F-4D97-AF65-F5344CB8AC3E}">
        <p14:creationId xmlns:p14="http://schemas.microsoft.com/office/powerpoint/2010/main" val="4218899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838200" y="173739"/>
            <a:ext cx="10515600" cy="1325563"/>
          </a:xfrm>
        </p:spPr>
        <p:txBody>
          <a:bodyPr/>
          <a:lstStyle/>
          <a:p>
            <a:r>
              <a:rPr lang="fr-FR" dirty="0">
                <a:latin typeface="HIRO MISAKE" pitchFamily="2" charset="0"/>
              </a:rPr>
              <a:t>5. Animaux Japonais</a:t>
            </a:r>
            <a:endParaRPr lang="en-GB" dirty="0">
              <a:latin typeface="HIRO MISAKE" pitchFamily="2" charset="0"/>
            </a:endParaRPr>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838200" y="1347160"/>
            <a:ext cx="10515600" cy="3257363"/>
          </a:xfrm>
        </p:spPr>
        <p:txBody>
          <a:bodyPr>
            <a:normAutofit/>
          </a:bodyPr>
          <a:lstStyle/>
          <a:p>
            <a:pPr algn="l" fontAlgn="base"/>
            <a:r>
              <a:rPr lang="fr-FR" sz="3600" b="0" i="0" u="sng" dirty="0">
                <a:effectLst/>
                <a:latin typeface="HIRO MISAKE" pitchFamily="2" charset="0"/>
              </a:rPr>
              <a:t>Kitsune : le Renard Japonais Magique</a:t>
            </a:r>
            <a:endParaRPr lang="fr-FR" sz="3600" u="sng" dirty="0">
              <a:latin typeface="HIRO MISAKE" pitchFamily="2" charset="0"/>
            </a:endParaRPr>
          </a:p>
          <a:p>
            <a:pPr marL="0" indent="0" algn="l" fontAlgn="base">
              <a:buNone/>
            </a:pPr>
            <a:r>
              <a:rPr lang="fr-FR" b="0" i="0" dirty="0">
                <a:solidFill>
                  <a:srgbClr val="1B1B1B"/>
                </a:solidFill>
                <a:effectLst/>
                <a:latin typeface="HIRO MISAKE" pitchFamily="2" charset="0"/>
              </a:rPr>
              <a:t>LES RENARDS KITSUNE ont la capacité de changer de forme et de provoquer des perceptions trompeuses chez les gens. Par exemple, un renard peut effectuer une danse merveilleuse tout en portant une feuille sur sa tête. Cela indique clairement qu’il va prendre une nouvelle identité.</a:t>
            </a:r>
          </a:p>
        </p:txBody>
      </p:sp>
      <p:pic>
        <p:nvPicPr>
          <p:cNvPr id="5" name="Picture 4">
            <a:extLst>
              <a:ext uri="{FF2B5EF4-FFF2-40B4-BE49-F238E27FC236}">
                <a16:creationId xmlns:a16="http://schemas.microsoft.com/office/drawing/2014/main" id="{F2EE1ACC-F720-D5B8-46C7-194CF4DF4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2874" y="4052596"/>
            <a:ext cx="5635256" cy="2631665"/>
          </a:xfrm>
          <a:prstGeom prst="rect">
            <a:avLst/>
          </a:prstGeom>
        </p:spPr>
      </p:pic>
    </p:spTree>
    <p:extLst>
      <p:ext uri="{BB962C8B-B14F-4D97-AF65-F5344CB8AC3E}">
        <p14:creationId xmlns:p14="http://schemas.microsoft.com/office/powerpoint/2010/main" val="3270877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124047" y="78045"/>
            <a:ext cx="10515600" cy="1325563"/>
          </a:xfrm>
        </p:spPr>
        <p:txBody>
          <a:bodyPr/>
          <a:lstStyle/>
          <a:p>
            <a:r>
              <a:rPr lang="fr-FR" dirty="0">
                <a:latin typeface="HIRO MISAKE" pitchFamily="2" charset="0"/>
              </a:rPr>
              <a:t>5. Animaux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5337544" y="1403608"/>
            <a:ext cx="6730409" cy="5454391"/>
          </a:xfrm>
        </p:spPr>
        <p:txBody>
          <a:bodyPr>
            <a:normAutofit fontScale="92500" lnSpcReduction="10000"/>
          </a:bodyPr>
          <a:lstStyle/>
          <a:p>
            <a:pPr algn="l" fontAlgn="base"/>
            <a:r>
              <a:rPr lang="fr-FR" sz="3600" b="0" i="0" u="sng" dirty="0">
                <a:effectLst/>
                <a:latin typeface="HIRO MISAKE" pitchFamily="2" charset="0"/>
              </a:rPr>
              <a:t>Carpe </a:t>
            </a:r>
            <a:r>
              <a:rPr lang="fr-FR" sz="3600" b="0" i="0" u="sng" dirty="0" err="1">
                <a:effectLst/>
                <a:latin typeface="HIRO MISAKE" pitchFamily="2" charset="0"/>
              </a:rPr>
              <a:t>Koi</a:t>
            </a:r>
            <a:r>
              <a:rPr lang="fr-FR" sz="3600" b="0" i="0" u="sng" dirty="0">
                <a:effectLst/>
                <a:latin typeface="HIRO MISAKE" pitchFamily="2" charset="0"/>
              </a:rPr>
              <a:t> : le Poisson Japonais N°1</a:t>
            </a:r>
            <a:endParaRPr lang="fr-FR" sz="3600" u="sng" dirty="0">
              <a:latin typeface="HIRO MISAKE" pitchFamily="2" charset="0"/>
            </a:endParaRPr>
          </a:p>
          <a:p>
            <a:pPr marL="0" indent="0" algn="l" fontAlgn="base">
              <a:buNone/>
            </a:pPr>
            <a:r>
              <a:rPr lang="fr-FR" b="0" i="0" dirty="0">
                <a:solidFill>
                  <a:srgbClr val="1B1B1B"/>
                </a:solidFill>
                <a:effectLst/>
                <a:latin typeface="HIRO MISAKE" pitchFamily="2" charset="0"/>
              </a:rPr>
              <a:t>La Carpe Koï, le poisson national du Japon, est colorée, unique, et constitue un élément essentiel de tout étang japonais. </a:t>
            </a:r>
          </a:p>
          <a:p>
            <a:pPr marL="0" indent="0" algn="l" fontAlgn="base">
              <a:buNone/>
            </a:pPr>
            <a:r>
              <a:rPr lang="fr-FR" b="0" i="0" dirty="0">
                <a:solidFill>
                  <a:srgbClr val="1B1B1B"/>
                </a:solidFill>
                <a:effectLst/>
                <a:latin typeface="HIRO MISAKE" pitchFamily="2" charset="0"/>
              </a:rPr>
              <a:t>Les carpes, autrefois découvertes par les riziculteurs de l’ouest du Japon, se retrouvent aujourd’hui dans les lacs, les étangs de jardin et les rivières du monde entier. </a:t>
            </a:r>
          </a:p>
          <a:p>
            <a:pPr marL="0" indent="0" algn="l" fontAlgn="base">
              <a:buNone/>
            </a:pPr>
            <a:r>
              <a:rPr lang="fr-FR" b="0" i="0" dirty="0">
                <a:solidFill>
                  <a:srgbClr val="1B1B1B"/>
                </a:solidFill>
                <a:effectLst/>
                <a:latin typeface="HIRO MISAKE" pitchFamily="2" charset="0"/>
              </a:rPr>
              <a:t>Les couleurs brillantes de ces poissons ne sont pas la seule raison pour laquelle le monde entier est fasciné par eux.</a:t>
            </a:r>
          </a:p>
          <a:p>
            <a:endParaRPr lang="fr-FR" b="0" i="0" dirty="0">
              <a:solidFill>
                <a:srgbClr val="1B1B1B"/>
              </a:solidFill>
              <a:effectLst/>
              <a:latin typeface="HIRO MISAKE" pitchFamily="2" charset="0"/>
            </a:endParaRPr>
          </a:p>
        </p:txBody>
      </p:sp>
      <p:pic>
        <p:nvPicPr>
          <p:cNvPr id="5" name="Picture 4">
            <a:extLst>
              <a:ext uri="{FF2B5EF4-FFF2-40B4-BE49-F238E27FC236}">
                <a16:creationId xmlns:a16="http://schemas.microsoft.com/office/drawing/2014/main" id="{DC718364-8C81-1E63-5A93-BD17FB0ED56F}"/>
              </a:ext>
            </a:extLst>
          </p:cNvPr>
          <p:cNvPicPr>
            <a:picLocks noChangeAspect="1"/>
          </p:cNvPicPr>
          <p:nvPr/>
        </p:nvPicPr>
        <p:blipFill rotWithShape="1">
          <a:blip r:embed="rId2">
            <a:extLst>
              <a:ext uri="{28A0092B-C50C-407E-A947-70E740481C1C}">
                <a14:useLocalDpi xmlns:a14="http://schemas.microsoft.com/office/drawing/2010/main" val="0"/>
              </a:ext>
            </a:extLst>
          </a:blip>
          <a:srcRect l="33875"/>
          <a:stretch/>
        </p:blipFill>
        <p:spPr>
          <a:xfrm>
            <a:off x="166579" y="1691018"/>
            <a:ext cx="5009849" cy="4518395"/>
          </a:xfrm>
          <a:prstGeom prst="rect">
            <a:avLst/>
          </a:prstGeom>
        </p:spPr>
      </p:pic>
    </p:spTree>
    <p:extLst>
      <p:ext uri="{BB962C8B-B14F-4D97-AF65-F5344CB8AC3E}">
        <p14:creationId xmlns:p14="http://schemas.microsoft.com/office/powerpoint/2010/main" val="3618506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838200" y="131207"/>
            <a:ext cx="10515600" cy="1325563"/>
          </a:xfrm>
        </p:spPr>
        <p:txBody>
          <a:bodyPr/>
          <a:lstStyle/>
          <a:p>
            <a:r>
              <a:rPr lang="fr-FR" dirty="0">
                <a:latin typeface="HIRO MISAKE" pitchFamily="2" charset="0"/>
              </a:rPr>
              <a:t>5. Animaux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838200" y="1198303"/>
            <a:ext cx="10515600" cy="4351338"/>
          </a:xfrm>
        </p:spPr>
        <p:txBody>
          <a:bodyPr>
            <a:normAutofit/>
          </a:bodyPr>
          <a:lstStyle/>
          <a:p>
            <a:r>
              <a:rPr lang="fr-FR" sz="3600" u="sng" dirty="0" err="1">
                <a:latin typeface="HIRO MISAKE" pitchFamily="2" charset="0"/>
              </a:rPr>
              <a:t>Maneki</a:t>
            </a:r>
            <a:r>
              <a:rPr lang="fr-FR" sz="3600" u="sng" dirty="0">
                <a:latin typeface="HIRO MISAKE" pitchFamily="2" charset="0"/>
              </a:rPr>
              <a:t> Neko</a:t>
            </a:r>
            <a:endParaRPr lang="fr-FR" dirty="0">
              <a:latin typeface="HIRO MISAKE" pitchFamily="2" charset="0"/>
            </a:endParaRPr>
          </a:p>
          <a:p>
            <a:pPr marL="0" indent="0" algn="l" fontAlgn="base">
              <a:buNone/>
            </a:pPr>
            <a:r>
              <a:rPr lang="fr-FR" b="0" i="0" dirty="0">
                <a:solidFill>
                  <a:srgbClr val="1B1B1B"/>
                </a:solidFill>
                <a:effectLst/>
                <a:latin typeface="HIRO MISAKE" pitchFamily="2" charset="0"/>
              </a:rPr>
              <a:t>Le célèbre chat porte bonheur Japonais QUI SALUE !</a:t>
            </a:r>
          </a:p>
        </p:txBody>
      </p:sp>
      <p:pic>
        <p:nvPicPr>
          <p:cNvPr id="7" name="Picture 6">
            <a:extLst>
              <a:ext uri="{FF2B5EF4-FFF2-40B4-BE49-F238E27FC236}">
                <a16:creationId xmlns:a16="http://schemas.microsoft.com/office/drawing/2014/main" id="{77D7EAAC-F8DC-CEFB-0C0F-E40510C67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554" y="2430409"/>
            <a:ext cx="7410892" cy="4253852"/>
          </a:xfrm>
          <a:prstGeom prst="rect">
            <a:avLst/>
          </a:prstGeom>
        </p:spPr>
      </p:pic>
    </p:spTree>
    <p:extLst>
      <p:ext uri="{BB962C8B-B14F-4D97-AF65-F5344CB8AC3E}">
        <p14:creationId xmlns:p14="http://schemas.microsoft.com/office/powerpoint/2010/main" val="2313316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220836" y="3618"/>
            <a:ext cx="10515600" cy="1325563"/>
          </a:xfrm>
        </p:spPr>
        <p:txBody>
          <a:bodyPr/>
          <a:lstStyle/>
          <a:p>
            <a:r>
              <a:rPr lang="fr-FR" dirty="0">
                <a:latin typeface="HIRO MISAKE" pitchFamily="2" charset="0"/>
              </a:rPr>
              <a:t>5. Animaux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242099" y="1160481"/>
            <a:ext cx="6201233" cy="5665620"/>
          </a:xfrm>
        </p:spPr>
        <p:txBody>
          <a:bodyPr>
            <a:normAutofit fontScale="85000" lnSpcReduction="20000"/>
          </a:bodyPr>
          <a:lstStyle/>
          <a:p>
            <a:pPr algn="l" fontAlgn="base"/>
            <a:r>
              <a:rPr lang="fr-FR" sz="3900" u="sng" dirty="0">
                <a:latin typeface="HIRO MISAKE" pitchFamily="2" charset="0"/>
              </a:rPr>
              <a:t>Grues : </a:t>
            </a:r>
            <a:r>
              <a:rPr lang="en-GB" sz="3900" b="0" i="0" u="sng" dirty="0" err="1">
                <a:effectLst/>
                <a:latin typeface="HIRO MISAKE" pitchFamily="2" charset="0"/>
              </a:rPr>
              <a:t>l’Oiseau</a:t>
            </a:r>
            <a:r>
              <a:rPr lang="en-GB" sz="3900" b="0" i="0" u="sng" dirty="0">
                <a:effectLst/>
                <a:latin typeface="HIRO MISAKE" pitchFamily="2" charset="0"/>
              </a:rPr>
              <a:t> Dansant du Bonheur</a:t>
            </a:r>
          </a:p>
          <a:p>
            <a:pPr marL="0" indent="0" algn="l" fontAlgn="base">
              <a:buNone/>
            </a:pPr>
            <a:r>
              <a:rPr lang="fr-FR" b="0" i="0" dirty="0">
                <a:solidFill>
                  <a:srgbClr val="1B1B1B"/>
                </a:solidFill>
                <a:effectLst/>
                <a:latin typeface="HIRO MISAKE" pitchFamily="2" charset="0"/>
              </a:rPr>
              <a:t>Le parc national de Kushiro, situé sur l’île d’Hokkaido, au nord du Japon, est recouvert de neige tout au long de l’hiver. Les corbeaux se perchent dans les branches clairsemées des arbres. Des cris de trompette peuvent être entendus de loin, bien qu’ils soient encore extrêmement silencieux au début. </a:t>
            </a:r>
          </a:p>
          <a:p>
            <a:pPr marL="0" indent="0" algn="l" fontAlgn="base">
              <a:buNone/>
            </a:pPr>
            <a:r>
              <a:rPr lang="fr-FR" b="0" i="0" dirty="0">
                <a:solidFill>
                  <a:srgbClr val="1B1B1B"/>
                </a:solidFill>
                <a:effectLst/>
                <a:latin typeface="HIRO MISAKE" pitchFamily="2" charset="0"/>
              </a:rPr>
              <a:t>Elles se rapprochent de plus en plus, et le premier chargement de Grues de Mandchourie arrive au point d’observation des grues du parc national. Avec leur plumage noir et blanc et leurs ailes puissantes, ce sont des oiseaux séduisants. Ils sont particulièrement connus pour leur amour de la danse.</a:t>
            </a:r>
          </a:p>
          <a:p>
            <a:endParaRPr lang="fr-FR" b="0" i="0" dirty="0">
              <a:solidFill>
                <a:srgbClr val="1B1B1B"/>
              </a:solidFill>
              <a:effectLst/>
              <a:latin typeface="HIRO MISAKE" pitchFamily="2" charset="0"/>
            </a:endParaRPr>
          </a:p>
        </p:txBody>
      </p:sp>
      <p:pic>
        <p:nvPicPr>
          <p:cNvPr id="5" name="Picture 4">
            <a:extLst>
              <a:ext uri="{FF2B5EF4-FFF2-40B4-BE49-F238E27FC236}">
                <a16:creationId xmlns:a16="http://schemas.microsoft.com/office/drawing/2014/main" id="{6EB6A731-BB5E-682A-E08D-EB050464ED3E}"/>
              </a:ext>
            </a:extLst>
          </p:cNvPr>
          <p:cNvPicPr>
            <a:picLocks noChangeAspect="1"/>
          </p:cNvPicPr>
          <p:nvPr/>
        </p:nvPicPr>
        <p:blipFill rotWithShape="1">
          <a:blip r:embed="rId2">
            <a:extLst>
              <a:ext uri="{28A0092B-C50C-407E-A947-70E740481C1C}">
                <a14:useLocalDpi xmlns:a14="http://schemas.microsoft.com/office/drawing/2010/main" val="0"/>
              </a:ext>
            </a:extLst>
          </a:blip>
          <a:srcRect l="25382" r="24974" b="7170"/>
          <a:stretch/>
        </p:blipFill>
        <p:spPr>
          <a:xfrm>
            <a:off x="6443332" y="1917086"/>
            <a:ext cx="5506569" cy="3512926"/>
          </a:xfrm>
          <a:prstGeom prst="rect">
            <a:avLst/>
          </a:prstGeom>
        </p:spPr>
      </p:pic>
    </p:spTree>
    <p:extLst>
      <p:ext uri="{BB962C8B-B14F-4D97-AF65-F5344CB8AC3E}">
        <p14:creationId xmlns:p14="http://schemas.microsoft.com/office/powerpoint/2010/main" val="2665298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455428" y="132347"/>
            <a:ext cx="10515600" cy="1325563"/>
          </a:xfrm>
        </p:spPr>
        <p:txBody>
          <a:bodyPr/>
          <a:lstStyle/>
          <a:p>
            <a:r>
              <a:rPr lang="fr-FR" dirty="0">
                <a:latin typeface="HIRO MISAKE" pitchFamily="2" charset="0"/>
              </a:rPr>
              <a:t>5. Animaux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281656" y="1479176"/>
            <a:ext cx="8256286" cy="5013699"/>
          </a:xfrm>
        </p:spPr>
        <p:txBody>
          <a:bodyPr>
            <a:normAutofit fontScale="92500" lnSpcReduction="10000"/>
          </a:bodyPr>
          <a:lstStyle/>
          <a:p>
            <a:r>
              <a:rPr lang="fr-FR" sz="3600" u="sng" dirty="0" err="1">
                <a:latin typeface="HIRO MISAKE" pitchFamily="2" charset="0"/>
              </a:rPr>
              <a:t>Shiba</a:t>
            </a:r>
            <a:r>
              <a:rPr lang="fr-FR" sz="3600" u="sng" dirty="0">
                <a:latin typeface="HIRO MISAKE" pitchFamily="2" charset="0"/>
              </a:rPr>
              <a:t> </a:t>
            </a:r>
            <a:r>
              <a:rPr lang="fr-FR" sz="3600" u="sng" dirty="0" err="1">
                <a:latin typeface="HIRO MISAKE" pitchFamily="2" charset="0"/>
              </a:rPr>
              <a:t>Inu</a:t>
            </a:r>
            <a:endParaRPr lang="fr-FR" sz="3600" u="sng" dirty="0">
              <a:latin typeface="HIRO MISAKE" pitchFamily="2" charset="0"/>
            </a:endParaRPr>
          </a:p>
          <a:p>
            <a:pPr marL="0" indent="0" algn="l" fontAlgn="base">
              <a:buNone/>
            </a:pPr>
            <a:r>
              <a:rPr lang="fr-FR" b="0" i="0" dirty="0">
                <a:solidFill>
                  <a:srgbClr val="1B1B1B"/>
                </a:solidFill>
                <a:effectLst/>
                <a:latin typeface="HIRO MISAKE" pitchFamily="2" charset="0"/>
              </a:rPr>
              <a:t>Les mâles mesurent environ 40 cm, tandis que les femelles mesurent environ 37 cm.</a:t>
            </a:r>
          </a:p>
          <a:p>
            <a:pPr marL="0" indent="0" algn="l" fontAlgn="base">
              <a:buNone/>
            </a:pPr>
            <a:r>
              <a:rPr lang="fr-FR" b="0" i="0" dirty="0">
                <a:solidFill>
                  <a:srgbClr val="1B1B1B"/>
                </a:solidFill>
                <a:effectLst/>
                <a:latin typeface="HIRO MISAKE" pitchFamily="2" charset="0"/>
              </a:rPr>
              <a:t>10 à 13 kg</a:t>
            </a:r>
          </a:p>
          <a:p>
            <a:pPr marL="0" indent="0" algn="l" fontAlgn="base">
              <a:buNone/>
            </a:pPr>
            <a:r>
              <a:rPr lang="fr-FR" b="0" i="0" dirty="0">
                <a:solidFill>
                  <a:srgbClr val="1B1B1B"/>
                </a:solidFill>
                <a:effectLst/>
                <a:latin typeface="HIRO MISAKE" pitchFamily="2" charset="0"/>
              </a:rPr>
              <a:t>Le poil de couverture est dur et le sous-poil est doux.</a:t>
            </a:r>
          </a:p>
          <a:p>
            <a:pPr marL="0" indent="0" algn="l" fontAlgn="base">
              <a:buNone/>
            </a:pPr>
            <a:r>
              <a:rPr lang="fr-FR" b="0" i="0" dirty="0">
                <a:solidFill>
                  <a:srgbClr val="1B1B1B"/>
                </a:solidFill>
                <a:effectLst/>
                <a:latin typeface="HIRO MISAKE" pitchFamily="2" charset="0"/>
              </a:rPr>
              <a:t>Les couleurs comprennent le rouge, le noir-tan, le sésame, le noir-sésame et le rouge-sésame, avec du blanc sur la tête, la poitrine, l’abdomen, la queue et les pattes.</a:t>
            </a:r>
          </a:p>
          <a:p>
            <a:pPr marL="0" indent="0" algn="l" fontAlgn="base">
              <a:buNone/>
            </a:pPr>
            <a:r>
              <a:rPr lang="fr-FR" b="0" i="0" dirty="0">
                <a:solidFill>
                  <a:srgbClr val="1B1B1B"/>
                </a:solidFill>
                <a:effectLst/>
                <a:latin typeface="HIRO MISAKE" pitchFamily="2" charset="0"/>
              </a:rPr>
              <a:t>L’espérance de vie moyenne est de 12-14 ans.</a:t>
            </a:r>
          </a:p>
          <a:p>
            <a:pPr marL="0" indent="0" algn="l" fontAlgn="base">
              <a:buNone/>
            </a:pPr>
            <a:r>
              <a:rPr lang="fr-FR" b="0" i="0" dirty="0">
                <a:solidFill>
                  <a:srgbClr val="1B1B1B"/>
                </a:solidFill>
                <a:effectLst/>
                <a:latin typeface="HIRO MISAKE" pitchFamily="2" charset="0"/>
              </a:rPr>
              <a:t>Spitz asiatique (FCI Groupe 5, Section 5)</a:t>
            </a:r>
          </a:p>
        </p:txBody>
      </p:sp>
      <p:pic>
        <p:nvPicPr>
          <p:cNvPr id="5" name="Picture 4">
            <a:extLst>
              <a:ext uri="{FF2B5EF4-FFF2-40B4-BE49-F238E27FC236}">
                <a16:creationId xmlns:a16="http://schemas.microsoft.com/office/drawing/2014/main" id="{687DE5AA-D637-1724-E8CB-7A0181FF0524}"/>
              </a:ext>
            </a:extLst>
          </p:cNvPr>
          <p:cNvPicPr>
            <a:picLocks noChangeAspect="1"/>
          </p:cNvPicPr>
          <p:nvPr/>
        </p:nvPicPr>
        <p:blipFill rotWithShape="1">
          <a:blip r:embed="rId2">
            <a:extLst>
              <a:ext uri="{28A0092B-C50C-407E-A947-70E740481C1C}">
                <a14:useLocalDpi xmlns:a14="http://schemas.microsoft.com/office/drawing/2010/main" val="0"/>
              </a:ext>
            </a:extLst>
          </a:blip>
          <a:srcRect l="46396" r="12093"/>
          <a:stretch/>
        </p:blipFill>
        <p:spPr>
          <a:xfrm>
            <a:off x="8591101" y="1701322"/>
            <a:ext cx="3349255" cy="4232010"/>
          </a:xfrm>
          <a:prstGeom prst="rect">
            <a:avLst/>
          </a:prstGeom>
        </p:spPr>
      </p:pic>
    </p:spTree>
    <p:extLst>
      <p:ext uri="{BB962C8B-B14F-4D97-AF65-F5344CB8AC3E}">
        <p14:creationId xmlns:p14="http://schemas.microsoft.com/office/powerpoint/2010/main" val="1767038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370368" y="78046"/>
            <a:ext cx="10515600" cy="1325563"/>
          </a:xfrm>
        </p:spPr>
        <p:txBody>
          <a:bodyPr/>
          <a:lstStyle/>
          <a:p>
            <a:r>
              <a:rPr lang="fr-FR" dirty="0">
                <a:latin typeface="HIRO MISAKE" pitchFamily="2" charset="0"/>
              </a:rPr>
              <a:t>5. Animaux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308863" y="1368429"/>
            <a:ext cx="7867571" cy="5234393"/>
          </a:xfrm>
        </p:spPr>
        <p:txBody>
          <a:bodyPr>
            <a:normAutofit fontScale="92500" lnSpcReduction="20000"/>
          </a:bodyPr>
          <a:lstStyle/>
          <a:p>
            <a:pPr algn="l" fontAlgn="base"/>
            <a:r>
              <a:rPr lang="fr-FR" sz="3900" b="0" i="0" u="sng" dirty="0" err="1">
                <a:effectLst/>
                <a:latin typeface="HIRO MISAKE" pitchFamily="2" charset="0"/>
              </a:rPr>
              <a:t>Hachiko</a:t>
            </a:r>
            <a:r>
              <a:rPr lang="fr-FR" sz="3900" b="0" i="0" u="sng" dirty="0">
                <a:effectLst/>
                <a:latin typeface="HIRO MISAKE" pitchFamily="2" charset="0"/>
              </a:rPr>
              <a:t> : le Chien le Plus Fidèle</a:t>
            </a:r>
            <a:endParaRPr lang="fr-FR" sz="3900" dirty="0">
              <a:latin typeface="HIRO MISAKE" pitchFamily="2" charset="0"/>
            </a:endParaRPr>
          </a:p>
          <a:p>
            <a:pPr marL="0" indent="0" algn="l" fontAlgn="base">
              <a:buNone/>
            </a:pPr>
            <a:r>
              <a:rPr lang="fr-FR" b="0" i="0" dirty="0">
                <a:solidFill>
                  <a:srgbClr val="1B1B1B"/>
                </a:solidFill>
                <a:effectLst/>
                <a:latin typeface="HIRO MISAKE" pitchFamily="2" charset="0"/>
              </a:rPr>
              <a:t>Depuis 1932, </a:t>
            </a:r>
            <a:r>
              <a:rPr lang="fr-FR" b="0" i="0" dirty="0" err="1">
                <a:solidFill>
                  <a:srgbClr val="1B1B1B"/>
                </a:solidFill>
                <a:effectLst/>
                <a:latin typeface="HIRO MISAKE" pitchFamily="2" charset="0"/>
              </a:rPr>
              <a:t>Hachiko</a:t>
            </a:r>
            <a:r>
              <a:rPr lang="fr-FR" b="0" i="0" dirty="0">
                <a:solidFill>
                  <a:srgbClr val="1B1B1B"/>
                </a:solidFill>
                <a:effectLst/>
                <a:latin typeface="HIRO MISAKE" pitchFamily="2" charset="0"/>
              </a:rPr>
              <a:t> est bien connu à Tokyo. Mais l’adoration de la ville à son égard va bien au-delà de la statue de la gare de Shibuya.</a:t>
            </a:r>
          </a:p>
          <a:p>
            <a:pPr marL="0" indent="0" algn="l" fontAlgn="base">
              <a:buNone/>
            </a:pPr>
            <a:r>
              <a:rPr lang="fr-FR" b="0" i="0" dirty="0">
                <a:solidFill>
                  <a:srgbClr val="1B1B1B"/>
                </a:solidFill>
                <a:effectLst/>
                <a:latin typeface="HIRO MISAKE" pitchFamily="2" charset="0"/>
              </a:rPr>
              <a:t>Vous connaissez probablement la statue d’</a:t>
            </a:r>
            <a:r>
              <a:rPr lang="fr-FR" b="0" i="0" dirty="0" err="1">
                <a:solidFill>
                  <a:srgbClr val="1B1B1B"/>
                </a:solidFill>
                <a:effectLst/>
                <a:latin typeface="HIRO MISAKE" pitchFamily="2" charset="0"/>
              </a:rPr>
              <a:t>Hachiko</a:t>
            </a:r>
            <a:r>
              <a:rPr lang="fr-FR" b="0" i="0" dirty="0">
                <a:solidFill>
                  <a:srgbClr val="1B1B1B"/>
                </a:solidFill>
                <a:effectLst/>
                <a:latin typeface="HIRO MISAKE" pitchFamily="2" charset="0"/>
              </a:rPr>
              <a:t> à Shibuya. Et vous savez probablement comment le chien attendait patiemment le retour de son maître du travail tous les jours à la gare de Shibuya, même après le décès de son maître. </a:t>
            </a:r>
          </a:p>
          <a:p>
            <a:pPr marL="0" indent="0" algn="l" fontAlgn="base">
              <a:buNone/>
            </a:pPr>
            <a:r>
              <a:rPr lang="fr-FR" b="0" i="0" dirty="0">
                <a:solidFill>
                  <a:srgbClr val="1B1B1B"/>
                </a:solidFill>
                <a:effectLst/>
                <a:latin typeface="HIRO MISAKE" pitchFamily="2" charset="0"/>
              </a:rPr>
              <a:t>L’histoire continue d’inspirer le Japon au point qu’une nouvelle statue a été érigée en 2015 sur le campus de l’Université de Tokyo, faisant pleurer encore plus le pays sur cette histoire tragique.</a:t>
            </a:r>
          </a:p>
        </p:txBody>
      </p:sp>
      <p:pic>
        <p:nvPicPr>
          <p:cNvPr id="5" name="Picture 4">
            <a:extLst>
              <a:ext uri="{FF2B5EF4-FFF2-40B4-BE49-F238E27FC236}">
                <a16:creationId xmlns:a16="http://schemas.microsoft.com/office/drawing/2014/main" id="{F972731F-D6C2-DE81-2E46-09C592B44E57}"/>
              </a:ext>
            </a:extLst>
          </p:cNvPr>
          <p:cNvPicPr>
            <a:picLocks noChangeAspect="1"/>
          </p:cNvPicPr>
          <p:nvPr/>
        </p:nvPicPr>
        <p:blipFill rotWithShape="1">
          <a:blip r:embed="rId2">
            <a:extLst>
              <a:ext uri="{28A0092B-C50C-407E-A947-70E740481C1C}">
                <a14:useLocalDpi xmlns:a14="http://schemas.microsoft.com/office/drawing/2010/main" val="0"/>
              </a:ext>
            </a:extLst>
          </a:blip>
          <a:srcRect l="10604" r="38744"/>
          <a:stretch/>
        </p:blipFill>
        <p:spPr>
          <a:xfrm>
            <a:off x="8333151" y="1518943"/>
            <a:ext cx="3678982" cy="4848300"/>
          </a:xfrm>
          <a:prstGeom prst="rect">
            <a:avLst/>
          </a:prstGeom>
        </p:spPr>
      </p:pic>
    </p:spTree>
    <p:extLst>
      <p:ext uri="{BB962C8B-B14F-4D97-AF65-F5344CB8AC3E}">
        <p14:creationId xmlns:p14="http://schemas.microsoft.com/office/powerpoint/2010/main" val="3375548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297712" y="0"/>
            <a:ext cx="10515600" cy="1325563"/>
          </a:xfrm>
        </p:spPr>
        <p:txBody>
          <a:bodyPr/>
          <a:lstStyle/>
          <a:p>
            <a:r>
              <a:rPr lang="fr-FR" dirty="0">
                <a:latin typeface="HIRO MISAKE" pitchFamily="2" charset="0"/>
              </a:rPr>
              <a:t>6. Monuments Japonais</a:t>
            </a:r>
            <a:endParaRPr lang="en-GB" dirty="0">
              <a:latin typeface="HIRO MISAKE" pitchFamily="2" charset="0"/>
            </a:endParaRPr>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297712" y="1127051"/>
            <a:ext cx="11791507" cy="5550195"/>
          </a:xfrm>
        </p:spPr>
        <p:txBody>
          <a:bodyPr>
            <a:normAutofit fontScale="92500" lnSpcReduction="10000"/>
          </a:bodyPr>
          <a:lstStyle/>
          <a:p>
            <a:pPr marL="0" indent="0" algn="l" fontAlgn="base">
              <a:buNone/>
            </a:pPr>
            <a:r>
              <a:rPr lang="fr-FR" b="0" i="0" dirty="0">
                <a:solidFill>
                  <a:srgbClr val="1B1B1B"/>
                </a:solidFill>
                <a:effectLst/>
                <a:latin typeface="HIRO MISAKE" pitchFamily="2" charset="0"/>
              </a:rPr>
              <a:t>La plupart des gens sont attirés par le Japon en raison de sa riche histoire, de ses paysages à couper le souffle et de sa nourriture délicieuse. Le Japon a quelque chose à offrir à chacun, que vous soyez un vautour culturel, un passionné d’histoire ou un gourmand. </a:t>
            </a:r>
          </a:p>
          <a:p>
            <a:pPr marL="0" indent="0" algn="l" fontAlgn="base">
              <a:buNone/>
            </a:pPr>
            <a:r>
              <a:rPr lang="fr-FR" b="0" i="0" dirty="0">
                <a:solidFill>
                  <a:srgbClr val="1B1B1B"/>
                </a:solidFill>
                <a:effectLst/>
                <a:latin typeface="HIRO MISAKE" pitchFamily="2" charset="0"/>
              </a:rPr>
              <a:t>C’est pourquoi nous avons dressé une liste des monuments les plus remarquables du Japon pour vous aider à planifier vos vacances dans ce pays magnifique et historique :</a:t>
            </a:r>
          </a:p>
          <a:p>
            <a:pPr algn="l" fontAlgn="base"/>
            <a:r>
              <a:rPr lang="fr-FR" b="0" i="0" dirty="0">
                <a:effectLst/>
                <a:latin typeface="HIRO MISAKE" pitchFamily="2" charset="0"/>
              </a:rPr>
              <a:t>Le Palais impérial de Tokyo</a:t>
            </a:r>
          </a:p>
          <a:p>
            <a:pPr algn="l" fontAlgn="base"/>
            <a:r>
              <a:rPr lang="en-GB" b="0" i="0" dirty="0" err="1">
                <a:effectLst/>
                <a:latin typeface="HIRO MISAKE" pitchFamily="2" charset="0"/>
              </a:rPr>
              <a:t>Kinkaku</a:t>
            </a:r>
            <a:r>
              <a:rPr lang="en-GB" b="0" i="0" dirty="0">
                <a:effectLst/>
                <a:latin typeface="HIRO MISAKE" pitchFamily="2" charset="0"/>
              </a:rPr>
              <a:t>-Ji</a:t>
            </a:r>
          </a:p>
          <a:p>
            <a:r>
              <a:rPr lang="en-GB" b="0" i="0" dirty="0">
                <a:effectLst/>
                <a:latin typeface="HIRO MISAKE" pitchFamily="2" charset="0"/>
              </a:rPr>
              <a:t>Tokyo </a:t>
            </a:r>
            <a:r>
              <a:rPr lang="en-GB" b="0" i="0" dirty="0" err="1">
                <a:effectLst/>
                <a:latin typeface="HIRO MISAKE" pitchFamily="2" charset="0"/>
              </a:rPr>
              <a:t>Skytree</a:t>
            </a:r>
            <a:endParaRPr lang="en-GB" b="0" i="0" dirty="0">
              <a:effectLst/>
              <a:latin typeface="HIRO MISAKE" pitchFamily="2" charset="0"/>
            </a:endParaRPr>
          </a:p>
          <a:p>
            <a:r>
              <a:rPr lang="en-GB" b="0" i="0" dirty="0">
                <a:effectLst/>
                <a:latin typeface="HIRO MISAKE" pitchFamily="2" charset="0"/>
              </a:rPr>
              <a:t>Senso-Ji</a:t>
            </a:r>
          </a:p>
          <a:p>
            <a:r>
              <a:rPr lang="en-GB" b="0" i="0" dirty="0">
                <a:effectLst/>
                <a:latin typeface="HIRO MISAKE" pitchFamily="2" charset="0"/>
              </a:rPr>
              <a:t>Château </a:t>
            </a:r>
            <a:r>
              <a:rPr lang="en-GB" b="0" i="0" dirty="0" err="1">
                <a:effectLst/>
                <a:latin typeface="HIRO MISAKE" pitchFamily="2" charset="0"/>
              </a:rPr>
              <a:t>d’Osaka</a:t>
            </a:r>
            <a:endParaRPr lang="en-GB" b="0" i="0" dirty="0">
              <a:effectLst/>
              <a:latin typeface="HIRO MISAKE" pitchFamily="2" charset="0"/>
            </a:endParaRPr>
          </a:p>
          <a:p>
            <a:pPr algn="l" fontAlgn="base"/>
            <a:r>
              <a:rPr lang="en-GB" b="0" i="0" dirty="0">
                <a:effectLst/>
                <a:latin typeface="HIRO MISAKE" pitchFamily="2" charset="0"/>
              </a:rPr>
              <a:t>Shirakawa-go</a:t>
            </a:r>
            <a:endParaRPr lang="fr-FR" b="0" i="0" dirty="0">
              <a:solidFill>
                <a:srgbClr val="1B1B1B"/>
              </a:solidFill>
              <a:effectLst/>
              <a:latin typeface="HIRO MISAKE" pitchFamily="2" charset="0"/>
            </a:endParaRPr>
          </a:p>
        </p:txBody>
      </p:sp>
      <p:pic>
        <p:nvPicPr>
          <p:cNvPr id="5" name="Picture 4">
            <a:extLst>
              <a:ext uri="{FF2B5EF4-FFF2-40B4-BE49-F238E27FC236}">
                <a16:creationId xmlns:a16="http://schemas.microsoft.com/office/drawing/2014/main" id="{34611460-5422-4D56-2581-8E3F0AFCF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983" y="3917922"/>
            <a:ext cx="5493488" cy="2791223"/>
          </a:xfrm>
          <a:prstGeom prst="rect">
            <a:avLst/>
          </a:prstGeom>
        </p:spPr>
      </p:pic>
    </p:spTree>
    <p:extLst>
      <p:ext uri="{BB962C8B-B14F-4D97-AF65-F5344CB8AC3E}">
        <p14:creationId xmlns:p14="http://schemas.microsoft.com/office/powerpoint/2010/main" val="1512079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p:txBody>
          <a:bodyPr/>
          <a:lstStyle/>
          <a:p>
            <a:r>
              <a:rPr lang="fr-FR" dirty="0">
                <a:latin typeface="HIRO MISAKE" pitchFamily="2" charset="0"/>
              </a:rPr>
              <a:t>1. Art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p:txBody>
          <a:bodyPr>
            <a:normAutofit fontScale="92500" lnSpcReduction="20000"/>
          </a:bodyPr>
          <a:lstStyle/>
          <a:p>
            <a:r>
              <a:rPr lang="fr-FR" sz="3900" u="sng" dirty="0">
                <a:latin typeface="HIRO MISAKE" pitchFamily="2" charset="0"/>
              </a:rPr>
              <a:t>Mangas</a:t>
            </a:r>
            <a:endParaRPr lang="fr-FR" sz="3900" u="sng" dirty="0"/>
          </a:p>
          <a:p>
            <a:pPr marL="0" indent="0" algn="l" fontAlgn="base">
              <a:buNone/>
            </a:pPr>
            <a:r>
              <a:rPr lang="fr-FR" b="0" i="0" dirty="0">
                <a:solidFill>
                  <a:srgbClr val="1B1B1B"/>
                </a:solidFill>
                <a:effectLst/>
                <a:latin typeface="HIRO MISAKE" pitchFamily="2" charset="0"/>
              </a:rPr>
              <a:t>Les mangas, bandes dessinées et romans graphiques, sont populaires dans presque tous les pays (par exemple, Marvel et DC comics aux États-Unis), mais le manga japonais a une longue histoire de développement de sa propre culture. </a:t>
            </a:r>
          </a:p>
          <a:p>
            <a:pPr marL="0" indent="0" algn="l" fontAlgn="base">
              <a:buNone/>
            </a:pPr>
            <a:r>
              <a:rPr lang="fr-FR" b="0" i="0" dirty="0">
                <a:solidFill>
                  <a:srgbClr val="1B1B1B"/>
                </a:solidFill>
                <a:effectLst/>
                <a:latin typeface="HIRO MISAKE" pitchFamily="2" charset="0"/>
              </a:rPr>
              <a:t>On pense que le premier manga japonais est apparu au 12e-13e siècle et qu’il a connu une croissance rapide dans les années 1950. </a:t>
            </a:r>
            <a:r>
              <a:rPr lang="fr-FR" b="0" i="0" dirty="0" err="1">
                <a:solidFill>
                  <a:srgbClr val="1B1B1B"/>
                </a:solidFill>
                <a:effectLst/>
                <a:latin typeface="HIRO MISAKE" pitchFamily="2" charset="0"/>
              </a:rPr>
              <a:t>Osamu</a:t>
            </a:r>
            <a:r>
              <a:rPr lang="fr-FR" b="0" i="0" dirty="0">
                <a:solidFill>
                  <a:srgbClr val="1B1B1B"/>
                </a:solidFill>
                <a:effectLst/>
                <a:latin typeface="HIRO MISAKE" pitchFamily="2" charset="0"/>
              </a:rPr>
              <a:t> </a:t>
            </a:r>
            <a:r>
              <a:rPr lang="fr-FR" b="0" i="0" dirty="0" err="1">
                <a:solidFill>
                  <a:srgbClr val="1B1B1B"/>
                </a:solidFill>
                <a:effectLst/>
                <a:latin typeface="HIRO MISAKE" pitchFamily="2" charset="0"/>
              </a:rPr>
              <a:t>Tezuka</a:t>
            </a:r>
            <a:r>
              <a:rPr lang="fr-FR" b="0" i="0" dirty="0">
                <a:solidFill>
                  <a:srgbClr val="1B1B1B"/>
                </a:solidFill>
                <a:effectLst/>
                <a:latin typeface="HIRO MISAKE" pitchFamily="2" charset="0"/>
              </a:rPr>
              <a:t> a lancé </a:t>
            </a:r>
            <a:r>
              <a:rPr lang="fr-FR" b="0" i="0" dirty="0" err="1">
                <a:solidFill>
                  <a:srgbClr val="1B1B1B"/>
                </a:solidFill>
                <a:effectLst/>
                <a:latin typeface="HIRO MISAKE" pitchFamily="2" charset="0"/>
              </a:rPr>
              <a:t>Astro</a:t>
            </a:r>
            <a:r>
              <a:rPr lang="fr-FR" b="0" i="0" dirty="0">
                <a:solidFill>
                  <a:srgbClr val="1B1B1B"/>
                </a:solidFill>
                <a:effectLst/>
                <a:latin typeface="HIRO MISAKE" pitchFamily="2" charset="0"/>
              </a:rPr>
              <a:t> Boy en 1952, et des publications de manga telles que Weekly </a:t>
            </a:r>
            <a:r>
              <a:rPr lang="fr-FR" b="0" i="0" dirty="0" err="1">
                <a:solidFill>
                  <a:srgbClr val="1B1B1B"/>
                </a:solidFill>
                <a:effectLst/>
                <a:latin typeface="HIRO MISAKE" pitchFamily="2" charset="0"/>
              </a:rPr>
              <a:t>Shonen</a:t>
            </a:r>
            <a:r>
              <a:rPr lang="fr-FR" b="0" i="0" dirty="0">
                <a:solidFill>
                  <a:srgbClr val="1B1B1B"/>
                </a:solidFill>
                <a:effectLst/>
                <a:latin typeface="HIRO MISAKE" pitchFamily="2" charset="0"/>
              </a:rPr>
              <a:t> Magazine et Weekly </a:t>
            </a:r>
            <a:r>
              <a:rPr lang="fr-FR" b="0" i="0" dirty="0" err="1">
                <a:solidFill>
                  <a:srgbClr val="1B1B1B"/>
                </a:solidFill>
                <a:effectLst/>
                <a:latin typeface="HIRO MISAKE" pitchFamily="2" charset="0"/>
              </a:rPr>
              <a:t>Shonen</a:t>
            </a:r>
            <a:r>
              <a:rPr lang="fr-FR" b="0" i="0" dirty="0">
                <a:solidFill>
                  <a:srgbClr val="1B1B1B"/>
                </a:solidFill>
                <a:effectLst/>
                <a:latin typeface="HIRO MISAKE" pitchFamily="2" charset="0"/>
              </a:rPr>
              <a:t> Sunday ont commencé à paraître en 1959.</a:t>
            </a:r>
          </a:p>
          <a:p>
            <a:pPr marL="0" indent="0" algn="l" fontAlgn="base">
              <a:buNone/>
            </a:pPr>
            <a:endParaRPr lang="fr-FR" dirty="0">
              <a:latin typeface="HIRO MISAKE" pitchFamily="2" charset="0"/>
            </a:endParaRPr>
          </a:p>
          <a:p>
            <a:pPr marL="0" indent="0" algn="l" fontAlgn="base">
              <a:buNone/>
            </a:pPr>
            <a:r>
              <a:rPr lang="fr-FR" dirty="0">
                <a:latin typeface="HIRO MISAKE" pitchFamily="2" charset="0"/>
              </a:rPr>
              <a:t>Le top : One Piece, Dragon Ball, Naruto, L’attaque des Titans, One Punch Man …</a:t>
            </a:r>
            <a:endParaRPr lang="fr-FR" i="0" dirty="0">
              <a:solidFill>
                <a:srgbClr val="1B1B1B"/>
              </a:solidFill>
              <a:effectLst/>
              <a:latin typeface="HIRO MISAKE" pitchFamily="2" charset="0"/>
            </a:endParaRPr>
          </a:p>
        </p:txBody>
      </p:sp>
      <p:pic>
        <p:nvPicPr>
          <p:cNvPr id="5" name="Picture 4">
            <a:extLst>
              <a:ext uri="{FF2B5EF4-FFF2-40B4-BE49-F238E27FC236}">
                <a16:creationId xmlns:a16="http://schemas.microsoft.com/office/drawing/2014/main" id="{F7D2DD40-549D-295E-8EBA-0F8CD9223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375" y="210810"/>
            <a:ext cx="3305175" cy="1860814"/>
          </a:xfrm>
          <a:prstGeom prst="rect">
            <a:avLst/>
          </a:prstGeom>
        </p:spPr>
      </p:pic>
    </p:spTree>
    <p:extLst>
      <p:ext uri="{BB962C8B-B14F-4D97-AF65-F5344CB8AC3E}">
        <p14:creationId xmlns:p14="http://schemas.microsoft.com/office/powerpoint/2010/main" val="2550962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p:txBody>
          <a:bodyPr/>
          <a:lstStyle/>
          <a:p>
            <a:r>
              <a:rPr lang="fr-FR" dirty="0">
                <a:latin typeface="HIRO MISAKE" pitchFamily="2" charset="0"/>
              </a:rPr>
              <a:t>1. Art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619125" y="2266950"/>
            <a:ext cx="10848975" cy="4776788"/>
          </a:xfrm>
        </p:spPr>
        <p:txBody>
          <a:bodyPr>
            <a:normAutofit/>
          </a:bodyPr>
          <a:lstStyle/>
          <a:p>
            <a:r>
              <a:rPr lang="fr-FR" sz="3600" u="sng" dirty="0" err="1">
                <a:latin typeface="HIRO MISAKE" pitchFamily="2" charset="0"/>
              </a:rPr>
              <a:t>Dramas</a:t>
            </a:r>
            <a:r>
              <a:rPr lang="fr-FR" sz="3600" u="sng" dirty="0">
                <a:latin typeface="HIRO MISAKE" pitchFamily="2" charset="0"/>
              </a:rPr>
              <a:t> Japonais</a:t>
            </a:r>
          </a:p>
          <a:p>
            <a:pPr marL="0" indent="0" algn="l" fontAlgn="base">
              <a:buNone/>
            </a:pPr>
            <a:r>
              <a:rPr lang="fr-FR" b="0" i="0" dirty="0">
                <a:solidFill>
                  <a:srgbClr val="1B1B1B"/>
                </a:solidFill>
                <a:effectLst/>
                <a:latin typeface="HIRO MISAKE" pitchFamily="2" charset="0"/>
              </a:rPr>
              <a:t>En raison de leur longueur, de leurs histoires complexes et fascinantes et de l’alchimie évidente entre les stars, les drames japonais (ou </a:t>
            </a:r>
            <a:r>
              <a:rPr lang="fr-FR" b="0" i="0" dirty="0" err="1">
                <a:solidFill>
                  <a:srgbClr val="1B1B1B"/>
                </a:solidFill>
                <a:effectLst/>
                <a:latin typeface="HIRO MISAKE" pitchFamily="2" charset="0"/>
              </a:rPr>
              <a:t>jdrama</a:t>
            </a:r>
            <a:r>
              <a:rPr lang="fr-FR" b="0" i="0" dirty="0">
                <a:solidFill>
                  <a:srgbClr val="1B1B1B"/>
                </a:solidFill>
                <a:effectLst/>
                <a:latin typeface="HIRO MISAKE" pitchFamily="2" charset="0"/>
              </a:rPr>
              <a:t>) sont faciles à regarder. Contrairement aux films, vous vous attacherez aux personnages que vous observez au fil des épisodes, sans jamais avoir l’impression que les drames s’éternisent.</a:t>
            </a:r>
          </a:p>
          <a:p>
            <a:pPr marL="0" indent="0" algn="l" fontAlgn="base">
              <a:buNone/>
            </a:pPr>
            <a:endParaRPr lang="fr-FR" dirty="0">
              <a:solidFill>
                <a:srgbClr val="1B1B1B"/>
              </a:solidFill>
              <a:latin typeface="HIRO MISAKE" pitchFamily="2" charset="0"/>
            </a:endParaRPr>
          </a:p>
          <a:p>
            <a:pPr marL="0" indent="0" fontAlgn="base">
              <a:buNone/>
            </a:pPr>
            <a:r>
              <a:rPr lang="fr-FR" b="0" i="0" dirty="0">
                <a:solidFill>
                  <a:srgbClr val="1B1B1B"/>
                </a:solidFill>
                <a:effectLst/>
                <a:latin typeface="HIRO MISAKE" pitchFamily="2" charset="0"/>
              </a:rPr>
              <a:t>Le Top : </a:t>
            </a:r>
            <a:r>
              <a:rPr lang="en-GB" b="0" i="0" dirty="0">
                <a:effectLst/>
                <a:latin typeface="HIRO MISAKE" pitchFamily="2" charset="0"/>
              </a:rPr>
              <a:t>Hana </a:t>
            </a:r>
            <a:r>
              <a:rPr lang="en-GB" b="0" i="0" dirty="0" err="1">
                <a:effectLst/>
                <a:latin typeface="HIRO MISAKE" pitchFamily="2" charset="0"/>
              </a:rPr>
              <a:t>Yori</a:t>
            </a:r>
            <a:r>
              <a:rPr lang="en-GB" b="0" i="0" dirty="0">
                <a:effectLst/>
                <a:latin typeface="HIRO MISAKE" pitchFamily="2" charset="0"/>
              </a:rPr>
              <a:t> </a:t>
            </a:r>
            <a:r>
              <a:rPr lang="en-GB" b="0" i="0" dirty="0" err="1">
                <a:effectLst/>
                <a:latin typeface="HIRO MISAKE" pitchFamily="2" charset="0"/>
              </a:rPr>
              <a:t>Dango</a:t>
            </a:r>
            <a:r>
              <a:rPr lang="en-GB" b="0" i="0" dirty="0">
                <a:effectLst/>
                <a:latin typeface="HIRO MISAKE" pitchFamily="2" charset="0"/>
              </a:rPr>
              <a:t>, Absolute Boyfriend, </a:t>
            </a:r>
            <a:r>
              <a:rPr lang="en-GB" b="0" i="0" dirty="0" err="1">
                <a:effectLst/>
                <a:latin typeface="HIRO MISAKE" pitchFamily="2" charset="0"/>
              </a:rPr>
              <a:t>Gokusen</a:t>
            </a:r>
            <a:r>
              <a:rPr lang="en-GB" b="0" i="0" dirty="0">
                <a:effectLst/>
                <a:latin typeface="HIRO MISAKE" pitchFamily="2" charset="0"/>
              </a:rPr>
              <a:t> </a:t>
            </a:r>
            <a:endParaRPr lang="fr-FR" b="0" i="0" dirty="0">
              <a:solidFill>
                <a:srgbClr val="1B1B1B"/>
              </a:solidFill>
              <a:effectLst/>
              <a:latin typeface="HIRO MISAKE" pitchFamily="2" charset="0"/>
            </a:endParaRPr>
          </a:p>
          <a:p>
            <a:pPr marL="0" indent="0">
              <a:buNone/>
            </a:pPr>
            <a:endParaRPr lang="fr-FR" b="0" i="0" dirty="0">
              <a:solidFill>
                <a:srgbClr val="1B1B1B"/>
              </a:solidFill>
              <a:effectLst/>
              <a:latin typeface="HIRO MISAKE" pitchFamily="2" charset="0"/>
            </a:endParaRPr>
          </a:p>
        </p:txBody>
      </p:sp>
      <p:pic>
        <p:nvPicPr>
          <p:cNvPr id="5" name="Picture 4">
            <a:extLst>
              <a:ext uri="{FF2B5EF4-FFF2-40B4-BE49-F238E27FC236}">
                <a16:creationId xmlns:a16="http://schemas.microsoft.com/office/drawing/2014/main" id="{1BD9118A-6B96-FE2E-609F-AC773F925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725" y="200025"/>
            <a:ext cx="4400550" cy="2475309"/>
          </a:xfrm>
          <a:prstGeom prst="rect">
            <a:avLst/>
          </a:prstGeom>
        </p:spPr>
      </p:pic>
    </p:spTree>
    <p:extLst>
      <p:ext uri="{BB962C8B-B14F-4D97-AF65-F5344CB8AC3E}">
        <p14:creationId xmlns:p14="http://schemas.microsoft.com/office/powerpoint/2010/main" val="138506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p:txBody>
          <a:bodyPr/>
          <a:lstStyle/>
          <a:p>
            <a:r>
              <a:rPr lang="fr-FR" dirty="0">
                <a:latin typeface="HIRO MISAKE" pitchFamily="2" charset="0"/>
              </a:rPr>
              <a:t>1. Art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638174" y="2406649"/>
            <a:ext cx="10953751" cy="4375151"/>
          </a:xfrm>
        </p:spPr>
        <p:txBody>
          <a:bodyPr>
            <a:normAutofit lnSpcReduction="10000"/>
          </a:bodyPr>
          <a:lstStyle/>
          <a:p>
            <a:r>
              <a:rPr lang="fr-FR" sz="3900" u="sng" dirty="0">
                <a:latin typeface="HIRO MISAKE" pitchFamily="2" charset="0"/>
              </a:rPr>
              <a:t>Peintres Japonais</a:t>
            </a:r>
          </a:p>
          <a:p>
            <a:pPr marL="0" indent="0" algn="l" fontAlgn="base">
              <a:buNone/>
            </a:pPr>
            <a:r>
              <a:rPr lang="fr-FR" b="0" i="0" dirty="0">
                <a:solidFill>
                  <a:srgbClr val="1B1B1B"/>
                </a:solidFill>
                <a:effectLst/>
                <a:latin typeface="HIRO MISAKE" pitchFamily="2" charset="0"/>
              </a:rPr>
              <a:t>Peu de nations peuvent rivaliser avec le Japon en termes d’artistes de renommée mondiale ! Les artistes japonais ont créé des œuvres renommées que l’on peut voir dans le monde entier, de la Grande vague d’Hokusai aux pois de Yayoi </a:t>
            </a:r>
            <a:r>
              <a:rPr lang="fr-FR" b="0" i="0" dirty="0" err="1">
                <a:solidFill>
                  <a:srgbClr val="1B1B1B"/>
                </a:solidFill>
                <a:effectLst/>
                <a:latin typeface="HIRO MISAKE" pitchFamily="2" charset="0"/>
              </a:rPr>
              <a:t>Kusama</a:t>
            </a:r>
            <a:r>
              <a:rPr lang="fr-FR" b="0" i="0" dirty="0">
                <a:solidFill>
                  <a:srgbClr val="1B1B1B"/>
                </a:solidFill>
                <a:effectLst/>
                <a:latin typeface="HIRO MISAKE" pitchFamily="2" charset="0"/>
              </a:rPr>
              <a:t>.</a:t>
            </a:r>
          </a:p>
          <a:p>
            <a:pPr marL="0" indent="0" algn="l" fontAlgn="base">
              <a:buNone/>
            </a:pPr>
            <a:endParaRPr lang="fr-FR" b="0" i="0" dirty="0">
              <a:solidFill>
                <a:srgbClr val="1B1B1B"/>
              </a:solidFill>
              <a:effectLst/>
              <a:latin typeface="HIRO MISAKE" pitchFamily="2" charset="0"/>
            </a:endParaRPr>
          </a:p>
          <a:p>
            <a:pPr marL="0" indent="0" fontAlgn="base">
              <a:buNone/>
            </a:pPr>
            <a:r>
              <a:rPr lang="fr-FR" b="0" i="0" dirty="0">
                <a:solidFill>
                  <a:srgbClr val="1B1B1B"/>
                </a:solidFill>
                <a:effectLst/>
                <a:latin typeface="HIRO MISAKE" pitchFamily="2" charset="0"/>
              </a:rPr>
              <a:t>Le Top : </a:t>
            </a:r>
            <a:r>
              <a:rPr lang="en-GB" b="0" i="0" dirty="0">
                <a:effectLst/>
                <a:latin typeface="HIRO MISAKE" pitchFamily="2" charset="0"/>
              </a:rPr>
              <a:t>Hokusai, Yokoyama </a:t>
            </a:r>
            <a:r>
              <a:rPr lang="en-GB" b="0" i="0" dirty="0" err="1">
                <a:effectLst/>
                <a:latin typeface="HIRO MISAKE" pitchFamily="2" charset="0"/>
              </a:rPr>
              <a:t>Taikan</a:t>
            </a:r>
            <a:r>
              <a:rPr lang="en-GB" b="0" i="0" dirty="0">
                <a:effectLst/>
                <a:latin typeface="HIRO MISAKE" pitchFamily="2" charset="0"/>
              </a:rPr>
              <a:t>, Kawase </a:t>
            </a:r>
            <a:r>
              <a:rPr lang="en-GB" b="0" i="0" dirty="0" err="1">
                <a:effectLst/>
                <a:latin typeface="HIRO MISAKE" pitchFamily="2" charset="0"/>
              </a:rPr>
              <a:t>Hasui</a:t>
            </a:r>
            <a:r>
              <a:rPr lang="en-GB" dirty="0">
                <a:latin typeface="HIRO MISAKE" pitchFamily="2" charset="0"/>
              </a:rPr>
              <a:t>, </a:t>
            </a:r>
            <a:r>
              <a:rPr lang="en-GB" b="0" i="0" dirty="0">
                <a:effectLst/>
                <a:latin typeface="HIRO MISAKE" pitchFamily="2" charset="0"/>
              </a:rPr>
              <a:t>Hasegawa </a:t>
            </a:r>
            <a:r>
              <a:rPr lang="en-GB" b="0" i="0" dirty="0" err="1">
                <a:effectLst/>
                <a:latin typeface="HIRO MISAKE" pitchFamily="2" charset="0"/>
              </a:rPr>
              <a:t>Tohaku</a:t>
            </a:r>
            <a:r>
              <a:rPr lang="en-GB" dirty="0">
                <a:latin typeface="HIRO MISAKE" pitchFamily="2" charset="0"/>
              </a:rPr>
              <a:t>, </a:t>
            </a:r>
            <a:r>
              <a:rPr lang="en-GB" b="0" i="0" dirty="0">
                <a:effectLst/>
                <a:latin typeface="HIRO MISAKE" pitchFamily="2" charset="0"/>
              </a:rPr>
              <a:t>Utamaro Kitagawa, Utagawa </a:t>
            </a:r>
            <a:r>
              <a:rPr lang="en-GB" b="0" i="0" dirty="0" err="1">
                <a:effectLst/>
                <a:latin typeface="HIRO MISAKE" pitchFamily="2" charset="0"/>
              </a:rPr>
              <a:t>Kuniyoshi</a:t>
            </a:r>
            <a:r>
              <a:rPr lang="en-GB" b="0" i="0" dirty="0">
                <a:effectLst/>
                <a:latin typeface="HIRO MISAKE" pitchFamily="2" charset="0"/>
              </a:rPr>
              <a:t> …</a:t>
            </a:r>
          </a:p>
          <a:p>
            <a:pPr marL="0" indent="0">
              <a:buNone/>
            </a:pPr>
            <a:endParaRPr lang="fr-FR" b="0" i="0" dirty="0">
              <a:solidFill>
                <a:srgbClr val="1B1B1B"/>
              </a:solidFill>
              <a:effectLst/>
              <a:latin typeface="HIRO MISAKE" pitchFamily="2" charset="0"/>
            </a:endParaRPr>
          </a:p>
        </p:txBody>
      </p:sp>
      <p:pic>
        <p:nvPicPr>
          <p:cNvPr id="5" name="Picture 4">
            <a:extLst>
              <a:ext uri="{FF2B5EF4-FFF2-40B4-BE49-F238E27FC236}">
                <a16:creationId xmlns:a16="http://schemas.microsoft.com/office/drawing/2014/main" id="{CF3B03B6-CF0E-5768-E63C-7BCD214A3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109" y="71437"/>
            <a:ext cx="4175716" cy="2824163"/>
          </a:xfrm>
          <a:prstGeom prst="rect">
            <a:avLst/>
          </a:prstGeom>
        </p:spPr>
      </p:pic>
    </p:spTree>
    <p:extLst>
      <p:ext uri="{BB962C8B-B14F-4D97-AF65-F5344CB8AC3E}">
        <p14:creationId xmlns:p14="http://schemas.microsoft.com/office/powerpoint/2010/main" val="487327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p:txBody>
          <a:bodyPr/>
          <a:lstStyle/>
          <a:p>
            <a:r>
              <a:rPr lang="fr-FR" dirty="0">
                <a:latin typeface="HIRO MISAKE" pitchFamily="2" charset="0"/>
              </a:rPr>
              <a:t>1. Art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838200" y="2492375"/>
            <a:ext cx="10708341" cy="4667250"/>
          </a:xfrm>
        </p:spPr>
        <p:txBody>
          <a:bodyPr>
            <a:normAutofit fontScale="92500" lnSpcReduction="10000"/>
          </a:bodyPr>
          <a:lstStyle/>
          <a:p>
            <a:pPr algn="l" fontAlgn="base"/>
            <a:r>
              <a:rPr lang="fr-FR" sz="3600" u="sng" dirty="0">
                <a:latin typeface="HIRO MISAKE" pitchFamily="2" charset="0"/>
              </a:rPr>
              <a:t>Ikebana : </a:t>
            </a:r>
            <a:r>
              <a:rPr lang="en-GB" sz="3600" b="0" i="0" u="sng" dirty="0" err="1">
                <a:effectLst/>
                <a:latin typeface="HIRO MISAKE" pitchFamily="2" charset="0"/>
              </a:rPr>
              <a:t>l’Art</a:t>
            </a:r>
            <a:r>
              <a:rPr lang="en-GB" sz="3600" b="0" i="0" u="sng" dirty="0">
                <a:effectLst/>
                <a:latin typeface="HIRO MISAKE" pitchFamily="2" charset="0"/>
              </a:rPr>
              <a:t> Floral </a:t>
            </a:r>
            <a:r>
              <a:rPr lang="en-GB" sz="3600" b="0" i="0" u="sng" dirty="0" err="1">
                <a:effectLst/>
                <a:latin typeface="HIRO MISAKE" pitchFamily="2" charset="0"/>
              </a:rPr>
              <a:t>Japonais</a:t>
            </a:r>
            <a:endParaRPr lang="en-GB" sz="3600" b="0" i="0" u="sng" dirty="0">
              <a:effectLst/>
              <a:latin typeface="HIRO MISAKE" pitchFamily="2" charset="0"/>
            </a:endParaRPr>
          </a:p>
          <a:p>
            <a:pPr marL="0" indent="0" algn="l" fontAlgn="base">
              <a:buNone/>
            </a:pPr>
            <a:r>
              <a:rPr lang="fr-FR" b="0" i="0" dirty="0">
                <a:solidFill>
                  <a:srgbClr val="1B1B1B"/>
                </a:solidFill>
                <a:effectLst/>
                <a:latin typeface="HIRO MISAKE" pitchFamily="2" charset="0"/>
              </a:rPr>
              <a:t>Les fleurs sont utilisées comme un cadeau rituel ou comme de magnifiques ornements dans le monde entier. </a:t>
            </a:r>
          </a:p>
          <a:p>
            <a:pPr marL="0" indent="0" algn="l" fontAlgn="base">
              <a:buNone/>
            </a:pPr>
            <a:r>
              <a:rPr lang="fr-FR" b="0" i="0" dirty="0">
                <a:solidFill>
                  <a:srgbClr val="1B1B1B"/>
                </a:solidFill>
                <a:effectLst/>
                <a:latin typeface="HIRO MISAKE" pitchFamily="2" charset="0"/>
              </a:rPr>
              <a:t>En outre, il est courant d’offrir des fleurs sous forme de bouquets ou de couronnes pour des événements importants tels que les anniversaires ou les mariages. Les fleurs sont devenues un symbole d’affection, de respect et de félicitations ancré dans notre culture. </a:t>
            </a:r>
          </a:p>
          <a:p>
            <a:pPr marL="0" indent="0" algn="l" fontAlgn="base">
              <a:buNone/>
            </a:pPr>
            <a:r>
              <a:rPr lang="fr-FR" b="0" i="0" dirty="0">
                <a:solidFill>
                  <a:srgbClr val="1B1B1B"/>
                </a:solidFill>
                <a:effectLst/>
                <a:latin typeface="HIRO MISAKE" pitchFamily="2" charset="0"/>
              </a:rPr>
              <a:t>L’arrangement floral (ikebana) est une forme d’art traditionnel japonais qui trouve son origine dans les offrandes florales religieuses. C’est plus qu’un simple cadeau ou un ornement.</a:t>
            </a:r>
          </a:p>
          <a:p>
            <a:pPr marL="0" indent="0" algn="l" fontAlgn="base">
              <a:buNone/>
            </a:pPr>
            <a:endParaRPr lang="fr-FR" b="0" i="0" dirty="0">
              <a:solidFill>
                <a:srgbClr val="1B1B1B"/>
              </a:solidFill>
              <a:effectLst/>
              <a:latin typeface="HIRO MISAKE" pitchFamily="2" charset="0"/>
            </a:endParaRPr>
          </a:p>
        </p:txBody>
      </p:sp>
      <p:pic>
        <p:nvPicPr>
          <p:cNvPr id="5" name="Picture 4">
            <a:extLst>
              <a:ext uri="{FF2B5EF4-FFF2-40B4-BE49-F238E27FC236}">
                <a16:creationId xmlns:a16="http://schemas.microsoft.com/office/drawing/2014/main" id="{BC558EBA-6380-B40F-EE72-9CE5C432F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258" y="150289"/>
            <a:ext cx="5113283" cy="2275411"/>
          </a:xfrm>
          <a:prstGeom prst="rect">
            <a:avLst/>
          </a:prstGeom>
        </p:spPr>
      </p:pic>
    </p:spTree>
    <p:extLst>
      <p:ext uri="{BB962C8B-B14F-4D97-AF65-F5344CB8AC3E}">
        <p14:creationId xmlns:p14="http://schemas.microsoft.com/office/powerpoint/2010/main" val="2787498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258B-8E03-BD30-0622-1B2A1CD3578E}"/>
              </a:ext>
            </a:extLst>
          </p:cNvPr>
          <p:cNvSpPr>
            <a:spLocks noGrp="1"/>
          </p:cNvSpPr>
          <p:nvPr>
            <p:ph type="title"/>
          </p:nvPr>
        </p:nvSpPr>
        <p:spPr>
          <a:xfrm>
            <a:off x="923925" y="499896"/>
            <a:ext cx="10515600" cy="1325563"/>
          </a:xfrm>
        </p:spPr>
        <p:txBody>
          <a:bodyPr/>
          <a:lstStyle/>
          <a:p>
            <a:r>
              <a:rPr lang="fr-FR" dirty="0">
                <a:latin typeface="HIRO MISAKE" pitchFamily="2" charset="0"/>
              </a:rPr>
              <a:t>1. Art Japonais</a:t>
            </a:r>
            <a:endParaRPr lang="en-GB" dirty="0"/>
          </a:p>
        </p:txBody>
      </p:sp>
      <p:sp>
        <p:nvSpPr>
          <p:cNvPr id="3" name="Content Placeholder 2">
            <a:extLst>
              <a:ext uri="{FF2B5EF4-FFF2-40B4-BE49-F238E27FC236}">
                <a16:creationId xmlns:a16="http://schemas.microsoft.com/office/drawing/2014/main" id="{7E0A75B7-9093-EF2E-38D7-13F875C278DA}"/>
              </a:ext>
            </a:extLst>
          </p:cNvPr>
          <p:cNvSpPr>
            <a:spLocks noGrp="1"/>
          </p:cNvSpPr>
          <p:nvPr>
            <p:ph idx="1"/>
          </p:nvPr>
        </p:nvSpPr>
        <p:spPr>
          <a:xfrm>
            <a:off x="766480" y="2249765"/>
            <a:ext cx="11066930" cy="4736540"/>
          </a:xfrm>
        </p:spPr>
        <p:txBody>
          <a:bodyPr>
            <a:normAutofit fontScale="92500" lnSpcReduction="20000"/>
          </a:bodyPr>
          <a:lstStyle/>
          <a:p>
            <a:pPr algn="l" fontAlgn="base"/>
            <a:r>
              <a:rPr lang="fr-FR" sz="4600" u="sng" dirty="0" err="1">
                <a:latin typeface="HIRO MISAKE" pitchFamily="2" charset="0"/>
              </a:rPr>
              <a:t>Kintsugi</a:t>
            </a:r>
            <a:r>
              <a:rPr lang="fr-FR" sz="4600" u="sng" dirty="0">
                <a:latin typeface="HIRO MISAKE" pitchFamily="2" charset="0"/>
              </a:rPr>
              <a:t> : </a:t>
            </a:r>
            <a:r>
              <a:rPr lang="fr-FR" sz="4600" b="0" i="0" u="sng" dirty="0">
                <a:effectLst/>
                <a:latin typeface="HIRO MISAKE" pitchFamily="2" charset="0"/>
              </a:rPr>
              <a:t>Redonner Vie aux Objets Abimés</a:t>
            </a:r>
            <a:endParaRPr lang="fr-FR" dirty="0">
              <a:latin typeface="HIRO MISAKE" pitchFamily="2" charset="0"/>
            </a:endParaRPr>
          </a:p>
          <a:p>
            <a:pPr marL="0" indent="0" algn="l" fontAlgn="base">
              <a:buNone/>
            </a:pPr>
            <a:r>
              <a:rPr lang="fr-FR" b="0" i="0" dirty="0">
                <a:solidFill>
                  <a:srgbClr val="1B1B1B"/>
                </a:solidFill>
                <a:effectLst/>
                <a:latin typeface="HIRO MISAKE" pitchFamily="2" charset="0"/>
              </a:rPr>
              <a:t>Les céramiques du Japon sont très reconnues dans le monde entier. Le </a:t>
            </a:r>
            <a:r>
              <a:rPr lang="fr-FR" b="0" i="0" dirty="0" err="1">
                <a:solidFill>
                  <a:srgbClr val="1B1B1B"/>
                </a:solidFill>
                <a:effectLst/>
                <a:latin typeface="HIRO MISAKE" pitchFamily="2" charset="0"/>
              </a:rPr>
              <a:t>kintsugi</a:t>
            </a:r>
            <a:r>
              <a:rPr lang="fr-FR" b="0" i="0" dirty="0">
                <a:solidFill>
                  <a:srgbClr val="1B1B1B"/>
                </a:solidFill>
                <a:effectLst/>
                <a:latin typeface="HIRO MISAKE" pitchFamily="2" charset="0"/>
              </a:rPr>
              <a:t>, une technique Japonaise de restauration des céramiques brisées, n’est pas simplement une œuvre d’art. Il vous permet également de comprendre en profondeur le style japonais </a:t>
            </a:r>
            <a:r>
              <a:rPr lang="fr-FR" b="0" i="0" dirty="0" err="1">
                <a:solidFill>
                  <a:srgbClr val="1B1B1B"/>
                </a:solidFill>
                <a:effectLst/>
                <a:latin typeface="HIRO MISAKE" pitchFamily="2" charset="0"/>
              </a:rPr>
              <a:t>wabi-sabi</a:t>
            </a:r>
            <a:r>
              <a:rPr lang="fr-FR" b="0" i="0" dirty="0">
                <a:solidFill>
                  <a:srgbClr val="1B1B1B"/>
                </a:solidFill>
                <a:effectLst/>
                <a:latin typeface="HIRO MISAKE" pitchFamily="2" charset="0"/>
              </a:rPr>
              <a:t> et d’apprécier la culture du pays du soleil levant.</a:t>
            </a:r>
          </a:p>
          <a:p>
            <a:pPr marL="0" indent="0" algn="l" fontAlgn="base">
              <a:buNone/>
            </a:pPr>
            <a:r>
              <a:rPr lang="fr-FR" b="0" i="0" dirty="0">
                <a:solidFill>
                  <a:srgbClr val="1B1B1B"/>
                </a:solidFill>
                <a:effectLst/>
                <a:latin typeface="HIRO MISAKE" pitchFamily="2" charset="0"/>
              </a:rPr>
              <a:t>Le </a:t>
            </a:r>
            <a:r>
              <a:rPr lang="fr-FR" b="0" i="0" dirty="0" err="1">
                <a:solidFill>
                  <a:srgbClr val="1B1B1B"/>
                </a:solidFill>
                <a:effectLst/>
                <a:latin typeface="HIRO MISAKE" pitchFamily="2" charset="0"/>
              </a:rPr>
              <a:t>Kintsugi</a:t>
            </a:r>
            <a:r>
              <a:rPr lang="fr-FR" b="0" i="0" dirty="0">
                <a:solidFill>
                  <a:srgbClr val="1B1B1B"/>
                </a:solidFill>
                <a:effectLst/>
                <a:latin typeface="HIRO MISAKE" pitchFamily="2" charset="0"/>
              </a:rPr>
              <a:t> est une technique japonaise établie de longue date pour restaurer les poteries brisées. Voici ce qui le rend unique : le </a:t>
            </a:r>
            <a:r>
              <a:rPr lang="fr-FR" b="0" i="0" dirty="0" err="1">
                <a:solidFill>
                  <a:srgbClr val="1B1B1B"/>
                </a:solidFill>
                <a:effectLst/>
                <a:latin typeface="HIRO MISAKE" pitchFamily="2" charset="0"/>
              </a:rPr>
              <a:t>kintsugi</a:t>
            </a:r>
            <a:r>
              <a:rPr lang="fr-FR" b="0" i="0" dirty="0">
                <a:solidFill>
                  <a:srgbClr val="1B1B1B"/>
                </a:solidFill>
                <a:effectLst/>
                <a:latin typeface="HIRO MISAKE" pitchFamily="2" charset="0"/>
              </a:rPr>
              <a:t> n’essaie pas de dissimuler les défauts apparents de la réparation, mais les met en valeur en utilisant des couleurs or ou argent dans la laque. Cela donne un tout nouveau degré de beauté et d’admiration pour l’objet original.</a:t>
            </a:r>
          </a:p>
        </p:txBody>
      </p:sp>
      <p:pic>
        <p:nvPicPr>
          <p:cNvPr id="5" name="Picture 4">
            <a:extLst>
              <a:ext uri="{FF2B5EF4-FFF2-40B4-BE49-F238E27FC236}">
                <a16:creationId xmlns:a16="http://schemas.microsoft.com/office/drawing/2014/main" id="{E996F6DF-B239-2E43-C860-12F187816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26530"/>
            <a:ext cx="4438650" cy="2015147"/>
          </a:xfrm>
          <a:prstGeom prst="rect">
            <a:avLst/>
          </a:prstGeom>
        </p:spPr>
      </p:pic>
    </p:spTree>
    <p:extLst>
      <p:ext uri="{BB962C8B-B14F-4D97-AF65-F5344CB8AC3E}">
        <p14:creationId xmlns:p14="http://schemas.microsoft.com/office/powerpoint/2010/main" val="1233605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4952</Words>
  <Application>Microsoft Office PowerPoint</Application>
  <PresentationFormat>Widescreen</PresentationFormat>
  <Paragraphs>241</Paragraphs>
  <Slides>46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HIRO MISAKE</vt:lpstr>
      <vt:lpstr>Office Theme</vt:lpstr>
      <vt:lpstr>6 clés pour connaitre la culture Japonaise</vt:lpstr>
      <vt:lpstr>Sommaire : découvrez le top de ...</vt:lpstr>
      <vt:lpstr>1. Art Japonais</vt:lpstr>
      <vt:lpstr>1. Art Japonais</vt:lpstr>
      <vt:lpstr>1. Art Japonais</vt:lpstr>
      <vt:lpstr>1. Art Japonais</vt:lpstr>
      <vt:lpstr>1. Art Japonais</vt:lpstr>
      <vt:lpstr>1. Art Japonais</vt:lpstr>
      <vt:lpstr>1. Art Japonais</vt:lpstr>
      <vt:lpstr>1. Art Japonais</vt:lpstr>
      <vt:lpstr>1. Art Japonais</vt:lpstr>
      <vt:lpstr>1. Art Japonais</vt:lpstr>
      <vt:lpstr>2. Objets Traditionnels Japonais</vt:lpstr>
      <vt:lpstr>2. Objets Traditionnels Japonais</vt:lpstr>
      <vt:lpstr>2. Objets Traditionnels Japonais</vt:lpstr>
      <vt:lpstr>2. Objets Traditionnels Japonais</vt:lpstr>
      <vt:lpstr>2. Objets Traditionnels Japonais</vt:lpstr>
      <vt:lpstr>2. Objets Traditionnels Japonais</vt:lpstr>
      <vt:lpstr>2. Objets Traditionnels Japonais</vt:lpstr>
      <vt:lpstr>2. Objets Traditionnels Japonais</vt:lpstr>
      <vt:lpstr>2. Objets Traditionnels Japonais</vt:lpstr>
      <vt:lpstr>2. Objets Traditionnels Japonais</vt:lpstr>
      <vt:lpstr>2. Objets Traditionnels Japonais</vt:lpstr>
      <vt:lpstr>3. Paysages Japonais</vt:lpstr>
      <vt:lpstr>3. Paysages Japonais</vt:lpstr>
      <vt:lpstr>3. Paysages Japonais</vt:lpstr>
      <vt:lpstr>3. Paysages Japonais</vt:lpstr>
      <vt:lpstr>3. Paysages Japonais</vt:lpstr>
      <vt:lpstr>3. Paysages Japonais</vt:lpstr>
      <vt:lpstr>3. Paysages Japonais</vt:lpstr>
      <vt:lpstr>4. Cuisine Japonaise</vt:lpstr>
      <vt:lpstr>4. Cuisine Japonaise</vt:lpstr>
      <vt:lpstr>4. Cuisine Japonaise</vt:lpstr>
      <vt:lpstr>4. Cuisine Japonaise</vt:lpstr>
      <vt:lpstr>4. Cuisine Japonaise</vt:lpstr>
      <vt:lpstr>4. Cuisine Japonaise</vt:lpstr>
      <vt:lpstr>4. Cuisine Japonaise</vt:lpstr>
      <vt:lpstr>4. Cuisine Japonaise</vt:lpstr>
      <vt:lpstr>4. Cuisine Japonaise</vt:lpstr>
      <vt:lpstr>5. Animaux Japonais</vt:lpstr>
      <vt:lpstr>5. Animaux Japonais</vt:lpstr>
      <vt:lpstr>5. Animaux Japonais</vt:lpstr>
      <vt:lpstr>5. Animaux Japonais</vt:lpstr>
      <vt:lpstr>5. Animaux Japonais</vt:lpstr>
      <vt:lpstr>5. Animaux Japonais</vt:lpstr>
      <vt:lpstr>6. Monuments Japonais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Maxime Fagegaltier</dc:creator>
  <cp:lastModifiedBy>Maxime Fagegaltier</cp:lastModifiedBy>
  <cp:revision>76</cp:revision>
  <dcterms:created xsi:type="dcterms:W3CDTF">2022-10-25T10:01:51Z</dcterms:created>
  <dcterms:modified xsi:type="dcterms:W3CDTF">2022-10-25T13:46:42Z</dcterms:modified>
</cp:coreProperties>
</file>