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8" r:id="rId2"/>
    <p:sldId id="296" r:id="rId3"/>
    <p:sldId id="267" r:id="rId4"/>
    <p:sldId id="269" r:id="rId5"/>
    <p:sldId id="270" r:id="rId6"/>
    <p:sldId id="271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pTDaYf7uLk1wZHEWfCKeg==" hashData="aYvKtVdMXc46PdeQbwky2uHP17/kAYnm1TNnNF0DijiyAKuRpGQvA0fNV3gvhRZMiv0SFtyN8JYYh+ICUFZ//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13" autoAdjust="0"/>
    <p:restoredTop sz="94660"/>
  </p:normalViewPr>
  <p:slideViewPr>
    <p:cSldViewPr snapToGrid="0">
      <p:cViewPr varScale="1">
        <p:scale>
          <a:sx n="68" d="100"/>
          <a:sy n="68" d="100"/>
        </p:scale>
        <p:origin x="5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A80963-3574-488E-93DE-AB46712E5794}" type="datetimeFigureOut">
              <a:rPr lang="fr-FR" smtClean="0"/>
              <a:t>19/10/2022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26C73-C864-4B72-B909-67E6855B4C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221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D26C73-C864-4B72-B909-67E6855B4C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467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F9875-0889-46EE-8943-7D8DB9400C56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A47C-4BCD-494B-A52C-E5A49F82238F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616BC-1802-4529-9730-63D05A944D1B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254-DB87-428F-AFA8-FA82E2157421}" type="datetime1">
              <a:rPr lang="fr-FR" smtClean="0"/>
              <a:t>19/10/2022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13A50-3F65-40D3-8F35-586B8632872D}" type="datetime1">
              <a:rPr lang="fr-FR" smtClean="0"/>
              <a:t>19/10/2022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4B5E6-4FED-4FBD-B557-5A06E55EABB5}" type="datetime1">
              <a:rPr lang="fr-FR" smtClean="0"/>
              <a:t>19/10/2022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3AD24-9DB2-4FE9-B1C5-B92473D165FF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331D0-02B7-47B0-A0FD-A249B2C0E6CC}" type="datetime1">
              <a:rPr lang="fr-FR" smtClean="0"/>
              <a:t>19/10/2022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561FE-6BAC-4D7C-B507-78EB6DF6F800}" type="datetime1">
              <a:rPr lang="fr-FR" smtClean="0"/>
              <a:t>19/10/2022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77319-5E49-455D-8CF8-9F2416965494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6819F-1585-4C93-B99A-7EE10E39A840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4BA68-D007-4A18-A507-39A28E3D425C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AFC412-F458-E7F7-EF81-60FAFA26F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D0C4E-B2A9-4907-83D7-9A7C29CC29C8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A1EEFA6-C2BD-0EC6-182B-E0B3849BB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0EA5665-0B32-0963-3336-FD90A0991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</a:t>
            </a:fld>
            <a:endParaRPr lang="fr-FR"/>
          </a:p>
        </p:txBody>
      </p:sp>
      <p:pic>
        <p:nvPicPr>
          <p:cNvPr id="6" name="Image 5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4ABC1624-202D-3122-06C1-9F64FA036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47" y="573740"/>
            <a:ext cx="10954871" cy="561190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02C7F2D-CFC9-8AA8-4B37-037D8E078078}"/>
              </a:ext>
            </a:extLst>
          </p:cNvPr>
          <p:cNvSpPr txBox="1"/>
          <p:nvPr/>
        </p:nvSpPr>
        <p:spPr>
          <a:xfrm>
            <a:off x="3370729" y="3379693"/>
            <a:ext cx="6436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Présente La Croisière ( Norvège)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26D74E1-5406-852D-C6D5-28D64EA56593}"/>
              </a:ext>
            </a:extLst>
          </p:cNvPr>
          <p:cNvSpPr txBox="1"/>
          <p:nvPr/>
        </p:nvSpPr>
        <p:spPr>
          <a:xfrm>
            <a:off x="5486400" y="374518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i="1" dirty="0" err="1"/>
              <a:t>Hurtigruten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  <p:sndAc>
          <p:stSnd loop="1">
            <p:snd r:embed="rId2" name="Eric Morena - Oh mon bateau - ClubMusic80s - clip officiel.wav"/>
          </p:stSnd>
        </p:sndAc>
      </p:transition>
    </mc:Choice>
    <mc:Fallback xmlns="">
      <p:transition spd="slow" advClick="0" advTm="16000">
        <p:fade/>
        <p:sndAc>
          <p:stSnd loop="1">
            <p:snd r:embed="rId4" name="Eric Morena - Oh mon bateau - ClubMusic80s - clip officie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6FC5F9-345E-6DCF-F233-6C27FFB33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A47C-4BCD-494B-A52C-E5A49F82238F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463980-9E9D-0221-6EC7-3F9852B0C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A6F4A8-EEC6-A169-0CDF-FD6EBC479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</a:t>
            </a:fld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6356E1-5CC0-1462-3889-67CD04BB734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Hurtigruten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([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hʉrtirʉtən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]) est le nom du service régulier de navires qui assure la liaison entre 34 ports de la côte atlantique de la Norvège depuis les années 1890.</a:t>
            </a:r>
          </a:p>
          <a:p>
            <a:pPr algn="ctr"/>
            <a:endParaRPr lang="fr-F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Hurtigruten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« la route rapide » en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norvégiena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traduit par express côtier en français, a été lancé en 1893 par Richard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With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qui quitta Trondheim en direction de Hammerfest à bord du navire à vapeur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Vesteraalen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La compagnie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Vesteraalens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Dampskibsselskap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voyait ainsi le jour.</a:t>
            </a:r>
          </a:p>
        </p:txBody>
      </p:sp>
    </p:spTree>
    <p:extLst>
      <p:ext uri="{BB962C8B-B14F-4D97-AF65-F5344CB8AC3E}">
        <p14:creationId xmlns:p14="http://schemas.microsoft.com/office/powerpoint/2010/main" val="414814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récif&#10;&#10;Description générée automatiquement">
            <a:extLst>
              <a:ext uri="{FF2B5EF4-FFF2-40B4-BE49-F238E27FC236}">
                <a16:creationId xmlns:a16="http://schemas.microsoft.com/office/drawing/2014/main" id="{600AB199-0462-B40D-3BFC-12432D94A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14" y="627529"/>
            <a:ext cx="10917357" cy="567831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11E557-3923-9E5A-9CC2-84C5031C5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5BFC5-22F6-4EF0-9FC3-277421CC0B7F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FC93C3-CE03-8D7B-3E57-2B4452B61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06D053-7F22-82AE-DB31-8EED7B796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3</a:t>
            </a:fld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BE764D4-E8BA-7D9F-F506-535B9A0B19D0}"/>
              </a:ext>
            </a:extLst>
          </p:cNvPr>
          <p:cNvSpPr txBox="1"/>
          <p:nvPr/>
        </p:nvSpPr>
        <p:spPr>
          <a:xfrm>
            <a:off x="5544670" y="136525"/>
            <a:ext cx="52174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Norvège</a:t>
            </a:r>
          </a:p>
        </p:txBody>
      </p:sp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CBBADF2-93F8-5C91-137B-369D19C52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37BF8-7054-4243-AAE8-77FB3B427987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40608A8-0700-49F2-6010-6673A6F9F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927717-2CF4-7F0B-A08E-7A3617697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 descr="Une image contenant bateau, eau, navire, ciel&#10;&#10;Description générée automatiquement">
            <a:extLst>
              <a:ext uri="{FF2B5EF4-FFF2-40B4-BE49-F238E27FC236}">
                <a16:creationId xmlns:a16="http://schemas.microsoft.com/office/drawing/2014/main" id="{350B3515-6A84-DB2B-AB2C-108CACE60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883" y="398930"/>
            <a:ext cx="9753599" cy="585432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34FA9D5-5FFF-B917-BB79-670E1B96B5CF}"/>
              </a:ext>
            </a:extLst>
          </p:cNvPr>
          <p:cNvSpPr txBox="1"/>
          <p:nvPr/>
        </p:nvSpPr>
        <p:spPr>
          <a:xfrm>
            <a:off x="10416988" y="3429000"/>
            <a:ext cx="17750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Costa Concordia en escale.</a:t>
            </a:r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C02E0F9-C2DA-71E0-9903-A2F315A50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3DD0-56B4-42CB-9CAE-2E6211419C65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F80D3C8-54EC-2875-35E9-325B49785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4D352E5-49A0-C371-6478-09017BE80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 descr="Une image contenant extérieur, montagne, bateau, transport&#10;&#10;Description générée automatiquement">
            <a:extLst>
              <a:ext uri="{FF2B5EF4-FFF2-40B4-BE49-F238E27FC236}">
                <a16:creationId xmlns:a16="http://schemas.microsoft.com/office/drawing/2014/main" id="{B85C5E72-416F-9955-72C4-840B9AA8B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717176"/>
            <a:ext cx="10515600" cy="546847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ECBA88-B34F-1E36-1ED5-1BFE3E7E1DCC}"/>
              </a:ext>
            </a:extLst>
          </p:cNvPr>
          <p:cNvSpPr txBox="1"/>
          <p:nvPr/>
        </p:nvSpPr>
        <p:spPr>
          <a:xfrm>
            <a:off x="2814917" y="120060"/>
            <a:ext cx="6562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000" b="1" i="1" dirty="0">
                <a:solidFill>
                  <a:srgbClr val="FFFF00"/>
                </a:solidFill>
              </a:rPr>
              <a:t>Le MS Polarlys en hiver entre Havøysund et Hammerfest.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081EFC2-43AD-ACD1-122D-D25DFA3B1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914BA-42A7-4985-966B-FE27791A15F2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6C0C1C3-B7A1-D22C-C2FE-155634C04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8B7C02D-18C0-6505-D51E-1DDC97E06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 descr="Une image contenant texte, extérieur, personne, bâtiment&#10;&#10;Description générée automatiquement">
            <a:extLst>
              <a:ext uri="{FF2B5EF4-FFF2-40B4-BE49-F238E27FC236}">
                <a16:creationId xmlns:a16="http://schemas.microsoft.com/office/drawing/2014/main" id="{F5BB4198-C58F-9AE7-07E0-3C52CFD1E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730" y="343899"/>
            <a:ext cx="5235388" cy="598431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754AC0-2F28-C175-9669-E50701DE132D}"/>
              </a:ext>
            </a:extLst>
          </p:cNvPr>
          <p:cNvSpPr txBox="1"/>
          <p:nvPr/>
        </p:nvSpPr>
        <p:spPr>
          <a:xfrm>
            <a:off x="6508376" y="4562140"/>
            <a:ext cx="4845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Buste du capitaine Richard </a:t>
            </a:r>
            <a:r>
              <a:rPr lang="fr-FR" sz="2000" b="1" i="1" dirty="0" err="1">
                <a:solidFill>
                  <a:srgbClr val="FFFF00"/>
                </a:solidFill>
              </a:rPr>
              <a:t>With</a:t>
            </a:r>
            <a:r>
              <a:rPr lang="fr-FR" sz="2000" b="1" i="1" dirty="0">
                <a:solidFill>
                  <a:srgbClr val="FFFF00"/>
                </a:solidFill>
              </a:rPr>
              <a:t>, le fondateur du service du </a:t>
            </a:r>
            <a:r>
              <a:rPr lang="fr-FR" sz="2000" b="1" i="1" dirty="0" err="1">
                <a:solidFill>
                  <a:srgbClr val="FFFF00"/>
                </a:solidFill>
              </a:rPr>
              <a:t>Hurtigruten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75CA63-56E5-339A-60B8-88B882E96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3C880-ABB3-4797-AA37-93ECFFD964D9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CBB0EF-C7C8-6889-E5CC-4BED7D392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D11452B-A0C7-E860-98D3-C02801D36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 descr="Une image contenant intérieur, plancher, table, chaise&#10;&#10;Description générée automatiquement">
            <a:extLst>
              <a:ext uri="{FF2B5EF4-FFF2-40B4-BE49-F238E27FC236}">
                <a16:creationId xmlns:a16="http://schemas.microsoft.com/office/drawing/2014/main" id="{EE24273A-5F70-3514-7B7D-FAF351DCE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936" y="601394"/>
            <a:ext cx="9128785" cy="565521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E935C19-EF2E-54F8-5A45-614B6162D10D}"/>
              </a:ext>
            </a:extLst>
          </p:cNvPr>
          <p:cNvSpPr txBox="1"/>
          <p:nvPr/>
        </p:nvSpPr>
        <p:spPr>
          <a:xfrm>
            <a:off x="9843247" y="4242734"/>
            <a:ext cx="23487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salle à manger du M/S </a:t>
            </a:r>
            <a:r>
              <a:rPr lang="fr-FR" sz="2000" b="1" i="1" dirty="0" err="1">
                <a:solidFill>
                  <a:srgbClr val="FFFF00"/>
                </a:solidFill>
              </a:rPr>
              <a:t>Nordnorge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86024F-52F5-3A75-92F4-7A7545531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CCECC-3C3D-4C45-9BD4-9D7A8AF6988B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786BD71-ECBB-F846-B4DB-D6BDFBDBD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1AE0008-210B-3F68-F47D-128F2F4E3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 descr="Une image contenant ciel, herbe, extérieur, montagne&#10;&#10;Description générée automatiquement">
            <a:extLst>
              <a:ext uri="{FF2B5EF4-FFF2-40B4-BE49-F238E27FC236}">
                <a16:creationId xmlns:a16="http://schemas.microsoft.com/office/drawing/2014/main" id="{C4560CE5-36C6-9768-D38D-9EDA7F5F1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118" y="502024"/>
            <a:ext cx="9144000" cy="585432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6057433-7703-A9DB-3733-25F41918B287}"/>
              </a:ext>
            </a:extLst>
          </p:cNvPr>
          <p:cNvSpPr txBox="1"/>
          <p:nvPr/>
        </p:nvSpPr>
        <p:spPr>
          <a:xfrm>
            <a:off x="10434918" y="2451864"/>
            <a:ext cx="175708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 marque du cercle polaire sur l'îlot de </a:t>
            </a:r>
            <a:r>
              <a:rPr lang="fr-FR" sz="2000" b="1" i="1" dirty="0" err="1">
                <a:solidFill>
                  <a:srgbClr val="FFFF00"/>
                </a:solidFill>
              </a:rPr>
              <a:t>Virkingen</a:t>
            </a:r>
            <a:r>
              <a:rPr lang="fr-FR" sz="2000" b="1" i="1" dirty="0">
                <a:solidFill>
                  <a:srgbClr val="FFFF00"/>
                </a:solidFill>
              </a:rPr>
              <a:t>. Les navires passent à proximité permettant aux passagers d'immortaliser cet événement</a:t>
            </a:r>
          </a:p>
        </p:txBody>
      </p:sp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EABD2F5-137C-0FF9-71C0-BD16CEF21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3E896-8C6E-4DDB-842D-0754887B810D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105AFE-23CF-D8C3-09BC-A5E962725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73FC2ED-0953-96BA-3504-94863269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 descr="Une image contenant eau, extérieur, ciel, bateau&#10;&#10;Description générée automatiquement">
            <a:extLst>
              <a:ext uri="{FF2B5EF4-FFF2-40B4-BE49-F238E27FC236}">
                <a16:creationId xmlns:a16="http://schemas.microsoft.com/office/drawing/2014/main" id="{3A68FF62-CBC8-BB86-471F-4893494C0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1270" y="546660"/>
            <a:ext cx="8319247" cy="576467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1439835-EB4C-9FFF-60E7-A1705391E464}"/>
              </a:ext>
            </a:extLst>
          </p:cNvPr>
          <p:cNvSpPr txBox="1"/>
          <p:nvPr/>
        </p:nvSpPr>
        <p:spPr>
          <a:xfrm>
            <a:off x="3048000" y="3110317"/>
            <a:ext cx="179294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Le MS </a:t>
            </a:r>
            <a:r>
              <a:rPr lang="fr-FR" dirty="0" err="1"/>
              <a:t>Midnatsol</a:t>
            </a:r>
            <a:r>
              <a:rPr lang="fr-FR" dirty="0"/>
              <a:t> sous le </a:t>
            </a:r>
            <a:r>
              <a:rPr lang="fr-FR" dirty="0" err="1"/>
              <a:t>Herøybrua</a:t>
            </a:r>
            <a:r>
              <a:rPr lang="fr-FR" dirty="0"/>
              <a:t> (pont de </a:t>
            </a:r>
            <a:r>
              <a:rPr lang="fr-FR" dirty="0" err="1"/>
              <a:t>Herøy</a:t>
            </a:r>
            <a:r>
              <a:rPr lang="fr-FR" dirty="0"/>
              <a:t>) se dirigeant vers </a:t>
            </a:r>
            <a:r>
              <a:rPr lang="fr-FR" dirty="0" err="1"/>
              <a:t>Torvik</a:t>
            </a:r>
            <a:r>
              <a:rPr lang="fr-FR" dirty="0"/>
              <a:t> (février 2007)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2EF4015-C110-26F2-68F3-602DE55A1541}"/>
              </a:ext>
            </a:extLst>
          </p:cNvPr>
          <p:cNvSpPr txBox="1"/>
          <p:nvPr/>
        </p:nvSpPr>
        <p:spPr>
          <a:xfrm>
            <a:off x="9681882" y="3711389"/>
            <a:ext cx="25101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MS </a:t>
            </a:r>
            <a:r>
              <a:rPr lang="fr-FR" sz="2000" b="1" i="1" dirty="0" err="1">
                <a:solidFill>
                  <a:srgbClr val="FFFF00"/>
                </a:solidFill>
              </a:rPr>
              <a:t>Midnatsol</a:t>
            </a:r>
            <a:r>
              <a:rPr lang="fr-FR" sz="2000" b="1" i="1" dirty="0">
                <a:solidFill>
                  <a:srgbClr val="FFFF00"/>
                </a:solidFill>
              </a:rPr>
              <a:t> sous le </a:t>
            </a:r>
            <a:r>
              <a:rPr lang="fr-FR" sz="2000" b="1" i="1" dirty="0" err="1">
                <a:solidFill>
                  <a:srgbClr val="FFFF00"/>
                </a:solidFill>
              </a:rPr>
              <a:t>Herøybrua</a:t>
            </a:r>
            <a:r>
              <a:rPr lang="fr-FR" sz="2000" b="1" i="1" dirty="0">
                <a:solidFill>
                  <a:srgbClr val="FFFF00"/>
                </a:solidFill>
              </a:rPr>
              <a:t> (pont de </a:t>
            </a:r>
            <a:r>
              <a:rPr lang="fr-FR" sz="2000" b="1" i="1" dirty="0" err="1">
                <a:solidFill>
                  <a:srgbClr val="FFFF00"/>
                </a:solidFill>
              </a:rPr>
              <a:t>Herøy</a:t>
            </a:r>
            <a:r>
              <a:rPr lang="fr-FR" sz="2000" b="1" i="1" dirty="0">
                <a:solidFill>
                  <a:srgbClr val="FFFF00"/>
                </a:solidFill>
              </a:rPr>
              <a:t>) se dirigeant vers </a:t>
            </a:r>
            <a:r>
              <a:rPr lang="fr-FR" sz="2000" b="1" i="1" dirty="0" err="1">
                <a:solidFill>
                  <a:srgbClr val="FFFF00"/>
                </a:solidFill>
              </a:rPr>
              <a:t>Torvik</a:t>
            </a:r>
            <a:r>
              <a:rPr lang="fr-FR" sz="2000" b="1" i="1" dirty="0">
                <a:solidFill>
                  <a:srgbClr val="FFFF00"/>
                </a:solidFill>
              </a:rPr>
              <a:t> (février 2007)</a:t>
            </a:r>
          </a:p>
        </p:txBody>
      </p:sp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9E5218-2CBB-B8B0-0552-04CBBF800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F6317-C346-4284-850F-E42DA9391BB3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7922DBE-63C0-6429-7476-24ADC4AA7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3A7FE20-7B05-0FF7-86C5-345D03422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 descr="Une image contenant montagne, eau, extérieur, nature&#10;&#10;Description générée automatiquement">
            <a:extLst>
              <a:ext uri="{FF2B5EF4-FFF2-40B4-BE49-F238E27FC236}">
                <a16:creationId xmlns:a16="http://schemas.microsoft.com/office/drawing/2014/main" id="{68C0D25C-96EB-0D03-8895-E35762162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19" y="537882"/>
            <a:ext cx="9229444" cy="566569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09DFE5B-FD1C-7C43-61FD-4083DE8188EA}"/>
              </a:ext>
            </a:extLst>
          </p:cNvPr>
          <p:cNvSpPr txBox="1"/>
          <p:nvPr/>
        </p:nvSpPr>
        <p:spPr>
          <a:xfrm>
            <a:off x="10255624" y="3429000"/>
            <a:ext cx="172122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Un navire du </a:t>
            </a:r>
            <a:r>
              <a:rPr lang="fr-FR" sz="2000" b="1" i="1" dirty="0" err="1">
                <a:solidFill>
                  <a:srgbClr val="FFFF00"/>
                </a:solidFill>
              </a:rPr>
              <a:t>Hurtigruten</a:t>
            </a:r>
            <a:r>
              <a:rPr lang="fr-FR" sz="2000" b="1" i="1" dirty="0">
                <a:solidFill>
                  <a:srgbClr val="FFFF00"/>
                </a:solidFill>
              </a:rPr>
              <a:t> près des Lofoten</a:t>
            </a:r>
          </a:p>
        </p:txBody>
      </p:sp>
    </p:spTree>
    <p:extLst>
      <p:ext uri="{BB962C8B-B14F-4D97-AF65-F5344CB8AC3E}">
        <p14:creationId xmlns:p14="http://schemas.microsoft.com/office/powerpoint/2010/main" val="269733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949B68A-8435-526C-5426-18BC40D47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A88F4-3826-4AED-B165-AC57D4336BB2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F7405C4-FEC5-15E3-2EC8-6C8CC34AF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B725D29-8844-CDC2-2ACA-09ADFC7F8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FCA7EC57-21FD-85B9-0003-9EA702850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448235"/>
            <a:ext cx="9128785" cy="564776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C73AA8-254B-E669-5479-94EF3C3B54DB}"/>
              </a:ext>
            </a:extLst>
          </p:cNvPr>
          <p:cNvSpPr txBox="1"/>
          <p:nvPr/>
        </p:nvSpPr>
        <p:spPr>
          <a:xfrm>
            <a:off x="9982200" y="3083859"/>
            <a:ext cx="2209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À bord du </a:t>
            </a:r>
            <a:r>
              <a:rPr lang="fr-FR" sz="2000" b="1" i="1" dirty="0" err="1">
                <a:solidFill>
                  <a:srgbClr val="FFFF00"/>
                </a:solidFill>
              </a:rPr>
              <a:t>Finnmarken</a:t>
            </a:r>
            <a:r>
              <a:rPr lang="fr-FR" sz="2000" b="1" i="1" dirty="0">
                <a:solidFill>
                  <a:srgbClr val="FFFF00"/>
                </a:solidFill>
              </a:rPr>
              <a:t> (1956)</a:t>
            </a:r>
          </a:p>
        </p:txBody>
      </p:sp>
    </p:spTree>
    <p:extLst>
      <p:ext uri="{BB962C8B-B14F-4D97-AF65-F5344CB8AC3E}">
        <p14:creationId xmlns:p14="http://schemas.microsoft.com/office/powerpoint/2010/main" val="1401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766CD5D-2433-DD57-FF7E-8EAE07D47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FB3B6-4861-4616-9904-039691CD874C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076E354-D935-DB52-F187-362211987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0D679D7-3982-6207-99B9-43AA1C01F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 descr="Une image contenant bateau, eau, extérieur, navire&#10;&#10;Description générée automatiquement">
            <a:extLst>
              <a:ext uri="{FF2B5EF4-FFF2-40B4-BE49-F238E27FC236}">
                <a16:creationId xmlns:a16="http://schemas.microsoft.com/office/drawing/2014/main" id="{EE02FE62-6EF1-A891-50DE-17E3D0D73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799" y="573741"/>
            <a:ext cx="10590401" cy="578261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F9C3CD0-1AB2-B4C6-45A3-4062BE14DD62}"/>
              </a:ext>
            </a:extLst>
          </p:cNvPr>
          <p:cNvSpPr txBox="1"/>
          <p:nvPr/>
        </p:nvSpPr>
        <p:spPr>
          <a:xfrm>
            <a:off x="3047999" y="136525"/>
            <a:ext cx="7835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MS Lofoten, un navire de la flotte d'après-guerre</a:t>
            </a:r>
          </a:p>
        </p:txBody>
      </p:sp>
    </p:spTree>
    <p:extLst>
      <p:ext uri="{BB962C8B-B14F-4D97-AF65-F5344CB8AC3E}">
        <p14:creationId xmlns:p14="http://schemas.microsoft.com/office/powerpoint/2010/main" val="1418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7AF58EC-EE22-4930-0125-43EF91AD1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67D-02AA-4818-AA97-60EDE96FBC8B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F27B0C-03B3-7408-B579-9C1083A7D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5990BD1-C010-723E-9EA5-915B1B114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 descr="Une image contenant bateau, extérieur, ciel, eau&#10;&#10;Description générée automatiquement">
            <a:extLst>
              <a:ext uri="{FF2B5EF4-FFF2-40B4-BE49-F238E27FC236}">
                <a16:creationId xmlns:a16="http://schemas.microsoft.com/office/drawing/2014/main" id="{943A4267-D8A3-6AFB-C2AF-ED7FE54D2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165" y="484094"/>
            <a:ext cx="9448800" cy="587225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DC15E1-2E06-8054-DDC7-5EE6D8C4EA43}"/>
              </a:ext>
            </a:extLst>
          </p:cNvPr>
          <p:cNvSpPr txBox="1"/>
          <p:nvPr/>
        </p:nvSpPr>
        <p:spPr>
          <a:xfrm>
            <a:off x="10076329" y="3429000"/>
            <a:ext cx="19184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MS Vesterålen, dernier navire en service de la génération intermédiaire</a:t>
            </a:r>
          </a:p>
        </p:txBody>
      </p:sp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C74D848-E38A-E1C2-E704-1937ECE8E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8A00-7551-4056-8D0E-92EE91B97290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05B55CD-1B99-0A25-F81E-0873F42E3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0A42046-A558-85FA-0ACD-785038EF4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 descr="Une image contenant extérieur, ciel, montagne, eau&#10;&#10;Description générée automatiquement">
            <a:extLst>
              <a:ext uri="{FF2B5EF4-FFF2-40B4-BE49-F238E27FC236}">
                <a16:creationId xmlns:a16="http://schemas.microsoft.com/office/drawing/2014/main" id="{0CD55AC9-84B2-CC42-752A-3C351F5F1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671" y="555812"/>
            <a:ext cx="8301317" cy="559397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F924088-6DF8-4DA0-BA67-C732021EB4F3}"/>
              </a:ext>
            </a:extLst>
          </p:cNvPr>
          <p:cNvSpPr txBox="1"/>
          <p:nvPr/>
        </p:nvSpPr>
        <p:spPr>
          <a:xfrm>
            <a:off x="9036424" y="3801035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L'ancien MS </a:t>
            </a:r>
            <a:r>
              <a:rPr lang="fr-FR" sz="2000" b="1" i="1" dirty="0" err="1">
                <a:solidFill>
                  <a:srgbClr val="FFFF00"/>
                </a:solidFill>
              </a:rPr>
              <a:t>Lyngen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F6E00ED-0C7C-FCC9-0E96-AF429026F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20F76-C149-4B43-A48A-48C90D5D6E51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2392CCA-7AF4-FCBC-D509-342D99255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87F7030-B1B7-FAEC-CF15-459A5D45B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15</a:t>
            </a:fld>
            <a:endParaRPr lang="fr-FR"/>
          </a:p>
        </p:txBody>
      </p:sp>
      <p:pic>
        <p:nvPicPr>
          <p:cNvPr id="6" name="Image 5" descr="Une image contenant ciel, eau, extérieur, bateau&#10;&#10;Description générée automatiquement">
            <a:extLst>
              <a:ext uri="{FF2B5EF4-FFF2-40B4-BE49-F238E27FC236}">
                <a16:creationId xmlns:a16="http://schemas.microsoft.com/office/drawing/2014/main" id="{56AA49E8-27EA-E277-6879-DBA318D4B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32" y="534572"/>
            <a:ext cx="8862646" cy="582177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2C0280-BEC7-1700-E8EA-7BD6F830A1E2}"/>
              </a:ext>
            </a:extLst>
          </p:cNvPr>
          <p:cNvSpPr txBox="1"/>
          <p:nvPr/>
        </p:nvSpPr>
        <p:spPr>
          <a:xfrm>
            <a:off x="9448800" y="3998259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MS </a:t>
            </a:r>
            <a:r>
              <a:rPr lang="fr-FR" sz="2000" b="1" i="1" dirty="0" err="1">
                <a:solidFill>
                  <a:srgbClr val="FFFF00"/>
                </a:solidFill>
              </a:rPr>
              <a:t>Nordkapp</a:t>
            </a:r>
            <a:r>
              <a:rPr lang="fr-FR" sz="2000" b="1" i="1" dirty="0">
                <a:solidFill>
                  <a:srgbClr val="FFFF00"/>
                </a:solidFill>
              </a:rPr>
              <a:t>, un des premiers navires de la nouvelle génération</a:t>
            </a:r>
          </a:p>
        </p:txBody>
      </p:sp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8994EAC-1313-12C0-D5BF-8842B33BB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96604-7FCF-460A-BC1C-82F14B03FC9C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AB3DE0-1D0C-8A22-8378-B8DBC8689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2173112-2C25-6016-52B4-CB91B443D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16</a:t>
            </a:fld>
            <a:endParaRPr lang="fr-FR"/>
          </a:p>
        </p:txBody>
      </p:sp>
      <p:pic>
        <p:nvPicPr>
          <p:cNvPr id="6" name="Image 5" descr="Une image contenant bateau, eau, extérieur, navire&#10;&#10;Description générée automatiquement">
            <a:extLst>
              <a:ext uri="{FF2B5EF4-FFF2-40B4-BE49-F238E27FC236}">
                <a16:creationId xmlns:a16="http://schemas.microsoft.com/office/drawing/2014/main" id="{21BF7F0F-F61D-6EE5-B28F-1E94EA6088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259" y="804862"/>
            <a:ext cx="9740153" cy="524827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F789563-2069-936C-E81D-074223B932D4}"/>
              </a:ext>
            </a:extLst>
          </p:cNvPr>
          <p:cNvSpPr txBox="1"/>
          <p:nvPr/>
        </p:nvSpPr>
        <p:spPr>
          <a:xfrm>
            <a:off x="10452847" y="3281082"/>
            <a:ext cx="1739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MS Fram</a:t>
            </a:r>
          </a:p>
        </p:txBody>
      </p:sp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DABE22-D7D8-1F86-C2E3-4D55C9751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62CA8-7DE2-494C-96A0-88627CEC2E5F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6B04D5F-5B72-EB3A-F1DE-49A830A78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287B760-C4D3-8A60-7D69-B315DCA5D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17</a:t>
            </a:fld>
            <a:endParaRPr lang="fr-FR"/>
          </a:p>
        </p:txBody>
      </p:sp>
      <p:pic>
        <p:nvPicPr>
          <p:cNvPr id="6" name="Image 5" descr="Une image contenant ciel, extérieur, bateau, eau&#10;&#10;Description générée automatiquement">
            <a:extLst>
              <a:ext uri="{FF2B5EF4-FFF2-40B4-BE49-F238E27FC236}">
                <a16:creationId xmlns:a16="http://schemas.microsoft.com/office/drawing/2014/main" id="{8C4A4BB0-94C6-9B25-89D0-497326D92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415" y="448234"/>
            <a:ext cx="9128785" cy="590811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861C720-E16A-7382-29BE-AEF0B766DBC0}"/>
              </a:ext>
            </a:extLst>
          </p:cNvPr>
          <p:cNvSpPr txBox="1"/>
          <p:nvPr/>
        </p:nvSpPr>
        <p:spPr>
          <a:xfrm>
            <a:off x="10237694" y="3741875"/>
            <a:ext cx="207981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</a:rPr>
              <a:t>Le nom du navire sur l'étrave de </a:t>
            </a:r>
            <a:r>
              <a:rPr lang="fr-FR" sz="2000" b="1" i="1" dirty="0">
                <a:solidFill>
                  <a:srgbClr val="FFFF00"/>
                </a:solidFill>
              </a:rPr>
              <a:t>l'ancien</a:t>
            </a:r>
            <a:r>
              <a:rPr lang="fr-FR" sz="2000" i="1" dirty="0">
                <a:solidFill>
                  <a:srgbClr val="FFFF00"/>
                </a:solidFill>
              </a:rPr>
              <a:t> MS Narvik</a:t>
            </a:r>
          </a:p>
        </p:txBody>
      </p:sp>
    </p:spTree>
    <p:extLst>
      <p:ext uri="{BB962C8B-B14F-4D97-AF65-F5344CB8AC3E}">
        <p14:creationId xmlns:p14="http://schemas.microsoft.com/office/powerpoint/2010/main" val="7281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01D9073-875F-3D90-8ABA-A86CC8858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509C6-EC80-4DD7-806C-C918E0CEA425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FF1EAD9-A858-79B9-AE19-D0D8C1213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359BC5-C3E0-6A30-116D-5FD052801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18</a:t>
            </a:fld>
            <a:endParaRPr lang="fr-FR"/>
          </a:p>
        </p:txBody>
      </p:sp>
      <p:pic>
        <p:nvPicPr>
          <p:cNvPr id="6" name="Image 5" descr="Une image contenant texte, herbe, extérieur, bâtiment&#10;&#10;Description générée automatiquement">
            <a:extLst>
              <a:ext uri="{FF2B5EF4-FFF2-40B4-BE49-F238E27FC236}">
                <a16:creationId xmlns:a16="http://schemas.microsoft.com/office/drawing/2014/main" id="{6619E5A3-27CB-E4D6-32F7-0E5D6258B3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8115" y="358588"/>
            <a:ext cx="6120970" cy="599776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65FE778-4D07-13D8-857A-730B92C398DE}"/>
              </a:ext>
            </a:extLst>
          </p:cNvPr>
          <p:cNvSpPr txBox="1"/>
          <p:nvPr/>
        </p:nvSpPr>
        <p:spPr>
          <a:xfrm>
            <a:off x="7351059" y="3854824"/>
            <a:ext cx="36038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Pierre commémorative pour les victimes du naufrage du </a:t>
            </a:r>
            <a:r>
              <a:rPr lang="fr-FR" sz="2000" b="1" i="1" dirty="0" err="1">
                <a:solidFill>
                  <a:srgbClr val="FFFF00"/>
                </a:solidFill>
              </a:rPr>
              <a:t>Hera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9B70BE-2C31-C12D-D4AB-4ED443416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B1A88-E6C3-47EE-BE14-7693E0C75801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756F7C3-9004-5181-A7E8-DD9B2A839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5FDEB80-EDF1-79E6-CBB7-FD3AD9E6D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19</a:t>
            </a:fld>
            <a:endParaRPr lang="fr-FR"/>
          </a:p>
        </p:txBody>
      </p:sp>
      <p:pic>
        <p:nvPicPr>
          <p:cNvPr id="6" name="Image 5" descr="Une image contenant ciel, terrain, extérieur, bâtiment&#10;&#10;Description générée automatiquement">
            <a:extLst>
              <a:ext uri="{FF2B5EF4-FFF2-40B4-BE49-F238E27FC236}">
                <a16:creationId xmlns:a16="http://schemas.microsoft.com/office/drawing/2014/main" id="{61C13E11-552B-4930-322A-476E48F46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1" y="537882"/>
            <a:ext cx="7828746" cy="581846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A37FAF6-41DD-5C20-8867-E31B03ABD4FF}"/>
              </a:ext>
            </a:extLst>
          </p:cNvPr>
          <p:cNvSpPr txBox="1"/>
          <p:nvPr/>
        </p:nvSpPr>
        <p:spPr>
          <a:xfrm>
            <a:off x="8666947" y="3597275"/>
            <a:ext cx="3381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Ce monument, dans le port de Bodø, commémore les victimes du naufrage du DS </a:t>
            </a:r>
            <a:r>
              <a:rPr lang="fr-FR" sz="2000" b="1" i="1" dirty="0" err="1">
                <a:solidFill>
                  <a:srgbClr val="FFFF00"/>
                </a:solidFill>
              </a:rPr>
              <a:t>Prinsesse</a:t>
            </a:r>
            <a:r>
              <a:rPr lang="fr-FR" sz="2000" b="1" i="1" dirty="0">
                <a:solidFill>
                  <a:srgbClr val="FFFF00"/>
                </a:solidFill>
              </a:rPr>
              <a:t> </a:t>
            </a:r>
            <a:r>
              <a:rPr lang="fr-FR" sz="2000" b="1" i="1" dirty="0" err="1">
                <a:solidFill>
                  <a:srgbClr val="FFFF00"/>
                </a:solidFill>
              </a:rPr>
              <a:t>Ragnhild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18F5495-7CF2-66EB-B169-FA8BA15E9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3137E-F568-407A-A966-16B799ECAE29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F34CEF3-F860-76FD-3B25-F71E47F9D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A5B91E2-1E1D-7A94-BFEA-EA4601EC8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20</a:t>
            </a:fld>
            <a:endParaRPr lang="fr-FR"/>
          </a:p>
        </p:txBody>
      </p:sp>
      <p:pic>
        <p:nvPicPr>
          <p:cNvPr id="6" name="Image 5" descr="Une image contenant extérieur, eau, ciel, bateau&#10;&#10;Description générée automatiquement">
            <a:extLst>
              <a:ext uri="{FF2B5EF4-FFF2-40B4-BE49-F238E27FC236}">
                <a16:creationId xmlns:a16="http://schemas.microsoft.com/office/drawing/2014/main" id="{70F679EA-F593-35E1-D68F-D5C03967A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537695"/>
            <a:ext cx="9144000" cy="578260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4E1A415-D2F1-247D-9C38-B31D45BD1272}"/>
              </a:ext>
            </a:extLst>
          </p:cNvPr>
          <p:cNvSpPr txBox="1"/>
          <p:nvPr/>
        </p:nvSpPr>
        <p:spPr>
          <a:xfrm>
            <a:off x="10112188" y="3765176"/>
            <a:ext cx="18825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n-NO" sz="2000" b="1" i="1" dirty="0">
                <a:solidFill>
                  <a:srgbClr val="FFFF00"/>
                </a:solidFill>
              </a:rPr>
              <a:t>MS Kong Harald à Stokmarknes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77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FADFBE7-85FD-213D-2B85-1D39A085A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DBCA7-3F80-4C75-ABA9-3FAAE4D4D68C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D180DCB-637F-35DA-695E-6A2209554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639680-A7CE-D531-AF94-C7D668A6F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21</a:t>
            </a:fld>
            <a:endParaRPr lang="fr-FR"/>
          </a:p>
        </p:txBody>
      </p:sp>
      <p:pic>
        <p:nvPicPr>
          <p:cNvPr id="6" name="Image 5" descr="Une image contenant extérieur, bateau, navire, transport&#10;&#10;Description générée automatiquement">
            <a:extLst>
              <a:ext uri="{FF2B5EF4-FFF2-40B4-BE49-F238E27FC236}">
                <a16:creationId xmlns:a16="http://schemas.microsoft.com/office/drawing/2014/main" id="{104CEA0C-363B-E8D4-E94E-1317A0353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609600"/>
            <a:ext cx="10098741" cy="559397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E37098-0CEE-01A3-4ADB-C2C2208F42B1}"/>
              </a:ext>
            </a:extLst>
          </p:cNvPr>
          <p:cNvSpPr txBox="1"/>
          <p:nvPr/>
        </p:nvSpPr>
        <p:spPr>
          <a:xfrm>
            <a:off x="4594411" y="212912"/>
            <a:ext cx="7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Lofoten à </a:t>
            </a:r>
            <a:r>
              <a:rPr lang="fr-FR" sz="2000" b="1" i="1" dirty="0" err="1">
                <a:solidFill>
                  <a:srgbClr val="FFFF00"/>
                </a:solidFill>
              </a:rPr>
              <a:t>Rørvik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52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CDAFBD6-DA58-616A-4E21-41958682B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13A7B-2C19-4570-8E77-0492DF494907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52647A7-040D-916F-F88F-FC6975768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00CDA8B-991D-B973-7636-84138A49C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22</a:t>
            </a:fld>
            <a:endParaRPr lang="fr-FR"/>
          </a:p>
        </p:txBody>
      </p:sp>
      <p:pic>
        <p:nvPicPr>
          <p:cNvPr id="6" name="Image 5" descr="Une image contenant bateau, extérieur, ciel, eau&#10;&#10;Description générée automatiquement">
            <a:extLst>
              <a:ext uri="{FF2B5EF4-FFF2-40B4-BE49-F238E27FC236}">
                <a16:creationId xmlns:a16="http://schemas.microsoft.com/office/drawing/2014/main" id="{58AE5259-D104-2DC0-C6B4-6E239E4FA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441" y="286871"/>
            <a:ext cx="7866159" cy="580053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770155E-99A8-FA25-6428-AEC73CAFF76B}"/>
              </a:ext>
            </a:extLst>
          </p:cNvPr>
          <p:cNvSpPr txBox="1"/>
          <p:nvPr/>
        </p:nvSpPr>
        <p:spPr>
          <a:xfrm>
            <a:off x="8892988" y="3895328"/>
            <a:ext cx="34603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</a:t>
            </a:r>
            <a:r>
              <a:rPr lang="fr-FR" sz="2000" b="1" i="1" dirty="0" err="1">
                <a:solidFill>
                  <a:srgbClr val="FFFF00"/>
                </a:solidFill>
              </a:rPr>
              <a:t>Midnatsol</a:t>
            </a:r>
            <a:r>
              <a:rPr lang="fr-FR" sz="2000" b="1" i="1" dirty="0">
                <a:solidFill>
                  <a:srgbClr val="FFFF00"/>
                </a:solidFill>
              </a:rPr>
              <a:t> au départ à la tombée du jour</a:t>
            </a:r>
          </a:p>
        </p:txBody>
      </p:sp>
    </p:spTree>
    <p:extLst>
      <p:ext uri="{BB962C8B-B14F-4D97-AF65-F5344CB8AC3E}">
        <p14:creationId xmlns:p14="http://schemas.microsoft.com/office/powerpoint/2010/main" val="344556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46F176-9DF5-B84C-C53B-7110ECFB7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F098-D4EC-448A-82D1-22237D9EC55C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CEBF7B8-50E3-F080-EA2F-0286FEBFE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E238FCB-FBEB-7744-82BC-337AD1E9E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23</a:t>
            </a:fld>
            <a:endParaRPr lang="fr-FR"/>
          </a:p>
        </p:txBody>
      </p:sp>
      <p:pic>
        <p:nvPicPr>
          <p:cNvPr id="6" name="Image 5" descr="Une image contenant bateau, extérieur, eau, ciel&#10;&#10;Description générée automatiquement">
            <a:extLst>
              <a:ext uri="{FF2B5EF4-FFF2-40B4-BE49-F238E27FC236}">
                <a16:creationId xmlns:a16="http://schemas.microsoft.com/office/drawing/2014/main" id="{6F29E4BD-7BC4-CE00-8DCA-366A489F7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466165"/>
            <a:ext cx="8305800" cy="566569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BAB93F4-8136-EF61-52AF-2EC502B75CC1}"/>
              </a:ext>
            </a:extLst>
          </p:cNvPr>
          <p:cNvSpPr txBox="1"/>
          <p:nvPr/>
        </p:nvSpPr>
        <p:spPr>
          <a:xfrm>
            <a:off x="9592236" y="3299012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Vesterålen</a:t>
            </a:r>
          </a:p>
        </p:txBody>
      </p:sp>
    </p:spTree>
    <p:extLst>
      <p:ext uri="{BB962C8B-B14F-4D97-AF65-F5344CB8AC3E}">
        <p14:creationId xmlns:p14="http://schemas.microsoft.com/office/powerpoint/2010/main" val="126151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1700AEE-A6FD-6E9C-37C4-0231596B3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AD196-3B98-4BAB-808B-55C3E3B578EA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2A17C3A-1F82-BA89-80CE-655CB953F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72771E7-9992-475D-FF3B-CEE705A8D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24</a:t>
            </a:fld>
            <a:endParaRPr lang="fr-FR"/>
          </a:p>
        </p:txBody>
      </p:sp>
      <p:pic>
        <p:nvPicPr>
          <p:cNvPr id="6" name="Image 5" descr="Une image contenant ciel, extérieur, eau, bateau&#10;&#10;Description générée automatiquement">
            <a:extLst>
              <a:ext uri="{FF2B5EF4-FFF2-40B4-BE49-F238E27FC236}">
                <a16:creationId xmlns:a16="http://schemas.microsoft.com/office/drawing/2014/main" id="{BDC1E672-6A8E-75A6-E339-09506E1E2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663388"/>
            <a:ext cx="9144000" cy="569296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4A66792-C311-728F-3356-41B244286BD1}"/>
              </a:ext>
            </a:extLst>
          </p:cNvPr>
          <p:cNvSpPr txBox="1"/>
          <p:nvPr/>
        </p:nvSpPr>
        <p:spPr>
          <a:xfrm>
            <a:off x="2761129" y="141656"/>
            <a:ext cx="6526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</a:t>
            </a:r>
            <a:r>
              <a:rPr lang="fr-FR" sz="2000" b="1" i="1" dirty="0" err="1">
                <a:solidFill>
                  <a:srgbClr val="FFFF00"/>
                </a:solidFill>
              </a:rPr>
              <a:t>Nordkapp</a:t>
            </a:r>
            <a:r>
              <a:rPr lang="fr-FR" sz="2000" b="1" i="1" dirty="0">
                <a:solidFill>
                  <a:srgbClr val="FFFF00"/>
                </a:solidFill>
              </a:rPr>
              <a:t> au nouveau terminal du </a:t>
            </a:r>
            <a:r>
              <a:rPr lang="fr-FR" sz="2000" b="1" i="1" dirty="0" err="1">
                <a:solidFill>
                  <a:srgbClr val="FFFF00"/>
                </a:solidFill>
              </a:rPr>
              <a:t>Hurtigruten</a:t>
            </a:r>
            <a:r>
              <a:rPr lang="fr-FR" sz="2000" b="1" i="1" dirty="0">
                <a:solidFill>
                  <a:srgbClr val="FFFF00"/>
                </a:solidFill>
              </a:rPr>
              <a:t> à Bergen</a:t>
            </a:r>
          </a:p>
        </p:txBody>
      </p:sp>
    </p:spTree>
    <p:extLst>
      <p:ext uri="{BB962C8B-B14F-4D97-AF65-F5344CB8AC3E}">
        <p14:creationId xmlns:p14="http://schemas.microsoft.com/office/powerpoint/2010/main" val="318237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227964F-325F-F929-CEE2-EA0C549AB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B95A5-6924-4ED0-88D4-7074C33B9D36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3D08159-5EC2-C263-F0C8-39E565F07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1D6F0C7-9892-E1B1-77C5-6FCB12CBA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25</a:t>
            </a:fld>
            <a:endParaRPr lang="fr-FR"/>
          </a:p>
        </p:txBody>
      </p:sp>
      <p:pic>
        <p:nvPicPr>
          <p:cNvPr id="6" name="Image 5" descr="Une image contenant bateau, extérieur, ciel, eau&#10;&#10;Description générée automatiquement">
            <a:extLst>
              <a:ext uri="{FF2B5EF4-FFF2-40B4-BE49-F238E27FC236}">
                <a16:creationId xmlns:a16="http://schemas.microsoft.com/office/drawing/2014/main" id="{11DF70FE-9E93-3B9F-13AF-046A63AC4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607" y="591671"/>
            <a:ext cx="9128785" cy="576468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A2AFC4F-B383-E3B2-094E-08F5C10F7EA5}"/>
              </a:ext>
            </a:extLst>
          </p:cNvPr>
          <p:cNvSpPr txBox="1"/>
          <p:nvPr/>
        </p:nvSpPr>
        <p:spPr>
          <a:xfrm>
            <a:off x="4415117" y="101539"/>
            <a:ext cx="69386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</a:t>
            </a:r>
            <a:r>
              <a:rPr lang="fr-FR" sz="2000" b="1" i="1" dirty="0" err="1">
                <a:solidFill>
                  <a:srgbClr val="FFFF00"/>
                </a:solidFill>
              </a:rPr>
              <a:t>Nordnorge</a:t>
            </a:r>
            <a:r>
              <a:rPr lang="fr-FR" sz="2000" b="1" i="1" dirty="0">
                <a:solidFill>
                  <a:srgbClr val="FFFF00"/>
                </a:solidFill>
              </a:rPr>
              <a:t> à </a:t>
            </a:r>
            <a:r>
              <a:rPr lang="fr-FR" sz="2000" b="1" i="1" dirty="0" err="1">
                <a:solidFill>
                  <a:srgbClr val="FFFF00"/>
                </a:solidFill>
              </a:rPr>
              <a:t>Brønnøysund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82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5DD93FA-942C-528A-8773-6525595C0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DCA1A-64A7-4FA1-9D3C-ACC96CC2AA06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F2EF7C-539A-7A40-8A9C-D10FAB081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A43DE5D-9987-8F4F-1051-4F70AB5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26</a:t>
            </a:fld>
            <a:endParaRPr lang="fr-FR"/>
          </a:p>
        </p:txBody>
      </p:sp>
      <p:pic>
        <p:nvPicPr>
          <p:cNvPr id="6" name="Image 5" descr="Une image contenant bateau, eau, extérieur, ciel&#10;&#10;Description générée automatiquement">
            <a:extLst>
              <a:ext uri="{FF2B5EF4-FFF2-40B4-BE49-F238E27FC236}">
                <a16:creationId xmlns:a16="http://schemas.microsoft.com/office/drawing/2014/main" id="{22182FBF-7FB9-D78F-C10D-9467B520A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607" y="676834"/>
            <a:ext cx="9128785" cy="550433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4C3762E-2337-B883-A419-1AD909C28807}"/>
              </a:ext>
            </a:extLst>
          </p:cNvPr>
          <p:cNvSpPr txBox="1"/>
          <p:nvPr/>
        </p:nvSpPr>
        <p:spPr>
          <a:xfrm>
            <a:off x="4876800" y="136525"/>
            <a:ext cx="77455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</a:t>
            </a:r>
            <a:r>
              <a:rPr lang="fr-FR" sz="2000" b="1" i="1" dirty="0" err="1">
                <a:solidFill>
                  <a:srgbClr val="FFFF00"/>
                </a:solidFill>
              </a:rPr>
              <a:t>Polarlys</a:t>
            </a:r>
            <a:r>
              <a:rPr lang="fr-FR" sz="2000" b="1" i="1" dirty="0">
                <a:solidFill>
                  <a:srgbClr val="FFFF00"/>
                </a:solidFill>
              </a:rPr>
              <a:t> à </a:t>
            </a:r>
            <a:r>
              <a:rPr lang="fr-FR" sz="2000" b="1" i="1" dirty="0" err="1">
                <a:solidFill>
                  <a:srgbClr val="FFFF00"/>
                </a:solidFill>
              </a:rPr>
              <a:t>Svolvær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51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CECF39-FC30-1670-73B5-2495DD450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54944-092A-4546-92E3-F6001208FB66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F223F53-3157-348A-FE3E-FA56BE03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7B59E1-F3A5-1B10-E1A1-0BDBAF225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27</a:t>
            </a:fld>
            <a:endParaRPr lang="fr-FR"/>
          </a:p>
        </p:txBody>
      </p:sp>
      <p:pic>
        <p:nvPicPr>
          <p:cNvPr id="6" name="Image 5" descr="Une image contenant eau, bateau, extérieur, navire&#10;&#10;Description générée automatiquement">
            <a:extLst>
              <a:ext uri="{FF2B5EF4-FFF2-40B4-BE49-F238E27FC236}">
                <a16:creationId xmlns:a16="http://schemas.microsoft.com/office/drawing/2014/main" id="{63FB91AD-C111-6CB6-9DC5-36A6821CA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607" y="555812"/>
            <a:ext cx="9128785" cy="580053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BDB37E-0CF1-2E61-67CB-A99B3E1EC566}"/>
              </a:ext>
            </a:extLst>
          </p:cNvPr>
          <p:cNvSpPr txBox="1"/>
          <p:nvPr/>
        </p:nvSpPr>
        <p:spPr>
          <a:xfrm>
            <a:off x="4468904" y="172884"/>
            <a:ext cx="68848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</a:t>
            </a:r>
            <a:r>
              <a:rPr lang="fr-FR" sz="2000" b="1" i="1" dirty="0" err="1">
                <a:solidFill>
                  <a:srgbClr val="FFFF00"/>
                </a:solidFill>
              </a:rPr>
              <a:t>Nordlys</a:t>
            </a:r>
            <a:r>
              <a:rPr lang="fr-FR" sz="2000" b="1" i="1" dirty="0">
                <a:solidFill>
                  <a:srgbClr val="FFFF00"/>
                </a:solidFill>
              </a:rPr>
              <a:t> à Hammerfest</a:t>
            </a:r>
          </a:p>
        </p:txBody>
      </p:sp>
    </p:spTree>
    <p:extLst>
      <p:ext uri="{BB962C8B-B14F-4D97-AF65-F5344CB8AC3E}">
        <p14:creationId xmlns:p14="http://schemas.microsoft.com/office/powerpoint/2010/main" val="186548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B44471D-92B7-4C76-FD7B-67AA11991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3601E-C6DC-4A95-8A67-A1D8B2A3B4FB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843C6C3-A44F-401C-7A1B-B9431905D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5DD54DE-729E-2024-6FE8-6F5A59A56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28</a:t>
            </a:fld>
            <a:endParaRPr lang="fr-FR"/>
          </a:p>
        </p:txBody>
      </p:sp>
      <p:pic>
        <p:nvPicPr>
          <p:cNvPr id="6" name="Image 5" descr="Une image contenant ciel, eau, extérieur, bateau&#10;&#10;Description générée automatiquement">
            <a:extLst>
              <a:ext uri="{FF2B5EF4-FFF2-40B4-BE49-F238E27FC236}">
                <a16:creationId xmlns:a16="http://schemas.microsoft.com/office/drawing/2014/main" id="{16F5245D-4947-C600-8899-1F1474805A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549" y="609413"/>
            <a:ext cx="8724901" cy="563917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FFCF728-3B83-CBF1-EF2B-D2A725E085A6}"/>
              </a:ext>
            </a:extLst>
          </p:cNvPr>
          <p:cNvSpPr txBox="1"/>
          <p:nvPr/>
        </p:nvSpPr>
        <p:spPr>
          <a:xfrm>
            <a:off x="4948518" y="137025"/>
            <a:ext cx="76737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Richard </a:t>
            </a:r>
            <a:r>
              <a:rPr lang="fr-FR" sz="2000" b="1" i="1" dirty="0" err="1">
                <a:solidFill>
                  <a:srgbClr val="FFFF00"/>
                </a:solidFill>
              </a:rPr>
              <a:t>With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4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ABD6D2-34F8-DCEA-1072-963900C12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61B0-BA7F-4314-9E24-0083AA06B7DC}" type="datetime1">
              <a:rPr lang="fr-FR" smtClean="0"/>
              <a:t>19/10/2022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FEE1F04-D941-2EEB-B8B7-2D222CAA5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912E68-AC83-16DA-6C60-DDAC10CB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29</a:t>
            </a:fld>
            <a:endParaRPr lang="fr-FR"/>
          </a:p>
        </p:txBody>
      </p:sp>
      <p:pic>
        <p:nvPicPr>
          <p:cNvPr id="6" name="Image 5" descr="Une image contenant montagne, extérieur, nature, neige&#10;&#10;Description générée automatiquement">
            <a:extLst>
              <a:ext uri="{FF2B5EF4-FFF2-40B4-BE49-F238E27FC236}">
                <a16:creationId xmlns:a16="http://schemas.microsoft.com/office/drawing/2014/main" id="{73F5F24F-F223-194D-6D13-44989F7D1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3019" y="587188"/>
            <a:ext cx="9728063" cy="568362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FABD9D-5F46-D5C6-397B-2688BB872A1E}"/>
              </a:ext>
            </a:extLst>
          </p:cNvPr>
          <p:cNvSpPr txBox="1"/>
          <p:nvPr/>
        </p:nvSpPr>
        <p:spPr>
          <a:xfrm>
            <a:off x="4518212" y="179294"/>
            <a:ext cx="4392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MS </a:t>
            </a:r>
            <a:r>
              <a:rPr lang="fr-FR" sz="2000" b="1" i="1" dirty="0" err="1">
                <a:solidFill>
                  <a:srgbClr val="FFFF00"/>
                </a:solidFill>
              </a:rPr>
              <a:t>Nordstjernen</a:t>
            </a:r>
            <a:r>
              <a:rPr lang="fr-FR" sz="2000" b="1" i="1" dirty="0">
                <a:solidFill>
                  <a:srgbClr val="FFFF00"/>
                </a:solidFill>
              </a:rPr>
              <a:t> au Spitzberg</a:t>
            </a:r>
          </a:p>
        </p:txBody>
      </p:sp>
    </p:spTree>
    <p:extLst>
      <p:ext uri="{BB962C8B-B14F-4D97-AF65-F5344CB8AC3E}">
        <p14:creationId xmlns:p14="http://schemas.microsoft.com/office/powerpoint/2010/main" val="358574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6FC5F9-345E-6DCF-F233-6C27FFB33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A47C-4BCD-494B-A52C-E5A49F82238F}" type="datetime1">
              <a:rPr lang="fr-FR" smtClean="0"/>
              <a:t>19/10/2022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463980-9E9D-0221-6EC7-3F9852B0C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A6F4A8-EEC6-A169-0CDF-FD6EBC479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30</a:t>
            </a:fld>
            <a:endParaRPr lang="fr-FR"/>
          </a:p>
        </p:txBody>
      </p:sp>
      <p:pic>
        <p:nvPicPr>
          <p:cNvPr id="7" name="Image 6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AE2EAA90-853C-A89A-7579-1CF81BAA1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448236"/>
            <a:ext cx="10515600" cy="570155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1733FA5-C4B0-FC80-B5F1-F1D8499B21BA}"/>
              </a:ext>
            </a:extLst>
          </p:cNvPr>
          <p:cNvSpPr txBox="1"/>
          <p:nvPr/>
        </p:nvSpPr>
        <p:spPr>
          <a:xfrm>
            <a:off x="3760694" y="3013501"/>
            <a:ext cx="62215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La </a:t>
            </a:r>
            <a:r>
              <a:rPr lang="fr-FR" sz="2400" b="1" dirty="0" err="1"/>
              <a:t>Coisière</a:t>
            </a:r>
            <a:r>
              <a:rPr lang="fr-FR" sz="2400" b="1" dirty="0"/>
              <a:t>  Le </a:t>
            </a:r>
            <a:r>
              <a:rPr lang="fr-FR" sz="2400" b="1" dirty="0" err="1"/>
              <a:t>Hurtigruten</a:t>
            </a:r>
            <a:r>
              <a:rPr lang="fr-FR" sz="2400" b="1" dirty="0"/>
              <a:t> Norvège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6D3CF36-87A7-F152-1DFB-74BB1F66F38D}"/>
              </a:ext>
            </a:extLst>
          </p:cNvPr>
          <p:cNvSpPr txBox="1"/>
          <p:nvPr/>
        </p:nvSpPr>
        <p:spPr>
          <a:xfrm>
            <a:off x="4244788" y="3844498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929DEF4-8ED0-E583-7DE6-910AD13D3F3D}"/>
              </a:ext>
            </a:extLst>
          </p:cNvPr>
          <p:cNvSpPr txBox="1"/>
          <p:nvPr/>
        </p:nvSpPr>
        <p:spPr>
          <a:xfrm>
            <a:off x="5410200" y="4172192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162965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doors dir="vert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463</Words>
  <Application>Microsoft Office PowerPoint</Application>
  <PresentationFormat>Grand écran</PresentationFormat>
  <Paragraphs>127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2022-10-07T05:10:36Z</dcterms:created>
  <dcterms:modified xsi:type="dcterms:W3CDTF">2022-10-19T07:48:03Z</dcterms:modified>
</cp:coreProperties>
</file>