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4"/>
  </p:notesMasterIdLst>
  <p:sldIdLst>
    <p:sldId id="256" r:id="rId2"/>
    <p:sldId id="257" r:id="rId3"/>
    <p:sldId id="283" r:id="rId4"/>
    <p:sldId id="284" r:id="rId5"/>
    <p:sldId id="285" r:id="rId6"/>
    <p:sldId id="286" r:id="rId7"/>
    <p:sldId id="294" r:id="rId8"/>
    <p:sldId id="295" r:id="rId9"/>
    <p:sldId id="296" r:id="rId10"/>
    <p:sldId id="297" r:id="rId11"/>
    <p:sldId id="298" r:id="rId12"/>
    <p:sldId id="299" r:id="rId13"/>
    <p:sldId id="300" r:id="rId14"/>
    <p:sldId id="301" r:id="rId15"/>
    <p:sldId id="287" r:id="rId16"/>
    <p:sldId id="302" r:id="rId17"/>
    <p:sldId id="303" r:id="rId18"/>
    <p:sldId id="304" r:id="rId19"/>
    <p:sldId id="307" r:id="rId20"/>
    <p:sldId id="305" r:id="rId21"/>
    <p:sldId id="306" r:id="rId22"/>
    <p:sldId id="288" r:id="rId23"/>
    <p:sldId id="309" r:id="rId24"/>
    <p:sldId id="310" r:id="rId25"/>
    <p:sldId id="311" r:id="rId26"/>
    <p:sldId id="312" r:id="rId27"/>
    <p:sldId id="308" r:id="rId28"/>
    <p:sldId id="289" r:id="rId29"/>
    <p:sldId id="290" r:id="rId30"/>
    <p:sldId id="291" r:id="rId31"/>
    <p:sldId id="292" r:id="rId32"/>
    <p:sldId id="293" r:id="rId3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0566"/>
    <p:restoredTop sz="95161"/>
  </p:normalViewPr>
  <p:slideViewPr>
    <p:cSldViewPr snapToGrid="0" snapToObjects="1">
      <p:cViewPr varScale="1">
        <p:scale>
          <a:sx n="89" d="100"/>
          <a:sy n="89" d="100"/>
        </p:scale>
        <p:origin x="888" y="72"/>
      </p:cViewPr>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F0E575-1142-A448-8499-3C18D7A916F7}" type="datetimeFigureOut">
              <a:rPr lang="fr-FR" smtClean="0"/>
              <a:t>16/10/2022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289C2D-E801-5644-B369-9FBC3E7D81FC}" type="slidenum">
              <a:rPr lang="fr-FR" smtClean="0"/>
              <a:t>‹N°›</a:t>
            </a:fld>
            <a:endParaRPr lang="fr-FR"/>
          </a:p>
        </p:txBody>
      </p:sp>
    </p:spTree>
    <p:extLst>
      <p:ext uri="{BB962C8B-B14F-4D97-AF65-F5344CB8AC3E}">
        <p14:creationId xmlns:p14="http://schemas.microsoft.com/office/powerpoint/2010/main" val="1449481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10/16/2022</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579265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10/16/2022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3243398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10/16/2022</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83662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10/16/2022</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563352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10/16/2022</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576633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10/16/2022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676327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10/16/2022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427150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10/16/2022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649299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3073609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10/16/2022</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‹N°›</a:t>
            </a:fld>
            <a:endParaRPr lang="en-US" dirty="0"/>
          </a:p>
        </p:txBody>
      </p:sp>
    </p:spTree>
    <p:extLst>
      <p:ext uri="{BB962C8B-B14F-4D97-AF65-F5344CB8AC3E}">
        <p14:creationId xmlns:p14="http://schemas.microsoft.com/office/powerpoint/2010/main" val="287519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10/16/2022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642502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ED291B17-9318-49DB-B28B-6E5994AE9581}" type="datetime1">
              <a:rPr lang="en-US" smtClean="0"/>
              <a:t>10/16/2022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8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3A98EE3D-8CD1-4C3F-BD1C-C98C9596463C}" type="slidenum">
              <a:rPr lang="en-US" smtClean="0"/>
              <a:t>‹N°›</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27357364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457200" rtl="0" eaLnBrk="1" latinLnBrk="0" hangingPunct="1">
        <a:lnSpc>
          <a:spcPct val="90000"/>
        </a:lnSpc>
        <a:spcBef>
          <a:spcPct val="0"/>
        </a:spcBef>
        <a:buNone/>
        <a:defRPr sz="27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Loise.leleve@univ-lille.f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69" name="Rectangle 68">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19471D14-DDCF-F845-A83C-9B8B8B4F3440}"/>
              </a:ext>
            </a:extLst>
          </p:cNvPr>
          <p:cNvSpPr>
            <a:spLocks noGrp="1"/>
          </p:cNvSpPr>
          <p:nvPr>
            <p:ph type="ctrTitle"/>
          </p:nvPr>
        </p:nvSpPr>
        <p:spPr>
          <a:xfrm>
            <a:off x="638620" y="863695"/>
            <a:ext cx="3511233" cy="3779995"/>
          </a:xfrm>
        </p:spPr>
        <p:txBody>
          <a:bodyPr anchor="ctr">
            <a:normAutofit/>
          </a:bodyPr>
          <a:lstStyle/>
          <a:p>
            <a:r>
              <a:rPr lang="fr-FR" sz="3300" dirty="0">
                <a:solidFill>
                  <a:schemeClr val="tx1"/>
                </a:solidFill>
              </a:rPr>
              <a:t>Méthodologie de la dissertation</a:t>
            </a:r>
          </a:p>
        </p:txBody>
      </p:sp>
      <p:sp>
        <p:nvSpPr>
          <p:cNvPr id="3" name="Sous-titre 2">
            <a:extLst>
              <a:ext uri="{FF2B5EF4-FFF2-40B4-BE49-F238E27FC236}">
                <a16:creationId xmlns:a16="http://schemas.microsoft.com/office/drawing/2014/main" id="{77AEA104-6B4A-9C4E-84C8-2018A5FBAE9A}"/>
              </a:ext>
            </a:extLst>
          </p:cNvPr>
          <p:cNvSpPr>
            <a:spLocks noGrp="1"/>
          </p:cNvSpPr>
          <p:nvPr>
            <p:ph type="subTitle" idx="1"/>
          </p:nvPr>
        </p:nvSpPr>
        <p:spPr>
          <a:xfrm>
            <a:off x="638621" y="4121624"/>
            <a:ext cx="3511233" cy="1765210"/>
          </a:xfrm>
        </p:spPr>
        <p:txBody>
          <a:bodyPr anchor="t">
            <a:normAutofit/>
          </a:bodyPr>
          <a:lstStyle/>
          <a:p>
            <a:pPr>
              <a:lnSpc>
                <a:spcPct val="110000"/>
              </a:lnSpc>
            </a:pPr>
            <a:r>
              <a:rPr lang="fr-FR" sz="1700" dirty="0"/>
              <a:t>Enseignante : Loïse Lelevé</a:t>
            </a:r>
          </a:p>
          <a:p>
            <a:pPr>
              <a:lnSpc>
                <a:spcPct val="110000"/>
              </a:lnSpc>
            </a:pPr>
            <a:r>
              <a:rPr lang="fr-FR" sz="1700" dirty="0">
                <a:effectLst/>
                <a:hlinkClick r:id="rId2"/>
              </a:rPr>
              <a:t>Loise.leleve@univ-lille.fr</a:t>
            </a:r>
            <a:r>
              <a:rPr lang="fr-FR" sz="1700" dirty="0">
                <a:effectLst/>
              </a:rPr>
              <a:t> </a:t>
            </a:r>
          </a:p>
          <a:p>
            <a:pPr>
              <a:lnSpc>
                <a:spcPct val="110000"/>
              </a:lnSpc>
            </a:pPr>
            <a:endParaRPr lang="fr-FR" sz="1700" dirty="0">
              <a:effectLst/>
            </a:endParaRPr>
          </a:p>
          <a:p>
            <a:pPr>
              <a:lnSpc>
                <a:spcPct val="110000"/>
              </a:lnSpc>
            </a:pPr>
            <a:r>
              <a:rPr lang="fr-FR" sz="1700" dirty="0">
                <a:effectLst/>
              </a:rPr>
              <a:t>Code Moodle : 3hsygi  </a:t>
            </a:r>
            <a:endParaRPr lang="fr-FR" sz="1700" dirty="0"/>
          </a:p>
        </p:txBody>
      </p:sp>
      <p:sp>
        <p:nvSpPr>
          <p:cNvPr id="71" name="Rectangle 70">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6" name="Image 5" descr="Une image contenant intérieur, plusieurs&#10;&#10;Description générée automatiquement">
            <a:extLst>
              <a:ext uri="{FF2B5EF4-FFF2-40B4-BE49-F238E27FC236}">
                <a16:creationId xmlns:a16="http://schemas.microsoft.com/office/drawing/2014/main" id="{B3AC1EB9-3BDD-144D-BDC2-9CA166576D20}"/>
              </a:ext>
            </a:extLst>
          </p:cNvPr>
          <p:cNvPicPr>
            <a:picLocks noChangeAspect="1"/>
          </p:cNvPicPr>
          <p:nvPr/>
        </p:nvPicPr>
        <p:blipFill rotWithShape="1">
          <a:blip r:embed="rId3"/>
          <a:srcRect l="19307" r="7326" b="-1"/>
          <a:stretch/>
        </p:blipFill>
        <p:spPr>
          <a:xfrm>
            <a:off x="4654295" y="10"/>
            <a:ext cx="7537705" cy="6857990"/>
          </a:xfrm>
          <a:prstGeom prst="rect">
            <a:avLst/>
          </a:prstGeom>
        </p:spPr>
      </p:pic>
    </p:spTree>
    <p:extLst>
      <p:ext uri="{BB962C8B-B14F-4D97-AF65-F5344CB8AC3E}">
        <p14:creationId xmlns:p14="http://schemas.microsoft.com/office/powerpoint/2010/main" val="427504910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pPr>
              <a:lnSpc>
                <a:spcPct val="110000"/>
              </a:lnSpc>
            </a:pP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II. La liberté romanesque n’est sans doute pas aussi absolue que Baudelaire veut bien le proclamer. Si on peut définir le roman, c’est bien qu’il présente une certaine </a:t>
            </a:r>
            <a:r>
              <a:rPr lang="fr-FR" sz="1400" b="1" i="1" dirty="0">
                <a:effectLst/>
                <a:latin typeface="Times New Roman" panose="02020603050405020304" pitchFamily="18" charset="0"/>
                <a:ea typeface="Calibri" panose="020F0502020204030204" pitchFamily="34" charset="0"/>
                <a:cs typeface="Times New Roman" panose="02020603050405020304" pitchFamily="18" charset="0"/>
              </a:rPr>
              <a:t>unité</a:t>
            </a: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 : à défaut de </a:t>
            </a:r>
            <a:r>
              <a:rPr lang="fr-FR" sz="1400" b="1" i="1" dirty="0">
                <a:effectLst/>
                <a:latin typeface="Times New Roman" panose="02020603050405020304" pitchFamily="18" charset="0"/>
                <a:ea typeface="Calibri" panose="020F0502020204030204" pitchFamily="34" charset="0"/>
                <a:cs typeface="Times New Roman" panose="02020603050405020304" pitchFamily="18" charset="0"/>
              </a:rPr>
              <a:t>règles</a:t>
            </a: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 sa délimitation comme genre doit bien reposer sur un certain nombre de </a:t>
            </a:r>
            <a:r>
              <a:rPr lang="fr-FR" sz="1400" b="1" i="1" dirty="0">
                <a:effectLst/>
                <a:latin typeface="Times New Roman" panose="02020603050405020304" pitchFamily="18" charset="0"/>
                <a:ea typeface="Calibri" panose="020F0502020204030204" pitchFamily="34" charset="0"/>
                <a:cs typeface="Times New Roman" panose="02020603050405020304" pitchFamily="18" charset="0"/>
              </a:rPr>
              <a:t>principes</a:t>
            </a:r>
            <a:r>
              <a:rPr lang="fr-FR" sz="1400" b="1" dirty="0">
                <a:effectLst/>
                <a:latin typeface="Times New Roman" panose="02020603050405020304" pitchFamily="18" charset="0"/>
                <a:ea typeface="Calibri" panose="020F0502020204030204" pitchFamily="34" charset="0"/>
                <a:cs typeface="Times New Roman" panose="02020603050405020304" pitchFamily="18" charset="0"/>
              </a:rPr>
              <a:t>.</a:t>
            </a:r>
          </a:p>
          <a:p>
            <a:pPr>
              <a:lnSpc>
                <a:spcPct val="110000"/>
              </a:lnSpc>
            </a:pPr>
            <a:r>
              <a:rPr lang="fr-FR" sz="1400" dirty="0">
                <a:effectLst/>
                <a:latin typeface="Times New Roman" panose="02020603050405020304" pitchFamily="18" charset="0"/>
                <a:ea typeface="Calibri" panose="020F0502020204030204" pitchFamily="34" charset="0"/>
              </a:rPr>
              <a:t>3) La liberté romanesque, limitée, est-elle un vraiment un danger ou faut-il la concevoir plutôt comme un défi qui assure la perpétuation du </a:t>
            </a:r>
            <a:r>
              <a:rPr lang="fr-FR" sz="1400">
                <a:effectLst/>
                <a:latin typeface="Times New Roman" panose="02020603050405020304" pitchFamily="18" charset="0"/>
                <a:ea typeface="Calibri" panose="020F0502020204030204" pitchFamily="34" charset="0"/>
              </a:rPr>
              <a:t>genre ?</a:t>
            </a:r>
            <a:endParaRPr lang="fr-FR" sz="1400" dirty="0">
              <a:effectLst/>
            </a:endParaRPr>
          </a:p>
          <a:p>
            <a:pPr>
              <a:lnSpc>
                <a:spcPct val="110000"/>
              </a:lnSpc>
            </a:pPr>
            <a:r>
              <a:rPr lang="fr-FR" sz="1400" dirty="0">
                <a:latin typeface="Times New Roman" panose="02020603050405020304" pitchFamily="18" charset="0"/>
                <a:ea typeface="Calibri" panose="020F0502020204030204" pitchFamily="34" charset="0"/>
                <a:cs typeface="Times New Roman" panose="02020603050405020304" pitchFamily="18" charset="0"/>
              </a:rPr>
              <a:t>A) </a:t>
            </a:r>
            <a:r>
              <a:rPr lang="fr-FR" sz="1400" dirty="0">
                <a:effectLst/>
                <a:latin typeface="Times New Roman" panose="02020603050405020304" pitchFamily="18" charset="0"/>
                <a:ea typeface="Calibri" panose="020F0502020204030204" pitchFamily="34" charset="0"/>
              </a:rPr>
              <a:t>La contrainte comme limitation de la liberté romanesque peut aussi s’avérer féconde et, </a:t>
            </a:r>
            <a:r>
              <a:rPr lang="fr-FR" sz="1400" i="1" dirty="0">
                <a:effectLst/>
                <a:latin typeface="Times New Roman" panose="02020603050405020304" pitchFamily="18" charset="0"/>
                <a:ea typeface="Calibri" panose="020F0502020204030204" pitchFamily="34" charset="0"/>
              </a:rPr>
              <a:t>in fine</a:t>
            </a:r>
            <a:r>
              <a:rPr lang="fr-FR" sz="1400" dirty="0">
                <a:effectLst/>
                <a:latin typeface="Times New Roman" panose="02020603050405020304" pitchFamily="18" charset="0"/>
                <a:ea typeface="Calibri" panose="020F0502020204030204" pitchFamily="34" charset="0"/>
              </a:rPr>
              <a:t>, régénératrice pour le genre </a:t>
            </a:r>
            <a:r>
              <a:rPr lang="fr-FR" sz="1400" dirty="0">
                <a:effectLst/>
              </a:rPr>
              <a:t> </a:t>
            </a:r>
          </a:p>
          <a:p>
            <a:pPr>
              <a:lnSpc>
                <a:spcPct val="110000"/>
              </a:lnSpc>
            </a:pPr>
            <a:r>
              <a:rPr lang="fr-FR" sz="1400" dirty="0">
                <a:effectLst/>
                <a:latin typeface="Times New Roman" panose="02020603050405020304" pitchFamily="18" charset="0"/>
                <a:ea typeface="Calibri" panose="020F0502020204030204" pitchFamily="34" charset="0"/>
                <a:cs typeface="Times New Roman" panose="02020603050405020304" pitchFamily="18" charset="0"/>
              </a:rPr>
              <a:t>B) </a:t>
            </a:r>
            <a:r>
              <a:rPr lang="fr-FR" sz="1400" kern="100" dirty="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L’éclatement des cadres romanesques peut aussi être une source de renouvellement du genre</a:t>
            </a:r>
          </a:p>
          <a:p>
            <a:pPr>
              <a:lnSpc>
                <a:spcPct val="110000"/>
              </a:lnSpc>
            </a:pPr>
            <a:r>
              <a:rPr lang="fr-FR" sz="1400" kern="100" dirty="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 La liberté romanesque ne serait donc pas infinie, mais ses limitations mêmes sont le signe d’un certain nombre de </a:t>
            </a:r>
            <a:r>
              <a:rPr lang="fr-FR" sz="1400" i="1" kern="100" dirty="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principes</a:t>
            </a:r>
            <a:r>
              <a:rPr lang="fr-FR" sz="1400" kern="100" dirty="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(à la fois règle du jeu et positions éthiques) sur lesquelles on peut tenter de faire reposer le genre, qui viennent lui donner une forme d’unité </a:t>
            </a:r>
          </a:p>
        </p:txBody>
      </p:sp>
    </p:spTree>
    <p:extLst>
      <p:ext uri="{BB962C8B-B14F-4D97-AF65-F5344CB8AC3E}">
        <p14:creationId xmlns:p14="http://schemas.microsoft.com/office/powerpoint/2010/main" val="88093578"/>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pPr>
              <a:lnSpc>
                <a:spcPct val="110000"/>
              </a:lnSpc>
            </a:pPr>
            <a:r>
              <a:rPr lang="fr-FR" sz="1500" b="1">
                <a:effectLst/>
                <a:latin typeface="Times New Roman" panose="02020603050405020304" pitchFamily="18" charset="0"/>
                <a:ea typeface="Calibri" panose="020F0502020204030204" pitchFamily="34" charset="0"/>
                <a:cs typeface="Times New Roman" panose="02020603050405020304" pitchFamily="18" charset="0"/>
              </a:rPr>
              <a:t>III. Si le roman peut être comparé à un enfant « bâtard », c’est à condition de ne pas le définir de l’extérieur et de manière totalisante, ce qui reste voué à l’échec, mais de tenir compte du fait qu’il se définit lui-même en permanence : il s’invente sans cesse le roman de ses origines et de son identité.  </a:t>
            </a:r>
            <a:endParaRPr lang="fr-FR" sz="15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pPr>
            <a:r>
              <a:rPr lang="fr-FR" sz="1500">
                <a:latin typeface="Times New Roman" panose="02020603050405020304" pitchFamily="18" charset="0"/>
                <a:ea typeface="Calibri" panose="020F0502020204030204" pitchFamily="34" charset="0"/>
              </a:rPr>
              <a:t>1</a:t>
            </a:r>
            <a:r>
              <a:rPr lang="fr-FR" sz="1500">
                <a:effectLst/>
                <a:latin typeface="Times New Roman" panose="02020603050405020304" pitchFamily="18" charset="0"/>
                <a:ea typeface="Calibri" panose="020F0502020204030204" pitchFamily="34" charset="0"/>
              </a:rPr>
              <a:t>) « Roman des origines et origines du roman » : le roman est un genre bâtard parce qu’il se donne à lui-même sa propre identité</a:t>
            </a:r>
            <a:r>
              <a:rPr lang="fr-FR" sz="1500">
                <a:effectLst/>
              </a:rPr>
              <a:t> </a:t>
            </a:r>
          </a:p>
          <a:p>
            <a:pPr>
              <a:lnSpc>
                <a:spcPct val="110000"/>
              </a:lnSpc>
            </a:pPr>
            <a:r>
              <a:rPr lang="fr-FR" sz="1500">
                <a:latin typeface="Times New Roman" panose="02020603050405020304" pitchFamily="18" charset="0"/>
                <a:ea typeface="Calibri" panose="020F0502020204030204" pitchFamily="34" charset="0"/>
                <a:cs typeface="Times New Roman" panose="02020603050405020304" pitchFamily="18" charset="0"/>
              </a:rPr>
              <a:t>A) </a:t>
            </a:r>
            <a:r>
              <a:rPr lang="fr-FR" sz="15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Dans la thèse de M. Robert, le « roman du bâtard » est l’étape du « roman familial » où l’enfant, refusant d’admettre que ses parents sont vraiment les siens, s’imagine fils d’un père inconnu pour conquérir son autonomie. Ce faisant, il se construit une identité autonome, indépendamment de celle de ses parents. On peut reprendre la même idée pour le genre romanesque : ce n’est pas qu’il est totalement libre, puisqu’on a montré les limites de sa liberté, c’est que, plus que tous les autres genres, il se donne à lui-même ses propres règles, donc sa propre unité et sa propre identité de genre.</a:t>
            </a:r>
          </a:p>
          <a:p>
            <a:pPr>
              <a:lnSpc>
                <a:spcPct val="110000"/>
              </a:lnSpc>
            </a:pPr>
            <a:r>
              <a:rPr lang="fr-FR" sz="1500">
                <a:effectLst/>
                <a:latin typeface="Times New Roman" panose="02020603050405020304" pitchFamily="18" charset="0"/>
                <a:ea typeface="Calibri" panose="020F0502020204030204" pitchFamily="34" charset="0"/>
                <a:cs typeface="Times New Roman" panose="02020603050405020304" pitchFamily="18" charset="0"/>
              </a:rPr>
              <a:t>B) </a:t>
            </a:r>
            <a:r>
              <a:rPr lang="fr-FR" sz="15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Non seulement il se les donne, mais il se met lui-même en scène en train de se les donner.</a:t>
            </a:r>
          </a:p>
        </p:txBody>
      </p:sp>
    </p:spTree>
    <p:extLst>
      <p:ext uri="{BB962C8B-B14F-4D97-AF65-F5344CB8AC3E}">
        <p14:creationId xmlns:p14="http://schemas.microsoft.com/office/powerpoint/2010/main" val="3785029859"/>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fontScale="92500" lnSpcReduction="20000"/>
          </a:bodyPr>
          <a:lstStyle/>
          <a:p>
            <a:pPr>
              <a:lnSpc>
                <a:spcPct val="110000"/>
              </a:lnSpc>
            </a:pPr>
            <a:r>
              <a:rPr lang="fr-FR" sz="1700" b="1">
                <a:effectLst/>
                <a:latin typeface="Times New Roman" panose="02020603050405020304" pitchFamily="18" charset="0"/>
                <a:ea typeface="Calibri" panose="020F0502020204030204" pitchFamily="34" charset="0"/>
                <a:cs typeface="Times New Roman" panose="02020603050405020304" pitchFamily="18" charset="0"/>
              </a:rPr>
              <a:t>III. Si le roman peut être comparé à un enfant « bâtard », c’est à condition de ne pas le définir de l’extérieur et de manière totalisante, ce qui reste voué à l’échec, mais de tenir compte du fait qu’il se définit lui-même en permanence : il s’invente sans cesse le roman de ses origines et de son identité.  </a:t>
            </a:r>
            <a:endParaRPr lang="fr-FR" sz="17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pPr>
            <a:r>
              <a:rPr lang="fr-FR" sz="1700">
                <a:effectLst/>
                <a:latin typeface="Times New Roman" panose="02020603050405020304" pitchFamily="18" charset="0"/>
                <a:ea typeface="Calibri" panose="020F0502020204030204" pitchFamily="34" charset="0"/>
              </a:rPr>
              <a:t>2) L’enfant de la fortune et le bâtard : la bâtardise comme choix éthique et esthétique de la forme romanesque</a:t>
            </a:r>
            <a:r>
              <a:rPr lang="fr-FR" sz="1700">
                <a:effectLst/>
              </a:rPr>
              <a:t> </a:t>
            </a:r>
          </a:p>
          <a:p>
            <a:pPr>
              <a:lnSpc>
                <a:spcPct val="110000"/>
              </a:lnSpc>
            </a:pPr>
            <a:r>
              <a:rPr lang="fr-FR" sz="1700">
                <a:latin typeface="Times New Roman" panose="02020603050405020304" pitchFamily="18" charset="0"/>
                <a:ea typeface="Calibri" panose="020F0502020204030204" pitchFamily="34" charset="0"/>
                <a:cs typeface="Times New Roman" panose="02020603050405020304" pitchFamily="18" charset="0"/>
              </a:rPr>
              <a:t>A) </a:t>
            </a:r>
            <a:r>
              <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comme enfant de la fortune, enfant trouvé : refuser la réalité du monde. Le roman se définit dans son rapport au monde par un geste de refus ou d’éloignement, ou de préservation d’un idéal possible. </a:t>
            </a:r>
          </a:p>
          <a:p>
            <a:pPr lvl="1">
              <a:lnSpc>
                <a:spcPct val="110000"/>
              </a:lnSpc>
            </a:pPr>
            <a:r>
              <a:rPr lang="fr-FR" sz="1700">
                <a:effectLst/>
                <a:latin typeface="Times New Roman" panose="02020603050405020304" pitchFamily="18" charset="0"/>
                <a:ea typeface="Calibri" panose="020F0502020204030204" pitchFamily="34" charset="0"/>
              </a:rPr>
              <a:t>Thomas Pavel, </a:t>
            </a:r>
            <a:r>
              <a:rPr lang="fr-FR" sz="1700" i="1">
                <a:effectLst/>
                <a:latin typeface="Times New Roman" panose="02020603050405020304" pitchFamily="18" charset="0"/>
                <a:ea typeface="Calibri" panose="020F0502020204030204" pitchFamily="34" charset="0"/>
              </a:rPr>
              <a:t>La Pensée du roman</a:t>
            </a:r>
            <a:r>
              <a:rPr lang="fr-FR" sz="1700">
                <a:effectLst/>
                <a:latin typeface="Times New Roman" panose="02020603050405020304" pitchFamily="18" charset="0"/>
                <a:ea typeface="Calibri" panose="020F0502020204030204" pitchFamily="34" charset="0"/>
              </a:rPr>
              <a:t>, Paris, Gallimard, 2003, p. 12 : « Depuis le XVIIIe siècle, le roman moderne n’a rejeté qu’en partie l’ancienne tendance idéalisatrice, qu’il a reprise et continuée dans l’espoir de trouver au sein du monde empirique une place plausible pour la manifestation de l’idéal. » </a:t>
            </a:r>
            <a:endPar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nSpc>
                <a:spcPct val="110000"/>
              </a:lnSpc>
            </a:pPr>
            <a:r>
              <a:rPr lang="fr-FR" sz="1700">
                <a:effectLst/>
                <a:latin typeface="Times New Roman" panose="02020603050405020304" pitchFamily="18" charset="0"/>
                <a:ea typeface="Calibri" panose="020F0502020204030204" pitchFamily="34" charset="0"/>
                <a:cs typeface="Times New Roman" panose="02020603050405020304" pitchFamily="18" charset="0"/>
              </a:rPr>
              <a:t>B) </a:t>
            </a:r>
            <a:r>
              <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comme bâtard : le réel à investir et à représenter</a:t>
            </a:r>
          </a:p>
          <a:p>
            <a:pPr>
              <a:lnSpc>
                <a:spcPct val="110000"/>
              </a:lnSpc>
            </a:pPr>
            <a:r>
              <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 Le roman, d’ailleurs, met souvent en scène la tentation de l’une ou l’autre identité, problématise son rapport au réel</a:t>
            </a:r>
          </a:p>
        </p:txBody>
      </p:sp>
    </p:spTree>
    <p:extLst>
      <p:ext uri="{BB962C8B-B14F-4D97-AF65-F5344CB8AC3E}">
        <p14:creationId xmlns:p14="http://schemas.microsoft.com/office/powerpoint/2010/main" val="2588088037"/>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fontScale="92500" lnSpcReduction="20000"/>
          </a:bodyPr>
          <a:lstStyle/>
          <a:p>
            <a:pPr>
              <a:lnSpc>
                <a:spcPct val="110000"/>
              </a:lnSpc>
            </a:pPr>
            <a:r>
              <a:rPr lang="fr-FR" sz="1700" b="1">
                <a:effectLst/>
                <a:latin typeface="Times New Roman" panose="02020603050405020304" pitchFamily="18" charset="0"/>
                <a:ea typeface="Calibri" panose="020F0502020204030204" pitchFamily="34" charset="0"/>
                <a:cs typeface="Times New Roman" panose="02020603050405020304" pitchFamily="18" charset="0"/>
              </a:rPr>
              <a:t>III. Si le roman peut être comparé à un enfant « bâtard », c’est à condition de ne pas le définir de l’extérieur et de manière totalisante, ce qui reste voué à l’échec, mais de tenir compte du fait qu’il se définit lui-même en permanence : il s’invente sans cesse le roman de ses origines et de son identité.  </a:t>
            </a:r>
            <a:endParaRPr lang="fr-FR" sz="17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pPr>
            <a:r>
              <a:rPr lang="fr-FR" sz="1700">
                <a:effectLst/>
                <a:latin typeface="Times New Roman" panose="02020603050405020304" pitchFamily="18" charset="0"/>
                <a:ea typeface="Calibri" panose="020F0502020204030204" pitchFamily="34" charset="0"/>
              </a:rPr>
              <a:t>2) L’enfant de la fortune et le bâtard : la bâtardise comme choix éthique et esthétique de la forme romanesque</a:t>
            </a:r>
            <a:r>
              <a:rPr lang="fr-FR" sz="1700">
                <a:effectLst/>
              </a:rPr>
              <a:t> </a:t>
            </a:r>
          </a:p>
          <a:p>
            <a:pPr>
              <a:lnSpc>
                <a:spcPct val="110000"/>
              </a:lnSpc>
            </a:pPr>
            <a:r>
              <a:rPr lang="fr-FR" sz="1700">
                <a:latin typeface="Times New Roman" panose="02020603050405020304" pitchFamily="18" charset="0"/>
                <a:ea typeface="Calibri" panose="020F0502020204030204" pitchFamily="34" charset="0"/>
                <a:cs typeface="Times New Roman" panose="02020603050405020304" pitchFamily="18" charset="0"/>
              </a:rPr>
              <a:t>A) </a:t>
            </a:r>
            <a:r>
              <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comme enfant de la fortune, enfant trouvé : refuser la réalité du monde. Le roman se définit dans son rapport au monde par un geste de refus ou d’éloignement, ou de préservation d’un idéal possible. </a:t>
            </a:r>
          </a:p>
          <a:p>
            <a:pPr lvl="1">
              <a:lnSpc>
                <a:spcPct val="110000"/>
              </a:lnSpc>
            </a:pPr>
            <a:r>
              <a:rPr lang="fr-FR" sz="1700">
                <a:effectLst/>
                <a:latin typeface="Times New Roman" panose="02020603050405020304" pitchFamily="18" charset="0"/>
                <a:ea typeface="Calibri" panose="020F0502020204030204" pitchFamily="34" charset="0"/>
              </a:rPr>
              <a:t>Thomas Pavel, </a:t>
            </a:r>
            <a:r>
              <a:rPr lang="fr-FR" sz="1700" i="1">
                <a:effectLst/>
                <a:latin typeface="Times New Roman" panose="02020603050405020304" pitchFamily="18" charset="0"/>
                <a:ea typeface="Calibri" panose="020F0502020204030204" pitchFamily="34" charset="0"/>
              </a:rPr>
              <a:t>La Pensée du roman</a:t>
            </a:r>
            <a:r>
              <a:rPr lang="fr-FR" sz="1700">
                <a:effectLst/>
                <a:latin typeface="Times New Roman" panose="02020603050405020304" pitchFamily="18" charset="0"/>
                <a:ea typeface="Calibri" panose="020F0502020204030204" pitchFamily="34" charset="0"/>
              </a:rPr>
              <a:t>, Paris, Gallimard, 2003, p. 12 : « Depuis le XVIIIe siècle, le roman moderne n’a rejeté qu’en partie l’ancienne tendance idéalisatrice, qu’il a reprise et continuée dans l’espoir de trouver au sein du monde empirique une place plausible pour la manifestation de l’idéal. » </a:t>
            </a:r>
            <a:endPar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nSpc>
                <a:spcPct val="110000"/>
              </a:lnSpc>
            </a:pPr>
            <a:r>
              <a:rPr lang="fr-FR" sz="1700">
                <a:effectLst/>
                <a:latin typeface="Times New Roman" panose="02020603050405020304" pitchFamily="18" charset="0"/>
                <a:ea typeface="Calibri" panose="020F0502020204030204" pitchFamily="34" charset="0"/>
                <a:cs typeface="Times New Roman" panose="02020603050405020304" pitchFamily="18" charset="0"/>
              </a:rPr>
              <a:t>B) </a:t>
            </a:r>
            <a:r>
              <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comme bâtard : le réel à investir et à représenter</a:t>
            </a:r>
          </a:p>
          <a:p>
            <a:pPr>
              <a:lnSpc>
                <a:spcPct val="110000"/>
              </a:lnSpc>
            </a:pPr>
            <a:r>
              <a:rPr lang="fr-FR" sz="17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 Le roman, d’ailleurs, met souvent en scène la tentation de l’une ou l’autre identité, problématise son rapport au réel</a:t>
            </a:r>
          </a:p>
        </p:txBody>
      </p:sp>
    </p:spTree>
    <p:extLst>
      <p:ext uri="{BB962C8B-B14F-4D97-AF65-F5344CB8AC3E}">
        <p14:creationId xmlns:p14="http://schemas.microsoft.com/office/powerpoint/2010/main" val="4155690566"/>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pPr>
              <a:lnSpc>
                <a:spcPct val="110000"/>
              </a:lnSpc>
            </a:pPr>
            <a:r>
              <a:rPr lang="fr-FR" sz="1500" b="1">
                <a:effectLst/>
                <a:latin typeface="Times New Roman" panose="02020603050405020304" pitchFamily="18" charset="0"/>
                <a:ea typeface="Calibri" panose="020F0502020204030204" pitchFamily="34" charset="0"/>
                <a:cs typeface="Times New Roman" panose="02020603050405020304" pitchFamily="18" charset="0"/>
              </a:rPr>
              <a:t>III. Si le roman peut être comparé à un enfant « bâtard », c’est à condition de ne pas le définir de l’extérieur et de manière totalisante, ce qui reste voué à l’échec, mais de tenir compte du fait qu’il se définit lui-même en permanence : il s’invente sans cesse le roman de ses origines et de son identité.  </a:t>
            </a:r>
            <a:endParaRPr lang="fr-FR" sz="15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pPr>
            <a:r>
              <a:rPr lang="fr-FR" sz="1500">
                <a:latin typeface="Times New Roman" panose="02020603050405020304" pitchFamily="18" charset="0"/>
                <a:ea typeface="Calibri" panose="020F0502020204030204" pitchFamily="34" charset="0"/>
              </a:rPr>
              <a:t>3</a:t>
            </a:r>
            <a:r>
              <a:rPr lang="fr-FR" sz="1500">
                <a:effectLst/>
                <a:latin typeface="Times New Roman" panose="02020603050405020304" pitchFamily="18" charset="0"/>
                <a:ea typeface="Calibri" panose="020F0502020204030204" pitchFamily="34" charset="0"/>
              </a:rPr>
              <a:t>) Le roman se définirait ainsi moins en fonction de sa liberté, que par sa capacité à se réinventer, se redéfinir lui-même en permanence : capacité qui se manifeste aussi par sa tendance à s’approprier toutes les formes et les thèmes littéraires possibles. Le roman ainsi serait en perpétuel devenir, il deviendrait le genre de ce à quoi il s’adapte et se confronte.</a:t>
            </a:r>
            <a:r>
              <a:rPr lang="fr-FR" sz="1500">
                <a:effectLst/>
              </a:rPr>
              <a:t> </a:t>
            </a:r>
          </a:p>
          <a:p>
            <a:pPr>
              <a:lnSpc>
                <a:spcPct val="110000"/>
              </a:lnSpc>
            </a:pPr>
            <a:r>
              <a:rPr lang="fr-FR" sz="1500">
                <a:latin typeface="Times New Roman" panose="02020603050405020304" pitchFamily="18" charset="0"/>
                <a:ea typeface="Calibri" panose="020F0502020204030204" pitchFamily="34" charset="0"/>
                <a:cs typeface="Times New Roman" panose="02020603050405020304" pitchFamily="18" charset="0"/>
              </a:rPr>
              <a:t>A) </a:t>
            </a:r>
            <a:r>
              <a:rPr lang="fr-FR" sz="15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est en quelque sorte un vampire : il peut s’adapter à tout sujet, adapter sa forme à tout sujet.</a:t>
            </a:r>
          </a:p>
          <a:p>
            <a:pPr>
              <a:lnSpc>
                <a:spcPct val="110000"/>
              </a:lnSpc>
            </a:pPr>
            <a:r>
              <a:rPr lang="fr-FR" sz="1500">
                <a:effectLst/>
                <a:latin typeface="Times New Roman" panose="02020603050405020304" pitchFamily="18" charset="0"/>
                <a:ea typeface="Calibri" panose="020F0502020204030204" pitchFamily="34" charset="0"/>
                <a:cs typeface="Times New Roman" panose="02020603050405020304" pitchFamily="18" charset="0"/>
              </a:rPr>
              <a:t>B) </a:t>
            </a:r>
            <a:r>
              <a:rPr lang="fr-FR" sz="1500">
                <a:effectLst/>
                <a:latin typeface="Times New Roman" panose="02020603050405020304" pitchFamily="18" charset="0"/>
                <a:ea typeface="Calibri" panose="020F0502020204030204" pitchFamily="34" charset="0"/>
              </a:rPr>
              <a:t>Le roman se définit par son dialogue avec d’autres médias </a:t>
            </a:r>
            <a:r>
              <a:rPr lang="fr-FR" sz="1500">
                <a:effectLst/>
              </a:rPr>
              <a:t> </a:t>
            </a:r>
          </a:p>
          <a:p>
            <a:pPr>
              <a:lnSpc>
                <a:spcPct val="110000"/>
              </a:lnSpc>
            </a:pPr>
            <a:r>
              <a:rPr lang="fr-FR" sz="1500"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 Le roman se définit surtout par le fait qu’il est perpétuellement à la recherche de lui-même. Récit de sa propre création, de sa propre réinvention, il serait un genre métadiscursif par excellence</a:t>
            </a:r>
          </a:p>
        </p:txBody>
      </p:sp>
    </p:spTree>
    <p:extLst>
      <p:ext uri="{BB962C8B-B14F-4D97-AF65-F5344CB8AC3E}">
        <p14:creationId xmlns:p14="http://schemas.microsoft.com/office/powerpoint/2010/main" val="2280682325"/>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CD753768-D15B-7644-9D75-82EACA457DB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p>
        </p:txBody>
      </p:sp>
      <p:sp>
        <p:nvSpPr>
          <p:cNvPr id="3" name="Espace réservé du contenu 2">
            <a:extLst>
              <a:ext uri="{FF2B5EF4-FFF2-40B4-BE49-F238E27FC236}">
                <a16:creationId xmlns:a16="http://schemas.microsoft.com/office/drawing/2014/main" id="{F296A886-ADF4-9241-ADA8-487116866EA7}"/>
              </a:ext>
            </a:extLst>
          </p:cNvPr>
          <p:cNvSpPr>
            <a:spLocks noGrp="1"/>
          </p:cNvSpPr>
          <p:nvPr>
            <p:ph idx="1"/>
          </p:nvPr>
        </p:nvSpPr>
        <p:spPr>
          <a:xfrm>
            <a:off x="4534935" y="1037968"/>
            <a:ext cx="6725899" cy="4820832"/>
          </a:xfrm>
        </p:spPr>
        <p:txBody>
          <a:bodyPr>
            <a:normAutofit/>
          </a:bodyPr>
          <a:lstStyle/>
          <a:p>
            <a:pPr algn="just"/>
            <a:r>
              <a:rPr lang="fr-FR" dirty="0"/>
              <a:t>Dans une lettre à Henry </a:t>
            </a:r>
            <a:r>
              <a:rPr lang="fr-FR" dirty="0" err="1"/>
              <a:t>Céard</a:t>
            </a:r>
            <a:r>
              <a:rPr lang="fr-FR" dirty="0"/>
              <a:t> du 22 mars 1885, Émile Zola écrit : « J’agrandis, cela est certain ; mais je n’agrandis pas comme Balzac, pas plus que Balzac n’agrandit comme Hugo. Tout est là, l’œuvre est dans les conditions de l’opération. Nous mentons tous plus ou moins, mais quelle est la mécanique et la mentalité de notre mensonge ? Or – c’est ici que je m’abuse peut-être – je crois encore que je mens pour mon compte dans le sens de la vérité. J’ai l’hypertrophie du détail vrai, le saut dans les étoiles sur le tremplin de l’observation exacte. La vérité monte d’un coup d’aile jusqu’au symbole. » En quoi, selon-vous, cette citation est-elle représentative du travail du romancier en règle générale ?</a:t>
            </a:r>
          </a:p>
        </p:txBody>
      </p:sp>
    </p:spTree>
    <p:extLst>
      <p:ext uri="{BB962C8B-B14F-4D97-AF65-F5344CB8AC3E}">
        <p14:creationId xmlns:p14="http://schemas.microsoft.com/office/powerpoint/2010/main" val="411982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CD753768-D15B-7644-9D75-82EACA457DB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Analyse du contexte</a:t>
            </a:r>
          </a:p>
        </p:txBody>
      </p:sp>
      <p:sp>
        <p:nvSpPr>
          <p:cNvPr id="3" name="Espace réservé du contenu 2">
            <a:extLst>
              <a:ext uri="{FF2B5EF4-FFF2-40B4-BE49-F238E27FC236}">
                <a16:creationId xmlns:a16="http://schemas.microsoft.com/office/drawing/2014/main" id="{F296A886-ADF4-9241-ADA8-487116866EA7}"/>
              </a:ext>
            </a:extLst>
          </p:cNvPr>
          <p:cNvSpPr>
            <a:spLocks noGrp="1"/>
          </p:cNvSpPr>
          <p:nvPr>
            <p:ph idx="1"/>
          </p:nvPr>
        </p:nvSpPr>
        <p:spPr>
          <a:xfrm>
            <a:off x="4534935" y="1037968"/>
            <a:ext cx="6725899" cy="4820832"/>
          </a:xfrm>
        </p:spPr>
        <p:txBody>
          <a:bodyPr>
            <a:normAutofit fontScale="77500" lnSpcReduction="20000"/>
          </a:bodyPr>
          <a:lstStyle/>
          <a:p>
            <a:pPr algn="just"/>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Comme toujours, l’</a:t>
            </a:r>
            <a:r>
              <a:rPr lang="fr-FR" sz="1800" b="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analyse du contexte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de la citation est importante. Ici, il faut noter : </a:t>
            </a:r>
          </a:p>
          <a:p>
            <a:pPr marL="342900" lvl="0" indent="-342900" algn="just">
              <a:buFont typeface="Times New Roman" panose="02020603050405020304" pitchFamily="18" charset="0"/>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Qu’il s’agit ici d’une citation d’E. Zola commentant son propre travail. Vous aurez donc tout intérêt à mobiliser les connaissances que vous possédez sur les romans de Zola et ses écrits théoriques (comme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expérimental</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Entre autres, il faudra articuler sa conception du mensonge « dans le sens de la vérité » avec ses propositions sur le roman comme « instruction » (les romanciers pour Zola sont « les juges d’instruction des passions des hommes ») et expérience scientifique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sym typeface="Wingdings" pitchFamily="2" charset="2"/>
              </a:rPr>
              <a:t></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contexte historique de la citation).</a:t>
            </a:r>
          </a:p>
          <a:p>
            <a:pPr marL="342900" lvl="0" indent="-342900" algn="just">
              <a:buFont typeface="Times New Roman" panose="02020603050405020304" pitchFamily="18" charset="0"/>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Que l’accusation de mensonge portée contre le roman est une constante depuis au moins le Moyen-Âge pour en critiquer la valeur et en montrer les dangers (pensez à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Don Quichotte, Madame Bovary</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 et que la défense du roman comme « mentir-vrai », pour reprendre Louis Aragon, est également un argument classique en faveur de la défense du genre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sym typeface="Wingdings" pitchFamily="2" charset="2"/>
              </a:rPr>
              <a:t></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contexte théorique).</a:t>
            </a:r>
          </a:p>
          <a:p>
            <a:pPr marL="342900" lvl="0" indent="-342900" algn="just">
              <a:buFont typeface="Times New Roman" panose="02020603050405020304" pitchFamily="18" charset="0"/>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Que le sujet vous invite à pratiquer une opération d’élargissement : il faut s’interroger sur la pertinence d’étendre cette description par Zola de sa propre pratique d’écriture à l’écriture du roman en général (comme y invitent d’ailleurs les généralisations que l’auteur pratique lui-même : « nous mentons tous », ou les allusions à Balzac et Hugo. S’il faut rappeler le contexte, il ne s’agit donc pas de déterminer si cette affirmation de Zola illustre bien ce que sont ses romans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sym typeface="Wingdings" pitchFamily="2" charset="2"/>
              </a:rPr>
              <a:t></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type de sujet et domaine de traitement du sujet).</a:t>
            </a:r>
          </a:p>
        </p:txBody>
      </p:sp>
    </p:spTree>
    <p:extLst>
      <p:ext uri="{BB962C8B-B14F-4D97-AF65-F5344CB8AC3E}">
        <p14:creationId xmlns:p14="http://schemas.microsoft.com/office/powerpoint/2010/main" val="1212389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CD753768-D15B-7644-9D75-82EACA457DB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Analyse </a:t>
            </a:r>
            <a:r>
              <a:rPr lang="fr-FR">
                <a:solidFill>
                  <a:srgbClr val="FFFEFF"/>
                </a:solidFill>
              </a:rPr>
              <a:t>du sujet</a:t>
            </a:r>
            <a:endParaRPr lang="fr-FR" dirty="0">
              <a:solidFill>
                <a:srgbClr val="FFFEFF"/>
              </a:solidFill>
            </a:endParaRPr>
          </a:p>
        </p:txBody>
      </p:sp>
      <p:sp>
        <p:nvSpPr>
          <p:cNvPr id="3" name="Espace réservé du contenu 2">
            <a:extLst>
              <a:ext uri="{FF2B5EF4-FFF2-40B4-BE49-F238E27FC236}">
                <a16:creationId xmlns:a16="http://schemas.microsoft.com/office/drawing/2014/main" id="{F296A886-ADF4-9241-ADA8-487116866EA7}"/>
              </a:ext>
            </a:extLst>
          </p:cNvPr>
          <p:cNvSpPr>
            <a:spLocks noGrp="1"/>
          </p:cNvSpPr>
          <p:nvPr>
            <p:ph idx="1"/>
          </p:nvPr>
        </p:nvSpPr>
        <p:spPr>
          <a:xfrm>
            <a:off x="4534935" y="1037968"/>
            <a:ext cx="6725899" cy="4820832"/>
          </a:xfrm>
        </p:spPr>
        <p:txBody>
          <a:bodyPr>
            <a:normAutofit fontScale="77500" lnSpcReduction="20000"/>
          </a:bodyPr>
          <a:lstStyle/>
          <a:p>
            <a:pPr algn="just"/>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Comme toujours, l’</a:t>
            </a:r>
            <a:r>
              <a:rPr lang="fr-FR" sz="1800" b="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analyse du contexte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de la citation est importante. Ici, il faut noter : </a:t>
            </a:r>
          </a:p>
          <a:p>
            <a:pPr marL="342900" lvl="0" indent="-342900" algn="just">
              <a:buFont typeface="Times New Roman" panose="02020603050405020304" pitchFamily="18" charset="0"/>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Qu’il s’agit ici d’une citation d’E. Zola commentant son propre travail. Vous aurez donc tout intérêt à mobiliser les connaissances que vous possédez sur les romans de Zola et ses écrits théoriques (comme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expérimental</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Entre autres, il faudra articuler sa conception du mensonge « dans le sens de la vérité » avec ses propositions sur le roman comme « instruction » (les romanciers pour Zola sont « les juges d’instruction des passions des hommes ») et expérience scientifique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sym typeface="Wingdings" pitchFamily="2" charset="2"/>
              </a:rPr>
              <a:t></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contexte historique de la citation).</a:t>
            </a:r>
          </a:p>
          <a:p>
            <a:pPr marL="342900" lvl="0" indent="-342900" algn="just">
              <a:buFont typeface="Times New Roman" panose="02020603050405020304" pitchFamily="18" charset="0"/>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Que l’accusation de mensonge portée contre le roman est une constante depuis au moins le Moyen-Âge pour en critiquer la valeur et en montrer les dangers (pensez à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Don Quichotte, Madame Bovary</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 et que la défense du roman comme « mentir-vrai », pour reprendre Louis Aragon, est également un argument classique en faveur de la défense du genre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sym typeface="Wingdings" pitchFamily="2" charset="2"/>
              </a:rPr>
              <a:t></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contexte théorique).</a:t>
            </a:r>
          </a:p>
          <a:p>
            <a:pPr marL="342900" lvl="0" indent="-342900" algn="just">
              <a:buFont typeface="Times New Roman" panose="02020603050405020304" pitchFamily="18" charset="0"/>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Que le sujet vous invite à pratiquer une opération d’élargissement : il faut s’interroger sur la pertinence d’étendre cette description par Zola de sa propre pratique d’écriture à l’écriture du roman en général (comme y invitent d’ailleurs les généralisations que l’auteur pratique lui-même : « nous mentons tous », ou les allusions à Balzac et Hugo. S’il faut rappeler le contexte, il ne s’agit donc pas de déterminer si cette affirmation de Zola illustre bien ce que sont ses romans (</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sym typeface="Wingdings" pitchFamily="2" charset="2"/>
              </a:rPr>
              <a:t></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type de sujet et domaine de traitement du sujet).</a:t>
            </a:r>
          </a:p>
        </p:txBody>
      </p:sp>
    </p:spTree>
    <p:extLst>
      <p:ext uri="{BB962C8B-B14F-4D97-AF65-F5344CB8AC3E}">
        <p14:creationId xmlns:p14="http://schemas.microsoft.com/office/powerpoint/2010/main" val="575923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CD753768-D15B-7644-9D75-82EACA457DB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Analyse du sujet</a:t>
            </a:r>
            <a:br>
              <a:rPr lang="fr-FR" dirty="0">
                <a:solidFill>
                  <a:srgbClr val="FFFEFF"/>
                </a:solidFill>
              </a:rPr>
            </a:br>
            <a:br>
              <a:rPr lang="fr-FR" dirty="0">
                <a:solidFill>
                  <a:srgbClr val="FFFEFF"/>
                </a:solidFill>
              </a:rPr>
            </a:br>
            <a:r>
              <a:rPr lang="fr-FR" dirty="0">
                <a:solidFill>
                  <a:srgbClr val="FFFEFF"/>
                </a:solidFill>
              </a:rPr>
              <a:t>Mouvement de la citation</a:t>
            </a:r>
          </a:p>
        </p:txBody>
      </p:sp>
      <p:sp>
        <p:nvSpPr>
          <p:cNvPr id="3" name="Espace réservé du contenu 2">
            <a:extLst>
              <a:ext uri="{FF2B5EF4-FFF2-40B4-BE49-F238E27FC236}">
                <a16:creationId xmlns:a16="http://schemas.microsoft.com/office/drawing/2014/main" id="{F296A886-ADF4-9241-ADA8-487116866EA7}"/>
              </a:ext>
            </a:extLst>
          </p:cNvPr>
          <p:cNvSpPr>
            <a:spLocks noGrp="1"/>
          </p:cNvSpPr>
          <p:nvPr>
            <p:ph idx="1"/>
          </p:nvPr>
        </p:nvSpPr>
        <p:spPr>
          <a:xfrm>
            <a:off x="4534935" y="607879"/>
            <a:ext cx="7447799" cy="6011285"/>
          </a:xfrm>
        </p:spPr>
        <p:txBody>
          <a:bodyPr>
            <a:noAutofit/>
          </a:bodyPr>
          <a:lstStyle/>
          <a:p>
            <a:pPr algn="just">
              <a:lnSpc>
                <a:spcPct val="100000"/>
              </a:lnSpc>
            </a:pP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On peut distinguer trois grandes lignes argumentatives, qui ne recoupent pas exactement chacune des phrases de la citation :</a:t>
            </a:r>
          </a:p>
          <a:p>
            <a:pPr marL="342900" lvl="0" indent="-342900" algn="just">
              <a:lnSpc>
                <a:spcPct val="100000"/>
              </a:lnSpc>
              <a:buFont typeface="+mj-lt"/>
              <a:buAutoNum type="arabicParenR"/>
            </a:pP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J’</a:t>
            </a:r>
            <a:r>
              <a:rPr lang="fr-FR" u="sng"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agrandis</a:t>
            </a: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cela est certain ; mais je n’agrandis pas comme Balzac, pas plus que Balzac n’agrandit comme Hugo. Tout est là, l’œuvre est dans les conditions de l’opération. » + « J’ai </a:t>
            </a:r>
            <a:r>
              <a:rPr lang="fr-FR" u="sng"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l’hypertrophie</a:t>
            </a: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du détail vrai »</a:t>
            </a:r>
          </a:p>
          <a:p>
            <a:pPr marL="342900" indent="-342900" algn="just">
              <a:lnSpc>
                <a:spcPct val="100000"/>
              </a:lnSpc>
              <a:buFont typeface="+mj-lt"/>
              <a:buAutoNum type="arabicParenR"/>
            </a:pP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Nous mentons tous plus ou moins, mais quelle est la mécanique et la mentalité de notre mensonge ? »</a:t>
            </a:r>
            <a:endPar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marL="342900" indent="-342900" algn="just">
              <a:lnSpc>
                <a:spcPct val="100000"/>
              </a:lnSpc>
              <a:buFont typeface="+mj-lt"/>
              <a:buAutoNum type="arabicParenR"/>
            </a:pP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Or – c’est ici que je m’abuse peut-être – je crois encore que je mens pour mon compte dans le sens de la vérité. J’ai l’hypertrophie du détail vrai, le saut dans les étoiles sur le tremplin de l’observation exacte. La vérité monte d’un coup d’aile jusqu’au symbole. »</a:t>
            </a:r>
            <a:endPar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31081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CD753768-D15B-7644-9D75-82EACA457DB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Analyse du sujet</a:t>
            </a:r>
            <a:br>
              <a:rPr lang="fr-FR" dirty="0">
                <a:solidFill>
                  <a:srgbClr val="FFFEFF"/>
                </a:solidFill>
              </a:rPr>
            </a:br>
            <a:br>
              <a:rPr lang="fr-FR" dirty="0">
                <a:solidFill>
                  <a:srgbClr val="FFFEFF"/>
                </a:solidFill>
              </a:rPr>
            </a:br>
            <a:r>
              <a:rPr lang="fr-FR" dirty="0">
                <a:solidFill>
                  <a:srgbClr val="FFFEFF"/>
                </a:solidFill>
              </a:rPr>
              <a:t>Analyse des termes du sujet</a:t>
            </a:r>
          </a:p>
        </p:txBody>
      </p:sp>
      <p:sp>
        <p:nvSpPr>
          <p:cNvPr id="3" name="Espace réservé du contenu 2">
            <a:extLst>
              <a:ext uri="{FF2B5EF4-FFF2-40B4-BE49-F238E27FC236}">
                <a16:creationId xmlns:a16="http://schemas.microsoft.com/office/drawing/2014/main" id="{F296A886-ADF4-9241-ADA8-487116866EA7}"/>
              </a:ext>
            </a:extLst>
          </p:cNvPr>
          <p:cNvSpPr>
            <a:spLocks noGrp="1"/>
          </p:cNvSpPr>
          <p:nvPr>
            <p:ph idx="1"/>
          </p:nvPr>
        </p:nvSpPr>
        <p:spPr>
          <a:xfrm>
            <a:off x="4534935" y="607879"/>
            <a:ext cx="7447799" cy="6011285"/>
          </a:xfrm>
        </p:spPr>
        <p:txBody>
          <a:bodyPr>
            <a:noAutofit/>
          </a:bodyPr>
          <a:lstStyle/>
          <a:p>
            <a:pPr marL="342900" lvl="0" indent="-342900" algn="just">
              <a:lnSpc>
                <a:spcPct val="100000"/>
              </a:lnSpc>
              <a:buFont typeface="+mj-lt"/>
              <a:buAutoNum type="arabicParenR"/>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J’</a:t>
            </a:r>
            <a:r>
              <a:rPr lang="fr-FR" sz="1400" u="sng"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agrandis</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cela est certain ; mais je n’agrandis pas comme Balzac, pas plus que Balzac n’agrandit comme Hugo. Tout est là, l’œuvre est dans les conditions de l’opération. » + « J’ai </a:t>
            </a:r>
            <a:r>
              <a:rPr lang="fr-FR" sz="1400" u="sng"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l’hypertrophie</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du détail vrai »</a:t>
            </a:r>
            <a:endPar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0000"/>
              </a:lnSpc>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L’opération romanesque est analysée par Zola comme une opération d’« agrandissement » : il s’agit de partir d’un « détail vrai » que l’on « hypertrophie ». Le roman se fonde donc sur une phase nécessaire d’observation scientifique (une « observation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exacte</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 comme on parle de « sciences exactes ») ; mais cette opération ne suffit pas : une fois prélevé dans le réel, le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détail</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qu’aura sélectionné et produit l’observation sera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agrandi</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Il y a ici deux opérations distinctes : </a:t>
            </a:r>
            <a:endPar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marL="342900" lvl="0" indent="-342900" algn="just">
              <a:lnSpc>
                <a:spcPct val="100000"/>
              </a:lnSpc>
              <a:buFont typeface="Times New Roman" panose="02020603050405020304" pitchFamily="18" charset="0"/>
              <a:buChar char="-"/>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la sélection du détail, qui est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déjà</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une opération esthétique</a:t>
            </a:r>
          </a:p>
          <a:p>
            <a:pPr marL="342900" lvl="0" indent="-342900" algn="just">
              <a:lnSpc>
                <a:spcPct val="100000"/>
              </a:lnSpc>
              <a:buFont typeface="Times New Roman" panose="02020603050405020304" pitchFamily="18" charset="0"/>
              <a:buChar char="-"/>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l’agrandissement de ce détail, qui n’est pas une opération mécanique mais dépend des choix de l’auteur : Balzac n’agrandit pas comme Hugo ni comme Zola.</a:t>
            </a:r>
            <a:endPar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0000"/>
              </a:lnSpc>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C’est cette opération qui fait naître l’œuvre littéraire : « Tout est là, l’œuvre est dans les conditions de l’opération. » Le talent du romancier tient donc dans le fait de savoir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quoi</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et surtout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comment </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agrandir. Parce qu’il part du « détail vrai », ce n’est pas son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objet</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qui détermine la particularité de son art, mais le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traitement</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qu’il lui réserve, en tant qu’il est un auteur particulier, irréductible à d’autres.  </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sym typeface="Wingdings" pitchFamily="2" charset="2"/>
              </a:rPr>
              <a:t></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On rappellera ici la théorie de Zola sur le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tempérament</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qui nous permet d’éclairer cette partie de la citation (voir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infra</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t>
            </a:r>
            <a:endPar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0000"/>
              </a:lnSpc>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On notera les exemples choisis par Zola, à la fois canoniques (Hugo et Balzac sont deux représentants majeurs de l’art romanesque du XIX</a:t>
            </a:r>
            <a:r>
              <a:rPr lang="fr-FR" sz="1400" kern="100" baseline="300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e</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siècle) et très différents.</a:t>
            </a:r>
            <a:endPar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0000"/>
              </a:lnSpc>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sym typeface="Wingdings" pitchFamily="2" charset="2"/>
              </a:rPr>
              <a:t></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Le roman n’est donc jamais une simple copie de la réalité : il en est une reconfiguration esthétique, chaque esthétique romanesque se fondant sur un tempérament d’auteur.</a:t>
            </a:r>
            <a:endPar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28508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CF4EB5C-ED25-4675-8255-2F5B12CFF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9514EC6E-A557-42A2-BCDC-3ABFFC5E5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905482C9-EB42-4BFE-95BF-7FD661F076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7539E646-A625-4A26-86ED-BD90EDD329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E019540-1104-4B12-9F83-45F586741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C47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171D5B4-3793-5048-B112-30E7785745D8}"/>
              </a:ext>
            </a:extLst>
          </p:cNvPr>
          <p:cNvSpPr>
            <a:spLocks noGrp="1"/>
          </p:cNvSpPr>
          <p:nvPr>
            <p:ph type="title"/>
          </p:nvPr>
        </p:nvSpPr>
        <p:spPr>
          <a:xfrm>
            <a:off x="783771" y="1066800"/>
            <a:ext cx="5727760" cy="4724400"/>
          </a:xfrm>
        </p:spPr>
        <p:txBody>
          <a:bodyPr vert="horz" lIns="91440" tIns="45720" rIns="91440" bIns="45720" rtlCol="0" anchor="ctr">
            <a:normAutofit/>
          </a:bodyPr>
          <a:lstStyle/>
          <a:p>
            <a:pPr algn="r"/>
            <a:r>
              <a:rPr lang="en-US" sz="4100" b="0" kern="1200" cap="all" dirty="0" err="1">
                <a:solidFill>
                  <a:srgbClr val="FFFFFF">
                    <a:alpha val="90000"/>
                  </a:srgbClr>
                </a:solidFill>
                <a:latin typeface="+mj-lt"/>
                <a:ea typeface="+mj-ea"/>
                <a:cs typeface="+mj-cs"/>
              </a:rPr>
              <a:t>Cours</a:t>
            </a:r>
            <a:r>
              <a:rPr lang="en-US" sz="4100" b="0" kern="1200" cap="all" dirty="0">
                <a:solidFill>
                  <a:srgbClr val="FFFFFF">
                    <a:alpha val="90000"/>
                  </a:srgbClr>
                </a:solidFill>
                <a:latin typeface="+mj-lt"/>
                <a:ea typeface="+mj-ea"/>
                <a:cs typeface="+mj-cs"/>
              </a:rPr>
              <a:t> 4. </a:t>
            </a:r>
            <a:br>
              <a:rPr lang="en-US" sz="4100" b="0" kern="1200" cap="all" dirty="0">
                <a:solidFill>
                  <a:srgbClr val="FFFFFF">
                    <a:alpha val="90000"/>
                  </a:srgbClr>
                </a:solidFill>
                <a:latin typeface="+mj-lt"/>
                <a:ea typeface="+mj-ea"/>
                <a:cs typeface="+mj-cs"/>
              </a:rPr>
            </a:br>
            <a:br>
              <a:rPr lang="en-US" sz="4100" b="0" kern="1200" cap="all" dirty="0">
                <a:solidFill>
                  <a:srgbClr val="FFFFFF">
                    <a:alpha val="90000"/>
                  </a:srgbClr>
                </a:solidFill>
                <a:latin typeface="+mj-lt"/>
                <a:ea typeface="+mj-ea"/>
                <a:cs typeface="+mj-cs"/>
              </a:rPr>
            </a:br>
            <a:r>
              <a:rPr lang="en-US" sz="4100" b="0" kern="1200" cap="all" dirty="0" err="1">
                <a:solidFill>
                  <a:srgbClr val="FFFFFF">
                    <a:alpha val="90000"/>
                  </a:srgbClr>
                </a:solidFill>
                <a:latin typeface="+mj-lt"/>
                <a:ea typeface="+mj-ea"/>
                <a:cs typeface="+mj-cs"/>
              </a:rPr>
              <a:t>S’exercer</a:t>
            </a:r>
            <a:r>
              <a:rPr lang="en-US" sz="4100" b="0" kern="1200" cap="all" dirty="0">
                <a:solidFill>
                  <a:srgbClr val="FFFFFF">
                    <a:alpha val="90000"/>
                  </a:srgbClr>
                </a:solidFill>
                <a:latin typeface="+mj-lt"/>
                <a:ea typeface="+mj-ea"/>
                <a:cs typeface="+mj-cs"/>
              </a:rPr>
              <a:t> : </a:t>
            </a:r>
            <a:r>
              <a:rPr lang="en-US" sz="4100" b="0" kern="1200" cap="all" dirty="0" err="1">
                <a:solidFill>
                  <a:srgbClr val="FFFFFF">
                    <a:alpha val="90000"/>
                  </a:srgbClr>
                </a:solidFill>
                <a:latin typeface="+mj-lt"/>
                <a:ea typeface="+mj-ea"/>
                <a:cs typeface="+mj-cs"/>
              </a:rPr>
              <a:t>analyser</a:t>
            </a:r>
            <a:r>
              <a:rPr lang="en-US" sz="4100" b="0" kern="1200" cap="all" dirty="0">
                <a:solidFill>
                  <a:srgbClr val="FFFFFF">
                    <a:alpha val="90000"/>
                  </a:srgbClr>
                </a:solidFill>
                <a:latin typeface="+mj-lt"/>
                <a:ea typeface="+mj-ea"/>
                <a:cs typeface="+mj-cs"/>
              </a:rPr>
              <a:t> un </a:t>
            </a:r>
            <a:r>
              <a:rPr lang="en-US" sz="4100" b="0" kern="1200" cap="all" dirty="0" err="1">
                <a:solidFill>
                  <a:srgbClr val="FFFFFF">
                    <a:alpha val="90000"/>
                  </a:srgbClr>
                </a:solidFill>
                <a:latin typeface="+mj-lt"/>
                <a:ea typeface="+mj-ea"/>
                <a:cs typeface="+mj-cs"/>
              </a:rPr>
              <a:t>sujet</a:t>
            </a:r>
            <a:r>
              <a:rPr lang="en-US" sz="4100" b="0" kern="1200" cap="all" dirty="0">
                <a:solidFill>
                  <a:srgbClr val="FFFFFF">
                    <a:alpha val="90000"/>
                  </a:srgbClr>
                </a:solidFill>
                <a:latin typeface="+mj-lt"/>
                <a:ea typeface="+mj-ea"/>
                <a:cs typeface="+mj-cs"/>
              </a:rPr>
              <a:t>, </a:t>
            </a:r>
            <a:r>
              <a:rPr lang="en-US" sz="4100" b="0" kern="1200" cap="all" dirty="0" err="1">
                <a:solidFill>
                  <a:srgbClr val="FFFFFF">
                    <a:alpha val="90000"/>
                  </a:srgbClr>
                </a:solidFill>
                <a:latin typeface="+mj-lt"/>
                <a:ea typeface="+mj-ea"/>
                <a:cs typeface="+mj-cs"/>
              </a:rPr>
              <a:t>trouver</a:t>
            </a:r>
            <a:r>
              <a:rPr lang="en-US" sz="4100" b="0" kern="1200" cap="all" dirty="0">
                <a:solidFill>
                  <a:srgbClr val="FFFFFF">
                    <a:alpha val="90000"/>
                  </a:srgbClr>
                </a:solidFill>
                <a:latin typeface="+mj-lt"/>
                <a:ea typeface="+mj-ea"/>
                <a:cs typeface="+mj-cs"/>
              </a:rPr>
              <a:t> </a:t>
            </a:r>
            <a:r>
              <a:rPr lang="en-US" sz="4100" b="0" kern="1200" cap="all" dirty="0" err="1">
                <a:solidFill>
                  <a:srgbClr val="FFFFFF">
                    <a:alpha val="90000"/>
                  </a:srgbClr>
                </a:solidFill>
                <a:latin typeface="+mj-lt"/>
                <a:ea typeface="+mj-ea"/>
                <a:cs typeface="+mj-cs"/>
              </a:rPr>
              <a:t>une</a:t>
            </a:r>
            <a:r>
              <a:rPr lang="en-US" sz="4100" b="0" kern="1200" cap="all" dirty="0">
                <a:solidFill>
                  <a:srgbClr val="FFFFFF">
                    <a:alpha val="90000"/>
                  </a:srgbClr>
                </a:solidFill>
                <a:latin typeface="+mj-lt"/>
                <a:ea typeface="+mj-ea"/>
                <a:cs typeface="+mj-cs"/>
              </a:rPr>
              <a:t> </a:t>
            </a:r>
            <a:r>
              <a:rPr lang="en-US" sz="4100" b="0" kern="1200" cap="all" dirty="0" err="1">
                <a:solidFill>
                  <a:srgbClr val="FFFFFF">
                    <a:alpha val="90000"/>
                  </a:srgbClr>
                </a:solidFill>
                <a:latin typeface="+mj-lt"/>
                <a:ea typeface="+mj-ea"/>
                <a:cs typeface="+mj-cs"/>
              </a:rPr>
              <a:t>problématique</a:t>
            </a:r>
            <a:endParaRPr lang="en-US" sz="4100" b="0" kern="1200" cap="all" dirty="0">
              <a:solidFill>
                <a:srgbClr val="FFFFFF">
                  <a:alpha val="90000"/>
                </a:srgbClr>
              </a:solidFill>
              <a:latin typeface="+mj-lt"/>
              <a:ea typeface="+mj-ea"/>
              <a:cs typeface="+mj-cs"/>
            </a:endParaRPr>
          </a:p>
        </p:txBody>
      </p:sp>
      <p:sp>
        <p:nvSpPr>
          <p:cNvPr id="18" name="Rectangle 17">
            <a:extLst>
              <a:ext uri="{FF2B5EF4-FFF2-40B4-BE49-F238E27FC236}">
                <a16:creationId xmlns:a16="http://schemas.microsoft.com/office/drawing/2014/main" id="{3580CFD6-E44A-486A-9E73-D8D948F78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171433" y="3396996"/>
            <a:ext cx="3703320" cy="640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53654881"/>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CD753768-D15B-7644-9D75-82EACA457DB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br>
              <a:rPr lang="fr-FR" dirty="0">
                <a:solidFill>
                  <a:srgbClr val="FFFEFF"/>
                </a:solidFill>
              </a:rPr>
            </a:br>
            <a:r>
              <a:rPr lang="fr-FR" dirty="0">
                <a:solidFill>
                  <a:srgbClr val="FFFEFF"/>
                </a:solidFill>
              </a:rPr>
              <a:t>Analyse du sujet</a:t>
            </a:r>
            <a:br>
              <a:rPr lang="fr-FR" dirty="0">
                <a:solidFill>
                  <a:srgbClr val="FFFEFF"/>
                </a:solidFill>
              </a:rPr>
            </a:br>
            <a:br>
              <a:rPr lang="fr-FR" dirty="0">
                <a:solidFill>
                  <a:srgbClr val="FFFEFF"/>
                </a:solidFill>
              </a:rPr>
            </a:br>
            <a:r>
              <a:rPr lang="fr-FR" dirty="0">
                <a:solidFill>
                  <a:srgbClr val="FFFEFF"/>
                </a:solidFill>
              </a:rPr>
              <a:t>Analyse des termes du sujet</a:t>
            </a:r>
          </a:p>
        </p:txBody>
      </p:sp>
      <p:sp>
        <p:nvSpPr>
          <p:cNvPr id="3" name="Espace réservé du contenu 2">
            <a:extLst>
              <a:ext uri="{FF2B5EF4-FFF2-40B4-BE49-F238E27FC236}">
                <a16:creationId xmlns:a16="http://schemas.microsoft.com/office/drawing/2014/main" id="{F296A886-ADF4-9241-ADA8-487116866EA7}"/>
              </a:ext>
            </a:extLst>
          </p:cNvPr>
          <p:cNvSpPr>
            <a:spLocks noGrp="1"/>
          </p:cNvSpPr>
          <p:nvPr>
            <p:ph idx="1"/>
          </p:nvPr>
        </p:nvSpPr>
        <p:spPr>
          <a:xfrm>
            <a:off x="4534935" y="607879"/>
            <a:ext cx="7447799" cy="6011285"/>
          </a:xfrm>
        </p:spPr>
        <p:txBody>
          <a:bodyPr>
            <a:noAutofit/>
          </a:bodyPr>
          <a:lstStyle/>
          <a:p>
            <a:pPr marL="0" lvl="0" indent="0" algn="just" rtl="0">
              <a:lnSpc>
                <a:spcPct val="100000"/>
              </a:lnSpc>
              <a:buNone/>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2) « Nous mentons tous plus ou moins, mais quelle est la mécanique et la mentalité de notre mensonge ? »</a:t>
            </a:r>
            <a:endPar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0000"/>
              </a:lnSpc>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Il est intéressant de constater ici que Zola tire cette reconfiguration du réel vers le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mensonge</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 non pas seulement la déformation, mais l’invention pure, qui ne prend l’observation que comme point de départ et finit par se détacher d’elle. On notera cependant que ce mensonge, d’une part, n’est pas absolu : « plus ou moins ». La différence entre romanciers naturalistes et idéalistes est donc à nuancer : elle est de degré et non de nature ; tous, au fond, pratiquent le roman selon des modalités similaires. Les romanciers « réalistes » « mentent » simplement un peu moins que les autres, ou différemment.</a:t>
            </a:r>
          </a:p>
          <a:p>
            <a:pPr algn="just">
              <a:lnSpc>
                <a:spcPct val="100000"/>
              </a:lnSpc>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C’est justement le troisième point important de ce passage : l’important, au fond, dans le travail du romancier, ce n’est pas qu’il mente, c’est le mode de fonctionnement (la « mécanique ») et la finalité (la « mentalité », l’esprit dans lequel il ment) de son mensonge. On retrouve une réflexion parallèle à celle de la première ligne argumentative : de même qu’importait moins l’opération d’agrandissement que son mode opératoire, de même importe moins le mensonge que sa manière et son but. Aussi le rôle de l’auteur est-il de déterminer pourquoi et comment mentir, de même que, sans doute, le rôle du lecteur sera de comprendre comment et pourquoi l’auteur a choisi de s’écarter de son observation.</a:t>
            </a:r>
          </a:p>
          <a:p>
            <a:pPr algn="just">
              <a:lnSpc>
                <a:spcPct val="100000"/>
              </a:lnSpc>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sym typeface="Wingdings" pitchFamily="2" charset="2"/>
              </a:rPr>
              <a:t></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Au fond, le rapport entre roman et réel se détermine moins par le fait que le roman finisse toujours par s’écarter de l’observation scientifique de la réalité que par les moyens et la finalité de cette écart inévitable.</a:t>
            </a:r>
          </a:p>
        </p:txBody>
      </p:sp>
    </p:spTree>
    <p:extLst>
      <p:ext uri="{BB962C8B-B14F-4D97-AF65-F5344CB8AC3E}">
        <p14:creationId xmlns:p14="http://schemas.microsoft.com/office/powerpoint/2010/main" val="2608570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CD753768-D15B-7644-9D75-82EACA457DB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br>
              <a:rPr lang="fr-FR" dirty="0">
                <a:solidFill>
                  <a:srgbClr val="FFFEFF"/>
                </a:solidFill>
              </a:rPr>
            </a:br>
            <a:r>
              <a:rPr lang="fr-FR" dirty="0">
                <a:solidFill>
                  <a:srgbClr val="FFFEFF"/>
                </a:solidFill>
              </a:rPr>
              <a:t>Analyse du sujet</a:t>
            </a:r>
            <a:br>
              <a:rPr lang="fr-FR" dirty="0">
                <a:solidFill>
                  <a:srgbClr val="FFFEFF"/>
                </a:solidFill>
              </a:rPr>
            </a:br>
            <a:br>
              <a:rPr lang="fr-FR" dirty="0">
                <a:solidFill>
                  <a:srgbClr val="FFFEFF"/>
                </a:solidFill>
              </a:rPr>
            </a:br>
            <a:r>
              <a:rPr lang="fr-FR" dirty="0">
                <a:solidFill>
                  <a:srgbClr val="FFFEFF"/>
                </a:solidFill>
              </a:rPr>
              <a:t>Analyse des termes du sujet</a:t>
            </a:r>
          </a:p>
        </p:txBody>
      </p:sp>
      <p:sp>
        <p:nvSpPr>
          <p:cNvPr id="3" name="Espace réservé du contenu 2">
            <a:extLst>
              <a:ext uri="{FF2B5EF4-FFF2-40B4-BE49-F238E27FC236}">
                <a16:creationId xmlns:a16="http://schemas.microsoft.com/office/drawing/2014/main" id="{F296A886-ADF4-9241-ADA8-487116866EA7}"/>
              </a:ext>
            </a:extLst>
          </p:cNvPr>
          <p:cNvSpPr>
            <a:spLocks noGrp="1"/>
          </p:cNvSpPr>
          <p:nvPr>
            <p:ph idx="1"/>
          </p:nvPr>
        </p:nvSpPr>
        <p:spPr>
          <a:xfrm>
            <a:off x="4534935" y="607879"/>
            <a:ext cx="7447799" cy="6011285"/>
          </a:xfrm>
        </p:spPr>
        <p:txBody>
          <a:bodyPr>
            <a:noAutofit/>
          </a:bodyPr>
          <a:lstStyle/>
          <a:p>
            <a:pPr marL="0" lvl="0" indent="0" algn="just" rtl="0">
              <a:lnSpc>
                <a:spcPct val="100000"/>
              </a:lnSpc>
              <a:buNone/>
            </a:pPr>
            <a:r>
              <a:rPr lang="fr-FR" sz="1300" kern="100" dirty="0">
                <a:solidFill>
                  <a:srgbClr val="000000"/>
                </a:solidFill>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3) </a:t>
            </a: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Or – c’est ici que je m’abuse peut-être – je crois encore que je mens pour mon compte dans le sens de la vérité. J’ai l’hypertrophie du détail vrai, le saut dans les étoiles sur le tremplin de l’observation exacte. La vérité monte d’un coup d’aile jusqu’au symbole. »</a:t>
            </a:r>
            <a:endPar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0000"/>
              </a:lnSpc>
            </a:pP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Cette partie est plus délicate à analyser dans la mesure où la réflexion de Zola devient à la fois paradoxale et métaphorique. </a:t>
            </a:r>
          </a:p>
          <a:p>
            <a:pPr algn="just">
              <a:lnSpc>
                <a:spcPct val="100000"/>
              </a:lnSpc>
            </a:pP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je mens dans le sens de la vérité » : Zola joue en fait ici, derrière l’apparent paradoxe, sur le sens du mot mensonge. Dans le cadre du roman, le mensonge est une </a:t>
            </a:r>
            <a:r>
              <a:rPr lang="fr-FR" sz="13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illusion</a:t>
            </a: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(cf. Maupassant), dans le sens où il ne représente pas strictement la réalité mais fait semblent de la copier, mais ce n’est pas une </a:t>
            </a:r>
            <a:r>
              <a:rPr lang="fr-FR" sz="13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tromperie</a:t>
            </a: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Le roman offre une modélisation qui n’est pas une image exacte mais un </a:t>
            </a:r>
            <a:r>
              <a:rPr lang="fr-FR" sz="13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modèle</a:t>
            </a: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fictionnel pour comprendre la réalité. On notera que Zola use d’un certain nombre de modalisations (« peut-être », « je crois ») pour nuancer son propos : conscient du paradoxe, il l’introduit avec prudence.</a:t>
            </a:r>
          </a:p>
          <a:p>
            <a:pPr algn="just">
              <a:lnSpc>
                <a:spcPct val="100000"/>
              </a:lnSpc>
            </a:pP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J’ai l’hypertrophie du détail vrai, le saut dans les étoiles sur le tremplin de l’observation exacte » : on retrouve le mouvement que nous avions déjà analysé : l’observation exacte est le point de départ de la création romanesque, son « tremplin ». En effet, la création romanesque est dotée par Zola d’une véritable ambition esthétique : elle est un « saut dans les étoiles ». Le romancier atteint par l’écriture une sorte de firmament de l’art et de la vérité (en reprenant à son compte l’adéquation philosophique du Beau et du Vrai). L’image des étoiles nous amène vers la figuration de l’auteur en dieu surplombant sa propre création.</a:t>
            </a:r>
            <a:endPar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0000"/>
              </a:lnSpc>
            </a:pP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La vérité monte d’un coup d’aile jusqu’au symbole » : ce « saut dans les étoiles », cet envol du roman, est l’opération de transformation de la vérité : celle-ci, ainsi, n’est pas perdue sous le mensonge romanesque, mais métamorphosée. La vérité n’est pas niée ou ensevelie, elle devient </a:t>
            </a:r>
            <a:r>
              <a:rPr lang="fr-FR" sz="13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symbole</a:t>
            </a:r>
            <a:r>
              <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c’est-à-dire synthèse, image à déchiffrer. Le symbole réunit une image (visuelle ou métaphorique) et un sens ; la réunion des deux permet de déchiffrer le message. Dans le roman, la vérité est ainsi liée à une image ; c’est le symbole qui permet de rendre la vérité appréhensible par le lecteur ; si on lui présentait une image exacte de la réalité, il n’y verra qu’un désordre indescriptible. Cette observation marque l’assomption de l’observateur en artiste : avant, il « n’est encore qu’un homme de science » ; après, il devient écrivain.</a:t>
            </a:r>
            <a:endParaRPr lang="fr-FR" sz="13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3520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3628D1AD-70F2-C542-8E54-87BA66DA3CAD}"/>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b="1" dirty="0">
                <a:solidFill>
                  <a:srgbClr val="FFFEFF"/>
                </a:solidFill>
              </a:rPr>
              <a:t>Analyse du sujet</a:t>
            </a:r>
            <a:br>
              <a:rPr lang="fr-FR" dirty="0">
                <a:solidFill>
                  <a:srgbClr val="FFFEFF"/>
                </a:solidFill>
              </a:rPr>
            </a:br>
            <a:endParaRPr lang="fr-FR" dirty="0">
              <a:solidFill>
                <a:srgbClr val="FFFEFF"/>
              </a:solidFill>
            </a:endParaRPr>
          </a:p>
        </p:txBody>
      </p:sp>
      <p:sp>
        <p:nvSpPr>
          <p:cNvPr id="3" name="Espace réservé du contenu 2">
            <a:extLst>
              <a:ext uri="{FF2B5EF4-FFF2-40B4-BE49-F238E27FC236}">
                <a16:creationId xmlns:a16="http://schemas.microsoft.com/office/drawing/2014/main" id="{3EFC49E5-E7E9-BD48-868A-424FE2C2B56E}"/>
              </a:ext>
            </a:extLst>
          </p:cNvPr>
          <p:cNvSpPr>
            <a:spLocks noGrp="1"/>
          </p:cNvSpPr>
          <p:nvPr>
            <p:ph idx="1"/>
          </p:nvPr>
        </p:nvSpPr>
        <p:spPr>
          <a:xfrm>
            <a:off x="4534935" y="1037968"/>
            <a:ext cx="6725899" cy="4820832"/>
          </a:xfrm>
        </p:spPr>
        <p:txBody>
          <a:bodyPr>
            <a:normAutofit/>
          </a:bodyPr>
          <a:lstStyle/>
          <a:p>
            <a:pPr>
              <a:spcBef>
                <a:spcPts val="200"/>
              </a:spcBef>
            </a:pPr>
            <a:r>
              <a:rPr lang="fr-FR" sz="1800" b="1" kern="100" dirty="0">
                <a:solidFill>
                  <a:srgbClr val="1F3763"/>
                </a:solidFill>
                <a:effectLst/>
                <a:uFill>
                  <a:solidFill>
                    <a:srgbClr val="000000"/>
                  </a:solidFill>
                </a:uFill>
                <a:latin typeface="Calibri Light" panose="020F0302020204030204" pitchFamily="34" charset="0"/>
                <a:ea typeface="Times New Roman" panose="02020603050405020304" pitchFamily="18" charset="0"/>
                <a:cs typeface="Times New Roman" panose="02020603050405020304" pitchFamily="18" charset="0"/>
              </a:rPr>
              <a:t>Le détail selon Daniel Arasse</a:t>
            </a:r>
          </a:p>
          <a:p>
            <a:pPr marL="342900" lvl="0" indent="-342900" algn="just">
              <a:buFont typeface="Symbol" pitchFamily="2" charset="2"/>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Daniel Arasse,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Détail. Pour une histoire rapprochée de la peinture</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Paris, Flammarion, « Champs arts », 2011, p. 11 : « La langue italienne différencie ce qui est un </a:t>
            </a:r>
            <a:r>
              <a:rPr lang="fr-FR" sz="1800" i="1" kern="100"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particolare</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de ce qui est un </a:t>
            </a:r>
            <a:r>
              <a:rPr lang="fr-FR" sz="1800" i="1" kern="100"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dettaglio</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 Le détail-</a:t>
            </a:r>
            <a:r>
              <a:rPr lang="fr-FR" sz="1800" i="1" kern="100"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particolare</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est une petite partie d'une figure, d'un objet ou d'un ensemble. […] Tout serait plus simple […] si le détail n'était aussi, inévitablement, </a:t>
            </a:r>
            <a:r>
              <a:rPr lang="fr-FR" sz="1800" i="1" kern="100"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dettaglio</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c'est-à-dire le résultat ou la trace de l'action de celui qui « fait le détail » – qu'il s'agisse du peintre ou du spectateur. »</a:t>
            </a:r>
          </a:p>
          <a:p>
            <a:pPr marL="0" indent="0">
              <a:buNone/>
            </a:pPr>
            <a:r>
              <a:rPr lang="fr-FR" dirty="0"/>
              <a:t>.</a:t>
            </a:r>
          </a:p>
          <a:p>
            <a:endParaRPr lang="fr-FR" dirty="0"/>
          </a:p>
        </p:txBody>
      </p:sp>
    </p:spTree>
    <p:extLst>
      <p:ext uri="{BB962C8B-B14F-4D97-AF65-F5344CB8AC3E}">
        <p14:creationId xmlns:p14="http://schemas.microsoft.com/office/powerpoint/2010/main" val="2886797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3628D1AD-70F2-C542-8E54-87BA66DA3CAD}"/>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b="1" dirty="0">
                <a:solidFill>
                  <a:srgbClr val="FFFEFF"/>
                </a:solidFill>
              </a:rPr>
              <a:t>Analyse du sujet</a:t>
            </a:r>
            <a:br>
              <a:rPr lang="fr-FR" dirty="0">
                <a:solidFill>
                  <a:srgbClr val="FFFEFF"/>
                </a:solidFill>
              </a:rPr>
            </a:br>
            <a:endParaRPr lang="fr-FR" dirty="0">
              <a:solidFill>
                <a:srgbClr val="FFFEFF"/>
              </a:solidFill>
            </a:endParaRPr>
          </a:p>
        </p:txBody>
      </p:sp>
      <p:sp>
        <p:nvSpPr>
          <p:cNvPr id="3" name="Espace réservé du contenu 2">
            <a:extLst>
              <a:ext uri="{FF2B5EF4-FFF2-40B4-BE49-F238E27FC236}">
                <a16:creationId xmlns:a16="http://schemas.microsoft.com/office/drawing/2014/main" id="{3EFC49E5-E7E9-BD48-868A-424FE2C2B56E}"/>
              </a:ext>
            </a:extLst>
          </p:cNvPr>
          <p:cNvSpPr>
            <a:spLocks noGrp="1"/>
          </p:cNvSpPr>
          <p:nvPr>
            <p:ph idx="1"/>
          </p:nvPr>
        </p:nvSpPr>
        <p:spPr>
          <a:xfrm>
            <a:off x="4534935" y="1037968"/>
            <a:ext cx="6725899" cy="4820832"/>
          </a:xfrm>
        </p:spPr>
        <p:txBody>
          <a:bodyPr>
            <a:normAutofit fontScale="85000" lnSpcReduction="10000"/>
          </a:bodyPr>
          <a:lstStyle/>
          <a:p>
            <a:pPr>
              <a:spcBef>
                <a:spcPts val="200"/>
              </a:spcBef>
            </a:pPr>
            <a:r>
              <a:rPr lang="fr-FR" sz="1800" b="1" kern="100" dirty="0">
                <a:solidFill>
                  <a:srgbClr val="1F3763"/>
                </a:solidFill>
                <a:effectLst/>
                <a:uFill>
                  <a:solidFill>
                    <a:srgbClr val="000000"/>
                  </a:solidFill>
                </a:uFill>
                <a:latin typeface="Calibri Light" panose="020F0302020204030204" pitchFamily="34" charset="0"/>
                <a:ea typeface="Times New Roman" panose="02020603050405020304" pitchFamily="18" charset="0"/>
                <a:cs typeface="Times New Roman" panose="02020603050405020304" pitchFamily="18" charset="0"/>
              </a:rPr>
              <a:t>Zola et le « tempérament »</a:t>
            </a:r>
          </a:p>
          <a:p>
            <a:pPr marL="342900" lvl="0" indent="-342900">
              <a:buFont typeface="Symbol" pitchFamily="2" charset="2"/>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Émile Zola,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Mes haines</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1865 : « Une œuvre d’art est un coin de la création vu à travers un tempérament. »</a:t>
            </a:r>
          </a:p>
          <a:p>
            <a:pPr marL="342900" lvl="0" indent="-342900" algn="just">
              <a:buFont typeface="Symbol" pitchFamily="2" charset="2"/>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Émile Zola, « Lettre à la jeunesse », dans</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Le Roman expérimental</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 « On ne vous demande pas d’écrire d’une certaine façon, de copier tel maître ; on vous demande de chercher et de classer votre part de documents humains, de découvrir votre coin de vérité, grâce à la méthode. Ici, l’écrivain n’est encore qu’un homme de science. Sa personnalité d’artiste s’affirme ensuite par le style. C’est ce qui constitue l’art. On nous répète cet argument stupide que nous ne reproduisons jamais la nature dans son exactitude. Eh sans doute, nous y mêlerons toujours notre humanité, notre façon de rendre. […] Si nous ne donnons jamais la nature tout entière, nous vous donnerons au moins la nature vraie, vue à travers notre humanité […]. En somme, nous ne leur demandons que de reprendre l’étude du monde à l’analyse première, sans rien abandonner de leur tempérament d’écrivain.</a:t>
            </a:r>
          </a:p>
          <a:p>
            <a:pPr marL="0" indent="0">
              <a:buNone/>
            </a:pPr>
            <a:r>
              <a:rPr lang="fr-FR" dirty="0"/>
              <a:t>.</a:t>
            </a:r>
          </a:p>
          <a:p>
            <a:endParaRPr lang="fr-FR" dirty="0"/>
          </a:p>
        </p:txBody>
      </p:sp>
    </p:spTree>
    <p:extLst>
      <p:ext uri="{BB962C8B-B14F-4D97-AF65-F5344CB8AC3E}">
        <p14:creationId xmlns:p14="http://schemas.microsoft.com/office/powerpoint/2010/main" val="2275315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3628D1AD-70F2-C542-8E54-87BA66DA3CAD}"/>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b="1" dirty="0">
                <a:solidFill>
                  <a:srgbClr val="FFFEFF"/>
                </a:solidFill>
              </a:rPr>
              <a:t>Analyse du sujet</a:t>
            </a:r>
            <a:br>
              <a:rPr lang="fr-FR" dirty="0">
                <a:solidFill>
                  <a:srgbClr val="FFFEFF"/>
                </a:solidFill>
              </a:rPr>
            </a:br>
            <a:endParaRPr lang="fr-FR" dirty="0">
              <a:solidFill>
                <a:srgbClr val="FFFEFF"/>
              </a:solidFill>
            </a:endParaRPr>
          </a:p>
        </p:txBody>
      </p:sp>
      <p:sp>
        <p:nvSpPr>
          <p:cNvPr id="3" name="Espace réservé du contenu 2">
            <a:extLst>
              <a:ext uri="{FF2B5EF4-FFF2-40B4-BE49-F238E27FC236}">
                <a16:creationId xmlns:a16="http://schemas.microsoft.com/office/drawing/2014/main" id="{3EFC49E5-E7E9-BD48-868A-424FE2C2B56E}"/>
              </a:ext>
            </a:extLst>
          </p:cNvPr>
          <p:cNvSpPr>
            <a:spLocks noGrp="1"/>
          </p:cNvSpPr>
          <p:nvPr>
            <p:ph idx="1"/>
          </p:nvPr>
        </p:nvSpPr>
        <p:spPr>
          <a:xfrm>
            <a:off x="4534935" y="1037968"/>
            <a:ext cx="6725899" cy="4820832"/>
          </a:xfrm>
        </p:spPr>
        <p:txBody>
          <a:bodyPr>
            <a:normAutofit fontScale="92500"/>
          </a:bodyPr>
          <a:lstStyle/>
          <a:p>
            <a:pPr>
              <a:spcBef>
                <a:spcPts val="200"/>
              </a:spcBef>
            </a:pPr>
            <a:r>
              <a:rPr lang="fr-FR" sz="1800" b="1" kern="100" dirty="0">
                <a:solidFill>
                  <a:srgbClr val="1F3763"/>
                </a:solidFill>
                <a:effectLst/>
                <a:uFill>
                  <a:solidFill>
                    <a:srgbClr val="000000"/>
                  </a:solidFill>
                </a:uFill>
                <a:latin typeface="Calibri Light" panose="020F0302020204030204" pitchFamily="34" charset="0"/>
                <a:ea typeface="Times New Roman" panose="02020603050405020304" pitchFamily="18" charset="0"/>
                <a:cs typeface="Times New Roman" panose="02020603050405020304" pitchFamily="18" charset="0"/>
              </a:rPr>
              <a:t>Maupassant, le réalisme est un illusionnisme</a:t>
            </a:r>
          </a:p>
          <a:p>
            <a:pPr marL="342900" lvl="0" indent="-342900" algn="just">
              <a:buFont typeface="Symbol" pitchFamily="2" charset="2"/>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Guy de Maupassant, « Le roman », préface de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Pierre et Jean</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1888 : « La vie encore laisse tout au même plan, précipite les faits ou les traîne indéfiniment. L’art, au contraire, consiste à user de précautions et de préparations, à ménager des transitions savantes et dissimulées, à mettre en pleine lumière, par la seule adresse de la composition, les événements essentiels et à donner à tous les autres le degré de relief qui leur convient, suivant leur importance, pour produire la sensation profonde de la vérité spéciale qu’on veut montrer. Faire vrai consiste donc à donner l’illusion complète du vrai, suivant la logique ordinaire des faits, et non à les transcrire servilement dans le pêle-mêle de leur succession. J’en conclus que les Réalistes de talent devraient s’appeler plutôt des Illusionnistes. »</a:t>
            </a:r>
          </a:p>
          <a:p>
            <a:pPr marL="0" indent="0">
              <a:buNone/>
            </a:pPr>
            <a:r>
              <a:rPr lang="fr-FR" dirty="0"/>
              <a:t>.</a:t>
            </a:r>
          </a:p>
          <a:p>
            <a:endParaRPr lang="fr-FR" dirty="0"/>
          </a:p>
        </p:txBody>
      </p:sp>
    </p:spTree>
    <p:extLst>
      <p:ext uri="{BB962C8B-B14F-4D97-AF65-F5344CB8AC3E}">
        <p14:creationId xmlns:p14="http://schemas.microsoft.com/office/powerpoint/2010/main" val="550349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3628D1AD-70F2-C542-8E54-87BA66DA3CAD}"/>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b="1" dirty="0">
                <a:solidFill>
                  <a:srgbClr val="FFFEFF"/>
                </a:solidFill>
              </a:rPr>
              <a:t>Analyse du sujet</a:t>
            </a:r>
            <a:br>
              <a:rPr lang="fr-FR" dirty="0">
                <a:solidFill>
                  <a:srgbClr val="FFFEFF"/>
                </a:solidFill>
              </a:rPr>
            </a:br>
            <a:endParaRPr lang="fr-FR" dirty="0">
              <a:solidFill>
                <a:srgbClr val="FFFEFF"/>
              </a:solidFill>
            </a:endParaRPr>
          </a:p>
        </p:txBody>
      </p:sp>
      <p:sp>
        <p:nvSpPr>
          <p:cNvPr id="3" name="Espace réservé du contenu 2">
            <a:extLst>
              <a:ext uri="{FF2B5EF4-FFF2-40B4-BE49-F238E27FC236}">
                <a16:creationId xmlns:a16="http://schemas.microsoft.com/office/drawing/2014/main" id="{3EFC49E5-E7E9-BD48-868A-424FE2C2B56E}"/>
              </a:ext>
            </a:extLst>
          </p:cNvPr>
          <p:cNvSpPr>
            <a:spLocks noGrp="1"/>
          </p:cNvSpPr>
          <p:nvPr>
            <p:ph idx="1"/>
          </p:nvPr>
        </p:nvSpPr>
        <p:spPr>
          <a:xfrm>
            <a:off x="4241831" y="791570"/>
            <a:ext cx="7503636" cy="5609230"/>
          </a:xfrm>
        </p:spPr>
        <p:txBody>
          <a:bodyPr>
            <a:normAutofit/>
          </a:bodyPr>
          <a:lstStyle/>
          <a:p>
            <a:pPr>
              <a:lnSpc>
                <a:spcPct val="100000"/>
              </a:lnSpc>
              <a:spcBef>
                <a:spcPts val="200"/>
              </a:spcBef>
            </a:pPr>
            <a:r>
              <a:rPr lang="fr-FR" sz="1400" b="1" kern="100" dirty="0">
                <a:solidFill>
                  <a:srgbClr val="1F3763"/>
                </a:solidFill>
                <a:effectLst/>
                <a:uFill>
                  <a:solidFill>
                    <a:srgbClr val="000000"/>
                  </a:solidFill>
                </a:uFill>
                <a:latin typeface="Calibri Light" panose="020F0302020204030204" pitchFamily="34" charset="0"/>
                <a:ea typeface="Times New Roman" panose="02020603050405020304" pitchFamily="18" charset="0"/>
                <a:cs typeface="Times New Roman" panose="02020603050405020304" pitchFamily="18" charset="0"/>
              </a:rPr>
              <a:t>Le « type » balzacien</a:t>
            </a:r>
          </a:p>
          <a:p>
            <a:pPr marL="342900" lvl="0" indent="-342900" algn="just">
              <a:lnSpc>
                <a:spcPct val="100000"/>
              </a:lnSpc>
              <a:buFont typeface="Symbol" pitchFamily="2" charset="2"/>
              <a:buChar char=""/>
            </a:pP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Honoré de Balzac, « Avant-propos à la </a:t>
            </a:r>
            <a:r>
              <a:rPr lang="fr-FR" sz="14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Comédie humaine</a:t>
            </a:r>
            <a:r>
              <a:rPr lang="fr-FR" sz="14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 1842 : </a:t>
            </a:r>
          </a:p>
          <a:p>
            <a:pPr marL="742950" lvl="1" indent="-285750" algn="just">
              <a:lnSpc>
                <a:spcPct val="100000"/>
              </a:lnSpc>
              <a:buFont typeface="Courier New" panose="02070309020205020404" pitchFamily="49" charset="0"/>
              <a:buChar char="o"/>
            </a:pP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Pénétré de ce système bien avant les débats auxquels il a donné lieu, je vis que, sous ce rapport, la Société ressemblait à la Nature. La Société ne </a:t>
            </a:r>
            <a:r>
              <a:rPr lang="fr-FR" kern="100"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fait-elle</a:t>
            </a: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pas de l’homme, suivant les milieux où son action se déploie, autant d’hommes différents qu’il y a de variétés en zoologie ? Les différences entre un soldat, un ouvrier, un administrateur, un avocat, un oisif, un savant, un homme d’état, un commerçant, un marin, un </a:t>
            </a:r>
            <a:r>
              <a:rPr lang="fr-FR" kern="100"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poëte</a:t>
            </a: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un pauvre, un prêtre, sont, quoique plus difficiles à saisir, aussi considérables que celles qui distinguent le loup, le lion, l’âne, le corbeau, le requin, le veau marin, la brebis, etc. Il a donc existé, il existera donc de tout temps des Espèces Sociales comme il y a des Espèces Zoologiques.</a:t>
            </a:r>
          </a:p>
          <a:p>
            <a:pPr marL="742950" lvl="1" indent="-285750" algn="just">
              <a:lnSpc>
                <a:spcPct val="100000"/>
              </a:lnSpc>
              <a:buFont typeface="Courier New" panose="02070309020205020404" pitchFamily="49" charset="0"/>
              <a:buChar char="o"/>
            </a:pP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La Société française allait être l’historien, je ne devais être que le secrétaire. En dressant l’inventaire des vices et des vertus, en rassemblant les principaux faits des passions, en peignant les caractères, en choisissant les événements principaux de la Société, en composant des types par la réunion des traits de plusieurs caractères homogènes, peut-être pouvais-je arriver à écrire l’histoire oubliée par tant d’historiens, celle des mœurs. »</a:t>
            </a:r>
          </a:p>
          <a:p>
            <a:pPr marL="742950" lvl="1" indent="-285750" algn="just">
              <a:lnSpc>
                <a:spcPct val="100000"/>
              </a:lnSpc>
              <a:buFont typeface="Courier New" panose="02070309020205020404" pitchFamily="49" charset="0"/>
              <a:buChar char="o"/>
            </a:pPr>
            <a:r>
              <a:rPr lang="fr-FR"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Non seulement les hommes, mais encore les événements principaux de la vie, se formulent par des types. Il y a des situations qui se représentent dans toutes les existences, des phases typiques, et c’est là l’une des exactitudes que j’ai le plus cherchées. J’ai tâché de donner une idée des différentes contrées de notre beau pays. Mon ouvrage a sa géographie comme il a sa généalogie et ses familles, ses lieux et ses choses, ses personnes et ses faits ; comme il a son armorial, ses nobles et ses bourgeois, ses artisans et ses paysans, ses politiques et ses dandies, son armée, tout son monde enfin ! » </a:t>
            </a:r>
            <a:r>
              <a:rPr lang="fr-FR" dirty="0"/>
              <a:t>.</a:t>
            </a:r>
          </a:p>
        </p:txBody>
      </p:sp>
    </p:spTree>
    <p:extLst>
      <p:ext uri="{BB962C8B-B14F-4D97-AF65-F5344CB8AC3E}">
        <p14:creationId xmlns:p14="http://schemas.microsoft.com/office/powerpoint/2010/main" val="3113847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3628D1AD-70F2-C542-8E54-87BA66DA3CAD}"/>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b="1" dirty="0">
                <a:solidFill>
                  <a:srgbClr val="FFFEFF"/>
                </a:solidFill>
              </a:rPr>
              <a:t>Analyse du sujet</a:t>
            </a:r>
            <a:br>
              <a:rPr lang="fr-FR" dirty="0">
                <a:solidFill>
                  <a:srgbClr val="FFFEFF"/>
                </a:solidFill>
              </a:rPr>
            </a:br>
            <a:endParaRPr lang="fr-FR" dirty="0">
              <a:solidFill>
                <a:srgbClr val="FFFEFF"/>
              </a:solidFill>
            </a:endParaRPr>
          </a:p>
        </p:txBody>
      </p:sp>
      <p:sp>
        <p:nvSpPr>
          <p:cNvPr id="3" name="Espace réservé du contenu 2">
            <a:extLst>
              <a:ext uri="{FF2B5EF4-FFF2-40B4-BE49-F238E27FC236}">
                <a16:creationId xmlns:a16="http://schemas.microsoft.com/office/drawing/2014/main" id="{3EFC49E5-E7E9-BD48-868A-424FE2C2B56E}"/>
              </a:ext>
            </a:extLst>
          </p:cNvPr>
          <p:cNvSpPr>
            <a:spLocks noGrp="1"/>
          </p:cNvSpPr>
          <p:nvPr>
            <p:ph idx="1"/>
          </p:nvPr>
        </p:nvSpPr>
        <p:spPr>
          <a:xfrm>
            <a:off x="4241831" y="791570"/>
            <a:ext cx="7503636" cy="5609230"/>
          </a:xfrm>
        </p:spPr>
        <p:txBody>
          <a:bodyPr>
            <a:normAutofit lnSpcReduction="10000"/>
          </a:bodyPr>
          <a:lstStyle/>
          <a:p>
            <a:pPr>
              <a:spcBef>
                <a:spcPts val="200"/>
              </a:spcBef>
            </a:pPr>
            <a:r>
              <a:rPr lang="fr-FR" sz="1800" b="1" kern="100" dirty="0">
                <a:solidFill>
                  <a:srgbClr val="1F3763"/>
                </a:solidFill>
                <a:effectLst/>
                <a:uFill>
                  <a:solidFill>
                    <a:srgbClr val="000000"/>
                  </a:solidFill>
                </a:uFill>
                <a:latin typeface="Calibri Light" panose="020F0302020204030204" pitchFamily="34" charset="0"/>
                <a:ea typeface="Times New Roman" panose="02020603050405020304" pitchFamily="18" charset="0"/>
                <a:cs typeface="Times New Roman" panose="02020603050405020304" pitchFamily="18" charset="0"/>
              </a:rPr>
              <a:t>L’impersonnalité flaubertienne</a:t>
            </a:r>
          </a:p>
          <a:p>
            <a:pPr marL="342900" lvl="0" indent="-342900" algn="just">
              <a:buFont typeface="Symbol" pitchFamily="2" charset="2"/>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Gustave Flaubert, Lettre à Louise Colet du 9 décembre 1852, in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Correspondance</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vol. II, Paris, Gallimard, 1980, p. 204 : « </a:t>
            </a:r>
            <a:r>
              <a:rPr lang="fr-FR" sz="1800" kern="100" dirty="0">
                <a:solidFill>
                  <a:srgbClr val="2C2C2C"/>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L’auteur, dans son œuvre, doit être comme Dieu dans l'univers, présent partout et visible nulle part. »</a:t>
            </a:r>
            <a:endPar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endParaRPr>
          </a:p>
          <a:p>
            <a:pPr marL="0" indent="0">
              <a:spcBef>
                <a:spcPts val="200"/>
              </a:spcBef>
              <a:buNone/>
            </a:pPr>
            <a:endParaRPr lang="fr-FR" sz="1800" b="1" kern="100" dirty="0">
              <a:solidFill>
                <a:srgbClr val="1F3763"/>
              </a:solidFill>
              <a:effectLst/>
              <a:uFill>
                <a:solidFill>
                  <a:srgbClr val="000000"/>
                </a:solidFill>
              </a:uFill>
              <a:latin typeface="Calibri Light" panose="020F0302020204030204" pitchFamily="34" charset="0"/>
              <a:ea typeface="Times New Roman" panose="02020603050405020304" pitchFamily="18" charset="0"/>
              <a:cs typeface="Times New Roman" panose="02020603050405020304" pitchFamily="18" charset="0"/>
            </a:endParaRPr>
          </a:p>
          <a:p>
            <a:pPr>
              <a:spcBef>
                <a:spcPts val="200"/>
              </a:spcBef>
            </a:pPr>
            <a:r>
              <a:rPr lang="fr-FR" sz="1800" b="1" kern="100" dirty="0">
                <a:solidFill>
                  <a:srgbClr val="1F3763"/>
                </a:solidFill>
                <a:effectLst/>
                <a:uFill>
                  <a:solidFill>
                    <a:srgbClr val="000000"/>
                  </a:solidFill>
                </a:uFill>
                <a:latin typeface="Calibri Light" panose="020F0302020204030204" pitchFamily="34" charset="0"/>
                <a:ea typeface="Times New Roman" panose="02020603050405020304" pitchFamily="18" charset="0"/>
                <a:cs typeface="Times New Roman" panose="02020603050405020304" pitchFamily="18" charset="0"/>
              </a:rPr>
              <a:t>Le « mentir-vrai » d’Aragon</a:t>
            </a:r>
          </a:p>
          <a:p>
            <a:pPr marL="342900" lvl="0" indent="-342900" algn="just">
              <a:buFont typeface="Symbol" pitchFamily="2" charset="2"/>
              <a:buChar char=""/>
            </a:pP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Louis Aragon, « C’est là que tout a commencé… », postface aux </a:t>
            </a:r>
            <a:r>
              <a:rPr lang="fr-FR" sz="1800" i="1"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Cloches de Bâle</a:t>
            </a:r>
            <a:r>
              <a:rPr lang="fr-FR" sz="1800"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1934 : « L’extraordinaire du roman, c’est que pour comprendre le réel objectif, il invente d’inventer. Ce qui est menti dans le roman libère l’écrivain, lui permet de montrer le réel dans sa nudité. Ce qui est menti dans le roman est l’ombre sans quoi vous ne verriez pas la lumière. Ce qui est menti dans le roman sert de substratum à la vérité. On ne se passera jamais du roman, pour cette raison que la vérité fera toujours peur et que le mensonge romanesque est le seul moyen de tourner l’épouvante des ignorantins dans le domaine propre au romancier. »</a:t>
            </a:r>
          </a:p>
        </p:txBody>
      </p:sp>
    </p:spTree>
    <p:extLst>
      <p:ext uri="{BB962C8B-B14F-4D97-AF65-F5344CB8AC3E}">
        <p14:creationId xmlns:p14="http://schemas.microsoft.com/office/powerpoint/2010/main" val="1178089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3628D1AD-70F2-C542-8E54-87BA66DA3CAD}"/>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b="1" dirty="0">
                <a:solidFill>
                  <a:srgbClr val="FFFEFF"/>
                </a:solidFill>
              </a:rPr>
              <a:t>Synthèse</a:t>
            </a:r>
            <a:r>
              <a:rPr lang="fr-FR" dirty="0">
                <a:solidFill>
                  <a:srgbClr val="FFFEFF"/>
                </a:solidFill>
              </a:rPr>
              <a:t> de L’analyse</a:t>
            </a:r>
            <a:br>
              <a:rPr lang="fr-FR" dirty="0">
                <a:solidFill>
                  <a:srgbClr val="FFFEFF"/>
                </a:solidFill>
              </a:rPr>
            </a:br>
            <a:endParaRPr lang="fr-FR" dirty="0">
              <a:solidFill>
                <a:srgbClr val="FFFEFF"/>
              </a:solidFill>
            </a:endParaRPr>
          </a:p>
        </p:txBody>
      </p:sp>
      <p:sp>
        <p:nvSpPr>
          <p:cNvPr id="3" name="Espace réservé du contenu 2">
            <a:extLst>
              <a:ext uri="{FF2B5EF4-FFF2-40B4-BE49-F238E27FC236}">
                <a16:creationId xmlns:a16="http://schemas.microsoft.com/office/drawing/2014/main" id="{3EFC49E5-E7E9-BD48-868A-424FE2C2B56E}"/>
              </a:ext>
            </a:extLst>
          </p:cNvPr>
          <p:cNvSpPr>
            <a:spLocks noGrp="1"/>
          </p:cNvSpPr>
          <p:nvPr>
            <p:ph idx="1"/>
          </p:nvPr>
        </p:nvSpPr>
        <p:spPr>
          <a:xfrm>
            <a:off x="4534935" y="1037968"/>
            <a:ext cx="6725899" cy="4820832"/>
          </a:xfrm>
        </p:spPr>
        <p:txBody>
          <a:bodyPr>
            <a:normAutofit/>
          </a:bodyPr>
          <a:lstStyle/>
          <a:p>
            <a:pPr marL="0" indent="0">
              <a:buNone/>
            </a:pPr>
            <a:r>
              <a:rPr lang="fr-FR" dirty="0"/>
              <a:t>Le roman n’est jamais une simple copie de la réalité : il en est une reconfiguration esthétique, chaque esthétique romanesque se fondant sur un tempérament d’auteur. Chaque auteur prélève dans le réel des détails qu’il agrandit et transforme en symboles, pour rendre la réalité lisible et interprétable pour les lecteurs ou les lectrices. Tous les romans mentent, donc, mais pas au sens où ils induiraient leur lectorat en erreur. Ils mentent parce qu’ils transforment, reconfigurent la réalité. En ce sens, il n’y a pas de différence fondamentale entre les romanciers réalistes et ceux qui préfèrent la fantaisie : tous mentent, partent de l’observation pour aller au symbole, transforment la réalité observée pour mieux dire la vérité sur elle. C’est cette transformation qui distingue le simple observateur scientifique de l’écrivain ; et ce qui distingue les écrivains entre eux, ce n’est pas qu’ils mentent plus ou moins, que la </a:t>
            </a:r>
            <a:r>
              <a:rPr lang="fr-FR" i="1" dirty="0"/>
              <a:t>manière</a:t>
            </a:r>
            <a:r>
              <a:rPr lang="fr-FR" dirty="0"/>
              <a:t> dont ils transforment la réalité et la </a:t>
            </a:r>
            <a:r>
              <a:rPr lang="fr-FR" i="1" dirty="0"/>
              <a:t>visée</a:t>
            </a:r>
            <a:r>
              <a:rPr lang="fr-FR" dirty="0"/>
              <a:t> de cette transformation.</a:t>
            </a:r>
          </a:p>
          <a:p>
            <a:endParaRPr lang="fr-FR" dirty="0"/>
          </a:p>
        </p:txBody>
      </p:sp>
    </p:spTree>
    <p:extLst>
      <p:ext uri="{BB962C8B-B14F-4D97-AF65-F5344CB8AC3E}">
        <p14:creationId xmlns:p14="http://schemas.microsoft.com/office/powerpoint/2010/main" val="3564482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4A5D3F04-9718-CF42-85D6-BE41BE555FC9}"/>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Problématique</a:t>
            </a:r>
          </a:p>
        </p:txBody>
      </p:sp>
      <p:sp>
        <p:nvSpPr>
          <p:cNvPr id="3" name="Espace réservé du contenu 2">
            <a:extLst>
              <a:ext uri="{FF2B5EF4-FFF2-40B4-BE49-F238E27FC236}">
                <a16:creationId xmlns:a16="http://schemas.microsoft.com/office/drawing/2014/main" id="{413EBCCF-E0AE-4C4A-ADA9-0BAB3D3CBC56}"/>
              </a:ext>
            </a:extLst>
          </p:cNvPr>
          <p:cNvSpPr>
            <a:spLocks noGrp="1"/>
          </p:cNvSpPr>
          <p:nvPr>
            <p:ph idx="1"/>
          </p:nvPr>
        </p:nvSpPr>
        <p:spPr>
          <a:xfrm>
            <a:off x="4534935" y="1037968"/>
            <a:ext cx="6725899" cy="4820832"/>
          </a:xfrm>
        </p:spPr>
        <p:txBody>
          <a:bodyPr>
            <a:normAutofit/>
          </a:bodyPr>
          <a:lstStyle/>
          <a:p>
            <a:r>
              <a:rPr lang="fr-FR" i="1" dirty="0"/>
              <a:t>Peut-on définir le roman comme une opération de transformation symbolique du réel, qui permettrait au romancier de dire la vérité du monde à travers le mensonge de la fiction ?</a:t>
            </a:r>
            <a:endParaRPr lang="fr-FR" dirty="0"/>
          </a:p>
        </p:txBody>
      </p:sp>
    </p:spTree>
    <p:extLst>
      <p:ext uri="{BB962C8B-B14F-4D97-AF65-F5344CB8AC3E}">
        <p14:creationId xmlns:p14="http://schemas.microsoft.com/office/powerpoint/2010/main" val="17526273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5C60AFBC-A8F3-AB4E-B610-6CD02B749324}"/>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Plan</a:t>
            </a:r>
          </a:p>
        </p:txBody>
      </p:sp>
      <p:sp>
        <p:nvSpPr>
          <p:cNvPr id="3" name="Espace réservé du contenu 2">
            <a:extLst>
              <a:ext uri="{FF2B5EF4-FFF2-40B4-BE49-F238E27FC236}">
                <a16:creationId xmlns:a16="http://schemas.microsoft.com/office/drawing/2014/main" id="{AA1D6B1E-4237-FF42-B7B3-317C3B8B65C8}"/>
              </a:ext>
            </a:extLst>
          </p:cNvPr>
          <p:cNvSpPr>
            <a:spLocks noGrp="1"/>
          </p:cNvSpPr>
          <p:nvPr>
            <p:ph idx="1"/>
          </p:nvPr>
        </p:nvSpPr>
        <p:spPr>
          <a:xfrm>
            <a:off x="4241831" y="597643"/>
            <a:ext cx="7503636" cy="6022613"/>
          </a:xfrm>
        </p:spPr>
        <p:txBody>
          <a:bodyPr>
            <a:normAutofit lnSpcReduction="10000"/>
          </a:bodyPr>
          <a:lstStyle/>
          <a:p>
            <a:pPr marL="0" lvl="0" indent="0">
              <a:lnSpc>
                <a:spcPct val="110000"/>
              </a:lnSpc>
              <a:buNone/>
            </a:pPr>
            <a:r>
              <a:rPr lang="fr-FR" sz="1400" dirty="0"/>
              <a:t>I. Le travail du romancier se fonde sur une opération de « mentir-vrai », une transformation d’un détail issu d’une observation exacte en symbole, dont les modalités varient en fonction des auteurs. Tous les romanciers mentent, mais ce mensonge est le meilleur moyen de dire la vérité du réel.</a:t>
            </a:r>
          </a:p>
          <a:p>
            <a:pPr marL="342900" lvl="0" indent="-342900">
              <a:lnSpc>
                <a:spcPct val="110000"/>
              </a:lnSpc>
              <a:buAutoNum type="arabicParenR"/>
            </a:pPr>
            <a:r>
              <a:rPr lang="fr-FR" sz="1400" dirty="0"/>
              <a:t>Le roman n’est jamais une simple copie de la réalité : il en est une reconfiguration dont l’esthétique se fonde sur un tempérament d’auteur</a:t>
            </a:r>
          </a:p>
          <a:p>
            <a:pPr marL="666900" lvl="1" indent="-342900">
              <a:lnSpc>
                <a:spcPct val="110000"/>
              </a:lnSpc>
              <a:buFont typeface="+mj-lt"/>
              <a:buAutoNum type="alphaLcParenR"/>
            </a:pPr>
            <a:r>
              <a:rPr lang="fr-FR" dirty="0"/>
              <a:t>Le substrat réaliste du roman : l’« observation exacte » et le « détail vrai » au fondement de la création romanesque (ex. les carnets de Zola pour </a:t>
            </a:r>
            <a:r>
              <a:rPr lang="fr-FR" i="1" dirty="0"/>
              <a:t>Germinal</a:t>
            </a:r>
            <a:r>
              <a:rPr lang="fr-FR" dirty="0"/>
              <a:t>, le rôle des archives dans les romans contemporains, comme </a:t>
            </a:r>
            <a:r>
              <a:rPr lang="fr-FR" i="1" dirty="0"/>
              <a:t>L’Amour, la fantasia</a:t>
            </a:r>
            <a:r>
              <a:rPr lang="fr-FR" dirty="0"/>
              <a:t> d’</a:t>
            </a:r>
            <a:r>
              <a:rPr lang="fr-FR" dirty="0" err="1"/>
              <a:t>Assia</a:t>
            </a:r>
            <a:r>
              <a:rPr lang="fr-FR" dirty="0"/>
              <a:t> </a:t>
            </a:r>
            <a:r>
              <a:rPr lang="fr-FR" dirty="0" err="1"/>
              <a:t>Djebar</a:t>
            </a:r>
            <a:r>
              <a:rPr lang="fr-FR" dirty="0"/>
              <a:t>)</a:t>
            </a:r>
          </a:p>
          <a:p>
            <a:pPr marL="666900" lvl="1" indent="-342900">
              <a:lnSpc>
                <a:spcPct val="110000"/>
              </a:lnSpc>
              <a:buFont typeface="+mj-lt"/>
              <a:buAutoNum type="alphaLcParenR"/>
            </a:pPr>
            <a:r>
              <a:rPr lang="fr-FR" dirty="0"/>
              <a:t>Opérations esthétiques de reconfiguration du réel : sélection et hypertrophie (ex. : le « type » balzacien, le personnage représentatif de toute une catégorie, comme </a:t>
            </a:r>
            <a:r>
              <a:rPr lang="fr-FR" i="1" dirty="0"/>
              <a:t>Claude Gueux</a:t>
            </a:r>
            <a:r>
              <a:rPr lang="fr-FR" dirty="0"/>
              <a:t> d’Hugo)</a:t>
            </a:r>
          </a:p>
          <a:p>
            <a:pPr marL="666900" lvl="1" indent="-342900">
              <a:lnSpc>
                <a:spcPct val="110000"/>
              </a:lnSpc>
              <a:buFont typeface="+mj-lt"/>
              <a:buAutoNum type="alphaLcParenR"/>
            </a:pPr>
            <a:r>
              <a:rPr lang="fr-FR" dirty="0"/>
              <a:t>L’importance du tempérament de l’auteur dans la définition d’une esthétique romanesque (Balzac, Hugo, Zola : trois manières de décrire et d’analyser la réalité sociale de son temps)</a:t>
            </a:r>
          </a:p>
          <a:p>
            <a:pPr marL="342900" indent="-342900">
              <a:lnSpc>
                <a:spcPct val="110000"/>
              </a:lnSpc>
              <a:buFont typeface="Wingdings 2" panose="05020102010507070707" pitchFamily="18" charset="2"/>
              <a:buAutoNum type="arabicParenR"/>
            </a:pPr>
            <a:r>
              <a:rPr lang="fr-FR" sz="1400" dirty="0"/>
              <a:t>Le roman ment en s’écartant du « détail vrai » de l’observation ; mais son rapport au réel se détermine moins par le fait que le roman finisse toujours par s’écarter de l’observation scientifique de la réalité que par les moyens et la finalité de cette écart inévitable.</a:t>
            </a:r>
          </a:p>
          <a:p>
            <a:pPr marL="666900" lvl="1" indent="-342900">
              <a:lnSpc>
                <a:spcPct val="110000"/>
              </a:lnSpc>
              <a:buFont typeface="+mj-lt"/>
              <a:buAutoNum type="alphaLcParenR"/>
            </a:pPr>
            <a:r>
              <a:rPr lang="fr-FR" dirty="0"/>
              <a:t>Le paradoxe du « mentir-vrai » romanesque (L. Aragon)</a:t>
            </a:r>
          </a:p>
          <a:p>
            <a:pPr marL="666900" lvl="1" indent="-342900">
              <a:lnSpc>
                <a:spcPct val="110000"/>
              </a:lnSpc>
              <a:buFont typeface="+mj-lt"/>
              <a:buAutoNum type="alphaLcParenR"/>
            </a:pPr>
            <a:r>
              <a:rPr lang="fr-FR" dirty="0"/>
              <a:t>Universalité et inévitabilité du mensonge romanesque</a:t>
            </a:r>
          </a:p>
          <a:p>
            <a:pPr marL="666900" lvl="1" indent="-342900">
              <a:lnSpc>
                <a:spcPct val="110000"/>
              </a:lnSpc>
              <a:buFont typeface="+mj-lt"/>
              <a:buAutoNum type="alphaLcParenR"/>
            </a:pPr>
            <a:r>
              <a:rPr lang="fr-FR" dirty="0"/>
              <a:t>Mais ce mensonge n’est pas négatif en soi : tout dépend de ses moyens et de sa finalité</a:t>
            </a:r>
          </a:p>
        </p:txBody>
      </p:sp>
    </p:spTree>
    <p:extLst>
      <p:ext uri="{BB962C8B-B14F-4D97-AF65-F5344CB8AC3E}">
        <p14:creationId xmlns:p14="http://schemas.microsoft.com/office/powerpoint/2010/main" val="2312090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r>
              <a:rPr lang="fr-FR" sz="1500">
                <a:effectLst/>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Rappel du sujet : </a:t>
            </a:r>
            <a:r>
              <a:rPr lang="fr-FR" sz="1500">
                <a:effectLst/>
                <a:latin typeface="Times New Roman" panose="02020603050405020304" pitchFamily="18" charset="0"/>
                <a:ea typeface="Calibri" panose="020F0502020204030204" pitchFamily="34" charset="0"/>
              </a:rPr>
              <a:t>« Le roman […] est un genre bâtard dont le domaine est vraiment sans limites. Comme beaucoup d’autres bâtards, c’est un enfant gâté de la fortune à qui tout réussit. Il ne subit d’autres inconvénients et ne connaît d’autres dangers que son infinie liberté. »</a:t>
            </a:r>
            <a:endParaRPr lang="fr-FR" sz="1500">
              <a:effectLst/>
              <a:latin typeface="Times New Roman" panose="02020603050405020304" pitchFamily="18" charset="0"/>
              <a:ea typeface="Calibri" panose="020F0502020204030204" pitchFamily="34" charset="0"/>
              <a:cs typeface="Times New Roman" panose="02020603050405020304" pitchFamily="18" charset="0"/>
              <a:sym typeface="Wingdings" pitchFamily="2" charset="2"/>
            </a:endParaRPr>
          </a:p>
          <a:p>
            <a:r>
              <a:rPr lang="fr-FR" sz="1500">
                <a:effectLst/>
                <a:latin typeface="Times New Roman" panose="02020603050405020304" pitchFamily="18" charset="0"/>
                <a:ea typeface="Calibri" panose="020F0502020204030204" pitchFamily="34" charset="0"/>
                <a:cs typeface="Times New Roman" panose="02020603050405020304" pitchFamily="18" charset="0"/>
                <a:sym typeface="Wingdings" pitchFamily="2" charset="2"/>
              </a:rPr>
              <a:t>Rappel de la problématique :</a:t>
            </a:r>
            <a:r>
              <a:rPr lang="fr-FR" sz="1500">
                <a:effectLst/>
                <a:latin typeface="Times New Roman" panose="02020603050405020304" pitchFamily="18" charset="0"/>
                <a:ea typeface="Calibri" panose="020F0502020204030204" pitchFamily="34" charset="0"/>
                <a:cs typeface="Times New Roman" panose="02020603050405020304" pitchFamily="18" charset="0"/>
              </a:rPr>
              <a:t> La liberté paradoxale du roman, qui est à la fois la condition de sa réussite et une menace pour son intégrité, peut-elle nous permettre de définir efficacement le roman en tant que genre ?</a:t>
            </a:r>
          </a:p>
          <a:p>
            <a:r>
              <a:rPr lang="fr-FR" sz="1500">
                <a:latin typeface="Times New Roman" panose="02020603050405020304" pitchFamily="18" charset="0"/>
                <a:ea typeface="Calibri" panose="020F0502020204030204" pitchFamily="34" charset="0"/>
                <a:cs typeface="Times New Roman" panose="02020603050405020304" pitchFamily="18" charset="0"/>
              </a:rPr>
              <a:t>Il s’agit de </a:t>
            </a:r>
            <a:r>
              <a:rPr lang="fr-FR" sz="1500">
                <a:effectLst/>
                <a:latin typeface="Times New Roman" panose="02020603050405020304" pitchFamily="18" charset="0"/>
                <a:ea typeface="Calibri" panose="020F0502020204030204" pitchFamily="34" charset="0"/>
              </a:rPr>
              <a:t>discuter de la possibilité de définir le roman par sa liberté : la nature et l’extension de cette liberté (hybridité, absence de règles, caractère infini), son caractère paradoxal (menace), son efficacité (elle est l’instrument de la réussite romanesque). Ce sont ces critères qui feront avancer la discussion : après avoir examiné en quoi ils peuvent être légitimes pour définir le roman (I), on s’interrogera sur l’extension de leur pertinence (II : sont-ils vraiment valables pour tous les romans ? sont-ils vraiment définitoires du roman ?) et sur leur efficacité (III : la liberté est-elle le seul ou le vrai critère de définition du roman ? que nous donne-t-elle à comprendre du genre ?)</a:t>
            </a:r>
            <a:r>
              <a:rPr lang="fr-FR" sz="1500">
                <a:effectLst/>
              </a:rPr>
              <a:t> </a:t>
            </a:r>
            <a:endParaRPr lang="fr-FR" sz="15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0030134"/>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27A6A09C-6050-4C46-A7D9-934E0D840619}"/>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Plan</a:t>
            </a:r>
          </a:p>
        </p:txBody>
      </p:sp>
      <p:sp>
        <p:nvSpPr>
          <p:cNvPr id="3" name="Espace réservé du contenu 2">
            <a:extLst>
              <a:ext uri="{FF2B5EF4-FFF2-40B4-BE49-F238E27FC236}">
                <a16:creationId xmlns:a16="http://schemas.microsoft.com/office/drawing/2014/main" id="{9E631B67-DE08-1F49-B8A9-1A61CFE8F374}"/>
              </a:ext>
            </a:extLst>
          </p:cNvPr>
          <p:cNvSpPr>
            <a:spLocks noGrp="1"/>
          </p:cNvSpPr>
          <p:nvPr>
            <p:ph idx="1"/>
          </p:nvPr>
        </p:nvSpPr>
        <p:spPr>
          <a:xfrm>
            <a:off x="4534935" y="1037968"/>
            <a:ext cx="6725899" cy="4820832"/>
          </a:xfrm>
        </p:spPr>
        <p:txBody>
          <a:bodyPr>
            <a:normAutofit/>
          </a:bodyPr>
          <a:lstStyle/>
          <a:p>
            <a:pPr marL="0" lvl="0" indent="0">
              <a:buNone/>
            </a:pPr>
            <a:r>
              <a:rPr lang="fr-FR" dirty="0"/>
              <a:t>3) L’illusion romanesque permet, par le processus de symbolisation qu’elle met en œuvre, de faire pleinement de l’observateur un écrivain</a:t>
            </a:r>
          </a:p>
          <a:p>
            <a:pPr marL="666900" lvl="1" indent="-342900">
              <a:buFont typeface="+mj-lt"/>
              <a:buAutoNum type="alphaLcParenR"/>
            </a:pPr>
            <a:r>
              <a:rPr lang="fr-FR" dirty="0"/>
              <a:t>Le mensonge romanesque doit se comprendre comme la mise en place d’une illusion. La vraisemblance est fausse du point de vue de l’observation, mais vraie du point de vue de son efficacité cognitive : elle donne à comprendre le réel.</a:t>
            </a:r>
          </a:p>
          <a:p>
            <a:pPr marL="666900" lvl="1" indent="-342900">
              <a:buFont typeface="+mj-lt"/>
              <a:buAutoNum type="alphaLcParenR"/>
            </a:pPr>
            <a:r>
              <a:rPr lang="fr-FR" dirty="0"/>
              <a:t>La lisibilité du réel est en effet rendue possible par le processus de symbolisation que met en œuvre la fiction.</a:t>
            </a:r>
          </a:p>
          <a:p>
            <a:pPr marL="666900" lvl="1" indent="-342900">
              <a:buFont typeface="+mj-lt"/>
              <a:buAutoNum type="alphaLcParenR"/>
            </a:pPr>
            <a:r>
              <a:rPr lang="fr-FR" dirty="0"/>
              <a:t>C’est ce pouvoir de symbolisation qui fait de l’observateur un écrivain à part entière.</a:t>
            </a:r>
          </a:p>
          <a:p>
            <a:endParaRPr lang="fr-FR" dirty="0"/>
          </a:p>
        </p:txBody>
      </p:sp>
    </p:spTree>
    <p:extLst>
      <p:ext uri="{BB962C8B-B14F-4D97-AF65-F5344CB8AC3E}">
        <p14:creationId xmlns:p14="http://schemas.microsoft.com/office/powerpoint/2010/main" val="3591882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B8205179-4546-4145-AD88-95467939E231}"/>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Plan</a:t>
            </a:r>
          </a:p>
        </p:txBody>
      </p:sp>
      <p:sp>
        <p:nvSpPr>
          <p:cNvPr id="3" name="Espace réservé du contenu 2">
            <a:extLst>
              <a:ext uri="{FF2B5EF4-FFF2-40B4-BE49-F238E27FC236}">
                <a16:creationId xmlns:a16="http://schemas.microsoft.com/office/drawing/2014/main" id="{0C7013B3-5CE7-0B44-A9B5-9E3BB6AA5BB3}"/>
              </a:ext>
            </a:extLst>
          </p:cNvPr>
          <p:cNvSpPr>
            <a:spLocks noGrp="1"/>
          </p:cNvSpPr>
          <p:nvPr>
            <p:ph idx="1"/>
          </p:nvPr>
        </p:nvSpPr>
        <p:spPr>
          <a:xfrm>
            <a:off x="4241831" y="597643"/>
            <a:ext cx="7718522" cy="6260357"/>
          </a:xfrm>
        </p:spPr>
        <p:txBody>
          <a:bodyPr>
            <a:normAutofit/>
          </a:bodyPr>
          <a:lstStyle/>
          <a:p>
            <a:pPr marL="0" lvl="0" indent="0">
              <a:lnSpc>
                <a:spcPct val="110000"/>
              </a:lnSpc>
              <a:buNone/>
            </a:pPr>
            <a:r>
              <a:rPr lang="fr-FR" sz="1300" dirty="0"/>
              <a:t>II. La notion de « mentir-vrai » ne confère-t-elle pas un trop grand pouvoir à l’auteur, qui serait capable de dire la vérité du monde et de maîtriser parfaitement son œuvre ?</a:t>
            </a:r>
          </a:p>
          <a:p>
            <a:pPr marL="342900" lvl="0" indent="-342900">
              <a:lnSpc>
                <a:spcPct val="110000"/>
              </a:lnSpc>
              <a:buAutoNum type="arabicParenR"/>
            </a:pPr>
            <a:r>
              <a:rPr lang="fr-FR" sz="1300" dirty="0"/>
              <a:t>Réalisme et interventions de l’auteur : une relation plus complexe et moins maîtrisée que ne le laisse entendre Zola</a:t>
            </a:r>
          </a:p>
          <a:p>
            <a:pPr marL="666900" lvl="1" indent="-342900">
              <a:lnSpc>
                <a:spcPct val="110000"/>
              </a:lnSpc>
              <a:buFont typeface="+mj-lt"/>
              <a:buAutoNum type="alphaLcParenR"/>
            </a:pPr>
            <a:r>
              <a:rPr lang="fr-FR" sz="1300" dirty="0"/>
              <a:t>Jusqu’à quel point peut-on vraiment dire que le roman se fonde sur l’« observation exacte » ? (romans idéalistes, héroïques, fantastiques… </a:t>
            </a:r>
            <a:r>
              <a:rPr lang="fr-FR" sz="1300" dirty="0">
                <a:sym typeface="Wingdings" pitchFamily="2" charset="2"/>
              </a:rPr>
              <a:t></a:t>
            </a:r>
            <a:r>
              <a:rPr lang="fr-FR" sz="1300" dirty="0"/>
              <a:t>  prise de liberté assumée de l’auteur par rapport au réel).</a:t>
            </a:r>
          </a:p>
          <a:p>
            <a:pPr marL="666900" lvl="1" indent="-342900">
              <a:lnSpc>
                <a:spcPct val="110000"/>
              </a:lnSpc>
              <a:buFont typeface="+mj-lt"/>
              <a:buAutoNum type="alphaLcParenR"/>
            </a:pPr>
            <a:r>
              <a:rPr lang="fr-FR" sz="1300" dirty="0"/>
              <a:t>Affirmation du tempérament ou effacement de l’écrivain ? Ex. : l’impersonnalité flaubertienne : le réalisme peut aussi impliquer l’effacement de l’auteur</a:t>
            </a:r>
          </a:p>
          <a:p>
            <a:pPr marL="342900" indent="-342900">
              <a:lnSpc>
                <a:spcPct val="110000"/>
              </a:lnSpc>
              <a:buFont typeface="Wingdings 2" panose="05020102010507070707" pitchFamily="18" charset="2"/>
              <a:buAutoNum type="arabicParenR"/>
            </a:pPr>
            <a:r>
              <a:rPr lang="fr-FR" sz="1300" dirty="0"/>
              <a:t>Difficultés à situer le mensonge à l’intérieur de l’œuvre</a:t>
            </a:r>
          </a:p>
          <a:p>
            <a:pPr marL="666900" lvl="1" indent="-342900">
              <a:lnSpc>
                <a:spcPct val="110000"/>
              </a:lnSpc>
              <a:buFont typeface="+mj-lt"/>
              <a:buAutoNum type="alphaLcParenR"/>
            </a:pPr>
            <a:r>
              <a:rPr lang="fr-FR" sz="1300" dirty="0"/>
              <a:t>Les « moyens » du mensonge : dans un roman réaliste, comment faire la part du réel et de la reconfiguration ? cf. l’immeuble de la </a:t>
            </a:r>
            <a:r>
              <a:rPr lang="fr-FR" sz="1300" i="1" dirty="0"/>
              <a:t>Vie mode d’emploi</a:t>
            </a:r>
            <a:endParaRPr lang="fr-FR" sz="1300" dirty="0"/>
          </a:p>
          <a:p>
            <a:pPr marL="666900" lvl="1" indent="-342900">
              <a:lnSpc>
                <a:spcPct val="110000"/>
              </a:lnSpc>
              <a:buFont typeface="+mj-lt"/>
              <a:buAutoNum type="alphaLcParenR"/>
            </a:pPr>
            <a:r>
              <a:rPr lang="fr-FR" sz="1300" dirty="0"/>
              <a:t>La « finalité » du mensonge : comment déterminer une intention d’auteur, et, si celle-ci est indéterminable, comment peut-elle justifier </a:t>
            </a:r>
            <a:r>
              <a:rPr lang="fr-FR" sz="1300" i="1" dirty="0"/>
              <a:t>a posteriori</a:t>
            </a:r>
            <a:r>
              <a:rPr lang="fr-FR" sz="1300" dirty="0"/>
              <a:t> les transformations romanesques ?</a:t>
            </a:r>
          </a:p>
          <a:p>
            <a:pPr marL="666900" lvl="1" indent="-342900">
              <a:lnSpc>
                <a:spcPct val="110000"/>
              </a:lnSpc>
              <a:buFont typeface="+mj-lt"/>
              <a:buAutoNum type="alphaLcParenR"/>
            </a:pPr>
            <a:r>
              <a:rPr lang="fr-FR" sz="1300" dirty="0"/>
              <a:t>Questions sur la finalité du mensonge : peut-il vraiment y avoir un « mauvais » mensonge qui condamne certains romans, à l’opposé du mensonge en direction de la vérité que propose Zola ?</a:t>
            </a:r>
          </a:p>
          <a:p>
            <a:pPr marL="342900" indent="-342900">
              <a:lnSpc>
                <a:spcPct val="110000"/>
              </a:lnSpc>
              <a:buFont typeface="Wingdings 2" panose="05020102010507070707" pitchFamily="18" charset="2"/>
              <a:buAutoNum type="arabicParenR"/>
            </a:pPr>
            <a:r>
              <a:rPr lang="fr-FR" sz="1300" dirty="0"/>
              <a:t>Limites et rigidités du symbole</a:t>
            </a:r>
          </a:p>
          <a:p>
            <a:pPr marL="666900" lvl="1" indent="-342900">
              <a:lnSpc>
                <a:spcPct val="110000"/>
              </a:lnSpc>
              <a:buFont typeface="+mj-lt"/>
              <a:buAutoNum type="alphaLcParenR"/>
            </a:pPr>
            <a:r>
              <a:rPr lang="fr-FR" sz="1300" dirty="0"/>
              <a:t>La lisibilité du symbole : une réception parfois opaque</a:t>
            </a:r>
          </a:p>
          <a:p>
            <a:pPr marL="666900" lvl="1" indent="-342900">
              <a:lnSpc>
                <a:spcPct val="110000"/>
              </a:lnSpc>
              <a:buFont typeface="+mj-lt"/>
              <a:buAutoNum type="alphaLcParenR"/>
            </a:pPr>
            <a:r>
              <a:rPr lang="fr-FR" sz="1300" dirty="0"/>
              <a:t>L’efficace du symbole : la vérité peut-elle se laisser contenir dans des symboles ?</a:t>
            </a:r>
          </a:p>
          <a:p>
            <a:pPr marL="666900" lvl="1" indent="-342900">
              <a:lnSpc>
                <a:spcPct val="110000"/>
              </a:lnSpc>
              <a:buFont typeface="+mj-lt"/>
              <a:buAutoNum type="alphaLcParenR"/>
            </a:pPr>
            <a:r>
              <a:rPr lang="fr-FR" sz="1300" dirty="0"/>
              <a:t>Symbole et vraisemblance : le déchiffrement du symbole ne menace-t-il pas l’efficacité de la vraisemblance romanesque et de l’adhésion à la fable qu’elle suscite ?</a:t>
            </a:r>
          </a:p>
        </p:txBody>
      </p:sp>
    </p:spTree>
    <p:extLst>
      <p:ext uri="{BB962C8B-B14F-4D97-AF65-F5344CB8AC3E}">
        <p14:creationId xmlns:p14="http://schemas.microsoft.com/office/powerpoint/2010/main" val="32631800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35653787-414E-CA4A-B30E-C383204584F8}"/>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sujet 2</a:t>
            </a:r>
            <a:br>
              <a:rPr lang="fr-FR" dirty="0">
                <a:solidFill>
                  <a:srgbClr val="FFFEFF"/>
                </a:solidFill>
              </a:rPr>
            </a:br>
            <a:br>
              <a:rPr lang="fr-FR" dirty="0">
                <a:solidFill>
                  <a:srgbClr val="FFFEFF"/>
                </a:solidFill>
              </a:rPr>
            </a:br>
            <a:r>
              <a:rPr lang="fr-FR" dirty="0">
                <a:solidFill>
                  <a:srgbClr val="FFFEFF"/>
                </a:solidFill>
              </a:rPr>
              <a:t>Plan</a:t>
            </a:r>
          </a:p>
        </p:txBody>
      </p:sp>
      <p:sp>
        <p:nvSpPr>
          <p:cNvPr id="3" name="Espace réservé du contenu 2">
            <a:extLst>
              <a:ext uri="{FF2B5EF4-FFF2-40B4-BE49-F238E27FC236}">
                <a16:creationId xmlns:a16="http://schemas.microsoft.com/office/drawing/2014/main" id="{BB7BD3F0-EDA2-3B42-A1CE-D4948DCAD0FD}"/>
              </a:ext>
            </a:extLst>
          </p:cNvPr>
          <p:cNvSpPr>
            <a:spLocks noGrp="1"/>
          </p:cNvSpPr>
          <p:nvPr>
            <p:ph idx="1"/>
          </p:nvPr>
        </p:nvSpPr>
        <p:spPr>
          <a:xfrm>
            <a:off x="4241830" y="597643"/>
            <a:ext cx="7950169" cy="6233247"/>
          </a:xfrm>
        </p:spPr>
        <p:txBody>
          <a:bodyPr>
            <a:normAutofit/>
          </a:bodyPr>
          <a:lstStyle/>
          <a:p>
            <a:pPr marL="0" lvl="0" indent="0">
              <a:lnSpc>
                <a:spcPct val="110000"/>
              </a:lnSpc>
              <a:buNone/>
            </a:pPr>
            <a:r>
              <a:rPr lang="fr-FR" sz="1100" dirty="0"/>
              <a:t>III. Plutôt que de « mentir-vrai », ne faut-il pas parler alors d’éthique de la fiction ? Le romancier dirait moins la vérité du monde qu’il n’en montrerait la complexité, la pluralité des lectures possibles</a:t>
            </a:r>
          </a:p>
          <a:p>
            <a:pPr marL="342900" lvl="0" indent="-342900">
              <a:lnSpc>
                <a:spcPct val="110000"/>
              </a:lnSpc>
              <a:buFont typeface="+mj-lt"/>
              <a:buAutoNum type="arabicPeriod"/>
            </a:pPr>
            <a:r>
              <a:rPr lang="fr-FR" sz="1100" dirty="0"/>
              <a:t>Vérité et assomption de l’écrivain : une vision du roman héritée du romantisme et du positivisme</a:t>
            </a:r>
          </a:p>
          <a:p>
            <a:pPr marL="666900" lvl="1" indent="-342900">
              <a:lnSpc>
                <a:spcPct val="110000"/>
              </a:lnSpc>
              <a:buFont typeface="+mj-lt"/>
              <a:buAutoNum type="alphaLcParenR"/>
            </a:pPr>
            <a:r>
              <a:rPr lang="fr-FR" sz="1100" dirty="0"/>
              <a:t>La mise en cause de l’observation exacte et du paradigme scientifique comme modèle littéraire : le roman n’est plus de nos jours marqué par une vision positiviste de la connaissance, mais par une opération de connaissance du monde qui s’apparente à une enquête aporétique (ex. les « </a:t>
            </a:r>
            <a:r>
              <a:rPr lang="fr-FR" sz="1100" dirty="0" err="1"/>
              <a:t>factographies</a:t>
            </a:r>
            <a:r>
              <a:rPr lang="fr-FR" sz="1100" dirty="0"/>
              <a:t> » analysées par M.-J. </a:t>
            </a:r>
            <a:r>
              <a:rPr lang="fr-FR" sz="1100" dirty="0" err="1"/>
              <a:t>Zenetti</a:t>
            </a:r>
            <a:r>
              <a:rPr lang="fr-FR" sz="1100" dirty="0"/>
              <a:t>, les ouvrages de L. </a:t>
            </a:r>
            <a:r>
              <a:rPr lang="fr-FR" sz="1100" dirty="0" err="1"/>
              <a:t>Demanze</a:t>
            </a:r>
            <a:r>
              <a:rPr lang="fr-FR" sz="1100" dirty="0"/>
              <a:t> sur le modèle de l’enquête dans le roman contemporain)</a:t>
            </a:r>
          </a:p>
          <a:p>
            <a:pPr marL="666900" lvl="1" indent="-342900">
              <a:lnSpc>
                <a:spcPct val="110000"/>
              </a:lnSpc>
              <a:buFont typeface="+mj-lt"/>
              <a:buAutoNum type="alphaLcParenR"/>
            </a:pPr>
            <a:r>
              <a:rPr lang="fr-FR" sz="1100" dirty="0"/>
              <a:t>Les difficiles relations du roman contemporain à la vérité : le saut dans les étoiles est-il encore possible ? (ex. : le complexe rapport de l’écriture et de la vérité dans les œuvres d’un auteur comme E. Carrère)</a:t>
            </a:r>
          </a:p>
          <a:p>
            <a:pPr marL="666900" lvl="1" indent="-342900">
              <a:lnSpc>
                <a:spcPct val="110000"/>
              </a:lnSpc>
              <a:buFont typeface="+mj-lt"/>
              <a:buAutoNum type="alphaLcParenR"/>
            </a:pPr>
            <a:r>
              <a:rPr lang="fr-FR" sz="1100" dirty="0"/>
              <a:t>Parallèlement, la « mort de l’auteur » tend à dénier à celui-ci les pouvoirs de garant de la vérité que Zola paraît lui conférer : de nos jours, le roman tendrait moins à dire </a:t>
            </a:r>
            <a:r>
              <a:rPr lang="fr-FR" sz="1100" i="1" dirty="0"/>
              <a:t>la</a:t>
            </a:r>
            <a:r>
              <a:rPr lang="fr-FR" sz="1100" dirty="0"/>
              <a:t> vérité qu’</a:t>
            </a:r>
            <a:r>
              <a:rPr lang="fr-FR" sz="1100" i="1" dirty="0"/>
              <a:t>une</a:t>
            </a:r>
            <a:r>
              <a:rPr lang="fr-FR" sz="1100" dirty="0"/>
              <a:t> vérité possible sur le monde (ex. : le style des « vies minuscules » à la P. Michon plutôt que les grandes fresques zoliennes ou balzaciennes).</a:t>
            </a:r>
          </a:p>
          <a:p>
            <a:pPr marL="342900" lvl="0" indent="-342900">
              <a:lnSpc>
                <a:spcPct val="110000"/>
              </a:lnSpc>
              <a:buFont typeface="+mj-lt"/>
              <a:buAutoNum type="arabicPeriod"/>
            </a:pPr>
            <a:r>
              <a:rPr lang="fr-FR" sz="1100" dirty="0"/>
              <a:t>Si reconfiguration du réel à travers un point de vue d’auteur il y a, c’est sans doute dans le roman davantage à travers l’assomption de la </a:t>
            </a:r>
            <a:r>
              <a:rPr lang="fr-FR" sz="1100" dirty="0" err="1"/>
              <a:t>fictionnalisation</a:t>
            </a:r>
            <a:r>
              <a:rPr lang="fr-FR" sz="1100" dirty="0"/>
              <a:t> comme opération romanesque par excellence</a:t>
            </a:r>
          </a:p>
          <a:p>
            <a:pPr marL="666900" lvl="1" indent="-342900">
              <a:lnSpc>
                <a:spcPct val="110000"/>
              </a:lnSpc>
              <a:buFont typeface="+mj-lt"/>
              <a:buAutoNum type="alphaLcParenR"/>
            </a:pPr>
            <a:r>
              <a:rPr lang="fr-FR" sz="1100" dirty="0"/>
              <a:t>Le devenir-fiction de la réalité dans le roman : tout « fait réel » devient fictif dès lors qu’il entre dans une narration</a:t>
            </a:r>
          </a:p>
          <a:p>
            <a:pPr marL="666900" lvl="1" indent="-342900">
              <a:lnSpc>
                <a:spcPct val="110000"/>
              </a:lnSpc>
              <a:buFont typeface="+mj-lt"/>
              <a:buAutoNum type="alphaLcParenR"/>
            </a:pPr>
            <a:r>
              <a:rPr lang="fr-FR" sz="1100" dirty="0"/>
              <a:t>La fiction comme </a:t>
            </a:r>
            <a:r>
              <a:rPr lang="fr-FR" sz="1100" i="1" dirty="0"/>
              <a:t>biais</a:t>
            </a:r>
            <a:r>
              <a:rPr lang="fr-FR" sz="1100" dirty="0"/>
              <a:t> pour dire un réel inavouable ou indicible (</a:t>
            </a:r>
            <a:r>
              <a:rPr lang="fr-FR" sz="1100" i="1" dirty="0"/>
              <a:t>La Disparition</a:t>
            </a:r>
            <a:r>
              <a:rPr lang="fr-FR" sz="1100" dirty="0"/>
              <a:t>)</a:t>
            </a:r>
          </a:p>
          <a:p>
            <a:pPr marL="666900" lvl="1" indent="-342900">
              <a:lnSpc>
                <a:spcPct val="110000"/>
              </a:lnSpc>
              <a:buFont typeface="+mj-lt"/>
              <a:buAutoNum type="alphaLcParenR"/>
            </a:pPr>
            <a:r>
              <a:rPr lang="fr-FR" sz="1100" dirty="0"/>
              <a:t>La prise en charge par la fiction d’autres expériences vécues que l’observation (fantasme, nostalgie…)</a:t>
            </a:r>
          </a:p>
          <a:p>
            <a:pPr marL="342900" lvl="0" indent="-342900">
              <a:lnSpc>
                <a:spcPct val="110000"/>
              </a:lnSpc>
              <a:buFont typeface="+mj-lt"/>
              <a:buAutoNum type="arabicPeriod"/>
            </a:pPr>
            <a:r>
              <a:rPr lang="fr-FR" sz="1100" dirty="0"/>
              <a:t>Car au fond, le processus de </a:t>
            </a:r>
            <a:r>
              <a:rPr lang="fr-FR" sz="1100" dirty="0" err="1"/>
              <a:t>fictionalisation</a:t>
            </a:r>
            <a:r>
              <a:rPr lang="fr-FR" sz="1100" dirty="0"/>
              <a:t> à l’œuvre est-il vraiment descriptible en termes de « mensonge » ? Ne faudrait-il pas plutôt parler de « suspension volontaire d’incrédulité » ou de « pacte fictionnel » ?</a:t>
            </a:r>
          </a:p>
          <a:p>
            <a:pPr marL="666900" lvl="1" indent="-342900">
              <a:lnSpc>
                <a:spcPct val="110000"/>
              </a:lnSpc>
              <a:buFont typeface="+mj-lt"/>
              <a:buAutoNum type="alphaLcParenR"/>
            </a:pPr>
            <a:r>
              <a:rPr lang="fr-FR" sz="1100" dirty="0"/>
              <a:t>Revoir les liens entre vrai, vraisemblable, et mensonge : « Le vrai peut quelque fois n’être pas vraisemblable ».</a:t>
            </a:r>
          </a:p>
          <a:p>
            <a:pPr marL="666900" lvl="1" indent="-342900">
              <a:lnSpc>
                <a:spcPct val="110000"/>
              </a:lnSpc>
              <a:buFont typeface="+mj-lt"/>
              <a:buAutoNum type="alphaLcParenR"/>
            </a:pPr>
            <a:r>
              <a:rPr lang="fr-FR" sz="1100" dirty="0"/>
              <a:t>L’illusion romanesque n’est pas uniquement le mensonge, mais aussi la conscience de la fiction : c’est la « suspension volontaire d’incrédulité » qui fait le charme du roman</a:t>
            </a:r>
          </a:p>
          <a:p>
            <a:pPr marL="666900" lvl="1" indent="-342900">
              <a:lnSpc>
                <a:spcPct val="110000"/>
              </a:lnSpc>
              <a:buFont typeface="+mj-lt"/>
              <a:buAutoNum type="alphaLcParenR"/>
            </a:pPr>
            <a:r>
              <a:rPr lang="fr-FR" sz="1100" dirty="0"/>
              <a:t>S’agit-il encore de « mensonge » quand le lecteur suspend volontairement son incrédulité ou faut-il plutôt voir dans le roman une forme de « pacte fictionnel » ?</a:t>
            </a:r>
          </a:p>
        </p:txBody>
      </p:sp>
    </p:spTree>
    <p:extLst>
      <p:ext uri="{BB962C8B-B14F-4D97-AF65-F5344CB8AC3E}">
        <p14:creationId xmlns:p14="http://schemas.microsoft.com/office/powerpoint/2010/main" val="2840674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r>
              <a:rPr lang="fr-FR" b="1" dirty="0"/>
              <a:t>I. Le roman, genre récent, se définit par son hybridité et sa légitimité incertaines, qui sont la condition de sa liberté ; mais cette liberté, qui est la clef du succès du roman, représente aussi pour lui un danger.</a:t>
            </a:r>
            <a:r>
              <a:rPr lang="fr-FR"/>
              <a:t> </a:t>
            </a:r>
          </a:p>
          <a:p>
            <a:r>
              <a:rPr lang="fr-FR" b="1" dirty="0"/>
              <a:t>II. La liberté romanesque n’est sans doute pas aussi absolue que Baudelaire veut bien le proclamer. Si on peut définir le roman, c’est bien qu’il présente une certaine </a:t>
            </a:r>
            <a:r>
              <a:rPr lang="fr-FR" b="1" i="1" dirty="0"/>
              <a:t>unité</a:t>
            </a:r>
            <a:r>
              <a:rPr lang="fr-FR" b="1" dirty="0"/>
              <a:t> : à défaut de </a:t>
            </a:r>
            <a:r>
              <a:rPr lang="fr-FR" b="1" i="1" dirty="0"/>
              <a:t>règles</a:t>
            </a:r>
            <a:r>
              <a:rPr lang="fr-FR" b="1" dirty="0"/>
              <a:t>, sa délimitation comme genre doit bien reposer sur un certain nombre de </a:t>
            </a:r>
            <a:r>
              <a:rPr lang="fr-FR" b="1" i="1" dirty="0"/>
              <a:t>principes</a:t>
            </a:r>
            <a:r>
              <a:rPr lang="fr-FR" b="1" dirty="0"/>
              <a:t>.</a:t>
            </a:r>
            <a:endParaRPr lang="fr-FR"/>
          </a:p>
          <a:p>
            <a:r>
              <a:rPr lang="fr-FR" b="1" dirty="0"/>
              <a:t>III. Si le roman peut être comparé à un enfant « bâtard », c’est à condition de ne pas le définir de l’extérieur et de manière totalisante, ce qui reste voué à l’échec, mais de tenir compte du fait qu’il se définit lui-même en permanence : il s’invente sans cesse le roman de ses origines et de son identité.  </a:t>
            </a:r>
            <a:endParaRPr lang="fr-FR"/>
          </a:p>
        </p:txBody>
      </p:sp>
    </p:spTree>
    <p:extLst>
      <p:ext uri="{BB962C8B-B14F-4D97-AF65-F5344CB8AC3E}">
        <p14:creationId xmlns:p14="http://schemas.microsoft.com/office/powerpoint/2010/main" val="1144045198"/>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r>
              <a:rPr lang="fr-FR" b="1" dirty="0">
                <a:latin typeface="Times New Roman" panose="02020603050405020304" pitchFamily="18" charset="0"/>
                <a:ea typeface="Baskerville" panose="02020502070401020303" pitchFamily="18" charset="0"/>
                <a:cs typeface="Times New Roman" panose="02020603050405020304" pitchFamily="18" charset="0"/>
              </a:rPr>
              <a:t>I. Le roman, genre récent, se définit par son hybridité et sa légitimité incertaines, qui sont la condition de sa liberté ; mais cette liberté, qui est la clef du succès du roman, représente aussi pour lui un danger.</a:t>
            </a:r>
            <a:r>
              <a:rPr lang="fr-FR" b="1">
                <a:latin typeface="Times New Roman" panose="02020603050405020304" pitchFamily="18" charset="0"/>
                <a:ea typeface="Baskerville" panose="02020502070401020303" pitchFamily="18" charset="0"/>
                <a:cs typeface="Times New Roman" panose="02020603050405020304" pitchFamily="18" charset="0"/>
              </a:rPr>
              <a:t> </a:t>
            </a:r>
          </a:p>
          <a:p>
            <a:r>
              <a:rPr lang="fr-FR">
                <a:effectLst/>
                <a:latin typeface="Times New Roman" panose="02020603050405020304" pitchFamily="18" charset="0"/>
                <a:ea typeface="Baskerville" panose="02020502070401020303" pitchFamily="18" charset="0"/>
                <a:cs typeface="Times New Roman" panose="02020603050405020304" pitchFamily="18" charset="0"/>
              </a:rPr>
              <a:t>1) Le roman est un genre hybride sur tous les plans : formel, stylistique, thématique ; mais il présente un déficit de légitimité en raison de son histoire et de son hybridité même</a:t>
            </a:r>
            <a:r>
              <a:rPr lang="fr-FR" dirty="0">
                <a:effectLst/>
                <a:latin typeface="Times New Roman" panose="02020603050405020304" pitchFamily="18" charset="0"/>
                <a:ea typeface="Baskerville" panose="02020502070401020303" pitchFamily="18" charset="0"/>
                <a:cs typeface="Times New Roman" panose="02020603050405020304" pitchFamily="18" charset="0"/>
              </a:rPr>
              <a:t> </a:t>
            </a:r>
            <a:endParaRPr lang="fr-FR">
              <a:effectLst/>
              <a:latin typeface="Times New Roman" panose="02020603050405020304" pitchFamily="18" charset="0"/>
              <a:ea typeface="Baskerville" panose="02020502070401020303" pitchFamily="18" charset="0"/>
              <a:cs typeface="Times New Roman" panose="02020603050405020304" pitchFamily="18" charset="0"/>
            </a:endParaRPr>
          </a:p>
          <a:p>
            <a:pPr lvl="1"/>
            <a:r>
              <a:rPr lang="fr-FR" dirty="0">
                <a:effectLst/>
                <a:latin typeface="Times New Roman" panose="02020603050405020304" pitchFamily="18" charset="0"/>
                <a:ea typeface="Baskerville" panose="02020502070401020303" pitchFamily="18" charset="0"/>
                <a:cs typeface="Times New Roman" panose="02020603050405020304" pitchFamily="18" charset="0"/>
              </a:rPr>
              <a:t>A) </a:t>
            </a:r>
            <a:r>
              <a:rPr lang="fr-FR" kern="100">
                <a:effectLst/>
                <a:uFill>
                  <a:solidFill>
                    <a:srgbClr val="000000"/>
                  </a:solidFill>
                </a:uFill>
                <a:latin typeface="Times New Roman" panose="02020603050405020304" pitchFamily="18" charset="0"/>
                <a:ea typeface="Baskerville" panose="02020502070401020303" pitchFamily="18" charset="0"/>
                <a:cs typeface="Times New Roman" panose="02020603050405020304" pitchFamily="18" charset="0"/>
              </a:rPr>
              <a:t>Le roman est un genre hybride sur tous les plans : formel, stylistique, thématique  </a:t>
            </a:r>
          </a:p>
          <a:p>
            <a:pPr lvl="1"/>
            <a:r>
              <a:rPr lang="fr-FR" dirty="0">
                <a:effectLst/>
                <a:latin typeface="Times New Roman" panose="02020603050405020304" pitchFamily="18" charset="0"/>
                <a:ea typeface="Baskerville" panose="02020502070401020303" pitchFamily="18" charset="0"/>
                <a:cs typeface="Times New Roman" panose="02020603050405020304" pitchFamily="18" charset="0"/>
              </a:rPr>
              <a:t>B) </a:t>
            </a:r>
            <a:r>
              <a:rPr lang="fr-FR" kern="100">
                <a:effectLst/>
                <a:uFill>
                  <a:solidFill>
                    <a:srgbClr val="000000"/>
                  </a:solidFill>
                </a:uFill>
                <a:latin typeface="Times New Roman" panose="02020603050405020304" pitchFamily="18" charset="0"/>
                <a:ea typeface="Baskerville" panose="02020502070401020303" pitchFamily="18" charset="0"/>
                <a:cs typeface="Times New Roman" panose="02020603050405020304" pitchFamily="18" charset="0"/>
              </a:rPr>
              <a:t>Le roman présente un déficit de légitimité en raison de son histoire et de son hybridité même</a:t>
            </a:r>
          </a:p>
          <a:p>
            <a:pPr lvl="1"/>
            <a:endParaRPr lang="fr-FR">
              <a:effectLst/>
              <a:latin typeface="Times New Roman" panose="02020603050405020304" pitchFamily="18" charset="0"/>
              <a:ea typeface="Baskerville" panose="02020502070401020303" pitchFamily="18" charset="0"/>
              <a:cs typeface="Times New Roman" panose="02020603050405020304" pitchFamily="18" charset="0"/>
            </a:endParaRPr>
          </a:p>
        </p:txBody>
      </p:sp>
    </p:spTree>
    <p:extLst>
      <p:ext uri="{BB962C8B-B14F-4D97-AF65-F5344CB8AC3E}">
        <p14:creationId xmlns:p14="http://schemas.microsoft.com/office/powerpoint/2010/main" val="2689164221"/>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fontScale="85000" lnSpcReduction="10000"/>
          </a:bodyPr>
          <a:lstStyle/>
          <a:p>
            <a:pPr>
              <a:lnSpc>
                <a:spcPct val="110000"/>
              </a:lnSpc>
            </a:pPr>
            <a:r>
              <a:rPr lang="fr-FR" sz="1700" b="1">
                <a:latin typeface="Times New Roman" panose="02020603050405020304" pitchFamily="18" charset="0"/>
                <a:cs typeface="Times New Roman" panose="02020603050405020304" pitchFamily="18" charset="0"/>
              </a:rPr>
              <a:t>I. Le roman, genre récent, se définit par son hybridité et sa légitimité incertaines, qui sont la condition de sa liberté ; mais cette liberté, qui est la clef du succès du roman, représente aussi pour lui un danger.</a:t>
            </a:r>
            <a:r>
              <a:rPr lang="fr-FR" sz="1700">
                <a:latin typeface="Times New Roman" panose="02020603050405020304" pitchFamily="18" charset="0"/>
                <a:cs typeface="Times New Roman" panose="02020603050405020304" pitchFamily="18" charset="0"/>
              </a:rPr>
              <a:t> </a:t>
            </a:r>
          </a:p>
          <a:p>
            <a:pPr>
              <a:lnSpc>
                <a:spcPct val="110000"/>
              </a:lnSpc>
            </a:pPr>
            <a:r>
              <a:rPr lang="fr-FR" sz="1700">
                <a:latin typeface="Times New Roman" panose="02020603050405020304" pitchFamily="18" charset="0"/>
                <a:cs typeface="Times New Roman" panose="02020603050405020304" pitchFamily="18" charset="0"/>
              </a:rPr>
              <a:t>2) </a:t>
            </a:r>
            <a:r>
              <a:rPr lang="fr-FR" sz="1700">
                <a:effectLst/>
                <a:latin typeface="Times New Roman" panose="02020603050405020304" pitchFamily="18" charset="0"/>
                <a:ea typeface="Calibri" panose="020F0502020204030204" pitchFamily="34" charset="0"/>
                <a:cs typeface="Times New Roman" panose="02020603050405020304" pitchFamily="18" charset="0"/>
              </a:rPr>
              <a:t>Cette hybridité et ce manque de légitimité sont cependant la seule manière possible de définir le roman</a:t>
            </a:r>
            <a:r>
              <a:rPr lang="fr-FR" sz="1700">
                <a:effectLst/>
                <a:latin typeface="Times New Roman" panose="02020603050405020304" pitchFamily="18" charset="0"/>
                <a:cs typeface="Times New Roman" panose="02020603050405020304" pitchFamily="18" charset="0"/>
              </a:rPr>
              <a:t> </a:t>
            </a:r>
          </a:p>
          <a:p>
            <a:pPr lvl="1">
              <a:lnSpc>
                <a:spcPct val="110000"/>
              </a:lnSpc>
            </a:pPr>
            <a:r>
              <a:rPr lang="fr-FR" sz="1700">
                <a:latin typeface="Times New Roman" panose="02020603050405020304" pitchFamily="18" charset="0"/>
                <a:cs typeface="Times New Roman" panose="02020603050405020304" pitchFamily="18" charset="0"/>
              </a:rPr>
              <a:t>A) </a:t>
            </a:r>
            <a:r>
              <a:rPr lang="fr-FR" sz="1700" kern="10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Le roman est notoirement presque impossible à définir comme genre : le seul point d’accord des critiques porte sur son absence de règles. Or, en faire un « genre bâtard », c’est souligner cette absence de règles et en proposer une explication qui rendre compte de la spécificité de la forme romanesque.</a:t>
            </a:r>
          </a:p>
          <a:p>
            <a:pPr lvl="2">
              <a:lnSpc>
                <a:spcPct val="110000"/>
              </a:lnSpc>
            </a:pPr>
            <a:r>
              <a:rPr lang="fr-FR" sz="1700">
                <a:effectLst/>
                <a:latin typeface="Times New Roman" panose="02020603050405020304" pitchFamily="18" charset="0"/>
                <a:ea typeface="Calibri" panose="020F0502020204030204" pitchFamily="34" charset="0"/>
                <a:cs typeface="Times New Roman" panose="02020603050405020304" pitchFamily="18" charset="0"/>
              </a:rPr>
              <a:t>Pascal Quignard, </a:t>
            </a:r>
            <a:r>
              <a:rPr lang="fr-FR" sz="1700" i="1">
                <a:effectLst/>
                <a:latin typeface="Times New Roman" panose="02020603050405020304" pitchFamily="18" charset="0"/>
                <a:ea typeface="Calibri" panose="020F0502020204030204" pitchFamily="34" charset="0"/>
                <a:cs typeface="Times New Roman" panose="02020603050405020304" pitchFamily="18" charset="0"/>
              </a:rPr>
              <a:t>Le Débat</a:t>
            </a:r>
            <a:r>
              <a:rPr lang="fr-FR" sz="1700">
                <a:effectLst/>
                <a:latin typeface="Times New Roman" panose="02020603050405020304" pitchFamily="18" charset="0"/>
                <a:ea typeface="Calibri" panose="020F0502020204030204" pitchFamily="34" charset="0"/>
                <a:cs typeface="Times New Roman" panose="02020603050405020304" pitchFamily="18" charset="0"/>
              </a:rPr>
              <a:t>, n° 54, mars-avril 1989, p. 77-78 : « [Le roman] est l'autre de tous les genres, l'autre de la définition. Par rapport aux genres et à ce qui généralise, il est ce qui dégénère et qui </a:t>
            </a:r>
            <a:r>
              <a:rPr lang="fr-FR" sz="1700" err="1">
                <a:effectLst/>
                <a:latin typeface="Times New Roman" panose="02020603050405020304" pitchFamily="18" charset="0"/>
                <a:ea typeface="Calibri" panose="020F0502020204030204" pitchFamily="34" charset="0"/>
                <a:cs typeface="Times New Roman" panose="02020603050405020304" pitchFamily="18" charset="0"/>
              </a:rPr>
              <a:t>dégénéralise</a:t>
            </a:r>
            <a:r>
              <a:rPr lang="fr-FR" sz="1700">
                <a:effectLst/>
                <a:latin typeface="Times New Roman" panose="02020603050405020304" pitchFamily="18" charset="0"/>
                <a:ea typeface="Calibri" panose="020F0502020204030204" pitchFamily="34" charset="0"/>
                <a:cs typeface="Times New Roman" panose="02020603050405020304" pitchFamily="18" charset="0"/>
              </a:rPr>
              <a:t>. Là où il y a un toujours, mettez un parfois, là où il y a un tous, mettez un quelques, et vous commencez d'approcher le roman. »</a:t>
            </a:r>
            <a:r>
              <a:rPr lang="fr-FR" sz="1700">
                <a:effectLst/>
                <a:latin typeface="Times New Roman" panose="02020603050405020304" pitchFamily="18" charset="0"/>
                <a:cs typeface="Times New Roman" panose="02020603050405020304" pitchFamily="18" charset="0"/>
              </a:rPr>
              <a:t> </a:t>
            </a:r>
          </a:p>
          <a:p>
            <a:pPr lvl="1">
              <a:lnSpc>
                <a:spcPct val="110000"/>
              </a:lnSpc>
            </a:pPr>
            <a:r>
              <a:rPr lang="fr-FR" sz="1700" kern="10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En effet, le roman est le seul genre qui présente une telle « bâtardise » : ce trait permet de le différencier efficacement des autres formes.</a:t>
            </a:r>
          </a:p>
          <a:p>
            <a:pPr lvl="1">
              <a:lnSpc>
                <a:spcPct val="110000"/>
              </a:lnSpc>
            </a:pPr>
            <a:r>
              <a:rPr lang="fr-FR" sz="1700" kern="10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 Aussi, dire que le roman est un « genre bâtard », c’est peut-être la seule manière de conférer une unité à un ensemble anomal (= sans lois) qui en paraît véritablement dépourvu.</a:t>
            </a:r>
          </a:p>
        </p:txBody>
      </p:sp>
    </p:spTree>
    <p:extLst>
      <p:ext uri="{BB962C8B-B14F-4D97-AF65-F5344CB8AC3E}">
        <p14:creationId xmlns:p14="http://schemas.microsoft.com/office/powerpoint/2010/main" val="1351077784"/>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pPr>
              <a:lnSpc>
                <a:spcPct val="110000"/>
              </a:lnSpc>
            </a:pPr>
            <a:r>
              <a:rPr lang="fr-FR" sz="1400" b="1">
                <a:latin typeface="Times New Roman" panose="02020603050405020304" pitchFamily="18" charset="0"/>
                <a:cs typeface="Times New Roman" panose="02020603050405020304" pitchFamily="18" charset="0"/>
              </a:rPr>
              <a:t>I. Le roman, genre récent, se définit par son hybridité et sa légitimité incertaines, qui sont la condition de sa liberté ; mais cette liberté, qui est la clef du succès du roman, représente aussi pour lui un danger.</a:t>
            </a:r>
            <a:r>
              <a:rPr lang="fr-FR" sz="1400">
                <a:latin typeface="Times New Roman" panose="02020603050405020304" pitchFamily="18" charset="0"/>
                <a:cs typeface="Times New Roman" panose="02020603050405020304" pitchFamily="18" charset="0"/>
              </a:rPr>
              <a:t> </a:t>
            </a:r>
          </a:p>
          <a:p>
            <a:pPr>
              <a:lnSpc>
                <a:spcPct val="110000"/>
              </a:lnSpc>
            </a:pPr>
            <a:r>
              <a:rPr lang="fr-FR" sz="1400">
                <a:latin typeface="Times New Roman" panose="02020603050405020304" pitchFamily="18" charset="0"/>
                <a:cs typeface="Times New Roman" panose="02020603050405020304" pitchFamily="18" charset="0"/>
              </a:rPr>
              <a:t>3) </a:t>
            </a:r>
            <a:r>
              <a:rPr lang="fr-FR" sz="1400">
                <a:effectLst/>
                <a:latin typeface="Times New Roman" panose="02020603050405020304" pitchFamily="18" charset="0"/>
                <a:ea typeface="Calibri" panose="020F0502020204030204" pitchFamily="34" charset="0"/>
                <a:cs typeface="Times New Roman" panose="02020603050405020304" pitchFamily="18" charset="0"/>
              </a:rPr>
              <a:t>La liberté romanesque, toute définitoire du genre qu’elle est, est cependant paradoxale : elle est à la fois la clef de la réussite du roman et son plus grand danger</a:t>
            </a:r>
            <a:r>
              <a:rPr lang="fr-FR" sz="1400">
                <a:effectLst/>
                <a:latin typeface="Times New Roman" panose="02020603050405020304" pitchFamily="18" charset="0"/>
                <a:cs typeface="Times New Roman" panose="02020603050405020304" pitchFamily="18" charset="0"/>
              </a:rPr>
              <a:t> </a:t>
            </a:r>
          </a:p>
          <a:p>
            <a:pPr marL="228600">
              <a:lnSpc>
                <a:spcPct val="110000"/>
              </a:lnSpc>
            </a:pPr>
            <a:r>
              <a:rPr lang="fr-FR" sz="1400">
                <a:latin typeface="Times New Roman" panose="02020603050405020304" pitchFamily="18" charset="0"/>
                <a:ea typeface="Calibri" panose="020F0502020204030204" pitchFamily="34" charset="0"/>
                <a:cs typeface="Times New Roman" panose="02020603050405020304" pitchFamily="18" charset="0"/>
              </a:rPr>
              <a:t>A) </a:t>
            </a:r>
            <a:r>
              <a:rPr lang="fr-FR" sz="1400">
                <a:effectLst/>
                <a:latin typeface="Times New Roman" panose="02020603050405020304" pitchFamily="18" charset="0"/>
                <a:ea typeface="Calibri" panose="020F0502020204030204" pitchFamily="34" charset="0"/>
                <a:cs typeface="Times New Roman" panose="02020603050405020304" pitchFamily="18" charset="0"/>
              </a:rPr>
              <a:t>La liberté du roman est ce qui consacre son succès. En vertu de sa souplesse constitutive, le roman peut évoluer à l’infini, et donc représenter les grands bouleversements d’époques différentes. On peut donc noter son succès </a:t>
            </a:r>
            <a:r>
              <a:rPr lang="fr-FR" sz="1400" kern="10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dans le temps et socialement</a:t>
            </a:r>
          </a:p>
          <a:p>
            <a:pPr marL="228600">
              <a:lnSpc>
                <a:spcPct val="110000"/>
              </a:lnSpc>
            </a:pPr>
            <a:r>
              <a:rPr lang="fr-FR" sz="1400" kern="10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B) Mais cette liberté n’est pas sans écueils : elle peut présenter des « inconvénients » pour les romanciers, qui se retrouvent à devoir justifier de tous leurs choix, puisque toute décision romanesque, n’obéissant à aucune contrainte, a été prise librement et qui doivent puiser l’inspiration ailleurs que dans des codes et des cadres, au risque de passer de « l’écriture d’une aventure » à « l’aventure d’une écriture » (Robbe-Grillet), voire à sombrer dans l’</a:t>
            </a:r>
            <a:r>
              <a:rPr lang="fr-FR" sz="1400" kern="100" err="1">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autotélisme</a:t>
            </a:r>
            <a:r>
              <a:rPr lang="fr-FR" sz="1400" kern="10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 le roman ne finirait pas ne plus parler que du roman</a:t>
            </a:r>
          </a:p>
          <a:p>
            <a:pPr marL="228600">
              <a:lnSpc>
                <a:spcPct val="110000"/>
              </a:lnSpc>
            </a:pPr>
            <a:r>
              <a:rPr lang="fr-FR" sz="1400" kern="10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 Et elle peut présenter des « dangers » pour la forme romanesque elle-même : sans règles, capable de tout faire, le genre ne risque-t-il pas son épuisement ou son éclatement ?</a:t>
            </a:r>
            <a:endParaRPr lang="fr-FR" sz="1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980447"/>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pPr>
              <a:lnSpc>
                <a:spcPct val="110000"/>
              </a:lnSpc>
            </a:pPr>
            <a:r>
              <a:rPr lang="fr-FR" b="1">
                <a:effectLst/>
                <a:latin typeface="Times New Roman" panose="02020603050405020304" pitchFamily="18" charset="0"/>
                <a:ea typeface="Calibri" panose="020F0502020204030204" pitchFamily="34" charset="0"/>
                <a:cs typeface="Times New Roman" panose="02020603050405020304" pitchFamily="18" charset="0"/>
              </a:rPr>
              <a:t>II. La liberté romanesque n’est sans doute pas aussi absolue que Baudelaire veut bien le proclamer. Si on peut définir le roman, c’est bien qu’il présente une certaine </a:t>
            </a:r>
            <a:r>
              <a:rPr lang="fr-FR" b="1" i="1">
                <a:effectLst/>
                <a:latin typeface="Times New Roman" panose="02020603050405020304" pitchFamily="18" charset="0"/>
                <a:ea typeface="Calibri" panose="020F0502020204030204" pitchFamily="34" charset="0"/>
                <a:cs typeface="Times New Roman" panose="02020603050405020304" pitchFamily="18" charset="0"/>
              </a:rPr>
              <a:t>unité</a:t>
            </a:r>
            <a:r>
              <a:rPr lang="fr-FR" b="1">
                <a:effectLst/>
                <a:latin typeface="Times New Roman" panose="02020603050405020304" pitchFamily="18" charset="0"/>
                <a:ea typeface="Calibri" panose="020F0502020204030204" pitchFamily="34" charset="0"/>
                <a:cs typeface="Times New Roman" panose="02020603050405020304" pitchFamily="18" charset="0"/>
              </a:rPr>
              <a:t> : à défaut de </a:t>
            </a:r>
            <a:r>
              <a:rPr lang="fr-FR" b="1" i="1">
                <a:effectLst/>
                <a:latin typeface="Times New Roman" panose="02020603050405020304" pitchFamily="18" charset="0"/>
                <a:ea typeface="Calibri" panose="020F0502020204030204" pitchFamily="34" charset="0"/>
                <a:cs typeface="Times New Roman" panose="02020603050405020304" pitchFamily="18" charset="0"/>
              </a:rPr>
              <a:t>règles</a:t>
            </a:r>
            <a:r>
              <a:rPr lang="fr-FR" b="1">
                <a:effectLst/>
                <a:latin typeface="Times New Roman" panose="02020603050405020304" pitchFamily="18" charset="0"/>
                <a:ea typeface="Calibri" panose="020F0502020204030204" pitchFamily="34" charset="0"/>
                <a:cs typeface="Times New Roman" panose="02020603050405020304" pitchFamily="18" charset="0"/>
              </a:rPr>
              <a:t>, sa délimitation comme genre doit bien reposer sur un certain nombre de </a:t>
            </a:r>
            <a:r>
              <a:rPr lang="fr-FR" b="1" i="1">
                <a:effectLst/>
                <a:latin typeface="Times New Roman" panose="02020603050405020304" pitchFamily="18" charset="0"/>
                <a:ea typeface="Calibri" panose="020F0502020204030204" pitchFamily="34" charset="0"/>
                <a:cs typeface="Times New Roman" panose="02020603050405020304" pitchFamily="18" charset="0"/>
              </a:rPr>
              <a:t>principes</a:t>
            </a:r>
            <a:r>
              <a:rPr lang="fr-FR" b="1">
                <a:effectLst/>
                <a:latin typeface="Times New Roman" panose="02020603050405020304" pitchFamily="18" charset="0"/>
                <a:ea typeface="Calibri" panose="020F0502020204030204" pitchFamily="34" charset="0"/>
                <a:cs typeface="Times New Roman" panose="02020603050405020304" pitchFamily="18" charset="0"/>
              </a:rPr>
              <a:t>.</a:t>
            </a:r>
          </a:p>
          <a:p>
            <a:pPr>
              <a:lnSpc>
                <a:spcPct val="110000"/>
              </a:lnSpc>
            </a:pPr>
            <a:r>
              <a:rPr lang="fr-FR">
                <a:effectLst/>
                <a:latin typeface="Times New Roman" panose="02020603050405020304" pitchFamily="18" charset="0"/>
                <a:ea typeface="Calibri" panose="020F0502020204030204" pitchFamily="34" charset="0"/>
              </a:rPr>
              <a:t>1) Hybridité ne veut pas dire capacité infinie à se changer en tout et n’importe quoi</a:t>
            </a:r>
            <a:r>
              <a:rPr lang="fr-FR">
                <a:effectLst/>
              </a:rPr>
              <a:t> </a:t>
            </a:r>
          </a:p>
          <a:p>
            <a:pPr>
              <a:lnSpc>
                <a:spcPct val="110000"/>
              </a:lnSpc>
            </a:pPr>
            <a:r>
              <a:rPr lang="fr-FR">
                <a:effectLst/>
                <a:latin typeface="Times New Roman" panose="02020603050405020304" pitchFamily="18" charset="0"/>
                <a:ea typeface="Calibri" panose="020F0502020204030204" pitchFamily="34" charset="0"/>
                <a:cs typeface="Times New Roman" panose="02020603050405020304" pitchFamily="18" charset="0"/>
              </a:rPr>
              <a:t>A) </a:t>
            </a:r>
            <a:r>
              <a:rPr lang="fr-FR"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repose sur certaines caractéristiques minimales qui permettent de le différencier d’autres genres : prédominance de la narration, figures </a:t>
            </a:r>
            <a:r>
              <a:rPr lang="fr-FR" kern="100" err="1">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narratoriales</a:t>
            </a:r>
            <a:r>
              <a:rPr lang="fr-FR"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 « chronotope » bakhtinien, fiction, etc.</a:t>
            </a:r>
          </a:p>
          <a:p>
            <a:pPr>
              <a:lnSpc>
                <a:spcPct val="110000"/>
              </a:lnSpc>
            </a:pPr>
            <a:r>
              <a:rPr lang="fr-FR">
                <a:effectLst/>
                <a:latin typeface="Times New Roman" panose="02020603050405020304" pitchFamily="18" charset="0"/>
                <a:ea typeface="Calibri" panose="020F0502020204030204" pitchFamily="34" charset="0"/>
                <a:cs typeface="Times New Roman" panose="02020603050405020304" pitchFamily="18" charset="0"/>
              </a:rPr>
              <a:t>B) </a:t>
            </a:r>
            <a:r>
              <a:rPr lang="fr-FR"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L’hybridité romanesque n’est pas seulement la cause d’une illégitimité du genre : elle peut aussi en justifier la célébration et par là même, érigée en principe fondateur du roman, le différencier des autres genres</a:t>
            </a:r>
          </a:p>
          <a:p>
            <a:pPr>
              <a:lnSpc>
                <a:spcPct val="110000"/>
              </a:lnSpc>
            </a:pPr>
            <a:r>
              <a:rPr lang="fr-FR"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 Hybridité ne veut pas dire renoncement à la forme romanesque, et au choix spécifique du roman comme genre </a:t>
            </a:r>
            <a:r>
              <a:rPr lang="fr-FR" i="1" kern="10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à part</a:t>
            </a:r>
            <a:endParaRPr lang="fr-FR">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pPr>
            <a:endParaRPr lang="fr-FR">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3139013"/>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DAE8427D-30C4-344B-95D2-563825C13497}"/>
              </a:ext>
            </a:extLst>
          </p:cNvPr>
          <p:cNvSpPr>
            <a:spLocks noGrp="1"/>
          </p:cNvSpPr>
          <p:nvPr>
            <p:ph type="title"/>
          </p:nvPr>
        </p:nvSpPr>
        <p:spPr>
          <a:xfrm>
            <a:off x="771148" y="1037967"/>
            <a:ext cx="3054091" cy="4709131"/>
          </a:xfrm>
        </p:spPr>
        <p:txBody>
          <a:bodyPr anchor="ctr">
            <a:normAutofit/>
          </a:bodyPr>
          <a:lstStyle/>
          <a:p>
            <a:r>
              <a:rPr lang="fr-FR" dirty="0">
                <a:solidFill>
                  <a:srgbClr val="FFFEFF"/>
                </a:solidFill>
              </a:rPr>
              <a:t>S’exercer</a:t>
            </a:r>
            <a:br>
              <a:rPr lang="fr-FR" dirty="0">
                <a:solidFill>
                  <a:srgbClr val="FFFEFF"/>
                </a:solidFill>
              </a:rPr>
            </a:br>
            <a:br>
              <a:rPr lang="fr-FR" dirty="0">
                <a:solidFill>
                  <a:srgbClr val="FFFEFF"/>
                </a:solidFill>
              </a:rPr>
            </a:br>
            <a:r>
              <a:rPr lang="fr-FR" dirty="0">
                <a:solidFill>
                  <a:srgbClr val="FFFEFF"/>
                </a:solidFill>
              </a:rPr>
              <a:t>Élaborer un plan</a:t>
            </a:r>
            <a:br>
              <a:rPr lang="fr-FR" dirty="0">
                <a:solidFill>
                  <a:srgbClr val="FFFEFF"/>
                </a:solidFill>
              </a:rPr>
            </a:br>
            <a:r>
              <a:rPr lang="fr-FR" dirty="0">
                <a:solidFill>
                  <a:srgbClr val="FFFEFF"/>
                </a:solidFill>
              </a:rPr>
              <a:t>et trouver des exemples</a:t>
            </a:r>
          </a:p>
        </p:txBody>
      </p:sp>
      <p:sp>
        <p:nvSpPr>
          <p:cNvPr id="3" name="Espace réservé du contenu 2">
            <a:extLst>
              <a:ext uri="{FF2B5EF4-FFF2-40B4-BE49-F238E27FC236}">
                <a16:creationId xmlns:a16="http://schemas.microsoft.com/office/drawing/2014/main" id="{2A0C2B65-DD1F-4B4B-910E-87E41D35EAD7}"/>
              </a:ext>
            </a:extLst>
          </p:cNvPr>
          <p:cNvSpPr>
            <a:spLocks noGrp="1"/>
          </p:cNvSpPr>
          <p:nvPr>
            <p:ph idx="1"/>
          </p:nvPr>
        </p:nvSpPr>
        <p:spPr>
          <a:xfrm>
            <a:off x="4534935" y="1037968"/>
            <a:ext cx="6725899" cy="4820832"/>
          </a:xfrm>
        </p:spPr>
        <p:txBody>
          <a:bodyPr>
            <a:normAutofit/>
          </a:bodyPr>
          <a:lstStyle/>
          <a:p>
            <a:pPr>
              <a:lnSpc>
                <a:spcPct val="110000"/>
              </a:lnSpc>
            </a:pPr>
            <a:r>
              <a:rPr lang="fr-FR" sz="1500" b="1" dirty="0">
                <a:effectLst/>
                <a:latin typeface="Times New Roman" panose="02020603050405020304" pitchFamily="18" charset="0"/>
                <a:ea typeface="Calibri" panose="020F0502020204030204" pitchFamily="34" charset="0"/>
                <a:cs typeface="Times New Roman" panose="02020603050405020304" pitchFamily="18" charset="0"/>
              </a:rPr>
              <a:t>II. La liberté romanesque n’est sans doute pas aussi absolue que Baudelaire veut bien le proclamer. Si on peut définir le roman, c’est bien qu’il présente une certaine </a:t>
            </a:r>
            <a:r>
              <a:rPr lang="fr-FR" sz="1500" b="1" i="1" dirty="0">
                <a:effectLst/>
                <a:latin typeface="Times New Roman" panose="02020603050405020304" pitchFamily="18" charset="0"/>
                <a:ea typeface="Calibri" panose="020F0502020204030204" pitchFamily="34" charset="0"/>
                <a:cs typeface="Times New Roman" panose="02020603050405020304" pitchFamily="18" charset="0"/>
              </a:rPr>
              <a:t>unité</a:t>
            </a:r>
            <a:r>
              <a:rPr lang="fr-FR" sz="1500" b="1" dirty="0">
                <a:effectLst/>
                <a:latin typeface="Times New Roman" panose="02020603050405020304" pitchFamily="18" charset="0"/>
                <a:ea typeface="Calibri" panose="020F0502020204030204" pitchFamily="34" charset="0"/>
                <a:cs typeface="Times New Roman" panose="02020603050405020304" pitchFamily="18" charset="0"/>
              </a:rPr>
              <a:t> : à défaut de </a:t>
            </a:r>
            <a:r>
              <a:rPr lang="fr-FR" sz="1500" b="1" i="1" dirty="0">
                <a:effectLst/>
                <a:latin typeface="Times New Roman" panose="02020603050405020304" pitchFamily="18" charset="0"/>
                <a:ea typeface="Calibri" panose="020F0502020204030204" pitchFamily="34" charset="0"/>
                <a:cs typeface="Times New Roman" panose="02020603050405020304" pitchFamily="18" charset="0"/>
              </a:rPr>
              <a:t>règles</a:t>
            </a:r>
            <a:r>
              <a:rPr lang="fr-FR" sz="1500" b="1" dirty="0">
                <a:effectLst/>
                <a:latin typeface="Times New Roman" panose="02020603050405020304" pitchFamily="18" charset="0"/>
                <a:ea typeface="Calibri" panose="020F0502020204030204" pitchFamily="34" charset="0"/>
                <a:cs typeface="Times New Roman" panose="02020603050405020304" pitchFamily="18" charset="0"/>
              </a:rPr>
              <a:t>, sa délimitation comme genre doit bien reposer sur un certain nombre de </a:t>
            </a:r>
            <a:r>
              <a:rPr lang="fr-FR" sz="1500" b="1" i="1" dirty="0">
                <a:effectLst/>
                <a:latin typeface="Times New Roman" panose="02020603050405020304" pitchFamily="18" charset="0"/>
                <a:ea typeface="Calibri" panose="020F0502020204030204" pitchFamily="34" charset="0"/>
                <a:cs typeface="Times New Roman" panose="02020603050405020304" pitchFamily="18" charset="0"/>
              </a:rPr>
              <a:t>principes</a:t>
            </a:r>
            <a:r>
              <a:rPr lang="fr-FR" sz="1500" b="1" dirty="0">
                <a:effectLst/>
                <a:latin typeface="Times New Roman" panose="02020603050405020304" pitchFamily="18" charset="0"/>
                <a:ea typeface="Calibri" panose="020F0502020204030204" pitchFamily="34" charset="0"/>
                <a:cs typeface="Times New Roman" panose="02020603050405020304" pitchFamily="18" charset="0"/>
              </a:rPr>
              <a:t>.</a:t>
            </a:r>
          </a:p>
          <a:p>
            <a:pPr>
              <a:lnSpc>
                <a:spcPct val="110000"/>
              </a:lnSpc>
            </a:pPr>
            <a:r>
              <a:rPr lang="fr-FR" sz="1500" dirty="0">
                <a:latin typeface="Times New Roman" panose="02020603050405020304" pitchFamily="18" charset="0"/>
                <a:ea typeface="Calibri" panose="020F0502020204030204" pitchFamily="34" charset="0"/>
              </a:rPr>
              <a:t>2</a:t>
            </a:r>
            <a:r>
              <a:rPr lang="fr-FR" sz="1500" dirty="0">
                <a:effectLst/>
                <a:latin typeface="Times New Roman" panose="02020603050405020304" pitchFamily="18" charset="0"/>
                <a:ea typeface="Calibri" panose="020F0502020204030204" pitchFamily="34" charset="0"/>
              </a:rPr>
              <a:t>) Il faut donc relativiser l’hybridité qui fondait la « bâtardise » du roman ; et, de même, il faut critiquer le lien de cause à effet entre « bâtardise » et « liberté infinie ». Le « bâtard » est peut-être un marginal qui a davantage d’opportunités de se réinventer et de s’auto-déterminer que des enfants plus légitimes ; mais cela ne veut pas dire qu’il est strictement libre et sans aucune attache.</a:t>
            </a:r>
            <a:r>
              <a:rPr lang="fr-FR" sz="1500" dirty="0">
                <a:effectLst/>
              </a:rPr>
              <a:t> </a:t>
            </a:r>
          </a:p>
          <a:p>
            <a:pPr>
              <a:lnSpc>
                <a:spcPct val="110000"/>
              </a:lnSpc>
            </a:pPr>
            <a:r>
              <a:rPr lang="fr-FR" sz="1500" dirty="0">
                <a:effectLst/>
                <a:latin typeface="Times New Roman" panose="02020603050405020304" pitchFamily="18" charset="0"/>
                <a:ea typeface="Calibri" panose="020F0502020204030204" pitchFamily="34" charset="0"/>
                <a:cs typeface="Times New Roman" panose="02020603050405020304" pitchFamily="18" charset="0"/>
              </a:rPr>
              <a:t>A) </a:t>
            </a:r>
            <a:r>
              <a:rPr lang="fr-FR" sz="1500" dirty="0">
                <a:effectLst/>
                <a:latin typeface="Times New Roman" panose="02020603050405020304" pitchFamily="18" charset="0"/>
                <a:ea typeface="Calibri" panose="020F0502020204030204" pitchFamily="34" charset="0"/>
              </a:rPr>
              <a:t>Le « roman » n’est pas apparu d’un coup et n’est pas sans parents : roman grec, nouvelle historique, roman précieux ont contribué à singulariser le genre et fixer ses principes</a:t>
            </a:r>
            <a:r>
              <a:rPr lang="fr-FR" sz="1500" dirty="0">
                <a:effectLst/>
              </a:rPr>
              <a:t> </a:t>
            </a:r>
          </a:p>
          <a:p>
            <a:pPr marL="342900" lvl="0" indent="-342900" rtl="0">
              <a:lnSpc>
                <a:spcPct val="110000"/>
              </a:lnSpc>
              <a:buFont typeface="+mj-lt"/>
              <a:buAutoNum type="alphaLcPeriod"/>
            </a:pPr>
            <a:r>
              <a:rPr lang="fr-FR" sz="1500" dirty="0">
                <a:effectLst/>
                <a:latin typeface="Times New Roman" panose="02020603050405020304" pitchFamily="18" charset="0"/>
                <a:ea typeface="Calibri" panose="020F0502020204030204" pitchFamily="34" charset="0"/>
                <a:cs typeface="Times New Roman" panose="02020603050405020304" pitchFamily="18" charset="0"/>
              </a:rPr>
              <a:t>B) </a:t>
            </a:r>
            <a:r>
              <a:rPr lang="fr-FR" sz="1500" kern="100" dirty="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Le roman n’a pas le monopole de la « bâtardise » comprise comme hybridation</a:t>
            </a:r>
          </a:p>
          <a:p>
            <a:pPr>
              <a:lnSpc>
                <a:spcPct val="110000"/>
              </a:lnSpc>
            </a:pPr>
            <a:r>
              <a:rPr lang="fr-FR" sz="1500" kern="100" dirty="0">
                <a:effectLst/>
                <a:uFill>
                  <a:solidFill>
                    <a:srgbClr val="000000"/>
                  </a:solidFill>
                </a:uFill>
                <a:latin typeface="Times New Roman" panose="02020603050405020304" pitchFamily="18" charset="0"/>
                <a:ea typeface="Times New Roman" panose="02020603050405020304" pitchFamily="18" charset="0"/>
                <a:cs typeface="Arial" panose="020B0604020202020204" pitchFamily="34" charset="0"/>
              </a:rPr>
              <a:t>C) La liberté du roman, encore aujourd’hui, est loin d’être absolue, et tout ne lui est pas permis</a:t>
            </a:r>
          </a:p>
        </p:txBody>
      </p:sp>
    </p:spTree>
    <p:extLst>
      <p:ext uri="{BB962C8B-B14F-4D97-AF65-F5344CB8AC3E}">
        <p14:creationId xmlns:p14="http://schemas.microsoft.com/office/powerpoint/2010/main" val="3588353953"/>
      </p:ext>
    </p:extLst>
  </p:cSld>
  <p:clrMapOvr>
    <a:masterClrMapping/>
  </p:clrMapOvr>
  <mc:AlternateContent xmlns:mc="http://schemas.openxmlformats.org/markup-compatibility/2006" xmlns:p14="http://schemas.microsoft.com/office/powerpoint/2010/main">
    <mc:Choice Requires="p14">
      <p:transition spd="slow" p14:dur="2000" advTm="572953"/>
    </mc:Choice>
    <mc:Fallback xmlns="">
      <p:transition spd="slow" advTm="572953"/>
    </mc:Fallback>
  </mc:AlternateContent>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TotalTime>
  <Words>7030</Words>
  <Application>Microsoft Office PowerPoint</Application>
  <PresentationFormat>Grand écran</PresentationFormat>
  <Paragraphs>182</Paragraphs>
  <Slides>32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32</vt:i4>
      </vt:variant>
    </vt:vector>
  </HeadingPairs>
  <TitlesOfParts>
    <vt:vector size="41" baseType="lpstr">
      <vt:lpstr>Arial Nova Light</vt:lpstr>
      <vt:lpstr>Calibri</vt:lpstr>
      <vt:lpstr>Calibri Light</vt:lpstr>
      <vt:lpstr>Courier New</vt:lpstr>
      <vt:lpstr>Gill Sans MT</vt:lpstr>
      <vt:lpstr>Symbol</vt:lpstr>
      <vt:lpstr>Times New Roman</vt:lpstr>
      <vt:lpstr>Wingdings 2</vt:lpstr>
      <vt:lpstr>DividendVTI</vt:lpstr>
      <vt:lpstr>Méthodologie de la dissertation</vt:lpstr>
      <vt:lpstr>Cours 4.   S’exercer : analyser un sujet, trouver une problématique</vt:lpstr>
      <vt:lpstr>S’exercer  Élaborer un plan</vt:lpstr>
      <vt:lpstr>S’exercer  Élaborer un plan</vt:lpstr>
      <vt:lpstr>S’exercer  Élaborer un plan et trouver des exemples</vt:lpstr>
      <vt:lpstr>S’exercer  Élaborer un plan et trouver des exemples</vt:lpstr>
      <vt:lpstr>S’exercer  Élaborer un plan et trouver des exemples</vt:lpstr>
      <vt:lpstr>S’exercer  Élaborer un plan et trouver des exemples</vt:lpstr>
      <vt:lpstr>S’exercer  Élaborer un plan et trouver des exemples</vt:lpstr>
      <vt:lpstr>S’exercer  Élaborer un plan et trouver des exemples</vt:lpstr>
      <vt:lpstr>S’exercer  Élaborer un plan et trouver des exemples</vt:lpstr>
      <vt:lpstr>S’exercer  Élaborer un plan et trouver des exemples</vt:lpstr>
      <vt:lpstr>S’exercer  Élaborer un plan et trouver des exemples</vt:lpstr>
      <vt:lpstr>S’exercer  Élaborer un plan et trouver des exemples</vt:lpstr>
      <vt:lpstr>sujet 2</vt:lpstr>
      <vt:lpstr>sujet 2  Analyse du contexte</vt:lpstr>
      <vt:lpstr>sujet 2  Analyse du sujet</vt:lpstr>
      <vt:lpstr>sujet 2  Analyse du sujet  Mouvement de la citation</vt:lpstr>
      <vt:lpstr>sujet 2  Analyse du sujet  Analyse des termes du sujet</vt:lpstr>
      <vt:lpstr>sujet 2   Analyse du sujet  Analyse des termes du sujet</vt:lpstr>
      <vt:lpstr>sujet 2   Analyse du sujet  Analyse des termes du sujet</vt:lpstr>
      <vt:lpstr>sujet 2  Analyse du sujet </vt:lpstr>
      <vt:lpstr>sujet 2  Analyse du sujet </vt:lpstr>
      <vt:lpstr>sujet 2  Analyse du sujet </vt:lpstr>
      <vt:lpstr>sujet 2  Analyse du sujet </vt:lpstr>
      <vt:lpstr>sujet 2  Analyse du sujet </vt:lpstr>
      <vt:lpstr>sujet 2  Synthèse de L’analyse </vt:lpstr>
      <vt:lpstr>sujet 2  Problématique</vt:lpstr>
      <vt:lpstr>sujet 2  Plan</vt:lpstr>
      <vt:lpstr>sujet 2  Plan</vt:lpstr>
      <vt:lpstr>sujet 2  Plan</vt:lpstr>
      <vt:lpstr>sujet 2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Méthodologie de la dissertation</dc:title>
  <dc:creator>Loïse Lelevé</dc:creator>
  <cp:lastModifiedBy>Apolline Vandaele</cp:lastModifiedBy>
  <cp:revision>30</cp:revision>
  <dcterms:created xsi:type="dcterms:W3CDTF">2020-12-02T12:46:56Z</dcterms:created>
  <dcterms:modified xsi:type="dcterms:W3CDTF">2022-10-16T16:48:56Z</dcterms:modified>
</cp:coreProperties>
</file>