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94" r:id="rId3"/>
    <p:sldId id="296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tIi44mV2L99DpCD4mH5eg==" hashData="RfF7mWu9doVCs2/QYDG8dTtV9e9mAkIrnsRAogEK3zoIMISauQiF5P0N8dxSvBNTcc2aZ857zBjPBd0+0tE60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0" autoAdjust="0"/>
    <p:restoredTop sz="94660"/>
  </p:normalViewPr>
  <p:slideViewPr>
    <p:cSldViewPr snapToGrid="0">
      <p:cViewPr varScale="1">
        <p:scale>
          <a:sx n="64" d="100"/>
          <a:sy n="64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7DC03-62EF-89D5-94E5-D871136FA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18EC08-1299-7113-5106-5CC4BCBDF7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A57592-6D1A-C202-DB55-D9E54877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3DEF7E-E6D5-10C7-D43C-99831A60C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437C33-C2C4-0F8B-70FA-667674F10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58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18A64-B63B-E550-168E-0CD591FA8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1EF345-192F-61CC-8EA4-A8D61C840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029EC8-2801-1C29-D301-FB366F191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D45612-EE9C-9F8A-910A-83A084527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74A8D2-EBE6-9525-5EAF-4E9DF6728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90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5D6FB-D188-E01C-F3E2-C80CE1FC6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55DED-1A6F-2931-B5F0-54A0ED0C2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614963-1094-B865-74AB-F64B47D67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9071E7-42AB-3B41-86A0-A6B75ED1A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A2FC67-18E1-9729-0143-28BA99E34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5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8A0AF-F176-89C6-3CE4-6997385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289B1F-939D-B3EE-EE0F-91AC3D5969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95AD331-0C9B-7C50-2CCF-68C9C59D0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A0CD45-D221-B4C6-4427-39DB14F73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007F28-2A93-70DA-6FA6-43837D2FB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BF456D-F529-0B29-5454-0F10E34C6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75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96F0F-C772-8326-FEE3-41FF5725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D6E7A8-6048-EAB7-9EAC-D8CB1E21E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9B203B-26E3-EAD5-47F5-26BE3C3AC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6A200-DABF-879B-B228-05B6B76F7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53E2A1-43A2-1A07-7B7A-8F074E6118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6368557-D1C7-CFA5-3BE1-2A25FF673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28360D-78FA-AF8B-E910-EBF0E96B0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96170F-0229-3FC4-DBCB-375A0E91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9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6A63B-921F-DA36-CEA0-8ECC16DC9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24FA85D-A245-CB01-5AF2-33428FFE9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8FC71AC-CA01-9F2C-B9C8-D713F251E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90BB3DF-2D47-FD54-BF39-620A15389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15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633533-E50B-7B8A-8E14-5B03CDA95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47179E-94DA-6370-FA2B-A7D58CF0B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E4CA62-B832-BF82-54B8-56DCE1C16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46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72A3B-18E6-DAF5-D8B6-C6248C8A2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3C8682-3ED0-9292-E189-D7B24C5D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198243-58F3-26E2-E792-4234B5C7C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6AD0DB-5DA6-EAC8-29DE-B32ECBBA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97363B-6503-2230-1D56-3F64481C9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29D88C-419C-6851-D3AA-659E56247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4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44F79-79D4-7153-D043-213ABCD7A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FE16923-CF91-0B0C-5BC3-2AB9FEAB24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E28A839-65C3-754D-7452-EEBFF289DE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2106B7-1DDF-B89B-605D-7511CFAF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EA2EF8-EA74-C626-DD29-0906BACF9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093989-D76D-D3AE-978D-4A4F45040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61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CB6F1-DFCD-233B-EC7A-856E73D23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4FED2-D5DF-5D35-E00F-94A5B97D95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C3BD90-B9CC-DBFE-83D7-D1D6BD907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79287-D0D4-8DB1-D0EF-9EDBCC174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D47BD5-7978-0941-5A36-3C5737E1F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90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B5EE992-4324-E080-FD76-5DFDACD25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57C505-156F-B82D-901F-067D200F98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E1063F-0936-DDCF-E131-BED6C6485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F430EF-52F1-22F2-7F5F-22F1F05AA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951BCF-FA23-3A8D-35F3-6B497F631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50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2601E6B-AC77-AA42-8649-B6FABBE46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EAFB9A-88CA-6B02-7D19-AD5A8523C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67B3CF-220C-DA55-2DB2-A215065CC5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CEB06-E5C1-467E-9496-EB5A515A2397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A331F4-A7AF-D49C-E37B-557323AE4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1EAE61-FB6C-F0AC-13AE-0BBD333830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70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683480C4-F6E3-C419-B911-B2E14E1C41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6836" y="775854"/>
            <a:ext cx="7192023" cy="5306291"/>
          </a:xfrm>
          <a:prstGeom prst="rect">
            <a:avLst/>
          </a:prstGeom>
          <a:ln w="50800" cmpd="dbl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39DA14-2032-53E8-9D82-374A01BED454}"/>
              </a:ext>
            </a:extLst>
          </p:cNvPr>
          <p:cNvSpPr txBox="1"/>
          <p:nvPr/>
        </p:nvSpPr>
        <p:spPr>
          <a:xfrm>
            <a:off x="4468091" y="3179754"/>
            <a:ext cx="3255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Propose La Musique Aux Tuilerie</a:t>
            </a:r>
          </a:p>
        </p:txBody>
      </p:sp>
    </p:spTree>
    <p:extLst>
      <p:ext uri="{BB962C8B-B14F-4D97-AF65-F5344CB8AC3E}">
        <p14:creationId xmlns:p14="http://schemas.microsoft.com/office/powerpoint/2010/main" val="205834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  <p:sndAc>
          <p:stSnd loop="1">
            <p:snd r:embed="rId2" name="Musique Triste (violons et pianos).wav"/>
          </p:stSnd>
        </p:sndAc>
      </p:transition>
    </mc:Choice>
    <mc:Fallback xmlns="">
      <p:transition spd="slow" advClick="0" advTm="16000">
        <p:fade/>
        <p:sndAc>
          <p:stSnd loop="1">
            <p:snd r:embed="rId4" name="Musique Triste (violons et piano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07F63C-C926-1ECC-EFA2-35ABDF1A16C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Musique aux Tuileries est une peinture réalisée en 1862 par Édouard Manet. L’univers à la fois huppé et raffiné dans lequel évoluait Manet à Paris, est remarquablement rendu par ce tableau, qui dépeint un concert donné au jardin des Tuileries et dans lequel le peintre représente des personnes qui lui sont proches</a:t>
            </a:r>
          </a:p>
        </p:txBody>
      </p:sp>
    </p:spTree>
    <p:extLst>
      <p:ext uri="{BB962C8B-B14F-4D97-AF65-F5344CB8AC3E}">
        <p14:creationId xmlns:p14="http://schemas.microsoft.com/office/powerpoint/2010/main" val="157342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groupe, gens&#10;&#10;Description générée automatiquement">
            <a:extLst>
              <a:ext uri="{FF2B5EF4-FFF2-40B4-BE49-F238E27FC236}">
                <a16:creationId xmlns:a16="http://schemas.microsoft.com/office/drawing/2014/main" id="{E2C967D0-E59B-72F6-2E0B-C806D8B1E1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642" y="491540"/>
            <a:ext cx="8887326" cy="587492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2DA8FF-D69F-7025-0D0B-14B9B09C158C}"/>
              </a:ext>
            </a:extLst>
          </p:cNvPr>
          <p:cNvSpPr txBox="1"/>
          <p:nvPr/>
        </p:nvSpPr>
        <p:spPr>
          <a:xfrm>
            <a:off x="9657346" y="2839453"/>
            <a:ext cx="2534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Musique aux Tuileries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2A5A2EB-4BCB-1B42-6A96-DD9BBEE845F1}"/>
              </a:ext>
            </a:extLst>
          </p:cNvPr>
          <p:cNvSpPr txBox="1"/>
          <p:nvPr/>
        </p:nvSpPr>
        <p:spPr>
          <a:xfrm>
            <a:off x="9657346" y="3547339"/>
            <a:ext cx="2534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Huile Sur Toile 1862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Galerie Nationale</a:t>
            </a:r>
          </a:p>
        </p:txBody>
      </p:sp>
    </p:spTree>
    <p:extLst>
      <p:ext uri="{BB962C8B-B14F-4D97-AF65-F5344CB8AC3E}">
        <p14:creationId xmlns:p14="http://schemas.microsoft.com/office/powerpoint/2010/main" val="299994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CA8F7B-2A88-7349-0EF4-655A138FF4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189" y="625642"/>
            <a:ext cx="8726905" cy="567890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1BD6A4-B7B6-384C-1F94-002722F3FB4C}"/>
              </a:ext>
            </a:extLst>
          </p:cNvPr>
          <p:cNvSpPr txBox="1"/>
          <p:nvPr/>
        </p:nvSpPr>
        <p:spPr>
          <a:xfrm>
            <a:off x="9689432" y="3593432"/>
            <a:ext cx="26309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Édouard Manet - Le Déjeuner sur l'herbe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FD6B77E-16D7-75AD-9932-379AF6D9BFC4}"/>
              </a:ext>
            </a:extLst>
          </p:cNvPr>
          <p:cNvSpPr txBox="1"/>
          <p:nvPr/>
        </p:nvSpPr>
        <p:spPr>
          <a:xfrm>
            <a:off x="9689432" y="4258997"/>
            <a:ext cx="250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1863 Huile Sur Toile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B462DF7-7773-DA6D-DF09-3F595B79BC37}"/>
              </a:ext>
            </a:extLst>
          </p:cNvPr>
          <p:cNvSpPr txBox="1"/>
          <p:nvPr/>
        </p:nvSpPr>
        <p:spPr>
          <a:xfrm>
            <a:off x="9817770" y="4620126"/>
            <a:ext cx="26309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335183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extérieur&#10;&#10;Description générée automatiquement">
            <a:extLst>
              <a:ext uri="{FF2B5EF4-FFF2-40B4-BE49-F238E27FC236}">
                <a16:creationId xmlns:a16="http://schemas.microsoft.com/office/drawing/2014/main" id="{464E7BDA-42CB-AED0-01CA-E37B3387F0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1178" y="529891"/>
            <a:ext cx="7620000" cy="579821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13ED2B-0498-7F8E-5A47-3BCD6D678D36}"/>
              </a:ext>
            </a:extLst>
          </p:cNvPr>
          <p:cNvSpPr txBox="1"/>
          <p:nvPr/>
        </p:nvSpPr>
        <p:spPr>
          <a:xfrm>
            <a:off x="8951495" y="3724176"/>
            <a:ext cx="32405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Concert champêtre de Titien (1508-1509).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AEAAF24-C862-E8C1-5AEB-D02CE8F546F4}"/>
              </a:ext>
            </a:extLst>
          </p:cNvPr>
          <p:cNvSpPr txBox="1"/>
          <p:nvPr/>
        </p:nvSpPr>
        <p:spPr>
          <a:xfrm>
            <a:off x="8951495" y="4364468"/>
            <a:ext cx="32405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Huile sur Toile musée du Louvre</a:t>
            </a:r>
          </a:p>
        </p:txBody>
      </p:sp>
    </p:spTree>
    <p:extLst>
      <p:ext uri="{BB962C8B-B14F-4D97-AF65-F5344CB8AC3E}">
        <p14:creationId xmlns:p14="http://schemas.microsoft.com/office/powerpoint/2010/main" val="132696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livre&#10;&#10;Description générée automatiquement">
            <a:extLst>
              <a:ext uri="{FF2B5EF4-FFF2-40B4-BE49-F238E27FC236}">
                <a16:creationId xmlns:a16="http://schemas.microsoft.com/office/drawing/2014/main" id="{705B14AE-CD1E-CA24-C960-926D7443D8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811" y="657725"/>
            <a:ext cx="9015663" cy="5614737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3CD3974-446D-78CF-8225-B05FCF1C312F}"/>
              </a:ext>
            </a:extLst>
          </p:cNvPr>
          <p:cNvSpPr txBox="1"/>
          <p:nvPr/>
        </p:nvSpPr>
        <p:spPr>
          <a:xfrm>
            <a:off x="9930063" y="3429000"/>
            <a:ext cx="226193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 Jugement de Pâris, gravure de Raimondi (1514-1518).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CF20AB6-EB97-5E4F-B1AA-6D9D1FD2A58E}"/>
              </a:ext>
            </a:extLst>
          </p:cNvPr>
          <p:cNvSpPr txBox="1"/>
          <p:nvPr/>
        </p:nvSpPr>
        <p:spPr>
          <a:xfrm>
            <a:off x="9930063" y="4592018"/>
            <a:ext cx="2550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Gravure sur Cuivre 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Musée de </a:t>
            </a:r>
            <a:r>
              <a:rPr lang="fr-FR" sz="2000" b="1" i="1" dirty="0" err="1">
                <a:solidFill>
                  <a:srgbClr val="FFFF00"/>
                </a:solidFill>
              </a:rPr>
              <a:t>Stugartt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88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DF9443B-8C0E-1406-B9B4-9B342EE5D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7747" y="542925"/>
            <a:ext cx="7620000" cy="577215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8025AD-6B6C-23CA-72EF-72EBFB5FD399}"/>
              </a:ext>
            </a:extLst>
          </p:cNvPr>
          <p:cNvSpPr txBox="1"/>
          <p:nvPr/>
        </p:nvSpPr>
        <p:spPr>
          <a:xfrm>
            <a:off x="9296400" y="3272589"/>
            <a:ext cx="27191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P</a:t>
            </a:r>
            <a:r>
              <a:rPr lang="fr-FR" sz="2400" b="1" i="1" dirty="0">
                <a:solidFill>
                  <a:srgbClr val="FFFF00"/>
                </a:solidFill>
              </a:rPr>
              <a:t>artie carrée de Watteau (1713).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625FF16-ADBC-C420-F5B3-C2AFC29A60CB}"/>
              </a:ext>
            </a:extLst>
          </p:cNvPr>
          <p:cNvSpPr txBox="1"/>
          <p:nvPr/>
        </p:nvSpPr>
        <p:spPr>
          <a:xfrm>
            <a:off x="9296400" y="3962400"/>
            <a:ext cx="29677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1713 Huile sur Toile 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Musée des beaux arts  San Francisco</a:t>
            </a:r>
          </a:p>
        </p:txBody>
      </p:sp>
    </p:spTree>
    <p:extLst>
      <p:ext uri="{BB962C8B-B14F-4D97-AF65-F5344CB8AC3E}">
        <p14:creationId xmlns:p14="http://schemas.microsoft.com/office/powerpoint/2010/main" val="23953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extérieur&#10;&#10;Description générée automatiquement">
            <a:extLst>
              <a:ext uri="{FF2B5EF4-FFF2-40B4-BE49-F238E27FC236}">
                <a16:creationId xmlns:a16="http://schemas.microsoft.com/office/drawing/2014/main" id="{244A88FE-D5AF-64AE-7E1E-C2EB28DF0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895" y="609599"/>
            <a:ext cx="8710863" cy="564682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A74175-6513-E9EA-A930-CECFFF489762}"/>
              </a:ext>
            </a:extLst>
          </p:cNvPr>
          <p:cNvSpPr txBox="1"/>
          <p:nvPr/>
        </p:nvSpPr>
        <p:spPr>
          <a:xfrm>
            <a:off x="9545053" y="3673642"/>
            <a:ext cx="25346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Partie carrée de Tissot (1870).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28E805C-F90D-EB28-1520-39EE2444811D}"/>
              </a:ext>
            </a:extLst>
          </p:cNvPr>
          <p:cNvSpPr txBox="1"/>
          <p:nvPr/>
        </p:nvSpPr>
        <p:spPr>
          <a:xfrm>
            <a:off x="9697453" y="3826042"/>
            <a:ext cx="2534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6078494-62A3-7A63-2F19-144741651FA4}"/>
              </a:ext>
            </a:extLst>
          </p:cNvPr>
          <p:cNvSpPr txBox="1"/>
          <p:nvPr/>
        </p:nvSpPr>
        <p:spPr>
          <a:xfrm>
            <a:off x="9496926" y="4347774"/>
            <a:ext cx="25346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Huile sur Toile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Musée des beaux arts du Canada</a:t>
            </a:r>
          </a:p>
        </p:txBody>
      </p:sp>
    </p:spTree>
    <p:extLst>
      <p:ext uri="{BB962C8B-B14F-4D97-AF65-F5344CB8AC3E}">
        <p14:creationId xmlns:p14="http://schemas.microsoft.com/office/powerpoint/2010/main" val="427327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rsonne, extérieur&#10;&#10;Description générée automatiquement">
            <a:extLst>
              <a:ext uri="{FF2B5EF4-FFF2-40B4-BE49-F238E27FC236}">
                <a16:creationId xmlns:a16="http://schemas.microsoft.com/office/drawing/2014/main" id="{37F3A13B-0661-F7D8-599B-E8B3DC0452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7558" y="449179"/>
            <a:ext cx="6973202" cy="5903496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249627-74CD-5CF4-B3F7-06BF529942A4}"/>
              </a:ext>
            </a:extLst>
          </p:cNvPr>
          <p:cNvSpPr txBox="1"/>
          <p:nvPr/>
        </p:nvSpPr>
        <p:spPr>
          <a:xfrm>
            <a:off x="9090760" y="4347411"/>
            <a:ext cx="3101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Déjeuner </a:t>
            </a:r>
            <a:r>
              <a:rPr lang="fr-FR" sz="2000" b="1" i="1" dirty="0">
                <a:solidFill>
                  <a:srgbClr val="FFFF00"/>
                </a:solidFill>
              </a:rPr>
              <a:t>sur</a:t>
            </a:r>
            <a:r>
              <a:rPr lang="fr-FR" sz="2400" b="1" i="1" dirty="0">
                <a:solidFill>
                  <a:srgbClr val="FFFF00"/>
                </a:solidFill>
              </a:rPr>
              <a:t> l'herbe</a:t>
            </a:r>
          </a:p>
        </p:txBody>
      </p:sp>
    </p:spTree>
    <p:extLst>
      <p:ext uri="{BB962C8B-B14F-4D97-AF65-F5344CB8AC3E}">
        <p14:creationId xmlns:p14="http://schemas.microsoft.com/office/powerpoint/2010/main" val="260699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, plusieurs&#10;&#10;Description générée automatiquement">
            <a:extLst>
              <a:ext uri="{FF2B5EF4-FFF2-40B4-BE49-F238E27FC236}">
                <a16:creationId xmlns:a16="http://schemas.microsoft.com/office/drawing/2014/main" id="{877B70D5-015A-1F55-594D-9B983266E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9329" y="574078"/>
            <a:ext cx="8340991" cy="570984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A246251-7D09-1DDF-C63A-A06E33BB8DD5}"/>
              </a:ext>
            </a:extLst>
          </p:cNvPr>
          <p:cNvSpPr txBox="1"/>
          <p:nvPr/>
        </p:nvSpPr>
        <p:spPr>
          <a:xfrm>
            <a:off x="9635066" y="3302000"/>
            <a:ext cx="25569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Copie d'après La Barque de Dante de Delacroix - Edouard Manet (B 830)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4E8AF9A-8A9E-07F0-D220-7E50F277F8DE}"/>
              </a:ext>
            </a:extLst>
          </p:cNvPr>
          <p:cNvSpPr txBox="1"/>
          <p:nvPr/>
        </p:nvSpPr>
        <p:spPr>
          <a:xfrm>
            <a:off x="9635065" y="4590534"/>
            <a:ext cx="2218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1854-1858  musée des beaux arts de Lyon</a:t>
            </a:r>
          </a:p>
        </p:txBody>
      </p:sp>
    </p:spTree>
    <p:extLst>
      <p:ext uri="{BB962C8B-B14F-4D97-AF65-F5344CB8AC3E}">
        <p14:creationId xmlns:p14="http://schemas.microsoft.com/office/powerpoint/2010/main" val="166703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vieux&#10;&#10;Description générée automatiquement">
            <a:extLst>
              <a:ext uri="{FF2B5EF4-FFF2-40B4-BE49-F238E27FC236}">
                <a16:creationId xmlns:a16="http://schemas.microsoft.com/office/drawing/2014/main" id="{291AF4D5-6C07-21B5-BC11-8E7DD806BA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067" y="474132"/>
            <a:ext cx="4741332" cy="565573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5E42C70-97B3-F62C-CC2A-59002383A9A6}"/>
              </a:ext>
            </a:extLst>
          </p:cNvPr>
          <p:cNvSpPr txBox="1"/>
          <p:nvPr/>
        </p:nvSpPr>
        <p:spPr>
          <a:xfrm>
            <a:off x="6493932" y="3762514"/>
            <a:ext cx="4555067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1" dirty="0">
                <a:solidFill>
                  <a:srgbClr val="FFFF00"/>
                </a:solidFill>
              </a:rPr>
              <a:t>Édouard Manet - Portrait of Madame Brunet - 2011.53 - J. Paul </a:t>
            </a:r>
            <a:r>
              <a:rPr lang="en-US" sz="2400" dirty="0">
                <a:solidFill>
                  <a:srgbClr val="FFFF00"/>
                </a:solidFill>
              </a:rPr>
              <a:t>Getty Museum</a:t>
            </a:r>
            <a:endParaRPr lang="fr-FR" sz="2400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234DCF1-05FE-1DCD-67B4-53A7417547F5}"/>
              </a:ext>
            </a:extLst>
          </p:cNvPr>
          <p:cNvSpPr txBox="1"/>
          <p:nvPr/>
        </p:nvSpPr>
        <p:spPr>
          <a:xfrm>
            <a:off x="5638800" y="4470400"/>
            <a:ext cx="62653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entre vers 1861 et vers 1863 , retravaillé vers 1867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	huile sur toile centre Getty</a:t>
            </a:r>
          </a:p>
        </p:txBody>
      </p:sp>
    </p:spTree>
    <p:extLst>
      <p:ext uri="{BB962C8B-B14F-4D97-AF65-F5344CB8AC3E}">
        <p14:creationId xmlns:p14="http://schemas.microsoft.com/office/powerpoint/2010/main" val="330582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plancher, groupe&#10;&#10;Description générée automatiquement">
            <a:extLst>
              <a:ext uri="{FF2B5EF4-FFF2-40B4-BE49-F238E27FC236}">
                <a16:creationId xmlns:a16="http://schemas.microsoft.com/office/drawing/2014/main" id="{5B3B49EB-FDDA-635B-A7E8-9BF5F83DC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801" y="299509"/>
            <a:ext cx="4690532" cy="628755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A7B777-D627-E44F-B0EC-745CA0A50613}"/>
              </a:ext>
            </a:extLst>
          </p:cNvPr>
          <p:cNvSpPr txBox="1"/>
          <p:nvPr/>
        </p:nvSpPr>
        <p:spPr>
          <a:xfrm>
            <a:off x="6604000" y="4247122"/>
            <a:ext cx="416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>
                <a:solidFill>
                  <a:srgbClr val="FFFF00"/>
                </a:solidFill>
              </a:rPr>
              <a:t>Cavaliers espagnols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032EA4D-5C86-1252-79BD-28F1779E7FAA}"/>
              </a:ext>
            </a:extLst>
          </p:cNvPr>
          <p:cNvSpPr txBox="1"/>
          <p:nvPr/>
        </p:nvSpPr>
        <p:spPr>
          <a:xfrm>
            <a:off x="6604000" y="4647232"/>
            <a:ext cx="4165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1859 – 1860  Huile sur Toile 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Musée des beaux arts de Lyon</a:t>
            </a:r>
          </a:p>
        </p:txBody>
      </p:sp>
    </p:spTree>
    <p:extLst>
      <p:ext uri="{BB962C8B-B14F-4D97-AF65-F5344CB8AC3E}">
        <p14:creationId xmlns:p14="http://schemas.microsoft.com/office/powerpoint/2010/main" val="269733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personne&#10;&#10;Description générée automatiquement">
            <a:extLst>
              <a:ext uri="{FF2B5EF4-FFF2-40B4-BE49-F238E27FC236}">
                <a16:creationId xmlns:a16="http://schemas.microsoft.com/office/drawing/2014/main" id="{D4F64DFE-AAF0-0C8A-9EE8-F62ACEBAEC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733" y="457200"/>
            <a:ext cx="5858934" cy="590973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227ECE-822D-DCE1-73F3-56418E23A4FE}"/>
              </a:ext>
            </a:extLst>
          </p:cNvPr>
          <p:cNvSpPr txBox="1"/>
          <p:nvPr/>
        </p:nvSpPr>
        <p:spPr>
          <a:xfrm>
            <a:off x="7907867" y="4402667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Édouard Manet - L'Enfant à l'épée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CDD6FA9-9185-0D76-3143-346FF3594978}"/>
              </a:ext>
            </a:extLst>
          </p:cNvPr>
          <p:cNvSpPr txBox="1"/>
          <p:nvPr/>
        </p:nvSpPr>
        <p:spPr>
          <a:xfrm>
            <a:off x="7907867" y="4745687"/>
            <a:ext cx="36745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1861 Huile sur Toile  musée de l’Art Métropolitain</a:t>
            </a:r>
          </a:p>
        </p:txBody>
      </p:sp>
    </p:spTree>
    <p:extLst>
      <p:ext uri="{BB962C8B-B14F-4D97-AF65-F5344CB8AC3E}">
        <p14:creationId xmlns:p14="http://schemas.microsoft.com/office/powerpoint/2010/main" val="14015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danseur, vieux&#10;&#10;Description générée automatiquement">
            <a:extLst>
              <a:ext uri="{FF2B5EF4-FFF2-40B4-BE49-F238E27FC236}">
                <a16:creationId xmlns:a16="http://schemas.microsoft.com/office/drawing/2014/main" id="{1B86BA81-487E-31E2-EC9A-3148241147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867" y="516466"/>
            <a:ext cx="4741333" cy="582506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8918A43-1980-8F26-5B15-3FC0E9EC8397}"/>
              </a:ext>
            </a:extLst>
          </p:cNvPr>
          <p:cNvSpPr txBox="1"/>
          <p:nvPr/>
        </p:nvSpPr>
        <p:spPr>
          <a:xfrm>
            <a:off x="5740400" y="3429000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Edouard Manet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C83A693-B45D-20B8-F2C7-BFCD8F7AFD93}"/>
              </a:ext>
            </a:extLst>
          </p:cNvPr>
          <p:cNvSpPr txBox="1"/>
          <p:nvPr/>
        </p:nvSpPr>
        <p:spPr>
          <a:xfrm>
            <a:off x="7569199" y="3429000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chanteuse de rue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22AF0CC5-1292-7ECA-B8B8-C6E238DDDD47}"/>
              </a:ext>
            </a:extLst>
          </p:cNvPr>
          <p:cNvSpPr txBox="1"/>
          <p:nvPr/>
        </p:nvSpPr>
        <p:spPr>
          <a:xfrm>
            <a:off x="5740399" y="3867090"/>
            <a:ext cx="5926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1862 Huile Sur Toile musée des beaux Arts de Boston</a:t>
            </a:r>
          </a:p>
        </p:txBody>
      </p:sp>
    </p:spTree>
    <p:extLst>
      <p:ext uri="{BB962C8B-B14F-4D97-AF65-F5344CB8AC3E}">
        <p14:creationId xmlns:p14="http://schemas.microsoft.com/office/powerpoint/2010/main" val="141866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personne, noir, postiche&#10;&#10;Description générée automatiquement">
            <a:extLst>
              <a:ext uri="{FF2B5EF4-FFF2-40B4-BE49-F238E27FC236}">
                <a16:creationId xmlns:a16="http://schemas.microsoft.com/office/drawing/2014/main" id="{7D585AE0-11AB-3C20-FA8F-44D1AF8224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499" y="491066"/>
            <a:ext cx="5051934" cy="5875867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71C3832-174B-F4BE-D3E8-454D82A8B690}"/>
              </a:ext>
            </a:extLst>
          </p:cNvPr>
          <p:cNvSpPr txBox="1"/>
          <p:nvPr/>
        </p:nvSpPr>
        <p:spPr>
          <a:xfrm>
            <a:off x="6096000" y="3428999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Berthe Morisot avec un bouquet de violettes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3C1CBCA-13C5-9318-D7CC-BE026E2F1260}"/>
              </a:ext>
            </a:extLst>
          </p:cNvPr>
          <p:cNvSpPr txBox="1"/>
          <p:nvPr/>
        </p:nvSpPr>
        <p:spPr>
          <a:xfrm>
            <a:off x="6618033" y="3885959"/>
            <a:ext cx="5051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Huile sur Toile 1872  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227296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tissu&#10;&#10;Description générée automatiquement">
            <a:extLst>
              <a:ext uri="{FF2B5EF4-FFF2-40B4-BE49-F238E27FC236}">
                <a16:creationId xmlns:a16="http://schemas.microsoft.com/office/drawing/2014/main" id="{1B5A322A-AC9C-2011-D8F8-D8A763CB03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201" y="406399"/>
            <a:ext cx="5266266" cy="604520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6DD763-BDE9-6AD8-0355-E9B48CF1299C}"/>
              </a:ext>
            </a:extLst>
          </p:cNvPr>
          <p:cNvSpPr txBox="1"/>
          <p:nvPr/>
        </p:nvSpPr>
        <p:spPr>
          <a:xfrm>
            <a:off x="6248400" y="4131733"/>
            <a:ext cx="538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Lola de Valence 1862 Huile sur toile  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266739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B49D2DE-EDDD-7EB4-ABCC-834F15B28A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800" y="541867"/>
            <a:ext cx="5960533" cy="568960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54EBD1-514E-FFDA-145D-DF716E4D41EE}"/>
              </a:ext>
            </a:extLst>
          </p:cNvPr>
          <p:cNvSpPr txBox="1"/>
          <p:nvPr/>
        </p:nvSpPr>
        <p:spPr>
          <a:xfrm>
            <a:off x="6773333" y="3386667"/>
            <a:ext cx="59605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Manet, Edouard servant de la bière de Bocks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7991CF2-0DEA-A81E-4075-485C045A79F2}"/>
              </a:ext>
            </a:extLst>
          </p:cNvPr>
          <p:cNvSpPr txBox="1"/>
          <p:nvPr/>
        </p:nvSpPr>
        <p:spPr>
          <a:xfrm>
            <a:off x="6773333" y="3865154"/>
            <a:ext cx="48598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1878 – 1879 Huile sur Toile  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6810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pierre&#10;&#10;Description générée automatiquement">
            <a:extLst>
              <a:ext uri="{FF2B5EF4-FFF2-40B4-BE49-F238E27FC236}">
                <a16:creationId xmlns:a16="http://schemas.microsoft.com/office/drawing/2014/main" id="{3AA48F01-E30A-FDCF-0810-8DA372093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575732"/>
            <a:ext cx="8334998" cy="5638801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53C1EA-93A4-6044-D00B-6F605DEFE0B0}"/>
              </a:ext>
            </a:extLst>
          </p:cNvPr>
          <p:cNvSpPr txBox="1"/>
          <p:nvPr/>
        </p:nvSpPr>
        <p:spPr>
          <a:xfrm>
            <a:off x="9093200" y="3429000"/>
            <a:ext cx="309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Édouard Manet - Effet de neige à Petit–Montrouge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7192580-A759-4673-D71E-3CAA5E2B6A01}"/>
              </a:ext>
            </a:extLst>
          </p:cNvPr>
          <p:cNvSpPr txBox="1"/>
          <p:nvPr/>
        </p:nvSpPr>
        <p:spPr>
          <a:xfrm>
            <a:off x="9093200" y="4284133"/>
            <a:ext cx="2946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1870 Huile Sur Toile 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Musée national du pays de Galles</a:t>
            </a:r>
          </a:p>
        </p:txBody>
      </p:sp>
    </p:spTree>
    <p:extLst>
      <p:ext uri="{BB962C8B-B14F-4D97-AF65-F5344CB8AC3E}">
        <p14:creationId xmlns:p14="http://schemas.microsoft.com/office/powerpoint/2010/main" val="88839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F83C7E-858B-6930-2052-D744733CD4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997" y="668866"/>
            <a:ext cx="8331203" cy="5520267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A583C64-9C29-854D-72CB-95EE906CD4BF}"/>
              </a:ext>
            </a:extLst>
          </p:cNvPr>
          <p:cNvSpPr txBox="1"/>
          <p:nvPr/>
        </p:nvSpPr>
        <p:spPr>
          <a:xfrm>
            <a:off x="8974665" y="3708400"/>
            <a:ext cx="321733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Edouard Manet - Olympia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C7C939B-6E3E-D2BA-076A-1DED389E594A}"/>
              </a:ext>
            </a:extLst>
          </p:cNvPr>
          <p:cNvSpPr txBox="1"/>
          <p:nvPr/>
        </p:nvSpPr>
        <p:spPr>
          <a:xfrm>
            <a:off x="9016998" y="4108510"/>
            <a:ext cx="3132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1863 Huile sur Toile  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7281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au&#10;&#10;Description générée automatiquement">
            <a:extLst>
              <a:ext uri="{FF2B5EF4-FFF2-40B4-BE49-F238E27FC236}">
                <a16:creationId xmlns:a16="http://schemas.microsoft.com/office/drawing/2014/main" id="{F90793B3-DED4-98FC-24A2-2C65C213D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45432"/>
            <a:ext cx="9753600" cy="5655343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A0353B-CF43-1D02-BF01-FBA6CE2F95E3}"/>
              </a:ext>
            </a:extLst>
          </p:cNvPr>
          <p:cNvSpPr txBox="1"/>
          <p:nvPr/>
        </p:nvSpPr>
        <p:spPr>
          <a:xfrm>
            <a:off x="232610" y="0"/>
            <a:ext cx="117267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Naissance de Vénus par Alexandre Cabanel présentée au Salon 1863 Huile sur Toile  1863 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323454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transport, embarcation, extérieur&#10;&#10;Description générée automatiquement">
            <a:extLst>
              <a:ext uri="{FF2B5EF4-FFF2-40B4-BE49-F238E27FC236}">
                <a16:creationId xmlns:a16="http://schemas.microsoft.com/office/drawing/2014/main" id="{C0309B51-16AC-ACEF-8D5D-E90A7530E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642" y="501316"/>
            <a:ext cx="9673390" cy="585536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B12D5D-0668-0C0C-3536-5FFEAB9C5F09}"/>
              </a:ext>
            </a:extLst>
          </p:cNvPr>
          <p:cNvSpPr txBox="1"/>
          <p:nvPr/>
        </p:nvSpPr>
        <p:spPr>
          <a:xfrm>
            <a:off x="10299032" y="2422358"/>
            <a:ext cx="18929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FF00"/>
                </a:solidFill>
              </a:rPr>
              <a:t>The Steamboat, Seascape with Porpoises, by Édouard Manet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8F46B0F-8056-B0AB-A88D-1CE4D4B9D7DC}"/>
              </a:ext>
            </a:extLst>
          </p:cNvPr>
          <p:cNvSpPr txBox="1"/>
          <p:nvPr/>
        </p:nvSpPr>
        <p:spPr>
          <a:xfrm>
            <a:off x="10299032" y="3745797"/>
            <a:ext cx="17485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Huile sur toile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1859 -1882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Philadelphie</a:t>
            </a:r>
          </a:p>
        </p:txBody>
      </p:sp>
    </p:spTree>
    <p:extLst>
      <p:ext uri="{BB962C8B-B14F-4D97-AF65-F5344CB8AC3E}">
        <p14:creationId xmlns:p14="http://schemas.microsoft.com/office/powerpoint/2010/main" val="342484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&#10;&#10;Description générée automatiquement">
            <a:extLst>
              <a:ext uri="{FF2B5EF4-FFF2-40B4-BE49-F238E27FC236}">
                <a16:creationId xmlns:a16="http://schemas.microsoft.com/office/drawing/2014/main" id="{84D4268A-A2CA-B9DA-5025-1B911EEC7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768" y="561474"/>
            <a:ext cx="8517857" cy="577515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971E60-205B-943D-D5F9-AEDC8798B373}"/>
              </a:ext>
            </a:extLst>
          </p:cNvPr>
          <p:cNvSpPr txBox="1"/>
          <p:nvPr/>
        </p:nvSpPr>
        <p:spPr>
          <a:xfrm>
            <a:off x="9320463" y="4043553"/>
            <a:ext cx="3000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Déjeuner au Studio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89E5DA1-7ADF-F696-917C-510B79774103}"/>
              </a:ext>
            </a:extLst>
          </p:cNvPr>
          <p:cNvSpPr txBox="1"/>
          <p:nvPr/>
        </p:nvSpPr>
        <p:spPr>
          <a:xfrm>
            <a:off x="9320463" y="4443663"/>
            <a:ext cx="27592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1868 Huile sur Toile 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Nouvelle ¨Pinacothèque</a:t>
            </a:r>
          </a:p>
        </p:txBody>
      </p:sp>
    </p:spTree>
    <p:extLst>
      <p:ext uri="{BB962C8B-B14F-4D97-AF65-F5344CB8AC3E}">
        <p14:creationId xmlns:p14="http://schemas.microsoft.com/office/powerpoint/2010/main" val="184577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vieux, vêtements&#10;&#10;Description générée automatiquement">
            <a:extLst>
              <a:ext uri="{FF2B5EF4-FFF2-40B4-BE49-F238E27FC236}">
                <a16:creationId xmlns:a16="http://schemas.microsoft.com/office/drawing/2014/main" id="{4DC2EC5E-FC4A-0D09-37F7-BB906EB1B9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559" y="469231"/>
            <a:ext cx="5935578" cy="5919538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326614-D674-19FF-F9FF-AEC9CFF40020}"/>
              </a:ext>
            </a:extLst>
          </p:cNvPr>
          <p:cNvSpPr txBox="1"/>
          <p:nvPr/>
        </p:nvSpPr>
        <p:spPr>
          <a:xfrm>
            <a:off x="7876674" y="3679400"/>
            <a:ext cx="43153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balcon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AAAC71D-46D5-F375-8D09-A1A663361E8F}"/>
              </a:ext>
            </a:extLst>
          </p:cNvPr>
          <p:cNvSpPr txBox="1"/>
          <p:nvPr/>
        </p:nvSpPr>
        <p:spPr>
          <a:xfrm>
            <a:off x="6866020" y="4115271"/>
            <a:ext cx="49730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1868 – 1869 Huile Sur Toile  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418952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6C776F32-73B4-D037-0AFC-1772433392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095" y="517358"/>
            <a:ext cx="5558589" cy="582328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CC6C85-9EB3-1C7A-1980-03C02FD8F5D9}"/>
              </a:ext>
            </a:extLst>
          </p:cNvPr>
          <p:cNvSpPr txBox="1"/>
          <p:nvPr/>
        </p:nvSpPr>
        <p:spPr>
          <a:xfrm>
            <a:off x="6336632" y="3689684"/>
            <a:ext cx="42832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Francisco Goya, </a:t>
            </a:r>
            <a:r>
              <a:rPr lang="fr-FR" sz="2000" b="1" i="1" dirty="0" err="1">
                <a:solidFill>
                  <a:srgbClr val="FFFF00"/>
                </a:solidFill>
              </a:rPr>
              <a:t>Majas</a:t>
            </a:r>
            <a:r>
              <a:rPr lang="fr-FR" sz="2000" b="1" i="1" dirty="0">
                <a:solidFill>
                  <a:srgbClr val="FFFF00"/>
                </a:solidFill>
              </a:rPr>
              <a:t> au balcon (vers 1808-1812) Huile Sur Toile 1800 – 1812 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Collection Privé</a:t>
            </a:r>
          </a:p>
        </p:txBody>
      </p:sp>
    </p:spTree>
    <p:extLst>
      <p:ext uri="{BB962C8B-B14F-4D97-AF65-F5344CB8AC3E}">
        <p14:creationId xmlns:p14="http://schemas.microsoft.com/office/powerpoint/2010/main" val="344556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groupe, gens&#10;&#10;Description générée automatiquement">
            <a:extLst>
              <a:ext uri="{FF2B5EF4-FFF2-40B4-BE49-F238E27FC236}">
                <a16:creationId xmlns:a16="http://schemas.microsoft.com/office/drawing/2014/main" id="{75E1CB5D-BA54-B7AC-FEAD-C08E29340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220" y="571500"/>
            <a:ext cx="9071811" cy="571500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E8E1A3-6FCC-3F68-4C16-C05DEEAD6D6A}"/>
              </a:ext>
            </a:extLst>
          </p:cNvPr>
          <p:cNvSpPr txBox="1"/>
          <p:nvPr/>
        </p:nvSpPr>
        <p:spPr>
          <a:xfrm>
            <a:off x="9906000" y="2951747"/>
            <a:ext cx="20132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Départ de la vapeur de Folkestone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17AA05C-9C15-E6DC-EB74-3014F54BDBD6}"/>
              </a:ext>
            </a:extLst>
          </p:cNvPr>
          <p:cNvSpPr txBox="1"/>
          <p:nvPr/>
        </p:nvSpPr>
        <p:spPr>
          <a:xfrm>
            <a:off x="9873916" y="3897264"/>
            <a:ext cx="21576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1869 Huile sur Toile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Musée d’Art De </a:t>
            </a:r>
            <a:r>
              <a:rPr lang="fr-FR" sz="2000" b="1" dirty="0" err="1">
                <a:solidFill>
                  <a:srgbClr val="FFFF00"/>
                </a:solidFill>
              </a:rPr>
              <a:t>philadelphie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51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&#10;&#10;Description générée automatiquement">
            <a:extLst>
              <a:ext uri="{FF2B5EF4-FFF2-40B4-BE49-F238E27FC236}">
                <a16:creationId xmlns:a16="http://schemas.microsoft.com/office/drawing/2014/main" id="{5473C1A3-E7AE-0D1C-BCA7-7A91E1E032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737" y="641684"/>
            <a:ext cx="9259503" cy="5759116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45CC0A-A527-2032-31A8-28604B5D3F6A}"/>
              </a:ext>
            </a:extLst>
          </p:cNvPr>
          <p:cNvSpPr txBox="1"/>
          <p:nvPr/>
        </p:nvSpPr>
        <p:spPr>
          <a:xfrm>
            <a:off x="10302241" y="3128211"/>
            <a:ext cx="1889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 ( discussion | contributions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16F35AA-8B84-55C6-E3CD-D66A129AACEB}"/>
              </a:ext>
            </a:extLst>
          </p:cNvPr>
          <p:cNvSpPr txBox="1"/>
          <p:nvPr/>
        </p:nvSpPr>
        <p:spPr>
          <a:xfrm>
            <a:off x="10491538" y="3836097"/>
            <a:ext cx="15801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Pas de commentaire sur le tableau</a:t>
            </a:r>
          </a:p>
        </p:txBody>
      </p:sp>
    </p:spTree>
    <p:extLst>
      <p:ext uri="{BB962C8B-B14F-4D97-AF65-F5344CB8AC3E}">
        <p14:creationId xmlns:p14="http://schemas.microsoft.com/office/powerpoint/2010/main" val="318237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flip dir="r"/>
        <p:sndAc>
          <p:stSnd>
            <p:snd r:embed="rId2" name="Musique Triste (violons et pianos).wav"/>
          </p:stSnd>
        </p:sndAc>
      </p:transition>
    </mc:Choice>
    <mc:Fallback>
      <p:transition spd="slow" advClick="0" advTm="16000">
        <p:fade/>
        <p:sndAc>
          <p:stSnd>
            <p:snd r:embed="rId2" name="Musique Triste (violons et pianos)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3542C737-F33C-AD9A-3AFC-DEA48913A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9412" y="609600"/>
            <a:ext cx="8341893" cy="5727032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AD562F-3AB0-98A9-D757-F30908B03238}"/>
              </a:ext>
            </a:extLst>
          </p:cNvPr>
          <p:cNvSpPr txBox="1"/>
          <p:nvPr/>
        </p:nvSpPr>
        <p:spPr>
          <a:xfrm>
            <a:off x="9641305" y="3429000"/>
            <a:ext cx="25506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 restaurant du Père Lathuile 1879  Huile Sur Toile Musée des beaux Arts De Tournai</a:t>
            </a:r>
          </a:p>
        </p:txBody>
      </p:sp>
    </p:spTree>
    <p:extLst>
      <p:ext uri="{BB962C8B-B14F-4D97-AF65-F5344CB8AC3E}">
        <p14:creationId xmlns:p14="http://schemas.microsoft.com/office/powerpoint/2010/main" val="246382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fleur, plante, bouquet&#10;&#10;Description générée automatiquement">
            <a:extLst>
              <a:ext uri="{FF2B5EF4-FFF2-40B4-BE49-F238E27FC236}">
                <a16:creationId xmlns:a16="http://schemas.microsoft.com/office/drawing/2014/main" id="{EB163EC1-6902-7EF9-8795-A72669BF9C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5032" y="461210"/>
            <a:ext cx="6021186" cy="593558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78BCEE-7B71-3A25-D4FD-FBA9684B4562}"/>
              </a:ext>
            </a:extLst>
          </p:cNvPr>
          <p:cNvSpPr txBox="1"/>
          <p:nvPr/>
        </p:nvSpPr>
        <p:spPr>
          <a:xfrm>
            <a:off x="7347284" y="3657600"/>
            <a:ext cx="38180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Fleurs Dans un Vase En Cristal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1882  Huile Sur Toile Musée D’Orsay</a:t>
            </a:r>
          </a:p>
        </p:txBody>
      </p:sp>
    </p:spTree>
    <p:extLst>
      <p:ext uri="{BB962C8B-B14F-4D97-AF65-F5344CB8AC3E}">
        <p14:creationId xmlns:p14="http://schemas.microsoft.com/office/powerpoint/2010/main" val="199951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vieux, ensemble&#10;&#10;Description générée automatiquement">
            <a:extLst>
              <a:ext uri="{FF2B5EF4-FFF2-40B4-BE49-F238E27FC236}">
                <a16:creationId xmlns:a16="http://schemas.microsoft.com/office/drawing/2014/main" id="{C495CA19-B5B8-ACB9-74C6-FC6B1877AD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526" y="653715"/>
            <a:ext cx="7620000" cy="5550569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D44D9D-97DC-836C-4F51-D3A139D4E7D3}"/>
              </a:ext>
            </a:extLst>
          </p:cNvPr>
          <p:cNvSpPr txBox="1"/>
          <p:nvPr/>
        </p:nvSpPr>
        <p:spPr>
          <a:xfrm>
            <a:off x="8742947" y="3593432"/>
            <a:ext cx="34490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Brioche 1870 Huile sur Toile 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Musée métropolitain</a:t>
            </a:r>
          </a:p>
        </p:txBody>
      </p:sp>
    </p:spTree>
    <p:extLst>
      <p:ext uri="{BB962C8B-B14F-4D97-AF65-F5344CB8AC3E}">
        <p14:creationId xmlns:p14="http://schemas.microsoft.com/office/powerpoint/2010/main" val="186548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1CF592DD-6F60-3DC7-E0AC-F560A40C5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834190"/>
            <a:ext cx="8839200" cy="564682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7DE0DC-AA95-3B8E-5BDB-CDDB9334B428}"/>
              </a:ext>
            </a:extLst>
          </p:cNvPr>
          <p:cNvSpPr txBox="1"/>
          <p:nvPr/>
        </p:nvSpPr>
        <p:spPr>
          <a:xfrm>
            <a:off x="4523874" y="3013501"/>
            <a:ext cx="4395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A Proposer La musique aux Tuileries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636A674-D150-8E2B-8AED-38EC3138F549}"/>
              </a:ext>
            </a:extLst>
          </p:cNvPr>
          <p:cNvSpPr txBox="1"/>
          <p:nvPr/>
        </p:nvSpPr>
        <p:spPr>
          <a:xfrm>
            <a:off x="4411578" y="3844498"/>
            <a:ext cx="4186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F3249E4-5557-2E24-00B3-B872D4906E04}"/>
              </a:ext>
            </a:extLst>
          </p:cNvPr>
          <p:cNvSpPr txBox="1"/>
          <p:nvPr/>
        </p:nvSpPr>
        <p:spPr>
          <a:xfrm>
            <a:off x="5694948" y="4278751"/>
            <a:ext cx="3064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</a:t>
            </a:r>
          </a:p>
        </p:txBody>
      </p:sp>
    </p:spTree>
    <p:extLst>
      <p:ext uri="{BB962C8B-B14F-4D97-AF65-F5344CB8AC3E}">
        <p14:creationId xmlns:p14="http://schemas.microsoft.com/office/powerpoint/2010/main" val="358574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468</Words>
  <Application>Microsoft Office PowerPoint</Application>
  <PresentationFormat>Grand écran</PresentationFormat>
  <Paragraphs>68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2022-10-07T05:10:36Z</dcterms:created>
  <dcterms:modified xsi:type="dcterms:W3CDTF">2022-10-17T11:55:51Z</dcterms:modified>
</cp:coreProperties>
</file>