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P+BoxsfQtGnsMsdR371yQ==" hashData="kr+j4jGlbuizX7WUJ7teAMei07XVF2H4r86vjsVXJwD079JV/6qzgUMAYv4tRvojGJRq5eNY498btTP2P8xf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CEB06-E5C1-467E-9496-EB5A515A2397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EBB9070A-B204-2C10-6BDE-5F418AE2E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673" y="568036"/>
            <a:ext cx="8506691" cy="5805055"/>
          </a:xfrm>
          <a:prstGeom prst="rect">
            <a:avLst/>
          </a:prstGeom>
          <a:ln w="50800" cmpd="dbl">
            <a:solidFill>
              <a:schemeClr val="accent4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573E6F-4F89-AFF9-05A5-7B094D281710}"/>
              </a:ext>
            </a:extLst>
          </p:cNvPr>
          <p:cNvSpPr txBox="1"/>
          <p:nvPr/>
        </p:nvSpPr>
        <p:spPr>
          <a:xfrm>
            <a:off x="3720662" y="3121572"/>
            <a:ext cx="4855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Porcelaine</a:t>
            </a:r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  <p:sndAc>
          <p:stSnd loop="1">
            <p:snd r:embed="rId2" name="videoplayback.wav"/>
          </p:stSnd>
        </p:sndAc>
      </p:transition>
    </mc:Choice>
    <mc:Fallback>
      <p:transition spd="slow" advClick="0" advTm="16000">
        <p:blinds dir="vert"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5619C2-A90D-E412-4D99-BF40826FEDB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porcelaine est une céramique fine et translucide qui, si elle est produite à partir du kaolin par cuisson à plus de 1 200 °C, prend le nom plus précis de porcelaine dure. Elle est majoritairement utilisée dans les arts de la table</a:t>
            </a:r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sse, arts de la table, sombre, produit céramique&#10;&#10;Description générée automatiquement">
            <a:extLst>
              <a:ext uri="{FF2B5EF4-FFF2-40B4-BE49-F238E27FC236}">
                <a16:creationId xmlns:a16="http://schemas.microsoft.com/office/drawing/2014/main" id="{9EB40AC5-6506-76DA-102E-175140BE2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12379"/>
            <a:ext cx="9144000" cy="5833241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241EE1-D838-66DC-EB67-DBBA7077909D}"/>
              </a:ext>
            </a:extLst>
          </p:cNvPr>
          <p:cNvSpPr txBox="1"/>
          <p:nvPr/>
        </p:nvSpPr>
        <p:spPr>
          <a:xfrm>
            <a:off x="3289737" y="5444377"/>
            <a:ext cx="7378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Coupe à la libellule, Manufacture Pouyat, 1902-1906.</a:t>
            </a:r>
          </a:p>
        </p:txBody>
      </p:sp>
    </p:spTree>
    <p:extLst>
      <p:ext uri="{BB962C8B-B14F-4D97-AF65-F5344CB8AC3E}">
        <p14:creationId xmlns:p14="http://schemas.microsoft.com/office/powerpoint/2010/main" val="132425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herbe&#10;&#10;Description générée automatiquement">
            <a:extLst>
              <a:ext uri="{FF2B5EF4-FFF2-40B4-BE49-F238E27FC236}">
                <a16:creationId xmlns:a16="http://schemas.microsoft.com/office/drawing/2014/main" id="{C9771DEE-15FB-D0F5-E63E-AF3BC0B3B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83" y="630620"/>
            <a:ext cx="8963572" cy="5596759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AD1516-19A1-97FD-AA03-2091EDE3A8D2}"/>
              </a:ext>
            </a:extLst>
          </p:cNvPr>
          <p:cNvSpPr txBox="1"/>
          <p:nvPr/>
        </p:nvSpPr>
        <p:spPr>
          <a:xfrm>
            <a:off x="9443545" y="4289798"/>
            <a:ext cx="2748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err="1">
                <a:solidFill>
                  <a:srgbClr val="FFFF00"/>
                </a:solidFill>
              </a:rPr>
              <a:t>Marcognac</a:t>
            </a:r>
            <a:r>
              <a:rPr lang="fr-FR" sz="2000" b="1" i="1" dirty="0">
                <a:solidFill>
                  <a:srgbClr val="FFFF00"/>
                </a:solidFill>
              </a:rPr>
              <a:t>, site d'extraction du kaolin</a:t>
            </a:r>
          </a:p>
        </p:txBody>
      </p:sp>
    </p:spTree>
    <p:extLst>
      <p:ext uri="{BB962C8B-B14F-4D97-AF65-F5344CB8AC3E}">
        <p14:creationId xmlns:p14="http://schemas.microsoft.com/office/powerpoint/2010/main" val="178911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roduit céramique, porcelaine&#10;&#10;Description générée automatiquement">
            <a:extLst>
              <a:ext uri="{FF2B5EF4-FFF2-40B4-BE49-F238E27FC236}">
                <a16:creationId xmlns:a16="http://schemas.microsoft.com/office/drawing/2014/main" id="{4B6E596E-EED9-04B3-29B6-A8581683F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538" y="690562"/>
            <a:ext cx="7620000" cy="547687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07E62-5668-61EC-6FB7-780B2F9D2B1F}"/>
              </a:ext>
            </a:extLst>
          </p:cNvPr>
          <p:cNvSpPr txBox="1"/>
          <p:nvPr/>
        </p:nvSpPr>
        <p:spPr>
          <a:xfrm>
            <a:off x="9233338" y="1781504"/>
            <a:ext cx="31110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Dessous d'une coupe à décor végétal européen (d'une paire). Dynastie Qing, fin de la période Kangxi (1662-1722). Porcelaine chinoise destinée à l'exportation, imitant une coupe émaillée de Limoges du </a:t>
            </a:r>
            <a:r>
              <a:rPr lang="fr-FR" sz="2000" b="1" i="1" dirty="0" err="1">
                <a:solidFill>
                  <a:srgbClr val="FFFF00"/>
                </a:solidFill>
              </a:rPr>
              <a:t>xviie</a:t>
            </a:r>
            <a:r>
              <a:rPr lang="fr-FR" sz="2000" b="1" i="1" dirty="0">
                <a:solidFill>
                  <a:srgbClr val="FFFF00"/>
                </a:solidFill>
              </a:rPr>
              <a:t> siècle, et portant le monogramme de Jacques </a:t>
            </a:r>
            <a:r>
              <a:rPr lang="fr-FR" sz="2000" b="1" i="1" dirty="0" err="1">
                <a:solidFill>
                  <a:srgbClr val="FFFF00"/>
                </a:solidFill>
              </a:rPr>
              <a:t>Laudin</a:t>
            </a:r>
            <a:r>
              <a:rPr lang="fr-FR" sz="2000" b="1" i="1" dirty="0">
                <a:solidFill>
                  <a:srgbClr val="FFFF00"/>
                </a:solidFill>
              </a:rPr>
              <a:t>. Musée Guimet, Paris.</a:t>
            </a:r>
          </a:p>
        </p:txBody>
      </p:sp>
    </p:spTree>
    <p:extLst>
      <p:ext uri="{BB962C8B-B14F-4D97-AF65-F5344CB8AC3E}">
        <p14:creationId xmlns:p14="http://schemas.microsoft.com/office/powerpoint/2010/main" val="69332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aisseau&#10;&#10;Description générée automatiquement">
            <a:extLst>
              <a:ext uri="{FF2B5EF4-FFF2-40B4-BE49-F238E27FC236}">
                <a16:creationId xmlns:a16="http://schemas.microsoft.com/office/drawing/2014/main" id="{59514E0E-E009-05CA-8A34-BA71C8D29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706" y="599089"/>
            <a:ext cx="8188657" cy="5659821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89E08-47BA-2AF7-695D-9AFD29F67088}"/>
              </a:ext>
            </a:extLst>
          </p:cNvPr>
          <p:cNvSpPr txBox="1"/>
          <p:nvPr/>
        </p:nvSpPr>
        <p:spPr>
          <a:xfrm>
            <a:off x="10001143" y="3026979"/>
            <a:ext cx="235902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</a:rPr>
              <a:t>Manufacture Haviland and Company, 1872-1882, </a:t>
            </a:r>
            <a:r>
              <a:rPr lang="en-US" sz="2000" b="1" i="1" dirty="0" err="1">
                <a:solidFill>
                  <a:srgbClr val="FFFF00"/>
                </a:solidFill>
              </a:rPr>
              <a:t>Musée</a:t>
            </a:r>
            <a:r>
              <a:rPr lang="en-US" sz="2000" b="1" i="1" dirty="0">
                <a:solidFill>
                  <a:srgbClr val="FFFF00"/>
                </a:solidFill>
              </a:rPr>
              <a:t> d'Orsay.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347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au, bleu, bocal, bouteille&#10;&#10;Description générée automatiquement">
            <a:extLst>
              <a:ext uri="{FF2B5EF4-FFF2-40B4-BE49-F238E27FC236}">
                <a16:creationId xmlns:a16="http://schemas.microsoft.com/office/drawing/2014/main" id="{719E0032-3F5F-72C6-D81B-75D286180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96614"/>
            <a:ext cx="4638566" cy="5864772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16F89-B941-4169-5768-B39DE55E64FE}"/>
              </a:ext>
            </a:extLst>
          </p:cNvPr>
          <p:cNvSpPr txBox="1"/>
          <p:nvPr/>
        </p:nvSpPr>
        <p:spPr>
          <a:xfrm>
            <a:off x="1198179" y="3988676"/>
            <a:ext cx="4319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Vase à décor impressionniste par Théodore </a:t>
            </a:r>
            <a:r>
              <a:rPr lang="fr-FR" sz="2000" b="1" i="1" dirty="0" err="1">
                <a:solidFill>
                  <a:srgbClr val="FFFF00"/>
                </a:solidFill>
              </a:rPr>
              <a:t>Haviland</a:t>
            </a:r>
            <a:r>
              <a:rPr lang="fr-FR" sz="2000" b="1" i="1" dirty="0">
                <a:solidFill>
                  <a:srgbClr val="FFFF00"/>
                </a:solidFill>
              </a:rPr>
              <a:t>, vers 1890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4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sse, porcelaine, produit céramique&#10;&#10;Description générée automatiquement">
            <a:extLst>
              <a:ext uri="{FF2B5EF4-FFF2-40B4-BE49-F238E27FC236}">
                <a16:creationId xmlns:a16="http://schemas.microsoft.com/office/drawing/2014/main" id="{EDF24EF8-5EDE-7930-8B97-BC3C09F15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647" y="599090"/>
            <a:ext cx="8466083" cy="5659820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F1015-9C47-B2D3-A649-247345C359AB}"/>
              </a:ext>
            </a:extLst>
          </p:cNvPr>
          <p:cNvSpPr txBox="1"/>
          <p:nvPr/>
        </p:nvSpPr>
        <p:spPr>
          <a:xfrm>
            <a:off x="9774621" y="3610303"/>
            <a:ext cx="22544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Service à chocolat </a:t>
            </a:r>
            <a:r>
              <a:rPr lang="fr-FR" sz="2000" b="1" i="1" dirty="0" err="1">
                <a:solidFill>
                  <a:srgbClr val="FFFF00"/>
                </a:solidFill>
              </a:rPr>
              <a:t>Haviland</a:t>
            </a:r>
            <a:r>
              <a:rPr lang="fr-FR" sz="2000" b="1" i="1" dirty="0">
                <a:solidFill>
                  <a:srgbClr val="FFFF00"/>
                </a:solidFill>
              </a:rPr>
              <a:t>, vers 1900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13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sse, intérieur, plante, vaisseau&#10;&#10;Description générée automatiquement">
            <a:extLst>
              <a:ext uri="{FF2B5EF4-FFF2-40B4-BE49-F238E27FC236}">
                <a16:creationId xmlns:a16="http://schemas.microsoft.com/office/drawing/2014/main" id="{2E13FC6C-E76E-4114-EDEC-5D0A1BBC09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4084" y="622737"/>
            <a:ext cx="7305459" cy="561252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B64F0-E4F1-21BD-C6B3-30AD43843669}"/>
              </a:ext>
            </a:extLst>
          </p:cNvPr>
          <p:cNvSpPr txBox="1"/>
          <p:nvPr/>
        </p:nvSpPr>
        <p:spPr>
          <a:xfrm>
            <a:off x="9937916" y="4193628"/>
            <a:ext cx="2401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Pot à chocolat, début </a:t>
            </a:r>
            <a:r>
              <a:rPr lang="fr-FR" sz="2000" b="1" i="1" dirty="0" err="1">
                <a:solidFill>
                  <a:srgbClr val="FFFF00"/>
                </a:solidFill>
              </a:rPr>
              <a:t>xxe</a:t>
            </a:r>
            <a:r>
              <a:rPr lang="fr-FR" sz="2000" b="1" i="1" dirty="0">
                <a:solidFill>
                  <a:srgbClr val="FFFF00"/>
                </a:solidFill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427657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signe&#10;&#10;Description générée automatiquement">
            <a:extLst>
              <a:ext uri="{FF2B5EF4-FFF2-40B4-BE49-F238E27FC236}">
                <a16:creationId xmlns:a16="http://schemas.microsoft.com/office/drawing/2014/main" id="{18ABA5AA-31C7-6CC2-6759-50ACC859B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538" y="677918"/>
            <a:ext cx="8250621" cy="578594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852EE6-EA40-263D-DE85-EAB33609AD57}"/>
              </a:ext>
            </a:extLst>
          </p:cNvPr>
          <p:cNvSpPr txBox="1"/>
          <p:nvPr/>
        </p:nvSpPr>
        <p:spPr>
          <a:xfrm>
            <a:off x="9884979" y="2254469"/>
            <a:ext cx="23070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Anciennes manufactures Leclair, Limoges</a:t>
            </a:r>
          </a:p>
        </p:txBody>
      </p:sp>
    </p:spTree>
    <p:extLst>
      <p:ext uri="{BB962C8B-B14F-4D97-AF65-F5344CB8AC3E}">
        <p14:creationId xmlns:p14="http://schemas.microsoft.com/office/powerpoint/2010/main" val="3043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arbre, extérieur&#10;&#10;Description générée automatiquement">
            <a:extLst>
              <a:ext uri="{FF2B5EF4-FFF2-40B4-BE49-F238E27FC236}">
                <a16:creationId xmlns:a16="http://schemas.microsoft.com/office/drawing/2014/main" id="{03564CB4-A6ED-2EDF-259B-AD35711D6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131" y="457200"/>
            <a:ext cx="7620000" cy="5896303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6CF6A-2A40-9E48-0AC6-7328F9155798}"/>
              </a:ext>
            </a:extLst>
          </p:cNvPr>
          <p:cNvSpPr txBox="1"/>
          <p:nvPr/>
        </p:nvSpPr>
        <p:spPr>
          <a:xfrm>
            <a:off x="9417269" y="433551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Four à porcelaine </a:t>
            </a:r>
            <a:r>
              <a:rPr lang="fr-FR" sz="2000" b="1" i="1" dirty="0" err="1">
                <a:solidFill>
                  <a:srgbClr val="FFFF00"/>
                </a:solidFill>
              </a:rPr>
              <a:t>Haviland</a:t>
            </a:r>
            <a:r>
              <a:rPr lang="fr-FR" sz="2000" b="1" i="1" dirty="0">
                <a:solidFill>
                  <a:srgbClr val="FFFF00"/>
                </a:solidFill>
              </a:rPr>
              <a:t>, 1907.</a:t>
            </a:r>
          </a:p>
        </p:txBody>
      </p:sp>
    </p:spTree>
    <p:extLst>
      <p:ext uri="{BB962C8B-B14F-4D97-AF65-F5344CB8AC3E}">
        <p14:creationId xmlns:p14="http://schemas.microsoft.com/office/powerpoint/2010/main" val="259344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n bois, vieux, meubles&#10;&#10;Description générée automatiquement">
            <a:extLst>
              <a:ext uri="{FF2B5EF4-FFF2-40B4-BE49-F238E27FC236}">
                <a16:creationId xmlns:a16="http://schemas.microsoft.com/office/drawing/2014/main" id="{14FEE61F-2864-DBE4-840D-1CCE646AE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365" y="409902"/>
            <a:ext cx="8802414" cy="603819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7AE9B-2662-55F1-607E-E392CB7EEC3F}"/>
              </a:ext>
            </a:extLst>
          </p:cNvPr>
          <p:cNvSpPr txBox="1"/>
          <p:nvPr/>
        </p:nvSpPr>
        <p:spPr>
          <a:xfrm>
            <a:off x="9622219" y="3972909"/>
            <a:ext cx="25697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Le four des Casseaux.</a:t>
            </a:r>
          </a:p>
        </p:txBody>
      </p:sp>
    </p:spTree>
    <p:extLst>
      <p:ext uri="{BB962C8B-B14F-4D97-AF65-F5344CB8AC3E}">
        <p14:creationId xmlns:p14="http://schemas.microsoft.com/office/powerpoint/2010/main" val="142282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s de la table, porcelaine&#10;&#10;Description générée automatiquement">
            <a:extLst>
              <a:ext uri="{FF2B5EF4-FFF2-40B4-BE49-F238E27FC236}">
                <a16:creationId xmlns:a16="http://schemas.microsoft.com/office/drawing/2014/main" id="{DCB60611-38ED-5E30-3DA9-6458A6E86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69" y="559676"/>
            <a:ext cx="9326179" cy="5738648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2C0B13-F194-C1E4-B3E3-57951CCEE0C6}"/>
              </a:ext>
            </a:extLst>
          </p:cNvPr>
          <p:cNvSpPr txBox="1"/>
          <p:nvPr/>
        </p:nvSpPr>
        <p:spPr>
          <a:xfrm>
            <a:off x="10026870" y="3091618"/>
            <a:ext cx="2133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Terrine rectangulaire en porcelaine du règne de Qianlong (1735 - 1796)</a:t>
            </a:r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assiette, vert, soupière&#10;&#10;Description générée automatiquement">
            <a:extLst>
              <a:ext uri="{FF2B5EF4-FFF2-40B4-BE49-F238E27FC236}">
                <a16:creationId xmlns:a16="http://schemas.microsoft.com/office/drawing/2014/main" id="{269A6493-95BE-812B-EC5D-7F8E7BDB0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65" y="576262"/>
            <a:ext cx="8387256" cy="570547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C92701-A838-1B82-D439-251D741476ED}"/>
              </a:ext>
            </a:extLst>
          </p:cNvPr>
          <p:cNvSpPr txBox="1"/>
          <p:nvPr/>
        </p:nvSpPr>
        <p:spPr>
          <a:xfrm>
            <a:off x="9033641" y="3105807"/>
            <a:ext cx="26853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Soupière par Jacques-François </a:t>
            </a:r>
            <a:r>
              <a:rPr lang="fr-FR" sz="2000" b="1" i="1" dirty="0" err="1">
                <a:solidFill>
                  <a:srgbClr val="FFFF00"/>
                </a:solidFill>
              </a:rPr>
              <a:t>Micaud</a:t>
            </a:r>
            <a:r>
              <a:rPr lang="fr-FR" sz="2000" b="1" i="1" dirty="0">
                <a:solidFill>
                  <a:srgbClr val="FFFF00"/>
                </a:solidFill>
              </a:rPr>
              <a:t> (1732/1735-1811), Sèvres. musée national du Victoria, Australie</a:t>
            </a:r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ssiette, intérieur, produit céramique, arts de la table&#10;&#10;Description générée automatiquement">
            <a:extLst>
              <a:ext uri="{FF2B5EF4-FFF2-40B4-BE49-F238E27FC236}">
                <a16:creationId xmlns:a16="http://schemas.microsoft.com/office/drawing/2014/main" id="{898C2134-727E-73AB-5571-5349F6B03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715" y="504497"/>
            <a:ext cx="7662570" cy="5959366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032F0C-AA2C-EE0B-8743-FDA289A13D50}"/>
              </a:ext>
            </a:extLst>
          </p:cNvPr>
          <p:cNvSpPr txBox="1"/>
          <p:nvPr/>
        </p:nvSpPr>
        <p:spPr>
          <a:xfrm>
            <a:off x="10357945" y="1546598"/>
            <a:ext cx="159231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Bol à décor chinois, porcelaine tendre de Saint-Cloud, Famille verte 1730-1740, musée des arts décoratifs, Paris</a:t>
            </a: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omme, intérieur&#10;&#10;Description générée automatiquement">
            <a:extLst>
              <a:ext uri="{FF2B5EF4-FFF2-40B4-BE49-F238E27FC236}">
                <a16:creationId xmlns:a16="http://schemas.microsoft.com/office/drawing/2014/main" id="{A5990DB2-877A-DB1D-5467-04876D6FC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020" y="425668"/>
            <a:ext cx="6710855" cy="600666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E56F45-6902-27BD-5580-57868AD1EB0B}"/>
              </a:ext>
            </a:extLst>
          </p:cNvPr>
          <p:cNvSpPr txBox="1"/>
          <p:nvPr/>
        </p:nvSpPr>
        <p:spPr>
          <a:xfrm>
            <a:off x="8513379" y="4162097"/>
            <a:ext cx="3678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Homogénéisation de la pâte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omme, intérieur, tour de potier&#10;&#10;Description générée automatiquement">
            <a:extLst>
              <a:ext uri="{FF2B5EF4-FFF2-40B4-BE49-F238E27FC236}">
                <a16:creationId xmlns:a16="http://schemas.microsoft.com/office/drawing/2014/main" id="{E3408471-C839-F9BF-B366-BAB8986D8D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2317" y="709448"/>
            <a:ext cx="6377875" cy="5517931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9977D5-A1E7-EC87-AD24-77A07A812BEC}"/>
              </a:ext>
            </a:extLst>
          </p:cNvPr>
          <p:cNvSpPr txBox="1"/>
          <p:nvPr/>
        </p:nvSpPr>
        <p:spPr>
          <a:xfrm>
            <a:off x="8422727" y="3823137"/>
            <a:ext cx="60933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Pâte étalée sur une basane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, cuisine, fenêtre&#10;&#10;Description générée automatiquement">
            <a:extLst>
              <a:ext uri="{FF2B5EF4-FFF2-40B4-BE49-F238E27FC236}">
                <a16:creationId xmlns:a16="http://schemas.microsoft.com/office/drawing/2014/main" id="{036D1530-8FE0-2CDF-CA4B-D7E698D14D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20262"/>
            <a:ext cx="8648262" cy="575441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D7BD6D-5A38-180E-D476-46077459066C}"/>
              </a:ext>
            </a:extLst>
          </p:cNvPr>
          <p:cNvSpPr txBox="1"/>
          <p:nvPr/>
        </p:nvSpPr>
        <p:spPr>
          <a:xfrm>
            <a:off x="9984828" y="3641834"/>
            <a:ext cx="2159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Transfert de la pâte sur le moule</a:t>
            </a:r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repas&#10;&#10;Description générée automatiquement">
            <a:extLst>
              <a:ext uri="{FF2B5EF4-FFF2-40B4-BE49-F238E27FC236}">
                <a16:creationId xmlns:a16="http://schemas.microsoft.com/office/drawing/2014/main" id="{5D7F3CF9-5A90-0E64-1042-CFEBEEF4E8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717" y="583324"/>
            <a:ext cx="5873379" cy="575441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516142-0133-9DCB-584D-B508E470F493}"/>
              </a:ext>
            </a:extLst>
          </p:cNvPr>
          <p:cNvSpPr txBox="1"/>
          <p:nvPr/>
        </p:nvSpPr>
        <p:spPr>
          <a:xfrm>
            <a:off x="9049407" y="4209393"/>
            <a:ext cx="33422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Calibrage.</a:t>
            </a:r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89D51A09-0397-BB4E-A5C6-755C30D53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83" y="409903"/>
            <a:ext cx="9144000" cy="59436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5F96DA-919C-0130-7C09-E5B2FB6FC578}"/>
              </a:ext>
            </a:extLst>
          </p:cNvPr>
          <p:cNvSpPr txBox="1"/>
          <p:nvPr/>
        </p:nvSpPr>
        <p:spPr>
          <a:xfrm>
            <a:off x="10074166" y="3704897"/>
            <a:ext cx="2117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Calibrage.</a:t>
            </a:r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plafond&#10;&#10;Description générée automatiquement">
            <a:extLst>
              <a:ext uri="{FF2B5EF4-FFF2-40B4-BE49-F238E27FC236}">
                <a16:creationId xmlns:a16="http://schemas.microsoft.com/office/drawing/2014/main" id="{4B70D8DE-280F-D266-17A2-D007C656E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337" y="567559"/>
            <a:ext cx="9033641" cy="581747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C3A25C-E09F-A21D-AB32-CC17D3EA3D01}"/>
              </a:ext>
            </a:extLst>
          </p:cNvPr>
          <p:cNvSpPr txBox="1"/>
          <p:nvPr/>
        </p:nvSpPr>
        <p:spPr>
          <a:xfrm>
            <a:off x="10074166" y="4083269"/>
            <a:ext cx="21178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Sortie de four après cuisson de dégourdi, manufacture de Sèvres.</a:t>
            </a:r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table, intérieur, repas&#10;&#10;Description générée automatiquement">
            <a:extLst>
              <a:ext uri="{FF2B5EF4-FFF2-40B4-BE49-F238E27FC236}">
                <a16:creationId xmlns:a16="http://schemas.microsoft.com/office/drawing/2014/main" id="{72FD0F7B-C8CD-F46B-518E-87175D86C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1" y="536028"/>
            <a:ext cx="8040414" cy="592783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7809F2-7A15-24C0-24A4-478DB7A57450}"/>
              </a:ext>
            </a:extLst>
          </p:cNvPr>
          <p:cNvSpPr txBox="1"/>
          <p:nvPr/>
        </p:nvSpPr>
        <p:spPr>
          <a:xfrm>
            <a:off x="9207062" y="3657600"/>
            <a:ext cx="28693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Emaillage</a:t>
            </a:r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&#10;&#10;Description générée automatiquement">
            <a:extLst>
              <a:ext uri="{FF2B5EF4-FFF2-40B4-BE49-F238E27FC236}">
                <a16:creationId xmlns:a16="http://schemas.microsoft.com/office/drawing/2014/main" id="{F7F0CA4A-979F-8691-7D03-65F3CD419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8026" y="575441"/>
            <a:ext cx="6353503" cy="5707117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D1D6E-F1E0-B940-E645-222F33D4C80B}"/>
              </a:ext>
            </a:extLst>
          </p:cNvPr>
          <p:cNvSpPr txBox="1"/>
          <p:nvPr/>
        </p:nvSpPr>
        <p:spPr>
          <a:xfrm>
            <a:off x="2554014" y="4367049"/>
            <a:ext cx="31688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Estampillage</a:t>
            </a:r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E065A433-127E-E617-D944-9B337F85C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117" y="409903"/>
            <a:ext cx="6180083" cy="603819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FC75DC-8323-ADA9-CA77-9C8D286C4AE5}"/>
              </a:ext>
            </a:extLst>
          </p:cNvPr>
          <p:cNvSpPr txBox="1"/>
          <p:nvPr/>
        </p:nvSpPr>
        <p:spPr>
          <a:xfrm>
            <a:off x="7488621" y="4556234"/>
            <a:ext cx="470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Peinture à la main</a:t>
            </a:r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mière, ligne&#10;&#10;Description générée automatiquement">
            <a:extLst>
              <a:ext uri="{FF2B5EF4-FFF2-40B4-BE49-F238E27FC236}">
                <a16:creationId xmlns:a16="http://schemas.microsoft.com/office/drawing/2014/main" id="{B3FFC155-3E55-AAF3-5C12-A1F4E465F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289" y="472966"/>
            <a:ext cx="8639503" cy="592783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8223B-CD82-B4D3-98F3-32317B5AE6B5}"/>
              </a:ext>
            </a:extLst>
          </p:cNvPr>
          <p:cNvSpPr txBox="1"/>
          <p:nvPr/>
        </p:nvSpPr>
        <p:spPr>
          <a:xfrm>
            <a:off x="9869214" y="3429000"/>
            <a:ext cx="2322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Cuisson dans un four tunnel</a:t>
            </a:r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anseur, poupée, sculpture&#10;&#10;Description générée automatiquement">
            <a:extLst>
              <a:ext uri="{FF2B5EF4-FFF2-40B4-BE49-F238E27FC236}">
                <a16:creationId xmlns:a16="http://schemas.microsoft.com/office/drawing/2014/main" id="{5816F0C4-2E83-E7E5-DB16-59CD11A79A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352" y="465082"/>
            <a:ext cx="8396935" cy="5927835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8D630E-2322-1419-529F-12D6968C6221}"/>
              </a:ext>
            </a:extLst>
          </p:cNvPr>
          <p:cNvSpPr txBox="1"/>
          <p:nvPr/>
        </p:nvSpPr>
        <p:spPr>
          <a:xfrm>
            <a:off x="9695793" y="3310759"/>
            <a:ext cx="24962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Groupe en porcelaine par </a:t>
            </a:r>
            <a:r>
              <a:rPr lang="fr-FR" sz="2000" b="1" i="1" dirty="0" err="1">
                <a:solidFill>
                  <a:srgbClr val="FFFF00"/>
                </a:solidFill>
              </a:rPr>
              <a:t>Bustelli</a:t>
            </a:r>
            <a:r>
              <a:rPr lang="fr-FR" sz="2000" b="1" i="1" dirty="0">
                <a:solidFill>
                  <a:srgbClr val="FFFF00"/>
                </a:solidFill>
              </a:rPr>
              <a:t>, Les Amours ardentes, 1760, 14,4 cm. Porcelaine de </a:t>
            </a:r>
            <a:r>
              <a:rPr lang="fr-FR" sz="2000" b="1" i="1" dirty="0" err="1">
                <a:solidFill>
                  <a:srgbClr val="FFFF00"/>
                </a:solidFill>
              </a:rPr>
              <a:t>Nymphenburg</a:t>
            </a:r>
            <a:r>
              <a:rPr lang="fr-FR" sz="2000" b="1" i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0E3AC646-4E70-D0A3-F8C1-9E4AFCD40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06" y="488731"/>
            <a:ext cx="7882759" cy="5880538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64D825-E4FC-3C3E-04C2-5BBCFAC546E2}"/>
              </a:ext>
            </a:extLst>
          </p:cNvPr>
          <p:cNvSpPr txBox="1"/>
          <p:nvPr/>
        </p:nvSpPr>
        <p:spPr>
          <a:xfrm>
            <a:off x="8860221" y="3121572"/>
            <a:ext cx="31058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Brûle-encens Coréen en porcelaine céladon, dynastie Goryeo</a:t>
            </a:r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blanc&#10;&#10;Description générée automatiquement">
            <a:extLst>
              <a:ext uri="{FF2B5EF4-FFF2-40B4-BE49-F238E27FC236}">
                <a16:creationId xmlns:a16="http://schemas.microsoft.com/office/drawing/2014/main" id="{51E3B3E6-B340-D7DF-52DE-43AC64B109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910" y="425669"/>
            <a:ext cx="7200000" cy="6006662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E1324C-003C-F552-C617-B7A5ABD699EE}"/>
              </a:ext>
            </a:extLst>
          </p:cNvPr>
          <p:cNvSpPr txBox="1"/>
          <p:nvPr/>
        </p:nvSpPr>
        <p:spPr>
          <a:xfrm>
            <a:off x="977462" y="4698124"/>
            <a:ext cx="2695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Fleurs de porcelaine (Madrid, XVIIIe siècle</a:t>
            </a:r>
            <a:r>
              <a:rPr lang="fr-FR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E9289A-FF7E-917F-529C-4F6C9E44DA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683" y="496613"/>
            <a:ext cx="6668814" cy="5864774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44B138-A301-E31A-E982-451B0D853F57}"/>
              </a:ext>
            </a:extLst>
          </p:cNvPr>
          <p:cNvSpPr txBox="1"/>
          <p:nvPr/>
        </p:nvSpPr>
        <p:spPr>
          <a:xfrm>
            <a:off x="7567448" y="4272455"/>
            <a:ext cx="42093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Service à café « </a:t>
            </a:r>
            <a:r>
              <a:rPr lang="fr-FR" sz="2000" b="1" i="1" dirty="0" err="1">
                <a:solidFill>
                  <a:srgbClr val="FFFF00"/>
                </a:solidFill>
              </a:rPr>
              <a:t>Noritake</a:t>
            </a:r>
            <a:r>
              <a:rPr lang="fr-FR" sz="2000" b="1" i="1" dirty="0">
                <a:solidFill>
                  <a:srgbClr val="FFFF00"/>
                </a:solidFill>
              </a:rPr>
              <a:t> », Japon, vers 1920</a:t>
            </a:r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864C6803-0DA6-9430-F7E8-6B5CF3E23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620" y="496614"/>
            <a:ext cx="10168759" cy="5864772"/>
          </a:xfrm>
          <a:prstGeom prst="rect">
            <a:avLst/>
          </a:prstGeom>
          <a:ln w="50800" cmpd="dbl">
            <a:solidFill>
              <a:srgbClr val="FFC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3AEDE6-F810-AB59-3BFB-DF9E5904BBFE}"/>
              </a:ext>
            </a:extLst>
          </p:cNvPr>
          <p:cNvSpPr txBox="1"/>
          <p:nvPr/>
        </p:nvSpPr>
        <p:spPr>
          <a:xfrm>
            <a:off x="3610303" y="3198167"/>
            <a:ext cx="5864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 Présenter La Porcelaine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5B3B02-E493-B04A-9D80-351712E2C682}"/>
              </a:ext>
            </a:extLst>
          </p:cNvPr>
          <p:cNvSpPr txBox="1"/>
          <p:nvPr/>
        </p:nvSpPr>
        <p:spPr>
          <a:xfrm>
            <a:off x="4351282" y="3659832"/>
            <a:ext cx="4382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4CAF5D5-0D46-DDEC-4250-4557B8BA4EEF}"/>
              </a:ext>
            </a:extLst>
          </p:cNvPr>
          <p:cNvSpPr txBox="1"/>
          <p:nvPr/>
        </p:nvSpPr>
        <p:spPr>
          <a:xfrm>
            <a:off x="5613837" y="4087279"/>
            <a:ext cx="2490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blinds dir="vert"/>
      </p:transition>
    </mc:Choice>
    <mc:Fallback>
      <p:transition spd="slow" advClick="0" advTm="16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326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2022-10-07T05:10:36Z</dcterms:created>
  <dcterms:modified xsi:type="dcterms:W3CDTF">2022-10-13T12:35:16Z</dcterms:modified>
</cp:coreProperties>
</file>