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84" r:id="rId4"/>
    <p:sldId id="282" r:id="rId5"/>
    <p:sldId id="257" r:id="rId6"/>
    <p:sldId id="258" r:id="rId7"/>
    <p:sldId id="259" r:id="rId8"/>
    <p:sldId id="260" r:id="rId9"/>
    <p:sldId id="261" r:id="rId10"/>
    <p:sldId id="262" r:id="rId11"/>
    <p:sldId id="263" r:id="rId12"/>
    <p:sldId id="264" r:id="rId13"/>
    <p:sldId id="265" r:id="rId14"/>
    <p:sldId id="266" r:id="rId15"/>
    <p:sldId id="267" r:id="rId16"/>
    <p:sldId id="286" r:id="rId17"/>
    <p:sldId id="287"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Sj7IjFy2UUa0icL3RCstw==" hashData="qmv+Luv4Ki1JLrqG9YL0q5QqoNiHZy/KExDHGx/5PJ8G6WdHkjrbHWxLiehC972F9UNBGeQZ5QudkB3QT6B2f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79FCEB06-E5C1-467E-9496-EB5A515A2397}" type="datetimeFigureOut">
              <a:rPr lang="fr-FR" smtClean="0"/>
              <a:t>12/10/2022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FCEB06-E5C1-467E-9496-EB5A515A2397}" type="datetimeFigureOut">
              <a:rPr lang="fr-FR" smtClean="0"/>
              <a:t>12/10/2022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route, extérieur, rue&#10;&#10;Description générée automatiquement">
            <a:extLst>
              <a:ext uri="{FF2B5EF4-FFF2-40B4-BE49-F238E27FC236}">
                <a16:creationId xmlns:a16="http://schemas.microsoft.com/office/drawing/2014/main" id="{0C40EE75-F522-9256-E296-CBD533694F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9491" y="471055"/>
            <a:ext cx="9171709" cy="5860472"/>
          </a:xfrm>
          <a:prstGeom prst="rect">
            <a:avLst/>
          </a:prstGeom>
          <a:ln w="50800" cmpd="dbl">
            <a:solidFill>
              <a:schemeClr val="bg1"/>
            </a:solidFill>
          </a:ln>
        </p:spPr>
      </p:pic>
      <p:sp>
        <p:nvSpPr>
          <p:cNvPr id="4" name="ZoneTexte 3">
            <a:extLst>
              <a:ext uri="{FF2B5EF4-FFF2-40B4-BE49-F238E27FC236}">
                <a16:creationId xmlns:a16="http://schemas.microsoft.com/office/drawing/2014/main" id="{194CF324-C05E-4E95-CEB0-141CE87CBDC8}"/>
              </a:ext>
            </a:extLst>
          </p:cNvPr>
          <p:cNvSpPr txBox="1"/>
          <p:nvPr/>
        </p:nvSpPr>
        <p:spPr>
          <a:xfrm>
            <a:off x="9822872" y="3429000"/>
            <a:ext cx="2237749" cy="1015663"/>
          </a:xfrm>
          <a:prstGeom prst="rect">
            <a:avLst/>
          </a:prstGeom>
          <a:noFill/>
        </p:spPr>
        <p:txBody>
          <a:bodyPr wrap="square" rtlCol="0">
            <a:spAutoFit/>
          </a:bodyPr>
          <a:lstStyle/>
          <a:p>
            <a:r>
              <a:rPr lang="fr-FR" sz="2000" b="1" i="1" dirty="0">
                <a:solidFill>
                  <a:srgbClr val="FFFF00"/>
                </a:solidFill>
              </a:rPr>
              <a:t>Façade du </a:t>
            </a:r>
            <a:r>
              <a:rPr lang="fr-FR" sz="2000" b="1" i="1" dirty="0" err="1">
                <a:solidFill>
                  <a:srgbClr val="FFFF00"/>
                </a:solidFill>
              </a:rPr>
              <a:t>Staatsoper</a:t>
            </a:r>
            <a:r>
              <a:rPr lang="fr-FR" sz="2000" b="1" i="1" dirty="0">
                <a:solidFill>
                  <a:srgbClr val="FFFF00"/>
                </a:solidFill>
              </a:rPr>
              <a:t> de Vienne</a:t>
            </a:r>
          </a:p>
        </p:txBody>
      </p:sp>
      <p:sp>
        <p:nvSpPr>
          <p:cNvPr id="2" name="ZoneTexte 1">
            <a:extLst>
              <a:ext uri="{FF2B5EF4-FFF2-40B4-BE49-F238E27FC236}">
                <a16:creationId xmlns:a16="http://schemas.microsoft.com/office/drawing/2014/main" id="{0BBAA33F-C076-52F8-E601-6CD625D3DE52}"/>
              </a:ext>
            </a:extLst>
          </p:cNvPr>
          <p:cNvSpPr txBox="1"/>
          <p:nvPr/>
        </p:nvSpPr>
        <p:spPr>
          <a:xfrm>
            <a:off x="10061743" y="701887"/>
            <a:ext cx="2369128" cy="461665"/>
          </a:xfrm>
          <a:prstGeom prst="rect">
            <a:avLst/>
          </a:prstGeom>
          <a:noFill/>
        </p:spPr>
        <p:txBody>
          <a:bodyPr wrap="square" rtlCol="0">
            <a:spAutoFit/>
          </a:bodyPr>
          <a:lstStyle/>
          <a:p>
            <a:r>
              <a:rPr lang="fr-FR" sz="2400" b="1" i="1" dirty="0">
                <a:solidFill>
                  <a:srgbClr val="FFFF00"/>
                </a:solidFill>
              </a:rPr>
              <a:t>Lorient </a:t>
            </a:r>
          </a:p>
        </p:txBody>
      </p:sp>
      <p:sp>
        <p:nvSpPr>
          <p:cNvPr id="5" name="ZoneTexte 4">
            <a:extLst>
              <a:ext uri="{FF2B5EF4-FFF2-40B4-BE49-F238E27FC236}">
                <a16:creationId xmlns:a16="http://schemas.microsoft.com/office/drawing/2014/main" id="{7BD1B03B-E697-2989-446A-805201158A1A}"/>
              </a:ext>
            </a:extLst>
          </p:cNvPr>
          <p:cNvSpPr txBox="1"/>
          <p:nvPr/>
        </p:nvSpPr>
        <p:spPr>
          <a:xfrm>
            <a:off x="9822872" y="1087821"/>
            <a:ext cx="2369128" cy="1200329"/>
          </a:xfrm>
          <a:prstGeom prst="rect">
            <a:avLst/>
          </a:prstGeom>
          <a:noFill/>
        </p:spPr>
        <p:txBody>
          <a:bodyPr wrap="square" rtlCol="0">
            <a:spAutoFit/>
          </a:bodyPr>
          <a:lstStyle/>
          <a:p>
            <a:r>
              <a:rPr lang="fr-FR" sz="2400" b="1" i="1" dirty="0">
                <a:solidFill>
                  <a:srgbClr val="FFFF00"/>
                </a:solidFill>
              </a:rPr>
              <a:t>Vous propose L’Opéra de Vienne</a:t>
            </a: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sndAc>
          <p:stSnd loop="1">
            <p:snd r:embed="rId2" name="valse de vienne medley 01.wav"/>
          </p:stSnd>
        </p:sndAc>
      </p:transition>
    </mc:Choice>
    <mc:Fallback xmlns="">
      <p:transition spd="slow" advClick="0" advTm="16000">
        <p:fade/>
        <p:sndAc>
          <p:stSnd loop="1">
            <p:snd r:embed="rId4" name="valse de vienne medley 0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83FD42-743B-7443-C746-EE3CE1BBB82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L'opéra d'État de Vienne est une compagnie publique d’opéra et de ballet située à Vienne. C'est l’un des plus prestigieux opéras du monde, et l’une des toutes premières institutions culturelles de la capitale autrichienne. C'est aussi le nom du bâtiment inauguré en 1869 qui abrite cette compagnie</a:t>
            </a: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oûte, autel&#10;&#10;Description générée automatiquement">
            <a:extLst>
              <a:ext uri="{FF2B5EF4-FFF2-40B4-BE49-F238E27FC236}">
                <a16:creationId xmlns:a16="http://schemas.microsoft.com/office/drawing/2014/main" id="{4A1F009D-FD4D-9DF4-EF92-B6AA4B1A0A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373" y="614855"/>
            <a:ext cx="9380482" cy="5628289"/>
          </a:xfrm>
          <a:prstGeom prst="rect">
            <a:avLst/>
          </a:prstGeom>
          <a:ln w="50800" cmpd="dbl">
            <a:solidFill>
              <a:schemeClr val="bg1"/>
            </a:solidFill>
          </a:ln>
        </p:spPr>
      </p:pic>
      <p:sp>
        <p:nvSpPr>
          <p:cNvPr id="4" name="ZoneTexte 3">
            <a:extLst>
              <a:ext uri="{FF2B5EF4-FFF2-40B4-BE49-F238E27FC236}">
                <a16:creationId xmlns:a16="http://schemas.microsoft.com/office/drawing/2014/main" id="{30FDD93F-A169-AC06-1808-1A37ADA61F93}"/>
              </a:ext>
            </a:extLst>
          </p:cNvPr>
          <p:cNvSpPr txBox="1"/>
          <p:nvPr/>
        </p:nvSpPr>
        <p:spPr>
          <a:xfrm>
            <a:off x="9884979" y="3429000"/>
            <a:ext cx="2307021" cy="707886"/>
          </a:xfrm>
          <a:prstGeom prst="rect">
            <a:avLst/>
          </a:prstGeom>
          <a:noFill/>
        </p:spPr>
        <p:txBody>
          <a:bodyPr wrap="square" rtlCol="0">
            <a:spAutoFit/>
          </a:bodyPr>
          <a:lstStyle/>
          <a:p>
            <a:r>
              <a:rPr lang="fr-FR" sz="2000" b="1" i="1" dirty="0">
                <a:solidFill>
                  <a:srgbClr val="FFFF00"/>
                </a:solidFill>
              </a:rPr>
              <a:t>Opéra national de Vienne</a:t>
            </a: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hall, haut&#10;&#10;Description générée automatiquement">
            <a:extLst>
              <a:ext uri="{FF2B5EF4-FFF2-40B4-BE49-F238E27FC236}">
                <a16:creationId xmlns:a16="http://schemas.microsoft.com/office/drawing/2014/main" id="{DF6F4A03-098A-8A85-CC4B-F057F73E34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5214" y="441434"/>
            <a:ext cx="8734096" cy="5975131"/>
          </a:xfrm>
          <a:prstGeom prst="rect">
            <a:avLst/>
          </a:prstGeom>
          <a:ln w="50800" cmpd="dbl">
            <a:solidFill>
              <a:schemeClr val="bg1"/>
            </a:solidFill>
          </a:ln>
        </p:spPr>
      </p:pic>
      <p:sp>
        <p:nvSpPr>
          <p:cNvPr id="4" name="ZoneTexte 3">
            <a:extLst>
              <a:ext uri="{FF2B5EF4-FFF2-40B4-BE49-F238E27FC236}">
                <a16:creationId xmlns:a16="http://schemas.microsoft.com/office/drawing/2014/main" id="{D8EE5F81-1277-9534-CFA5-58BED426C026}"/>
              </a:ext>
            </a:extLst>
          </p:cNvPr>
          <p:cNvSpPr txBox="1"/>
          <p:nvPr/>
        </p:nvSpPr>
        <p:spPr>
          <a:xfrm>
            <a:off x="9585434" y="4146331"/>
            <a:ext cx="2606566" cy="400110"/>
          </a:xfrm>
          <a:prstGeom prst="rect">
            <a:avLst/>
          </a:prstGeom>
          <a:noFill/>
        </p:spPr>
        <p:txBody>
          <a:bodyPr wrap="square" rtlCol="0">
            <a:spAutoFit/>
          </a:bodyPr>
          <a:lstStyle/>
          <a:p>
            <a:r>
              <a:rPr lang="fr-FR" sz="2000" b="1" i="1" dirty="0">
                <a:solidFill>
                  <a:srgbClr val="FFFF00"/>
                </a:solidFill>
              </a:rPr>
              <a:t>L’Escalier d’honneur.</a:t>
            </a: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fond, foule&#10;&#10;Description générée automatiquement">
            <a:extLst>
              <a:ext uri="{FF2B5EF4-FFF2-40B4-BE49-F238E27FC236}">
                <a16:creationId xmlns:a16="http://schemas.microsoft.com/office/drawing/2014/main" id="{138D8A2C-60F8-A1F9-B00E-3D4F614254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1587" y="433552"/>
            <a:ext cx="9144000" cy="5990896"/>
          </a:xfrm>
          <a:prstGeom prst="rect">
            <a:avLst/>
          </a:prstGeom>
          <a:ln w="50800" cmpd="dbl">
            <a:solidFill>
              <a:schemeClr val="bg1"/>
            </a:solidFill>
          </a:ln>
        </p:spPr>
      </p:pic>
      <p:sp>
        <p:nvSpPr>
          <p:cNvPr id="4" name="ZoneTexte 3">
            <a:extLst>
              <a:ext uri="{FF2B5EF4-FFF2-40B4-BE49-F238E27FC236}">
                <a16:creationId xmlns:a16="http://schemas.microsoft.com/office/drawing/2014/main" id="{D0E3F9E8-BF92-1570-CE38-5BD7E44D8FDD}"/>
              </a:ext>
            </a:extLst>
          </p:cNvPr>
          <p:cNvSpPr txBox="1"/>
          <p:nvPr/>
        </p:nvSpPr>
        <p:spPr>
          <a:xfrm>
            <a:off x="9863959" y="3011214"/>
            <a:ext cx="2212427" cy="1938992"/>
          </a:xfrm>
          <a:prstGeom prst="rect">
            <a:avLst/>
          </a:prstGeom>
          <a:noFill/>
        </p:spPr>
        <p:txBody>
          <a:bodyPr wrap="square" rtlCol="0">
            <a:spAutoFit/>
          </a:bodyPr>
          <a:lstStyle/>
          <a:p>
            <a:r>
              <a:rPr lang="fr-FR" sz="2000" b="1" i="1" dirty="0">
                <a:solidFill>
                  <a:srgbClr val="FFFF00"/>
                </a:solidFill>
              </a:rPr>
              <a:t>Les loges de faces ; au centre l’ancienne loge impériale, en dessous les places debout</a:t>
            </a: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ciel, vieux&#10;&#10;Description générée automatiquement">
            <a:extLst>
              <a:ext uri="{FF2B5EF4-FFF2-40B4-BE49-F238E27FC236}">
                <a16:creationId xmlns:a16="http://schemas.microsoft.com/office/drawing/2014/main" id="{B0B9B030-DB6E-3129-AC16-9C5BD59ADB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3848" y="449316"/>
            <a:ext cx="7295705" cy="5959367"/>
          </a:xfrm>
          <a:prstGeom prst="rect">
            <a:avLst/>
          </a:prstGeom>
          <a:ln w="50800" cmpd="dbl">
            <a:solidFill>
              <a:schemeClr val="bg1"/>
            </a:solidFill>
          </a:ln>
        </p:spPr>
      </p:pic>
      <p:sp>
        <p:nvSpPr>
          <p:cNvPr id="4" name="ZoneTexte 3">
            <a:extLst>
              <a:ext uri="{FF2B5EF4-FFF2-40B4-BE49-F238E27FC236}">
                <a16:creationId xmlns:a16="http://schemas.microsoft.com/office/drawing/2014/main" id="{2D7F3099-9C39-9C7D-3582-D6CFFF274E01}"/>
              </a:ext>
            </a:extLst>
          </p:cNvPr>
          <p:cNvSpPr txBox="1"/>
          <p:nvPr/>
        </p:nvSpPr>
        <p:spPr>
          <a:xfrm>
            <a:off x="9033641" y="3429000"/>
            <a:ext cx="2948152" cy="707886"/>
          </a:xfrm>
          <a:prstGeom prst="rect">
            <a:avLst/>
          </a:prstGeom>
          <a:noFill/>
        </p:spPr>
        <p:txBody>
          <a:bodyPr wrap="square" rtlCol="0">
            <a:spAutoFit/>
          </a:bodyPr>
          <a:lstStyle/>
          <a:p>
            <a:r>
              <a:rPr lang="fr-FR" sz="2000" b="1" i="1" dirty="0">
                <a:solidFill>
                  <a:srgbClr val="FFFF00"/>
                </a:solidFill>
              </a:rPr>
              <a:t>L'opéra d'État de Vienne de nuit.</a:t>
            </a: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bâtiment gouvernemental, vieux&#10;&#10;Description générée automatiquement">
            <a:extLst>
              <a:ext uri="{FF2B5EF4-FFF2-40B4-BE49-F238E27FC236}">
                <a16:creationId xmlns:a16="http://schemas.microsoft.com/office/drawing/2014/main" id="{CFF8F9D3-B5ED-543D-AF94-2C328D6DF2C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2965" y="488730"/>
            <a:ext cx="9632731" cy="5880539"/>
          </a:xfrm>
          <a:prstGeom prst="rect">
            <a:avLst/>
          </a:prstGeom>
          <a:ln w="50800" cmpd="dbl">
            <a:solidFill>
              <a:schemeClr val="bg1"/>
            </a:solidFill>
          </a:ln>
        </p:spPr>
      </p:pic>
      <p:sp>
        <p:nvSpPr>
          <p:cNvPr id="4" name="ZoneTexte 3">
            <a:extLst>
              <a:ext uri="{FF2B5EF4-FFF2-40B4-BE49-F238E27FC236}">
                <a16:creationId xmlns:a16="http://schemas.microsoft.com/office/drawing/2014/main" id="{B641E8E3-BB1E-6190-D61A-4DE218030987}"/>
              </a:ext>
            </a:extLst>
          </p:cNvPr>
          <p:cNvSpPr txBox="1"/>
          <p:nvPr/>
        </p:nvSpPr>
        <p:spPr>
          <a:xfrm>
            <a:off x="10105696" y="2932386"/>
            <a:ext cx="1954925" cy="1323439"/>
          </a:xfrm>
          <a:prstGeom prst="rect">
            <a:avLst/>
          </a:prstGeom>
          <a:noFill/>
        </p:spPr>
        <p:txBody>
          <a:bodyPr wrap="square" rtlCol="0">
            <a:spAutoFit/>
          </a:bodyPr>
          <a:lstStyle/>
          <a:p>
            <a:r>
              <a:rPr lang="fr-FR" sz="2000" b="1" i="1" dirty="0">
                <a:solidFill>
                  <a:srgbClr val="FFFF00"/>
                </a:solidFill>
              </a:rPr>
              <a:t>Le bâtiment du Wiener </a:t>
            </a:r>
            <a:r>
              <a:rPr lang="fr-FR" sz="2000" b="1" i="1" dirty="0" err="1">
                <a:solidFill>
                  <a:srgbClr val="FFFF00"/>
                </a:solidFill>
              </a:rPr>
              <a:t>Staatsoper</a:t>
            </a:r>
            <a:r>
              <a:rPr lang="fr-FR" sz="2000" b="1" i="1" dirty="0">
                <a:solidFill>
                  <a:srgbClr val="FFFF00"/>
                </a:solidFill>
              </a:rPr>
              <a:t> en 2007</a:t>
            </a: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 bâtiment gouvernemental&#10;&#10;Description générée automatiquement">
            <a:extLst>
              <a:ext uri="{FF2B5EF4-FFF2-40B4-BE49-F238E27FC236}">
                <a16:creationId xmlns:a16="http://schemas.microsoft.com/office/drawing/2014/main" id="{3D52BFD8-553D-9535-BC4D-472A4715BDA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8731" y="472966"/>
            <a:ext cx="9581558" cy="5912068"/>
          </a:xfrm>
          <a:prstGeom prst="rect">
            <a:avLst/>
          </a:prstGeom>
          <a:ln w="50800" cmpd="dbl">
            <a:solidFill>
              <a:schemeClr val="bg1"/>
            </a:solidFill>
          </a:ln>
        </p:spPr>
      </p:pic>
      <p:sp>
        <p:nvSpPr>
          <p:cNvPr id="4" name="ZoneTexte 3">
            <a:extLst>
              <a:ext uri="{FF2B5EF4-FFF2-40B4-BE49-F238E27FC236}">
                <a16:creationId xmlns:a16="http://schemas.microsoft.com/office/drawing/2014/main" id="{5A9A6F63-E7B7-41D5-E7DC-E54F1A116066}"/>
              </a:ext>
            </a:extLst>
          </p:cNvPr>
          <p:cNvSpPr txBox="1"/>
          <p:nvPr/>
        </p:nvSpPr>
        <p:spPr>
          <a:xfrm>
            <a:off x="10342179" y="3673365"/>
            <a:ext cx="1849821" cy="1015663"/>
          </a:xfrm>
          <a:prstGeom prst="rect">
            <a:avLst/>
          </a:prstGeom>
          <a:noFill/>
        </p:spPr>
        <p:txBody>
          <a:bodyPr wrap="square" rtlCol="0">
            <a:spAutoFit/>
          </a:bodyPr>
          <a:lstStyle/>
          <a:p>
            <a:r>
              <a:rPr lang="fr-FR" sz="2000" b="1" i="1" dirty="0">
                <a:solidFill>
                  <a:srgbClr val="FFFF00"/>
                </a:solidFill>
              </a:rPr>
              <a:t>La façade de l'Opéra d'État depuis le Ring</a:t>
            </a:r>
          </a:p>
        </p:txBody>
      </p:sp>
    </p:spTree>
    <p:extLst>
      <p:ext uri="{BB962C8B-B14F-4D97-AF65-F5344CB8AC3E}">
        <p14:creationId xmlns:p14="http://schemas.microsoft.com/office/powerpoint/2010/main" val="4292347410"/>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route, extérieur&#10;&#10;Description générée automatiquement">
            <a:extLst>
              <a:ext uri="{FF2B5EF4-FFF2-40B4-BE49-F238E27FC236}">
                <a16:creationId xmlns:a16="http://schemas.microsoft.com/office/drawing/2014/main" id="{B37B1BCB-5B47-C521-1905-C133A46E42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7628" y="480847"/>
            <a:ext cx="9657255" cy="5896305"/>
          </a:xfrm>
          <a:prstGeom prst="rect">
            <a:avLst/>
          </a:prstGeom>
          <a:ln w="50800" cmpd="dbl">
            <a:solidFill>
              <a:schemeClr val="bg1"/>
            </a:solidFill>
          </a:ln>
        </p:spPr>
      </p:pic>
      <p:sp>
        <p:nvSpPr>
          <p:cNvPr id="4" name="ZoneTexte 3">
            <a:extLst>
              <a:ext uri="{FF2B5EF4-FFF2-40B4-BE49-F238E27FC236}">
                <a16:creationId xmlns:a16="http://schemas.microsoft.com/office/drawing/2014/main" id="{EF321C2B-B108-E613-8D3B-7247F5C43396}"/>
              </a:ext>
            </a:extLst>
          </p:cNvPr>
          <p:cNvSpPr txBox="1"/>
          <p:nvPr/>
        </p:nvSpPr>
        <p:spPr>
          <a:xfrm>
            <a:off x="10436772" y="3911426"/>
            <a:ext cx="1755228" cy="707886"/>
          </a:xfrm>
          <a:prstGeom prst="rect">
            <a:avLst/>
          </a:prstGeom>
          <a:noFill/>
        </p:spPr>
        <p:txBody>
          <a:bodyPr wrap="square" rtlCol="0">
            <a:spAutoFit/>
          </a:bodyPr>
          <a:lstStyle/>
          <a:p>
            <a:r>
              <a:rPr lang="fr-FR" sz="2000" b="1" i="1" dirty="0">
                <a:solidFill>
                  <a:srgbClr val="FFFF00"/>
                </a:solidFill>
              </a:rPr>
              <a:t>Vue latérale du bâtiment</a:t>
            </a: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âtiment, vieux&#10;&#10;Description générée automatiquement">
            <a:extLst>
              <a:ext uri="{FF2B5EF4-FFF2-40B4-BE49-F238E27FC236}">
                <a16:creationId xmlns:a16="http://schemas.microsoft.com/office/drawing/2014/main" id="{9FECF2D2-EBF8-9DC0-81C5-95E9CA8D87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3379" y="465083"/>
            <a:ext cx="9144000" cy="5927834"/>
          </a:xfrm>
          <a:prstGeom prst="rect">
            <a:avLst/>
          </a:prstGeom>
          <a:ln w="50800" cmpd="dbl">
            <a:solidFill>
              <a:schemeClr val="bg1"/>
            </a:solidFill>
          </a:ln>
        </p:spPr>
      </p:pic>
      <p:sp>
        <p:nvSpPr>
          <p:cNvPr id="4" name="ZoneTexte 3">
            <a:extLst>
              <a:ext uri="{FF2B5EF4-FFF2-40B4-BE49-F238E27FC236}">
                <a16:creationId xmlns:a16="http://schemas.microsoft.com/office/drawing/2014/main" id="{9AFF061E-9A3E-7029-9843-28F661D9E77B}"/>
              </a:ext>
            </a:extLst>
          </p:cNvPr>
          <p:cNvSpPr txBox="1"/>
          <p:nvPr/>
        </p:nvSpPr>
        <p:spPr>
          <a:xfrm>
            <a:off x="10231821" y="3736428"/>
            <a:ext cx="1960179" cy="1015663"/>
          </a:xfrm>
          <a:prstGeom prst="rect">
            <a:avLst/>
          </a:prstGeom>
          <a:noFill/>
        </p:spPr>
        <p:txBody>
          <a:bodyPr wrap="square" rtlCol="0">
            <a:spAutoFit/>
          </a:bodyPr>
          <a:lstStyle/>
          <a:p>
            <a:r>
              <a:rPr lang="fr-FR" sz="2000" b="1" i="1" dirty="0">
                <a:solidFill>
                  <a:srgbClr val="FFFF00"/>
                </a:solidFill>
              </a:rPr>
              <a:t>Vue depuis la terrasse de l’Albertina</a:t>
            </a: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umière, nuit, autel&#10;&#10;Description générée automatiquement">
            <a:extLst>
              <a:ext uri="{FF2B5EF4-FFF2-40B4-BE49-F238E27FC236}">
                <a16:creationId xmlns:a16="http://schemas.microsoft.com/office/drawing/2014/main" id="{E30DC069-95AC-2077-6A71-8E85A582D8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2415" y="409903"/>
            <a:ext cx="6822380" cy="6038194"/>
          </a:xfrm>
          <a:prstGeom prst="rect">
            <a:avLst/>
          </a:prstGeom>
          <a:ln w="50800" cmpd="dbl">
            <a:solidFill>
              <a:schemeClr val="bg1"/>
            </a:solidFill>
          </a:ln>
        </p:spPr>
      </p:pic>
      <p:sp>
        <p:nvSpPr>
          <p:cNvPr id="4" name="ZoneTexte 3">
            <a:extLst>
              <a:ext uri="{FF2B5EF4-FFF2-40B4-BE49-F238E27FC236}">
                <a16:creationId xmlns:a16="http://schemas.microsoft.com/office/drawing/2014/main" id="{439E6EE6-700F-EA6E-D932-BB50B164D166}"/>
              </a:ext>
            </a:extLst>
          </p:cNvPr>
          <p:cNvSpPr txBox="1"/>
          <p:nvPr/>
        </p:nvSpPr>
        <p:spPr>
          <a:xfrm>
            <a:off x="8308427" y="4272455"/>
            <a:ext cx="3736428" cy="400110"/>
          </a:xfrm>
          <a:prstGeom prst="rect">
            <a:avLst/>
          </a:prstGeom>
          <a:noFill/>
        </p:spPr>
        <p:txBody>
          <a:bodyPr wrap="square" rtlCol="0">
            <a:spAutoFit/>
          </a:bodyPr>
          <a:lstStyle/>
          <a:p>
            <a:r>
              <a:rPr lang="fr-FR" sz="2000" b="1" i="1" dirty="0">
                <a:solidFill>
                  <a:srgbClr val="FFFF00"/>
                </a:solidFill>
              </a:rPr>
              <a:t>Le grand escalier</a:t>
            </a: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AF09069-28F6-BA6D-2327-BD8246F0AF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0165" y="520262"/>
            <a:ext cx="7799843" cy="5927835"/>
          </a:xfrm>
          <a:prstGeom prst="rect">
            <a:avLst/>
          </a:prstGeom>
          <a:ln w="50800" cmpd="dbl">
            <a:solidFill>
              <a:schemeClr val="bg1"/>
            </a:solidFill>
          </a:ln>
        </p:spPr>
      </p:pic>
      <p:sp>
        <p:nvSpPr>
          <p:cNvPr id="4" name="ZoneTexte 3">
            <a:extLst>
              <a:ext uri="{FF2B5EF4-FFF2-40B4-BE49-F238E27FC236}">
                <a16:creationId xmlns:a16="http://schemas.microsoft.com/office/drawing/2014/main" id="{971087AA-771E-0D9B-5022-25181E69103A}"/>
              </a:ext>
            </a:extLst>
          </p:cNvPr>
          <p:cNvSpPr txBox="1"/>
          <p:nvPr/>
        </p:nvSpPr>
        <p:spPr>
          <a:xfrm>
            <a:off x="8970579" y="3799490"/>
            <a:ext cx="3058511" cy="707886"/>
          </a:xfrm>
          <a:prstGeom prst="rect">
            <a:avLst/>
          </a:prstGeom>
          <a:noFill/>
        </p:spPr>
        <p:txBody>
          <a:bodyPr wrap="square" rtlCol="0">
            <a:spAutoFit/>
          </a:bodyPr>
          <a:lstStyle/>
          <a:p>
            <a:r>
              <a:rPr lang="fr-FR" sz="2000" b="1" i="1" dirty="0">
                <a:solidFill>
                  <a:srgbClr val="FFFF00"/>
                </a:solidFill>
              </a:rPr>
              <a:t>Le plafond de la salle des spectacles</a:t>
            </a: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ll, auditorium&#10;&#10;Description générée automatiquement">
            <a:extLst>
              <a:ext uri="{FF2B5EF4-FFF2-40B4-BE49-F238E27FC236}">
                <a16:creationId xmlns:a16="http://schemas.microsoft.com/office/drawing/2014/main" id="{0AF94C5F-6D1A-56B0-B02F-28C637ED75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5117" y="378372"/>
            <a:ext cx="7531829" cy="6132787"/>
          </a:xfrm>
          <a:prstGeom prst="rect">
            <a:avLst/>
          </a:prstGeom>
          <a:ln w="50800" cmpd="dbl">
            <a:solidFill>
              <a:schemeClr val="bg1"/>
            </a:solidFill>
          </a:ln>
        </p:spPr>
      </p:pic>
      <p:sp>
        <p:nvSpPr>
          <p:cNvPr id="4" name="ZoneTexte 3">
            <a:extLst>
              <a:ext uri="{FF2B5EF4-FFF2-40B4-BE49-F238E27FC236}">
                <a16:creationId xmlns:a16="http://schemas.microsoft.com/office/drawing/2014/main" id="{66430410-F6D3-C375-EA72-5482F4318A95}"/>
              </a:ext>
            </a:extLst>
          </p:cNvPr>
          <p:cNvSpPr txBox="1"/>
          <p:nvPr/>
        </p:nvSpPr>
        <p:spPr>
          <a:xfrm>
            <a:off x="8812924" y="3563007"/>
            <a:ext cx="2601310" cy="707886"/>
          </a:xfrm>
          <a:prstGeom prst="rect">
            <a:avLst/>
          </a:prstGeom>
          <a:noFill/>
        </p:spPr>
        <p:txBody>
          <a:bodyPr wrap="square" rtlCol="0">
            <a:spAutoFit/>
          </a:bodyPr>
          <a:lstStyle/>
          <a:p>
            <a:r>
              <a:rPr lang="fr-FR" sz="2000" b="1" i="1" dirty="0">
                <a:solidFill>
                  <a:srgbClr val="FFFF00"/>
                </a:solidFill>
              </a:rPr>
              <a:t>Les loges de face depuis le parterre</a:t>
            </a: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cuisine, hall&#10;&#10;Description générée automatiquement">
            <a:extLst>
              <a:ext uri="{FF2B5EF4-FFF2-40B4-BE49-F238E27FC236}">
                <a16:creationId xmlns:a16="http://schemas.microsoft.com/office/drawing/2014/main" id="{040FD32A-9205-8500-4E54-6925A93F107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5724" y="402020"/>
            <a:ext cx="9144000" cy="6053960"/>
          </a:xfrm>
          <a:prstGeom prst="rect">
            <a:avLst/>
          </a:prstGeom>
          <a:ln w="50800" cmpd="dbl">
            <a:solidFill>
              <a:schemeClr val="bg1"/>
            </a:solidFill>
          </a:ln>
        </p:spPr>
      </p:pic>
      <p:sp>
        <p:nvSpPr>
          <p:cNvPr id="4" name="ZoneTexte 3">
            <a:extLst>
              <a:ext uri="{FF2B5EF4-FFF2-40B4-BE49-F238E27FC236}">
                <a16:creationId xmlns:a16="http://schemas.microsoft.com/office/drawing/2014/main" id="{960AECBD-0674-DF55-6411-650F6C57243D}"/>
              </a:ext>
            </a:extLst>
          </p:cNvPr>
          <p:cNvSpPr txBox="1"/>
          <p:nvPr/>
        </p:nvSpPr>
        <p:spPr>
          <a:xfrm>
            <a:off x="10058400" y="3626069"/>
            <a:ext cx="1954924" cy="1015663"/>
          </a:xfrm>
          <a:prstGeom prst="rect">
            <a:avLst/>
          </a:prstGeom>
          <a:noFill/>
        </p:spPr>
        <p:txBody>
          <a:bodyPr wrap="square" rtlCol="0">
            <a:spAutoFit/>
          </a:bodyPr>
          <a:lstStyle/>
          <a:p>
            <a:r>
              <a:rPr lang="fr-FR" sz="2000" b="1" i="1" dirty="0">
                <a:solidFill>
                  <a:srgbClr val="FFFF00"/>
                </a:solidFill>
              </a:rPr>
              <a:t>La scène et la fosse, vues depuis le balcon</a:t>
            </a: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intérieur">
            <a:extLst>
              <a:ext uri="{FF2B5EF4-FFF2-40B4-BE49-F238E27FC236}">
                <a16:creationId xmlns:a16="http://schemas.microsoft.com/office/drawing/2014/main" id="{55FC0E85-C1EE-8970-C79A-2B8669C060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5874" y="409902"/>
            <a:ext cx="7851005" cy="6167361"/>
          </a:xfrm>
          <a:prstGeom prst="rect">
            <a:avLst/>
          </a:prstGeom>
          <a:ln w="50800" cmpd="dbl">
            <a:solidFill>
              <a:schemeClr val="bg1"/>
            </a:solidFill>
          </a:ln>
        </p:spPr>
      </p:pic>
      <p:sp>
        <p:nvSpPr>
          <p:cNvPr id="4" name="ZoneTexte 3">
            <a:extLst>
              <a:ext uri="{FF2B5EF4-FFF2-40B4-BE49-F238E27FC236}">
                <a16:creationId xmlns:a16="http://schemas.microsoft.com/office/drawing/2014/main" id="{0A3F484A-011B-EBAA-819C-A5C6C4BCA9FA}"/>
              </a:ext>
            </a:extLst>
          </p:cNvPr>
          <p:cNvSpPr txBox="1"/>
          <p:nvPr/>
        </p:nvSpPr>
        <p:spPr>
          <a:xfrm>
            <a:off x="9692640" y="4139738"/>
            <a:ext cx="3075709" cy="400110"/>
          </a:xfrm>
          <a:prstGeom prst="rect">
            <a:avLst/>
          </a:prstGeom>
          <a:noFill/>
        </p:spPr>
        <p:txBody>
          <a:bodyPr wrap="square" rtlCol="0">
            <a:spAutoFit/>
          </a:bodyPr>
          <a:lstStyle/>
          <a:p>
            <a:r>
              <a:rPr lang="fr-FR" sz="2000" b="1" i="1" dirty="0">
                <a:solidFill>
                  <a:srgbClr val="FFFF00"/>
                </a:solidFill>
              </a:rPr>
              <a:t>Un balcon</a:t>
            </a: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intérieur, gens, foule&#10;&#10;Description générée automatiquement">
            <a:extLst>
              <a:ext uri="{FF2B5EF4-FFF2-40B4-BE49-F238E27FC236}">
                <a16:creationId xmlns:a16="http://schemas.microsoft.com/office/drawing/2014/main" id="{30B80D66-717A-5154-6653-F2B6E99496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0161" y="328352"/>
            <a:ext cx="6384174" cy="6201296"/>
          </a:xfrm>
          <a:prstGeom prst="rect">
            <a:avLst/>
          </a:prstGeom>
          <a:ln w="50800" cmpd="dbl">
            <a:solidFill>
              <a:schemeClr val="bg1"/>
            </a:solidFill>
          </a:ln>
        </p:spPr>
      </p:pic>
      <p:sp>
        <p:nvSpPr>
          <p:cNvPr id="4" name="ZoneTexte 3">
            <a:extLst>
              <a:ext uri="{FF2B5EF4-FFF2-40B4-BE49-F238E27FC236}">
                <a16:creationId xmlns:a16="http://schemas.microsoft.com/office/drawing/2014/main" id="{B6061B45-4177-ECE9-DEA8-F35ABBA01306}"/>
              </a:ext>
            </a:extLst>
          </p:cNvPr>
          <p:cNvSpPr txBox="1"/>
          <p:nvPr/>
        </p:nvSpPr>
        <p:spPr>
          <a:xfrm>
            <a:off x="8545484" y="3790604"/>
            <a:ext cx="4294908" cy="400110"/>
          </a:xfrm>
          <a:prstGeom prst="rect">
            <a:avLst/>
          </a:prstGeom>
          <a:noFill/>
        </p:spPr>
        <p:txBody>
          <a:bodyPr wrap="square" rtlCol="0">
            <a:spAutoFit/>
          </a:bodyPr>
          <a:lstStyle/>
          <a:p>
            <a:r>
              <a:rPr lang="fr-FR" sz="2000" b="1" i="1" dirty="0">
                <a:solidFill>
                  <a:srgbClr val="FFFF00"/>
                </a:solidFill>
              </a:rPr>
              <a:t>l'opéra de Vienne</a:t>
            </a:r>
          </a:p>
        </p:txBody>
      </p:sp>
    </p:spTree>
    <p:extLst>
      <p:ext uri="{BB962C8B-B14F-4D97-AF65-F5344CB8AC3E}">
        <p14:creationId xmlns:p14="http://schemas.microsoft.com/office/powerpoint/2010/main" val="314130232"/>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ouge&#10;&#10;Description générée automatiquement">
            <a:extLst>
              <a:ext uri="{FF2B5EF4-FFF2-40B4-BE49-F238E27FC236}">
                <a16:creationId xmlns:a16="http://schemas.microsoft.com/office/drawing/2014/main" id="{9AB4A4C9-38BF-D5A2-FCC1-1CFD5BBAA4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9558" y="461356"/>
            <a:ext cx="9103330" cy="5935287"/>
          </a:xfrm>
          <a:prstGeom prst="rect">
            <a:avLst/>
          </a:prstGeom>
          <a:ln w="50800" cmpd="dbl">
            <a:solidFill>
              <a:schemeClr val="bg1"/>
            </a:solidFill>
          </a:ln>
        </p:spPr>
      </p:pic>
      <p:sp>
        <p:nvSpPr>
          <p:cNvPr id="4" name="ZoneTexte 3">
            <a:extLst>
              <a:ext uri="{FF2B5EF4-FFF2-40B4-BE49-F238E27FC236}">
                <a16:creationId xmlns:a16="http://schemas.microsoft.com/office/drawing/2014/main" id="{5F6A9C93-5E05-4FF6-B768-9A600B03EF32}"/>
              </a:ext>
            </a:extLst>
          </p:cNvPr>
          <p:cNvSpPr txBox="1"/>
          <p:nvPr/>
        </p:nvSpPr>
        <p:spPr>
          <a:xfrm>
            <a:off x="9775767" y="3275215"/>
            <a:ext cx="2261062" cy="400110"/>
          </a:xfrm>
          <a:prstGeom prst="rect">
            <a:avLst/>
          </a:prstGeom>
          <a:noFill/>
        </p:spPr>
        <p:txBody>
          <a:bodyPr wrap="square" rtlCol="0">
            <a:spAutoFit/>
          </a:bodyPr>
          <a:lstStyle/>
          <a:p>
            <a:r>
              <a:rPr lang="fr-FR" sz="2000" b="1" i="1" dirty="0">
                <a:solidFill>
                  <a:srgbClr val="FFFF00"/>
                </a:solidFill>
              </a:rPr>
              <a:t>L’Opéra De Vienne</a:t>
            </a:r>
          </a:p>
        </p:txBody>
      </p:sp>
    </p:spTree>
    <p:extLst>
      <p:ext uri="{BB962C8B-B14F-4D97-AF65-F5344CB8AC3E}">
        <p14:creationId xmlns:p14="http://schemas.microsoft.com/office/powerpoint/2010/main" val="1967082654"/>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fenêtre, allée, pierre&#10;&#10;Description générée automatiquement">
            <a:extLst>
              <a:ext uri="{FF2B5EF4-FFF2-40B4-BE49-F238E27FC236}">
                <a16:creationId xmlns:a16="http://schemas.microsoft.com/office/drawing/2014/main" id="{1A426770-E7C1-AAA4-D375-2A05147A7C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1127" y="317500"/>
            <a:ext cx="9347200" cy="6223000"/>
          </a:xfrm>
          <a:prstGeom prst="rect">
            <a:avLst/>
          </a:prstGeom>
          <a:ln w="50800" cmpd="dbl">
            <a:solidFill>
              <a:schemeClr val="bg1"/>
            </a:solidFill>
          </a:ln>
        </p:spPr>
      </p:pic>
      <p:sp>
        <p:nvSpPr>
          <p:cNvPr id="4" name="ZoneTexte 3">
            <a:extLst>
              <a:ext uri="{FF2B5EF4-FFF2-40B4-BE49-F238E27FC236}">
                <a16:creationId xmlns:a16="http://schemas.microsoft.com/office/drawing/2014/main" id="{BE5F13B9-BDDB-7B4B-0A0F-55E6941F86E4}"/>
              </a:ext>
            </a:extLst>
          </p:cNvPr>
          <p:cNvSpPr txBox="1"/>
          <p:nvPr/>
        </p:nvSpPr>
        <p:spPr>
          <a:xfrm>
            <a:off x="10091651" y="3046616"/>
            <a:ext cx="2100349" cy="400110"/>
          </a:xfrm>
          <a:prstGeom prst="rect">
            <a:avLst/>
          </a:prstGeom>
          <a:noFill/>
        </p:spPr>
        <p:txBody>
          <a:bodyPr wrap="square" rtlCol="0">
            <a:spAutoFit/>
          </a:bodyPr>
          <a:lstStyle/>
          <a:p>
            <a:r>
              <a:rPr lang="fr-FR" sz="2000" b="1" i="1" dirty="0">
                <a:solidFill>
                  <a:srgbClr val="FFFF00"/>
                </a:solidFill>
              </a:rPr>
              <a:t>Opéra d'Autriche</a:t>
            </a: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10;&#10;Description générée automatiquement">
            <a:extLst>
              <a:ext uri="{FF2B5EF4-FFF2-40B4-BE49-F238E27FC236}">
                <a16:creationId xmlns:a16="http://schemas.microsoft.com/office/drawing/2014/main" id="{0913DB92-6322-CA0C-46F3-53FA02453F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9433" y="500062"/>
            <a:ext cx="8791575" cy="5857875"/>
          </a:xfrm>
          <a:prstGeom prst="rect">
            <a:avLst/>
          </a:prstGeom>
          <a:ln w="50800" cmpd="dbl">
            <a:solidFill>
              <a:schemeClr val="bg1"/>
            </a:solidFill>
          </a:ln>
        </p:spPr>
      </p:pic>
      <p:sp>
        <p:nvSpPr>
          <p:cNvPr id="4" name="ZoneTexte 3">
            <a:extLst>
              <a:ext uri="{FF2B5EF4-FFF2-40B4-BE49-F238E27FC236}">
                <a16:creationId xmlns:a16="http://schemas.microsoft.com/office/drawing/2014/main" id="{25827A74-D1C8-A65A-2CFA-0351EF1B1C01}"/>
              </a:ext>
            </a:extLst>
          </p:cNvPr>
          <p:cNvSpPr txBox="1"/>
          <p:nvPr/>
        </p:nvSpPr>
        <p:spPr>
          <a:xfrm>
            <a:off x="9875521" y="3275215"/>
            <a:ext cx="2194560" cy="707886"/>
          </a:xfrm>
          <a:prstGeom prst="rect">
            <a:avLst/>
          </a:prstGeom>
          <a:noFill/>
        </p:spPr>
        <p:txBody>
          <a:bodyPr wrap="square" rtlCol="0">
            <a:spAutoFit/>
          </a:bodyPr>
          <a:lstStyle/>
          <a:p>
            <a:r>
              <a:rPr lang="fr-FR" sz="2000" b="1" i="1" dirty="0">
                <a:solidFill>
                  <a:srgbClr val="FFFF00"/>
                </a:solidFill>
              </a:rPr>
              <a:t>L'intérieur de l'Opéra de Vienne.</a:t>
            </a: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and, personne, foule, énorme&#10;&#10;Description générée automatiquement">
            <a:extLst>
              <a:ext uri="{FF2B5EF4-FFF2-40B4-BE49-F238E27FC236}">
                <a16:creationId xmlns:a16="http://schemas.microsoft.com/office/drawing/2014/main" id="{8FB44CC6-2329-C793-C5DC-618516992F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623" y="386541"/>
            <a:ext cx="9396897" cy="6084918"/>
          </a:xfrm>
          <a:prstGeom prst="rect">
            <a:avLst/>
          </a:prstGeom>
          <a:ln w="50800" cmpd="dbl">
            <a:solidFill>
              <a:schemeClr val="bg1"/>
            </a:solidFill>
          </a:ln>
        </p:spPr>
      </p:pic>
      <p:sp>
        <p:nvSpPr>
          <p:cNvPr id="4" name="ZoneTexte 3">
            <a:extLst>
              <a:ext uri="{FF2B5EF4-FFF2-40B4-BE49-F238E27FC236}">
                <a16:creationId xmlns:a16="http://schemas.microsoft.com/office/drawing/2014/main" id="{E3DC8931-B7B0-732A-EE97-D3E19EB39E24}"/>
              </a:ext>
            </a:extLst>
          </p:cNvPr>
          <p:cNvSpPr txBox="1"/>
          <p:nvPr/>
        </p:nvSpPr>
        <p:spPr>
          <a:xfrm>
            <a:off x="10008524" y="3707476"/>
            <a:ext cx="1878676" cy="707886"/>
          </a:xfrm>
          <a:prstGeom prst="rect">
            <a:avLst/>
          </a:prstGeom>
          <a:noFill/>
        </p:spPr>
        <p:txBody>
          <a:bodyPr wrap="square" rtlCol="0">
            <a:spAutoFit/>
          </a:bodyPr>
          <a:lstStyle/>
          <a:p>
            <a:r>
              <a:rPr lang="fr-FR" sz="2000" b="1" i="1" dirty="0">
                <a:solidFill>
                  <a:srgbClr val="FFFF00"/>
                </a:solidFill>
              </a:rPr>
              <a:t>Bal  à L’Opéra de Vienne</a:t>
            </a: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intérieur, danseur&#10;&#10;Description générée automatiquement">
            <a:extLst>
              <a:ext uri="{FF2B5EF4-FFF2-40B4-BE49-F238E27FC236}">
                <a16:creationId xmlns:a16="http://schemas.microsoft.com/office/drawing/2014/main" id="{64D854FC-9357-3F82-735A-7C2B0BAEF9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4895" y="619298"/>
            <a:ext cx="8628610" cy="5619404"/>
          </a:xfrm>
          <a:prstGeom prst="rect">
            <a:avLst/>
          </a:prstGeom>
          <a:ln w="50800" cmpd="dbl">
            <a:solidFill>
              <a:schemeClr val="bg1"/>
            </a:solidFill>
          </a:ln>
        </p:spPr>
      </p:pic>
      <p:sp>
        <p:nvSpPr>
          <p:cNvPr id="4" name="ZoneTexte 3">
            <a:extLst>
              <a:ext uri="{FF2B5EF4-FFF2-40B4-BE49-F238E27FC236}">
                <a16:creationId xmlns:a16="http://schemas.microsoft.com/office/drawing/2014/main" id="{4F009516-C798-9395-1D7B-2F5FB235CAC5}"/>
              </a:ext>
            </a:extLst>
          </p:cNvPr>
          <p:cNvSpPr txBox="1"/>
          <p:nvPr/>
        </p:nvSpPr>
        <p:spPr>
          <a:xfrm>
            <a:off x="9759142" y="2381597"/>
            <a:ext cx="2360814" cy="3170099"/>
          </a:xfrm>
          <a:prstGeom prst="rect">
            <a:avLst/>
          </a:prstGeom>
          <a:noFill/>
        </p:spPr>
        <p:txBody>
          <a:bodyPr wrap="square" rtlCol="0">
            <a:spAutoFit/>
          </a:bodyPr>
          <a:lstStyle/>
          <a:p>
            <a:r>
              <a:rPr lang="fr-FR" sz="2000" b="1" i="1" dirty="0">
                <a:solidFill>
                  <a:srgbClr val="FFFF00"/>
                </a:solidFill>
              </a:rPr>
              <a:t>Chaque année, l’Opéra de Vienne organise un événement dans la pure tradition des bals viennois. Quelque 5 000 personnes en robe longue et smoking y participent. </a:t>
            </a: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48C6495-96E1-9F15-ECC7-E0225E53AE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5745" y="471055"/>
            <a:ext cx="8492837" cy="5805054"/>
          </a:xfrm>
          <a:prstGeom prst="rect">
            <a:avLst/>
          </a:prstGeom>
          <a:ln w="50800" cmpd="dbl">
            <a:solidFill>
              <a:schemeClr val="bg1"/>
            </a:solidFill>
          </a:ln>
        </p:spPr>
      </p:pic>
      <p:sp>
        <p:nvSpPr>
          <p:cNvPr id="4" name="ZoneTexte 3">
            <a:extLst>
              <a:ext uri="{FF2B5EF4-FFF2-40B4-BE49-F238E27FC236}">
                <a16:creationId xmlns:a16="http://schemas.microsoft.com/office/drawing/2014/main" id="{31BC2B21-A685-233A-B939-0F6DAE961A85}"/>
              </a:ext>
            </a:extLst>
          </p:cNvPr>
          <p:cNvSpPr txBox="1"/>
          <p:nvPr/>
        </p:nvSpPr>
        <p:spPr>
          <a:xfrm>
            <a:off x="9254359" y="3429000"/>
            <a:ext cx="2695903" cy="707886"/>
          </a:xfrm>
          <a:prstGeom prst="rect">
            <a:avLst/>
          </a:prstGeom>
          <a:noFill/>
        </p:spPr>
        <p:txBody>
          <a:bodyPr wrap="square" rtlCol="0">
            <a:spAutoFit/>
          </a:bodyPr>
          <a:lstStyle/>
          <a:p>
            <a:r>
              <a:rPr lang="fr-FR" sz="2000" b="1" i="1" dirty="0">
                <a:solidFill>
                  <a:srgbClr val="FFFF00"/>
                </a:solidFill>
              </a:rPr>
              <a:t>Bal de l'Opéra de Vienne</a:t>
            </a: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ligné, rang, ligne&#10;&#10;Description générée automatiquement">
            <a:extLst>
              <a:ext uri="{FF2B5EF4-FFF2-40B4-BE49-F238E27FC236}">
                <a16:creationId xmlns:a16="http://schemas.microsoft.com/office/drawing/2014/main" id="{9700578C-9FFE-E013-4346-664E641D04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2563" y="488730"/>
            <a:ext cx="9290527" cy="5880539"/>
          </a:xfrm>
          <a:prstGeom prst="rect">
            <a:avLst/>
          </a:prstGeom>
          <a:ln w="50800" cmpd="dbl">
            <a:solidFill>
              <a:schemeClr val="bg1"/>
            </a:solidFill>
          </a:ln>
        </p:spPr>
      </p:pic>
      <p:sp>
        <p:nvSpPr>
          <p:cNvPr id="4" name="ZoneTexte 3">
            <a:extLst>
              <a:ext uri="{FF2B5EF4-FFF2-40B4-BE49-F238E27FC236}">
                <a16:creationId xmlns:a16="http://schemas.microsoft.com/office/drawing/2014/main" id="{0CF4B3C6-3066-D82D-15ED-9943BD73AF70}"/>
              </a:ext>
            </a:extLst>
          </p:cNvPr>
          <p:cNvSpPr txBox="1"/>
          <p:nvPr/>
        </p:nvSpPr>
        <p:spPr>
          <a:xfrm>
            <a:off x="9884980" y="3428999"/>
            <a:ext cx="2144110" cy="707886"/>
          </a:xfrm>
          <a:prstGeom prst="rect">
            <a:avLst/>
          </a:prstGeom>
          <a:noFill/>
        </p:spPr>
        <p:txBody>
          <a:bodyPr wrap="square" rtlCol="0">
            <a:spAutoFit/>
          </a:bodyPr>
          <a:lstStyle/>
          <a:p>
            <a:r>
              <a:rPr lang="fr-FR" sz="2000" b="1" i="1" dirty="0">
                <a:solidFill>
                  <a:srgbClr val="FFFF00"/>
                </a:solidFill>
              </a:rPr>
              <a:t>BAL DU NOUVEL AN À VIENNE</a:t>
            </a: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personne, intérieur, foule&#10;&#10;Description générée automatiquement">
            <a:extLst>
              <a:ext uri="{FF2B5EF4-FFF2-40B4-BE49-F238E27FC236}">
                <a16:creationId xmlns:a16="http://schemas.microsoft.com/office/drawing/2014/main" id="{BFC24C31-609C-5997-B3E3-A8BF87EF18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8687" y="528144"/>
            <a:ext cx="9463947" cy="5801711"/>
          </a:xfrm>
          <a:prstGeom prst="rect">
            <a:avLst/>
          </a:prstGeom>
          <a:ln w="50800" cmpd="dbl">
            <a:solidFill>
              <a:schemeClr val="bg1"/>
            </a:solidFill>
          </a:ln>
        </p:spPr>
      </p:pic>
      <p:sp>
        <p:nvSpPr>
          <p:cNvPr id="4" name="ZoneTexte 3">
            <a:extLst>
              <a:ext uri="{FF2B5EF4-FFF2-40B4-BE49-F238E27FC236}">
                <a16:creationId xmlns:a16="http://schemas.microsoft.com/office/drawing/2014/main" id="{454CF28D-8F11-1BA3-4EF6-469B08880DC2}"/>
              </a:ext>
            </a:extLst>
          </p:cNvPr>
          <p:cNvSpPr txBox="1"/>
          <p:nvPr/>
        </p:nvSpPr>
        <p:spPr>
          <a:xfrm>
            <a:off x="10200290" y="3429000"/>
            <a:ext cx="1991710" cy="707886"/>
          </a:xfrm>
          <a:prstGeom prst="rect">
            <a:avLst/>
          </a:prstGeom>
          <a:noFill/>
        </p:spPr>
        <p:txBody>
          <a:bodyPr wrap="square" rtlCol="0">
            <a:spAutoFit/>
          </a:bodyPr>
          <a:lstStyle/>
          <a:p>
            <a:r>
              <a:rPr lang="fr-FR" sz="2000" b="1" i="1" dirty="0">
                <a:solidFill>
                  <a:srgbClr val="FFFF00"/>
                </a:solidFill>
              </a:rPr>
              <a:t>Bal Du Nouvel An</a:t>
            </a: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able, plusieurs&#10;&#10;Description générée automatiquement">
            <a:extLst>
              <a:ext uri="{FF2B5EF4-FFF2-40B4-BE49-F238E27FC236}">
                <a16:creationId xmlns:a16="http://schemas.microsoft.com/office/drawing/2014/main" id="{F2A93A94-06FA-CC99-D4B4-1F6E161407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7156" y="433552"/>
            <a:ext cx="9306292" cy="5990896"/>
          </a:xfrm>
          <a:prstGeom prst="rect">
            <a:avLst/>
          </a:prstGeom>
          <a:ln w="50800" cmpd="dbl">
            <a:solidFill>
              <a:schemeClr val="bg1"/>
            </a:solidFill>
          </a:ln>
        </p:spPr>
      </p:pic>
      <p:sp>
        <p:nvSpPr>
          <p:cNvPr id="6" name="ZoneTexte 5">
            <a:extLst>
              <a:ext uri="{FF2B5EF4-FFF2-40B4-BE49-F238E27FC236}">
                <a16:creationId xmlns:a16="http://schemas.microsoft.com/office/drawing/2014/main" id="{00B05E2D-63AF-32D2-F935-54DD258C7F29}"/>
              </a:ext>
            </a:extLst>
          </p:cNvPr>
          <p:cNvSpPr txBox="1"/>
          <p:nvPr/>
        </p:nvSpPr>
        <p:spPr>
          <a:xfrm>
            <a:off x="10324482" y="1623848"/>
            <a:ext cx="1320362" cy="4093428"/>
          </a:xfrm>
          <a:prstGeom prst="rect">
            <a:avLst/>
          </a:prstGeom>
          <a:noFill/>
        </p:spPr>
        <p:txBody>
          <a:bodyPr wrap="square">
            <a:spAutoFit/>
          </a:bodyPr>
          <a:lstStyle/>
          <a:p>
            <a:r>
              <a:rPr lang="fr-FR" sz="2000" b="1" i="1" dirty="0">
                <a:solidFill>
                  <a:srgbClr val="FFFF00"/>
                </a:solidFill>
              </a:rPr>
              <a:t>à l'occasion du réveillon de la Saint Sylvestre. Une soirée enivrante où les couples élégants viennent danser </a:t>
            </a: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décoré&#10;&#10;Description générée automatiquement">
            <a:extLst>
              <a:ext uri="{FF2B5EF4-FFF2-40B4-BE49-F238E27FC236}">
                <a16:creationId xmlns:a16="http://schemas.microsoft.com/office/drawing/2014/main" id="{5B0DCEB5-83E9-A9A2-5F5C-8FCB666A46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324" y="488730"/>
            <a:ext cx="9285890" cy="5896303"/>
          </a:xfrm>
          <a:prstGeom prst="rect">
            <a:avLst/>
          </a:prstGeom>
          <a:ln w="50800" cmpd="dbl">
            <a:solidFill>
              <a:schemeClr val="bg1"/>
            </a:solidFill>
          </a:ln>
        </p:spPr>
      </p:pic>
      <p:sp>
        <p:nvSpPr>
          <p:cNvPr id="4" name="ZoneTexte 3">
            <a:extLst>
              <a:ext uri="{FF2B5EF4-FFF2-40B4-BE49-F238E27FC236}">
                <a16:creationId xmlns:a16="http://schemas.microsoft.com/office/drawing/2014/main" id="{A8707946-E47C-32E1-2D47-F35593D4854F}"/>
              </a:ext>
            </a:extLst>
          </p:cNvPr>
          <p:cNvSpPr txBox="1"/>
          <p:nvPr/>
        </p:nvSpPr>
        <p:spPr>
          <a:xfrm>
            <a:off x="10231821" y="3894083"/>
            <a:ext cx="2086303" cy="1015663"/>
          </a:xfrm>
          <a:prstGeom prst="rect">
            <a:avLst/>
          </a:prstGeom>
          <a:noFill/>
        </p:spPr>
        <p:txBody>
          <a:bodyPr wrap="square" rtlCol="0">
            <a:spAutoFit/>
          </a:bodyPr>
          <a:lstStyle/>
          <a:p>
            <a:r>
              <a:rPr lang="fr-FR" sz="2000" b="1" i="1" dirty="0">
                <a:solidFill>
                  <a:srgbClr val="FFFF00"/>
                </a:solidFill>
              </a:rPr>
              <a:t> Vienne pour le Grand Bal du Nouvel An,</a:t>
            </a: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table, table de salle à manger, plusieurs&#10;&#10;Description générée automatiquement">
            <a:extLst>
              <a:ext uri="{FF2B5EF4-FFF2-40B4-BE49-F238E27FC236}">
                <a16:creationId xmlns:a16="http://schemas.microsoft.com/office/drawing/2014/main" id="{FA1550B4-73FD-CE37-29D7-6B4C11B306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5213" y="575441"/>
            <a:ext cx="9175531" cy="5707118"/>
          </a:xfrm>
          <a:prstGeom prst="rect">
            <a:avLst/>
          </a:prstGeom>
          <a:ln w="50800" cmpd="dbl">
            <a:solidFill>
              <a:schemeClr val="bg1"/>
            </a:solidFill>
          </a:ln>
        </p:spPr>
      </p:pic>
      <p:sp>
        <p:nvSpPr>
          <p:cNvPr id="4" name="ZoneTexte 3">
            <a:extLst>
              <a:ext uri="{FF2B5EF4-FFF2-40B4-BE49-F238E27FC236}">
                <a16:creationId xmlns:a16="http://schemas.microsoft.com/office/drawing/2014/main" id="{1B583AE4-9FDE-9CA1-D44C-FB77B5C3009B}"/>
              </a:ext>
            </a:extLst>
          </p:cNvPr>
          <p:cNvSpPr txBox="1"/>
          <p:nvPr/>
        </p:nvSpPr>
        <p:spPr>
          <a:xfrm>
            <a:off x="10174013" y="2191407"/>
            <a:ext cx="2017987" cy="3145221"/>
          </a:xfrm>
          <a:prstGeom prst="rect">
            <a:avLst/>
          </a:prstGeom>
          <a:noFill/>
        </p:spPr>
        <p:txBody>
          <a:bodyPr wrap="square" rtlCol="0">
            <a:spAutoFit/>
          </a:bodyPr>
          <a:lstStyle/>
          <a:p>
            <a:r>
              <a:rPr lang="fr-FR" sz="2000" b="1" i="1" dirty="0">
                <a:solidFill>
                  <a:srgbClr val="FFFF00"/>
                </a:solidFill>
              </a:rPr>
              <a:t>Somptueux décor donc que la </a:t>
            </a:r>
            <a:r>
              <a:rPr lang="fr-FR" sz="2000" b="1" i="1" dirty="0" err="1">
                <a:solidFill>
                  <a:srgbClr val="FFFF00"/>
                </a:solidFill>
              </a:rPr>
              <a:t>Hofburg</a:t>
            </a:r>
            <a:r>
              <a:rPr lang="fr-FR" sz="2000" b="1" i="1" dirty="0">
                <a:solidFill>
                  <a:srgbClr val="FFFF00"/>
                </a:solidFill>
              </a:rPr>
              <a:t> pour le grand bal, véritable institution à laquelle sont conviés tant les danseurs de l’Opéra National</a:t>
            </a: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intérieur, hall&#10;&#10;Description générée automatiquement">
            <a:extLst>
              <a:ext uri="{FF2B5EF4-FFF2-40B4-BE49-F238E27FC236}">
                <a16:creationId xmlns:a16="http://schemas.microsoft.com/office/drawing/2014/main" id="{8F081057-503A-04BB-16E2-091FB3EC48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1434" y="551794"/>
            <a:ext cx="9443545" cy="5990896"/>
          </a:xfrm>
          <a:prstGeom prst="rect">
            <a:avLst/>
          </a:prstGeom>
          <a:ln w="50800" cmpd="dbl">
            <a:solidFill>
              <a:schemeClr val="bg1"/>
            </a:solidFill>
          </a:ln>
        </p:spPr>
      </p:pic>
      <p:sp>
        <p:nvSpPr>
          <p:cNvPr id="4" name="ZoneTexte 3">
            <a:extLst>
              <a:ext uri="{FF2B5EF4-FFF2-40B4-BE49-F238E27FC236}">
                <a16:creationId xmlns:a16="http://schemas.microsoft.com/office/drawing/2014/main" id="{CD4D9FBD-CD3D-9318-69EA-B00CCF2FE772}"/>
              </a:ext>
            </a:extLst>
          </p:cNvPr>
          <p:cNvSpPr txBox="1"/>
          <p:nvPr/>
        </p:nvSpPr>
        <p:spPr>
          <a:xfrm>
            <a:off x="9969062" y="4067504"/>
            <a:ext cx="2307021" cy="707886"/>
          </a:xfrm>
          <a:prstGeom prst="rect">
            <a:avLst/>
          </a:prstGeom>
          <a:noFill/>
        </p:spPr>
        <p:txBody>
          <a:bodyPr wrap="square" rtlCol="0">
            <a:spAutoFit/>
          </a:bodyPr>
          <a:lstStyle/>
          <a:p>
            <a:r>
              <a:rPr lang="fr-FR" sz="2000" b="1" i="1" dirty="0">
                <a:solidFill>
                  <a:srgbClr val="FFFF00"/>
                </a:solidFill>
              </a:rPr>
              <a:t>Valse Viennoise </a:t>
            </a:r>
          </a:p>
          <a:p>
            <a:r>
              <a:rPr lang="fr-FR" sz="2000" b="1" i="1" dirty="0">
                <a:solidFill>
                  <a:srgbClr val="FFFF00"/>
                </a:solidFill>
              </a:rPr>
              <a:t>Du  premier de l’ an</a:t>
            </a: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42BA5D3-61BE-BE0D-5E1D-FA97E3DAFFEA}"/>
              </a:ext>
            </a:extLst>
          </p:cNvPr>
          <p:cNvPicPr>
            <a:picLocks noChangeAspect="1"/>
          </p:cNvPicPr>
          <p:nvPr/>
        </p:nvPicPr>
        <p:blipFill>
          <a:blip r:embed="rId2"/>
          <a:stretch>
            <a:fillRect/>
          </a:stretch>
        </p:blipFill>
        <p:spPr>
          <a:xfrm>
            <a:off x="630621" y="583325"/>
            <a:ext cx="8907517" cy="5659820"/>
          </a:xfrm>
          <a:prstGeom prst="rect">
            <a:avLst/>
          </a:prstGeom>
          <a:ln w="50800" cmpd="dbl">
            <a:solidFill>
              <a:schemeClr val="bg1"/>
            </a:solidFill>
          </a:ln>
        </p:spPr>
      </p:pic>
      <p:sp>
        <p:nvSpPr>
          <p:cNvPr id="3" name="ZoneTexte 2">
            <a:extLst>
              <a:ext uri="{FF2B5EF4-FFF2-40B4-BE49-F238E27FC236}">
                <a16:creationId xmlns:a16="http://schemas.microsoft.com/office/drawing/2014/main" id="{4690D7A6-EB1E-2EA8-F90C-BB20A206AEFF}"/>
              </a:ext>
            </a:extLst>
          </p:cNvPr>
          <p:cNvSpPr txBox="1"/>
          <p:nvPr/>
        </p:nvSpPr>
        <p:spPr>
          <a:xfrm>
            <a:off x="9664262" y="3941379"/>
            <a:ext cx="2207172" cy="1015663"/>
          </a:xfrm>
          <a:prstGeom prst="rect">
            <a:avLst/>
          </a:prstGeom>
          <a:noFill/>
        </p:spPr>
        <p:txBody>
          <a:bodyPr wrap="square" rtlCol="0">
            <a:spAutoFit/>
          </a:bodyPr>
          <a:lstStyle/>
          <a:p>
            <a:r>
              <a:rPr lang="fr-FR" sz="2000" b="1" i="1" dirty="0">
                <a:solidFill>
                  <a:srgbClr val="FFFF00"/>
                </a:solidFill>
              </a:rPr>
              <a:t>Bal de l’Empereur à Vienne (Autriche)</a:t>
            </a: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4E08CBC-551A-AC79-8876-1571FEF93F68}"/>
              </a:ext>
            </a:extLst>
          </p:cNvPr>
          <p:cNvSpPr txBox="1"/>
          <p:nvPr/>
        </p:nvSpPr>
        <p:spPr>
          <a:xfrm>
            <a:off x="3326524" y="2672255"/>
            <a:ext cx="8024649" cy="461665"/>
          </a:xfrm>
          <a:prstGeom prst="rect">
            <a:avLst/>
          </a:prstGeom>
          <a:noFill/>
        </p:spPr>
        <p:txBody>
          <a:bodyPr wrap="square" rtlCol="0">
            <a:spAutoFit/>
          </a:bodyPr>
          <a:lstStyle/>
          <a:p>
            <a:r>
              <a:rPr lang="fr-FR" sz="2400" b="1" i="1" dirty="0">
                <a:solidFill>
                  <a:srgbClr val="FFFF00"/>
                </a:solidFill>
              </a:rPr>
              <a:t>Lorient A Vous Proposer L’Opéra De Vienne</a:t>
            </a:r>
          </a:p>
        </p:txBody>
      </p:sp>
      <p:sp>
        <p:nvSpPr>
          <p:cNvPr id="3" name="ZoneTexte 2">
            <a:extLst>
              <a:ext uri="{FF2B5EF4-FFF2-40B4-BE49-F238E27FC236}">
                <a16:creationId xmlns:a16="http://schemas.microsoft.com/office/drawing/2014/main" id="{01755069-77EC-F40F-BCFD-3668AD8E8D5A}"/>
              </a:ext>
            </a:extLst>
          </p:cNvPr>
          <p:cNvSpPr txBox="1"/>
          <p:nvPr/>
        </p:nvSpPr>
        <p:spPr>
          <a:xfrm>
            <a:off x="4635062" y="3133920"/>
            <a:ext cx="4120056" cy="461665"/>
          </a:xfrm>
          <a:prstGeom prst="rect">
            <a:avLst/>
          </a:prstGeom>
          <a:noFill/>
        </p:spPr>
        <p:txBody>
          <a:bodyPr wrap="square" rtlCol="0">
            <a:spAutoFit/>
          </a:bodyPr>
          <a:lstStyle/>
          <a:p>
            <a:r>
              <a:rPr lang="fr-FR" sz="2400" b="1" i="1" dirty="0">
                <a:solidFill>
                  <a:srgbClr val="FFFF00"/>
                </a:solidFill>
              </a:rPr>
              <a:t>Images Et Le son  Du Net</a:t>
            </a:r>
          </a:p>
        </p:txBody>
      </p:sp>
      <p:sp>
        <p:nvSpPr>
          <p:cNvPr id="4" name="ZoneTexte 3">
            <a:extLst>
              <a:ext uri="{FF2B5EF4-FFF2-40B4-BE49-F238E27FC236}">
                <a16:creationId xmlns:a16="http://schemas.microsoft.com/office/drawing/2014/main" id="{135B10EA-23BE-D78D-DE8C-316B2E079ECE}"/>
              </a:ext>
            </a:extLst>
          </p:cNvPr>
          <p:cNvSpPr txBox="1"/>
          <p:nvPr/>
        </p:nvSpPr>
        <p:spPr>
          <a:xfrm>
            <a:off x="5680842" y="3600188"/>
            <a:ext cx="3074276" cy="461665"/>
          </a:xfrm>
          <a:prstGeom prst="rect">
            <a:avLst/>
          </a:prstGeom>
          <a:noFill/>
        </p:spPr>
        <p:txBody>
          <a:bodyPr wrap="square" rtlCol="0">
            <a:spAutoFit/>
          </a:bodyPr>
          <a:lstStyle/>
          <a:p>
            <a:r>
              <a:rPr lang="fr-FR" sz="2400" b="1" i="1" dirty="0">
                <a:solidFill>
                  <a:srgbClr val="FFFF00"/>
                </a:solidFill>
              </a:rPr>
              <a:t>Lorient</a:t>
            </a: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xmlns:p14="http://schemas.microsoft.com/office/powerpoint/2010/main">
    <mc:Choice Requires="p14">
      <p:transition spd="slow" p14:dur="5000" advClick="0" advTm="16000">
        <p14:switch dir="r"/>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289</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2022-10-07T05:10:36Z</dcterms:created>
  <dcterms:modified xsi:type="dcterms:W3CDTF">2022-10-12T07:51:21Z</dcterms:modified>
</cp:coreProperties>
</file>