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86" r:id="rId3"/>
    <p:sldId id="256" r:id="rId4"/>
    <p:sldId id="257" r:id="rId5"/>
    <p:sldId id="258" r:id="rId6"/>
    <p:sldId id="259" r:id="rId7"/>
    <p:sldId id="260" r:id="rId8"/>
    <p:sldId id="261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4" r:id="rId30"/>
    <p:sldId id="285" r:id="rId31"/>
    <p:sldId id="287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C6r3a+Y9Lehq8OWUM/1oQ==" hashData="VKbe+4q5rIiSwOQDNtCjbGYHGD+KKMDExnUl1VebM/W6LIBsiS1Mbcmrq6laOpmfX3lwRK1Ylb02ucDCJ8Ggm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32" autoAdjust="0"/>
    <p:restoredTop sz="94660"/>
  </p:normalViewPr>
  <p:slideViewPr>
    <p:cSldViewPr snapToGrid="0">
      <p:cViewPr varScale="1">
        <p:scale>
          <a:sx n="69" d="100"/>
          <a:sy n="69" d="100"/>
        </p:scale>
        <p:origin x="48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67DC03-62EF-89D5-94E5-D871136FAA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218EC08-1299-7113-5106-5CC4BCBDF7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8A57592-6D1A-C202-DB55-D9E5487717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EB06-E5C1-467E-9496-EB5A515A2397}" type="datetimeFigureOut">
              <a:rPr lang="fr-FR" smtClean="0"/>
              <a:t>12/10/2022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63DEF7E-E6D5-10C7-D43C-99831A60C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5437C33-C2C4-0F8B-70FA-667674F104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2580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lip dir="r"/>
      </p:transition>
    </mc:Choice>
    <mc:Fallback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018A64-B63B-E550-168E-0CD591FA8C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61EF345-192F-61CC-8EA4-A8D61C840D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029EC8-2801-1C29-D301-FB366F1919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EB06-E5C1-467E-9496-EB5A515A2397}" type="datetimeFigureOut">
              <a:rPr lang="fr-FR" smtClean="0"/>
              <a:t>12/10/2022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3D45612-EE9C-9F8A-910A-83A084527E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174A8D2-EBE6-9525-5EAF-4E9DF6728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901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lip dir="r"/>
      </p:transition>
    </mc:Choice>
    <mc:Fallback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F5D6FB-D188-E01C-F3E2-C80CE1FC64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0B55DED-1A6F-2931-B5F0-54A0ED0C27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2614963-1094-B865-74AB-F64B47D672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EB06-E5C1-467E-9496-EB5A515A2397}" type="datetimeFigureOut">
              <a:rPr lang="fr-FR" smtClean="0"/>
              <a:t>12/10/2022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9071E7-42AB-3B41-86A0-A6B75ED1A1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4A2FC67-18E1-9729-0143-28BA99E341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151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lip dir="r"/>
      </p:transition>
    </mc:Choice>
    <mc:Fallback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08A0AF-F176-89C6-3CE4-6997385A2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6289B1F-939D-B3EE-EE0F-91AC3D5969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95AD331-0C9B-7C50-2CCF-68C9C59D03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EA0CD45-D221-B4C6-4427-39DB14F73B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EB06-E5C1-467E-9496-EB5A515A2397}" type="datetimeFigureOut">
              <a:rPr lang="fr-FR" smtClean="0"/>
              <a:t>12/10/2022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2007F28-2A93-70DA-6FA6-43837D2FB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1BF456D-F529-0B29-5454-0F10E34C67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1755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lip dir="r"/>
      </p:transition>
    </mc:Choice>
    <mc:Fallback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D96F0F-C772-8326-FEE3-41FF572533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DD6E7A8-6048-EAB7-9EAC-D8CB1E21E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69B203B-26E3-EAD5-47F5-26BE3C3ACB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3F6A200-DABF-879B-B228-05B6B76F71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D53E2A1-43A2-1A07-7B7A-8F074E61181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6368557-D1C7-CFA5-3BE1-2A25FF673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EB06-E5C1-467E-9496-EB5A515A2397}" type="datetimeFigureOut">
              <a:rPr lang="fr-FR" smtClean="0"/>
              <a:t>12/10/2022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A28360D-78FA-AF8B-E910-EBF0E96B0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496170F-0229-3FC4-DBCB-375A0E91B1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9699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lip dir="r"/>
      </p:transition>
    </mc:Choice>
    <mc:Fallback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C6A63B-921F-DA36-CEA0-8ECC16DC9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24FA85D-A245-CB01-5AF2-33428FFE9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EB06-E5C1-467E-9496-EB5A515A2397}" type="datetimeFigureOut">
              <a:rPr lang="fr-FR" smtClean="0"/>
              <a:t>12/10/2022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8FC71AC-CA01-9F2C-B9C8-D713F251E6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90BB3DF-2D47-FD54-BF39-620A15389F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2154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lip dir="r"/>
      </p:transition>
    </mc:Choice>
    <mc:Fallback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D633533-E50B-7B8A-8E14-5B03CDA953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EB06-E5C1-467E-9496-EB5A515A2397}" type="datetimeFigureOut">
              <a:rPr lang="fr-FR" smtClean="0"/>
              <a:t>12/10/2022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247179E-94DA-6370-FA2B-A7D58CF0BD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5E4CA62-B832-BF82-54B8-56DCE1C16A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9460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lip dir="r"/>
      </p:transition>
    </mc:Choice>
    <mc:Fallback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872A3B-18E6-DAF5-D8B6-C6248C8A26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A3C8682-3ED0-9292-E189-D7B24C5DC5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F198243-58F3-26E2-E792-4234B5C7C9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F6AD0DB-5DA6-EAC8-29DE-B32ECBBA3E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EB06-E5C1-467E-9496-EB5A515A2397}" type="datetimeFigureOut">
              <a:rPr lang="fr-FR" smtClean="0"/>
              <a:t>12/10/2022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97363B-6503-2230-1D56-3F64481C91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D29D88C-419C-6851-D3AA-659E562476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248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lip dir="r"/>
      </p:transition>
    </mc:Choice>
    <mc:Fallback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344F79-79D4-7153-D043-213ABCD7A4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FE16923-CF91-0B0C-5BC3-2AB9FEAB24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E28A839-65C3-754D-7452-EEBFF289DE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72106B7-1DDF-B89B-605D-7511CFAF12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EB06-E5C1-467E-9496-EB5A515A2397}" type="datetimeFigureOut">
              <a:rPr lang="fr-FR" smtClean="0"/>
              <a:t>12/10/2022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2EA2EF8-EA74-C626-DD29-0906BACF97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4093989-D76D-D3AE-978D-4A4F450405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2615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lip dir="r"/>
      </p:transition>
    </mc:Choice>
    <mc:Fallback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ECB6F1-DFCD-233B-EC7A-856E73D237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0E4FED2-D5DF-5D35-E00F-94A5B97D95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EC3BD90-B9CC-DBFE-83D7-D1D6BD907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EB06-E5C1-467E-9496-EB5A515A2397}" type="datetimeFigureOut">
              <a:rPr lang="fr-FR" smtClean="0"/>
              <a:t>12/10/2022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2979287-D0D4-8DB1-D0EF-9EDBCC174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FD47BD5-7978-0941-5A36-3C5737E1FE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090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lip dir="r"/>
      </p:transition>
    </mc:Choice>
    <mc:Fallback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B5EE992-4324-E080-FD76-5DFDACD256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757C505-156F-B82D-901F-067D200F98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E1063F-0936-DDCF-E131-BED6C6485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EB06-E5C1-467E-9496-EB5A515A2397}" type="datetimeFigureOut">
              <a:rPr lang="fr-FR" smtClean="0"/>
              <a:t>12/10/2022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1F430EF-52F1-22F2-7F5F-22F1F05AA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6951BCF-FA23-3A8D-35F3-6B497F631D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2509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lip dir="r"/>
      </p:transition>
    </mc:Choice>
    <mc:Fallback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2601E6B-AC77-AA42-8649-B6FABBE469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1EAFB9A-88CA-6B02-7D19-AD5A8523C9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67B3CF-220C-DA55-2DB2-A215065CC5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CEB06-E5C1-467E-9496-EB5A515A2397}" type="datetimeFigureOut">
              <a:rPr lang="fr-FR" smtClean="0"/>
              <a:t>12/10/2022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9A331F4-A7AF-D49C-E37B-557323AE49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F1EAE61-FB6C-F0AC-13AE-0BBD333830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708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lip dir="r"/>
      </p:transition>
    </mc:Choice>
    <mc:Fallback>
      <p:transition spd="slow" advClick="0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arbre, extérieur&#10;&#10;Description générée automatiquement">
            <a:extLst>
              <a:ext uri="{FF2B5EF4-FFF2-40B4-BE49-F238E27FC236}">
                <a16:creationId xmlns:a16="http://schemas.microsoft.com/office/drawing/2014/main" id="{D3B8CA31-5D0E-F58A-E548-48DDB265BA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028" y="567559"/>
            <a:ext cx="9002110" cy="5722882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F056F7-A666-15CB-C1D9-97D8E267B159}"/>
              </a:ext>
            </a:extLst>
          </p:cNvPr>
          <p:cNvSpPr txBox="1"/>
          <p:nvPr/>
        </p:nvSpPr>
        <p:spPr>
          <a:xfrm>
            <a:off x="9695793" y="4508938"/>
            <a:ext cx="249620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La Partie carrée, 1870 Collection particulière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9A1355E-295D-E12E-2852-12E0DE65CE42}"/>
              </a:ext>
            </a:extLst>
          </p:cNvPr>
          <p:cNvSpPr txBox="1"/>
          <p:nvPr/>
        </p:nvSpPr>
        <p:spPr>
          <a:xfrm>
            <a:off x="9753599" y="548569"/>
            <a:ext cx="2380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Lorient Vous Présente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Le Peintre James Tissot</a:t>
            </a:r>
          </a:p>
        </p:txBody>
      </p:sp>
    </p:spTree>
    <p:extLst>
      <p:ext uri="{BB962C8B-B14F-4D97-AF65-F5344CB8AC3E}">
        <p14:creationId xmlns:p14="http://schemas.microsoft.com/office/powerpoint/2010/main" val="801336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lip dir="r"/>
        <p:sndAc>
          <p:stSnd loop="1">
            <p:snd r:embed="rId2" name="videoplayback.wav"/>
          </p:stSnd>
        </p:sndAc>
      </p:transition>
    </mc:Choice>
    <mc:Fallback>
      <p:transition spd="slow" advClick="0" advTm="16000">
        <p:fade/>
        <p:sndAc>
          <p:stSnd loop="1">
            <p:snd r:embed="rId2" name="videoplayback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3424918-3713-ED9F-0A1E-64A007A9616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James Tissot, pseudonyme de Jacques-Joseph Tissot, est un peintre et graveur français, né le 15 octobre 1836 à Nantes et mort le 8 août 1902 à Chenecey-Buillon. Il a passé une partie de sa vie en Angleterre où il était apprécié comme peintre de la haute société de l'époque victorienne.</a:t>
            </a:r>
          </a:p>
        </p:txBody>
      </p:sp>
    </p:spTree>
    <p:extLst>
      <p:ext uri="{BB962C8B-B14F-4D97-AF65-F5344CB8AC3E}">
        <p14:creationId xmlns:p14="http://schemas.microsoft.com/office/powerpoint/2010/main" val="1719078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lip dir="r"/>
      </p:transition>
    </mc:Choice>
    <mc:Fallback>
      <p:transition spd="slow" advClick="0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gens&#10;&#10;Description générée automatiquement">
            <a:extLst>
              <a:ext uri="{FF2B5EF4-FFF2-40B4-BE49-F238E27FC236}">
                <a16:creationId xmlns:a16="http://schemas.microsoft.com/office/drawing/2014/main" id="{A3930550-E9E5-73D7-DD0A-8B468A8D88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3322" y="397421"/>
            <a:ext cx="8891753" cy="6063158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B0083C-0006-8C01-04CF-AE2DBADE62B6}"/>
              </a:ext>
            </a:extLst>
          </p:cNvPr>
          <p:cNvSpPr txBox="1"/>
          <p:nvPr/>
        </p:nvSpPr>
        <p:spPr>
          <a:xfrm>
            <a:off x="9475075" y="2900855"/>
            <a:ext cx="27169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Le Cercle de la Rue Royale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B6C9440-4A66-ACC6-B528-FFC0EFE04EC4}"/>
              </a:ext>
            </a:extLst>
          </p:cNvPr>
          <p:cNvSpPr txBox="1"/>
          <p:nvPr/>
        </p:nvSpPr>
        <p:spPr>
          <a:xfrm>
            <a:off x="9475075" y="3679463"/>
            <a:ext cx="24436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1868 Musée Dorsay</a:t>
            </a:r>
          </a:p>
        </p:txBody>
      </p:sp>
    </p:spTree>
    <p:extLst>
      <p:ext uri="{BB962C8B-B14F-4D97-AF65-F5344CB8AC3E}">
        <p14:creationId xmlns:p14="http://schemas.microsoft.com/office/powerpoint/2010/main" val="3300827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lip dir="r"/>
      </p:transition>
    </mc:Choice>
    <mc:Fallback>
      <p:transition spd="slow" advClick="0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intérieur&#10;&#10;Description générée automatiquement">
            <a:extLst>
              <a:ext uri="{FF2B5EF4-FFF2-40B4-BE49-F238E27FC236}">
                <a16:creationId xmlns:a16="http://schemas.microsoft.com/office/drawing/2014/main" id="{36B71682-B955-EF91-4BC8-625202A4A0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731" y="465083"/>
            <a:ext cx="6006662" cy="5927834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6EA62BA-7EC6-6D3E-0238-A853D3E6FEAA}"/>
              </a:ext>
            </a:extLst>
          </p:cNvPr>
          <p:cNvSpPr txBox="1"/>
          <p:nvPr/>
        </p:nvSpPr>
        <p:spPr>
          <a:xfrm>
            <a:off x="7189077" y="2767280"/>
            <a:ext cx="468761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b="1" i="1" dirty="0">
              <a:solidFill>
                <a:srgbClr val="FFFF00"/>
              </a:solidFill>
            </a:endParaRPr>
          </a:p>
          <a:p>
            <a:r>
              <a:rPr lang="en-US" sz="2000" b="1" i="1" dirty="0">
                <a:solidFill>
                  <a:srgbClr val="FFFF00"/>
                </a:solidFill>
              </a:rPr>
              <a:t>Edgar Degas, </a:t>
            </a:r>
            <a:r>
              <a:rPr lang="en-US" sz="2000" b="1" i="1" dirty="0" err="1">
                <a:solidFill>
                  <a:srgbClr val="FFFF00"/>
                </a:solidFill>
              </a:rPr>
              <a:t>Portait</a:t>
            </a:r>
            <a:r>
              <a:rPr lang="en-US" sz="2000" b="1" i="1" dirty="0">
                <a:solidFill>
                  <a:srgbClr val="FFFF00"/>
                </a:solidFill>
              </a:rPr>
              <a:t> de James Tissot (1867-1868), New York, Metropolitan Museum of Art </a:t>
            </a:r>
            <a:r>
              <a:rPr lang="en-US" sz="2000" b="1" i="1" dirty="0" err="1">
                <a:solidFill>
                  <a:srgbClr val="FFFF00"/>
                </a:solidFill>
              </a:rPr>
              <a:t>Huile</a:t>
            </a:r>
            <a:r>
              <a:rPr lang="en-US" sz="2000" b="1" i="1" dirty="0">
                <a:solidFill>
                  <a:srgbClr val="FFFF00"/>
                </a:solidFill>
              </a:rPr>
              <a:t> Sur Toile 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4252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lip dir="r"/>
      </p:transition>
    </mc:Choice>
    <mc:Fallback>
      <p:transition spd="slow" advClick="0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personne&#10;&#10;Description générée automatiquement">
            <a:extLst>
              <a:ext uri="{FF2B5EF4-FFF2-40B4-BE49-F238E27FC236}">
                <a16:creationId xmlns:a16="http://schemas.microsoft.com/office/drawing/2014/main" id="{A0FDC837-5223-E262-55F2-C0F9547E6D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806" y="307427"/>
            <a:ext cx="4235669" cy="6243145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48616831-384E-028E-88EE-F23AC6B1ECF1}"/>
              </a:ext>
            </a:extLst>
          </p:cNvPr>
          <p:cNvSpPr txBox="1"/>
          <p:nvPr/>
        </p:nvSpPr>
        <p:spPr>
          <a:xfrm>
            <a:off x="5278822" y="3428999"/>
            <a:ext cx="609337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japonaise au bain (1864), musée des Beaux-Arts de Dijon</a:t>
            </a:r>
            <a:r>
              <a:rPr lang="fr-FR" sz="2000" b="1" i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89117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lip dir="r"/>
      </p:transition>
    </mc:Choice>
    <mc:Fallback>
      <p:transition spd="slow" advClick="0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intérieur&#10;&#10;Description générée automatiquement">
            <a:extLst>
              <a:ext uri="{FF2B5EF4-FFF2-40B4-BE49-F238E27FC236}">
                <a16:creationId xmlns:a16="http://schemas.microsoft.com/office/drawing/2014/main" id="{699EDA0D-40F7-5AC5-5235-48EA68AA22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7917" y="386255"/>
            <a:ext cx="6341358" cy="6085490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884CD6-91D0-925B-E0DE-6B6DEC5264C9}"/>
              </a:ext>
            </a:extLst>
          </p:cNvPr>
          <p:cNvSpPr txBox="1"/>
          <p:nvPr/>
        </p:nvSpPr>
        <p:spPr>
          <a:xfrm>
            <a:off x="7252138" y="3626069"/>
            <a:ext cx="454046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Jeunes femmes regardant des objets japonais, 1869 Cincinnati Art Museum</a:t>
            </a:r>
          </a:p>
        </p:txBody>
      </p:sp>
    </p:spTree>
    <p:extLst>
      <p:ext uri="{BB962C8B-B14F-4D97-AF65-F5344CB8AC3E}">
        <p14:creationId xmlns:p14="http://schemas.microsoft.com/office/powerpoint/2010/main" val="693325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lip dir="r"/>
      </p:transition>
    </mc:Choice>
    <mc:Fallback>
      <p:transition spd="slow" advClick="0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intérieur&#10;&#10;Description générée automatiquement">
            <a:extLst>
              <a:ext uri="{FF2B5EF4-FFF2-40B4-BE49-F238E27FC236}">
                <a16:creationId xmlns:a16="http://schemas.microsoft.com/office/drawing/2014/main" id="{8CFD484A-5537-F587-099F-F81F68296C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1340" y="354724"/>
            <a:ext cx="6390940" cy="6148552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376B03-1FB5-5F23-CF74-AEF944D24701}"/>
              </a:ext>
            </a:extLst>
          </p:cNvPr>
          <p:cNvSpPr txBox="1"/>
          <p:nvPr/>
        </p:nvSpPr>
        <p:spPr>
          <a:xfrm>
            <a:off x="7242280" y="3689131"/>
            <a:ext cx="47079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Jeunes femmes admirant des objets japonais, 1869 Los Angeles, Getty Center.</a:t>
            </a:r>
          </a:p>
        </p:txBody>
      </p:sp>
    </p:spTree>
    <p:extLst>
      <p:ext uri="{BB962C8B-B14F-4D97-AF65-F5344CB8AC3E}">
        <p14:creationId xmlns:p14="http://schemas.microsoft.com/office/powerpoint/2010/main" val="4292347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lip dir="r"/>
      </p:transition>
    </mc:Choice>
    <mc:Fallback>
      <p:transition spd="slow" advClick="0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autel&#10;&#10;Description générée automatiquement">
            <a:extLst>
              <a:ext uri="{FF2B5EF4-FFF2-40B4-BE49-F238E27FC236}">
                <a16:creationId xmlns:a16="http://schemas.microsoft.com/office/drawing/2014/main" id="{14B2B9DE-4865-08F0-CEBD-0FD978751C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9711" y="386255"/>
            <a:ext cx="5896304" cy="6085490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ADC798D-85A5-E312-9C66-AB6433764996}"/>
              </a:ext>
            </a:extLst>
          </p:cNvPr>
          <p:cNvSpPr txBox="1"/>
          <p:nvPr/>
        </p:nvSpPr>
        <p:spPr>
          <a:xfrm>
            <a:off x="7252138" y="4020207"/>
            <a:ext cx="43039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Jeunes femmes regardant des objets japonais, 1869-1870 collection particulière</a:t>
            </a:r>
          </a:p>
        </p:txBody>
      </p:sp>
    </p:spTree>
    <p:extLst>
      <p:ext uri="{BB962C8B-B14F-4D97-AF65-F5344CB8AC3E}">
        <p14:creationId xmlns:p14="http://schemas.microsoft.com/office/powerpoint/2010/main" val="5546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lip dir="r"/>
      </p:transition>
    </mc:Choice>
    <mc:Fallback>
      <p:transition spd="slow" advClick="0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bateau&#10;&#10;Description générée automatiquement">
            <a:extLst>
              <a:ext uri="{FF2B5EF4-FFF2-40B4-BE49-F238E27FC236}">
                <a16:creationId xmlns:a16="http://schemas.microsoft.com/office/drawing/2014/main" id="{2C38F3E6-BBC6-196A-A1E1-A6CFA8D301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7917" y="323192"/>
            <a:ext cx="5060731" cy="6211615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EACACF-29D4-77B4-135C-B928230417F3}"/>
              </a:ext>
            </a:extLst>
          </p:cNvPr>
          <p:cNvSpPr txBox="1"/>
          <p:nvPr/>
        </p:nvSpPr>
        <p:spPr>
          <a:xfrm>
            <a:off x="5943600" y="3972910"/>
            <a:ext cx="5943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Sur la Tamise, un héron, 1871-1872 Minneapolis Institute of Art.</a:t>
            </a:r>
          </a:p>
        </p:txBody>
      </p:sp>
    </p:spTree>
    <p:extLst>
      <p:ext uri="{BB962C8B-B14F-4D97-AF65-F5344CB8AC3E}">
        <p14:creationId xmlns:p14="http://schemas.microsoft.com/office/powerpoint/2010/main" val="4276579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lip dir="r"/>
      </p:transition>
    </mc:Choice>
    <mc:Fallback>
      <p:transition spd="slow" advClick="0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ersonne, accessoire, parapluie&#10;&#10;Description générée automatiquement">
            <a:extLst>
              <a:ext uri="{FF2B5EF4-FFF2-40B4-BE49-F238E27FC236}">
                <a16:creationId xmlns:a16="http://schemas.microsoft.com/office/drawing/2014/main" id="{05A9B1A5-E4E0-C018-8B5F-CC97AEC9CF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3586" y="346841"/>
            <a:ext cx="4351283" cy="6164317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BD0F93-2FAB-DA66-4642-A6D38C0D798F}"/>
              </a:ext>
            </a:extLst>
          </p:cNvPr>
          <p:cNvSpPr txBox="1"/>
          <p:nvPr/>
        </p:nvSpPr>
        <p:spPr>
          <a:xfrm>
            <a:off x="5565228" y="3736428"/>
            <a:ext cx="47927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Été (Kathleen Newton) (vers 1877), localisation inconnue.</a:t>
            </a:r>
          </a:p>
        </p:txBody>
      </p:sp>
    </p:spTree>
    <p:extLst>
      <p:ext uri="{BB962C8B-B14F-4D97-AF65-F5344CB8AC3E}">
        <p14:creationId xmlns:p14="http://schemas.microsoft.com/office/powerpoint/2010/main" val="30434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lip dir="r"/>
      </p:transition>
    </mc:Choice>
    <mc:Fallback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able de salle à manger&#10;&#10;Description générée automatiquement">
            <a:extLst>
              <a:ext uri="{FF2B5EF4-FFF2-40B4-BE49-F238E27FC236}">
                <a16:creationId xmlns:a16="http://schemas.microsoft.com/office/drawing/2014/main" id="{270DB554-E0E9-A1AE-B3A6-1D5483325A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2510" y="585787"/>
            <a:ext cx="8261131" cy="5686425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28D395-4979-F227-74D6-A47C0DBDCECD}"/>
              </a:ext>
            </a:extLst>
          </p:cNvPr>
          <p:cNvSpPr txBox="1"/>
          <p:nvPr/>
        </p:nvSpPr>
        <p:spPr>
          <a:xfrm>
            <a:off x="9396248" y="3429000"/>
            <a:ext cx="27957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Le Pont du H.M.S. 'Calcutta' (Portsmouth) (vers 1877), Londres, Tate </a:t>
            </a:r>
            <a:r>
              <a:rPr lang="fr-FR" sz="2000" b="1" i="1" dirty="0" err="1">
                <a:solidFill>
                  <a:srgbClr val="FFFF00"/>
                </a:solidFill>
              </a:rPr>
              <a:t>Gallery</a:t>
            </a:r>
            <a:r>
              <a:rPr lang="fr-FR" sz="2000" b="1" i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93443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lip dir="r"/>
      </p:transition>
    </mc:Choice>
    <mc:Fallback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habits, jupe&#10;&#10;Description générée automatiquement">
            <a:extLst>
              <a:ext uri="{FF2B5EF4-FFF2-40B4-BE49-F238E27FC236}">
                <a16:creationId xmlns:a16="http://schemas.microsoft.com/office/drawing/2014/main" id="{AD612AA9-E385-AC1E-DB1B-13FF69669C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993" y="504496"/>
            <a:ext cx="4666593" cy="5975131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7F98764-8732-1105-8650-47E76FA701C9}"/>
              </a:ext>
            </a:extLst>
          </p:cNvPr>
          <p:cNvSpPr txBox="1"/>
          <p:nvPr/>
        </p:nvSpPr>
        <p:spPr>
          <a:xfrm>
            <a:off x="6096000" y="3720662"/>
            <a:ext cx="46665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 err="1">
                <a:solidFill>
                  <a:srgbClr val="FFFF00"/>
                </a:solidFill>
              </a:rPr>
              <a:t>ctobre</a:t>
            </a:r>
            <a:r>
              <a:rPr lang="fr-FR" sz="2000" b="1" i="1" dirty="0">
                <a:solidFill>
                  <a:srgbClr val="FFFF00"/>
                </a:solidFill>
              </a:rPr>
              <a:t> (1877), musée des Beaux-Arts de Montréal.</a:t>
            </a:r>
          </a:p>
        </p:txBody>
      </p:sp>
    </p:spTree>
    <p:extLst>
      <p:ext uri="{BB962C8B-B14F-4D97-AF65-F5344CB8AC3E}">
        <p14:creationId xmlns:p14="http://schemas.microsoft.com/office/powerpoint/2010/main" val="1422825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lip dir="r"/>
      </p:transition>
    </mc:Choice>
    <mc:Fallback>
      <p:transition spd="slow" advClick="0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pièce, vivant, meubles&#10;&#10;Description générée automatiquement">
            <a:extLst>
              <a:ext uri="{FF2B5EF4-FFF2-40B4-BE49-F238E27FC236}">
                <a16:creationId xmlns:a16="http://schemas.microsoft.com/office/drawing/2014/main" id="{B9844FCB-A25F-40A8-618E-90305BC7DB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6194" y="425669"/>
            <a:ext cx="7139596" cy="6038194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EFE19D3-79A1-52A7-2DA3-75A8C35818F9}"/>
              </a:ext>
            </a:extLst>
          </p:cNvPr>
          <p:cNvSpPr txBox="1"/>
          <p:nvPr/>
        </p:nvSpPr>
        <p:spPr>
          <a:xfrm>
            <a:off x="8765628" y="2963917"/>
            <a:ext cx="34263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>
                <a:solidFill>
                  <a:srgbClr val="FFFF00"/>
                </a:solidFill>
              </a:rPr>
              <a:t>Cache-cache (1877), Washington, National Gallery of Art.</a:t>
            </a:r>
            <a:endParaRPr lang="fr-FR" sz="20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8342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lip dir="r"/>
      </p:transition>
    </mc:Choice>
    <mc:Fallback>
      <p:transition spd="slow" advClick="0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&#10;&#10;Description générée automatiquement">
            <a:extLst>
              <a:ext uri="{FF2B5EF4-FFF2-40B4-BE49-F238E27FC236}">
                <a16:creationId xmlns:a16="http://schemas.microsoft.com/office/drawing/2014/main" id="{76D6099F-7963-72A6-77B9-F416BB8303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81449" y="496613"/>
            <a:ext cx="6148552" cy="5864773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1D8AE1-AB2C-765C-37F2-8BDF54C5A8B9}"/>
              </a:ext>
            </a:extLst>
          </p:cNvPr>
          <p:cNvSpPr txBox="1"/>
          <p:nvPr/>
        </p:nvSpPr>
        <p:spPr>
          <a:xfrm>
            <a:off x="1135118" y="3200401"/>
            <a:ext cx="38783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Bord de mer (1878), Cleveland Museum of Art.</a:t>
            </a:r>
          </a:p>
        </p:txBody>
      </p:sp>
    </p:spTree>
    <p:extLst>
      <p:ext uri="{BB962C8B-B14F-4D97-AF65-F5344CB8AC3E}">
        <p14:creationId xmlns:p14="http://schemas.microsoft.com/office/powerpoint/2010/main" val="335183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lip dir="r"/>
      </p:transition>
    </mc:Choice>
    <mc:Fallback>
      <p:transition spd="slow" advClick="0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intérieur&#10;&#10;Description générée automatiquement">
            <a:extLst>
              <a:ext uri="{FF2B5EF4-FFF2-40B4-BE49-F238E27FC236}">
                <a16:creationId xmlns:a16="http://schemas.microsoft.com/office/drawing/2014/main" id="{4B945E08-5C61-0D07-3678-3B83F4679C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029" y="457200"/>
            <a:ext cx="9254358" cy="5880538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FB59194-39CE-6531-9DC2-D3F9724A1033}"/>
              </a:ext>
            </a:extLst>
          </p:cNvPr>
          <p:cNvSpPr txBox="1"/>
          <p:nvPr/>
        </p:nvSpPr>
        <p:spPr>
          <a:xfrm>
            <a:off x="9916511" y="3168896"/>
            <a:ext cx="2096813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La Rêveuse (vers 1876), Paris, musée d'Orsay</a:t>
            </a:r>
          </a:p>
        </p:txBody>
      </p:sp>
    </p:spTree>
    <p:extLst>
      <p:ext uri="{BB962C8B-B14F-4D97-AF65-F5344CB8AC3E}">
        <p14:creationId xmlns:p14="http://schemas.microsoft.com/office/powerpoint/2010/main" val="1326966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lip dir="r"/>
      </p:transition>
    </mc:Choice>
    <mc:Fallback>
      <p:transition spd="slow" advClick="0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25DEBCE-2C67-4566-7ED9-10EAE6C80A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4041" y="402021"/>
            <a:ext cx="6674069" cy="6053958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3EB972-4716-FCD2-672E-75D66ADDEA47}"/>
              </a:ext>
            </a:extLst>
          </p:cNvPr>
          <p:cNvSpPr txBox="1"/>
          <p:nvPr/>
        </p:nvSpPr>
        <p:spPr>
          <a:xfrm>
            <a:off x="7646276" y="3042745"/>
            <a:ext cx="45457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Le Bal (1878), Paris, musée d'Orsay.</a:t>
            </a:r>
          </a:p>
        </p:txBody>
      </p:sp>
    </p:spTree>
    <p:extLst>
      <p:ext uri="{BB962C8B-B14F-4D97-AF65-F5344CB8AC3E}">
        <p14:creationId xmlns:p14="http://schemas.microsoft.com/office/powerpoint/2010/main" val="2731880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lip dir="r"/>
      </p:transition>
    </mc:Choice>
    <mc:Fallback>
      <p:transition spd="slow" advClick="0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EB2F93C-240F-DC58-8CC5-1C3DE39154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449" y="346841"/>
            <a:ext cx="4958400" cy="6164317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D370F6-FA94-5CBC-7EF2-404DA933946D}"/>
              </a:ext>
            </a:extLst>
          </p:cNvPr>
          <p:cNvSpPr txBox="1"/>
          <p:nvPr/>
        </p:nvSpPr>
        <p:spPr>
          <a:xfrm>
            <a:off x="6096000" y="3925614"/>
            <a:ext cx="44826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>
                <a:solidFill>
                  <a:srgbClr val="FFFF00"/>
                </a:solidFill>
              </a:rPr>
              <a:t>Les </a:t>
            </a:r>
            <a:r>
              <a:rPr lang="en-US" sz="2000" b="1" i="1" dirty="0" err="1">
                <a:solidFill>
                  <a:srgbClr val="FFFF00"/>
                </a:solidFill>
              </a:rPr>
              <a:t>Chrysanthèmes</a:t>
            </a:r>
            <a:r>
              <a:rPr lang="en-US" sz="2000" b="1" i="1" dirty="0">
                <a:solidFill>
                  <a:srgbClr val="FFFF00"/>
                </a:solidFill>
              </a:rPr>
              <a:t> (1874-1876), Williamstown, Clark Art Institute</a:t>
            </a:r>
            <a:r>
              <a:rPr lang="en-US" dirty="0">
                <a:solidFill>
                  <a:srgbClr val="FFFF00"/>
                </a:solidFill>
              </a:rPr>
              <a:t>.</a:t>
            </a:r>
            <a:endParaRPr lang="fr-FR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53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lip dir="r"/>
      </p:transition>
    </mc:Choice>
    <mc:Fallback>
      <p:transition spd="slow" advClick="0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cher, intérieur&#10;&#10;Description générée automatiquement">
            <a:extLst>
              <a:ext uri="{FF2B5EF4-FFF2-40B4-BE49-F238E27FC236}">
                <a16:creationId xmlns:a16="http://schemas.microsoft.com/office/drawing/2014/main" id="{91C928C5-6DAF-CCE6-1D25-B1D0E4C065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1339" y="323192"/>
            <a:ext cx="7706738" cy="6211615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877230-0CD1-BE91-2564-B37CC89FED82}"/>
              </a:ext>
            </a:extLst>
          </p:cNvPr>
          <p:cNvSpPr txBox="1"/>
          <p:nvPr/>
        </p:nvSpPr>
        <p:spPr>
          <a:xfrm>
            <a:off x="8734097" y="3941379"/>
            <a:ext cx="301121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La Demoiselle de magasin, Toronto, musée des Beaux-Arts de l'Ontario.</a:t>
            </a:r>
          </a:p>
        </p:txBody>
      </p:sp>
    </p:spTree>
    <p:extLst>
      <p:ext uri="{BB962C8B-B14F-4D97-AF65-F5344CB8AC3E}">
        <p14:creationId xmlns:p14="http://schemas.microsoft.com/office/powerpoint/2010/main" val="4273278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lip dir="r"/>
      </p:transition>
    </mc:Choice>
    <mc:Fallback>
      <p:transition spd="slow" advClick="0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danseur, pleine, habillé&#10;&#10;Description générée automatiquement">
            <a:extLst>
              <a:ext uri="{FF2B5EF4-FFF2-40B4-BE49-F238E27FC236}">
                <a16:creationId xmlns:a16="http://schemas.microsoft.com/office/drawing/2014/main" id="{ABB36D7D-92F0-0C18-344D-16FDDD81BE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448" y="394138"/>
            <a:ext cx="6416337" cy="6069724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1A9988-158C-251E-9D16-3F46441B090A}"/>
              </a:ext>
            </a:extLst>
          </p:cNvPr>
          <p:cNvSpPr txBox="1"/>
          <p:nvPr/>
        </p:nvSpPr>
        <p:spPr>
          <a:xfrm>
            <a:off x="7330966" y="4020207"/>
            <a:ext cx="41515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L'Ambitieuse, Buffalo, galerie d'art Albright-Knox.</a:t>
            </a:r>
          </a:p>
        </p:txBody>
      </p:sp>
    </p:spTree>
    <p:extLst>
      <p:ext uri="{BB962C8B-B14F-4D97-AF65-F5344CB8AC3E}">
        <p14:creationId xmlns:p14="http://schemas.microsoft.com/office/powerpoint/2010/main" val="2606992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lip dir="r"/>
      </p:transition>
    </mc:Choice>
    <mc:Fallback>
      <p:transition spd="slow" advClick="0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2DCF4C2-33DD-461E-69B7-80F357E844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5573" y="307848"/>
            <a:ext cx="6072772" cy="6242304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DAB1C9-8066-75DA-A201-666E289234A9}"/>
              </a:ext>
            </a:extLst>
          </p:cNvPr>
          <p:cNvSpPr txBox="1"/>
          <p:nvPr/>
        </p:nvSpPr>
        <p:spPr>
          <a:xfrm>
            <a:off x="7189076" y="3153103"/>
            <a:ext cx="47769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 err="1">
                <a:solidFill>
                  <a:srgbClr val="FFFF00"/>
                </a:solidFill>
              </a:rPr>
              <a:t>Ces</a:t>
            </a:r>
            <a:r>
              <a:rPr lang="en-US" sz="2000" b="1" i="1" dirty="0">
                <a:solidFill>
                  <a:srgbClr val="FFFF00"/>
                </a:solidFill>
              </a:rPr>
              <a:t> Dames des chars, Rhode Island School of Design Museum.</a:t>
            </a:r>
            <a:endParaRPr lang="fr-FR" sz="20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7039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lip dir="r"/>
      </p:transition>
    </mc:Choice>
    <mc:Fallback>
      <p:transition spd="slow" advClick="0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personne, rue, gens&#10;&#10;Description générée automatiquement">
            <a:extLst>
              <a:ext uri="{FF2B5EF4-FFF2-40B4-BE49-F238E27FC236}">
                <a16:creationId xmlns:a16="http://schemas.microsoft.com/office/drawing/2014/main" id="{7890C15E-7E53-7EB6-A51C-BA1236233F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4855" y="465082"/>
            <a:ext cx="6583370" cy="5927835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CA0AA6-625A-E851-74DE-3C05C4A301D3}"/>
              </a:ext>
            </a:extLst>
          </p:cNvPr>
          <p:cNvSpPr txBox="1"/>
          <p:nvPr/>
        </p:nvSpPr>
        <p:spPr>
          <a:xfrm>
            <a:off x="7614745" y="3736428"/>
            <a:ext cx="43355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La Demoiselle d'honneur, Leeds Art </a:t>
            </a:r>
            <a:r>
              <a:rPr lang="fr-FR" sz="2000" b="1" i="1" dirty="0" err="1">
                <a:solidFill>
                  <a:srgbClr val="FFFF00"/>
                </a:solidFill>
              </a:rPr>
              <a:t>Gallery</a:t>
            </a:r>
            <a:r>
              <a:rPr lang="fr-FR" sz="2000" b="1" i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05821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lip dir="r"/>
      </p:transition>
    </mc:Choice>
    <mc:Fallback>
      <p:transition spd="slow" advClick="0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ersonne, groupe, posant&#10;&#10;Description générée automatiquement">
            <a:extLst>
              <a:ext uri="{FF2B5EF4-FFF2-40B4-BE49-F238E27FC236}">
                <a16:creationId xmlns:a16="http://schemas.microsoft.com/office/drawing/2014/main" id="{4B9159F9-E195-D82C-532F-C9B084156C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5669" y="472965"/>
            <a:ext cx="6731876" cy="5912069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91DC21-D89F-8C72-27A1-298F70CC8283}"/>
              </a:ext>
            </a:extLst>
          </p:cNvPr>
          <p:cNvSpPr txBox="1"/>
          <p:nvPr/>
        </p:nvSpPr>
        <p:spPr>
          <a:xfrm>
            <a:off x="7378262" y="3428999"/>
            <a:ext cx="46192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La Plus Jolie Femme de Paris, Genève, musée d'Art et d'Histoire.</a:t>
            </a:r>
          </a:p>
        </p:txBody>
      </p:sp>
    </p:spTree>
    <p:extLst>
      <p:ext uri="{BB962C8B-B14F-4D97-AF65-F5344CB8AC3E}">
        <p14:creationId xmlns:p14="http://schemas.microsoft.com/office/powerpoint/2010/main" val="2697331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lip dir="r"/>
      </p:transition>
    </mc:Choice>
    <mc:Fallback>
      <p:transition spd="slow" advClick="0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ersonne, intérieur, gens&#10;&#10;Description générée automatiquement">
            <a:extLst>
              <a:ext uri="{FF2B5EF4-FFF2-40B4-BE49-F238E27FC236}">
                <a16:creationId xmlns:a16="http://schemas.microsoft.com/office/drawing/2014/main" id="{5830078E-0F62-EA56-7D29-9F211E40A6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1546" y="244365"/>
            <a:ext cx="6290441" cy="6148552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95EF83-8061-8111-F207-C36C96343CD9}"/>
              </a:ext>
            </a:extLst>
          </p:cNvPr>
          <p:cNvSpPr txBox="1"/>
          <p:nvPr/>
        </p:nvSpPr>
        <p:spPr>
          <a:xfrm>
            <a:off x="457200" y="2900855"/>
            <a:ext cx="42093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La Femme à Paris : amoureuse du cirque, Boston, musée des Beaux-Arts</a:t>
            </a:r>
          </a:p>
        </p:txBody>
      </p:sp>
    </p:spTree>
    <p:extLst>
      <p:ext uri="{BB962C8B-B14F-4D97-AF65-F5344CB8AC3E}">
        <p14:creationId xmlns:p14="http://schemas.microsoft.com/office/powerpoint/2010/main" val="140152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lip dir="r"/>
      </p:transition>
    </mc:Choice>
    <mc:Fallback>
      <p:transition spd="slow" advClick="0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gens, groupe, table de salle à manger&#10;&#10;Description générée automatiquement">
            <a:extLst>
              <a:ext uri="{FF2B5EF4-FFF2-40B4-BE49-F238E27FC236}">
                <a16:creationId xmlns:a16="http://schemas.microsoft.com/office/drawing/2014/main" id="{0C9AA4AD-E5E8-2C6B-07AC-E29488BFC4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1793" y="409902"/>
            <a:ext cx="6810704" cy="6006663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F33C859-7822-F9F1-4A09-5491232F489D}"/>
              </a:ext>
            </a:extLst>
          </p:cNvPr>
          <p:cNvSpPr txBox="1"/>
          <p:nvPr/>
        </p:nvSpPr>
        <p:spPr>
          <a:xfrm>
            <a:off x="7535917" y="3689131"/>
            <a:ext cx="44301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Les Femmes d'artistes, Norfolk (Virginie), Chrysler Museum of Art.</a:t>
            </a:r>
          </a:p>
        </p:txBody>
      </p:sp>
    </p:spTree>
    <p:extLst>
      <p:ext uri="{BB962C8B-B14F-4D97-AF65-F5344CB8AC3E}">
        <p14:creationId xmlns:p14="http://schemas.microsoft.com/office/powerpoint/2010/main" val="1418665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lip dir="r"/>
      </p:transition>
    </mc:Choice>
    <mc:Fallback>
      <p:transition spd="slow" advClick="0" advTm="1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dessin au trait&#10;&#10;Description générée automatiquement">
            <a:extLst>
              <a:ext uri="{FF2B5EF4-FFF2-40B4-BE49-F238E27FC236}">
                <a16:creationId xmlns:a16="http://schemas.microsoft.com/office/drawing/2014/main" id="{60A12FA8-9C7D-9046-A830-89B8B4E002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7890" y="536027"/>
            <a:ext cx="9459310" cy="5785945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E4A099-82AF-1037-29CD-0BE7E9C8D98D}"/>
              </a:ext>
            </a:extLst>
          </p:cNvPr>
          <p:cNvSpPr txBox="1"/>
          <p:nvPr/>
        </p:nvSpPr>
        <p:spPr>
          <a:xfrm>
            <a:off x="304800" y="3428999"/>
            <a:ext cx="225446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Portrait d'Arménien (1886-1889), encre, New York, Brooklyn Museum.</a:t>
            </a:r>
          </a:p>
        </p:txBody>
      </p:sp>
    </p:spTree>
    <p:extLst>
      <p:ext uri="{BB962C8B-B14F-4D97-AF65-F5344CB8AC3E}">
        <p14:creationId xmlns:p14="http://schemas.microsoft.com/office/powerpoint/2010/main" val="2272966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lip dir="r"/>
      </p:transition>
    </mc:Choice>
    <mc:Fallback>
      <p:transition spd="slow" advClick="0" advTm="1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787291B8-9B5F-BC2B-8D93-5F7E6FDA5F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607" y="331075"/>
            <a:ext cx="7939211" cy="6195849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15D87CD-DDFA-B2EA-05CF-286270125974}"/>
              </a:ext>
            </a:extLst>
          </p:cNvPr>
          <p:cNvSpPr txBox="1"/>
          <p:nvPr/>
        </p:nvSpPr>
        <p:spPr>
          <a:xfrm>
            <a:off x="8774784" y="4035972"/>
            <a:ext cx="341721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Anges tenant un cadran indiquant les différentes heures des actes de la Passion (entre 1886 et 1894), New York, Brooklyn Museum</a:t>
            </a:r>
          </a:p>
        </p:txBody>
      </p:sp>
    </p:spTree>
    <p:extLst>
      <p:ext uri="{BB962C8B-B14F-4D97-AF65-F5344CB8AC3E}">
        <p14:creationId xmlns:p14="http://schemas.microsoft.com/office/powerpoint/2010/main" val="2667398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lip dir="r"/>
      </p:transition>
    </mc:Choice>
    <mc:Fallback>
      <p:transition spd="slow" advClick="0" advTm="1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usieurs&#10;&#10;Description générée automatiquement">
            <a:extLst>
              <a:ext uri="{FF2B5EF4-FFF2-40B4-BE49-F238E27FC236}">
                <a16:creationId xmlns:a16="http://schemas.microsoft.com/office/drawing/2014/main" id="{BBBF8819-5FA0-F7B1-0F94-968BD32A08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98579" y="378372"/>
            <a:ext cx="7482012" cy="6101256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D97AAB-E8EF-7508-9CEF-C3F98668222E}"/>
              </a:ext>
            </a:extLst>
          </p:cNvPr>
          <p:cNvSpPr txBox="1"/>
          <p:nvPr/>
        </p:nvSpPr>
        <p:spPr>
          <a:xfrm>
            <a:off x="819807" y="4035972"/>
            <a:ext cx="33580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La Récolte de la manne (vers 1896-1902), Musée juif de New York.</a:t>
            </a:r>
          </a:p>
        </p:txBody>
      </p:sp>
    </p:spTree>
    <p:extLst>
      <p:ext uri="{BB962C8B-B14F-4D97-AF65-F5344CB8AC3E}">
        <p14:creationId xmlns:p14="http://schemas.microsoft.com/office/powerpoint/2010/main" val="68101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lip dir="r"/>
      </p:transition>
    </mc:Choice>
    <mc:Fallback>
      <p:transition spd="slow" advClick="0" advTm="1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pierre&#10;&#10;Description générée automatiquement">
            <a:extLst>
              <a:ext uri="{FF2B5EF4-FFF2-40B4-BE49-F238E27FC236}">
                <a16:creationId xmlns:a16="http://schemas.microsoft.com/office/drawing/2014/main" id="{7D24AD18-5B92-BE93-9F4A-7759286704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7630" y="492158"/>
            <a:ext cx="7578948" cy="5873684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8F123A2-B7E2-9013-5B1E-F908EAD65EA1}"/>
              </a:ext>
            </a:extLst>
          </p:cNvPr>
          <p:cNvSpPr txBox="1"/>
          <p:nvPr/>
        </p:nvSpPr>
        <p:spPr>
          <a:xfrm>
            <a:off x="8655269" y="2975649"/>
            <a:ext cx="337382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effectLst/>
                <a:latin typeface="Arial" panose="020B0604020202020204" pitchFamily="34" charset="0"/>
              </a:rPr>
              <a:t>L'Arche d'alliance traversant le Jourdain (vers 1896-1902), Musée juif (New York).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8392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lip dir="r"/>
      </p:transition>
    </mc:Choice>
    <mc:Fallback>
      <p:transition spd="slow" advClick="0" advTm="1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F0DC8D1-AAF7-587A-BD7A-2B274F151A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0" y="219075"/>
            <a:ext cx="9078310" cy="6419850"/>
          </a:xfrm>
          <a:prstGeom prst="rect">
            <a:avLst/>
          </a:prstGeom>
          <a:ln w="381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F590F1-415D-CCC7-004B-B2B5150A46B9}"/>
              </a:ext>
            </a:extLst>
          </p:cNvPr>
          <p:cNvSpPr txBox="1"/>
          <p:nvPr/>
        </p:nvSpPr>
        <p:spPr>
          <a:xfrm>
            <a:off x="9648496" y="2837794"/>
            <a:ext cx="254350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James Tissot, La Galerie du H. M. S. Calcutta (Portsmouth), vers 1876, huile sur toile, 68,2 x 91,8 cm, Londres, Tate </a:t>
            </a:r>
            <a:r>
              <a:rPr lang="fr-FR" sz="2000" b="1" i="1" dirty="0" err="1">
                <a:solidFill>
                  <a:srgbClr val="FFFF00"/>
                </a:solidFill>
              </a:rPr>
              <a:t>Britain</a:t>
            </a:r>
            <a:endParaRPr lang="fr-FR" sz="20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4547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lip dir="r"/>
      </p:transition>
    </mc:Choice>
    <mc:Fallback>
      <p:transition spd="slow" advClick="0" advTm="16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74E8A5F2-A3ED-0FD5-2346-FA71589B70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4035" y="219075"/>
            <a:ext cx="9677400" cy="6419850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4D3DCC4C-4E0C-95B9-AA14-DE38150DD26A}"/>
              </a:ext>
            </a:extLst>
          </p:cNvPr>
          <p:cNvSpPr txBox="1"/>
          <p:nvPr/>
        </p:nvSpPr>
        <p:spPr>
          <a:xfrm>
            <a:off x="204952" y="2916621"/>
            <a:ext cx="178150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James Tissot, Jeune Femme en bateau, 1870, huile sur toile, collection privée</a:t>
            </a:r>
          </a:p>
        </p:txBody>
      </p:sp>
    </p:spTree>
    <p:extLst>
      <p:ext uri="{BB962C8B-B14F-4D97-AF65-F5344CB8AC3E}">
        <p14:creationId xmlns:p14="http://schemas.microsoft.com/office/powerpoint/2010/main" val="3424842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lip dir="r"/>
      </p:transition>
    </mc:Choice>
    <mc:Fallback>
      <p:transition spd="slow" advClick="0" advTm="16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arme 1">
            <a:extLst>
              <a:ext uri="{FF2B5EF4-FFF2-40B4-BE49-F238E27FC236}">
                <a16:creationId xmlns:a16="http://schemas.microsoft.com/office/drawing/2014/main" id="{B1A79B7F-944B-0B99-9131-B4B7FED16075}"/>
              </a:ext>
            </a:extLst>
          </p:cNvPr>
          <p:cNvSpPr/>
          <p:nvPr/>
        </p:nvSpPr>
        <p:spPr>
          <a:xfrm>
            <a:off x="2328041" y="1040525"/>
            <a:ext cx="7535917" cy="5092262"/>
          </a:xfrm>
          <a:prstGeom prst="teardrop">
            <a:avLst/>
          </a:prstGeom>
          <a:ln w="508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 dirty="0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9CA6EC0D-A078-FFD7-FE0A-5E734EF1423A}"/>
              </a:ext>
            </a:extLst>
          </p:cNvPr>
          <p:cNvSpPr txBox="1"/>
          <p:nvPr/>
        </p:nvSpPr>
        <p:spPr>
          <a:xfrm>
            <a:off x="3121573" y="2506717"/>
            <a:ext cx="65899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Lorient Vous A Proposer Le peintre James Tissot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3E2A33A-784D-DBB7-218A-EB5CBB40FB5E}"/>
              </a:ext>
            </a:extLst>
          </p:cNvPr>
          <p:cNvSpPr txBox="1"/>
          <p:nvPr/>
        </p:nvSpPr>
        <p:spPr>
          <a:xfrm>
            <a:off x="4382814" y="2968382"/>
            <a:ext cx="4540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Les Images 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406B663-7802-BD29-C1DC-A47FF78CD77D}"/>
              </a:ext>
            </a:extLst>
          </p:cNvPr>
          <p:cNvSpPr txBox="1"/>
          <p:nvPr/>
        </p:nvSpPr>
        <p:spPr>
          <a:xfrm>
            <a:off x="5628290" y="3429000"/>
            <a:ext cx="3436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Lorient</a:t>
            </a:r>
          </a:p>
        </p:txBody>
      </p:sp>
    </p:spTree>
    <p:extLst>
      <p:ext uri="{BB962C8B-B14F-4D97-AF65-F5344CB8AC3E}">
        <p14:creationId xmlns:p14="http://schemas.microsoft.com/office/powerpoint/2010/main" val="4024685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lip dir="r"/>
      </p:transition>
    </mc:Choice>
    <mc:Fallback>
      <p:transition spd="slow" advClick="0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470</Words>
  <Application>Microsoft Office PowerPoint</Application>
  <PresentationFormat>Grand écran</PresentationFormat>
  <Paragraphs>38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6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2022-10-07T05:10:36Z</dcterms:created>
  <dcterms:modified xsi:type="dcterms:W3CDTF">2022-10-12T10:56:06Z</dcterms:modified>
</cp:coreProperties>
</file>