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2" r:id="rId7"/>
    <p:sldId id="286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7B0EA-9419-4C0D-A9DD-D3223A9E462F}" type="datetimeFigureOut">
              <a:rPr lang="fr-FR" smtClean="0"/>
              <a:t>11/10/2022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C0DB0-57BC-44E5-8EE5-7AA054A293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57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21DFC-7DEB-428F-86B6-BA1FA8D07060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7BAC-3699-46E1-AF21-3587A29366B3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66345-CD87-4142-B8BC-E2314A77F2F3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0A3C-B3C1-4ADB-986F-2DF2572124E0}" type="datetime1">
              <a:rPr lang="fr-FR" smtClean="0"/>
              <a:t>11/10/2022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06F8-5158-4B69-A8B7-F9ACD20DCA29}" type="datetime1">
              <a:rPr lang="fr-FR" smtClean="0"/>
              <a:t>11/10/2022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D7CB6-40AE-4858-A888-CB9C9BB73A34}" type="datetime1">
              <a:rPr lang="fr-FR" smtClean="0"/>
              <a:t>11/10/2022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6FD5-5E17-4FBE-9EB4-A76677E45B70}" type="datetime1">
              <a:rPr lang="fr-FR" smtClean="0"/>
              <a:t>11/10/2022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8B40-8E53-4FCD-AA01-248E08BA523E}" type="datetime1">
              <a:rPr lang="fr-FR" smtClean="0"/>
              <a:t>11/10/2022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B7A0-561F-475A-812E-E60FFC7174D2}" type="datetime1">
              <a:rPr lang="fr-FR" smtClean="0"/>
              <a:t>11/10/2022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D803-A8EB-478C-80FD-035F7F80A9BD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B0036-FB98-466B-9FA5-8DDCC022AB3C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E973A-2927-479A-AE85-889DDCA8B717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pièce, âtre&#10;&#10;Description générée automatiquement">
            <a:extLst>
              <a:ext uri="{FF2B5EF4-FFF2-40B4-BE49-F238E27FC236}">
                <a16:creationId xmlns:a16="http://schemas.microsoft.com/office/drawing/2014/main" id="{3C06DF55-B0B3-E09D-6544-7B4C7049E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036" y="221673"/>
            <a:ext cx="4156364" cy="638824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CC7BBB-76A8-0C46-2D0A-109767C344AB}"/>
              </a:ext>
            </a:extLst>
          </p:cNvPr>
          <p:cNvSpPr txBox="1"/>
          <p:nvPr/>
        </p:nvSpPr>
        <p:spPr>
          <a:xfrm>
            <a:off x="5754414" y="4146331"/>
            <a:ext cx="6211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Vue à l'opposé de l'entrée, avec la voûte, les boiseries, la cheminée et le buste de François Mansart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78D4E9-4FE4-09DE-207B-886B09FCB684}"/>
              </a:ext>
            </a:extLst>
          </p:cNvPr>
          <p:cNvSpPr txBox="1"/>
          <p:nvPr/>
        </p:nvSpPr>
        <p:spPr>
          <a:xfrm>
            <a:off x="6096000" y="1160998"/>
            <a:ext cx="6211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Propose Les Galeries Dorées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692DF26-A586-9DEB-596E-BE1C35C1A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9DC4E-46D1-47E6-8CA9-0C376228FD68}" type="datetime1">
              <a:rPr lang="fr-FR" smtClean="0"/>
              <a:t>11/10/2022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F8D520-CEE0-9FB1-7BCD-3494A6F5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B1BADA-5F27-450A-5245-66F771314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curtains"/>
        <p:sndAc>
          <p:stSnd loop="1">
            <p:snd r:embed="rId2" name="Plus près de toi - Adoration Prophétique au Piano l Musique de Méditation l Louanges.wav"/>
          </p:stSnd>
        </p:sndAc>
      </p:transition>
    </mc:Choice>
    <mc:Fallback>
      <p:transition spd="slow" advTm="16000">
        <p:fade/>
        <p:sndAc>
          <p:stSnd loop="1">
            <p:snd r:embed="rId2" name="Plus près de toi - Adoration Prophétique au Piano l Musique de Méditation l Louang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utel&#10;&#10;Description générée automatiquement">
            <a:extLst>
              <a:ext uri="{FF2B5EF4-FFF2-40B4-BE49-F238E27FC236}">
                <a16:creationId xmlns:a16="http://schemas.microsoft.com/office/drawing/2014/main" id="{8CA6249C-67AB-BD17-4246-C4600A287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8443" y="551794"/>
            <a:ext cx="8686798" cy="573864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5033B3-5680-D469-0BDD-FF18E5D14C8C}"/>
              </a:ext>
            </a:extLst>
          </p:cNvPr>
          <p:cNvSpPr txBox="1"/>
          <p:nvPr/>
        </p:nvSpPr>
        <p:spPr>
          <a:xfrm>
            <a:off x="2869324" y="182462"/>
            <a:ext cx="6747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sous Louis XVI, par Jean-François </a:t>
            </a:r>
            <a:r>
              <a:rPr lang="fr-FR" sz="2000" b="1" i="1" dirty="0" err="1">
                <a:solidFill>
                  <a:srgbClr val="FFFF00"/>
                </a:solidFill>
              </a:rPr>
              <a:t>Garneray</a:t>
            </a:r>
            <a:r>
              <a:rPr lang="fr-FR" sz="2000" b="1" i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568CD5-0C0E-B8A1-535F-D7E7A3C6A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17AA8-F961-44E3-8E61-3613D1609063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E9D561-DA16-6224-C468-8E1243D7B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7A0520-BB22-FFF7-7E49-4D232750A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52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bâtiment, plafond&#10;&#10;Description générée automatiquement">
            <a:extLst>
              <a:ext uri="{FF2B5EF4-FFF2-40B4-BE49-F238E27FC236}">
                <a16:creationId xmlns:a16="http://schemas.microsoft.com/office/drawing/2014/main" id="{A440239C-850C-E350-F016-E74E6510CC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9" y="409903"/>
            <a:ext cx="7043098" cy="603819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CFA063-7F9F-3812-D21E-8B3535A36AD0}"/>
              </a:ext>
            </a:extLst>
          </p:cNvPr>
          <p:cNvSpPr txBox="1"/>
          <p:nvPr/>
        </p:nvSpPr>
        <p:spPr>
          <a:xfrm>
            <a:off x="8135007" y="4083269"/>
            <a:ext cx="43512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Vue d'ensemble.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2D6D1E-6328-0854-0F21-EAEEFFA4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1F5A-3E01-48B6-94AA-0EDD360E3FEE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3BABCB-9901-7A54-8977-90A46B4B9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27A4DE-E7A8-5864-19C3-1D9AA4406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117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ubles, différent, ensemble&#10;&#10;Description générée automatiquement">
            <a:extLst>
              <a:ext uri="{FF2B5EF4-FFF2-40B4-BE49-F238E27FC236}">
                <a16:creationId xmlns:a16="http://schemas.microsoft.com/office/drawing/2014/main" id="{6794BBB5-8810-3ED3-6280-3644BEDC5F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353" y="425668"/>
            <a:ext cx="7547594" cy="60697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94E4A4-D85B-1D63-6D16-6EA75104BCF1}"/>
              </a:ext>
            </a:extLst>
          </p:cNvPr>
          <p:cNvSpPr txBox="1"/>
          <p:nvPr/>
        </p:nvSpPr>
        <p:spPr>
          <a:xfrm>
            <a:off x="8891752" y="4240924"/>
            <a:ext cx="31688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L'étoile du matin et les Gémeaux.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8F7049-C0CC-B3F0-17C4-C0529C61A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98F2F-292C-4D29-8DE2-0CEC0E040F12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E3BF90-DAC5-35F5-4AE8-82AD94C84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77A5F4-244F-A65C-5CBE-80E5D94E3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325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issu, plusieurs, peinture&#10;&#10;Description générée automatiquement">
            <a:extLst>
              <a:ext uri="{FF2B5EF4-FFF2-40B4-BE49-F238E27FC236}">
                <a16:creationId xmlns:a16="http://schemas.microsoft.com/office/drawing/2014/main" id="{51A88C1D-F83F-61BD-8FD9-FA1C1D87E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93683"/>
            <a:ext cx="9144000" cy="570711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04DA85-97CD-81B2-0372-146596C9EBB5}"/>
              </a:ext>
            </a:extLst>
          </p:cNvPr>
          <p:cNvSpPr txBox="1"/>
          <p:nvPr/>
        </p:nvSpPr>
        <p:spPr>
          <a:xfrm>
            <a:off x="5680841" y="293573"/>
            <a:ext cx="82453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Apollon.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E297C35-91DB-BBA7-1B52-73670E69C129}"/>
              </a:ext>
            </a:extLst>
          </p:cNvPr>
          <p:cNvSpPr txBox="1"/>
          <p:nvPr/>
        </p:nvSpPr>
        <p:spPr>
          <a:xfrm>
            <a:off x="3046686" y="3228568"/>
            <a:ext cx="60933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Apollon.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2B0C68F-33CB-0905-FE80-85124FF7D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1957-93B9-4D3D-9F42-9D1B77D05E70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FF039E-47EF-4C80-5FA9-58A3D38A3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9CFF53-BAD8-19F9-D8E8-8A8F1637C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347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utel, plafond&#10;&#10;Description générée automatiquement">
            <a:extLst>
              <a:ext uri="{FF2B5EF4-FFF2-40B4-BE49-F238E27FC236}">
                <a16:creationId xmlns:a16="http://schemas.microsoft.com/office/drawing/2014/main" id="{5071978A-6C6C-7CBA-4A5E-06961FF50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57201"/>
            <a:ext cx="9144000" cy="5880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3DD37-0F4A-9AF2-899A-C4B4B60CA65D}"/>
              </a:ext>
            </a:extLst>
          </p:cNvPr>
          <p:cNvSpPr txBox="1"/>
          <p:nvPr/>
        </p:nvSpPr>
        <p:spPr>
          <a:xfrm>
            <a:off x="3878318" y="87869"/>
            <a:ext cx="6038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Voûte de la Galerie dorée après restauration.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F0FD11-9ED5-FB7F-68AD-D2CA9B110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6E9BD-6494-4EA9-BB92-A80445F7958F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715936-4BA7-433A-378B-DCA3B6A81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CEF44F-E94E-7F33-0891-D1931CC2D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36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iroir, autel, cadre&#10;&#10;Description générée automatiquement">
            <a:extLst>
              <a:ext uri="{FF2B5EF4-FFF2-40B4-BE49-F238E27FC236}">
                <a16:creationId xmlns:a16="http://schemas.microsoft.com/office/drawing/2014/main" id="{88EF34FB-0A7C-D936-49AA-6C05726CD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604" y="402020"/>
            <a:ext cx="5566396" cy="6053959"/>
          </a:xfrm>
          <a:prstGeom prst="rect">
            <a:avLst/>
          </a:prstGeom>
          <a:ln w="50800" cmpd="dbl">
            <a:solidFill>
              <a:schemeClr val="bg1"/>
            </a:solidFill>
            <a:prstDash val="solid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7DA7FA-25B9-7F00-55A0-B66A1394C2CD}"/>
              </a:ext>
            </a:extLst>
          </p:cNvPr>
          <p:cNvSpPr txBox="1"/>
          <p:nvPr/>
        </p:nvSpPr>
        <p:spPr>
          <a:xfrm>
            <a:off x="6274676" y="3689131"/>
            <a:ext cx="5770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mort de Cléopâtre de </a:t>
            </a:r>
            <a:r>
              <a:rPr lang="fr-FR" sz="2000" b="1" i="1" dirty="0" err="1">
                <a:solidFill>
                  <a:srgbClr val="FFFF00"/>
                </a:solidFill>
              </a:rPr>
              <a:t>Turchi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AD2674B-C998-2EDD-A9C7-DD7751EAD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F904-D389-4812-93C8-9D4D56B14B72}" type="datetime1">
              <a:rPr lang="fr-FR" smtClean="0"/>
              <a:t>11/10/2022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576FB7C-B82D-4B47-2FE8-B3429545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FA4478-1F2E-9216-9F87-9218E9121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117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cadre, peinture&#10;&#10;Description générée automatiquement">
            <a:extLst>
              <a:ext uri="{FF2B5EF4-FFF2-40B4-BE49-F238E27FC236}">
                <a16:creationId xmlns:a16="http://schemas.microsoft.com/office/drawing/2014/main" id="{4FD93D91-D2F8-352F-39ED-21CCE1157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007" y="526472"/>
            <a:ext cx="6594764" cy="580505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1899D2-C2E4-4160-1925-C63356CACB84}"/>
              </a:ext>
            </a:extLst>
          </p:cNvPr>
          <p:cNvSpPr txBox="1"/>
          <p:nvPr/>
        </p:nvSpPr>
        <p:spPr>
          <a:xfrm>
            <a:off x="8749862" y="3538146"/>
            <a:ext cx="3216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err="1">
                <a:solidFill>
                  <a:srgbClr val="FFFF00"/>
                </a:solidFill>
              </a:rPr>
              <a:t>Faustulus</a:t>
            </a:r>
            <a:r>
              <a:rPr lang="fr-FR" sz="2000" b="1" i="1" dirty="0">
                <a:solidFill>
                  <a:srgbClr val="FFFF00"/>
                </a:solidFill>
              </a:rPr>
              <a:t> confie Romulus et Remus à Laurentia, de Cortone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6BA88F9-0BF3-A5DE-48C8-0032943BA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C02-9C11-4610-ADEF-746C7B5A2137}" type="datetime1">
              <a:rPr lang="fr-FR" smtClean="0"/>
              <a:t>11/10/2022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1492E0-6A6E-33DB-E5C7-30FCF662A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C10663-9658-D22B-087A-35135515A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579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ieux, peinture&#10;&#10;Description générée automatiquement">
            <a:extLst>
              <a:ext uri="{FF2B5EF4-FFF2-40B4-BE49-F238E27FC236}">
                <a16:creationId xmlns:a16="http://schemas.microsoft.com/office/drawing/2014/main" id="{7D407881-E1B8-B630-267E-51370D345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458" y="394137"/>
            <a:ext cx="6995218" cy="595936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5806D8-C50F-107B-A59A-FD3C4E4B3214}"/>
              </a:ext>
            </a:extLst>
          </p:cNvPr>
          <p:cNvSpPr txBox="1"/>
          <p:nvPr/>
        </p:nvSpPr>
        <p:spPr>
          <a:xfrm>
            <a:off x="8749862" y="4351283"/>
            <a:ext cx="32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César rétablit Cléopâtre sur le trône d'Égypte, de Cortone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200AD2-5F5B-6243-5533-7840FCA83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1EFD-3C76-4061-B069-167681A2256C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64EF35-52F4-0E92-1DF8-A6253974B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DA5EDB-B321-CFE8-CDBD-5F22D0CC8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4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ieux, autel, peinture&#10;&#10;Description générée automatiquement">
            <a:extLst>
              <a:ext uri="{FF2B5EF4-FFF2-40B4-BE49-F238E27FC236}">
                <a16:creationId xmlns:a16="http://schemas.microsoft.com/office/drawing/2014/main" id="{5DB992A9-4473-B884-4E38-79FE24C8A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599" y="528144"/>
            <a:ext cx="7756635" cy="580171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5DB2CA-16C0-5C44-40F8-8F26AAEE2469}"/>
              </a:ext>
            </a:extLst>
          </p:cNvPr>
          <p:cNvSpPr txBox="1"/>
          <p:nvPr/>
        </p:nvSpPr>
        <p:spPr>
          <a:xfrm>
            <a:off x="9317420" y="3429000"/>
            <a:ext cx="28745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Pâris enlevant Hélène, de Guido Reni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3DD8394-74A8-3320-42A9-422DBFB3D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4A1D7-9C9B-4065-B48F-55411ADF674C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6BFEFB-0761-7B99-C740-74BF3851F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A89571-F1B7-0DD3-9D88-AE3FF971F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43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autel, cadre&#10;&#10;Description générée automatiquement">
            <a:extLst>
              <a:ext uri="{FF2B5EF4-FFF2-40B4-BE49-F238E27FC236}">
                <a16:creationId xmlns:a16="http://schemas.microsoft.com/office/drawing/2014/main" id="{EF06FDC9-5FC9-D52A-2E4C-457C2DB8F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1959" y="449317"/>
            <a:ext cx="8209746" cy="595936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0F387E-CFDD-1866-E41C-7267DE4BD4FC}"/>
              </a:ext>
            </a:extLst>
          </p:cNvPr>
          <p:cNvSpPr txBox="1"/>
          <p:nvPr/>
        </p:nvSpPr>
        <p:spPr>
          <a:xfrm>
            <a:off x="9916510" y="3799490"/>
            <a:ext cx="2275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Coriolan supplié par sa mère, de Guerchin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B4511B-3765-AB02-A3C9-098BD22FD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E18-34FB-4665-A911-77D8056D71C3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A8C192-5372-9CDA-2AA1-30AB7798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749759-99B4-115A-89FA-B925BECF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82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table&#10;&#10;Description générée automatiquement">
            <a:extLst>
              <a:ext uri="{FF2B5EF4-FFF2-40B4-BE49-F238E27FC236}">
                <a16:creationId xmlns:a16="http://schemas.microsoft.com/office/drawing/2014/main" id="{24A139C9-FD51-35DE-F830-EA51A695E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30621"/>
            <a:ext cx="9144000" cy="575441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0829B9-1F2E-E294-8B71-74EBEA1814C5}"/>
              </a:ext>
            </a:extLst>
          </p:cNvPr>
          <p:cNvSpPr txBox="1"/>
          <p:nvPr/>
        </p:nvSpPr>
        <p:spPr>
          <a:xfrm>
            <a:off x="1891862" y="103633"/>
            <a:ext cx="8776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E2AF38-3E5A-8822-4DD3-5D195C04A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CE185-D427-423C-B9BB-B53121B5EBFC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EAB3DB-B35B-491B-334B-65CA4BBF3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6232CD-E708-07DF-4FE2-EED193A59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utel&#10;&#10;Description générée automatiquement">
            <a:extLst>
              <a:ext uri="{FF2B5EF4-FFF2-40B4-BE49-F238E27FC236}">
                <a16:creationId xmlns:a16="http://schemas.microsoft.com/office/drawing/2014/main" id="{BF9D6776-40E6-3D98-9393-17DC1FF0C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1" y="599090"/>
            <a:ext cx="7752546" cy="578594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72B496-9BE2-58DF-67A9-BC5BE20F29EA}"/>
              </a:ext>
            </a:extLst>
          </p:cNvPr>
          <p:cNvSpPr txBox="1"/>
          <p:nvPr/>
        </p:nvSpPr>
        <p:spPr>
          <a:xfrm>
            <a:off x="8828690" y="3767959"/>
            <a:ext cx="31531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9079279-91AD-87ED-1F95-BF56571F5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90315-026C-4AF8-9DBA-4DDC9237091D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3A34E8-3C4B-31AB-E6F5-F84C96F65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670A37-0695-BB0E-3A6F-FDA72D2DD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plafond&#10;&#10;Description générée automatiquement">
            <a:extLst>
              <a:ext uri="{FF2B5EF4-FFF2-40B4-BE49-F238E27FC236}">
                <a16:creationId xmlns:a16="http://schemas.microsoft.com/office/drawing/2014/main" id="{F7073B01-CA5E-248B-FC67-049B0B13B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04497"/>
            <a:ext cx="9144000" cy="581747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9C0827-8355-1F60-0545-51D1F71012D2}"/>
              </a:ext>
            </a:extLst>
          </p:cNvPr>
          <p:cNvSpPr txBox="1"/>
          <p:nvPr/>
        </p:nvSpPr>
        <p:spPr>
          <a:xfrm>
            <a:off x="1755227" y="104387"/>
            <a:ext cx="89705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B0A1E21-7693-8B15-0647-BE074D250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CCE8-96E7-46DC-BA78-00D7B0133542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E687B2-6626-B84E-9AE4-6B4B4CCB2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6BC0E6-CF07-5491-CFA1-C7CAF56E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or, décoré, décoratif&#10;&#10;Description générée automatiquement">
            <a:extLst>
              <a:ext uri="{FF2B5EF4-FFF2-40B4-BE49-F238E27FC236}">
                <a16:creationId xmlns:a16="http://schemas.microsoft.com/office/drawing/2014/main" id="{6D4579EC-7598-5F26-B811-C1D2E81B9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30620"/>
            <a:ext cx="9144000" cy="572288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370D07-BC13-BB61-F6B3-D81B5DA557D6}"/>
              </a:ext>
            </a:extLst>
          </p:cNvPr>
          <p:cNvSpPr txBox="1"/>
          <p:nvPr/>
        </p:nvSpPr>
        <p:spPr>
          <a:xfrm>
            <a:off x="2002221" y="104387"/>
            <a:ext cx="90021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4BF6DC-530C-F99B-A21E-437ABBB51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6686-23D2-4080-81AE-93907BFB2132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D54428-7575-1900-EFFF-14654801B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575188-904D-2D10-4E17-64936A6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ble, porcelaine&#10;&#10;Description générée automatiquement">
            <a:extLst>
              <a:ext uri="{FF2B5EF4-FFF2-40B4-BE49-F238E27FC236}">
                <a16:creationId xmlns:a16="http://schemas.microsoft.com/office/drawing/2014/main" id="{0EB70257-98BA-3F00-0DAC-D29A585D0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20263"/>
            <a:ext cx="9144000" cy="583324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FD500C-1E87-4B9A-D114-12C9142DD223}"/>
              </a:ext>
            </a:extLst>
          </p:cNvPr>
          <p:cNvSpPr txBox="1"/>
          <p:nvPr/>
        </p:nvSpPr>
        <p:spPr>
          <a:xfrm>
            <a:off x="2002221" y="104387"/>
            <a:ext cx="9033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6C4BBF-0DDD-AA35-8828-E5DD86064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08E5-B6B9-4258-8E92-3908949F89B1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762ED8-E820-15C8-A4A3-C939E3112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0C261D-826E-BB3F-2818-F144B1B6A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pièce, intérieur, vivant&#10;&#10;Description générée automatiquement">
            <a:extLst>
              <a:ext uri="{FF2B5EF4-FFF2-40B4-BE49-F238E27FC236}">
                <a16:creationId xmlns:a16="http://schemas.microsoft.com/office/drawing/2014/main" id="{678DDDD7-7A42-B47F-2248-C1DE240A2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88732"/>
            <a:ext cx="9144000" cy="5880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7ECF0-0853-3371-C88A-FFE4B0533572}"/>
              </a:ext>
            </a:extLst>
          </p:cNvPr>
          <p:cNvSpPr txBox="1"/>
          <p:nvPr/>
        </p:nvSpPr>
        <p:spPr>
          <a:xfrm>
            <a:off x="4729656" y="88620"/>
            <a:ext cx="7662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Fond de la Galerie dorée.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4E3F4A0-8BBF-8D3F-19FF-EC3C5E7EA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8125E-45FD-4968-83F7-91AFC5108288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1C7896-4166-A946-CC53-25935F62F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3EB02B-43B6-D033-FDD9-F2C0048F0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bâtiment, intérieur&#10;&#10;Description générée automatiquement">
            <a:extLst>
              <a:ext uri="{FF2B5EF4-FFF2-40B4-BE49-F238E27FC236}">
                <a16:creationId xmlns:a16="http://schemas.microsoft.com/office/drawing/2014/main" id="{F3ED2F97-6833-19D6-C827-815C8030C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931" y="512379"/>
            <a:ext cx="5010807" cy="583324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F50669-CD76-7DCE-3DF6-6E9A052FC917}"/>
              </a:ext>
            </a:extLst>
          </p:cNvPr>
          <p:cNvSpPr txBox="1"/>
          <p:nvPr/>
        </p:nvSpPr>
        <p:spPr>
          <a:xfrm>
            <a:off x="6700345" y="3736428"/>
            <a:ext cx="50108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</a:t>
            </a:r>
            <a:r>
              <a:rPr lang="fr-FR" sz="2000" b="1" i="1" dirty="0">
                <a:solidFill>
                  <a:srgbClr val="FFFF00"/>
                </a:solidFill>
              </a:rPr>
              <a:t>a Galerie dorée de l'Hôtel de Toulouse, siège de la Banque de France à Paris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D61717-E994-11EA-0054-BE0FE9DD6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47C6A-A97B-4B56-8C72-E9C8FF7CE7BF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E4670E-C86E-D073-BD40-24DA8AADA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3A3B66-9EE0-0433-4257-B1B91E750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arbre&#10;&#10;Description générée automatiquement">
            <a:extLst>
              <a:ext uri="{FF2B5EF4-FFF2-40B4-BE49-F238E27FC236}">
                <a16:creationId xmlns:a16="http://schemas.microsoft.com/office/drawing/2014/main" id="{E50AD4D2-18FF-7931-4E55-C435488DE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38187"/>
            <a:ext cx="7620000" cy="53816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3107F-A5BA-E4CA-495D-ABDB992FD673}"/>
              </a:ext>
            </a:extLst>
          </p:cNvPr>
          <p:cNvSpPr txBox="1"/>
          <p:nvPr/>
        </p:nvSpPr>
        <p:spPr>
          <a:xfrm>
            <a:off x="3342291" y="126123"/>
            <a:ext cx="7788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Porte dorée de Kiev  (Monument Ukrainien 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0B602D-2A7D-E09B-EFAD-4CCA09ED1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CE195-677F-4B22-93A2-DB6416B327D6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323B3D-35B6-A762-0E72-38DB04EC4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D803EF-2E21-41F8-1FFD-414A2450A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pièce, intérieur, bâtiment&#10;&#10;Description générée automatiquement">
            <a:extLst>
              <a:ext uri="{FF2B5EF4-FFF2-40B4-BE49-F238E27FC236}">
                <a16:creationId xmlns:a16="http://schemas.microsoft.com/office/drawing/2014/main" id="{4D6F94DC-F9E8-4F6F-ECCD-3E38FBE84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683" y="488731"/>
            <a:ext cx="8219089" cy="589630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ED7468-1EC1-8AF5-B08D-A25571A41583}"/>
              </a:ext>
            </a:extLst>
          </p:cNvPr>
          <p:cNvSpPr txBox="1"/>
          <p:nvPr/>
        </p:nvSpPr>
        <p:spPr>
          <a:xfrm>
            <a:off x="9496097" y="766731"/>
            <a:ext cx="247518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Dans l’actuelle Banque de France, la Galerie Dorée de l’Hôtel de Toulouse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est le seul vestige de la somptueuse demeure du Comte de Toulouse, second fils de Louis XIV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et de Madame de Montespan, elle a gardé l’ensemble de ses décors de boiseries du 18ème siècle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68F0A2-F04A-644F-9C48-8C764214E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0AC4-C4D0-4EA7-AE02-8D0A2845F2D3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47794A-FA72-A764-DD8E-D03B67DF8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B764AC-E9BA-E243-06CA-567D17C27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cher, voûte, colonnade&#10;&#10;Description générée automatiquement">
            <a:extLst>
              <a:ext uri="{FF2B5EF4-FFF2-40B4-BE49-F238E27FC236}">
                <a16:creationId xmlns:a16="http://schemas.microsoft.com/office/drawing/2014/main" id="{5FA8FB85-C9FF-9EBC-3290-A85C89360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717" y="567559"/>
            <a:ext cx="8702565" cy="572288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18152B0-3B2F-1C6B-8DC8-1B15D13ABB10}"/>
              </a:ext>
            </a:extLst>
          </p:cNvPr>
          <p:cNvSpPr txBox="1"/>
          <p:nvPr/>
        </p:nvSpPr>
        <p:spPr>
          <a:xfrm>
            <a:off x="5202621" y="167449"/>
            <a:ext cx="7126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426A6C9-7AA2-CEE0-DD84-6B37F384F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4DE90-44FF-4436-B816-8DFD57466CBF}" type="datetime1">
              <a:rPr lang="fr-FR" smtClean="0"/>
              <a:t>11/10/2022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785C2D-4558-9591-F8CC-42EC9CCCC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71236C-4D45-EF7B-1B50-E1BF2A538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boîte, fauteuil, autel&#10;&#10;Description générée automatiquement">
            <a:extLst>
              <a:ext uri="{FF2B5EF4-FFF2-40B4-BE49-F238E27FC236}">
                <a16:creationId xmlns:a16="http://schemas.microsoft.com/office/drawing/2014/main" id="{40ACB07A-3EDB-5503-4244-357475E67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73" y="551793"/>
            <a:ext cx="11018454" cy="575441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845416-658A-9677-DA45-18CBD3C3DA51}"/>
              </a:ext>
            </a:extLst>
          </p:cNvPr>
          <p:cNvSpPr txBox="1"/>
          <p:nvPr/>
        </p:nvSpPr>
        <p:spPr>
          <a:xfrm>
            <a:off x="4445876" y="99867"/>
            <a:ext cx="6243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Les Ors De L’Art Rocailles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037D685-C547-5752-E02A-093FB17AA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BC4E-9FA8-4E44-A1ED-B5CDA2E9D184}" type="datetime1">
              <a:rPr lang="fr-FR" smtClean="0"/>
              <a:t>11/10/2022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6C3E9AD-7547-4DBA-2B08-EF388A55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4454B1-1C45-427A-E3CC-FD6279EA4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2A1B21E-2456-FC37-87F4-D458A90885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504497"/>
            <a:ext cx="9443545" cy="586477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CE93ACE-8D2F-7912-5605-44F91F19AB83}"/>
              </a:ext>
            </a:extLst>
          </p:cNvPr>
          <p:cNvSpPr txBox="1"/>
          <p:nvPr/>
        </p:nvSpPr>
        <p:spPr>
          <a:xfrm>
            <a:off x="10116208" y="1697945"/>
            <a:ext cx="20757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Galerie Dorée, fastueusement décorée avec deux thèmes rappelant les charges du comte de Toulouse : la Marine (il était amiral) et la chasse (il était Grand Veneur).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561472-8212-94A0-C9E8-738A065EF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0B94-09C8-4887-8ED6-041ECEF57260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76819D-4231-3455-ED95-3D979F2C4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9FE3A9-64A6-73E2-54D6-41A46DB77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7CA7FF4-011E-3E08-24CD-8F850FF1B8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67559"/>
            <a:ext cx="9753600" cy="58017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24396C0-0F65-DF04-C37F-F9718D5D8440}"/>
              </a:ext>
            </a:extLst>
          </p:cNvPr>
          <p:cNvSpPr txBox="1"/>
          <p:nvPr/>
        </p:nvSpPr>
        <p:spPr>
          <a:xfrm>
            <a:off x="1545021" y="78828"/>
            <a:ext cx="9538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grand miroir de la Galerie Dorée, avec le buste de l’ancien propriétaire des lieux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7638D0-5F9F-E5A5-E1C8-39B4740DB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68C2-77DE-4BBD-99EA-185B21956DAD}" type="datetime1">
              <a:rPr lang="fr-FR" smtClean="0"/>
              <a:t>11/10/2022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694E01-5DB6-5DBF-6EBA-2882AD73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47EB4E-0B3A-2F38-5BDA-8A37D5BE1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9957BDB-C282-CD6C-BF20-69A07CD4AD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67559"/>
            <a:ext cx="9753600" cy="569135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D1B2BAD-87FA-E8E7-3381-4D4910D0D916}"/>
              </a:ext>
            </a:extLst>
          </p:cNvPr>
          <p:cNvSpPr txBox="1"/>
          <p:nvPr/>
        </p:nvSpPr>
        <p:spPr>
          <a:xfrm>
            <a:off x="2979683" y="167449"/>
            <a:ext cx="7693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Les tableaux exposés sont des copies des maîtres italiens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4236E-D761-FD99-69FD-5644D3AB0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A5B7-B10A-41C5-A3B4-9A413162C77F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039D30-BE2F-FE28-E4EF-AD71C653D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68A777-0872-682F-13CD-96386344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C056643-6A20-7F22-D8D1-8C95254234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04497"/>
            <a:ext cx="9753600" cy="583324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0B9394B-748E-D7DA-536A-A0D098D42E35}"/>
              </a:ext>
            </a:extLst>
          </p:cNvPr>
          <p:cNvSpPr txBox="1"/>
          <p:nvPr/>
        </p:nvSpPr>
        <p:spPr>
          <a:xfrm>
            <a:off x="2144109" y="67583"/>
            <a:ext cx="8497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Toute la décoration de l’Hôtel de Toulouse a été refaite au XIXe siècle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659986-BEE2-EFD2-D758-145E608BE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5433-8DFF-49AF-988E-C0F1825F634F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84A633-7BB6-F59B-D5F5-D888514C1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A0607E-4C68-4CDA-D27B-8F12A9BF7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autel, lieu de culte&#10;&#10;Description générée automatiquement">
            <a:extLst>
              <a:ext uri="{FF2B5EF4-FFF2-40B4-BE49-F238E27FC236}">
                <a16:creationId xmlns:a16="http://schemas.microsoft.com/office/drawing/2014/main" id="{A907E2DA-4D4C-CCE9-8310-E01EE92321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36028"/>
            <a:ext cx="9144000" cy="586477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F8E5F-76A2-1917-45BE-1C622C24C99E}"/>
              </a:ext>
            </a:extLst>
          </p:cNvPr>
          <p:cNvSpPr txBox="1"/>
          <p:nvPr/>
        </p:nvSpPr>
        <p:spPr>
          <a:xfrm>
            <a:off x="2974427" y="135918"/>
            <a:ext cx="7693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Galerie dorée de l'hôtel de Toulouse (Banque de France)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2B60A4-554A-C66F-8C8C-99C86A143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189-A014-49F6-8569-A53E01062BB7}" type="datetime1">
              <a:rPr lang="fr-FR" smtClean="0"/>
              <a:t>11/10/2022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7D4355-4955-CF7E-642C-90B741CFB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405F07-85A4-3CDD-1596-4C06ED0B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83F4493F-787D-FD5E-2DA3-B29130A22240}"/>
              </a:ext>
            </a:extLst>
          </p:cNvPr>
          <p:cNvSpPr txBox="1"/>
          <p:nvPr/>
        </p:nvSpPr>
        <p:spPr>
          <a:xfrm>
            <a:off x="3373820" y="2711668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Les Galeries Dorées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E07CB2D-224D-8D02-41C5-649FE5495A1F}"/>
              </a:ext>
            </a:extLst>
          </p:cNvPr>
          <p:cNvSpPr txBox="1"/>
          <p:nvPr/>
        </p:nvSpPr>
        <p:spPr>
          <a:xfrm>
            <a:off x="4240924" y="3428999"/>
            <a:ext cx="424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A2C3BA2-8E15-A55D-89B6-5D556492EF40}"/>
              </a:ext>
            </a:extLst>
          </p:cNvPr>
          <p:cNvSpPr txBox="1"/>
          <p:nvPr/>
        </p:nvSpPr>
        <p:spPr>
          <a:xfrm>
            <a:off x="5486401" y="3915497"/>
            <a:ext cx="245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C71F3F9-5681-4173-9FA1-E5E84EEC9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9385-6848-4824-909A-DDA4BAB0F90E}" type="datetime1">
              <a:rPr lang="fr-FR" smtClean="0"/>
              <a:t>11/10/2022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FBD324-B9ED-83FA-C638-D56574373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DB6404-FB6C-A3F6-6627-12A3F4BC2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  <p:sndAc>
          <p:stSnd>
            <p:snd r:embed="rId2" name="Plus près de toi - Adoration Prophétique au Piano l Musique de Méditation l Louanges.wav"/>
          </p:stSnd>
        </p:sndAc>
      </p:transition>
    </mc:Choice>
    <mc:Fallback xmlns="">
      <p:transition spd="slow" advTm="16000">
        <p:fade/>
        <p:sndAc>
          <p:stSnd>
            <p:snd r:embed="rId3" name="Plus près de toi - Adoration Prophétique au Piano l Musique de Méditation l Louang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477</Words>
  <Application>Microsoft Office PowerPoint</Application>
  <PresentationFormat>Grand écran</PresentationFormat>
  <Paragraphs>120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2022-10-07T05:10:36Z</dcterms:created>
  <dcterms:modified xsi:type="dcterms:W3CDTF">2022-10-11T06:35:53Z</dcterms:modified>
</cp:coreProperties>
</file>