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34"/>
  </p:notesMasterIdLst>
  <p:handoutMasterIdLst>
    <p:handoutMasterId r:id="rId35"/>
  </p:handoutMasterIdLst>
  <p:sldIdLst>
    <p:sldId id="312" r:id="rId2"/>
    <p:sldId id="291" r:id="rId3"/>
    <p:sldId id="1813" r:id="rId4"/>
    <p:sldId id="1815" r:id="rId5"/>
    <p:sldId id="1392" r:id="rId6"/>
    <p:sldId id="585" r:id="rId7"/>
    <p:sldId id="586" r:id="rId8"/>
    <p:sldId id="1637" r:id="rId9"/>
    <p:sldId id="587" r:id="rId10"/>
    <p:sldId id="1814" r:id="rId11"/>
    <p:sldId id="405" r:id="rId12"/>
    <p:sldId id="570" r:id="rId13"/>
    <p:sldId id="432" r:id="rId14"/>
    <p:sldId id="433" r:id="rId15"/>
    <p:sldId id="447" r:id="rId16"/>
    <p:sldId id="589" r:id="rId17"/>
    <p:sldId id="591" r:id="rId18"/>
    <p:sldId id="592" r:id="rId19"/>
    <p:sldId id="594" r:id="rId20"/>
    <p:sldId id="1642" r:id="rId21"/>
    <p:sldId id="1817" r:id="rId22"/>
    <p:sldId id="1818" r:id="rId23"/>
    <p:sldId id="597" r:id="rId24"/>
    <p:sldId id="598" r:id="rId25"/>
    <p:sldId id="599" r:id="rId26"/>
    <p:sldId id="596" r:id="rId27"/>
    <p:sldId id="600" r:id="rId28"/>
    <p:sldId id="601" r:id="rId29"/>
    <p:sldId id="566" r:id="rId30"/>
    <p:sldId id="1816" r:id="rId31"/>
    <p:sldId id="1812" r:id="rId32"/>
    <p:sldId id="1636" r:id="rId33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8"/>
    <p:restoredTop sz="93012"/>
  </p:normalViewPr>
  <p:slideViewPr>
    <p:cSldViewPr>
      <p:cViewPr varScale="1">
        <p:scale>
          <a:sx n="80" d="100"/>
          <a:sy n="80" d="100"/>
        </p:scale>
        <p:origin x="145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ine LECLERC" userId="e3e0d9aa-49c0-4097-8e59-a155ca641eac" providerId="ADAL" clId="{CE73C444-4F79-495B-816D-D0EB18652931}"/>
    <pc:docChg chg="undo custSel modSld">
      <pc:chgData name="Sandrine LECLERC" userId="e3e0d9aa-49c0-4097-8e59-a155ca641eac" providerId="ADAL" clId="{CE73C444-4F79-495B-816D-D0EB18652931}" dt="2022-09-30T12:47:42.581" v="1" actId="14734"/>
      <pc:docMkLst>
        <pc:docMk/>
      </pc:docMkLst>
      <pc:sldChg chg="modSp mod">
        <pc:chgData name="Sandrine LECLERC" userId="e3e0d9aa-49c0-4097-8e59-a155ca641eac" providerId="ADAL" clId="{CE73C444-4F79-495B-816D-D0EB18652931}" dt="2022-09-30T12:47:42.581" v="1" actId="14734"/>
        <pc:sldMkLst>
          <pc:docMk/>
          <pc:sldMk cId="1312598536" sldId="1816"/>
        </pc:sldMkLst>
        <pc:graphicFrameChg chg="modGraphic">
          <ac:chgData name="Sandrine LECLERC" userId="e3e0d9aa-49c0-4097-8e59-a155ca641eac" providerId="ADAL" clId="{CE73C444-4F79-495B-816D-D0EB18652931}" dt="2022-09-30T12:47:42.581" v="1" actId="14734"/>
          <ac:graphicFrameMkLst>
            <pc:docMk/>
            <pc:sldMk cId="1312598536" sldId="1816"/>
            <ac:graphicFrameMk id="2" creationId="{DC38A709-4A86-D790-A22B-B28774FF643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BB0D10-61E0-A24B-8F33-5D314C28BFE9}" type="doc">
      <dgm:prSet loTypeId="urn:microsoft.com/office/officeart/2005/8/layout/gear1" loCatId="" qsTypeId="urn:microsoft.com/office/officeart/2005/8/quickstyle/simple1" qsCatId="simple" csTypeId="urn:microsoft.com/office/officeart/2005/8/colors/colorful1" csCatId="colorful" phldr="1"/>
      <dgm:spPr/>
    </dgm:pt>
    <dgm:pt modelId="{BBDDAC09-565E-E24B-9057-CEFA2DFDF36A}">
      <dgm:prSet phldrT="[Texte]"/>
      <dgm:spPr>
        <a:solidFill>
          <a:srgbClr val="FA442F"/>
        </a:solidFill>
      </dgm:spPr>
      <dgm:t>
        <a:bodyPr/>
        <a:lstStyle/>
        <a:p>
          <a:r>
            <a:rPr lang="fr-FR" b="1" dirty="0"/>
            <a:t>Interdépendance et </a:t>
          </a:r>
          <a:r>
            <a:rPr lang="fr-FR" b="1" dirty="0" err="1"/>
            <a:t>multifactorialité</a:t>
          </a:r>
          <a:endParaRPr lang="fr-FR" b="1" dirty="0"/>
        </a:p>
      </dgm:t>
    </dgm:pt>
    <dgm:pt modelId="{F01946FF-2F5B-DB40-8465-95FE1570AE9F}" type="parTrans" cxnId="{F4AE11FC-4B54-994B-9D92-0E3307F8441B}">
      <dgm:prSet/>
      <dgm:spPr/>
      <dgm:t>
        <a:bodyPr/>
        <a:lstStyle/>
        <a:p>
          <a:endParaRPr lang="fr-FR"/>
        </a:p>
      </dgm:t>
    </dgm:pt>
    <dgm:pt modelId="{D459001A-8011-AC42-88B4-21DE4CF350FD}" type="sibTrans" cxnId="{F4AE11FC-4B54-994B-9D92-0E3307F8441B}">
      <dgm:prSet/>
      <dgm:spPr>
        <a:solidFill>
          <a:srgbClr val="FA442F"/>
        </a:solidFill>
        <a:ln>
          <a:solidFill>
            <a:srgbClr val="FA442F"/>
          </a:solidFill>
        </a:ln>
      </dgm:spPr>
      <dgm:t>
        <a:bodyPr/>
        <a:lstStyle/>
        <a:p>
          <a:endParaRPr lang="fr-FR"/>
        </a:p>
      </dgm:t>
    </dgm:pt>
    <dgm:pt modelId="{77B716CB-0C4A-1248-AE60-71899D7F1CA4}">
      <dgm:prSet phldrT="[Texte]"/>
      <dgm:spPr/>
      <dgm:t>
        <a:bodyPr/>
        <a:lstStyle/>
        <a:p>
          <a:r>
            <a:rPr lang="fr-FR" b="1" dirty="0"/>
            <a:t>Ça va plus vite</a:t>
          </a:r>
        </a:p>
      </dgm:t>
    </dgm:pt>
    <dgm:pt modelId="{5F2977A1-8065-1B4B-B531-966C2884C1C8}" type="parTrans" cxnId="{96A7C32A-A1C8-734C-9F5C-06F4060A03CB}">
      <dgm:prSet/>
      <dgm:spPr/>
      <dgm:t>
        <a:bodyPr/>
        <a:lstStyle/>
        <a:p>
          <a:endParaRPr lang="fr-FR"/>
        </a:p>
      </dgm:t>
    </dgm:pt>
    <dgm:pt modelId="{95AB2736-A7C9-B241-B507-76810EEA3FE3}" type="sibTrans" cxnId="{96A7C32A-A1C8-734C-9F5C-06F4060A03CB}">
      <dgm:prSet/>
      <dgm:spPr/>
      <dgm:t>
        <a:bodyPr/>
        <a:lstStyle/>
        <a:p>
          <a:endParaRPr lang="fr-FR"/>
        </a:p>
      </dgm:t>
    </dgm:pt>
    <dgm:pt modelId="{6F41259C-EB8B-5642-BAC8-4119DC56A46C}">
      <dgm:prSet phldrT="[Texte]" custT="1"/>
      <dgm:spPr/>
      <dgm:t>
        <a:bodyPr/>
        <a:lstStyle/>
        <a:p>
          <a:r>
            <a:rPr lang="fr-FR" sz="1800" b="1" dirty="0"/>
            <a:t>Imprévisibilité</a:t>
          </a:r>
        </a:p>
      </dgm:t>
    </dgm:pt>
    <dgm:pt modelId="{F18DF653-E5BB-BA4C-8110-4C9AB692A6E5}" type="parTrans" cxnId="{F7B2BAFD-8F0E-5149-BC87-1EF9182F2634}">
      <dgm:prSet/>
      <dgm:spPr/>
      <dgm:t>
        <a:bodyPr/>
        <a:lstStyle/>
        <a:p>
          <a:endParaRPr lang="fr-FR"/>
        </a:p>
      </dgm:t>
    </dgm:pt>
    <dgm:pt modelId="{50719666-1000-FF41-A6E5-9BE6C713A108}" type="sibTrans" cxnId="{F7B2BAFD-8F0E-5149-BC87-1EF9182F2634}">
      <dgm:prSet/>
      <dgm:spPr/>
      <dgm:t>
        <a:bodyPr/>
        <a:lstStyle/>
        <a:p>
          <a:endParaRPr lang="fr-FR"/>
        </a:p>
      </dgm:t>
    </dgm:pt>
    <dgm:pt modelId="{BD345099-3696-DA48-B4F6-325E4A0E3DF5}" type="pres">
      <dgm:prSet presAssocID="{ABBB0D10-61E0-A24B-8F33-5D314C28BFE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4C12428-4AA6-FD4D-8A68-E37934BB282D}" type="pres">
      <dgm:prSet presAssocID="{BBDDAC09-565E-E24B-9057-CEFA2DFDF36A}" presName="gear1" presStyleLbl="node1" presStyleIdx="0" presStyleCnt="3" custScaleX="148226" custScaleY="118188" custLinFactNeighborX="63653" custLinFactNeighborY="-19757">
        <dgm:presLayoutVars>
          <dgm:chMax val="1"/>
          <dgm:bulletEnabled val="1"/>
        </dgm:presLayoutVars>
      </dgm:prSet>
      <dgm:spPr/>
    </dgm:pt>
    <dgm:pt modelId="{8ECE6659-8335-3C4E-8822-20EE027D89A9}" type="pres">
      <dgm:prSet presAssocID="{BBDDAC09-565E-E24B-9057-CEFA2DFDF36A}" presName="gear1srcNode" presStyleLbl="node1" presStyleIdx="0" presStyleCnt="3"/>
      <dgm:spPr/>
    </dgm:pt>
    <dgm:pt modelId="{E4A1044E-D8A3-7A4B-B54E-2EF43B4F9404}" type="pres">
      <dgm:prSet presAssocID="{BBDDAC09-565E-E24B-9057-CEFA2DFDF36A}" presName="gear1dstNode" presStyleLbl="node1" presStyleIdx="0" presStyleCnt="3"/>
      <dgm:spPr/>
    </dgm:pt>
    <dgm:pt modelId="{F0F17FFB-EBF1-4745-ACEB-01861BCDAEFB}" type="pres">
      <dgm:prSet presAssocID="{77B716CB-0C4A-1248-AE60-71899D7F1CA4}" presName="gear2" presStyleLbl="node1" presStyleIdx="1" presStyleCnt="3" custAng="629663" custScaleX="129558" custScaleY="126754" custLinFactX="-23773" custLinFactNeighborX="-100000" custLinFactNeighborY="26842">
        <dgm:presLayoutVars>
          <dgm:chMax val="1"/>
          <dgm:bulletEnabled val="1"/>
        </dgm:presLayoutVars>
      </dgm:prSet>
      <dgm:spPr/>
    </dgm:pt>
    <dgm:pt modelId="{A1F00AC3-65CD-314F-B0CB-9CBD4DB2A413}" type="pres">
      <dgm:prSet presAssocID="{77B716CB-0C4A-1248-AE60-71899D7F1CA4}" presName="gear2srcNode" presStyleLbl="node1" presStyleIdx="1" presStyleCnt="3"/>
      <dgm:spPr/>
    </dgm:pt>
    <dgm:pt modelId="{FEEDAE7F-9D22-C747-A6CA-58C2D98E92FE}" type="pres">
      <dgm:prSet presAssocID="{77B716CB-0C4A-1248-AE60-71899D7F1CA4}" presName="gear2dstNode" presStyleLbl="node1" presStyleIdx="1" presStyleCnt="3"/>
      <dgm:spPr/>
    </dgm:pt>
    <dgm:pt modelId="{5D4338C3-4897-CF44-8CA6-2E715019013D}" type="pres">
      <dgm:prSet presAssocID="{6F41259C-EB8B-5642-BAC8-4119DC56A46C}" presName="gear3" presStyleLbl="node1" presStyleIdx="2" presStyleCnt="3" custAng="900000" custScaleX="224671" custScaleY="173059" custLinFactNeighborX="-39896" custLinFactNeighborY="11440"/>
      <dgm:spPr/>
    </dgm:pt>
    <dgm:pt modelId="{F308AE65-E1B5-0841-83CC-1C5C96D746AB}" type="pres">
      <dgm:prSet presAssocID="{6F41259C-EB8B-5642-BAC8-4119DC56A46C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729EA2D7-E65C-0540-9DFB-DF40BB8F899D}" type="pres">
      <dgm:prSet presAssocID="{6F41259C-EB8B-5642-BAC8-4119DC56A46C}" presName="gear3srcNode" presStyleLbl="node1" presStyleIdx="2" presStyleCnt="3"/>
      <dgm:spPr/>
    </dgm:pt>
    <dgm:pt modelId="{FC803B48-DF1A-4746-9618-316133A2F984}" type="pres">
      <dgm:prSet presAssocID="{6F41259C-EB8B-5642-BAC8-4119DC56A46C}" presName="gear3dstNode" presStyleLbl="node1" presStyleIdx="2" presStyleCnt="3"/>
      <dgm:spPr/>
    </dgm:pt>
    <dgm:pt modelId="{75D16AA4-9119-9E4E-9FCC-956AECBED8D6}" type="pres">
      <dgm:prSet presAssocID="{D459001A-8011-AC42-88B4-21DE4CF350FD}" presName="connector1" presStyleLbl="sibTrans2D1" presStyleIdx="0" presStyleCnt="3" custAng="430147" custLinFactNeighborX="57127" custLinFactNeighborY="-10511"/>
      <dgm:spPr/>
    </dgm:pt>
    <dgm:pt modelId="{BD83E37D-66AE-A44B-8A3E-DF0195F46BC5}" type="pres">
      <dgm:prSet presAssocID="{95AB2736-A7C9-B241-B507-76810EEA3FE3}" presName="connector2" presStyleLbl="sibTrans2D1" presStyleIdx="1" presStyleCnt="3" custAng="776856" custLinFactNeighborX="-86714" custLinFactNeighborY="12435"/>
      <dgm:spPr/>
    </dgm:pt>
    <dgm:pt modelId="{6991D42E-C8B6-FE44-A1CA-B6868EC193F6}" type="pres">
      <dgm:prSet presAssocID="{50719666-1000-FF41-A6E5-9BE6C713A108}" presName="connector3" presStyleLbl="sibTrans2D1" presStyleIdx="2" presStyleCnt="3" custLinFactNeighborX="-64978" custLinFactNeighborY="2503"/>
      <dgm:spPr/>
    </dgm:pt>
  </dgm:ptLst>
  <dgm:cxnLst>
    <dgm:cxn modelId="{250F6E0D-4AD0-C446-A71A-85BD975F39CC}" type="presOf" srcId="{50719666-1000-FF41-A6E5-9BE6C713A108}" destId="{6991D42E-C8B6-FE44-A1CA-B6868EC193F6}" srcOrd="0" destOrd="0" presId="urn:microsoft.com/office/officeart/2005/8/layout/gear1"/>
    <dgm:cxn modelId="{9C193D13-300B-2F45-BB67-8E7C558A60EF}" type="presOf" srcId="{6F41259C-EB8B-5642-BAC8-4119DC56A46C}" destId="{F308AE65-E1B5-0841-83CC-1C5C96D746AB}" srcOrd="1" destOrd="0" presId="urn:microsoft.com/office/officeart/2005/8/layout/gear1"/>
    <dgm:cxn modelId="{49C7431A-590C-5E4B-B44C-EE6589B2449D}" type="presOf" srcId="{6F41259C-EB8B-5642-BAC8-4119DC56A46C}" destId="{5D4338C3-4897-CF44-8CA6-2E715019013D}" srcOrd="0" destOrd="0" presId="urn:microsoft.com/office/officeart/2005/8/layout/gear1"/>
    <dgm:cxn modelId="{7DC1F425-9AAF-CB40-9B6A-5CDA9B105152}" type="presOf" srcId="{ABBB0D10-61E0-A24B-8F33-5D314C28BFE9}" destId="{BD345099-3696-DA48-B4F6-325E4A0E3DF5}" srcOrd="0" destOrd="0" presId="urn:microsoft.com/office/officeart/2005/8/layout/gear1"/>
    <dgm:cxn modelId="{96A7C32A-A1C8-734C-9F5C-06F4060A03CB}" srcId="{ABBB0D10-61E0-A24B-8F33-5D314C28BFE9}" destId="{77B716CB-0C4A-1248-AE60-71899D7F1CA4}" srcOrd="1" destOrd="0" parTransId="{5F2977A1-8065-1B4B-B531-966C2884C1C8}" sibTransId="{95AB2736-A7C9-B241-B507-76810EEA3FE3}"/>
    <dgm:cxn modelId="{B8667B40-49E2-204A-9DF6-FFD69D467A06}" type="presOf" srcId="{6F41259C-EB8B-5642-BAC8-4119DC56A46C}" destId="{729EA2D7-E65C-0540-9DFB-DF40BB8F899D}" srcOrd="2" destOrd="0" presId="urn:microsoft.com/office/officeart/2005/8/layout/gear1"/>
    <dgm:cxn modelId="{A901B04C-040A-0B41-A2F8-C685C8533E3E}" type="presOf" srcId="{BBDDAC09-565E-E24B-9057-CEFA2DFDF36A}" destId="{E4A1044E-D8A3-7A4B-B54E-2EF43B4F9404}" srcOrd="2" destOrd="0" presId="urn:microsoft.com/office/officeart/2005/8/layout/gear1"/>
    <dgm:cxn modelId="{AC41F650-D2F0-924D-93BA-7CD6E464230D}" type="presOf" srcId="{95AB2736-A7C9-B241-B507-76810EEA3FE3}" destId="{BD83E37D-66AE-A44B-8A3E-DF0195F46BC5}" srcOrd="0" destOrd="0" presId="urn:microsoft.com/office/officeart/2005/8/layout/gear1"/>
    <dgm:cxn modelId="{A871FB88-9C6C-3D47-BE7F-D427F34E705B}" type="presOf" srcId="{77B716CB-0C4A-1248-AE60-71899D7F1CA4}" destId="{A1F00AC3-65CD-314F-B0CB-9CBD4DB2A413}" srcOrd="1" destOrd="0" presId="urn:microsoft.com/office/officeart/2005/8/layout/gear1"/>
    <dgm:cxn modelId="{AE0C8095-E099-6B46-9DEF-3196DAB0A6A4}" type="presOf" srcId="{BBDDAC09-565E-E24B-9057-CEFA2DFDF36A}" destId="{8ECE6659-8335-3C4E-8822-20EE027D89A9}" srcOrd="1" destOrd="0" presId="urn:microsoft.com/office/officeart/2005/8/layout/gear1"/>
    <dgm:cxn modelId="{C7309DA7-DBD7-9142-8BBD-C8CEC4F5AFB1}" type="presOf" srcId="{D459001A-8011-AC42-88B4-21DE4CF350FD}" destId="{75D16AA4-9119-9E4E-9FCC-956AECBED8D6}" srcOrd="0" destOrd="0" presId="urn:microsoft.com/office/officeart/2005/8/layout/gear1"/>
    <dgm:cxn modelId="{DF2AC9B0-EFAB-5A4C-A9EE-36AD754F79EF}" type="presOf" srcId="{6F41259C-EB8B-5642-BAC8-4119DC56A46C}" destId="{FC803B48-DF1A-4746-9618-316133A2F984}" srcOrd="3" destOrd="0" presId="urn:microsoft.com/office/officeart/2005/8/layout/gear1"/>
    <dgm:cxn modelId="{F20C8FB5-9DB8-2E48-9821-28DA465530E5}" type="presOf" srcId="{77B716CB-0C4A-1248-AE60-71899D7F1CA4}" destId="{FEEDAE7F-9D22-C747-A6CA-58C2D98E92FE}" srcOrd="2" destOrd="0" presId="urn:microsoft.com/office/officeart/2005/8/layout/gear1"/>
    <dgm:cxn modelId="{575C39B9-24D9-9E4C-B1E2-6ECDAD822013}" type="presOf" srcId="{77B716CB-0C4A-1248-AE60-71899D7F1CA4}" destId="{F0F17FFB-EBF1-4745-ACEB-01861BCDAEFB}" srcOrd="0" destOrd="0" presId="urn:microsoft.com/office/officeart/2005/8/layout/gear1"/>
    <dgm:cxn modelId="{51FB1DC3-E774-6547-A6EC-68B31DA96EF3}" type="presOf" srcId="{BBDDAC09-565E-E24B-9057-CEFA2DFDF36A}" destId="{64C12428-4AA6-FD4D-8A68-E37934BB282D}" srcOrd="0" destOrd="0" presId="urn:microsoft.com/office/officeart/2005/8/layout/gear1"/>
    <dgm:cxn modelId="{F4AE11FC-4B54-994B-9D92-0E3307F8441B}" srcId="{ABBB0D10-61E0-A24B-8F33-5D314C28BFE9}" destId="{BBDDAC09-565E-E24B-9057-CEFA2DFDF36A}" srcOrd="0" destOrd="0" parTransId="{F01946FF-2F5B-DB40-8465-95FE1570AE9F}" sibTransId="{D459001A-8011-AC42-88B4-21DE4CF350FD}"/>
    <dgm:cxn modelId="{F7B2BAFD-8F0E-5149-BC87-1EF9182F2634}" srcId="{ABBB0D10-61E0-A24B-8F33-5D314C28BFE9}" destId="{6F41259C-EB8B-5642-BAC8-4119DC56A46C}" srcOrd="2" destOrd="0" parTransId="{F18DF653-E5BB-BA4C-8110-4C9AB692A6E5}" sibTransId="{50719666-1000-FF41-A6E5-9BE6C713A108}"/>
    <dgm:cxn modelId="{4646112F-6947-8745-AECB-4F7F5BAE641D}" type="presParOf" srcId="{BD345099-3696-DA48-B4F6-325E4A0E3DF5}" destId="{64C12428-4AA6-FD4D-8A68-E37934BB282D}" srcOrd="0" destOrd="0" presId="urn:microsoft.com/office/officeart/2005/8/layout/gear1"/>
    <dgm:cxn modelId="{B7F525A9-E3A8-F64C-93C4-0CF124EA53DC}" type="presParOf" srcId="{BD345099-3696-DA48-B4F6-325E4A0E3DF5}" destId="{8ECE6659-8335-3C4E-8822-20EE027D89A9}" srcOrd="1" destOrd="0" presId="urn:microsoft.com/office/officeart/2005/8/layout/gear1"/>
    <dgm:cxn modelId="{9531F7EA-315B-3246-A7B0-9230BBEBAE09}" type="presParOf" srcId="{BD345099-3696-DA48-B4F6-325E4A0E3DF5}" destId="{E4A1044E-D8A3-7A4B-B54E-2EF43B4F9404}" srcOrd="2" destOrd="0" presId="urn:microsoft.com/office/officeart/2005/8/layout/gear1"/>
    <dgm:cxn modelId="{401617D8-5BA7-CA4B-86CF-B048917B43A1}" type="presParOf" srcId="{BD345099-3696-DA48-B4F6-325E4A0E3DF5}" destId="{F0F17FFB-EBF1-4745-ACEB-01861BCDAEFB}" srcOrd="3" destOrd="0" presId="urn:microsoft.com/office/officeart/2005/8/layout/gear1"/>
    <dgm:cxn modelId="{9C878ECD-64FA-C945-A6A8-F742DB84AA1A}" type="presParOf" srcId="{BD345099-3696-DA48-B4F6-325E4A0E3DF5}" destId="{A1F00AC3-65CD-314F-B0CB-9CBD4DB2A413}" srcOrd="4" destOrd="0" presId="urn:microsoft.com/office/officeart/2005/8/layout/gear1"/>
    <dgm:cxn modelId="{929888CB-3AEA-EC41-8A36-0726DC3D9AF5}" type="presParOf" srcId="{BD345099-3696-DA48-B4F6-325E4A0E3DF5}" destId="{FEEDAE7F-9D22-C747-A6CA-58C2D98E92FE}" srcOrd="5" destOrd="0" presId="urn:microsoft.com/office/officeart/2005/8/layout/gear1"/>
    <dgm:cxn modelId="{6FD389C2-A867-4841-BFF1-AFE1DDFB0AA0}" type="presParOf" srcId="{BD345099-3696-DA48-B4F6-325E4A0E3DF5}" destId="{5D4338C3-4897-CF44-8CA6-2E715019013D}" srcOrd="6" destOrd="0" presId="urn:microsoft.com/office/officeart/2005/8/layout/gear1"/>
    <dgm:cxn modelId="{EC18F0E9-31AB-4F44-A89C-B0567D0321C7}" type="presParOf" srcId="{BD345099-3696-DA48-B4F6-325E4A0E3DF5}" destId="{F308AE65-E1B5-0841-83CC-1C5C96D746AB}" srcOrd="7" destOrd="0" presId="urn:microsoft.com/office/officeart/2005/8/layout/gear1"/>
    <dgm:cxn modelId="{2A618AE8-CECC-6D4A-A286-3C818D641A19}" type="presParOf" srcId="{BD345099-3696-DA48-B4F6-325E4A0E3DF5}" destId="{729EA2D7-E65C-0540-9DFB-DF40BB8F899D}" srcOrd="8" destOrd="0" presId="urn:microsoft.com/office/officeart/2005/8/layout/gear1"/>
    <dgm:cxn modelId="{FCF0ECB1-DF6A-DB45-9A6F-4DD410461D6B}" type="presParOf" srcId="{BD345099-3696-DA48-B4F6-325E4A0E3DF5}" destId="{FC803B48-DF1A-4746-9618-316133A2F984}" srcOrd="9" destOrd="0" presId="urn:microsoft.com/office/officeart/2005/8/layout/gear1"/>
    <dgm:cxn modelId="{BC61F4EB-CAE2-BF4D-9246-C88B6DFF604C}" type="presParOf" srcId="{BD345099-3696-DA48-B4F6-325E4A0E3DF5}" destId="{75D16AA4-9119-9E4E-9FCC-956AECBED8D6}" srcOrd="10" destOrd="0" presId="urn:microsoft.com/office/officeart/2005/8/layout/gear1"/>
    <dgm:cxn modelId="{7F5A2571-71EB-3A43-8FA4-3C028099CB31}" type="presParOf" srcId="{BD345099-3696-DA48-B4F6-325E4A0E3DF5}" destId="{BD83E37D-66AE-A44B-8A3E-DF0195F46BC5}" srcOrd="11" destOrd="0" presId="urn:microsoft.com/office/officeart/2005/8/layout/gear1"/>
    <dgm:cxn modelId="{3277356F-3F49-524C-B456-2316FB7406BF}" type="presParOf" srcId="{BD345099-3696-DA48-B4F6-325E4A0E3DF5}" destId="{6991D42E-C8B6-FE44-A1CA-B6868EC193F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657494-5310-47EA-B75B-806FDA0059C8}" type="doc">
      <dgm:prSet loTypeId="urn:microsoft.com/office/officeart/2005/8/layout/default#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E31710C6-EED5-40A9-989E-5FA7BCE440BA}">
      <dgm:prSet phldrT="[Texte]" custT="1"/>
      <dgm:spPr/>
      <dgm:t>
        <a:bodyPr/>
        <a:lstStyle/>
        <a:p>
          <a:endParaRPr lang="fr-FR" sz="2200" b="1" dirty="0">
            <a:latin typeface="Tahoma" pitchFamily="34" charset="0"/>
            <a:cs typeface="Tahoma" pitchFamily="34" charset="0"/>
          </a:endParaRPr>
        </a:p>
        <a:p>
          <a:r>
            <a:rPr lang="fr-FR" sz="2200" b="1" dirty="0">
              <a:latin typeface="Tahoma" pitchFamily="34" charset="0"/>
              <a:cs typeface="Tahoma" pitchFamily="34" charset="0"/>
            </a:rPr>
            <a:t>Logique prescriptive</a:t>
          </a:r>
        </a:p>
        <a:p>
          <a:r>
            <a:rPr lang="fr-FR" sz="2000" b="0" i="1" dirty="0">
              <a:latin typeface="Tahoma" pitchFamily="34" charset="0"/>
              <a:cs typeface="Tahoma" pitchFamily="34" charset="0"/>
            </a:rPr>
            <a:t>Il s’agit d’orienter les personnes vers des dispositifs ou des secteurs prédéterminés (validation des projets, fléchage de financements)</a:t>
          </a:r>
        </a:p>
        <a:p>
          <a:endParaRPr lang="fr-FR" sz="2200" dirty="0"/>
        </a:p>
      </dgm:t>
    </dgm:pt>
    <dgm:pt modelId="{94AF6C17-226A-4CBA-BF55-B95773932308}" type="parTrans" cxnId="{91FD9146-6CAC-4A13-8EB3-104A91B6C400}">
      <dgm:prSet/>
      <dgm:spPr/>
      <dgm:t>
        <a:bodyPr/>
        <a:lstStyle/>
        <a:p>
          <a:endParaRPr lang="fr-FR"/>
        </a:p>
      </dgm:t>
    </dgm:pt>
    <dgm:pt modelId="{751455BA-9334-41E4-AB0C-8584BA157DBF}" type="sibTrans" cxnId="{91FD9146-6CAC-4A13-8EB3-104A91B6C400}">
      <dgm:prSet/>
      <dgm:spPr/>
      <dgm:t>
        <a:bodyPr/>
        <a:lstStyle/>
        <a:p>
          <a:endParaRPr lang="fr-FR"/>
        </a:p>
      </dgm:t>
    </dgm:pt>
    <dgm:pt modelId="{B5EAC977-00E0-4975-9459-211420277A8F}">
      <dgm:prSet custT="1"/>
      <dgm:spPr>
        <a:solidFill>
          <a:srgbClr val="00B0F0"/>
        </a:solidFill>
      </dgm:spPr>
      <dgm:t>
        <a:bodyPr/>
        <a:lstStyle/>
        <a:p>
          <a:r>
            <a:rPr lang="fr-FR" sz="2200" b="1" dirty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Logique facilitation</a:t>
          </a:r>
        </a:p>
        <a:p>
          <a:r>
            <a:rPr lang="fr-FR" sz="1800" b="0" i="1" dirty="0">
              <a:latin typeface="Tahoma" pitchFamily="34" charset="0"/>
              <a:cs typeface="Tahoma" pitchFamily="34" charset="0"/>
            </a:rPr>
            <a:t>Il n’y a pas d’avis à priori sur ce qui convient. La solution est </a:t>
          </a:r>
          <a:r>
            <a:rPr lang="fr-FR" sz="1800" b="0" i="1" dirty="0" err="1">
              <a:latin typeface="Tahoma" pitchFamily="34" charset="0"/>
              <a:cs typeface="Tahoma" pitchFamily="34" charset="0"/>
            </a:rPr>
            <a:t>co</a:t>
          </a:r>
          <a:r>
            <a:rPr lang="fr-FR" sz="1800" b="0" i="1" dirty="0">
              <a:latin typeface="Tahoma" pitchFamily="34" charset="0"/>
              <a:cs typeface="Tahoma" pitchFamily="34" charset="0"/>
            </a:rPr>
            <a:t> construite et les ressources comparées en fonction des priorités de la personne : </a:t>
          </a:r>
        </a:p>
        <a:p>
          <a:r>
            <a:rPr lang="fr-FR" sz="1800" b="0" i="1" dirty="0">
              <a:latin typeface="Tahoma" pitchFamily="34" charset="0"/>
              <a:cs typeface="Tahoma" pitchFamily="34" charset="0"/>
            </a:rPr>
            <a:t>L’accompagnateur a une fonction de médiation voire d’intercession </a:t>
          </a:r>
          <a:endParaRPr lang="fr-FR" sz="1800" b="0" dirty="0">
            <a:latin typeface="Tahoma" pitchFamily="34" charset="0"/>
            <a:cs typeface="Tahoma" pitchFamily="34" charset="0"/>
          </a:endParaRPr>
        </a:p>
      </dgm:t>
    </dgm:pt>
    <dgm:pt modelId="{EAA87AA1-85DD-4806-A131-ADB671D86EF1}" type="parTrans" cxnId="{772AF1FA-2C8F-463A-A97A-7471D25951DA}">
      <dgm:prSet/>
      <dgm:spPr/>
      <dgm:t>
        <a:bodyPr/>
        <a:lstStyle/>
        <a:p>
          <a:endParaRPr lang="fr-FR"/>
        </a:p>
      </dgm:t>
    </dgm:pt>
    <dgm:pt modelId="{F9B85499-A71E-4355-93D8-3B7BBD6D7B9F}" type="sibTrans" cxnId="{772AF1FA-2C8F-463A-A97A-7471D25951DA}">
      <dgm:prSet/>
      <dgm:spPr/>
      <dgm:t>
        <a:bodyPr/>
        <a:lstStyle/>
        <a:p>
          <a:endParaRPr lang="fr-FR"/>
        </a:p>
      </dgm:t>
    </dgm:pt>
    <dgm:pt modelId="{346B8CE4-3210-4619-B6E9-AA3BE6D06E4B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r-FR" sz="2000" b="1" dirty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Logique influence sociale</a:t>
          </a:r>
        </a:p>
        <a:p>
          <a:r>
            <a:rPr lang="fr-FR" sz="2000" b="0" i="1" dirty="0">
              <a:latin typeface="Tahoma" pitchFamily="34" charset="0"/>
              <a:cs typeface="Tahoma" pitchFamily="34" charset="0"/>
            </a:rPr>
            <a:t>Il s’agit de promouvoir les secteurs en tension pour favoriser subtilement le choix des personnes vers le plus rationnel et raisonnable</a:t>
          </a:r>
        </a:p>
      </dgm:t>
    </dgm:pt>
    <dgm:pt modelId="{7E9BBBAE-40FE-4A14-8F28-2E4856926AC9}" type="parTrans" cxnId="{3957EE7F-77AF-40C0-B563-99849DE412B8}">
      <dgm:prSet/>
      <dgm:spPr/>
      <dgm:t>
        <a:bodyPr/>
        <a:lstStyle/>
        <a:p>
          <a:endParaRPr lang="fr-FR"/>
        </a:p>
      </dgm:t>
    </dgm:pt>
    <dgm:pt modelId="{F4F0DF42-EBB2-4AE0-8DFB-B510E6847C1D}" type="sibTrans" cxnId="{3957EE7F-77AF-40C0-B563-99849DE412B8}">
      <dgm:prSet/>
      <dgm:spPr/>
      <dgm:t>
        <a:bodyPr/>
        <a:lstStyle/>
        <a:p>
          <a:endParaRPr lang="fr-FR"/>
        </a:p>
      </dgm:t>
    </dgm:pt>
    <dgm:pt modelId="{53E30571-C601-4988-B4F4-3510F4F672C1}" type="pres">
      <dgm:prSet presAssocID="{69657494-5310-47EA-B75B-806FDA0059C8}" presName="diagram" presStyleCnt="0">
        <dgm:presLayoutVars>
          <dgm:dir/>
          <dgm:resizeHandles val="exact"/>
        </dgm:presLayoutVars>
      </dgm:prSet>
      <dgm:spPr/>
    </dgm:pt>
    <dgm:pt modelId="{32A348A8-7AF0-4D0F-B795-5986EB466E9B}" type="pres">
      <dgm:prSet presAssocID="{E31710C6-EED5-40A9-989E-5FA7BCE440BA}" presName="node" presStyleLbl="node1" presStyleIdx="0" presStyleCnt="3" custScaleX="82382" custScaleY="91945" custLinFactNeighborX="1480" custLinFactNeighborY="-12662">
        <dgm:presLayoutVars>
          <dgm:bulletEnabled val="1"/>
        </dgm:presLayoutVars>
      </dgm:prSet>
      <dgm:spPr/>
    </dgm:pt>
    <dgm:pt modelId="{3874BEE3-270A-4044-BDE3-C03C4FB3D0A8}" type="pres">
      <dgm:prSet presAssocID="{751455BA-9334-41E4-AB0C-8584BA157DBF}" presName="sibTrans" presStyleCnt="0"/>
      <dgm:spPr/>
    </dgm:pt>
    <dgm:pt modelId="{1B54E53B-16F1-4613-93A7-63D8D3397D1B}" type="pres">
      <dgm:prSet presAssocID="{346B8CE4-3210-4619-B6E9-AA3BE6D06E4B}" presName="node" presStyleLbl="node1" presStyleIdx="1" presStyleCnt="3" custScaleX="82380" custScaleY="92547" custLinFactNeighborX="-1598" custLinFactNeighborY="-12851">
        <dgm:presLayoutVars>
          <dgm:bulletEnabled val="1"/>
        </dgm:presLayoutVars>
      </dgm:prSet>
      <dgm:spPr/>
    </dgm:pt>
    <dgm:pt modelId="{D89D25C3-A2F0-461A-966B-AA495B5E75D0}" type="pres">
      <dgm:prSet presAssocID="{F4F0DF42-EBB2-4AE0-8DFB-B510E6847C1D}" presName="sibTrans" presStyleCnt="0"/>
      <dgm:spPr/>
    </dgm:pt>
    <dgm:pt modelId="{A7A569F7-CC53-4D58-82E5-1959538DEC33}" type="pres">
      <dgm:prSet presAssocID="{B5EAC977-00E0-4975-9459-211420277A8F}" presName="node" presStyleLbl="node1" presStyleIdx="2" presStyleCnt="3" custScaleX="85049" custScaleY="107071" custLinFactNeighborX="-1008" custLinFactNeighborY="16613">
        <dgm:presLayoutVars>
          <dgm:bulletEnabled val="1"/>
        </dgm:presLayoutVars>
      </dgm:prSet>
      <dgm:spPr/>
    </dgm:pt>
  </dgm:ptLst>
  <dgm:cxnLst>
    <dgm:cxn modelId="{0F75BA16-7BA4-E440-88A3-3A9EBACB2502}" type="presOf" srcId="{346B8CE4-3210-4619-B6E9-AA3BE6D06E4B}" destId="{1B54E53B-16F1-4613-93A7-63D8D3397D1B}" srcOrd="0" destOrd="0" presId="urn:microsoft.com/office/officeart/2005/8/layout/default#2"/>
    <dgm:cxn modelId="{80CDA31C-06C6-8D4A-8E41-C23BE4381628}" type="presOf" srcId="{E31710C6-EED5-40A9-989E-5FA7BCE440BA}" destId="{32A348A8-7AF0-4D0F-B795-5986EB466E9B}" srcOrd="0" destOrd="0" presId="urn:microsoft.com/office/officeart/2005/8/layout/default#2"/>
    <dgm:cxn modelId="{91FD9146-6CAC-4A13-8EB3-104A91B6C400}" srcId="{69657494-5310-47EA-B75B-806FDA0059C8}" destId="{E31710C6-EED5-40A9-989E-5FA7BCE440BA}" srcOrd="0" destOrd="0" parTransId="{94AF6C17-226A-4CBA-BF55-B95773932308}" sibTransId="{751455BA-9334-41E4-AB0C-8584BA157DBF}"/>
    <dgm:cxn modelId="{DAEC7573-DBB9-774F-A121-6A4AACE37AEF}" type="presOf" srcId="{B5EAC977-00E0-4975-9459-211420277A8F}" destId="{A7A569F7-CC53-4D58-82E5-1959538DEC33}" srcOrd="0" destOrd="0" presId="urn:microsoft.com/office/officeart/2005/8/layout/default#2"/>
    <dgm:cxn modelId="{3957EE7F-77AF-40C0-B563-99849DE412B8}" srcId="{69657494-5310-47EA-B75B-806FDA0059C8}" destId="{346B8CE4-3210-4619-B6E9-AA3BE6D06E4B}" srcOrd="1" destOrd="0" parTransId="{7E9BBBAE-40FE-4A14-8F28-2E4856926AC9}" sibTransId="{F4F0DF42-EBB2-4AE0-8DFB-B510E6847C1D}"/>
    <dgm:cxn modelId="{176907BF-238D-2A49-B754-9F35EA48BDE4}" type="presOf" srcId="{69657494-5310-47EA-B75B-806FDA0059C8}" destId="{53E30571-C601-4988-B4F4-3510F4F672C1}" srcOrd="0" destOrd="0" presId="urn:microsoft.com/office/officeart/2005/8/layout/default#2"/>
    <dgm:cxn modelId="{772AF1FA-2C8F-463A-A97A-7471D25951DA}" srcId="{69657494-5310-47EA-B75B-806FDA0059C8}" destId="{B5EAC977-00E0-4975-9459-211420277A8F}" srcOrd="2" destOrd="0" parTransId="{EAA87AA1-85DD-4806-A131-ADB671D86EF1}" sibTransId="{F9B85499-A71E-4355-93D8-3B7BBD6D7B9F}"/>
    <dgm:cxn modelId="{7C00DEC8-996A-1046-A450-A46926DC826D}" type="presParOf" srcId="{53E30571-C601-4988-B4F4-3510F4F672C1}" destId="{32A348A8-7AF0-4D0F-B795-5986EB466E9B}" srcOrd="0" destOrd="0" presId="urn:microsoft.com/office/officeart/2005/8/layout/default#2"/>
    <dgm:cxn modelId="{B3830E4B-9A1F-F345-85FD-68490F1E75C4}" type="presParOf" srcId="{53E30571-C601-4988-B4F4-3510F4F672C1}" destId="{3874BEE3-270A-4044-BDE3-C03C4FB3D0A8}" srcOrd="1" destOrd="0" presId="urn:microsoft.com/office/officeart/2005/8/layout/default#2"/>
    <dgm:cxn modelId="{480F99C1-DBE5-174F-9C6D-7A632D3F3DD4}" type="presParOf" srcId="{53E30571-C601-4988-B4F4-3510F4F672C1}" destId="{1B54E53B-16F1-4613-93A7-63D8D3397D1B}" srcOrd="2" destOrd="0" presId="urn:microsoft.com/office/officeart/2005/8/layout/default#2"/>
    <dgm:cxn modelId="{BC74F1EC-3D2F-9A44-A379-497D2F40C87F}" type="presParOf" srcId="{53E30571-C601-4988-B4F4-3510F4F672C1}" destId="{D89D25C3-A2F0-461A-966B-AA495B5E75D0}" srcOrd="3" destOrd="0" presId="urn:microsoft.com/office/officeart/2005/8/layout/default#2"/>
    <dgm:cxn modelId="{C6AA1327-35A1-024B-8E73-AC2152701CCC}" type="presParOf" srcId="{53E30571-C601-4988-B4F4-3510F4F672C1}" destId="{A7A569F7-CC53-4D58-82E5-1959538DEC33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12428-4AA6-FD4D-8A68-E37934BB282D}">
      <dsp:nvSpPr>
        <dsp:cNvPr id="0" name=""/>
        <dsp:cNvSpPr/>
      </dsp:nvSpPr>
      <dsp:spPr>
        <a:xfrm>
          <a:off x="4564438" y="1438582"/>
          <a:ext cx="3313147" cy="2641738"/>
        </a:xfrm>
        <a:prstGeom prst="gear9">
          <a:avLst/>
        </a:prstGeom>
        <a:solidFill>
          <a:srgbClr val="FA442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/>
            <a:t>Interdépendance et </a:t>
          </a:r>
          <a:r>
            <a:rPr lang="fr-FR" sz="1700" b="1" kern="1200" dirty="0" err="1"/>
            <a:t>multifactorialité</a:t>
          </a:r>
          <a:endParaRPr lang="fr-FR" sz="1700" b="1" kern="1200" dirty="0"/>
        </a:p>
      </dsp:txBody>
      <dsp:txXfrm>
        <a:off x="5180348" y="2057397"/>
        <a:ext cx="2081327" cy="1357907"/>
      </dsp:txXfrm>
    </dsp:sp>
    <dsp:sp modelId="{F0F17FFB-EBF1-4745-ACEB-01861BCDAEFB}">
      <dsp:nvSpPr>
        <dsp:cNvPr id="0" name=""/>
        <dsp:cNvSpPr/>
      </dsp:nvSpPr>
      <dsp:spPr>
        <a:xfrm rot="629663">
          <a:off x="127859" y="1774026"/>
          <a:ext cx="2106094" cy="2060513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/>
            <a:t>Ça va plus vite</a:t>
          </a:r>
        </a:p>
      </dsp:txBody>
      <dsp:txXfrm>
        <a:off x="653225" y="2295902"/>
        <a:ext cx="1055362" cy="1016761"/>
      </dsp:txXfrm>
    </dsp:sp>
    <dsp:sp modelId="{5D4338C3-4897-CF44-8CA6-2E715019013D}">
      <dsp:nvSpPr>
        <dsp:cNvPr id="0" name=""/>
        <dsp:cNvSpPr/>
      </dsp:nvSpPr>
      <dsp:spPr>
        <a:xfrm>
          <a:off x="1369104" y="225424"/>
          <a:ext cx="3879353" cy="2455515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Imprévisibilité</a:t>
          </a:r>
        </a:p>
      </dsp:txBody>
      <dsp:txXfrm rot="900000">
        <a:off x="2304412" y="679539"/>
        <a:ext cx="2008738" cy="1547285"/>
      </dsp:txXfrm>
    </dsp:sp>
    <dsp:sp modelId="{75D16AA4-9119-9E4E-9FCC-956AECBED8D6}">
      <dsp:nvSpPr>
        <dsp:cNvPr id="0" name=""/>
        <dsp:cNvSpPr/>
      </dsp:nvSpPr>
      <dsp:spPr>
        <a:xfrm rot="430147">
          <a:off x="5141781" y="1446254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rgbClr val="FA442F"/>
        </a:solidFill>
        <a:ln>
          <a:solidFill>
            <a:srgbClr val="FA442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3E37D-66AE-A44B-8A3E-DF0195F46BC5}">
      <dsp:nvSpPr>
        <dsp:cNvPr id="0" name=""/>
        <dsp:cNvSpPr/>
      </dsp:nvSpPr>
      <dsp:spPr>
        <a:xfrm rot="776856">
          <a:off x="289714" y="145450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1D42E-C8B6-FE44-A1CA-B6868EC193F6}">
      <dsp:nvSpPr>
        <dsp:cNvPr id="0" name=""/>
        <dsp:cNvSpPr/>
      </dsp:nvSpPr>
      <dsp:spPr>
        <a:xfrm>
          <a:off x="1465892" y="141426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348A8-7AF0-4D0F-B795-5986EB466E9B}">
      <dsp:nvSpPr>
        <dsp:cNvPr id="0" name=""/>
        <dsp:cNvSpPr/>
      </dsp:nvSpPr>
      <dsp:spPr>
        <a:xfrm>
          <a:off x="163323" y="0"/>
          <a:ext cx="3572506" cy="239232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b="1" kern="1200" dirty="0">
            <a:latin typeface="Tahoma" pitchFamily="34" charset="0"/>
            <a:cs typeface="Tahoma" pitchFamily="34" charset="0"/>
          </a:endParaRP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b="1" kern="1200" dirty="0">
              <a:latin typeface="Tahoma" pitchFamily="34" charset="0"/>
              <a:cs typeface="Tahoma" pitchFamily="34" charset="0"/>
            </a:rPr>
            <a:t>Logique prescriptive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i="1" kern="1200" dirty="0">
              <a:latin typeface="Tahoma" pitchFamily="34" charset="0"/>
              <a:cs typeface="Tahoma" pitchFamily="34" charset="0"/>
            </a:rPr>
            <a:t>Il s’agit d’orienter les personnes vers des dispositifs ou des secteurs prédéterminés (validation des projets, fléchage de financements)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200" kern="1200" dirty="0"/>
        </a:p>
      </dsp:txBody>
      <dsp:txXfrm>
        <a:off x="163323" y="0"/>
        <a:ext cx="3572506" cy="2392324"/>
      </dsp:txXfrm>
    </dsp:sp>
    <dsp:sp modelId="{1B54E53B-16F1-4613-93A7-63D8D3397D1B}">
      <dsp:nvSpPr>
        <dsp:cNvPr id="0" name=""/>
        <dsp:cNvSpPr/>
      </dsp:nvSpPr>
      <dsp:spPr>
        <a:xfrm>
          <a:off x="4036003" y="0"/>
          <a:ext cx="3572419" cy="2407987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Logique influence sociale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i="1" kern="1200" dirty="0">
              <a:latin typeface="Tahoma" pitchFamily="34" charset="0"/>
              <a:cs typeface="Tahoma" pitchFamily="34" charset="0"/>
            </a:rPr>
            <a:t>Il s’agit de promouvoir les secteurs en tension pour favoriser subtilement le choix des personnes vers le plus rationnel et raisonnable</a:t>
          </a:r>
        </a:p>
      </dsp:txBody>
      <dsp:txXfrm>
        <a:off x="4036003" y="0"/>
        <a:ext cx="3572419" cy="2407987"/>
      </dsp:txXfrm>
    </dsp:sp>
    <dsp:sp modelId="{A7A569F7-CC53-4D58-82E5-1959538DEC33}">
      <dsp:nvSpPr>
        <dsp:cNvPr id="0" name=""/>
        <dsp:cNvSpPr/>
      </dsp:nvSpPr>
      <dsp:spPr>
        <a:xfrm>
          <a:off x="2000639" y="2841823"/>
          <a:ext cx="3688160" cy="2785888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b="1" kern="1200" dirty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Logique facilitation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1" kern="1200" dirty="0">
              <a:latin typeface="Tahoma" pitchFamily="34" charset="0"/>
              <a:cs typeface="Tahoma" pitchFamily="34" charset="0"/>
            </a:rPr>
            <a:t>Il n’y a pas d’avis à priori sur ce qui convient. La solution est </a:t>
          </a:r>
          <a:r>
            <a:rPr lang="fr-FR" sz="1800" b="0" i="1" kern="1200" dirty="0" err="1">
              <a:latin typeface="Tahoma" pitchFamily="34" charset="0"/>
              <a:cs typeface="Tahoma" pitchFamily="34" charset="0"/>
            </a:rPr>
            <a:t>co</a:t>
          </a:r>
          <a:r>
            <a:rPr lang="fr-FR" sz="1800" b="0" i="1" kern="1200" dirty="0">
              <a:latin typeface="Tahoma" pitchFamily="34" charset="0"/>
              <a:cs typeface="Tahoma" pitchFamily="34" charset="0"/>
            </a:rPr>
            <a:t> construite et les ressources comparées en fonction des priorités de la personne :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1" kern="1200" dirty="0">
              <a:latin typeface="Tahoma" pitchFamily="34" charset="0"/>
              <a:cs typeface="Tahoma" pitchFamily="34" charset="0"/>
            </a:rPr>
            <a:t>L’accompagnateur a une fonction de médiation voire d’intercession </a:t>
          </a:r>
          <a:endParaRPr lang="fr-FR" sz="1800" b="0" kern="1200" dirty="0">
            <a:latin typeface="Tahoma" pitchFamily="34" charset="0"/>
            <a:cs typeface="Tahoma" pitchFamily="34" charset="0"/>
          </a:endParaRPr>
        </a:p>
      </dsp:txBody>
      <dsp:txXfrm>
        <a:off x="2000639" y="2841823"/>
        <a:ext cx="3688160" cy="2785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72E82B9-2E0C-C1E2-656E-8B80F2D613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C00334-766A-61ED-0626-3DAA12D1FB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A8886A0-92BF-3C49-9A4B-849B6F692664}" type="datetimeFigureOut">
              <a:rPr lang="fr-FR" altLang="fr-FR"/>
              <a:pPr>
                <a:defRPr/>
              </a:pPr>
              <a:t>30/09/2022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61975C-5441-B4A1-E3B6-A6DC031EAA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Verdan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045FA3-3116-3BEB-D058-3912F1429D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7E5F5BF-60B3-EF4F-B2A9-F703DE5FCA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0B7EA2D-E9F3-A352-E54D-F49A7D9044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C6E7EC6-8B75-CE33-1F2A-E78344EB42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E8633108-9F66-C61A-4E80-84499040E96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02282E6D-794D-244B-77A9-4B65AA21CC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6D96B855-C037-BF81-BD96-4593FFC8732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90A50586-CF9D-6211-B341-26D71827EA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D31B00-583D-8B47-A979-83179B749A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>
            <a:extLst>
              <a:ext uri="{FF2B5EF4-FFF2-40B4-BE49-F238E27FC236}">
                <a16:creationId xmlns:a16="http://schemas.microsoft.com/office/drawing/2014/main" id="{46A746A8-890A-0A15-D3BD-AFF5C8EBE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Espace réservé des commentaires 2">
            <a:extLst>
              <a:ext uri="{FF2B5EF4-FFF2-40B4-BE49-F238E27FC236}">
                <a16:creationId xmlns:a16="http://schemas.microsoft.com/office/drawing/2014/main" id="{9DA4CDEB-4BB4-5876-C252-23A4D1FA2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675" name="Espace réservé du numéro de diapositive 3">
            <a:extLst>
              <a:ext uri="{FF2B5EF4-FFF2-40B4-BE49-F238E27FC236}">
                <a16:creationId xmlns:a16="http://schemas.microsoft.com/office/drawing/2014/main" id="{D03F9097-4CC0-A3C5-2425-A14D9186A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72E2C63-D416-784D-BF39-892E1594B801}" type="slidenum">
              <a:rPr lang="fr-FR" altLang="fr-FR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Espace réservé de l'image des diapositives 1">
            <a:extLst>
              <a:ext uri="{FF2B5EF4-FFF2-40B4-BE49-F238E27FC236}">
                <a16:creationId xmlns:a16="http://schemas.microsoft.com/office/drawing/2014/main" id="{6078EAEB-A07B-C679-F197-3AB799AC89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Espace réservé des commentaires 2">
            <a:extLst>
              <a:ext uri="{FF2B5EF4-FFF2-40B4-BE49-F238E27FC236}">
                <a16:creationId xmlns:a16="http://schemas.microsoft.com/office/drawing/2014/main" id="{1A2A50AF-D9E1-436B-D553-D24482328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7347" name="Espace réservé du numéro de diapositive 3">
            <a:extLst>
              <a:ext uri="{FF2B5EF4-FFF2-40B4-BE49-F238E27FC236}">
                <a16:creationId xmlns:a16="http://schemas.microsoft.com/office/drawing/2014/main" id="{8551760B-9B5A-1FAD-750E-CD49DC4C6C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B1880A-F934-D340-BD93-3FF7F0EA0DAA}" type="slidenum">
              <a:rPr lang="fr-FR" altLang="fr-FR"/>
              <a:pPr>
                <a:spcBef>
                  <a:spcPct val="0"/>
                </a:spcBef>
              </a:pPr>
              <a:t>29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Espace réservé de l'image des diapositives 1">
            <a:extLst>
              <a:ext uri="{FF2B5EF4-FFF2-40B4-BE49-F238E27FC236}">
                <a16:creationId xmlns:a16="http://schemas.microsoft.com/office/drawing/2014/main" id="{6078EAEB-A07B-C679-F197-3AB799AC89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Espace réservé des commentaires 2">
            <a:extLst>
              <a:ext uri="{FF2B5EF4-FFF2-40B4-BE49-F238E27FC236}">
                <a16:creationId xmlns:a16="http://schemas.microsoft.com/office/drawing/2014/main" id="{1A2A50AF-D9E1-436B-D553-D24482328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7347" name="Espace réservé du numéro de diapositive 3">
            <a:extLst>
              <a:ext uri="{FF2B5EF4-FFF2-40B4-BE49-F238E27FC236}">
                <a16:creationId xmlns:a16="http://schemas.microsoft.com/office/drawing/2014/main" id="{8551760B-9B5A-1FAD-750E-CD49DC4C6C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B1880A-F934-D340-BD93-3FF7F0EA0DAA}" type="slidenum">
              <a:rPr lang="fr-FR" altLang="fr-FR"/>
              <a:pPr>
                <a:spcBef>
                  <a:spcPct val="0"/>
                </a:spcBef>
              </a:pPr>
              <a:t>30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08322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Espace réservé de l'image des diapositives 1">
            <a:extLst>
              <a:ext uri="{FF2B5EF4-FFF2-40B4-BE49-F238E27FC236}">
                <a16:creationId xmlns:a16="http://schemas.microsoft.com/office/drawing/2014/main" id="{85AC1F36-98CD-5B9D-00F3-B9CE0C70B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Espace réservé des commentaires 2">
            <a:extLst>
              <a:ext uri="{FF2B5EF4-FFF2-40B4-BE49-F238E27FC236}">
                <a16:creationId xmlns:a16="http://schemas.microsoft.com/office/drawing/2014/main" id="{A5A3915F-86D3-205F-E0F0-AA9693939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Espace réservé de l'image des diapositives 1">
            <a:extLst>
              <a:ext uri="{FF2B5EF4-FFF2-40B4-BE49-F238E27FC236}">
                <a16:creationId xmlns:a16="http://schemas.microsoft.com/office/drawing/2014/main" id="{EC4D3E11-734B-C5C1-0935-3D00256A8D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4" name="Espace réservé des commentaires 2">
            <a:extLst>
              <a:ext uri="{FF2B5EF4-FFF2-40B4-BE49-F238E27FC236}">
                <a16:creationId xmlns:a16="http://schemas.microsoft.com/office/drawing/2014/main" id="{AD183C2C-60D9-FF90-C490-597189188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515" name="Espace réservé du numéro de diapositive 3">
            <a:extLst>
              <a:ext uri="{FF2B5EF4-FFF2-40B4-BE49-F238E27FC236}">
                <a16:creationId xmlns:a16="http://schemas.microsoft.com/office/drawing/2014/main" id="{6EBBCBA5-2021-64AE-3DE2-7A5B4A8282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>
              <a:spcBef>
                <a:spcPct val="0"/>
              </a:spcBef>
            </a:pPr>
            <a:fld id="{5001ABE8-85CF-D643-9D2D-B83FD462F3CA}" type="slidenum">
              <a:rPr lang="fr-FR" altLang="fr-FR">
                <a:latin typeface="Verdana" panose="020B0604030504040204" pitchFamily="34" charset="0"/>
              </a:rPr>
              <a:pPr eaLnBrk="0" hangingPunct="0">
                <a:spcBef>
                  <a:spcPct val="0"/>
                </a:spcBef>
              </a:pPr>
              <a:t>32</a:t>
            </a:fld>
            <a:endParaRPr lang="fr-FR" altLang="fr-F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>
            <a:extLst>
              <a:ext uri="{FF2B5EF4-FFF2-40B4-BE49-F238E27FC236}">
                <a16:creationId xmlns:a16="http://schemas.microsoft.com/office/drawing/2014/main" id="{46A746A8-890A-0A15-D3BD-AFF5C8EBE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Espace réservé des commentaires 2">
            <a:extLst>
              <a:ext uri="{FF2B5EF4-FFF2-40B4-BE49-F238E27FC236}">
                <a16:creationId xmlns:a16="http://schemas.microsoft.com/office/drawing/2014/main" id="{9DA4CDEB-4BB4-5876-C252-23A4D1FA2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675" name="Espace réservé du numéro de diapositive 3">
            <a:extLst>
              <a:ext uri="{FF2B5EF4-FFF2-40B4-BE49-F238E27FC236}">
                <a16:creationId xmlns:a16="http://schemas.microsoft.com/office/drawing/2014/main" id="{D03F9097-4CC0-A3C5-2425-A14D9186A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72E2C63-D416-784D-BF39-892E1594B801}" type="slidenum">
              <a:rPr lang="fr-FR" altLang="fr-FR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63986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>
            <a:extLst>
              <a:ext uri="{FF2B5EF4-FFF2-40B4-BE49-F238E27FC236}">
                <a16:creationId xmlns:a16="http://schemas.microsoft.com/office/drawing/2014/main" id="{46A746A8-890A-0A15-D3BD-AFF5C8EBE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Espace réservé des commentaires 2">
            <a:extLst>
              <a:ext uri="{FF2B5EF4-FFF2-40B4-BE49-F238E27FC236}">
                <a16:creationId xmlns:a16="http://schemas.microsoft.com/office/drawing/2014/main" id="{9DA4CDEB-4BB4-5876-C252-23A4D1FA2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675" name="Espace réservé du numéro de diapositive 3">
            <a:extLst>
              <a:ext uri="{FF2B5EF4-FFF2-40B4-BE49-F238E27FC236}">
                <a16:creationId xmlns:a16="http://schemas.microsoft.com/office/drawing/2014/main" id="{D03F9097-4CC0-A3C5-2425-A14D9186A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72E2C63-D416-784D-BF39-892E1594B801}" type="slidenum">
              <a:rPr lang="fr-FR" altLang="fr-FR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912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e l'image des diapositives 1">
            <a:extLst>
              <a:ext uri="{FF2B5EF4-FFF2-40B4-BE49-F238E27FC236}">
                <a16:creationId xmlns:a16="http://schemas.microsoft.com/office/drawing/2014/main" id="{48995B94-E36B-E49B-80BE-7F2C8350EA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Espace réservé des commentaires 2">
            <a:extLst>
              <a:ext uri="{FF2B5EF4-FFF2-40B4-BE49-F238E27FC236}">
                <a16:creationId xmlns:a16="http://schemas.microsoft.com/office/drawing/2014/main" id="{95D3D830-C421-DAAF-5059-2DE896734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Espace réservé du numéro de diapositive 3">
            <a:extLst>
              <a:ext uri="{FF2B5EF4-FFF2-40B4-BE49-F238E27FC236}">
                <a16:creationId xmlns:a16="http://schemas.microsoft.com/office/drawing/2014/main" id="{E2B28F81-BD1D-52AB-EBBE-6D9223F6B0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105DDA2-F51B-A745-8B1C-FBE1A32052E4}" type="slidenum">
              <a:rPr lang="fr-FR" altLang="fr-FR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Espace réservé de l'image des diapositives 1">
            <a:extLst>
              <a:ext uri="{FF2B5EF4-FFF2-40B4-BE49-F238E27FC236}">
                <a16:creationId xmlns:a16="http://schemas.microsoft.com/office/drawing/2014/main" id="{E87D883D-13DA-B04A-8699-CAA5527885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Espace réservé des commentaires 2">
            <a:extLst>
              <a:ext uri="{FF2B5EF4-FFF2-40B4-BE49-F238E27FC236}">
                <a16:creationId xmlns:a16="http://schemas.microsoft.com/office/drawing/2014/main" id="{235B38A3-C96E-C4E5-CBA9-15A26024F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4819" name="Espace réservé du numéro de diapositive 3">
            <a:extLst>
              <a:ext uri="{FF2B5EF4-FFF2-40B4-BE49-F238E27FC236}">
                <a16:creationId xmlns:a16="http://schemas.microsoft.com/office/drawing/2014/main" id="{2B8AA694-1B52-194A-45FB-D7D7FAE9A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74EEA5-DF30-644C-BBDD-1F511D974632}" type="slidenum">
              <a:rPr lang="fr-FR" altLang="fr-FR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ce réservé de l'image des diapositives 1">
            <a:extLst>
              <a:ext uri="{FF2B5EF4-FFF2-40B4-BE49-F238E27FC236}">
                <a16:creationId xmlns:a16="http://schemas.microsoft.com/office/drawing/2014/main" id="{874BD5E8-FAE6-9CF3-DE52-C69C075F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Espace réservé des commentaires 2">
            <a:extLst>
              <a:ext uri="{FF2B5EF4-FFF2-40B4-BE49-F238E27FC236}">
                <a16:creationId xmlns:a16="http://schemas.microsoft.com/office/drawing/2014/main" id="{3106E216-046C-D80C-3740-16A6268C1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Espace réservé du numéro de diapositive 3">
            <a:extLst>
              <a:ext uri="{FF2B5EF4-FFF2-40B4-BE49-F238E27FC236}">
                <a16:creationId xmlns:a16="http://schemas.microsoft.com/office/drawing/2014/main" id="{E92A4650-F56E-4891-03E8-92A1CBF231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D34DEEB-51F5-0940-B18D-A5F2DEF10134}" type="slidenum">
              <a:rPr lang="fr-FR" altLang="fr-FR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e l'image des diapositives 1">
            <a:extLst>
              <a:ext uri="{FF2B5EF4-FFF2-40B4-BE49-F238E27FC236}">
                <a16:creationId xmlns:a16="http://schemas.microsoft.com/office/drawing/2014/main" id="{5FEE205F-0218-983E-C111-46B8E04486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Espace réservé des commentaires 2">
            <a:extLst>
              <a:ext uri="{FF2B5EF4-FFF2-40B4-BE49-F238E27FC236}">
                <a16:creationId xmlns:a16="http://schemas.microsoft.com/office/drawing/2014/main" id="{0A9337BF-DD06-EC91-757A-A3BCD3C3B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Espace réservé du numéro de diapositive 3">
            <a:extLst>
              <a:ext uri="{FF2B5EF4-FFF2-40B4-BE49-F238E27FC236}">
                <a16:creationId xmlns:a16="http://schemas.microsoft.com/office/drawing/2014/main" id="{078CA46C-F7BD-3056-46C0-D466615360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4FA73BF-D36E-3B4C-A54A-2EA0279842E1}" type="slidenum">
              <a:rPr lang="fr-FR" altLang="fr-FR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e l'image des diapositives 1">
            <a:extLst>
              <a:ext uri="{FF2B5EF4-FFF2-40B4-BE49-F238E27FC236}">
                <a16:creationId xmlns:a16="http://schemas.microsoft.com/office/drawing/2014/main" id="{5FEE205F-0218-983E-C111-46B8E04486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Espace réservé des commentaires 2">
            <a:extLst>
              <a:ext uri="{FF2B5EF4-FFF2-40B4-BE49-F238E27FC236}">
                <a16:creationId xmlns:a16="http://schemas.microsoft.com/office/drawing/2014/main" id="{0A9337BF-DD06-EC91-757A-A3BCD3C3B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Espace réservé du numéro de diapositive 3">
            <a:extLst>
              <a:ext uri="{FF2B5EF4-FFF2-40B4-BE49-F238E27FC236}">
                <a16:creationId xmlns:a16="http://schemas.microsoft.com/office/drawing/2014/main" id="{078CA46C-F7BD-3056-46C0-D466615360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4FA73BF-D36E-3B4C-A54A-2EA0279842E1}" type="slidenum">
              <a:rPr lang="fr-FR" altLang="fr-FR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62697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Espace réservé de l'image des diapositives 1">
            <a:extLst>
              <a:ext uri="{FF2B5EF4-FFF2-40B4-BE49-F238E27FC236}">
                <a16:creationId xmlns:a16="http://schemas.microsoft.com/office/drawing/2014/main" id="{A966E75A-7F84-F452-8CE0-CB9CC4DC72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6" name="Espace réservé des commentaires 2">
            <a:extLst>
              <a:ext uri="{FF2B5EF4-FFF2-40B4-BE49-F238E27FC236}">
                <a16:creationId xmlns:a16="http://schemas.microsoft.com/office/drawing/2014/main" id="{26736B5A-9710-7C81-0455-9483809F7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2467" name="Espace réservé du numéro de diapositive 3">
            <a:extLst>
              <a:ext uri="{FF2B5EF4-FFF2-40B4-BE49-F238E27FC236}">
                <a16:creationId xmlns:a16="http://schemas.microsoft.com/office/drawing/2014/main" id="{1779EC41-B5E2-D6E1-ED03-6082DC768A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16D93B8-6015-374C-B590-7C160106D1F7}" type="slidenum">
              <a:rPr lang="fr-FR" altLang="fr-FR"/>
              <a:pPr>
                <a:spcBef>
                  <a:spcPct val="0"/>
                </a:spcBef>
              </a:pPr>
              <a:t>20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37128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FE05BC-13C1-EBEF-87F5-F393F71E5A7B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E79AC9-12ED-CF67-3922-20BB38C928C3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2C210E-372A-3224-92CE-D9A6ED1C2D02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34D0C862-B8A2-C109-01E5-DA2C11F71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54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941A62-39C7-6F15-28E2-419E61A25DB3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263310-6FC9-FEBA-8024-D51DD23FD9C8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B1E8A34-0838-BCFB-9C5C-E08F0D4F7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C926C2A-453A-36F5-F727-1740C893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819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9E2C199-8137-A71F-3ACB-FF762730C9C8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55E8ECFF-C10D-C750-EB0C-0C5AC1CB2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11A95-FFDE-5BBF-9557-064D2B33143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495BB-D553-CF38-6129-1635CDA21362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D5093-4D9A-866B-6930-BE5CD3DE657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1C6F9-813A-324A-9D9F-630DD271187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8261392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20AD097-E555-A2FB-148C-CB46191665CC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76BD41D7-6FE6-57C1-D61B-BD5164392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8966AAE9-133C-393A-AA4C-3ECDDF4AF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93E065A5-1450-47B0-D1AA-A9F0C1E5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B6BD1ACF-C484-0C99-55FA-F9653A994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A8FDEE-FECE-424C-962F-19EE75C2DB3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0668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B1F52C-E8CD-2894-2999-4FEE9EF843F8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303E5B99-1489-8F29-BCF9-1992CCED7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022CB26B-F435-7BDF-DC58-18166B39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1AD0509-7149-B39D-0F7C-65BE1294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F288E1-4BF8-B94A-B65D-A9BF5994363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55589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539EBA-440F-9697-AFB0-2E55928DE99D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A9808A92-84C1-B350-A539-7138B5E95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54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ACA2056-8B28-8710-550B-2FBB46A448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7DE4BE84-4EA3-7923-C56C-679A78A9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07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5661FDE-BB17-1776-96E4-EAEEE848AFF0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6F971BA3-53AE-4DC7-9224-6BF768A90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b="1">
                <a:solidFill>
                  <a:srgbClr val="B870B8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13040410-D3D0-3BC4-ACFB-2298864DB8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529CC73-EE95-33F7-419E-5F0DBADA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A339032-66DF-3850-4D9D-36485136B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4B990-783A-3F4B-9132-B9BD714684D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98849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EED33C-F40B-982E-7D4E-350F8FC7D911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2D5F44-CC02-24F8-2C75-E194C2034903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4E02F78C-E5E8-5BDA-957A-3D6314F9C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b="1">
                <a:solidFill>
                  <a:srgbClr val="B870B8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D1A4F44-351A-C95D-DAFD-A863C56A5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AEA44F27-87A1-F686-1DE1-5B1DED61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DB581C86-38ED-F0BA-755C-C2B9FCFB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911CBA-466B-294F-8B49-17BFA132EC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4144077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BEADDF8-20DE-6982-88F7-CFFC21939099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521B2506-9046-1D55-82FA-2C58266DC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54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7A4E7E-0A76-AC67-9C37-A3F42D9F17AF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229B337-C23C-F69C-188B-1339CACC842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B712968-29E6-0E06-E5B6-7D83B047940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6C337E82-14DB-2F43-164D-3B342BABB70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38554-0EC1-374A-91F7-27A14F9A764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2680163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7BFE6A1-863A-C2F1-388E-D12583FD10B7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F93E624D-7E8B-0732-5F61-1C1B83698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54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6C48D4-6CF8-3AE4-FBEF-A11441E3243F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4D40BF-FFA0-1770-0589-3E9259C04ECF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18F0437F-94EA-ABC9-6534-20661E0548F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54F8F0CD-5331-72B8-8FE1-9A522D245F7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70027A1-103E-3B65-8B3B-1EF6FA42739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05AEE8-2B2D-9A41-B2A2-49CE37813B6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34471620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AAD1E7F-2DF2-89AC-160A-158D9217D815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7EB593B4-9B66-F83C-D712-DBF045E5B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b="1">
                <a:solidFill>
                  <a:srgbClr val="B870B8"/>
                </a:solidFill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6C7DE67F-15D1-FC6E-DC4D-9B5857B2FAB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D6C3617-1080-5CC6-D389-92328497F1B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59B4D12-3004-C3DC-60F1-38B452F3E5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522536-C838-DA45-854A-0DE3D7D2E8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8268940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1B9731-7EF5-C0ED-8D1F-C98B11E2F03B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F7EF5247-3FF6-9B72-0566-D49C8A09B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84F56C9-6723-638E-E267-50430BD6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C5F410B-62D6-425B-1AF7-B5F8CFF1C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CF6DF88-CF42-46BC-F52B-023D00CE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9EDE26-2EA5-5F41-AAFF-13D31F551E2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744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79E144-FEA5-8C3B-BF7F-F7DBB7B46EFB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713E4A4F-EB61-6AD6-EEB7-C4314D3EA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83710A-B909-229B-3E6F-D868AC4F295B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F180F6A-13E0-0287-C620-DB32C1EBB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8A1E141-9F0A-ECEA-4F8D-2686A8C5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89F12D4-95C0-EF7F-AED8-3F09EFC44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C4CC9C-2264-A54B-9537-580E1FC23B0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30286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948137-3BB8-2214-1D38-E1A035E6C1D2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3AD19EFA-DA05-3009-01EA-AD648409C4C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F991DB6-561F-5808-CADA-70D91645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D10AB0E-5F9A-2B04-C840-CB048C91B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D90AC31-2C0A-EFAE-43AE-FBA9C426D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09CA30-8399-FA4E-9C55-24DFF75D2F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489927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704CAB53-BA78-7070-E37B-23E4152111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00EA59A8-10BA-91B2-8204-23018AD0A5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fr-FR" altLang="fr-FR"/>
              <a:t>André Chauvet 2007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5DEBE629-C448-6835-0CF0-C707F571B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09F5BC-9A1A-884F-BCBE-61E1F9E7B8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7740769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5"/>
            <a:ext cx="8229600" cy="11398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AB74C9-2D82-CA53-E917-B3F941B27F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EFAC2-A333-3B4A-BDF9-C299E7E955D7}" type="datetime1">
              <a:rPr lang="fr-FR"/>
              <a:pPr>
                <a:defRPr/>
              </a:pPr>
              <a:t>30/09/2022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2D6197-2CE1-F3FD-E495-16153008C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21B95A-5024-9D85-CA63-33798151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2AE12F-9F63-5B4A-BC6D-0DA056442D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619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4B9EB7-2574-B92D-40EC-7322C6E38E73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B08F80A7-C958-28E6-8D19-77E930522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999887B3-834D-3F86-2ECB-A5ADA3C6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A0F1CCD-9C0D-9839-FD42-EE91B74D5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FC3A32C-F4D9-5F65-6035-536847225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C41A38-EC7E-7941-BC83-C39CE218206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391004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0160E6-7630-B134-67C6-AB148E8E4CDC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B170A7-5B86-3C21-0852-576F1869DDE3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129312-6656-9AFA-D744-54388F474ACA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65E763DB-B572-B85C-CF40-AA9A3E69F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54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fr-FR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22315E-AE18-308D-8D3D-ABE3646A844E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CE7962-4CE4-D9EE-2CEA-4244404348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9105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F0DD53-5DD2-1BE5-E539-85C6C1E4272C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4869D421-572F-BBB3-83CA-FBCB851D4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40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4F9E1D-EB09-E74C-D79A-851FD6F6847E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03A6DC8-B125-5A23-E7B1-1E977E57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E1B4293-8190-D80B-9120-7E817F7ED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169B1C-F8C4-F476-93B5-BEB59F0D9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B17B07-4FFC-EF47-9C6A-A3D2533454C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84713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8A991DC-A7C0-5D2E-7647-5E50C3D1F3BA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44C9FB-3FD0-3922-9E56-D0D404D2C878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B3ED2193-4E16-6341-8035-4D7A2DE75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3C82AF9B-1072-46A3-1585-3570C0FB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0BE41A7-514C-D105-6D6E-DC069D066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AA56338-B422-80B7-C65C-BDA87C637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2809AB-5EA9-DE42-B6A8-E5A42187E1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046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F5549-AEDD-40F2-6DF9-7CD6E69689A5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549C943C-C092-D7B7-638B-F581ACBEE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E405C986-0F55-CC47-68E5-79F56369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E261348D-608B-E9DA-41C3-51093F843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F1E1F731-5DCB-2845-F204-EB006F021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63260E-C33E-2144-9F49-5273211D267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324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>
            <a:extLst>
              <a:ext uri="{FF2B5EF4-FFF2-40B4-BE49-F238E27FC236}">
                <a16:creationId xmlns:a16="http://schemas.microsoft.com/office/drawing/2014/main" id="{BABC1342-D77D-9391-358E-C5013D997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DCBA82-5BBB-CBA3-DB52-6E6DA9380100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013D101-A02B-C8DF-E025-3F243120F6A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CCB4E78-D1C6-27D5-9A06-1FFF089F832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D0A8D1A-0C97-138B-5A83-46A71FDF4BF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16403D-8B3D-3840-8F4D-8ACB72C9C7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7266468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CF9B37-5463-FEA6-64CC-000C5D28AD25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/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EE69E757-146E-5B73-1CD2-1487C1193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3600" b="1">
                <a:solidFill>
                  <a:srgbClr val="B870B8"/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F64D7A1-370B-46AC-D633-289D4EC9A595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2BEFC19-3BF6-8993-631E-CE8A2BC489E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0FE1631-D2B9-57F4-E35F-C511ABDEADA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A93615-E098-B54C-B788-CE487341B8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11783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A7B1488-D70B-CD61-248A-A3CB7D1968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6ED6269-5918-3A61-0228-6A977D74E4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18856-2175-2089-C4BD-75F8A154C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18637-E04A-9694-7E13-F4BF18986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8E022-EBDD-802A-EEAE-FA17997ED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7407D16-1713-934A-AEE4-77E48765C19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31" r:id="rId1"/>
    <p:sldLayoutId id="2147487432" r:id="rId2"/>
    <p:sldLayoutId id="2147487433" r:id="rId3"/>
    <p:sldLayoutId id="2147487434" r:id="rId4"/>
    <p:sldLayoutId id="2147487435" r:id="rId5"/>
    <p:sldLayoutId id="2147487436" r:id="rId6"/>
    <p:sldLayoutId id="2147487437" r:id="rId7"/>
    <p:sldLayoutId id="2147487438" r:id="rId8"/>
    <p:sldLayoutId id="2147487439" r:id="rId9"/>
    <p:sldLayoutId id="2147487440" r:id="rId10"/>
    <p:sldLayoutId id="2147487441" r:id="rId11"/>
    <p:sldLayoutId id="2147487442" r:id="rId12"/>
    <p:sldLayoutId id="2147487443" r:id="rId13"/>
    <p:sldLayoutId id="2147487444" r:id="rId14"/>
    <p:sldLayoutId id="2147487445" r:id="rId15"/>
    <p:sldLayoutId id="2147487446" r:id="rId16"/>
    <p:sldLayoutId id="2147487447" r:id="rId17"/>
    <p:sldLayoutId id="2147487448" r:id="rId18"/>
    <p:sldLayoutId id="2147487449" r:id="rId19"/>
    <p:sldLayoutId id="2147487450" r:id="rId20"/>
    <p:sldLayoutId id="2147487451" r:id="rId21"/>
    <p:sldLayoutId id="2147487452" r:id="rId2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0"/>
          <a:cs typeface="ＭＳ Ｐゴシック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rgbClr val="595959"/>
          </a:solidFill>
          <a:latin typeface="+mn-lt"/>
          <a:ea typeface="ＭＳ Ｐゴシック" charset="0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tif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re 1">
            <a:extLst>
              <a:ext uri="{FF2B5EF4-FFF2-40B4-BE49-F238E27FC236}">
                <a16:creationId xmlns:a16="http://schemas.microsoft.com/office/drawing/2014/main" id="{B63B5F80-8AF4-BAC9-0EE4-834D63FF5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50" y="188913"/>
            <a:ext cx="4176713" cy="4176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altLang="fr-FR" dirty="0">
                <a:ea typeface="ＭＳ Ｐゴシック" panose="020B0600070205080204" pitchFamily="34" charset="-128"/>
              </a:rPr>
              <a:t>«</a:t>
            </a:r>
            <a:br>
              <a:rPr lang="fr-FR" altLang="fr-FR" dirty="0">
                <a:ea typeface="ＭＳ Ｐゴシック" panose="020B0600070205080204" pitchFamily="34" charset="-128"/>
              </a:rPr>
            </a:br>
            <a:br>
              <a:rPr lang="fr-FR" altLang="fr-FR" sz="32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fr-FR" b="1" dirty="0">
                <a:solidFill>
                  <a:schemeClr val="bg1"/>
                </a:solidFill>
              </a:rPr>
              <a:t>Mobiliser les équipes autour des valeurs du réseau dans cette période de changements</a:t>
            </a:r>
            <a:br>
              <a:rPr lang="fr-FR" dirty="0">
                <a:solidFill>
                  <a:schemeClr val="bg1"/>
                </a:solidFill>
              </a:rPr>
            </a:br>
            <a:br>
              <a:rPr lang="fr-FR" sz="3200" dirty="0">
                <a:solidFill>
                  <a:schemeClr val="bg1"/>
                </a:solidFill>
              </a:rPr>
            </a:br>
            <a:endParaRPr lang="fr-FR" altLang="fr-FR" sz="32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602" name="Sous-titre 2">
            <a:extLst>
              <a:ext uri="{FF2B5EF4-FFF2-40B4-BE49-F238E27FC236}">
                <a16:creationId xmlns:a16="http://schemas.microsoft.com/office/drawing/2014/main" id="{031AF16B-B0C3-B39D-ADDB-7B38B6CDB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1813" y="4702175"/>
            <a:ext cx="6553200" cy="1655763"/>
          </a:xfrm>
        </p:spPr>
        <p:txBody>
          <a:bodyPr>
            <a:noAutofit/>
          </a:bodyPr>
          <a:lstStyle/>
          <a:p>
            <a:pPr lvl="0" algn="ctr"/>
            <a:r>
              <a:rPr lang="fr-FR" sz="2000" b="1" dirty="0">
                <a:solidFill>
                  <a:schemeClr val="tx1"/>
                </a:solidFill>
              </a:rPr>
              <a:t>Séminaire inter-régional des Missions Locales de Corse et de Centre Val-de-Loire</a:t>
            </a:r>
          </a:p>
          <a:p>
            <a:pPr lvl="0" algn="ctr"/>
            <a:endParaRPr lang="fr-FR" sz="2000" dirty="0">
              <a:solidFill>
                <a:schemeClr val="tx1"/>
              </a:solidFill>
            </a:endParaRPr>
          </a:p>
          <a:p>
            <a:pPr algn="ctr"/>
            <a:r>
              <a:rPr lang="fr-FR" sz="2000" b="1" dirty="0">
                <a:solidFill>
                  <a:schemeClr val="tx1"/>
                </a:solidFill>
              </a:rPr>
              <a:t>lundi 19 septembre 2022</a:t>
            </a:r>
            <a:endParaRPr lang="fr-FR" sz="2000" dirty="0">
              <a:solidFill>
                <a:schemeClr val="tx1"/>
              </a:solidFill>
            </a:endParaRPr>
          </a:p>
          <a:p>
            <a:pPr algn="ctr"/>
            <a:r>
              <a:rPr lang="fr-FR" sz="2000" b="1" dirty="0">
                <a:solidFill>
                  <a:schemeClr val="tx1"/>
                </a:solidFill>
              </a:rPr>
              <a:t>Bastia</a:t>
            </a:r>
            <a:endParaRPr lang="fr-FR" sz="2000" dirty="0">
              <a:solidFill>
                <a:schemeClr val="tx1"/>
              </a:solidFill>
            </a:endParaRPr>
          </a:p>
        </p:txBody>
      </p:sp>
      <p:pic>
        <p:nvPicPr>
          <p:cNvPr id="26627" name="Picture 6" descr="ANDRE%20CHAUVET%20LOGO">
            <a:extLst>
              <a:ext uri="{FF2B5EF4-FFF2-40B4-BE49-F238E27FC236}">
                <a16:creationId xmlns:a16="http://schemas.microsoft.com/office/drawing/2014/main" id="{5A802A80-972A-83D4-1786-2F65B1FA3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988" y="6167438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61781671-0675-6938-939E-74A7DCF1A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08013"/>
            <a:ext cx="7488237" cy="8763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br>
              <a:rPr lang="fr-FR" altLang="fr-FR" sz="32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fr-FR" altLang="fr-FR" sz="3200" b="1">
                <a:solidFill>
                  <a:schemeClr val="bg1"/>
                </a:solidFill>
                <a:ea typeface="ＭＳ Ｐゴシック" panose="020B0600070205080204" pitchFamily="34" charset="-128"/>
              </a:rPr>
              <a:t>et les organisations internes des Missions Locales</a:t>
            </a:r>
            <a:br>
              <a:rPr lang="fr-FR" altLang="fr-FR" sz="3200">
                <a:ea typeface="ＭＳ Ｐゴシック" panose="020B0600070205080204" pitchFamily="34" charset="-128"/>
              </a:rPr>
            </a:br>
            <a:endParaRPr lang="fr-FR" altLang="fr-FR" sz="3200" b="1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35AE3CEC-9635-9C84-3034-6CA47F360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373760"/>
            <a:ext cx="8642350" cy="49863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1-4- Des tensions et paradoxes à accompagner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La complexité de l’accès au droit pose le problème d’un </a:t>
            </a:r>
            <a:r>
              <a:rPr lang="fr-BE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non recours</a:t>
            </a: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d’une désaffiliation possible des publics les moins à l’aise : enjeu </a:t>
            </a:r>
            <a:r>
              <a:rPr lang="fr-BE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d’équité…territoires inclusifs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La logique de </a:t>
            </a:r>
            <a:r>
              <a:rPr lang="fr-BE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service universel</a:t>
            </a: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, personnalisé doit être conciliable avec des logiques de dispositifs et de prestations : enjeu </a:t>
            </a:r>
            <a:r>
              <a:rPr lang="fr-BE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d’articulation et d’évaluation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Décalage entre des pratiques de positionnement datées et la demande sociale et les usages : un enjeu de </a:t>
            </a:r>
            <a:r>
              <a:rPr lang="fr-BE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personnalisation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Comment, pour les structures et les réseaux </a:t>
            </a:r>
            <a:r>
              <a:rPr lang="fr-BE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concilier </a:t>
            </a: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pérennité économique, clarté des missions et </a:t>
            </a:r>
            <a:r>
              <a:rPr lang="fr-BE" altLang="fr-FR" sz="24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co</a:t>
            </a:r>
            <a:r>
              <a:rPr lang="fr-BE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construction territoriale au service du bien commun</a:t>
            </a:r>
            <a:r>
              <a:rPr lang="fr-BE" altLang="fr-FR" sz="2400" dirty="0">
                <a:ea typeface="ＭＳ Ｐゴシック" panose="020B0600070205080204" pitchFamily="34" charset="-128"/>
              </a:rPr>
              <a:t> ?</a:t>
            </a: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37891" name="Espace réservé du numéro de diapositive 5">
            <a:extLst>
              <a:ext uri="{FF2B5EF4-FFF2-40B4-BE49-F238E27FC236}">
                <a16:creationId xmlns:a16="http://schemas.microsoft.com/office/drawing/2014/main" id="{29B65522-12D0-B5CB-204B-6817C276A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AEBA76-A135-4C4A-B274-B0F076C63952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7892" name="Picture 6" descr="ANDRE%20CHAUVET%20LOGO">
            <a:extLst>
              <a:ext uri="{FF2B5EF4-FFF2-40B4-BE49-F238E27FC236}">
                <a16:creationId xmlns:a16="http://schemas.microsoft.com/office/drawing/2014/main" id="{419D3F3A-C798-49F7-0EFB-492670973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628015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318519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re 1">
            <a:extLst>
              <a:ext uri="{FF2B5EF4-FFF2-40B4-BE49-F238E27FC236}">
                <a16:creationId xmlns:a16="http://schemas.microsoft.com/office/drawing/2014/main" id="{7A24863C-3463-56DC-DCB1-3D2438382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algn="ctr"/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endParaRPr lang="fr-FR" altLang="fr-FR" b="1">
              <a:ea typeface="ＭＳ Ｐゴシック" panose="020B0600070205080204" pitchFamily="34" charset="-12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54B59C-BFB6-201D-8502-436712F60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484313"/>
            <a:ext cx="8318500" cy="5438775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1-5 Les impacts COVID</a:t>
            </a:r>
          </a:p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Rupture/ Disruption :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quand les certitudes et les dogmes s’affaissent</a:t>
            </a:r>
          </a:p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L’incertitude comme norme : 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l’action et la décision chemin faisant</a:t>
            </a:r>
          </a:p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Continuité dans le lien avec les jeunes :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continuité dans une navigation à vue</a:t>
            </a:r>
          </a:p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Distance social et lien social :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une interrogation revisitée</a:t>
            </a:r>
          </a:p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Multi modalités :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plus le choix !</a:t>
            </a:r>
          </a:p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Impacts sur la santé psychique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: désarroi, sentiment d’impuissance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40963" name="Espace réservé du numéro de diapositive 5">
            <a:extLst>
              <a:ext uri="{FF2B5EF4-FFF2-40B4-BE49-F238E27FC236}">
                <a16:creationId xmlns:a16="http://schemas.microsoft.com/office/drawing/2014/main" id="{68D1986D-F4BF-E217-F16A-D7C83A796A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488365-E7E5-9042-8BE9-17E257315D26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0964" name="Picture 6" descr="ANDRE%20CHAUVET%20LOGO">
            <a:extLst>
              <a:ext uri="{FF2B5EF4-FFF2-40B4-BE49-F238E27FC236}">
                <a16:creationId xmlns:a16="http://schemas.microsoft.com/office/drawing/2014/main" id="{C9D75CC5-D9E7-373E-C49A-EF3E9F319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re 1">
            <a:extLst>
              <a:ext uri="{FF2B5EF4-FFF2-40B4-BE49-F238E27FC236}">
                <a16:creationId xmlns:a16="http://schemas.microsoft.com/office/drawing/2014/main" id="{99EAF744-8611-76E3-A404-5B5D1C715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303213"/>
            <a:ext cx="7705725" cy="965200"/>
          </a:xfrm>
        </p:spPr>
        <p:txBody>
          <a:bodyPr/>
          <a:lstStyle/>
          <a:p>
            <a:pPr algn="ctr"/>
            <a:r>
              <a:rPr lang="fr-FR" altLang="fr-FR" sz="2800" b="1">
                <a:ea typeface="ＭＳ Ｐゴシック" panose="020B0600070205080204" pitchFamily="34" charset="-128"/>
              </a:rPr>
              <a:t>1- Les transformations en cours…. </a:t>
            </a:r>
            <a:r>
              <a:rPr lang="fr-FR" altLang="fr-FR" sz="2400">
                <a:ea typeface="ＭＳ Ｐゴシック" panose="020B0600070205080204" pitchFamily="34" charset="-128"/>
              </a:rPr>
              <a:t>l’accompagnement en réflexion</a:t>
            </a:r>
          </a:p>
        </p:txBody>
      </p:sp>
      <p:sp>
        <p:nvSpPr>
          <p:cNvPr id="41986" name="Espace réservé du contenu 2">
            <a:extLst>
              <a:ext uri="{FF2B5EF4-FFF2-40B4-BE49-F238E27FC236}">
                <a16:creationId xmlns:a16="http://schemas.microsoft.com/office/drawing/2014/main" id="{EB69C063-32EC-ACA5-028C-C5C5051AE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75" y="1344613"/>
            <a:ext cx="8424863" cy="52562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FR" altLang="fr-FR" b="1">
                <a:ea typeface="ＭＳ Ｐゴシック" panose="020B0600070205080204" pitchFamily="34" charset="-128"/>
              </a:rPr>
              <a:t>8</a:t>
            </a:r>
            <a:r>
              <a:rPr lang="fr-FR" altLang="fr-FR">
                <a:ea typeface="ＭＳ Ｐゴシック" panose="020B0600070205080204" pitchFamily="34" charset="-128"/>
              </a:rPr>
              <a:t> grandes transformations de l’accompagnement liées à              plusieurs évolutions rapides et majeures :</a:t>
            </a:r>
            <a:br>
              <a:rPr lang="fr-FR" altLang="fr-FR">
                <a:ea typeface="ＭＳ Ｐゴシック" panose="020B0600070205080204" pitchFamily="34" charset="-128"/>
              </a:rPr>
            </a:b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br>
              <a:rPr lang="fr-FR" altLang="fr-FR">
                <a:ea typeface="ＭＳ Ｐゴシック" panose="020B0600070205080204" pitchFamily="34" charset="-128"/>
              </a:rPr>
            </a:br>
            <a:endParaRPr lang="fr-FR" altLang="fr-FR">
              <a:ea typeface="ＭＳ Ｐゴシック" panose="020B0600070205080204" pitchFamily="34" charset="-128"/>
            </a:endParaRP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66D231C1-283B-3787-FA39-24FEBE56804A}"/>
              </a:ext>
            </a:extLst>
          </p:cNvPr>
          <p:cNvSpPr/>
          <p:nvPr/>
        </p:nvSpPr>
        <p:spPr>
          <a:xfrm>
            <a:off x="636588" y="2552700"/>
            <a:ext cx="1992312" cy="1420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-1-Modification du rapport au temps et à l’engagement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41ACC4-4479-FA7D-54CC-AE42A8498D90}"/>
              </a:ext>
            </a:extLst>
          </p:cNvPr>
          <p:cNvSpPr/>
          <p:nvPr/>
        </p:nvSpPr>
        <p:spPr>
          <a:xfrm>
            <a:off x="2843213" y="2078038"/>
            <a:ext cx="6091237" cy="21923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latin typeface="Tahoma" panose="020B0604030504040204" pitchFamily="34" charset="0"/>
              </a:rPr>
              <a:t>Accélération, </a:t>
            </a:r>
            <a:r>
              <a:rPr lang="fr-FR" altLang="fr-FR" sz="1600" dirty="0" err="1">
                <a:latin typeface="Tahoma" panose="020B0604030504040204" pitchFamily="34" charset="0"/>
              </a:rPr>
              <a:t>imprévisiblité</a:t>
            </a:r>
            <a:r>
              <a:rPr lang="fr-FR" altLang="fr-FR" sz="1600" dirty="0">
                <a:latin typeface="Tahoma" panose="020B0604030504040204" pitchFamily="34" charset="0"/>
              </a:rPr>
              <a:t>, court-</a:t>
            </a:r>
            <a:r>
              <a:rPr lang="fr-FR" altLang="fr-FR" sz="1600" dirty="0" err="1">
                <a:latin typeface="Tahoma" panose="020B0604030504040204" pitchFamily="34" charset="0"/>
              </a:rPr>
              <a:t>termisme</a:t>
            </a:r>
            <a:r>
              <a:rPr lang="fr-FR" altLang="fr-FR" sz="1600" dirty="0">
                <a:latin typeface="Tahoma" panose="020B0604030504040204" pitchFamily="34" charset="0"/>
              </a:rPr>
              <a:t>, </a:t>
            </a:r>
            <a:r>
              <a:rPr lang="fr-FR" altLang="fr-FR" sz="1600" dirty="0" err="1">
                <a:latin typeface="Tahoma" panose="020B0604030504040204" pitchFamily="34" charset="0"/>
              </a:rPr>
              <a:t>itérativité</a:t>
            </a:r>
            <a:r>
              <a:rPr lang="fr-FR" altLang="fr-FR" sz="1600" dirty="0">
                <a:latin typeface="Tahoma" panose="020B0604030504040204" pitchFamily="34" charset="0"/>
              </a:rPr>
              <a:t>, éphémère…centration sur la nouveauté. Des modèles historiques d’engagement fondés sur la motivation intrinsèque (</a:t>
            </a:r>
            <a:r>
              <a:rPr lang="fr-FR" altLang="fr-FR" sz="1600" b="1" dirty="0">
                <a:latin typeface="Tahoma" panose="020B0604030504040204" pitchFamily="34" charset="0"/>
              </a:rPr>
              <a:t>centration et validation du projet</a:t>
            </a:r>
            <a:r>
              <a:rPr lang="fr-FR" altLang="fr-FR" sz="1600" dirty="0">
                <a:latin typeface="Tahoma" panose="020B0604030504040204" pitchFamily="34" charset="0"/>
              </a:rPr>
              <a:t>) alors que les processus de mobilisation sont plus </a:t>
            </a:r>
            <a:r>
              <a:rPr lang="fr-FR" altLang="fr-FR" sz="1600" b="1" dirty="0">
                <a:latin typeface="Tahoma" panose="020B0604030504040204" pitchFamily="34" charset="0"/>
              </a:rPr>
              <a:t>circonstanciels, opportunistes, contextuels. </a:t>
            </a:r>
            <a:r>
              <a:rPr lang="fr-FR" altLang="fr-FR" sz="1600" dirty="0">
                <a:latin typeface="Tahoma" panose="020B0604030504040204" pitchFamily="34" charset="0"/>
              </a:rPr>
              <a:t>Avec des questions en arrière-plan pour les personnes : quels bénéfices ? Quels coûts ? Quelle liberté ? Quelle réversibilité ?</a:t>
            </a:r>
            <a:endParaRPr lang="fr-FR" altLang="fr-FR" sz="1600" b="1" dirty="0">
              <a:latin typeface="Tahoma" panose="020B0604030504040204" pitchFamily="34" charset="0"/>
            </a:endParaRPr>
          </a:p>
        </p:txBody>
      </p:sp>
      <p:sp>
        <p:nvSpPr>
          <p:cNvPr id="6" name="Rectangle à coins arrondis 5">
            <a:extLst>
              <a:ext uri="{FF2B5EF4-FFF2-40B4-BE49-F238E27FC236}">
                <a16:creationId xmlns:a16="http://schemas.microsoft.com/office/drawing/2014/main" id="{2B2E99EF-6E10-3B44-706D-2CF3858B9BFA}"/>
              </a:ext>
            </a:extLst>
          </p:cNvPr>
          <p:cNvSpPr/>
          <p:nvPr/>
        </p:nvSpPr>
        <p:spPr>
          <a:xfrm>
            <a:off x="695325" y="4359275"/>
            <a:ext cx="1873250" cy="198596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-2-</a:t>
            </a:r>
          </a:p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L’usager s’affranchit progressivement du pouvoir de l’expert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C0F06B-9097-AC98-2FC5-396A1567EEA4}"/>
              </a:ext>
            </a:extLst>
          </p:cNvPr>
          <p:cNvSpPr/>
          <p:nvPr/>
        </p:nvSpPr>
        <p:spPr>
          <a:xfrm>
            <a:off x="2843213" y="4465638"/>
            <a:ext cx="6091237" cy="20113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rgbClr val="A3A101"/>
                </a:solidFill>
                <a:latin typeface="Tahoma" panose="020B0604030504040204" pitchFamily="34" charset="0"/>
              </a:rPr>
              <a:t>Souhait de l’usager d’être plus </a:t>
            </a:r>
            <a:r>
              <a:rPr lang="fr-FR" altLang="fr-FR" sz="1600" b="1" dirty="0">
                <a:solidFill>
                  <a:srgbClr val="A3A101"/>
                </a:solidFill>
                <a:latin typeface="Tahoma" panose="020B0604030504040204" pitchFamily="34" charset="0"/>
              </a:rPr>
              <a:t>CONTRIBUTEUR 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rgbClr val="A3A101"/>
                </a:solidFill>
                <a:latin typeface="Tahoma" panose="020B0604030504040204" pitchFamily="34" charset="0"/>
              </a:rPr>
              <a:t>CHOIX NÉGOCIÉ </a:t>
            </a:r>
            <a:r>
              <a:rPr lang="fr-FR" altLang="fr-FR" sz="1600" dirty="0">
                <a:solidFill>
                  <a:srgbClr val="A3A101"/>
                </a:solidFill>
                <a:latin typeface="Tahoma" panose="020B0604030504040204" pitchFamily="34" charset="0"/>
              </a:rPr>
              <a:t>du « parcours » d’accompagnement : son contenu, son niveau de profondeur, son moment, sa forme, son rythme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rgbClr val="A3A101"/>
                </a:solidFill>
                <a:latin typeface="Tahoma" panose="020B0604030504040204" pitchFamily="34" charset="0"/>
              </a:rPr>
              <a:t>PERSONNALISATION</a:t>
            </a:r>
            <a:r>
              <a:rPr lang="fr-FR" altLang="fr-FR" sz="1600" dirty="0">
                <a:solidFill>
                  <a:srgbClr val="A3A101"/>
                </a:solidFill>
                <a:latin typeface="Tahoma" panose="020B0604030504040204" pitchFamily="34" charset="0"/>
              </a:rPr>
              <a:t> du service poussée à l’extrême</a:t>
            </a:r>
          </a:p>
          <a:p>
            <a:pPr eaLnBrk="1" hangingPunct="1">
              <a:defRPr/>
            </a:pPr>
            <a:r>
              <a:rPr lang="fr-FR" altLang="fr-FR" sz="1600" dirty="0">
                <a:solidFill>
                  <a:srgbClr val="A3A101"/>
                </a:solidFill>
                <a:latin typeface="Tahoma" panose="020B0604030504040204" pitchFamily="34" charset="0"/>
              </a:rPr>
              <a:t>Usager responsable de sa décision mais contributeur dans la forme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rgbClr val="A3A101"/>
                </a:solidFill>
                <a:latin typeface="Tahoma" panose="020B0604030504040204" pitchFamily="34" charset="0"/>
              </a:rPr>
              <a:t>IMPORTANCE DES PAIRS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31166568-C70B-8785-8549-EC32A363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1992" name="Espace réservé du numéro de diapositive 9">
            <a:extLst>
              <a:ext uri="{FF2B5EF4-FFF2-40B4-BE49-F238E27FC236}">
                <a16:creationId xmlns:a16="http://schemas.microsoft.com/office/drawing/2014/main" id="{FC250D47-9E4B-1C0F-A2C7-38DFCE5753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131F3C-6A5E-6A45-A1A1-3278442E5D76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1993" name="Picture 6" descr="ANDRE%20CHAUVET%20LOGO">
            <a:extLst>
              <a:ext uri="{FF2B5EF4-FFF2-40B4-BE49-F238E27FC236}">
                <a16:creationId xmlns:a16="http://schemas.microsoft.com/office/drawing/2014/main" id="{6F0AF2AF-63D9-DDC3-A887-C51CE0F99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647700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re 1">
            <a:extLst>
              <a:ext uri="{FF2B5EF4-FFF2-40B4-BE49-F238E27FC236}">
                <a16:creationId xmlns:a16="http://schemas.microsoft.com/office/drawing/2014/main" id="{20913866-9716-EA82-8FE2-950EEF37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303213"/>
            <a:ext cx="7705725" cy="965200"/>
          </a:xfrm>
        </p:spPr>
        <p:txBody>
          <a:bodyPr/>
          <a:lstStyle/>
          <a:p>
            <a:pPr algn="ctr"/>
            <a:r>
              <a:rPr lang="fr-FR" altLang="fr-FR" sz="2800" b="1">
                <a:ea typeface="ＭＳ Ｐゴシック" panose="020B0600070205080204" pitchFamily="34" charset="-128"/>
              </a:rPr>
              <a:t>1- Les transformations en cours…. </a:t>
            </a:r>
            <a:r>
              <a:rPr lang="fr-FR" altLang="fr-FR" sz="2400">
                <a:ea typeface="ＭＳ Ｐゴシック" panose="020B0600070205080204" pitchFamily="34" charset="-128"/>
              </a:rPr>
              <a:t>l’accompagnement en réflexion</a:t>
            </a:r>
          </a:p>
        </p:txBody>
      </p:sp>
      <p:sp>
        <p:nvSpPr>
          <p:cNvPr id="43010" name="Espace réservé du contenu 2">
            <a:extLst>
              <a:ext uri="{FF2B5EF4-FFF2-40B4-BE49-F238E27FC236}">
                <a16:creationId xmlns:a16="http://schemas.microsoft.com/office/drawing/2014/main" id="{D2DAEB0A-D90D-394A-630A-B4793AF50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341438"/>
            <a:ext cx="8424863" cy="52562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FR" altLang="fr-FR" b="1">
                <a:ea typeface="ＭＳ Ｐゴシック" panose="020B0600070205080204" pitchFamily="34" charset="-128"/>
              </a:rPr>
              <a:t>8</a:t>
            </a:r>
            <a:r>
              <a:rPr lang="fr-FR" altLang="fr-FR">
                <a:ea typeface="ＭＳ Ｐゴシック" panose="020B0600070205080204" pitchFamily="34" charset="-128"/>
              </a:rPr>
              <a:t> grandes transformations de l’accompagnement liées                             à plusieurs évolutions rapides et majeures :</a:t>
            </a:r>
            <a:br>
              <a:rPr lang="fr-FR" altLang="fr-FR">
                <a:ea typeface="ＭＳ Ｐゴシック" panose="020B0600070205080204" pitchFamily="34" charset="-128"/>
              </a:rPr>
            </a:b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br>
              <a:rPr lang="fr-FR" altLang="fr-FR">
                <a:ea typeface="ＭＳ Ｐゴシック" panose="020B0600070205080204" pitchFamily="34" charset="-128"/>
              </a:rPr>
            </a:br>
            <a:endParaRPr lang="fr-FR" altLang="fr-FR">
              <a:ea typeface="ＭＳ Ｐゴシック" panose="020B0600070205080204" pitchFamily="34" charset="-128"/>
            </a:endParaRP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C425DD0D-3969-D957-FF45-C83476C7DD9C}"/>
              </a:ext>
            </a:extLst>
          </p:cNvPr>
          <p:cNvSpPr/>
          <p:nvPr/>
        </p:nvSpPr>
        <p:spPr>
          <a:xfrm>
            <a:off x="585788" y="2420938"/>
            <a:ext cx="1992312" cy="1420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-3-</a:t>
            </a:r>
          </a:p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Modification du rapport à la ressource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784586-8F17-091C-3DE7-E653440BE59F}"/>
              </a:ext>
            </a:extLst>
          </p:cNvPr>
          <p:cNvSpPr/>
          <p:nvPr/>
        </p:nvSpPr>
        <p:spPr>
          <a:xfrm>
            <a:off x="2903538" y="2035175"/>
            <a:ext cx="5907087" cy="21923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Accès à la ressource facilité : informations accessibles à tout un chacun où et quand il le souhaite / Grandes variété de ressources multiformes</a:t>
            </a:r>
          </a:p>
          <a:p>
            <a:pPr eaLnBrk="1" hangingPunct="1">
              <a:defRPr/>
            </a:pP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Enjeu = sélection des sources, leur interprétation, leur traduction dans la situation de la personne</a:t>
            </a:r>
          </a:p>
          <a:p>
            <a:pPr eaLnBrk="1" hangingPunct="1">
              <a:defRPr/>
            </a:pP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Valeur ajoutée de l’accompagnement se déplace du côté de la </a:t>
            </a: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MÉDIATION</a:t>
            </a: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 et non pas uniquement du côté du savoir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Comment traduire les ressources dans ma situation ?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EACA5CC7-0ECB-33E4-915E-42CB173F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4" name="Espace réservé du numéro de diapositive 9">
            <a:extLst>
              <a:ext uri="{FF2B5EF4-FFF2-40B4-BE49-F238E27FC236}">
                <a16:creationId xmlns:a16="http://schemas.microsoft.com/office/drawing/2014/main" id="{64840F6B-DDAE-7C8A-3318-C98A511A81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A5E2EC-6C44-4B4D-8848-E7631ED6B111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3015" name="Picture 6" descr="ANDRE%20CHAUVET%20LOGO">
            <a:extLst>
              <a:ext uri="{FF2B5EF4-FFF2-40B4-BE49-F238E27FC236}">
                <a16:creationId xmlns:a16="http://schemas.microsoft.com/office/drawing/2014/main" id="{1E27DD48-C93B-8578-0A3F-FD3E07511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647700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8487D179-592E-BCDD-A5D3-DDFE2A6F1A8A}"/>
              </a:ext>
            </a:extLst>
          </p:cNvPr>
          <p:cNvSpPr/>
          <p:nvPr/>
        </p:nvSpPr>
        <p:spPr>
          <a:xfrm>
            <a:off x="600075" y="4575175"/>
            <a:ext cx="2058988" cy="15875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2000" b="1" dirty="0">
                <a:solidFill>
                  <a:srgbClr val="FFFFFF"/>
                </a:solidFill>
                <a:latin typeface="Tahoma" panose="020B0604030504040204" pitchFamily="34" charset="0"/>
              </a:rPr>
              <a:t>-4-</a:t>
            </a:r>
          </a:p>
          <a:p>
            <a:pPr algn="ctr" eaLnBrk="1" hangingPunct="1">
              <a:defRPr/>
            </a:pPr>
            <a:r>
              <a:rPr lang="fr-FR" altLang="fr-FR" sz="2000" b="1" dirty="0">
                <a:solidFill>
                  <a:srgbClr val="FFFFFF"/>
                </a:solidFill>
                <a:latin typeface="Tahoma" panose="020B0604030504040204" pitchFamily="34" charset="0"/>
              </a:rPr>
              <a:t>Modification de la manière d’apprendre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111318-1B41-29D1-D0A8-EC71C8B06702}"/>
              </a:ext>
            </a:extLst>
          </p:cNvPr>
          <p:cNvSpPr/>
          <p:nvPr/>
        </p:nvSpPr>
        <p:spPr>
          <a:xfrm>
            <a:off x="2903538" y="4371975"/>
            <a:ext cx="5907087" cy="19923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rgbClr val="F7901E"/>
                </a:solidFill>
                <a:latin typeface="Tahoma" panose="020B0604030504040204" pitchFamily="34" charset="0"/>
              </a:rPr>
              <a:t>Nouveaux usages modifient le fonctionnement cognitif (faire plusieurs choses à la fois, dispersion…)</a:t>
            </a:r>
          </a:p>
          <a:p>
            <a:pPr eaLnBrk="1" hangingPunct="1">
              <a:defRPr/>
            </a:pPr>
            <a:r>
              <a:rPr lang="fr-FR" altLang="fr-FR" sz="1600" dirty="0">
                <a:solidFill>
                  <a:srgbClr val="F7901E"/>
                </a:solidFill>
                <a:latin typeface="Tahoma" panose="020B0604030504040204" pitchFamily="34" charset="0"/>
              </a:rPr>
              <a:t>Modalités de </a:t>
            </a:r>
            <a:r>
              <a:rPr lang="fr-FR" altLang="fr-FR" sz="1600" b="1" dirty="0">
                <a:solidFill>
                  <a:srgbClr val="F7901E"/>
                </a:solidFill>
                <a:latin typeface="Tahoma" panose="020B0604030504040204" pitchFamily="34" charset="0"/>
              </a:rPr>
              <a:t>TRAITEMENT DE L’INFORMATION </a:t>
            </a:r>
            <a:r>
              <a:rPr lang="fr-FR" altLang="fr-FR" sz="1600" dirty="0">
                <a:solidFill>
                  <a:srgbClr val="F7901E"/>
                </a:solidFill>
                <a:latin typeface="Tahoma" panose="020B0604030504040204" pitchFamily="34" charset="0"/>
              </a:rPr>
              <a:t>différentes et schèmes cognitifs modifiés 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rgbClr val="F7901E"/>
                </a:solidFill>
                <a:latin typeface="Tahoma" panose="020B0604030504040204" pitchFamily="34" charset="0"/>
              </a:rPr>
              <a:t>Surf, 3 clics maxi, </a:t>
            </a:r>
            <a:r>
              <a:rPr lang="fr-FR" altLang="fr-FR" sz="1600" b="1" dirty="0" err="1">
                <a:solidFill>
                  <a:srgbClr val="F7901E"/>
                </a:solidFill>
                <a:latin typeface="Tahoma" panose="020B0604030504040204" pitchFamily="34" charset="0"/>
              </a:rPr>
              <a:t>sérendipité</a:t>
            </a:r>
            <a:r>
              <a:rPr lang="fr-FR" altLang="fr-FR" sz="1600" b="1" dirty="0">
                <a:solidFill>
                  <a:srgbClr val="F7901E"/>
                </a:solidFill>
                <a:latin typeface="Tahoma" panose="020B0604030504040204" pitchFamily="34" charset="0"/>
              </a:rPr>
              <a:t>, pratiques de recommandation</a:t>
            </a:r>
            <a:r>
              <a:rPr lang="fr-FR" altLang="fr-FR" sz="1600" dirty="0">
                <a:solidFill>
                  <a:srgbClr val="F7901E"/>
                </a:solidFill>
                <a:latin typeface="Tahoma" panose="020B0604030504040204" pitchFamily="34" charset="0"/>
              </a:rPr>
              <a:t>…. Penser de nouvelles manières d’accompagner à travers ses effets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re 1">
            <a:extLst>
              <a:ext uri="{FF2B5EF4-FFF2-40B4-BE49-F238E27FC236}">
                <a16:creationId xmlns:a16="http://schemas.microsoft.com/office/drawing/2014/main" id="{1F418DEC-4863-A21A-04D1-03DF85BE3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4463"/>
            <a:ext cx="7704138" cy="1036637"/>
          </a:xfrm>
        </p:spPr>
        <p:txBody>
          <a:bodyPr/>
          <a:lstStyle/>
          <a:p>
            <a:pPr algn="ctr"/>
            <a:r>
              <a:rPr lang="fr-FR" altLang="fr-FR" sz="2400" b="1">
                <a:ea typeface="ＭＳ Ｐゴシック" panose="020B0600070205080204" pitchFamily="34" charset="-128"/>
              </a:rPr>
              <a:t>1- Les transformations en cours…. </a:t>
            </a:r>
            <a:r>
              <a:rPr lang="fr-FR" altLang="fr-FR" sz="2400">
                <a:ea typeface="ＭＳ Ｐゴシック" panose="020B0600070205080204" pitchFamily="34" charset="-128"/>
              </a:rPr>
              <a:t>l’accompagnement en réflexion</a:t>
            </a: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786C26A1-C9BA-0B1C-96C9-1881B01F9097}"/>
              </a:ext>
            </a:extLst>
          </p:cNvPr>
          <p:cNvSpPr/>
          <p:nvPr/>
        </p:nvSpPr>
        <p:spPr>
          <a:xfrm>
            <a:off x="323850" y="2027238"/>
            <a:ext cx="1839913" cy="16240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2000" b="1" dirty="0">
                <a:solidFill>
                  <a:srgbClr val="FFFFFF"/>
                </a:solidFill>
                <a:latin typeface="Tahoma" panose="020B0604030504040204" pitchFamily="34" charset="0"/>
              </a:rPr>
              <a:t>-5-</a:t>
            </a:r>
          </a:p>
          <a:p>
            <a:pPr algn="ctr" eaLnBrk="1" hangingPunct="1">
              <a:defRPr/>
            </a:pPr>
            <a:r>
              <a:rPr lang="fr-FR" altLang="fr-FR" sz="2000" b="1" dirty="0">
                <a:solidFill>
                  <a:srgbClr val="FFFFFF"/>
                </a:solidFill>
                <a:latin typeface="Tahoma" panose="020B0604030504040204" pitchFamily="34" charset="0"/>
              </a:rPr>
              <a:t>L’arrivée du multimodal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888510-2B43-9892-0419-937CBBBCB515}"/>
              </a:ext>
            </a:extLst>
          </p:cNvPr>
          <p:cNvSpPr/>
          <p:nvPr/>
        </p:nvSpPr>
        <p:spPr>
          <a:xfrm>
            <a:off x="2327275" y="1484313"/>
            <a:ext cx="6599238" cy="27543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chemeClr val="accent2"/>
                </a:solidFill>
                <a:latin typeface="Tahoma" panose="020B0604030504040204" pitchFamily="34" charset="0"/>
              </a:rPr>
              <a:t>Modifie le lien entre l’activité d’accompagnement et les temps en 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chemeClr val="accent2"/>
                </a:solidFill>
                <a:latin typeface="Tahoma" panose="020B0604030504040204" pitchFamily="34" charset="0"/>
              </a:rPr>
              <a:t>ESPACE DE RENCONTRE </a:t>
            </a:r>
            <a:r>
              <a:rPr lang="fr-FR" altLang="fr-FR" sz="1600" dirty="0">
                <a:solidFill>
                  <a:schemeClr val="accent2"/>
                </a:solidFill>
                <a:latin typeface="Tahoma" panose="020B0604030504040204" pitchFamily="34" charset="0"/>
              </a:rPr>
              <a:t>est plus du temps de </a:t>
            </a:r>
            <a:r>
              <a:rPr lang="fr-FR" altLang="fr-FR" sz="1600" b="1" dirty="0">
                <a:solidFill>
                  <a:schemeClr val="accent2"/>
                </a:solidFill>
                <a:latin typeface="Tahoma" panose="020B0604030504040204" pitchFamily="34" charset="0"/>
              </a:rPr>
              <a:t>RÉGULATION</a:t>
            </a:r>
            <a:r>
              <a:rPr lang="fr-FR" altLang="fr-FR" sz="1600" dirty="0">
                <a:solidFill>
                  <a:schemeClr val="accent2"/>
                </a:solidFill>
                <a:latin typeface="Tahoma" panose="020B0604030504040204" pitchFamily="34" charset="0"/>
              </a:rPr>
              <a:t> que de production. La production de la pensée et de l’action sont interdépendantes et dissociées du temps de rencontre</a:t>
            </a:r>
            <a:br>
              <a:rPr lang="fr-FR" altLang="fr-FR" sz="1600" dirty="0">
                <a:solidFill>
                  <a:srgbClr val="000000"/>
                </a:solidFill>
                <a:latin typeface="Tahoma" panose="020B0604030504040204" pitchFamily="34" charset="0"/>
              </a:rPr>
            </a:br>
            <a:r>
              <a:rPr lang="fr-FR" altLang="fr-FR" sz="1600" dirty="0">
                <a:solidFill>
                  <a:schemeClr val="accent2"/>
                </a:solidFill>
                <a:latin typeface="Tahoma" panose="020B0604030504040204" pitchFamily="34" charset="0"/>
              </a:rPr>
              <a:t>Impulser un processus de travail </a:t>
            </a:r>
            <a:r>
              <a:rPr lang="fr-FR" altLang="fr-FR" sz="1600" b="1" dirty="0">
                <a:solidFill>
                  <a:schemeClr val="accent2"/>
                </a:solidFill>
                <a:latin typeface="Tahoma" panose="020B0604030504040204" pitchFamily="34" charset="0"/>
              </a:rPr>
              <a:t>EN DEHORS </a:t>
            </a:r>
            <a:r>
              <a:rPr lang="fr-FR" altLang="fr-FR" sz="1600" dirty="0">
                <a:solidFill>
                  <a:schemeClr val="accent2"/>
                </a:solidFill>
                <a:latin typeface="Tahoma" panose="020B0604030504040204" pitchFamily="34" charset="0"/>
              </a:rPr>
              <a:t>de la relation d’accompagnement 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chemeClr val="accent2"/>
                </a:solidFill>
                <a:latin typeface="Tahoma" panose="020B0604030504040204" pitchFamily="34" charset="0"/>
              </a:rPr>
              <a:t>Réfléchir à des modalités de </a:t>
            </a:r>
            <a:r>
              <a:rPr lang="fr-FR" altLang="fr-FR" sz="1600" b="1" dirty="0" err="1">
                <a:solidFill>
                  <a:schemeClr val="accent2"/>
                </a:solidFill>
                <a:latin typeface="Tahoma" panose="020B0604030504040204" pitchFamily="34" charset="0"/>
              </a:rPr>
              <a:t>co</a:t>
            </a:r>
            <a:r>
              <a:rPr lang="fr-FR" altLang="fr-FR" sz="1600" b="1" dirty="0">
                <a:solidFill>
                  <a:schemeClr val="accent2"/>
                </a:solidFill>
                <a:latin typeface="Tahoma" panose="020B0604030504040204" pitchFamily="34" charset="0"/>
              </a:rPr>
              <a:t>-construction asynchrones inventives, multi formes, indépendantes du temps de rencontre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AEF9427-31F4-2685-1AB5-604BB862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4037" name="Espace réservé du numéro de diapositive 7">
            <a:extLst>
              <a:ext uri="{FF2B5EF4-FFF2-40B4-BE49-F238E27FC236}">
                <a16:creationId xmlns:a16="http://schemas.microsoft.com/office/drawing/2014/main" id="{588CA06B-99CC-2A27-92FD-DD98F6266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6B098F-5A8C-C84E-BC2B-D90F35826F5B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4038" name="Picture 6" descr="ANDRE%20CHAUVET%20LOGO">
            <a:extLst>
              <a:ext uri="{FF2B5EF4-FFF2-40B4-BE49-F238E27FC236}">
                <a16:creationId xmlns:a16="http://schemas.microsoft.com/office/drawing/2014/main" id="{5C08ECE9-FA3E-0479-2411-E0ADCFB3E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467475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688C9D6-2AC4-0A53-6A53-47AC0E4AC62B}"/>
              </a:ext>
            </a:extLst>
          </p:cNvPr>
          <p:cNvSpPr/>
          <p:nvPr/>
        </p:nvSpPr>
        <p:spPr>
          <a:xfrm>
            <a:off x="2327275" y="4443413"/>
            <a:ext cx="6599238" cy="2009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Les approches généralistes et universelles atteignent leurs limites. Comme pour l’individu qui cherche la personnalisation du service, </a:t>
            </a: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les territoires ont leur propre dynamique, leurs enjeux, leurs ressources</a:t>
            </a: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. Les personnes et les réseaux ont la capacité d’initier ce qui convient sur place, de moduler le approches, d’adapter les principes.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Les lieux deviennent centraux : ouverts, polyfonctionnels</a:t>
            </a:r>
            <a:endParaRPr lang="fr-FR" altLang="fr-FR" sz="1600" b="1" dirty="0">
              <a:solidFill>
                <a:srgbClr val="A3A101"/>
              </a:solidFill>
              <a:latin typeface="Tahoma" panose="020B0604030504040204" pitchFamily="34" charset="0"/>
            </a:endParaRPr>
          </a:p>
        </p:txBody>
      </p:sp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E4808AB0-EF54-A079-36FB-B75029DC79D9}"/>
              </a:ext>
            </a:extLst>
          </p:cNvPr>
          <p:cNvSpPr/>
          <p:nvPr/>
        </p:nvSpPr>
        <p:spPr>
          <a:xfrm>
            <a:off x="290513" y="4519613"/>
            <a:ext cx="1873250" cy="16224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-6-</a:t>
            </a:r>
          </a:p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La question du lieu et des territoires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re 1">
            <a:extLst>
              <a:ext uri="{FF2B5EF4-FFF2-40B4-BE49-F238E27FC236}">
                <a16:creationId xmlns:a16="http://schemas.microsoft.com/office/drawing/2014/main" id="{2D60972B-556D-AE46-EAB5-B7761336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303213"/>
            <a:ext cx="7705725" cy="965200"/>
          </a:xfrm>
        </p:spPr>
        <p:txBody>
          <a:bodyPr/>
          <a:lstStyle/>
          <a:p>
            <a:pPr algn="ctr"/>
            <a:r>
              <a:rPr lang="fr-FR" altLang="fr-FR" sz="2800" b="1">
                <a:ea typeface="ＭＳ Ｐゴシック" panose="020B0600070205080204" pitchFamily="34" charset="-128"/>
              </a:rPr>
              <a:t>1- Les transformations en cours…. </a:t>
            </a:r>
            <a:r>
              <a:rPr lang="fr-FR" altLang="fr-FR" sz="2400">
                <a:ea typeface="ＭＳ Ｐゴシック" panose="020B0600070205080204" pitchFamily="34" charset="-128"/>
              </a:rPr>
              <a:t>l’accompagnement en réflexion</a:t>
            </a:r>
          </a:p>
        </p:txBody>
      </p:sp>
      <p:sp>
        <p:nvSpPr>
          <p:cNvPr id="45058" name="Espace réservé du contenu 2">
            <a:extLst>
              <a:ext uri="{FF2B5EF4-FFF2-40B4-BE49-F238E27FC236}">
                <a16:creationId xmlns:a16="http://schemas.microsoft.com/office/drawing/2014/main" id="{DC625571-9627-E38B-1C61-1B4B8EBB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341438"/>
            <a:ext cx="8424863" cy="52562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FR" altLang="fr-FR" b="1">
                <a:ea typeface="ＭＳ Ｐゴシック" panose="020B0600070205080204" pitchFamily="34" charset="-128"/>
              </a:rPr>
              <a:t>8</a:t>
            </a:r>
            <a:r>
              <a:rPr lang="fr-FR" altLang="fr-FR">
                <a:ea typeface="ＭＳ Ｐゴシック" panose="020B0600070205080204" pitchFamily="34" charset="-128"/>
              </a:rPr>
              <a:t> grandes transformations liées à plusieurs évolutions rapides </a:t>
            </a:r>
          </a:p>
          <a:p>
            <a:pPr marL="0" indent="0">
              <a:buFont typeface="Wingdings" pitchFamily="2" charset="2"/>
              <a:buNone/>
            </a:pPr>
            <a:r>
              <a:rPr lang="fr-FR" altLang="fr-FR">
                <a:ea typeface="ＭＳ Ｐゴシック" panose="020B0600070205080204" pitchFamily="34" charset="-128"/>
              </a:rPr>
              <a:t>et majeures :</a:t>
            </a:r>
            <a:br>
              <a:rPr lang="fr-FR" altLang="fr-FR">
                <a:ea typeface="ＭＳ Ｐゴシック" panose="020B0600070205080204" pitchFamily="34" charset="-128"/>
              </a:rPr>
            </a:b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endParaRPr lang="fr-FR" altLang="fr-FR"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</a:pPr>
            <a:br>
              <a:rPr lang="fr-FR" altLang="fr-FR">
                <a:ea typeface="ＭＳ Ｐゴシック" panose="020B0600070205080204" pitchFamily="34" charset="-128"/>
              </a:rPr>
            </a:br>
            <a:endParaRPr lang="fr-FR" altLang="fr-FR">
              <a:ea typeface="ＭＳ Ｐゴシック" panose="020B0600070205080204" pitchFamily="34" charset="-128"/>
            </a:endParaRP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732337D0-2C75-E190-E005-B0D094EF0886}"/>
              </a:ext>
            </a:extLst>
          </p:cNvPr>
          <p:cNvSpPr/>
          <p:nvPr/>
        </p:nvSpPr>
        <p:spPr>
          <a:xfrm>
            <a:off x="600075" y="2424113"/>
            <a:ext cx="2147888" cy="1420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-7-</a:t>
            </a:r>
          </a:p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La question de l’attention : un enjeu</a:t>
            </a:r>
          </a:p>
          <a:p>
            <a:pPr algn="ctr" eaLnBrk="1" hangingPunct="1">
              <a:defRPr/>
            </a:pPr>
            <a:endParaRPr lang="fr-FR" altLang="fr-FR" sz="1800" b="1" dirty="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60EB2E-55A5-523E-FC4D-BC10174C320C}"/>
              </a:ext>
            </a:extLst>
          </p:cNvPr>
          <p:cNvSpPr/>
          <p:nvPr/>
        </p:nvSpPr>
        <p:spPr>
          <a:xfrm>
            <a:off x="2932113" y="2125663"/>
            <a:ext cx="5907087" cy="19669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Multiplication des sollicitations. </a:t>
            </a: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Difficultés à focaliser </a:t>
            </a: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son attention sur un seul objet. L’abondance impacte les processus cognitifs et modifie le rapport à l’engagement. Notre attention devient un marché !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Difficulté à se focaliser, engagements court-</a:t>
            </a:r>
            <a:r>
              <a:rPr lang="fr-FR" altLang="fr-FR" sz="1600" b="1" dirty="0" err="1">
                <a:solidFill>
                  <a:schemeClr val="accent1"/>
                </a:solidFill>
                <a:latin typeface="Tahoma" panose="020B0604030504040204" pitchFamily="34" charset="0"/>
              </a:rPr>
              <a:t>termistes</a:t>
            </a: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, éphémères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BD24A4D9-18C3-1403-3BCF-703A7240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5062" name="Espace réservé du numéro de diapositive 9">
            <a:extLst>
              <a:ext uri="{FF2B5EF4-FFF2-40B4-BE49-F238E27FC236}">
                <a16:creationId xmlns:a16="http://schemas.microsoft.com/office/drawing/2014/main" id="{C7D6D51A-5874-DEA3-B898-D23A8F47D7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8730BE-94E6-A944-840D-4D1797145811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5063" name="Picture 6" descr="ANDRE%20CHAUVET%20LOGO">
            <a:extLst>
              <a:ext uri="{FF2B5EF4-FFF2-40B4-BE49-F238E27FC236}">
                <a16:creationId xmlns:a16="http://schemas.microsoft.com/office/drawing/2014/main" id="{0B8526C7-4950-5C76-02FF-3941EF26D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647700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à coins arrondis 10">
            <a:extLst>
              <a:ext uri="{FF2B5EF4-FFF2-40B4-BE49-F238E27FC236}">
                <a16:creationId xmlns:a16="http://schemas.microsoft.com/office/drawing/2014/main" id="{0B5695C5-4ABE-B15C-705A-2F86F13EEBC1}"/>
              </a:ext>
            </a:extLst>
          </p:cNvPr>
          <p:cNvSpPr/>
          <p:nvPr/>
        </p:nvSpPr>
        <p:spPr>
          <a:xfrm>
            <a:off x="612775" y="4500563"/>
            <a:ext cx="1873250" cy="162401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-8-</a:t>
            </a:r>
          </a:p>
          <a:p>
            <a:pPr algn="ctr" eaLnBrk="1" hangingPunct="1">
              <a:defRPr/>
            </a:pPr>
            <a:r>
              <a:rPr lang="fr-FR" altLang="fr-FR" sz="1800" b="1" dirty="0">
                <a:solidFill>
                  <a:srgbClr val="FFFFFF"/>
                </a:solidFill>
                <a:latin typeface="Tahoma" panose="020B0604030504040204" pitchFamily="34" charset="0"/>
              </a:rPr>
              <a:t>Le rapport au vrai et au crédible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F7340C-5940-34B0-31A3-770C347FCFEE}"/>
              </a:ext>
            </a:extLst>
          </p:cNvPr>
          <p:cNvSpPr/>
          <p:nvPr/>
        </p:nvSpPr>
        <p:spPr>
          <a:xfrm>
            <a:off x="2959100" y="4302125"/>
            <a:ext cx="5907088" cy="19669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600" dirty="0">
                <a:solidFill>
                  <a:schemeClr val="accent1"/>
                </a:solidFill>
                <a:latin typeface="Tahoma" panose="020B0604030504040204" pitchFamily="34" charset="0"/>
              </a:rPr>
              <a:t>La manière de considérer la formation et l’emploi renvoie aux représentations sociales. Ce sont des constructions. Elles peuvent être aujourd’hui peu sensibles aux éléments factuels et objectifs mais très influencées à la fois par les pairs et par le jeu de multiples biais cognitifs.</a:t>
            </a:r>
          </a:p>
          <a:p>
            <a:pPr eaLnBrk="1" hangingPunct="1">
              <a:defRPr/>
            </a:pPr>
            <a:r>
              <a:rPr lang="fr-FR" altLang="fr-FR" sz="1600" b="1" dirty="0">
                <a:solidFill>
                  <a:schemeClr val="accent1"/>
                </a:solidFill>
                <a:latin typeface="Tahoma" panose="020B0604030504040204" pitchFamily="34" charset="0"/>
              </a:rPr>
              <a:t>ENJEU DU CAPITAL REPUTATIONNEL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re 1">
            <a:extLst>
              <a:ext uri="{FF2B5EF4-FFF2-40B4-BE49-F238E27FC236}">
                <a16:creationId xmlns:a16="http://schemas.microsoft.com/office/drawing/2014/main" id="{AD440D13-73C5-FFD4-8406-6E5AD84A5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algn="ctr"/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endParaRPr lang="fr-FR" altLang="fr-FR" b="1">
              <a:ea typeface="ＭＳ Ｐゴシック" panose="020B0600070205080204" pitchFamily="34" charset="-12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6F5A1-A1C1-B6DF-9FA8-D40B06345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38" y="1419225"/>
            <a:ext cx="8318500" cy="543877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chemeClr val="tx1"/>
                </a:solidFill>
              </a:rPr>
              <a:t>En résumé, une métamorphose des usages en arrière-plan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Evolutions </a:t>
            </a:r>
            <a:r>
              <a:rPr lang="fr-FR" sz="2400" b="1" dirty="0">
                <a:solidFill>
                  <a:schemeClr val="tx1"/>
                </a:solidFill>
              </a:rPr>
              <a:t>sociétales</a:t>
            </a:r>
            <a:r>
              <a:rPr lang="fr-FR" sz="2400" dirty="0">
                <a:solidFill>
                  <a:schemeClr val="tx1"/>
                </a:solidFill>
              </a:rPr>
              <a:t> : tous les plans de vie sont impactés : accélération, imprévisibilité, discontinuité, éphémère…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Transformation du </a:t>
            </a:r>
            <a:r>
              <a:rPr lang="fr-FR" sz="2400" b="1" dirty="0">
                <a:solidFill>
                  <a:schemeClr val="tx1"/>
                </a:solidFill>
              </a:rPr>
              <a:t>travail, de sa place de ses formes</a:t>
            </a:r>
            <a:r>
              <a:rPr lang="fr-FR" sz="2400" dirty="0">
                <a:solidFill>
                  <a:schemeClr val="tx1"/>
                </a:solidFill>
              </a:rPr>
              <a:t> et des </a:t>
            </a:r>
            <a:r>
              <a:rPr lang="fr-FR" sz="2400" b="1" dirty="0">
                <a:solidFill>
                  <a:schemeClr val="tx1"/>
                </a:solidFill>
              </a:rPr>
              <a:t>parcours </a:t>
            </a:r>
            <a:r>
              <a:rPr lang="fr-FR" sz="2400" dirty="0">
                <a:solidFill>
                  <a:schemeClr val="tx1"/>
                </a:solidFill>
              </a:rPr>
              <a:t>professionnels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Evolution du </a:t>
            </a:r>
            <a:r>
              <a:rPr lang="fr-FR" sz="2400" b="1" dirty="0">
                <a:solidFill>
                  <a:schemeClr val="tx1"/>
                </a:solidFill>
              </a:rPr>
              <a:t>marché du travail </a:t>
            </a:r>
            <a:r>
              <a:rPr lang="fr-FR" sz="2400" dirty="0">
                <a:solidFill>
                  <a:schemeClr val="tx1"/>
                </a:solidFill>
              </a:rPr>
              <a:t>et du rapport de </a:t>
            </a:r>
            <a:r>
              <a:rPr lang="fr-FR" sz="2400" b="1" dirty="0">
                <a:solidFill>
                  <a:schemeClr val="tx1"/>
                </a:solidFill>
              </a:rPr>
              <a:t>transaction</a:t>
            </a:r>
            <a:r>
              <a:rPr lang="fr-FR" sz="2400" dirty="0">
                <a:solidFill>
                  <a:schemeClr val="tx1"/>
                </a:solidFill>
              </a:rPr>
              <a:t> entre le public et l’entreprise : un  espace de négociation  ouvert ?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Transformations des </a:t>
            </a:r>
            <a:r>
              <a:rPr lang="fr-FR" sz="2400" b="1" dirty="0">
                <a:solidFill>
                  <a:schemeClr val="tx1"/>
                </a:solidFill>
              </a:rPr>
              <a:t>demandes, besoins et usages</a:t>
            </a:r>
            <a:endParaRPr lang="fr-FR" sz="2400" dirty="0">
              <a:solidFill>
                <a:schemeClr val="tx1"/>
              </a:solidFill>
            </a:endParaRP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Transformation des </a:t>
            </a:r>
            <a:r>
              <a:rPr lang="fr-FR" sz="2400" b="1" dirty="0">
                <a:solidFill>
                  <a:schemeClr val="tx1"/>
                </a:solidFill>
              </a:rPr>
              <a:t>systèmes</a:t>
            </a:r>
            <a:r>
              <a:rPr lang="fr-FR" sz="2400" dirty="0">
                <a:solidFill>
                  <a:schemeClr val="tx1"/>
                </a:solidFill>
              </a:rPr>
              <a:t> (emploi, formation…) tant dans leur conception, leur pilotage que leur financement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Transformation des services et des </a:t>
            </a:r>
            <a:r>
              <a:rPr lang="fr-FR" sz="2400" b="1" dirty="0">
                <a:solidFill>
                  <a:schemeClr val="tx1"/>
                </a:solidFill>
              </a:rPr>
              <a:t>modes d’accès </a:t>
            </a:r>
            <a:r>
              <a:rPr lang="fr-FR" sz="2400" dirty="0">
                <a:solidFill>
                  <a:schemeClr val="tx1"/>
                </a:solidFill>
              </a:rPr>
              <a:t>au service : service direct autonome/moins d’intermédiation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Evolutions des </a:t>
            </a:r>
            <a:r>
              <a:rPr lang="fr-FR" sz="2400" b="1" dirty="0">
                <a:solidFill>
                  <a:schemeClr val="tx1"/>
                </a:solidFill>
              </a:rPr>
              <a:t>compétences nécessaires </a:t>
            </a:r>
            <a:r>
              <a:rPr lang="fr-FR" sz="2400" dirty="0">
                <a:solidFill>
                  <a:schemeClr val="tx1"/>
                </a:solidFill>
              </a:rPr>
              <a:t>: agilité….</a:t>
            </a:r>
          </a:p>
          <a:p>
            <a:pPr>
              <a:buFont typeface="Wingdings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Transformation de la </a:t>
            </a:r>
            <a:r>
              <a:rPr lang="fr-FR" sz="2400" b="1" dirty="0">
                <a:solidFill>
                  <a:schemeClr val="tx1"/>
                </a:solidFill>
              </a:rPr>
              <a:t>posture</a:t>
            </a:r>
            <a:r>
              <a:rPr lang="fr-FR" sz="2400" dirty="0">
                <a:solidFill>
                  <a:schemeClr val="tx1"/>
                </a:solidFill>
              </a:rPr>
              <a:t> de l’usager : la fin de l’obéissance ?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46083" name="Espace réservé du numéro de diapositive 5">
            <a:extLst>
              <a:ext uri="{FF2B5EF4-FFF2-40B4-BE49-F238E27FC236}">
                <a16:creationId xmlns:a16="http://schemas.microsoft.com/office/drawing/2014/main" id="{52A7924B-B1C7-3CB2-FFD1-F874254569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5AE03A-AF08-D643-89DD-A2E5B95F0273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6084" name="Picture 6" descr="ANDRE%20CHAUVET%20LOGO">
            <a:extLst>
              <a:ext uri="{FF2B5EF4-FFF2-40B4-BE49-F238E27FC236}">
                <a16:creationId xmlns:a16="http://schemas.microsoft.com/office/drawing/2014/main" id="{31FDB7BC-8C34-2AC8-3043-707960051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re 1">
            <a:extLst>
              <a:ext uri="{FF2B5EF4-FFF2-40B4-BE49-F238E27FC236}">
                <a16:creationId xmlns:a16="http://schemas.microsoft.com/office/drawing/2014/main" id="{013FFE70-7B92-56B1-9BC2-ACE893336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2- </a:t>
            </a:r>
            <a:r>
              <a:rPr lang="fr-FR" sz="2800" b="1" dirty="0">
                <a:solidFill>
                  <a:schemeClr val="tx1"/>
                </a:solidFill>
              </a:rPr>
              <a:t>Impacts </a:t>
            </a:r>
            <a:r>
              <a:rPr lang="fr-FR" sz="2800" dirty="0">
                <a:solidFill>
                  <a:schemeClr val="tx1"/>
                </a:solidFill>
              </a:rPr>
              <a:t>sur le vécu et la mobilisation des équipes : risques du moment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887436-A18F-0D9C-5049-E6BB120E0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484313"/>
            <a:ext cx="8318500" cy="5438775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chemeClr val="tx1"/>
                </a:solidFill>
              </a:rPr>
              <a:t>Pour les Missions Locales des paradoxes et des tensions à gérer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Nécessité de concilier plusieurs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conceptions du service 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dans un cadre de financement évolutif et incertain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Dimension dispositifs et ses indicateurs de performance (Obligation de formation, garantie jeunes, CEJ aujourd’hui)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Dimension service gratuit et universel (mission de service public, CEP, SPRO)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Dimension territoriale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Dimension partenariale (exigence de plus en plus forte, harmonisation des approches)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47107" name="Espace réservé du numéro de diapositive 5">
            <a:extLst>
              <a:ext uri="{FF2B5EF4-FFF2-40B4-BE49-F238E27FC236}">
                <a16:creationId xmlns:a16="http://schemas.microsoft.com/office/drawing/2014/main" id="{47BA3F78-F81C-33C3-8BB5-DE7E67CC1D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E3CE3F-3F26-A24A-BA97-997B2756E2A1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7108" name="Picture 6" descr="ANDRE%20CHAUVET%20LOGO">
            <a:extLst>
              <a:ext uri="{FF2B5EF4-FFF2-40B4-BE49-F238E27FC236}">
                <a16:creationId xmlns:a16="http://schemas.microsoft.com/office/drawing/2014/main" id="{857621F9-2BF3-47E3-AD69-64E0D3E58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re 1">
            <a:extLst>
              <a:ext uri="{FF2B5EF4-FFF2-40B4-BE49-F238E27FC236}">
                <a16:creationId xmlns:a16="http://schemas.microsoft.com/office/drawing/2014/main" id="{4C139625-24E2-FFA3-C8F7-61447D838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2- </a:t>
            </a:r>
            <a:r>
              <a:rPr lang="fr-FR" sz="2800" b="1" dirty="0">
                <a:solidFill>
                  <a:schemeClr val="tx1"/>
                </a:solidFill>
              </a:rPr>
              <a:t>Impacts </a:t>
            </a:r>
            <a:r>
              <a:rPr lang="fr-FR" sz="2800" dirty="0">
                <a:solidFill>
                  <a:schemeClr val="tx1"/>
                </a:solidFill>
              </a:rPr>
              <a:t>sur le vécu et la mobilisation des équipes : risques du moment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B5B42B-DD85-75DF-34DB-B51FECC06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484313"/>
            <a:ext cx="8318500" cy="5438775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Plusieurs mouvements profonds et paradoxaux :</a:t>
            </a:r>
          </a:p>
          <a:p>
            <a:pPr marL="0" indent="0" eaLnBrk="1" hangingPunct="1"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 Augmentation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du contrôle de gestion et la pression sur les résultats 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(centré institution) déconnecté des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usages 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du public (</a:t>
            </a:r>
            <a:r>
              <a:rPr lang="fr-FR" altLang="fr-FR" sz="2400" dirty="0" err="1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désinstitutionnalisation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, décrédibilisation des structures publiques)</a:t>
            </a:r>
          </a:p>
          <a:p>
            <a:pPr marL="0" indent="0" eaLnBrk="1" hangingPunct="1"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 Modèle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institutionnel 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fondé sur la chronologie , la linéarité, la validation déconnectés des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usages du public 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(culte du rapide, de l’éphémère, de l’ itératif….)</a:t>
            </a:r>
          </a:p>
          <a:p>
            <a:pPr marL="0" indent="0" eaLnBrk="1" hangingPunct="1"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 Des modèles d’engagement fondés sur la motivation intrinsèque (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centration et validation du projet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) alors que les processus de mobilisation sont plus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circonstanciels, opportunistes, contextuels</a:t>
            </a:r>
          </a:p>
          <a:p>
            <a:pPr marL="0" indent="0" eaLnBrk="1" hangingPunct="1">
              <a:defRPr/>
            </a:pP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 Modèles de l’accompagnement encore souvent fondés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sur l’expertise </a:t>
            </a:r>
            <a:r>
              <a:rPr lang="fr-FR" altLang="fr-FR" sz="2400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du professionnel, la prescription et une </a:t>
            </a:r>
            <a:r>
              <a:rPr lang="fr-FR" altLang="fr-FR" sz="2400" b="1" dirty="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modalité unique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48131" name="Espace réservé du numéro de diapositive 5">
            <a:extLst>
              <a:ext uri="{FF2B5EF4-FFF2-40B4-BE49-F238E27FC236}">
                <a16:creationId xmlns:a16="http://schemas.microsoft.com/office/drawing/2014/main" id="{F53E4170-FBBE-0447-B803-9A09A3FF7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10C2F4-F79D-194C-9B89-36A2E1D44977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8132" name="Picture 6" descr="ANDRE%20CHAUVET%20LOGO">
            <a:extLst>
              <a:ext uri="{FF2B5EF4-FFF2-40B4-BE49-F238E27FC236}">
                <a16:creationId xmlns:a16="http://schemas.microsoft.com/office/drawing/2014/main" id="{22B222CA-E6A7-E875-7192-4E2F2B197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re 1">
            <a:extLst>
              <a:ext uri="{FF2B5EF4-FFF2-40B4-BE49-F238E27FC236}">
                <a16:creationId xmlns:a16="http://schemas.microsoft.com/office/drawing/2014/main" id="{52E8E400-0BEB-F8DE-E2BC-B04B50D1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800" dirty="0">
                <a:solidFill>
                  <a:schemeClr val="tx1"/>
                </a:solidFill>
              </a:rPr>
              <a:t>2- </a:t>
            </a:r>
            <a:r>
              <a:rPr lang="fr-FR" sz="2800" b="1" dirty="0">
                <a:solidFill>
                  <a:schemeClr val="tx1"/>
                </a:solidFill>
              </a:rPr>
              <a:t>Impacts </a:t>
            </a:r>
            <a:r>
              <a:rPr lang="fr-FR" sz="2800" dirty="0">
                <a:solidFill>
                  <a:schemeClr val="tx1"/>
                </a:solidFill>
              </a:rPr>
              <a:t>sur le vécu et la mobilisation des équipes : risques du moment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C23A9B-12CD-5A85-50DD-9A08AD0D4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3" y="1412777"/>
            <a:ext cx="8318500" cy="55103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altLang="fr-FR" sz="2400" i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Les évolutions des politiques publiques et des usages nécessitent pour Les missions Locales de concilier, dans une offre de service lisible et facilement accessible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b="1" i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La gestion des dispositifs </a:t>
            </a:r>
            <a:r>
              <a:rPr lang="fr-FR" altLang="fr-FR" sz="2400" i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(évolutifs, peu pérennes, court </a:t>
            </a:r>
            <a:r>
              <a:rPr lang="fr-FR" altLang="fr-FR" sz="2400" i="1" dirty="0" err="1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termistes</a:t>
            </a:r>
            <a:r>
              <a:rPr lang="fr-FR" altLang="fr-FR" sz="2400" i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….)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La</a:t>
            </a: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 </a:t>
            </a:r>
            <a:r>
              <a:rPr lang="fr-FR" altLang="fr-FR" sz="24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personnalisation d’un service </a:t>
            </a: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au public jeune (accessibilité, individualisation, réactivité….)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Des </a:t>
            </a:r>
            <a:r>
              <a:rPr lang="fr-FR" altLang="fr-FR" sz="24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pratiques partenariales et coopératives </a:t>
            </a: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renforcées avec les autres acteurs (SPRO, PRIC…)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Une </a:t>
            </a:r>
            <a:r>
              <a:rPr lang="fr-FR" altLang="fr-FR" sz="24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veille et une présence territoriale </a:t>
            </a: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sur la dynamique emploi /formation/inclusion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Des initiatives </a:t>
            </a:r>
            <a:r>
              <a:rPr lang="fr-FR" altLang="fr-FR" sz="24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dans les pratiques de contribution </a:t>
            </a: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des jeunes (qu’ils soient parties prenantes du service)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Des innovations pédagogiques </a:t>
            </a:r>
            <a:r>
              <a:rPr lang="fr-FR" altLang="fr-FR" sz="2400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à rendre lisibles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49155" name="Espace réservé du numéro de diapositive 5">
            <a:extLst>
              <a:ext uri="{FF2B5EF4-FFF2-40B4-BE49-F238E27FC236}">
                <a16:creationId xmlns:a16="http://schemas.microsoft.com/office/drawing/2014/main" id="{B1D023D7-A71C-1027-506D-BDD6B7272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36BF26-1C56-AE46-B029-B07B51374981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9156" name="Picture 6" descr="ANDRE%20CHAUVET%20LOGO">
            <a:extLst>
              <a:ext uri="{FF2B5EF4-FFF2-40B4-BE49-F238E27FC236}">
                <a16:creationId xmlns:a16="http://schemas.microsoft.com/office/drawing/2014/main" id="{D29F0623-EEBE-E846-8D1E-3C0094A1A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8B8F4D2D-7C4B-633F-E542-F9C34EB22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01625"/>
            <a:ext cx="7488237" cy="8651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Mobiliser les équipes autour des valeurs du réseau Missions </a:t>
            </a:r>
            <a:r>
              <a:rPr lang="fr-FR" altLang="fr-FR" sz="2800" b="1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Locales</a:t>
            </a:r>
            <a:r>
              <a:rPr lang="fr-FR" altLang="fr-FR" sz="3200" b="1" dirty="0" err="1">
                <a:solidFill>
                  <a:schemeClr val="bg1"/>
                </a:solidFill>
                <a:ea typeface="ＭＳ Ｐゴシック" panose="020B0600070205080204" pitchFamily="34" charset="-128"/>
              </a:rPr>
              <a:t>lML</a:t>
            </a:r>
            <a:endParaRPr lang="fr-FR" altLang="fr-FR" sz="3200" b="1" dirty="0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77EF5B1B-469D-A48F-1BB8-54220C183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575" y="1511300"/>
            <a:ext cx="8642350" cy="4841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altLang="fr-FR" sz="2800" b="1" dirty="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</a:rPr>
              <a:t>Objectifs de l’intervention</a:t>
            </a:r>
          </a:p>
          <a:p>
            <a:pPr lvl="0"/>
            <a:r>
              <a:rPr lang="fr-FR" sz="2800" b="1" dirty="0">
                <a:solidFill>
                  <a:schemeClr val="tx1"/>
                </a:solidFill>
              </a:rPr>
              <a:t>Co construire les repères du moment </a:t>
            </a:r>
            <a:r>
              <a:rPr lang="fr-FR" sz="2800" dirty="0">
                <a:solidFill>
                  <a:schemeClr val="tx1"/>
                </a:solidFill>
              </a:rPr>
              <a:t>pour</a:t>
            </a:r>
            <a:r>
              <a:rPr lang="fr-FR" sz="2800" b="1" dirty="0">
                <a:solidFill>
                  <a:schemeClr val="tx1"/>
                </a:solidFill>
              </a:rPr>
              <a:t> </a:t>
            </a:r>
            <a:r>
              <a:rPr lang="fr-FR" sz="2800" dirty="0">
                <a:solidFill>
                  <a:schemeClr val="tx1"/>
                </a:solidFill>
              </a:rPr>
              <a:t>identifier tous</a:t>
            </a:r>
            <a:r>
              <a:rPr lang="fr-FR" sz="2800" b="1" dirty="0">
                <a:solidFill>
                  <a:schemeClr val="tx1"/>
                </a:solidFill>
              </a:rPr>
              <a:t> </a:t>
            </a:r>
            <a:r>
              <a:rPr lang="fr-FR" sz="2800" dirty="0">
                <a:solidFill>
                  <a:schemeClr val="tx1"/>
                </a:solidFill>
              </a:rPr>
              <a:t>les impacts, risques et opportunités potentiels du CEJ sur l’offre de service, la mobilisation des professionnels et la relation au public jeune 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Identifier les </a:t>
            </a:r>
            <a:r>
              <a:rPr lang="fr-FR" sz="2800" b="1" dirty="0">
                <a:solidFill>
                  <a:schemeClr val="tx1"/>
                </a:solidFill>
              </a:rPr>
              <a:t>principes d’intervention</a:t>
            </a:r>
            <a:r>
              <a:rPr lang="fr-FR" sz="2800" dirty="0">
                <a:solidFill>
                  <a:schemeClr val="tx1"/>
                </a:solidFill>
              </a:rPr>
              <a:t>, cohérents et en continuité avec les valeurs du réseau, qu’il s’agit de décliner aujourd’hui dans des modalités techniques renouvelées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8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27651" name="Espace réservé du numéro de diapositive 5">
            <a:extLst>
              <a:ext uri="{FF2B5EF4-FFF2-40B4-BE49-F238E27FC236}">
                <a16:creationId xmlns:a16="http://schemas.microsoft.com/office/drawing/2014/main" id="{352DE13D-C395-E5AF-7D6B-D2B36959A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04B337-F466-AA48-9441-5058F2725122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27652" name="Picture 6" descr="ANDRE%20CHAUVET%20LOGO">
            <a:extLst>
              <a:ext uri="{FF2B5EF4-FFF2-40B4-BE49-F238E27FC236}">
                <a16:creationId xmlns:a16="http://schemas.microsoft.com/office/drawing/2014/main" id="{CAD2D04C-4D07-DDC9-B0A7-C3E115975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3" y="6353175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AutoShape 2">
            <a:extLst>
              <a:ext uri="{FF2B5EF4-FFF2-40B4-BE49-F238E27FC236}">
                <a16:creationId xmlns:a16="http://schemas.microsoft.com/office/drawing/2014/main" id="{0ADF40BD-712F-FDA9-D0A6-944C5D730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75" y="242888"/>
            <a:ext cx="8893175" cy="738187"/>
          </a:xfrm>
        </p:spPr>
        <p:txBody>
          <a:bodyPr/>
          <a:lstStyle/>
          <a:p>
            <a:pPr algn="ctr" eaLnBrk="1" hangingPunct="1"/>
            <a:r>
              <a:rPr lang="fr-FR" sz="2400" dirty="0">
                <a:solidFill>
                  <a:schemeClr val="tx1"/>
                </a:solidFill>
              </a:rPr>
              <a:t>2- </a:t>
            </a:r>
            <a:r>
              <a:rPr lang="fr-FR" sz="2400" b="1" dirty="0">
                <a:solidFill>
                  <a:schemeClr val="tx1"/>
                </a:solidFill>
              </a:rPr>
              <a:t>Impacts </a:t>
            </a:r>
            <a:r>
              <a:rPr lang="fr-FR" sz="2400" dirty="0">
                <a:solidFill>
                  <a:schemeClr val="tx1"/>
                </a:solidFill>
              </a:rPr>
              <a:t>sur le vécu et la mobilisation des équipes : risques du moment</a:t>
            </a: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61442" name="Rectangle 3">
            <a:extLst>
              <a:ext uri="{FF2B5EF4-FFF2-40B4-BE49-F238E27FC236}">
                <a16:creationId xmlns:a16="http://schemas.microsoft.com/office/drawing/2014/main" id="{12B14A5D-CDCE-A7EC-71CB-76369E08BAB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95275" y="987425"/>
            <a:ext cx="8564563" cy="54657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FR" altLang="fr-FR" sz="2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CEJ </a:t>
            </a: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un contrat, une application dédiée, la personnalisation de l’appui, une intensité recherchée).....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Un </a:t>
            </a:r>
            <a:r>
              <a:rPr lang="fr-FR" altLang="fr-FR" sz="2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contrat</a:t>
            </a: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: à la place d’une garantie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Fondé sur la </a:t>
            </a:r>
            <a:r>
              <a:rPr lang="fr-FR" altLang="fr-FR" sz="2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conditionnalité</a:t>
            </a: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: la question des droits, devoirs et engagements : est-ce efficace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Qui interroge les </a:t>
            </a:r>
            <a:r>
              <a:rPr lang="fr-FR" altLang="fr-FR" sz="2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acquis en terme de posture </a:t>
            </a: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non prescription, </a:t>
            </a:r>
            <a:r>
              <a:rPr lang="fr-FR" altLang="fr-FR" sz="26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co</a:t>
            </a: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construction....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Qui interroge </a:t>
            </a:r>
            <a:r>
              <a:rPr lang="fr-FR" altLang="fr-FR" sz="2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la place de l’emploi </a:t>
            </a:r>
            <a:r>
              <a:rPr lang="fr-FR" altLang="fr-FR" sz="2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et les conceptions sous jacentes</a:t>
            </a:r>
          </a:p>
        </p:txBody>
      </p:sp>
      <p:sp>
        <p:nvSpPr>
          <p:cNvPr id="61443" name="Espace réservé du numéro de diapositive 7">
            <a:extLst>
              <a:ext uri="{FF2B5EF4-FFF2-40B4-BE49-F238E27FC236}">
                <a16:creationId xmlns:a16="http://schemas.microsoft.com/office/drawing/2014/main" id="{76A57FF3-BFF1-1745-73E0-9A27A28B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87E00B-7D56-5D41-9E92-887807422EAC}" type="slidenum">
              <a:rPr lang="fr-FR" altLang="fr-FR" sz="1600">
                <a:solidFill>
                  <a:srgbClr val="7B989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fr-FR" altLang="fr-FR" sz="1600">
              <a:solidFill>
                <a:srgbClr val="7B98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28153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re 1">
            <a:extLst>
              <a:ext uri="{FF2B5EF4-FFF2-40B4-BE49-F238E27FC236}">
                <a16:creationId xmlns:a16="http://schemas.microsoft.com/office/drawing/2014/main" id="{39ECDE68-AC44-DA1C-9215-BD014DBAC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42888"/>
            <a:ext cx="7705725" cy="915988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400" dirty="0">
                <a:solidFill>
                  <a:schemeClr val="tx1"/>
                </a:solidFill>
              </a:rPr>
              <a:t>2- </a:t>
            </a:r>
            <a:r>
              <a:rPr lang="fr-FR" sz="2400" b="1" dirty="0">
                <a:solidFill>
                  <a:schemeClr val="tx1"/>
                </a:solidFill>
              </a:rPr>
              <a:t>Impacts </a:t>
            </a:r>
            <a:r>
              <a:rPr lang="fr-FR" sz="2400" dirty="0">
                <a:solidFill>
                  <a:schemeClr val="tx1"/>
                </a:solidFill>
              </a:rPr>
              <a:t>sur le vécu et la mobilisation des équipes : risques du moment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698A71-CCF8-7955-4B3D-BAC76D881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08" y="1106790"/>
            <a:ext cx="8677151" cy="5565776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Plusieurs 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difficultés et risques perçus 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par les professionnels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 Sentiment de 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désynchronisation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entre les différentes sphères (politique publique, structure, publics, équipes, conseillers…)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2- Risque de </a:t>
            </a:r>
            <a:r>
              <a:rPr lang="fr-FR" altLang="fr-FR" sz="2300" b="1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désignification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du travail : difficulté à y mettre du sien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3- Sentiment d’une réductionnisme à 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ce qui se compte 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(et pas ce qui compte : déshumanisation ?): place du </a:t>
            </a:r>
            <a:r>
              <a:rPr lang="fr-FR" altLang="fr-FR" sz="23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reporting</a:t>
            </a:r>
            <a:endParaRPr lang="fr-FR" altLang="fr-FR" sz="23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4- Place de la conformité à la 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norme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qui laisse peu de place à l’inventivité et 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au jeu (je)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5-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Sentiment d’une </a:t>
            </a:r>
            <a:r>
              <a:rPr lang="fr-FR" altLang="fr-FR" sz="23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défiance: </a:t>
            </a:r>
            <a:r>
              <a:rPr lang="fr-FR" altLang="fr-FR" sz="23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il faudrait sans cesse prouver/justifier notre compétence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b="1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b="1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2227" name="Espace réservé du numéro de diapositive 5">
            <a:extLst>
              <a:ext uri="{FF2B5EF4-FFF2-40B4-BE49-F238E27FC236}">
                <a16:creationId xmlns:a16="http://schemas.microsoft.com/office/drawing/2014/main" id="{5BF2E364-FF3A-2940-AC10-E0ED0754DB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DAD7A0-628B-EF45-ACCE-EEC9FEA55274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2228" name="Picture 6" descr="ANDRE%20CHAUVET%20LOGO">
            <a:extLst>
              <a:ext uri="{FF2B5EF4-FFF2-40B4-BE49-F238E27FC236}">
                <a16:creationId xmlns:a16="http://schemas.microsoft.com/office/drawing/2014/main" id="{6145C18F-EEC7-8C29-E9A1-25B011DEA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694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re 1">
            <a:extLst>
              <a:ext uri="{FF2B5EF4-FFF2-40B4-BE49-F238E27FC236}">
                <a16:creationId xmlns:a16="http://schemas.microsoft.com/office/drawing/2014/main" id="{52E8E400-0BEB-F8DE-E2BC-B04B50D1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1"/>
            <a:ext cx="7705725" cy="915318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400" dirty="0">
                <a:solidFill>
                  <a:schemeClr val="tx1"/>
                </a:solidFill>
              </a:rPr>
              <a:t>3- Quels </a:t>
            </a:r>
            <a:r>
              <a:rPr lang="fr-FR" sz="2400" b="1" dirty="0">
                <a:solidFill>
                  <a:schemeClr val="tx1"/>
                </a:solidFill>
              </a:rPr>
              <a:t>leviers et points d’attention </a:t>
            </a:r>
            <a:r>
              <a:rPr lang="fr-FR" sz="2400" dirty="0">
                <a:solidFill>
                  <a:schemeClr val="tx1"/>
                </a:solidFill>
              </a:rPr>
              <a:t>pour (re)mobiliser le public et les équipes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C23A9B-12CD-5A85-50DD-9A08AD0D4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28" y="1250851"/>
            <a:ext cx="8318500" cy="5510312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Valoriser </a:t>
            </a:r>
            <a:r>
              <a:rPr lang="fr-FR" altLang="fr-FR" sz="25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l’expertise expérientielle </a:t>
            </a: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des professionnels : ils ne peuvent être réduits </a:t>
            </a:r>
            <a:r>
              <a:rPr lang="fr-FR" altLang="fr-FR" sz="2500" i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ni à des influenceurs sociaux ni à des chasseurs de jeunes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Remettre les </a:t>
            </a:r>
            <a:r>
              <a:rPr lang="fr-FR" altLang="fr-FR" sz="25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indicateurs de pilotage à leur place </a:t>
            </a: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ils ne peuvent couvrir tout le champ du travail d’accompagnement</a:t>
            </a:r>
            <a:r>
              <a:rPr lang="fr-FR" altLang="fr-FR" sz="2500" i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: </a:t>
            </a: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mettre en place des démarches de recherche-action territoriales multi acteurs avec des indicateurs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Développer des </a:t>
            </a:r>
            <a:r>
              <a:rPr lang="fr-FR" altLang="fr-FR" sz="25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ingénieries de l’accompagnement </a:t>
            </a: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multimodales, innovantes où les jeunes sont partie prenantes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Refonder les </a:t>
            </a:r>
            <a:r>
              <a:rPr lang="fr-FR" altLang="fr-FR" sz="25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valeurs communes  </a:t>
            </a: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à partir d’actions divergentes : retisser ce qui est commun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Remettre/développer du </a:t>
            </a:r>
            <a:r>
              <a:rPr lang="fr-FR" altLang="fr-FR" sz="25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débat technique </a:t>
            </a:r>
            <a:r>
              <a:rPr lang="fr-FR" altLang="fr-FR" sz="25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dans les équipes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fr-FR" altLang="fr-FR" sz="25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49155" name="Espace réservé du numéro de diapositive 5">
            <a:extLst>
              <a:ext uri="{FF2B5EF4-FFF2-40B4-BE49-F238E27FC236}">
                <a16:creationId xmlns:a16="http://schemas.microsoft.com/office/drawing/2014/main" id="{B1D023D7-A71C-1027-506D-BDD6B7272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36BF26-1C56-AE46-B029-B07B51374981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49156" name="Picture 6" descr="ANDRE%20CHAUVET%20LOGO">
            <a:extLst>
              <a:ext uri="{FF2B5EF4-FFF2-40B4-BE49-F238E27FC236}">
                <a16:creationId xmlns:a16="http://schemas.microsoft.com/office/drawing/2014/main" id="{D29F0623-EEBE-E846-8D1E-3C0094A1A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16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re 1">
            <a:extLst>
              <a:ext uri="{FF2B5EF4-FFF2-40B4-BE49-F238E27FC236}">
                <a16:creationId xmlns:a16="http://schemas.microsoft.com/office/drawing/2014/main" id="{674238E3-A6B6-50A0-32F1-F78D10D3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400" dirty="0">
                <a:solidFill>
                  <a:schemeClr val="tx1"/>
                </a:solidFill>
              </a:rPr>
              <a:t>2- </a:t>
            </a:r>
            <a:r>
              <a:rPr lang="fr-FR" sz="2400" b="1" dirty="0">
                <a:solidFill>
                  <a:schemeClr val="tx1"/>
                </a:solidFill>
              </a:rPr>
              <a:t>Impacts </a:t>
            </a:r>
            <a:r>
              <a:rPr lang="fr-FR" sz="2400" dirty="0">
                <a:solidFill>
                  <a:schemeClr val="tx1"/>
                </a:solidFill>
              </a:rPr>
              <a:t>sur le vécu et la mobilisation des équipes : risques du moment</a:t>
            </a:r>
          </a:p>
        </p:txBody>
      </p:sp>
      <p:sp>
        <p:nvSpPr>
          <p:cNvPr id="50178" name="Espace réservé du contenu 2">
            <a:extLst>
              <a:ext uri="{FF2B5EF4-FFF2-40B4-BE49-F238E27FC236}">
                <a16:creationId xmlns:a16="http://schemas.microsoft.com/office/drawing/2014/main" id="{16F27FDC-26C9-BFF6-BE7B-EF483835C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484313"/>
            <a:ext cx="8461375" cy="5438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Quels leviers d ‘engagement du public ?</a:t>
            </a: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au </a:t>
            </a: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temps </a:t>
            </a: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: immédiateté : 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C’est </a:t>
            </a:r>
            <a:r>
              <a:rPr lang="fr-FR" altLang="fr-FR" sz="2800" b="1" i="1">
                <a:solidFill>
                  <a:schemeClr val="tx1"/>
                </a:solidFill>
                <a:ea typeface="ＭＳ Ｐゴシック" panose="020B0600070205080204" pitchFamily="34" charset="-128"/>
              </a:rPr>
              <a:t>quand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 ?</a:t>
            </a:r>
            <a:endParaRPr lang="fr-FR" altLang="fr-FR" sz="280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à l’</a:t>
            </a:r>
            <a:r>
              <a:rPr lang="fr-FR" altLang="ja-JP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utilité</a:t>
            </a:r>
            <a:r>
              <a:rPr lang="fr-FR" altLang="ja-JP" sz="2800">
                <a:solidFill>
                  <a:schemeClr val="tx1"/>
                </a:solidFill>
                <a:ea typeface="ＭＳ Ｐゴシック" panose="020B0600070205080204" pitchFamily="34" charset="-128"/>
              </a:rPr>
              <a:t> : utilité singulière perçue </a:t>
            </a:r>
            <a:r>
              <a:rPr lang="fr-FR" altLang="ja-JP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: à quoi cela </a:t>
            </a:r>
            <a:r>
              <a:rPr lang="fr-FR" altLang="ja-JP" sz="2800" b="1" i="1">
                <a:solidFill>
                  <a:schemeClr val="tx1"/>
                </a:solidFill>
                <a:ea typeface="ＭＳ Ｐゴシック" panose="020B0600070205080204" pitchFamily="34" charset="-128"/>
              </a:rPr>
              <a:t>me</a:t>
            </a:r>
            <a:r>
              <a:rPr lang="fr-FR" altLang="ja-JP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 servira ?</a:t>
            </a:r>
            <a:endParaRPr lang="fr-FR" altLang="ja-JP" sz="280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à la </a:t>
            </a: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complexité</a:t>
            </a: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 : 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c’est </a:t>
            </a:r>
            <a:r>
              <a:rPr lang="fr-FR" altLang="fr-FR" sz="2800" b="1" i="1">
                <a:solidFill>
                  <a:schemeClr val="tx1"/>
                </a:solidFill>
                <a:ea typeface="ＭＳ Ｐゴシック" panose="020B0600070205080204" pitchFamily="34" charset="-128"/>
              </a:rPr>
              <a:t>trop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 compliqué</a:t>
            </a: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à </a:t>
            </a: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l’incertitude/risque </a:t>
            </a: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: 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est-ce </a:t>
            </a:r>
            <a:r>
              <a:rPr lang="fr-FR" altLang="fr-FR" sz="2800" b="1" i="1">
                <a:solidFill>
                  <a:schemeClr val="tx1"/>
                </a:solidFill>
                <a:ea typeface="ＭＳ Ｐゴシック" panose="020B0600070205080204" pitchFamily="34" charset="-128"/>
              </a:rPr>
              <a:t>vraiment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 sûr ?</a:t>
            </a:r>
            <a:endParaRPr lang="fr-FR" altLang="fr-FR" sz="280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0179" name="Espace réservé du numéro de diapositive 5">
            <a:extLst>
              <a:ext uri="{FF2B5EF4-FFF2-40B4-BE49-F238E27FC236}">
                <a16:creationId xmlns:a16="http://schemas.microsoft.com/office/drawing/2014/main" id="{E740DF3D-D4C8-A875-A914-7EFD5D9F5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6D3050-A06E-7946-9488-D236811E6857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0180" name="Picture 6" descr="ANDRE%20CHAUVET%20LOGO">
            <a:extLst>
              <a:ext uri="{FF2B5EF4-FFF2-40B4-BE49-F238E27FC236}">
                <a16:creationId xmlns:a16="http://schemas.microsoft.com/office/drawing/2014/main" id="{3FC3501F-D721-7A28-FC25-F7B60FBBE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re 1">
            <a:extLst>
              <a:ext uri="{FF2B5EF4-FFF2-40B4-BE49-F238E27FC236}">
                <a16:creationId xmlns:a16="http://schemas.microsoft.com/office/drawing/2014/main" id="{21DDBA0E-84D4-5F81-FEF4-0751E593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400" dirty="0">
                <a:solidFill>
                  <a:schemeClr val="tx1"/>
                </a:solidFill>
              </a:rPr>
              <a:t>2- </a:t>
            </a:r>
            <a:r>
              <a:rPr lang="fr-FR" sz="2400" b="1" dirty="0">
                <a:solidFill>
                  <a:schemeClr val="tx1"/>
                </a:solidFill>
              </a:rPr>
              <a:t>Impacts </a:t>
            </a:r>
            <a:r>
              <a:rPr lang="fr-FR" sz="2400" dirty="0">
                <a:solidFill>
                  <a:schemeClr val="tx1"/>
                </a:solidFill>
              </a:rPr>
              <a:t>sur le vécu et la mobilisation des équipes : risques du moment</a:t>
            </a:r>
          </a:p>
        </p:txBody>
      </p:sp>
      <p:sp>
        <p:nvSpPr>
          <p:cNvPr id="51202" name="Espace réservé du contenu 2">
            <a:extLst>
              <a:ext uri="{FF2B5EF4-FFF2-40B4-BE49-F238E27FC236}">
                <a16:creationId xmlns:a16="http://schemas.microsoft.com/office/drawing/2014/main" id="{0AEB4298-2DF8-9CDD-C88F-1487F19B1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463" y="1512888"/>
            <a:ext cx="8461375" cy="5438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Quels leviers d ‘engagement du public ?</a:t>
            </a: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à la </a:t>
            </a: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valeur</a:t>
            </a: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 de ce qui est proposé et accessible : 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Est-ce intéressant pour moi ?</a:t>
            </a:r>
            <a:endParaRPr lang="fr-FR" altLang="fr-FR" sz="280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entre les </a:t>
            </a: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efforts nécessaires </a:t>
            </a:r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et la probabilité d’avoir un résultat intéressant (pour soi) 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Est ce que cela vaut le coût ?</a:t>
            </a:r>
            <a:endParaRPr lang="fr-FR" altLang="fr-FR" sz="280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/>
            <a:r>
              <a:rPr lang="fr-FR" altLang="fr-FR" sz="2800">
                <a:solidFill>
                  <a:schemeClr val="tx1"/>
                </a:solidFill>
                <a:ea typeface="ＭＳ Ｐゴシック" panose="020B0600070205080204" pitchFamily="34" charset="-128"/>
              </a:rPr>
              <a:t>Le rapport à l</a:t>
            </a: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’engagement : </a:t>
            </a:r>
            <a:r>
              <a:rPr lang="fr-FR" altLang="fr-FR" sz="2800" i="1">
                <a:solidFill>
                  <a:schemeClr val="tx1"/>
                </a:solidFill>
                <a:ea typeface="ＭＳ Ｐゴシック" panose="020B0600070205080204" pitchFamily="34" charset="-128"/>
              </a:rPr>
              <a:t>« Est-ce réversible ?</a:t>
            </a:r>
            <a:endParaRPr lang="fr-FR" altLang="fr-FR" sz="2800" b="1" u="sng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03" name="Espace réservé du numéro de diapositive 5">
            <a:extLst>
              <a:ext uri="{FF2B5EF4-FFF2-40B4-BE49-F238E27FC236}">
                <a16:creationId xmlns:a16="http://schemas.microsoft.com/office/drawing/2014/main" id="{DAC9FD78-FD55-86A2-CFEF-044BF72449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4AECDA0-CB20-B441-9B0C-71E3B4FA9A17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1204" name="Picture 6" descr="ANDRE%20CHAUVET%20LOGO">
            <a:extLst>
              <a:ext uri="{FF2B5EF4-FFF2-40B4-BE49-F238E27FC236}">
                <a16:creationId xmlns:a16="http://schemas.microsoft.com/office/drawing/2014/main" id="{99D9B377-7BEB-A6D9-84D4-6B7735B45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re 1">
            <a:extLst>
              <a:ext uri="{FF2B5EF4-FFF2-40B4-BE49-F238E27FC236}">
                <a16:creationId xmlns:a16="http://schemas.microsoft.com/office/drawing/2014/main" id="{39ECDE68-AC44-DA1C-9215-BD014DBAC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1"/>
            <a:ext cx="7705725" cy="915988"/>
          </a:xfrm>
        </p:spPr>
        <p:txBody>
          <a:bodyPr/>
          <a:lstStyle/>
          <a:p>
            <a:pPr marL="0" lvl="0" indent="0" algn="ctr">
              <a:buNone/>
            </a:pPr>
            <a:r>
              <a:rPr lang="fr-FR" sz="2400" dirty="0">
                <a:solidFill>
                  <a:schemeClr val="tx1"/>
                </a:solidFill>
              </a:rPr>
              <a:t>3- Quels </a:t>
            </a:r>
            <a:r>
              <a:rPr lang="fr-FR" sz="2400" b="1" dirty="0">
                <a:solidFill>
                  <a:schemeClr val="tx1"/>
                </a:solidFill>
              </a:rPr>
              <a:t>leviers et points d’attention </a:t>
            </a:r>
            <a:r>
              <a:rPr lang="fr-FR" sz="2400" dirty="0">
                <a:solidFill>
                  <a:schemeClr val="tx1"/>
                </a:solidFill>
              </a:rPr>
              <a:t>pour (re)mobiliser le public et les équipes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698A71-CCF8-7955-4B3D-BAC76D881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341438"/>
            <a:ext cx="8461375" cy="5581650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Quels leviers d’engagement du public ?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La notion d’</a:t>
            </a:r>
            <a:r>
              <a:rPr lang="fr-FR" sz="2400" b="1" dirty="0" err="1">
                <a:solidFill>
                  <a:schemeClr val="tx1"/>
                </a:solidFill>
              </a:rPr>
              <a:t>agentivité</a:t>
            </a:r>
            <a:r>
              <a:rPr lang="fr-FR" sz="2400" dirty="0">
                <a:solidFill>
                  <a:schemeClr val="tx1"/>
                </a:solidFill>
              </a:rPr>
              <a:t> est essentielle. On le définit comme </a:t>
            </a:r>
            <a:r>
              <a:rPr lang="fr-FR" sz="2400" i="1" dirty="0">
                <a:solidFill>
                  <a:schemeClr val="tx1"/>
                </a:solidFill>
              </a:rPr>
              <a:t>la capacité des individus à être des agents actifs de leur propre vie, c'est-à-dire à exercer un contrôle et une régulation de leurs actes. </a:t>
            </a:r>
            <a:r>
              <a:rPr lang="fr-FR" sz="2400" dirty="0">
                <a:solidFill>
                  <a:schemeClr val="tx1"/>
                </a:solidFill>
              </a:rPr>
              <a:t>Elle construit une dynamique réparatrice autour de trois champs de force que représentent :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L’</a:t>
            </a:r>
            <a:r>
              <a:rPr lang="fr-FR" sz="2400" b="1" dirty="0">
                <a:solidFill>
                  <a:schemeClr val="tx1"/>
                </a:solidFill>
              </a:rPr>
              <a:t>autoréflexivité</a:t>
            </a:r>
            <a:r>
              <a:rPr lang="fr-FR" sz="2400" dirty="0">
                <a:solidFill>
                  <a:schemeClr val="tx1"/>
                </a:solidFill>
              </a:rPr>
              <a:t>́ (pouvoir faire de son expérience une ressource, en tirer des leçons...) 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L’accumulation </a:t>
            </a:r>
            <a:r>
              <a:rPr lang="fr-FR" sz="2400" b="1" dirty="0">
                <a:solidFill>
                  <a:schemeClr val="tx1"/>
                </a:solidFill>
              </a:rPr>
              <a:t>d’expériences positives, apprenantes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fr-FR" sz="2400" b="1" dirty="0">
                <a:solidFill>
                  <a:schemeClr val="tx1"/>
                </a:solidFill>
              </a:rPr>
              <a:t>Le regard des autres</a:t>
            </a:r>
            <a:r>
              <a:rPr lang="fr-FR" sz="2400" dirty="0">
                <a:solidFill>
                  <a:schemeClr val="tx1"/>
                </a:solidFill>
              </a:rPr>
              <a:t>. On sort des vulnérabilités comme on y entre : par le jeu des relations sociales. </a:t>
            </a: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2227" name="Espace réservé du numéro de diapositive 5">
            <a:extLst>
              <a:ext uri="{FF2B5EF4-FFF2-40B4-BE49-F238E27FC236}">
                <a16:creationId xmlns:a16="http://schemas.microsoft.com/office/drawing/2014/main" id="{5BF2E364-FF3A-2940-AC10-E0ED0754DB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DAD7A0-628B-EF45-ACCE-EEC9FEA55274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2228" name="Picture 6" descr="ANDRE%20CHAUVET%20LOGO">
            <a:extLst>
              <a:ext uri="{FF2B5EF4-FFF2-40B4-BE49-F238E27FC236}">
                <a16:creationId xmlns:a16="http://schemas.microsoft.com/office/drawing/2014/main" id="{6145C18F-EEC7-8C29-E9A1-25B011DEA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re 1">
            <a:extLst>
              <a:ext uri="{FF2B5EF4-FFF2-40B4-BE49-F238E27FC236}">
                <a16:creationId xmlns:a16="http://schemas.microsoft.com/office/drawing/2014/main" id="{7F60D51F-1F60-B66F-57A0-3A492C8A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3- Quels </a:t>
            </a:r>
            <a:r>
              <a:rPr lang="fr-FR" sz="2400" b="1" dirty="0">
                <a:solidFill>
                  <a:schemeClr val="tx1"/>
                </a:solidFill>
              </a:rPr>
              <a:t>leviers et points d’attention </a:t>
            </a:r>
            <a:r>
              <a:rPr lang="fr-FR" sz="2400" dirty="0">
                <a:solidFill>
                  <a:schemeClr val="tx1"/>
                </a:solidFill>
              </a:rPr>
              <a:t>pour (re)mobiliser le public et les équipes</a:t>
            </a:r>
            <a:endParaRPr lang="fr-FR" altLang="fr-FR" sz="2400" b="1" dirty="0">
              <a:ea typeface="ＭＳ Ｐゴシック" panose="020B0600070205080204" pitchFamily="34" charset="-12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171C00-EFDA-C17D-75B0-993697AE8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484313"/>
            <a:ext cx="8461375" cy="5438775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chemeClr val="tx1"/>
                </a:solidFill>
              </a:rPr>
              <a:t>Perspectives : une ingénierie des contextes apprenants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Si on déplace légèrement notre focale moins sur les contenus et plus sur les contextes et les processus, des ingénieries sont à développer : c’est déjà largement le cas….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Plus précisément, s’intéresser aux contextes, c’est réfléchir sur :</a:t>
            </a:r>
          </a:p>
          <a:p>
            <a:pPr algn="just">
              <a:defRPr/>
            </a:pPr>
            <a:r>
              <a:rPr lang="fr-FR" sz="2400" b="1" dirty="0">
                <a:solidFill>
                  <a:schemeClr val="tx1"/>
                </a:solidFill>
              </a:rPr>
              <a:t>Les modalités</a:t>
            </a:r>
            <a:r>
              <a:rPr lang="fr-FR" sz="2400" dirty="0">
                <a:solidFill>
                  <a:schemeClr val="tx1"/>
                </a:solidFill>
              </a:rPr>
              <a:t> : en réfléchissant aux modalités les plus adéquates en fonction des nouveaux usages du public et des objectifs visés en terme de compétences à développer</a:t>
            </a:r>
          </a:p>
          <a:p>
            <a:pPr algn="just">
              <a:defRPr/>
            </a:pPr>
            <a:r>
              <a:rPr lang="fr-FR" sz="2400" b="1" dirty="0">
                <a:solidFill>
                  <a:schemeClr val="tx1"/>
                </a:solidFill>
              </a:rPr>
              <a:t>Les lieux : </a:t>
            </a:r>
            <a:r>
              <a:rPr lang="fr-FR" sz="2400" dirty="0">
                <a:solidFill>
                  <a:schemeClr val="tx1"/>
                </a:solidFill>
              </a:rPr>
              <a:t>ils sont eux-mêmes source de mobilisation s’ils apparaissent comme accueillants, flexibles, multimodaux, transformables, appropriables : 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53251" name="Espace réservé du numéro de diapositive 5">
            <a:extLst>
              <a:ext uri="{FF2B5EF4-FFF2-40B4-BE49-F238E27FC236}">
                <a16:creationId xmlns:a16="http://schemas.microsoft.com/office/drawing/2014/main" id="{C68FEE35-AD11-2A12-0624-F5B4BBAB1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E0CF57-DF1A-0545-A40F-5F1BDA0F3CF0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3252" name="Picture 6" descr="ANDRE%20CHAUVET%20LOGO">
            <a:extLst>
              <a:ext uri="{FF2B5EF4-FFF2-40B4-BE49-F238E27FC236}">
                <a16:creationId xmlns:a16="http://schemas.microsoft.com/office/drawing/2014/main" id="{CFFA81EC-000D-6862-FFB7-B311F6CA3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re 1">
            <a:extLst>
              <a:ext uri="{FF2B5EF4-FFF2-40B4-BE49-F238E27FC236}">
                <a16:creationId xmlns:a16="http://schemas.microsoft.com/office/drawing/2014/main" id="{2BC92712-F7EC-D1DF-2A55-22EB658FC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3- Quels </a:t>
            </a:r>
            <a:r>
              <a:rPr lang="fr-FR" sz="2400" b="1" dirty="0">
                <a:solidFill>
                  <a:schemeClr val="tx1"/>
                </a:solidFill>
              </a:rPr>
              <a:t>leviers et points d’attention </a:t>
            </a:r>
            <a:r>
              <a:rPr lang="fr-FR" sz="2400" dirty="0">
                <a:solidFill>
                  <a:schemeClr val="tx1"/>
                </a:solidFill>
              </a:rPr>
              <a:t>pour (re)mobiliser le public et les équipes</a:t>
            </a:r>
            <a:endParaRPr lang="fr-FR" altLang="fr-FR" sz="2400" b="1" dirty="0">
              <a:ea typeface="ＭＳ Ｐゴシック" panose="020B0600070205080204" pitchFamily="34" charset="-12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992E8F-EE33-C077-E747-D78D21F0F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484313"/>
            <a:ext cx="8461375" cy="5438775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Plus précisément, s’intéresser aux contextes, c’est réfléchir sur :</a:t>
            </a:r>
          </a:p>
          <a:p>
            <a:pPr>
              <a:defRPr/>
            </a:pPr>
            <a:r>
              <a:rPr lang="fr-FR" sz="2400" b="1" dirty="0">
                <a:solidFill>
                  <a:schemeClr val="tx1"/>
                </a:solidFill>
              </a:rPr>
              <a:t>Les temps</a:t>
            </a:r>
            <a:r>
              <a:rPr lang="fr-FR" sz="2400" dirty="0">
                <a:solidFill>
                  <a:schemeClr val="tx1"/>
                </a:solidFill>
              </a:rPr>
              <a:t> : adaptés aux nouveaux usages</a:t>
            </a:r>
          </a:p>
          <a:p>
            <a:pPr>
              <a:defRPr/>
            </a:pPr>
            <a:r>
              <a:rPr lang="fr-FR" sz="2400" b="1" dirty="0">
                <a:solidFill>
                  <a:schemeClr val="tx1"/>
                </a:solidFill>
              </a:rPr>
              <a:t>Les scénarios pédagogiques</a:t>
            </a:r>
            <a:r>
              <a:rPr lang="fr-FR" sz="2400" dirty="0">
                <a:solidFill>
                  <a:schemeClr val="tx1"/>
                </a:solidFill>
              </a:rPr>
              <a:t> : il se doivent être expérientiels, simples, rythmés, appropriables, utilisant la dimension métaphorique ou le jeu</a:t>
            </a:r>
          </a:p>
          <a:p>
            <a:pPr>
              <a:defRPr/>
            </a:pPr>
            <a:r>
              <a:rPr lang="fr-FR" sz="2400" b="1" dirty="0">
                <a:solidFill>
                  <a:schemeClr val="tx1"/>
                </a:solidFill>
              </a:rPr>
              <a:t>Les personnes et leurs pairs</a:t>
            </a:r>
            <a:r>
              <a:rPr lang="fr-FR" sz="2400" dirty="0">
                <a:solidFill>
                  <a:schemeClr val="tx1"/>
                </a:solidFill>
              </a:rPr>
              <a:t> : l’impact du travail coopératif et de la recommandation</a:t>
            </a:r>
          </a:p>
          <a:p>
            <a:pPr>
              <a:defRPr/>
            </a:pPr>
            <a:r>
              <a:rPr lang="fr-FR" sz="2400" b="1" dirty="0">
                <a:solidFill>
                  <a:schemeClr val="tx1"/>
                </a:solidFill>
              </a:rPr>
              <a:t>Les ressources </a:t>
            </a:r>
            <a:r>
              <a:rPr lang="fr-FR" sz="2400" dirty="0">
                <a:solidFill>
                  <a:schemeClr val="tx1"/>
                </a:solidFill>
              </a:rPr>
              <a:t>: elles ne sont plus la propriété des formateurs. Elles sont disponibles en un clic. L’enjeu est leur médiation :  permettre leur utilisation en situation</a:t>
            </a:r>
          </a:p>
          <a:p>
            <a:pPr>
              <a:defRPr/>
            </a:pPr>
            <a:endParaRPr lang="fr-FR" altLang="fr-FR" sz="24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54275" name="Espace réservé du numéro de diapositive 5">
            <a:extLst>
              <a:ext uri="{FF2B5EF4-FFF2-40B4-BE49-F238E27FC236}">
                <a16:creationId xmlns:a16="http://schemas.microsoft.com/office/drawing/2014/main" id="{A0A236D1-601F-1CF9-59DC-82479E3D68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6E9171-9B11-4344-BC4A-AB0C965C53B7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4276" name="Picture 6" descr="ANDRE%20CHAUVET%20LOGO">
            <a:extLst>
              <a:ext uri="{FF2B5EF4-FFF2-40B4-BE49-F238E27FC236}">
                <a16:creationId xmlns:a16="http://schemas.microsoft.com/office/drawing/2014/main" id="{4120FA06-F641-4531-B8F6-ED96E24BA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re 1">
            <a:extLst>
              <a:ext uri="{FF2B5EF4-FFF2-40B4-BE49-F238E27FC236}">
                <a16:creationId xmlns:a16="http://schemas.microsoft.com/office/drawing/2014/main" id="{EE0A154C-A4E7-340B-D2C8-72FFB7FB3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25450"/>
            <a:ext cx="7705725" cy="1058863"/>
          </a:xfrm>
        </p:spPr>
        <p:txBody>
          <a:bodyPr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3- Quels </a:t>
            </a:r>
            <a:r>
              <a:rPr lang="fr-FR" sz="2400" b="1" dirty="0">
                <a:solidFill>
                  <a:schemeClr val="tx1"/>
                </a:solidFill>
              </a:rPr>
              <a:t>leviers et points d’attention </a:t>
            </a:r>
            <a:r>
              <a:rPr lang="fr-FR" sz="2400" dirty="0">
                <a:solidFill>
                  <a:schemeClr val="tx1"/>
                </a:solidFill>
              </a:rPr>
              <a:t>pour (re)mobiliser le public et les équipes</a:t>
            </a:r>
            <a:endParaRPr lang="fr-FR" altLang="fr-FR" sz="2400" b="1" dirty="0">
              <a:ea typeface="ＭＳ Ｐゴシック" panose="020B0600070205080204" pitchFamily="34" charset="-12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68EFBE-0C28-0F67-CA84-51F08A7C2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484313"/>
            <a:ext cx="8461375" cy="5438775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chemeClr val="tx1"/>
                </a:solidFill>
              </a:rPr>
              <a:t>Perspectives : une ingénierie des contextes apprenants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Valorisation des approches </a:t>
            </a:r>
            <a:r>
              <a:rPr lang="fr-FR" sz="2400" b="1" dirty="0">
                <a:solidFill>
                  <a:schemeClr val="tx1"/>
                </a:solidFill>
              </a:rPr>
              <a:t>expérientielles</a:t>
            </a:r>
            <a:r>
              <a:rPr lang="fr-FR" sz="2400" dirty="0">
                <a:solidFill>
                  <a:schemeClr val="tx1"/>
                </a:solidFill>
              </a:rPr>
              <a:t> : 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Mise en œuvre de processus </a:t>
            </a:r>
            <a:r>
              <a:rPr lang="fr-FR" sz="2400" b="1" dirty="0">
                <a:solidFill>
                  <a:schemeClr val="tx1"/>
                </a:solidFill>
              </a:rPr>
              <a:t>coopératifs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Posture de </a:t>
            </a:r>
            <a:r>
              <a:rPr lang="fr-FR" sz="2400" b="1" dirty="0" err="1">
                <a:solidFill>
                  <a:schemeClr val="tx1"/>
                </a:solidFill>
              </a:rPr>
              <a:t>co</a:t>
            </a:r>
            <a:r>
              <a:rPr lang="fr-FR" sz="2400" b="1" dirty="0">
                <a:solidFill>
                  <a:schemeClr val="tx1"/>
                </a:solidFill>
              </a:rPr>
              <a:t> </a:t>
            </a:r>
            <a:r>
              <a:rPr lang="fr-FR" sz="2400" b="1" dirty="0" err="1">
                <a:solidFill>
                  <a:schemeClr val="tx1"/>
                </a:solidFill>
              </a:rPr>
              <a:t>contruction</a:t>
            </a:r>
            <a:r>
              <a:rPr lang="fr-FR" sz="2400" b="1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et de </a:t>
            </a:r>
            <a:r>
              <a:rPr lang="fr-FR" sz="2400" b="1" dirty="0">
                <a:solidFill>
                  <a:schemeClr val="tx1"/>
                </a:solidFill>
              </a:rPr>
              <a:t>facilitateur/médiateur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Appuyée sur une logique </a:t>
            </a:r>
            <a:r>
              <a:rPr lang="fr-FR" sz="2400" b="1" dirty="0">
                <a:solidFill>
                  <a:schemeClr val="tx1"/>
                </a:solidFill>
              </a:rPr>
              <a:t>locale et territoriale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Vers </a:t>
            </a:r>
            <a:r>
              <a:rPr lang="fr-FR" sz="2400" b="1" dirty="0">
                <a:solidFill>
                  <a:schemeClr val="tx1"/>
                </a:solidFill>
              </a:rPr>
              <a:t>une réflexivité apprenante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S’intéressant à la question du </a:t>
            </a:r>
            <a:r>
              <a:rPr lang="fr-FR" sz="2400" b="1" dirty="0">
                <a:solidFill>
                  <a:schemeClr val="tx1"/>
                </a:solidFill>
              </a:rPr>
              <a:t>sens, de la mobilisation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Du </a:t>
            </a:r>
            <a:r>
              <a:rPr lang="fr-FR" sz="2400" b="1" dirty="0">
                <a:solidFill>
                  <a:schemeClr val="tx1"/>
                </a:solidFill>
              </a:rPr>
              <a:t>durable</a:t>
            </a:r>
            <a:r>
              <a:rPr lang="fr-FR" sz="2400" dirty="0">
                <a:solidFill>
                  <a:schemeClr val="tx1"/>
                </a:solidFill>
              </a:rPr>
              <a:t> et du </a:t>
            </a:r>
            <a:r>
              <a:rPr lang="fr-FR" sz="2400" b="1" dirty="0">
                <a:solidFill>
                  <a:schemeClr val="tx1"/>
                </a:solidFill>
              </a:rPr>
              <a:t>bien commun</a:t>
            </a: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Dans des logiques </a:t>
            </a:r>
            <a:r>
              <a:rPr lang="fr-FR" sz="2400" b="1" dirty="0">
                <a:solidFill>
                  <a:schemeClr val="tx1"/>
                </a:solidFill>
              </a:rPr>
              <a:t>de reconnaissance </a:t>
            </a:r>
            <a:r>
              <a:rPr lang="fr-FR" sz="2400" dirty="0">
                <a:solidFill>
                  <a:schemeClr val="tx1"/>
                </a:solidFill>
              </a:rPr>
              <a:t>formelles et informelles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endParaRPr lang="fr-FR" altLang="fr-FR" sz="2800" b="1" u="sng" dirty="0">
              <a:ea typeface="ＭＳ Ｐゴシック" panose="020B0600070205080204" pitchFamily="34" charset="-128"/>
            </a:endParaRPr>
          </a:p>
        </p:txBody>
      </p:sp>
      <p:sp>
        <p:nvSpPr>
          <p:cNvPr id="55299" name="Espace réservé du numéro de diapositive 5">
            <a:extLst>
              <a:ext uri="{FF2B5EF4-FFF2-40B4-BE49-F238E27FC236}">
                <a16:creationId xmlns:a16="http://schemas.microsoft.com/office/drawing/2014/main" id="{D0D7FBD2-143A-350C-034F-8F05BA858C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60815B-2B5E-9A47-A8FF-CFD1AD86C6D6}" type="slidenum">
              <a:rPr lang="en-US" altLang="fr-FR" sz="1400">
                <a:solidFill>
                  <a:schemeClr val="bg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fr-FR" sz="140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pic>
        <p:nvPicPr>
          <p:cNvPr id="55300" name="Picture 6" descr="ANDRE%20CHAUVET%20LOGO">
            <a:extLst>
              <a:ext uri="{FF2B5EF4-FFF2-40B4-BE49-F238E27FC236}">
                <a16:creationId xmlns:a16="http://schemas.microsoft.com/office/drawing/2014/main" id="{5D8A9211-9697-B55F-3B9E-E797012DC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6761163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AutoShape 2">
            <a:extLst>
              <a:ext uri="{FF2B5EF4-FFF2-40B4-BE49-F238E27FC236}">
                <a16:creationId xmlns:a16="http://schemas.microsoft.com/office/drawing/2014/main" id="{62B6612B-FCB6-4217-FDDF-0C1BE323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75" y="476250"/>
            <a:ext cx="8893175" cy="504825"/>
          </a:xfrm>
        </p:spPr>
        <p:txBody>
          <a:bodyPr/>
          <a:lstStyle/>
          <a:p>
            <a:pPr algn="ctr" eaLnBrk="1" hangingPunct="1"/>
            <a:r>
              <a:rPr lang="fr-FR" altLang="fr-FR" sz="2400" b="1">
                <a:latin typeface="Verdana" panose="020B0604030504040204" pitchFamily="34" charset="0"/>
                <a:ea typeface="ＭＳ Ｐゴシック" panose="020B0600070205080204" pitchFamily="34" charset="-128"/>
              </a:rPr>
              <a:t>Perspectives</a:t>
            </a:r>
            <a:endParaRPr lang="fr-FR" altLang="fr-FR" sz="2400">
              <a:ea typeface="ＭＳ Ｐゴシック" panose="020B0600070205080204" pitchFamily="34" charset="-128"/>
            </a:endParaRP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ECEC560-B0A1-0D03-E114-F1CD64F359E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95275" y="987425"/>
            <a:ext cx="8280400" cy="4895850"/>
          </a:xfrm>
        </p:spPr>
        <p:txBody>
          <a:bodyPr/>
          <a:lstStyle/>
          <a:p>
            <a:pPr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Développer le pouvoir d’agir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de chacun en mettant en place des dispositifs où les personnes peuvent non seulement participer mais </a:t>
            </a:r>
            <a:r>
              <a:rPr lang="fr-FR" altLang="fr-FR" sz="2400" u="sng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contribuer, être partie prenante, faire l’expérience de la capacité à décider et s’engager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. </a:t>
            </a:r>
          </a:p>
          <a:p>
            <a:pPr algn="just"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Recréer du collectif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et du lien . Cela passe par la valorisation des activités de soutien inter-jeune et intergénérationnel. </a:t>
            </a:r>
          </a:p>
          <a:p>
            <a:pPr algn="just">
              <a:defRPr/>
            </a:pP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Développer de nouvelles ingénieries plus </a:t>
            </a: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évènementielles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qui permettent au public de s’ouvrir à d’autres perspectives (tiers lieux…) et d’y </a:t>
            </a: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développer des savoir-faire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56323" name="Espace réservé du numéro de diapositive 7">
            <a:extLst>
              <a:ext uri="{FF2B5EF4-FFF2-40B4-BE49-F238E27FC236}">
                <a16:creationId xmlns:a16="http://schemas.microsoft.com/office/drawing/2014/main" id="{3E623A3F-BC72-A5AA-7C1D-79C2AB59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65331A-8271-6A41-969C-4EA7417736F7}" type="slidenum">
              <a:rPr lang="fr-FR" altLang="fr-FR" sz="1600">
                <a:solidFill>
                  <a:srgbClr val="7B989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fr-FR" altLang="fr-FR" sz="1600">
              <a:solidFill>
                <a:srgbClr val="7B9899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8B8F4D2D-7C4B-633F-E542-F9C34EB22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01625"/>
            <a:ext cx="7488237" cy="8651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Mobiliser les équipes autour des valeurs du réseau Missions Locales</a:t>
            </a:r>
            <a:endParaRPr lang="fr-FR" altLang="fr-FR" sz="3200" b="1" dirty="0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77EF5B1B-469D-A48F-1BB8-54220C183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575" y="1511300"/>
            <a:ext cx="8642350" cy="4841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altLang="fr-FR" sz="2800" b="1" dirty="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</a:rPr>
              <a:t>Objectifs de l’intervention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Repérer les </a:t>
            </a:r>
            <a:r>
              <a:rPr lang="fr-FR" sz="2800" b="1" dirty="0">
                <a:solidFill>
                  <a:schemeClr val="tx1"/>
                </a:solidFill>
              </a:rPr>
              <a:t>leviers d’action pertinents</a:t>
            </a:r>
            <a:r>
              <a:rPr lang="fr-FR" sz="2800" dirty="0">
                <a:solidFill>
                  <a:schemeClr val="tx1"/>
                </a:solidFill>
              </a:rPr>
              <a:t> en terme de pilotage, de management, d’accompagnement des équipes et d’innovation pédagogique dans ce nouveau contexte très complexe</a:t>
            </a:r>
          </a:p>
          <a:p>
            <a:pPr lvl="0"/>
            <a:r>
              <a:rPr lang="fr-FR" sz="2800" dirty="0">
                <a:solidFill>
                  <a:schemeClr val="tx1"/>
                </a:solidFill>
              </a:rPr>
              <a:t>Repérer les moyens de garantir et développer encore dans les écosystèmes locaux les possibilités </a:t>
            </a:r>
            <a:r>
              <a:rPr lang="fr-FR" sz="2800" b="1" dirty="0">
                <a:solidFill>
                  <a:schemeClr val="tx1"/>
                </a:solidFill>
              </a:rPr>
              <a:t>d’intelligence collective</a:t>
            </a:r>
            <a:r>
              <a:rPr lang="fr-FR" sz="2800" dirty="0">
                <a:solidFill>
                  <a:schemeClr val="tx1"/>
                </a:solidFill>
              </a:rPr>
              <a:t> au service du bien commun 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8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27651" name="Espace réservé du numéro de diapositive 5">
            <a:extLst>
              <a:ext uri="{FF2B5EF4-FFF2-40B4-BE49-F238E27FC236}">
                <a16:creationId xmlns:a16="http://schemas.microsoft.com/office/drawing/2014/main" id="{352DE13D-C395-E5AF-7D6B-D2B36959A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04B337-F466-AA48-9441-5058F2725122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27652" name="Picture 6" descr="ANDRE%20CHAUVET%20LOGO">
            <a:extLst>
              <a:ext uri="{FF2B5EF4-FFF2-40B4-BE49-F238E27FC236}">
                <a16:creationId xmlns:a16="http://schemas.microsoft.com/office/drawing/2014/main" id="{CAD2D04C-4D07-DDC9-B0A7-C3E115975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3" y="6353175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0652851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4ECEC560-B0A1-0D03-E114-F1CD64F359E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69874" y="425450"/>
            <a:ext cx="8564563" cy="554503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fr-FR" altLang="fr-FR" sz="2400" b="1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Des axes stratégiques partagés en équipe</a:t>
            </a: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56323" name="Espace réservé du numéro de diapositive 7">
            <a:extLst>
              <a:ext uri="{FF2B5EF4-FFF2-40B4-BE49-F238E27FC236}">
                <a16:creationId xmlns:a16="http://schemas.microsoft.com/office/drawing/2014/main" id="{3E623A3F-BC72-A5AA-7C1D-79C2AB59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65331A-8271-6A41-969C-4EA7417736F7}" type="slidenum">
              <a:rPr lang="fr-FR" altLang="fr-FR" sz="1600">
                <a:solidFill>
                  <a:srgbClr val="7B989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fr-FR" altLang="fr-FR" sz="1600">
              <a:solidFill>
                <a:srgbClr val="7B989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DC38A709-4A86-D790-A22B-B28774FF6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033652"/>
              </p:ext>
            </p:extLst>
          </p:nvPr>
        </p:nvGraphicFramePr>
        <p:xfrm>
          <a:off x="269874" y="980728"/>
          <a:ext cx="8564564" cy="526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282">
                  <a:extLst>
                    <a:ext uri="{9D8B030D-6E8A-4147-A177-3AD203B41FA5}">
                      <a16:colId xmlns:a16="http://schemas.microsoft.com/office/drawing/2014/main" val="2662193279"/>
                    </a:ext>
                  </a:extLst>
                </a:gridCol>
                <a:gridCol w="4282282">
                  <a:extLst>
                    <a:ext uri="{9D8B030D-6E8A-4147-A177-3AD203B41FA5}">
                      <a16:colId xmlns:a16="http://schemas.microsoft.com/office/drawing/2014/main" val="316943619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Constats sur les transformations en cours et les tendances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Conséquences en terme</a:t>
                      </a:r>
                    </a:p>
                    <a:p>
                      <a:pPr algn="ctr"/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d‘axes stratégiques</a:t>
                      </a:r>
                    </a:p>
                    <a:p>
                      <a:pPr algn="ctr"/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Vers quoi aller ?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31154"/>
                  </a:ext>
                </a:extLst>
              </a:tr>
              <a:tr h="623094">
                <a:tc>
                  <a:txBody>
                    <a:bodyPr/>
                    <a:lstStyle/>
                    <a:p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Nouveaux usages du public jeune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liés à des modalités d’engagement modifiées 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Proposer une offre de service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 modalités, évolutive et agile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731843"/>
                  </a:ext>
                </a:extLst>
              </a:tr>
              <a:tr h="623094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Polarisation sur les enjeux d’un </a:t>
                      </a:r>
                      <a:r>
                        <a:rPr lang="fr-FR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territoire inclusif</a:t>
                      </a:r>
                      <a:r>
                        <a:rPr lang="fr-FR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 </a:t>
                      </a:r>
                      <a:r>
                        <a:rPr lang="fr-FR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apprenant</a:t>
                      </a:r>
                      <a:r>
                        <a:rPr lang="fr-FR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: </a:t>
                      </a:r>
                      <a:r>
                        <a:rPr lang="fr-FR" sz="1600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 accès au droit, invisibles ? La question </a:t>
                      </a:r>
                      <a:r>
                        <a:rPr lang="fr-FR" sz="1600" b="1" i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 « pour tous »</a:t>
                      </a:r>
                      <a:endParaRPr lang="fr-F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Rendre visible la dimension </a:t>
                      </a:r>
                      <a:r>
                        <a:rPr lang="fr-FR" sz="1600" b="1" dirty="0"/>
                        <a:t>inclusive</a:t>
                      </a:r>
                      <a:r>
                        <a:rPr lang="fr-FR" sz="1600" dirty="0"/>
                        <a:t> de l’offre de 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953235"/>
                  </a:ext>
                </a:extLst>
              </a:tr>
              <a:tr h="623094"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Mise en place progressive de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concurrence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à tous les niveaux géographiques 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Développer et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entretenir la notoriété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Mission Locale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980034"/>
                  </a:ext>
                </a:extLst>
              </a:tr>
              <a:tr h="623094">
                <a:tc>
                  <a:txBody>
                    <a:bodyPr/>
                    <a:lstStyle/>
                    <a:p>
                      <a:r>
                        <a:rPr lang="fr-FR" sz="1600" i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La fin progressive des modes prescriptifs ?</a:t>
                      </a:r>
                      <a:r>
                        <a:rPr lang="fr-FR" sz="1600" dirty="0">
                          <a:effectLst/>
                          <a:latin typeface="+mj-lt"/>
                        </a:rPr>
                        <a:t> Repenser les enjeux de posture (de la Mission Locale, des conseillers)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Construire une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ingénierie de l’accompagnement innovante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multi média à ajuster en permanence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93368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Enjeu de la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place et de la parole des jeunes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dans la mise en place des services : </a:t>
                      </a:r>
                      <a:r>
                        <a:rPr lang="fr-FR" sz="1600" i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des jeunes parties prenantes ?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Développer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l’implication des jeunes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dans la construction du service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016720"/>
                  </a:ext>
                </a:extLst>
              </a:tr>
              <a:tr h="623094"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Centration sur la fonction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d’ensemblier territorial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(sortir des logiques de répartition du public)</a:t>
                      </a:r>
                      <a:endParaRPr lang="fr-FR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Développer des </a:t>
                      </a:r>
                      <a:r>
                        <a:rPr lang="fr-FR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pratiques territoriales collaboratives</a:t>
                      </a:r>
                      <a:r>
                        <a:rPr lang="fr-F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impliquant tous les acteurs, notamment les entreprises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917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598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Espace réservé du numéro de diapositive 6">
            <a:extLst>
              <a:ext uri="{FF2B5EF4-FFF2-40B4-BE49-F238E27FC236}">
                <a16:creationId xmlns:a16="http://schemas.microsoft.com/office/drawing/2014/main" id="{D49E6211-8BA2-4799-1284-FBD61A112D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795504A-4256-9444-A296-8539FF695874}" type="slidenum">
              <a:rPr lang="fr-FR" altLang="fr-FR">
                <a:solidFill>
                  <a:schemeClr val="bg1"/>
                </a:solidFill>
              </a:rPr>
              <a:pPr/>
              <a:t>31</a:t>
            </a:fld>
            <a:endParaRPr lang="fr-FR" altLang="fr-FR">
              <a:solidFill>
                <a:schemeClr val="bg1"/>
              </a:solidFill>
            </a:endParaRPr>
          </a:p>
        </p:txBody>
      </p:sp>
      <p:sp>
        <p:nvSpPr>
          <p:cNvPr id="59394" name="Espace réservé du numéro de diapositive 1">
            <a:extLst>
              <a:ext uri="{FF2B5EF4-FFF2-40B4-BE49-F238E27FC236}">
                <a16:creationId xmlns:a16="http://schemas.microsoft.com/office/drawing/2014/main" id="{FC752348-BEA6-EA2A-4996-A0A04B87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3925" y="858838"/>
            <a:ext cx="571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1600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0574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E650312-48B0-D24E-A97C-85F7F92941EF}" type="slidenum">
              <a:rPr lang="fr-FR" altLang="fr-FR" sz="1300">
                <a:solidFill>
                  <a:srgbClr val="FFFFFF"/>
                </a:solidFill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fr-FR" altLang="fr-FR" sz="1300">
              <a:solidFill>
                <a:srgbClr val="FFFFFF"/>
              </a:solidFill>
            </a:endParaRP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9E72389B-8244-9FB3-626D-5572815049D3}"/>
              </a:ext>
            </a:extLst>
          </p:cNvPr>
          <p:cNvGraphicFramePr/>
          <p:nvPr/>
        </p:nvGraphicFramePr>
        <p:xfrm>
          <a:off x="683568" y="620688"/>
          <a:ext cx="7776864" cy="5627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9396" name="Espace réservé du numéro de diapositive 3">
            <a:extLst>
              <a:ext uri="{FF2B5EF4-FFF2-40B4-BE49-F238E27FC236}">
                <a16:creationId xmlns:a16="http://schemas.microsoft.com/office/drawing/2014/main" id="{3799F4F7-D3BB-3689-C647-240208D54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700" y="5562600"/>
            <a:ext cx="36036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 defTabSz="457200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indent="-228600" defTabSz="4572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685800" indent="-228600" defTabSz="4572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914400" indent="-228600" defTabSz="4572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1143000" indent="-228600" defTabSz="4572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F270E801-7752-0149-9B0C-1FBBAF85CA77}" type="slidenum">
              <a:rPr lang="fr-FR" altLang="fr-FR" sz="800" b="1">
                <a:solidFill>
                  <a:schemeClr val="bg1"/>
                </a:solidFill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fr-FR" altLang="fr-FR" sz="800" b="1">
              <a:solidFill>
                <a:schemeClr val="bg1"/>
              </a:solidFill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E34D4CBC-DC52-A1E3-0D37-8A0F9A3A6F89}"/>
              </a:ext>
            </a:extLst>
          </p:cNvPr>
          <p:cNvSpPr/>
          <p:nvPr/>
        </p:nvSpPr>
        <p:spPr>
          <a:xfrm>
            <a:off x="4083050" y="2852738"/>
            <a:ext cx="9779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500" b="1" dirty="0">
                <a:solidFill>
                  <a:schemeClr val="tx1"/>
                </a:solidFill>
              </a:rPr>
              <a:t>Rôle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Espace réservé du numéro de diapositive 5">
            <a:extLst>
              <a:ext uri="{FF2B5EF4-FFF2-40B4-BE49-F238E27FC236}">
                <a16:creationId xmlns:a16="http://schemas.microsoft.com/office/drawing/2014/main" id="{9C40FC1D-1E5E-EB0E-83C9-C5E39762A2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557213" indent="-214313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857250" indent="-17145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200150" indent="-1714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1543050" indent="-17145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000250" indent="-1714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457450" indent="-1714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2914650" indent="-1714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371850" indent="-1714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452A5F-5BA1-F047-9349-07CF6E569DD5}" type="slidenum">
              <a:rPr lang="fr-FR" altLang="fr-FR" sz="70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fr-FR" altLang="fr-FR" sz="70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63490" name="Rectangle 3">
            <a:extLst>
              <a:ext uri="{FF2B5EF4-FFF2-40B4-BE49-F238E27FC236}">
                <a16:creationId xmlns:a16="http://schemas.microsoft.com/office/drawing/2014/main" id="{20FC0620-0ACC-5C68-7FF5-82C707CF1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875" y="1268413"/>
            <a:ext cx="7450138" cy="51133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altLang="fr-FR" sz="1800">
              <a:ea typeface="ＭＳ Ｐゴシック" panose="020B0600070205080204" pitchFamily="34" charset="-128"/>
            </a:endParaRPr>
          </a:p>
        </p:txBody>
      </p:sp>
      <p:sp>
        <p:nvSpPr>
          <p:cNvPr id="63491" name="Picture 6" descr="ANDRE%20CHAUVET%20LOGO">
            <a:extLst>
              <a:ext uri="{FF2B5EF4-FFF2-40B4-BE49-F238E27FC236}">
                <a16:creationId xmlns:a16="http://schemas.microsoft.com/office/drawing/2014/main" id="{6BBC5174-ED79-EC46-E1C9-B06669DF57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112000" y="5627688"/>
            <a:ext cx="6731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fr-FR" alt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806BB6A-C64F-5D9A-1AB0-5C0C38EE4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706626"/>
              </p:ext>
            </p:extLst>
          </p:nvPr>
        </p:nvGraphicFramePr>
        <p:xfrm>
          <a:off x="-36513" y="152400"/>
          <a:ext cx="9180514" cy="6994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8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1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0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8863"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Finalité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 quoi porte-t-on l’attention ?</a:t>
                      </a:r>
                    </a:p>
                    <a:p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Quels leviers cherche-t-on à actionner ?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Comment cela se traduit en terme de moyens mobilisés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73">
                <a:tc rowSpan="4">
                  <a:txBody>
                    <a:bodyPr/>
                    <a:lstStyle/>
                    <a:p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Proposer aux jeunes un accompagnement :</a:t>
                      </a:r>
                    </a:p>
                    <a:p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Prenant en compte les multiples transformations en cours </a:t>
                      </a:r>
                    </a:p>
                    <a:p>
                      <a:pPr lvl="0"/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S’appuyant sur des leviers susceptibles de mobiliser le public</a:t>
                      </a:r>
                      <a:endParaRPr lang="fr-FR" sz="20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considération et l’attention portées au jeune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</a:t>
                      </a:r>
                      <a:r>
                        <a:rPr lang="fr-FR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jeune capable et partie prenante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Variété des modalités de contact/Jeune partenaire de la ML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Modalités de contributions des jeunes à l’offre de service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3214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modalités et supports pédagogiques proposés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souples, non prédéterminées,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-construites, rythmées, expérientielles...</a:t>
                      </a:r>
                      <a:r>
                        <a:rPr lang="fr-FR" sz="1800" dirty="0">
                          <a:effectLst/>
                        </a:rPr>
                        <a:t> 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Sortir de la logique de projet et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travailler davantage sur les opportunités et le hasard </a:t>
                      </a:r>
                      <a:endParaRPr lang="fr-F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29" marB="4572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3173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posture de l’accompagnateur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de la Mission Locale : </a:t>
                      </a:r>
                      <a:r>
                        <a:rPr lang="fr-FR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 démarche de facilitation, 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Posture du conseiller 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animateur, médiateur, facilitateur...Une </a:t>
                      </a: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offre de service en évolution permanente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6101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 attention aux contextes facilitants et informels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</a:t>
                      </a:r>
                      <a:r>
                        <a:rPr lang="fr-FR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 recherche de contextes propices pour ces jeunes</a:t>
                      </a:r>
                      <a:endParaRPr lang="fr-FR" sz="1800" dirty="0"/>
                    </a:p>
                  </a:txBody>
                  <a:tcPr marL="91435" marR="91435" marT="45729" marB="45729"/>
                </a:tc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Démarches hors du bureau</a:t>
                      </a: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Stratégies pédagogiques de détours</a:t>
                      </a:r>
                    </a:p>
                    <a:p>
                      <a:endParaRPr lang="fr-FR" sz="1800" dirty="0"/>
                    </a:p>
                  </a:txBody>
                  <a:tcPr marL="91435" marR="91435" marT="45729" marB="4572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8B8F4D2D-7C4B-633F-E542-F9C34EB22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01625"/>
            <a:ext cx="7488237" cy="8651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Mobiliser les équipes autour des valeurs du réseau Missions Locales</a:t>
            </a:r>
            <a:endParaRPr lang="fr-FR" altLang="fr-FR" sz="3200" b="1" dirty="0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77EF5B1B-469D-A48F-1BB8-54220C183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8575" y="1511300"/>
            <a:ext cx="8642350" cy="4841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altLang="fr-FR" sz="2800" b="1" dirty="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</a:rPr>
              <a:t>3 temps dans l’intervention</a:t>
            </a:r>
          </a:p>
          <a:p>
            <a:pPr marL="0" lv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1- Nature, intensité et paradoxes des multiples </a:t>
            </a:r>
            <a:r>
              <a:rPr lang="fr-FR" sz="2800" b="1" dirty="0">
                <a:solidFill>
                  <a:schemeClr val="tx1"/>
                </a:solidFill>
              </a:rPr>
              <a:t>transformations en cours </a:t>
            </a:r>
            <a:r>
              <a:rPr lang="fr-FR" sz="2800" dirty="0">
                <a:solidFill>
                  <a:schemeClr val="tx1"/>
                </a:solidFill>
              </a:rPr>
              <a:t>en Missions Locales</a:t>
            </a:r>
          </a:p>
          <a:p>
            <a:pPr marL="0" lv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2- </a:t>
            </a:r>
            <a:r>
              <a:rPr lang="fr-FR" sz="2800" b="1" dirty="0">
                <a:solidFill>
                  <a:schemeClr val="tx1"/>
                </a:solidFill>
              </a:rPr>
              <a:t>Impacts </a:t>
            </a:r>
            <a:r>
              <a:rPr lang="fr-FR" sz="2800" dirty="0">
                <a:solidFill>
                  <a:schemeClr val="tx1"/>
                </a:solidFill>
              </a:rPr>
              <a:t>sur le vécu et la mobilisation des équipes : risques du moment</a:t>
            </a:r>
          </a:p>
          <a:p>
            <a:pPr marL="0" lv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3- Quels </a:t>
            </a:r>
            <a:r>
              <a:rPr lang="fr-FR" sz="2800" b="1" dirty="0">
                <a:solidFill>
                  <a:schemeClr val="tx1"/>
                </a:solidFill>
              </a:rPr>
              <a:t>leviers et points d’attention </a:t>
            </a:r>
            <a:r>
              <a:rPr lang="fr-FR" sz="2800" dirty="0">
                <a:solidFill>
                  <a:schemeClr val="tx1"/>
                </a:solidFill>
              </a:rPr>
              <a:t>pour (re)mobiliser le public et les équipes</a:t>
            </a:r>
          </a:p>
          <a:p>
            <a:pPr marL="0" lvl="0" indent="0">
              <a:buNone/>
            </a:pPr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8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27651" name="Espace réservé du numéro de diapositive 5">
            <a:extLst>
              <a:ext uri="{FF2B5EF4-FFF2-40B4-BE49-F238E27FC236}">
                <a16:creationId xmlns:a16="http://schemas.microsoft.com/office/drawing/2014/main" id="{352DE13D-C395-E5AF-7D6B-D2B36959A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04B337-F466-AA48-9441-5058F2725122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27652" name="Picture 6" descr="ANDRE%20CHAUVET%20LOGO">
            <a:extLst>
              <a:ext uri="{FF2B5EF4-FFF2-40B4-BE49-F238E27FC236}">
                <a16:creationId xmlns:a16="http://schemas.microsoft.com/office/drawing/2014/main" id="{CAD2D04C-4D07-DDC9-B0A7-C3E115975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313" y="6353175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11758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ce réservé du numéro de diapositive 2">
            <a:extLst>
              <a:ext uri="{FF2B5EF4-FFF2-40B4-BE49-F238E27FC236}">
                <a16:creationId xmlns:a16="http://schemas.microsoft.com/office/drawing/2014/main" id="{E288B235-EAC5-A409-CFC6-BBAE852408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12207AA8-7C91-124B-8E4D-A2A8B2E21608}" type="slidenum">
              <a:rPr lang="en-US" altLang="fr-FR">
                <a:solidFill>
                  <a:schemeClr val="bg1"/>
                </a:solidFill>
              </a:rPr>
              <a:pPr/>
              <a:t>5</a:t>
            </a:fld>
            <a:endParaRPr lang="en-US" altLang="fr-FR">
              <a:solidFill>
                <a:schemeClr val="bg1"/>
              </a:solidFill>
            </a:endParaRP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D18523FF-EBB8-590E-0048-D1EB7D179C67}"/>
              </a:ext>
            </a:extLst>
          </p:cNvPr>
          <p:cNvGraphicFramePr/>
          <p:nvPr/>
        </p:nvGraphicFramePr>
        <p:xfrm>
          <a:off x="243752" y="2419959"/>
          <a:ext cx="83066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281384F2-2980-32FF-ECF9-96E2AE44CD45}"/>
              </a:ext>
            </a:extLst>
          </p:cNvPr>
          <p:cNvSpPr/>
          <p:nvPr/>
        </p:nvSpPr>
        <p:spPr>
          <a:xfrm rot="21395422">
            <a:off x="2662238" y="5238750"/>
            <a:ext cx="2111375" cy="120015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5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ACCÉLÉRATION</a:t>
            </a:r>
            <a:r>
              <a:rPr lang="fr-FR" sz="1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des transformations sociales et technologiques (mise à jour)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4216A7-E7B8-1790-99C0-F8F84545AAC3}"/>
              </a:ext>
            </a:extLst>
          </p:cNvPr>
          <p:cNvSpPr/>
          <p:nvPr/>
        </p:nvSpPr>
        <p:spPr>
          <a:xfrm rot="707681">
            <a:off x="979488" y="1128713"/>
            <a:ext cx="2055812" cy="1598612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accent4"/>
                </a:solidFill>
              </a:rPr>
              <a:t>Ce qui impose à chacun d’</a:t>
            </a:r>
            <a:r>
              <a:rPr lang="fr-FR" b="1" dirty="0">
                <a:solidFill>
                  <a:schemeClr val="accent4"/>
                </a:solidFill>
              </a:rPr>
              <a:t>ANTICIPER</a:t>
            </a:r>
            <a:r>
              <a:rPr lang="fr-FR" dirty="0">
                <a:solidFill>
                  <a:schemeClr val="accent4"/>
                </a:solidFill>
              </a:rPr>
              <a:t> et plus uniquement de prévoir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1D98E5-22B7-5521-0DE6-C44BFCCEE3CA}"/>
              </a:ext>
            </a:extLst>
          </p:cNvPr>
          <p:cNvSpPr/>
          <p:nvPr/>
        </p:nvSpPr>
        <p:spPr>
          <a:xfrm rot="21023627">
            <a:off x="6167438" y="987425"/>
            <a:ext cx="2471737" cy="2846388"/>
          </a:xfrm>
          <a:prstGeom prst="rect">
            <a:avLst/>
          </a:prstGeom>
          <a:noFill/>
          <a:ln>
            <a:solidFill>
              <a:srgbClr val="FA44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FA442F"/>
                </a:solidFill>
              </a:rPr>
              <a:t>Une analyse plus complexe et une </a:t>
            </a:r>
            <a:r>
              <a:rPr lang="fr-FR" b="1" dirty="0">
                <a:solidFill>
                  <a:srgbClr val="FA442F"/>
                </a:solidFill>
              </a:rPr>
              <a:t>CONCILIATION</a:t>
            </a:r>
            <a:r>
              <a:rPr lang="fr-FR" dirty="0">
                <a:solidFill>
                  <a:srgbClr val="FA442F"/>
                </a:solidFill>
              </a:rPr>
              <a:t> </a:t>
            </a:r>
            <a:r>
              <a:rPr lang="fr-FR" b="1" dirty="0">
                <a:solidFill>
                  <a:srgbClr val="FA442F"/>
                </a:solidFill>
              </a:rPr>
              <a:t>PERMANENTE</a:t>
            </a:r>
            <a:r>
              <a:rPr lang="fr-FR" dirty="0">
                <a:solidFill>
                  <a:srgbClr val="FA442F"/>
                </a:solidFill>
              </a:rPr>
              <a:t> entre ce qui relève de sa décision et ce qui relève des évolutions de l’ensemble du système</a:t>
            </a:r>
          </a:p>
        </p:txBody>
      </p:sp>
      <p:pic>
        <p:nvPicPr>
          <p:cNvPr id="39942" name="Image 10">
            <a:extLst>
              <a:ext uri="{FF2B5EF4-FFF2-40B4-BE49-F238E27FC236}">
                <a16:creationId xmlns:a16="http://schemas.microsoft.com/office/drawing/2014/main" id="{988FBF17-B112-D57E-7267-36960998E4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186"/>
          <a:stretch>
            <a:fillRect/>
          </a:stretch>
        </p:blipFill>
        <p:spPr bwMode="auto">
          <a:xfrm>
            <a:off x="0" y="830263"/>
            <a:ext cx="9144000" cy="9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368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330A8B11-80D9-88B8-F8C3-CE9E72A6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08013"/>
            <a:ext cx="7488237" cy="10207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br>
              <a:rPr lang="fr-FR" altLang="fr-FR" sz="32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fr-FR" altLang="fr-FR" sz="3200" b="1">
                <a:solidFill>
                  <a:schemeClr val="bg1"/>
                </a:solidFill>
                <a:ea typeface="ＭＳ Ｐゴシック" panose="020B0600070205080204" pitchFamily="34" charset="-128"/>
              </a:rPr>
              <a:t>et les organisations internes des Missions Locales</a:t>
            </a:r>
            <a:br>
              <a:rPr lang="fr-FR" altLang="fr-FR" sz="3200">
                <a:ea typeface="ＭＳ Ｐゴシック" panose="020B0600070205080204" pitchFamily="34" charset="-128"/>
              </a:rPr>
            </a:br>
            <a:endParaRPr lang="fr-FR" altLang="fr-FR" sz="3200" b="1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010530DB-B265-DB98-CCF8-E955DC067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8" y="1484313"/>
            <a:ext cx="8642350" cy="49863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1- 1- Plusieurs constats 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Importance du non-recours au droit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comme symptôme (NEET, invisibles….) et un marché du travail </a:t>
            </a: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paradoxal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Une question récurrente en France : </a:t>
            </a: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une reproduction sociale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qui fait de l’origine sociale un paramètre essentiel de l’évolution notamment pour les plus jeunes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La situation actuelle est susceptible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de dégrader encore la situation des personnes les plus vulnérables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La question du </a:t>
            </a: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« pour tous », 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récurrente dans tous les textes, est loin d’être simple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Concurrence</a:t>
            </a:r>
            <a:r>
              <a:rPr lang="fr-FR" altLang="fr-FR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d’offres sur certains territoires entre structures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31747" name="Espace réservé du numéro de diapositive 5">
            <a:extLst>
              <a:ext uri="{FF2B5EF4-FFF2-40B4-BE49-F238E27FC236}">
                <a16:creationId xmlns:a16="http://schemas.microsoft.com/office/drawing/2014/main" id="{AAC4BF0C-4604-44E5-8DB6-823DF57F5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E3B3F1-69D6-484E-968D-C5F9CDD57B07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1748" name="Picture 6" descr="ANDRE%20CHAUVET%20LOGO">
            <a:extLst>
              <a:ext uri="{FF2B5EF4-FFF2-40B4-BE49-F238E27FC236}">
                <a16:creationId xmlns:a16="http://schemas.microsoft.com/office/drawing/2014/main" id="{0CA50A59-58E9-83F4-2B57-5F78C9FC9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594995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25C9269F-C18C-F5D2-EDF4-A28AB9DBB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08013"/>
            <a:ext cx="7488237" cy="8763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br>
              <a:rPr lang="fr-FR" altLang="fr-FR" sz="32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fr-FR" altLang="fr-FR" sz="3200" b="1">
                <a:solidFill>
                  <a:schemeClr val="bg1"/>
                </a:solidFill>
                <a:ea typeface="ＭＳ Ｐゴシック" panose="020B0600070205080204" pitchFamily="34" charset="-128"/>
              </a:rPr>
              <a:t>et les organisations internes des Missions Locales</a:t>
            </a:r>
            <a:br>
              <a:rPr lang="fr-FR" altLang="fr-FR" sz="3200">
                <a:ea typeface="ＭＳ Ｐゴシック" panose="020B0600070205080204" pitchFamily="34" charset="-128"/>
              </a:rPr>
            </a:br>
            <a:endParaRPr lang="fr-FR" altLang="fr-FR" sz="3200" b="1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45FF38F3-B3CB-4ACE-1699-BD3AFCF16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8" y="1484313"/>
            <a:ext cx="8642350" cy="49863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1-2- Du côté, institutionnel, de nombreuses initiatives  paradoxales : d’un côté.....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400" i="1" dirty="0">
                <a:solidFill>
                  <a:schemeClr val="tx1"/>
                </a:solidFill>
              </a:rPr>
              <a:t>« …promouvoir une </a:t>
            </a:r>
            <a:r>
              <a:rPr lang="fr-FR" sz="2400" b="1" i="1" dirty="0">
                <a:solidFill>
                  <a:schemeClr val="tx1"/>
                </a:solidFill>
              </a:rPr>
              <a:t>approche différente, qui part des personnes...</a:t>
            </a:r>
            <a:r>
              <a:rPr lang="fr-FR" sz="2400" i="1" dirty="0">
                <a:solidFill>
                  <a:schemeClr val="tx1"/>
                </a:solidFill>
              </a:rPr>
              <a:t>plutôt que des dispositifs et des logiques administratives…encourage les partenariats et les coopérations, à l’échelle des opérateurs comme à celles des institutions… »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Ancrées sur les territoires (PRIC, 100% inclusion, territoires zéro chômeurs,  territoires apprenants, tiers lieux…)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Mobilisant des acteurs multiples (professionnels, bénévoles, institutions) de champs très variés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33795" name="Espace réservé du numéro de diapositive 5">
            <a:extLst>
              <a:ext uri="{FF2B5EF4-FFF2-40B4-BE49-F238E27FC236}">
                <a16:creationId xmlns:a16="http://schemas.microsoft.com/office/drawing/2014/main" id="{63A51E16-644E-5A8B-10B3-278B5452A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52C4BD-46F3-ED48-94F7-7984EFF03572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3796" name="Picture 6" descr="ANDRE%20CHAUVET%20LOGO">
            <a:extLst>
              <a:ext uri="{FF2B5EF4-FFF2-40B4-BE49-F238E27FC236}">
                <a16:creationId xmlns:a16="http://schemas.microsoft.com/office/drawing/2014/main" id="{711097A9-A053-D39F-A5D7-47331618B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47700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CA7D392F-75F9-174E-3588-CB878C4EE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08013"/>
            <a:ext cx="7488237" cy="8763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br>
              <a:rPr lang="fr-FR" altLang="fr-FR" sz="32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fr-FR" altLang="fr-FR" sz="3200" b="1">
                <a:solidFill>
                  <a:schemeClr val="bg1"/>
                </a:solidFill>
                <a:ea typeface="ＭＳ Ｐゴシック" panose="020B0600070205080204" pitchFamily="34" charset="-128"/>
              </a:rPr>
              <a:t>et les organisations internes des Missions Locales</a:t>
            </a:r>
            <a:br>
              <a:rPr lang="fr-FR" altLang="fr-FR" sz="3200">
                <a:ea typeface="ＭＳ Ｐゴシック" panose="020B0600070205080204" pitchFamily="34" charset="-128"/>
              </a:rPr>
            </a:br>
            <a:endParaRPr lang="fr-FR" altLang="fr-FR" sz="3200" b="1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1CBC604A-3939-0DD0-6B4D-994B105EB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8" y="1484313"/>
            <a:ext cx="8642350" cy="49863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1-2- Du côté, institutionnel, de nombreuses initiatives  paradoxales : d’un autre côté.....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Retour d’approches très </a:t>
            </a:r>
            <a:r>
              <a:rPr lang="fr-FR" sz="2400" dirty="0" err="1">
                <a:solidFill>
                  <a:schemeClr val="tx1"/>
                </a:solidFill>
              </a:rPr>
              <a:t>adéquationnistes</a:t>
            </a:r>
            <a:r>
              <a:rPr lang="fr-FR" sz="2400" dirty="0">
                <a:solidFill>
                  <a:schemeClr val="tx1"/>
                </a:solidFill>
              </a:rPr>
              <a:t> et prescriptives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Discours sur une émancipation et une liberté de choix des personnes mais </a:t>
            </a:r>
            <a:r>
              <a:rPr lang="fr-FR" sz="2400" b="1" dirty="0">
                <a:solidFill>
                  <a:schemeClr val="tx1"/>
                </a:solidFill>
              </a:rPr>
              <a:t>appuis conditionnés </a:t>
            </a:r>
            <a:r>
              <a:rPr lang="fr-FR" sz="2400" dirty="0">
                <a:solidFill>
                  <a:schemeClr val="tx1"/>
                </a:solidFill>
              </a:rPr>
              <a:t>(droits/devoirs...) : CEJ, financement de la formation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Contrôle de l’activité et de la performance emploi très normés alors que les situations sont de plus en plus singulières et nécessitent une personnalisation accrue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Recours aux algorithmes / et donc au calcul....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35843" name="Espace réservé du numéro de diapositive 5">
            <a:extLst>
              <a:ext uri="{FF2B5EF4-FFF2-40B4-BE49-F238E27FC236}">
                <a16:creationId xmlns:a16="http://schemas.microsoft.com/office/drawing/2014/main" id="{FE7F79B6-672B-FCC1-ECF5-A7BE510FF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87F75F-DF05-824D-8572-8C8C58AEB748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5844" name="Picture 6" descr="ANDRE%20CHAUVET%20LOGO">
            <a:extLst>
              <a:ext uri="{FF2B5EF4-FFF2-40B4-BE49-F238E27FC236}">
                <a16:creationId xmlns:a16="http://schemas.microsoft.com/office/drawing/2014/main" id="{0CD56756-C16D-2086-4839-FA4839717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47700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61781671-0675-6938-939E-74A7DCF1A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08013"/>
            <a:ext cx="7488237" cy="8763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fr-FR" altLang="fr-FR" sz="2800" b="1">
                <a:solidFill>
                  <a:schemeClr val="tx1"/>
                </a:solidFill>
                <a:ea typeface="ＭＳ Ｐゴシック" panose="020B0600070205080204" pitchFamily="34" charset="-128"/>
              </a:rPr>
              <a:t>1- Les transformations en cours et leurs impacts</a:t>
            </a:r>
            <a:br>
              <a:rPr lang="fr-FR" altLang="fr-FR" sz="320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fr-FR" altLang="fr-FR" sz="3200" b="1">
                <a:solidFill>
                  <a:schemeClr val="bg1"/>
                </a:solidFill>
                <a:ea typeface="ＭＳ Ｐゴシック" panose="020B0600070205080204" pitchFamily="34" charset="-128"/>
              </a:rPr>
              <a:t>et les organisations internes des Missions Locales</a:t>
            </a:r>
            <a:br>
              <a:rPr lang="fr-FR" altLang="fr-FR" sz="3200">
                <a:ea typeface="ＭＳ Ｐゴシック" panose="020B0600070205080204" pitchFamily="34" charset="-128"/>
              </a:rPr>
            </a:br>
            <a:endParaRPr lang="fr-FR" altLang="fr-FR" sz="3200" b="1">
              <a:solidFill>
                <a:schemeClr val="tx1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35AE3CEC-9635-9C84-3034-6CA47F360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8" y="1484313"/>
            <a:ext cx="8642350" cy="49863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altLang="fr-FR" sz="24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1-3- Des évolutions règlementaires permanentes et accélérées :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Obligation de formation 16-18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PRIC : la question des invisibles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Dispositif 1 jeune 1 solution dans le cadre du plan de relance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CEJ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......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Dans un environnement sanitaire et économique et social qui fragilise encore les personnes les plus vulnérables.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FR" altLang="fr-FR" sz="2400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</a:endParaRPr>
          </a:p>
          <a:p>
            <a:pPr>
              <a:buFont typeface="Wingdings 2" pitchFamily="2" charset="2"/>
              <a:buNone/>
              <a:defRPr/>
            </a:pPr>
            <a:endParaRPr lang="fr-FR" altLang="fr-FR" sz="2400" dirty="0">
              <a:ea typeface="ＭＳ Ｐゴシック" panose="020B0600070205080204" pitchFamily="34" charset="-128"/>
            </a:endParaRPr>
          </a:p>
        </p:txBody>
      </p:sp>
      <p:sp>
        <p:nvSpPr>
          <p:cNvPr id="37891" name="Espace réservé du numéro de diapositive 5">
            <a:extLst>
              <a:ext uri="{FF2B5EF4-FFF2-40B4-BE49-F238E27FC236}">
                <a16:creationId xmlns:a16="http://schemas.microsoft.com/office/drawing/2014/main" id="{29B65522-12D0-B5CB-204B-6817C276A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1pPr>
            <a:lvl2pPr marL="742950" indent="-28575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4pPr>
            <a:lvl5pPr marL="20574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77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AEBA76-A135-4C4A-B274-B0F076C63952}" type="slidenum">
              <a:rPr lang="fr-FR" altLang="fr-FR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fr-FR" altLang="fr-F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7892" name="Picture 6" descr="ANDRE%20CHAUVET%20LOGO">
            <a:extLst>
              <a:ext uri="{FF2B5EF4-FFF2-40B4-BE49-F238E27FC236}">
                <a16:creationId xmlns:a16="http://schemas.microsoft.com/office/drawing/2014/main" id="{419D3F3A-C798-49F7-0EFB-492670973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6280150"/>
            <a:ext cx="898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8D3A025786524F9D58C82B55E9D243" ma:contentTypeVersion="16" ma:contentTypeDescription="Crée un document." ma:contentTypeScope="" ma:versionID="2df69aba4443cd205a80dd16844f11e7">
  <xsd:schema xmlns:xsd="http://www.w3.org/2001/XMLSchema" xmlns:xs="http://www.w3.org/2001/XMLSchema" xmlns:p="http://schemas.microsoft.com/office/2006/metadata/properties" xmlns:ns2="ad464bd7-6ceb-4172-a6a5-7c225bd32783" xmlns:ns3="2e2a50ab-f22f-43ff-98ee-ceaef8e6fa4b" targetNamespace="http://schemas.microsoft.com/office/2006/metadata/properties" ma:root="true" ma:fieldsID="d102461baf36acff18a0493f4cf035d3" ns2:_="" ns3:_="">
    <xsd:import namespace="ad464bd7-6ceb-4172-a6a5-7c225bd32783"/>
    <xsd:import namespace="2e2a50ab-f22f-43ff-98ee-ceaef8e6fa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64bd7-6ceb-4172-a6a5-7c225bd327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127f5259-36de-48df-a9f6-61be3e8416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a50ab-f22f-43ff-98ee-ceaef8e6fa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a02155-22f5-4f5f-808c-f2d838a824f3}" ma:internalName="TaxCatchAll" ma:showField="CatchAllData" ma:web="2e2a50ab-f22f-43ff-98ee-ceaef8e6fa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464bd7-6ceb-4172-a6a5-7c225bd32783">
      <Terms xmlns="http://schemas.microsoft.com/office/infopath/2007/PartnerControls"/>
    </lcf76f155ced4ddcb4097134ff3c332f>
    <TaxCatchAll xmlns="2e2a50ab-f22f-43ff-98ee-ceaef8e6fa4b" xsi:nil="true"/>
  </documentManagement>
</p:properties>
</file>

<file path=customXml/itemProps1.xml><?xml version="1.0" encoding="utf-8"?>
<ds:datastoreItem xmlns:ds="http://schemas.openxmlformats.org/officeDocument/2006/customXml" ds:itemID="{4CDDBEC9-FA90-44C8-9A31-1FEC6CCAB203}"/>
</file>

<file path=customXml/itemProps2.xml><?xml version="1.0" encoding="utf-8"?>
<ds:datastoreItem xmlns:ds="http://schemas.openxmlformats.org/officeDocument/2006/customXml" ds:itemID="{6ED2CE6C-2BE3-4DA7-816D-2D5F2F6E48B8}"/>
</file>

<file path=customXml/itemProps3.xml><?xml version="1.0" encoding="utf-8"?>
<ds:datastoreItem xmlns:ds="http://schemas.openxmlformats.org/officeDocument/2006/customXml" ds:itemID="{66BCA7DE-0134-4F90-8B21-D4742D8294E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8801</TotalTime>
  <Words>3335</Words>
  <Application>Microsoft Office PowerPoint</Application>
  <PresentationFormat>Affichage à l'écran (4:3)</PresentationFormat>
  <Paragraphs>311</Paragraphs>
  <Slides>32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9" baseType="lpstr">
      <vt:lpstr>Arial</vt:lpstr>
      <vt:lpstr>Rockwell</vt:lpstr>
      <vt:lpstr>Tahoma</vt:lpstr>
      <vt:lpstr>Verdana</vt:lpstr>
      <vt:lpstr>Wingdings</vt:lpstr>
      <vt:lpstr>Wingdings 2</vt:lpstr>
      <vt:lpstr>Avantage</vt:lpstr>
      <vt:lpstr>«  Mobiliser les équipes autour des valeurs du réseau dans cette période de changements  </vt:lpstr>
      <vt:lpstr>Mobiliser les équipes autour des valeurs du réseau Missions LocaleslML</vt:lpstr>
      <vt:lpstr>Mobiliser les équipes autour des valeurs du réseau Missions Locales</vt:lpstr>
      <vt:lpstr>Mobiliser les équipes autour des valeurs du réseau Missions Locales</vt:lpstr>
      <vt:lpstr>Présentation PowerPoint</vt:lpstr>
      <vt:lpstr>1- Les transformations en cours et leurs impacts et les organisations internes des Missions Locales </vt:lpstr>
      <vt:lpstr>1- Les transformations en cours et leurs impacts et les organisations internes des Missions Locales </vt:lpstr>
      <vt:lpstr>1- Les transformations en cours et leurs impacts et les organisations internes des Missions Locales </vt:lpstr>
      <vt:lpstr>1- Les transformations en cours et leurs impacts et les organisations internes des Missions Locales </vt:lpstr>
      <vt:lpstr>1- Les transformations en cours et leurs impacts et les organisations internes des Missions Locales </vt:lpstr>
      <vt:lpstr>1- Les transformations en cours et leurs impacts</vt:lpstr>
      <vt:lpstr>1- Les transformations en cours…. l’accompagnement en réflexion</vt:lpstr>
      <vt:lpstr>1- Les transformations en cours…. l’accompagnement en réflexion</vt:lpstr>
      <vt:lpstr>1- Les transformations en cours…. l’accompagnement en réflexion</vt:lpstr>
      <vt:lpstr>1- Les transformations en cours…. l’accompagnement en réflexion</vt:lpstr>
      <vt:lpstr>1- Les transformations en cours et leurs impacts</vt:lpstr>
      <vt:lpstr>2- Impacts sur le vécu et la mobilisation des équipes : risques du moment</vt:lpstr>
      <vt:lpstr>2- Impacts sur le vécu et la mobilisation des équipes : risques du moment</vt:lpstr>
      <vt:lpstr>2- Impacts sur le vécu et la mobilisation des équipes : risques du moment</vt:lpstr>
      <vt:lpstr>2- Impacts sur le vécu et la mobilisation des équipes : risques du moment</vt:lpstr>
      <vt:lpstr>2- Impacts sur le vécu et la mobilisation des équipes : risques du moment</vt:lpstr>
      <vt:lpstr>3- Quels leviers et points d’attention pour (re)mobiliser le public et les équipes</vt:lpstr>
      <vt:lpstr>2- Impacts sur le vécu et la mobilisation des équipes : risques du moment</vt:lpstr>
      <vt:lpstr>2- Impacts sur le vécu et la mobilisation des équipes : risques du moment</vt:lpstr>
      <vt:lpstr>3- Quels leviers et points d’attention pour (re)mobiliser le public et les équipes</vt:lpstr>
      <vt:lpstr>3- Quels leviers et points d’attention pour (re)mobiliser le public et les équipes</vt:lpstr>
      <vt:lpstr>3- Quels leviers et points d’attention pour (re)mobiliser le public et les équipes</vt:lpstr>
      <vt:lpstr>3- Quels leviers et points d’attention pour (re)mobiliser le public et les équipes</vt:lpstr>
      <vt:lpstr>Perspectives</vt:lpstr>
      <vt:lpstr>Présentation PowerPoint</vt:lpstr>
      <vt:lpstr>Présentation PowerPoint</vt:lpstr>
      <vt:lpstr>Présentation PowerPoint</vt:lpstr>
    </vt:vector>
  </TitlesOfParts>
  <Company>PRIVE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Enjeux et pratiques de l’information, du conseil et de l’accompagnement</dc:title>
  <dc:creator>SISKO</dc:creator>
  <cp:lastModifiedBy>Sandrine LECLERC</cp:lastModifiedBy>
  <cp:revision>311</cp:revision>
  <cp:lastPrinted>2021-04-01T16:34:24Z</cp:lastPrinted>
  <dcterms:created xsi:type="dcterms:W3CDTF">2010-11-11T08:33:54Z</dcterms:created>
  <dcterms:modified xsi:type="dcterms:W3CDTF">2022-09-30T12:47:45Z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0x010100BC8D3A025786524F9D58C82B55E9D243</vt:lpwstr>
  </property>
</Properties>
</file>