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3" r:id="rId3"/>
    <p:sldId id="256" r:id="rId4"/>
    <p:sldId id="257"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IWJVYc0rJ1JB4OIh411pg==" hashData="1M8EzgLvCBt8vUKi6dEWZMxddEimo/gGx6E4u4P5R0cM4NWrNF+RtieOKxjqeztYwBU2nviHk+ClW3ZbCB+x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té, bâtiment, montagne&#10;&#10;Description générée automatiquement">
            <a:extLst>
              <a:ext uri="{FF2B5EF4-FFF2-40B4-BE49-F238E27FC236}">
                <a16:creationId xmlns:a16="http://schemas.microsoft.com/office/drawing/2014/main" id="{7EFFE854-019D-F153-CC81-ACF692D6DB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1076" y="622738"/>
            <a:ext cx="8860220" cy="5612523"/>
          </a:xfrm>
          <a:prstGeom prst="rect">
            <a:avLst/>
          </a:prstGeom>
          <a:ln w="50800" cmpd="dbl">
            <a:solidFill>
              <a:schemeClr val="bg1"/>
            </a:solidFill>
          </a:ln>
        </p:spPr>
      </p:pic>
      <p:sp>
        <p:nvSpPr>
          <p:cNvPr id="4" name="ZoneTexte 3">
            <a:extLst>
              <a:ext uri="{FF2B5EF4-FFF2-40B4-BE49-F238E27FC236}">
                <a16:creationId xmlns:a16="http://schemas.microsoft.com/office/drawing/2014/main" id="{9A424280-FB15-AF64-BD0C-71BFA505DE17}"/>
              </a:ext>
            </a:extLst>
          </p:cNvPr>
          <p:cNvSpPr txBox="1"/>
          <p:nvPr/>
        </p:nvSpPr>
        <p:spPr>
          <a:xfrm>
            <a:off x="9532882" y="773804"/>
            <a:ext cx="2517228" cy="5632311"/>
          </a:xfrm>
          <a:prstGeom prst="rect">
            <a:avLst/>
          </a:prstGeom>
          <a:noFill/>
        </p:spPr>
        <p:txBody>
          <a:bodyPr wrap="square" rtlCol="0">
            <a:spAutoFit/>
          </a:bodyPr>
          <a:lstStyle/>
          <a:p>
            <a:r>
              <a:rPr lang="fr-FR" sz="2000" b="1" i="1" dirty="0">
                <a:solidFill>
                  <a:srgbClr val="FFFF00"/>
                </a:solidFill>
              </a:rPr>
              <a:t>Vue panoramique de la ville de Mulhouse depuis la tour du Belvédère (quartier du </a:t>
            </a:r>
            <a:r>
              <a:rPr lang="fr-FR" sz="2000" b="1" i="1" dirty="0" err="1">
                <a:solidFill>
                  <a:srgbClr val="FFFF00"/>
                </a:solidFill>
              </a:rPr>
              <a:t>Rebberg</a:t>
            </a:r>
            <a:r>
              <a:rPr lang="fr-FR" sz="2000" b="1" i="1" dirty="0">
                <a:solidFill>
                  <a:srgbClr val="FFFF00"/>
                </a:solidFill>
              </a:rPr>
              <a:t>, secteur 2). On distingue au centre le temple Saint-Étienne, à droite la tour de l'Europe – le seul gratte-ciel mulhousien correspondant aux critères d'</a:t>
            </a:r>
            <a:r>
              <a:rPr lang="fr-FR" sz="2000" b="1" i="1" dirty="0" err="1">
                <a:solidFill>
                  <a:srgbClr val="FFFF00"/>
                </a:solidFill>
              </a:rPr>
              <a:t>Emporis</a:t>
            </a:r>
            <a:r>
              <a:rPr lang="fr-FR" sz="2000" b="1" i="1" dirty="0">
                <a:solidFill>
                  <a:srgbClr val="FFFF00"/>
                </a:solidFill>
              </a:rPr>
              <a:t> – et au fond les terrils du Bassin potassique et la forêt de Nonnenbruch</a:t>
            </a:r>
          </a:p>
        </p:txBody>
      </p:sp>
      <p:sp>
        <p:nvSpPr>
          <p:cNvPr id="5" name="ZoneTexte 4">
            <a:extLst>
              <a:ext uri="{FF2B5EF4-FFF2-40B4-BE49-F238E27FC236}">
                <a16:creationId xmlns:a16="http://schemas.microsoft.com/office/drawing/2014/main" id="{96A366B0-E58B-6477-F416-1B04BF34A101}"/>
              </a:ext>
            </a:extLst>
          </p:cNvPr>
          <p:cNvSpPr txBox="1"/>
          <p:nvPr/>
        </p:nvSpPr>
        <p:spPr>
          <a:xfrm>
            <a:off x="1579419" y="126123"/>
            <a:ext cx="7611878" cy="461665"/>
          </a:xfrm>
          <a:prstGeom prst="rect">
            <a:avLst/>
          </a:prstGeom>
          <a:noFill/>
        </p:spPr>
        <p:txBody>
          <a:bodyPr wrap="square" rtlCol="0">
            <a:spAutoFit/>
          </a:bodyPr>
          <a:lstStyle/>
          <a:p>
            <a:r>
              <a:rPr lang="fr-FR" sz="2400" b="1" i="1" dirty="0">
                <a:solidFill>
                  <a:srgbClr val="FFFF00"/>
                </a:solidFill>
              </a:rPr>
              <a:t>Lorient Vous Propose La Commune De Mulhouse</a:t>
            </a: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sndAc>
          <p:stSnd loop="1">
            <p:snd r:embed="rId2" name="videoplayback.wav"/>
          </p:stSnd>
        </p:sndAc>
      </p:transition>
    </mc:Choice>
    <mc:Fallback xmlns="">
      <p:transition spd="slow" advClick="0" advTm="16000">
        <p:fade/>
        <p:sndAc>
          <p:stSnd loop="1">
            <p:snd r:embed="rId4"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7C2FAD-DD4C-C3B8-4D2D-E8BC43873F15}"/>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Mulhouse est une ville située dans l'est de la France, près des frontières suisse et allemande. La Cité de l'automobile présente des voitures datant de 1878, notamment des modèles sport classiques signés Mercedes et Bugatti. Des locomotives et des wagons sont exposés à la Cité du train. Le temple néogothique Saint-Étienne, qui date des années 1800, comporte des vitraux du XIIe siècle. Le zoo de Mulhouse abrite des ours polaires, des lémuriens et des tigres.</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FF03E96-66CC-68D9-32DE-12D5398D18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727" y="457200"/>
            <a:ext cx="10861964" cy="5749637"/>
          </a:xfrm>
          <a:prstGeom prst="rect">
            <a:avLst/>
          </a:prstGeom>
          <a:ln w="50800" cmpd="dbl">
            <a:solidFill>
              <a:schemeClr val="bg1"/>
            </a:solidFill>
          </a:ln>
        </p:spPr>
      </p:pic>
      <p:sp>
        <p:nvSpPr>
          <p:cNvPr id="3" name="ZoneTexte 2">
            <a:extLst>
              <a:ext uri="{FF2B5EF4-FFF2-40B4-BE49-F238E27FC236}">
                <a16:creationId xmlns:a16="http://schemas.microsoft.com/office/drawing/2014/main" id="{B07E536D-9F5E-747B-6338-72DC84421E25}"/>
              </a:ext>
            </a:extLst>
          </p:cNvPr>
          <p:cNvSpPr txBox="1"/>
          <p:nvPr/>
        </p:nvSpPr>
        <p:spPr>
          <a:xfrm>
            <a:off x="5250872" y="57090"/>
            <a:ext cx="4378037" cy="400110"/>
          </a:xfrm>
          <a:prstGeom prst="rect">
            <a:avLst/>
          </a:prstGeom>
          <a:noFill/>
        </p:spPr>
        <p:txBody>
          <a:bodyPr wrap="square" rtlCol="0">
            <a:spAutoFit/>
          </a:bodyPr>
          <a:lstStyle/>
          <a:p>
            <a:r>
              <a:rPr lang="fr-FR" sz="2000" b="1" i="1" dirty="0">
                <a:solidFill>
                  <a:srgbClr val="FFFF00"/>
                </a:solidFill>
              </a:rPr>
              <a:t>MULHOUSE</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2FA83DB-3187-009E-3B9D-348B9D6C5E70}"/>
              </a:ext>
            </a:extLst>
          </p:cNvPr>
          <p:cNvPicPr>
            <a:picLocks noChangeAspect="1"/>
          </p:cNvPicPr>
          <p:nvPr/>
        </p:nvPicPr>
        <p:blipFill>
          <a:blip r:embed="rId2"/>
          <a:stretch>
            <a:fillRect/>
          </a:stretch>
        </p:blipFill>
        <p:spPr>
          <a:xfrm>
            <a:off x="2107324" y="772510"/>
            <a:ext cx="7977352" cy="4871546"/>
          </a:xfrm>
          <a:prstGeom prst="rect">
            <a:avLst/>
          </a:prstGeom>
          <a:ln w="50800" cmpd="dbl">
            <a:solidFill>
              <a:schemeClr val="bg1"/>
            </a:solidFill>
          </a:ln>
        </p:spPr>
      </p:pic>
      <p:sp>
        <p:nvSpPr>
          <p:cNvPr id="3" name="ZoneTexte 2">
            <a:extLst>
              <a:ext uri="{FF2B5EF4-FFF2-40B4-BE49-F238E27FC236}">
                <a16:creationId xmlns:a16="http://schemas.microsoft.com/office/drawing/2014/main" id="{663E5C39-D765-714C-0422-DF947DC83F00}"/>
              </a:ext>
            </a:extLst>
          </p:cNvPr>
          <p:cNvSpPr txBox="1"/>
          <p:nvPr/>
        </p:nvSpPr>
        <p:spPr>
          <a:xfrm>
            <a:off x="5533696" y="372400"/>
            <a:ext cx="5927834" cy="400110"/>
          </a:xfrm>
          <a:prstGeom prst="rect">
            <a:avLst/>
          </a:prstGeom>
          <a:noFill/>
        </p:spPr>
        <p:txBody>
          <a:bodyPr wrap="square" rtlCol="0">
            <a:spAutoFit/>
          </a:bodyPr>
          <a:lstStyle/>
          <a:p>
            <a:r>
              <a:rPr lang="fr-FR" sz="2000" b="1" i="1" dirty="0">
                <a:solidFill>
                  <a:srgbClr val="FFFF00"/>
                </a:solidFill>
              </a:rPr>
              <a:t>Musée Alsace</a:t>
            </a: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10;&#10;Description générée automatiquement">
            <a:extLst>
              <a:ext uri="{FF2B5EF4-FFF2-40B4-BE49-F238E27FC236}">
                <a16:creationId xmlns:a16="http://schemas.microsoft.com/office/drawing/2014/main" id="{0D47077A-EF27-5220-10F6-39D663D36D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0750" y="661987"/>
            <a:ext cx="7810500" cy="5534025"/>
          </a:xfrm>
          <a:prstGeom prst="rect">
            <a:avLst/>
          </a:prstGeom>
          <a:ln w="50800" cmpd="dbl">
            <a:solidFill>
              <a:schemeClr val="bg1"/>
            </a:solidFill>
          </a:ln>
        </p:spPr>
      </p:pic>
      <p:sp>
        <p:nvSpPr>
          <p:cNvPr id="4" name="ZoneTexte 3">
            <a:extLst>
              <a:ext uri="{FF2B5EF4-FFF2-40B4-BE49-F238E27FC236}">
                <a16:creationId xmlns:a16="http://schemas.microsoft.com/office/drawing/2014/main" id="{E691A75B-F4DB-445B-6B9C-C88CB8403D84}"/>
              </a:ext>
            </a:extLst>
          </p:cNvPr>
          <p:cNvSpPr txBox="1"/>
          <p:nvPr/>
        </p:nvSpPr>
        <p:spPr>
          <a:xfrm>
            <a:off x="5591503" y="261877"/>
            <a:ext cx="5044965" cy="400110"/>
          </a:xfrm>
          <a:prstGeom prst="rect">
            <a:avLst/>
          </a:prstGeom>
          <a:noFill/>
        </p:spPr>
        <p:txBody>
          <a:bodyPr wrap="square" rtlCol="0">
            <a:spAutoFit/>
          </a:bodyPr>
          <a:lstStyle/>
          <a:p>
            <a:r>
              <a:rPr lang="fr-FR" sz="2000" b="1" i="1" dirty="0">
                <a:solidFill>
                  <a:srgbClr val="FFFF00"/>
                </a:solidFill>
              </a:rPr>
              <a:t>Mulhouse </a:t>
            </a: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jour, toit&#10;&#10;Description générée automatiquement">
            <a:extLst>
              <a:ext uri="{FF2B5EF4-FFF2-40B4-BE49-F238E27FC236}">
                <a16:creationId xmlns:a16="http://schemas.microsoft.com/office/drawing/2014/main" id="{F7A8F07D-ACAC-3DFF-B1C0-8A1B3E7715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435" y="338958"/>
            <a:ext cx="7630510" cy="6180083"/>
          </a:xfrm>
          <a:prstGeom prst="rect">
            <a:avLst/>
          </a:prstGeom>
          <a:ln w="50800" cmpd="dbl">
            <a:solidFill>
              <a:schemeClr val="bg1"/>
            </a:solidFill>
          </a:ln>
        </p:spPr>
      </p:pic>
      <p:sp>
        <p:nvSpPr>
          <p:cNvPr id="4" name="ZoneTexte 3">
            <a:extLst>
              <a:ext uri="{FF2B5EF4-FFF2-40B4-BE49-F238E27FC236}">
                <a16:creationId xmlns:a16="http://schemas.microsoft.com/office/drawing/2014/main" id="{12EBED05-BBD3-2AC8-D203-4B7C6A194C5B}"/>
              </a:ext>
            </a:extLst>
          </p:cNvPr>
          <p:cNvSpPr txBox="1"/>
          <p:nvPr/>
        </p:nvSpPr>
        <p:spPr>
          <a:xfrm>
            <a:off x="8245366" y="4225159"/>
            <a:ext cx="3294993" cy="1015663"/>
          </a:xfrm>
          <a:prstGeom prst="rect">
            <a:avLst/>
          </a:prstGeom>
          <a:noFill/>
        </p:spPr>
        <p:txBody>
          <a:bodyPr wrap="square" rtlCol="0">
            <a:spAutoFit/>
          </a:bodyPr>
          <a:lstStyle/>
          <a:p>
            <a:r>
              <a:rPr lang="fr-FR" sz="2000" b="1" i="1" dirty="0">
                <a:solidFill>
                  <a:srgbClr val="FFFF00"/>
                </a:solidFill>
              </a:rPr>
              <a:t>Le chevalement Théodore à Wittenheim, le plus haut d'Europe</a:t>
            </a: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in, voie, extérieur, arbre&#10;&#10;Description générée automatiquement">
            <a:extLst>
              <a:ext uri="{FF2B5EF4-FFF2-40B4-BE49-F238E27FC236}">
                <a16:creationId xmlns:a16="http://schemas.microsoft.com/office/drawing/2014/main" id="{37759BE9-2B03-AD11-0522-88B29AA628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5350"/>
            <a:ext cx="7620000" cy="5067300"/>
          </a:xfrm>
          <a:prstGeom prst="rect">
            <a:avLst/>
          </a:prstGeom>
          <a:ln w="50800" cmpd="dbl">
            <a:solidFill>
              <a:schemeClr val="bg1"/>
            </a:solidFill>
          </a:ln>
        </p:spPr>
      </p:pic>
      <p:sp>
        <p:nvSpPr>
          <p:cNvPr id="4" name="ZoneTexte 3">
            <a:extLst>
              <a:ext uri="{FF2B5EF4-FFF2-40B4-BE49-F238E27FC236}">
                <a16:creationId xmlns:a16="http://schemas.microsoft.com/office/drawing/2014/main" id="{C0A1DF17-3F5D-8D42-6410-15F7FE6293BF}"/>
              </a:ext>
            </a:extLst>
          </p:cNvPr>
          <p:cNvSpPr txBox="1"/>
          <p:nvPr/>
        </p:nvSpPr>
        <p:spPr>
          <a:xfrm>
            <a:off x="3279228" y="384345"/>
            <a:ext cx="7472855" cy="400110"/>
          </a:xfrm>
          <a:prstGeom prst="rect">
            <a:avLst/>
          </a:prstGeom>
          <a:noFill/>
        </p:spPr>
        <p:txBody>
          <a:bodyPr wrap="square" rtlCol="0">
            <a:spAutoFit/>
          </a:bodyPr>
          <a:lstStyle/>
          <a:p>
            <a:r>
              <a:rPr lang="fr-FR" sz="2000" b="1" i="1" dirty="0">
                <a:solidFill>
                  <a:srgbClr val="FFFF00"/>
                </a:solidFill>
              </a:rPr>
              <a:t>Rame </a:t>
            </a:r>
            <a:r>
              <a:rPr lang="fr-FR" sz="2000" b="1" i="1" dirty="0" err="1">
                <a:solidFill>
                  <a:srgbClr val="FFFF00"/>
                </a:solidFill>
              </a:rPr>
              <a:t>Avanto</a:t>
            </a:r>
            <a:r>
              <a:rPr lang="fr-FR" sz="2000" b="1" i="1" dirty="0">
                <a:solidFill>
                  <a:srgbClr val="FFFF00"/>
                </a:solidFill>
              </a:rPr>
              <a:t> Siemens du tram-train mulhousien.</a:t>
            </a: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arbre&#10;&#10;Description générée automatiquement">
            <a:extLst>
              <a:ext uri="{FF2B5EF4-FFF2-40B4-BE49-F238E27FC236}">
                <a16:creationId xmlns:a16="http://schemas.microsoft.com/office/drawing/2014/main" id="{30BED091-E157-D5CA-4523-99D9615BCC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0621" y="536028"/>
            <a:ext cx="10862441" cy="5801710"/>
          </a:xfrm>
          <a:prstGeom prst="rect">
            <a:avLst/>
          </a:prstGeom>
          <a:ln w="50800" cmpd="dbl">
            <a:solidFill>
              <a:schemeClr val="bg1"/>
            </a:solidFill>
          </a:ln>
        </p:spPr>
      </p:pic>
      <p:sp>
        <p:nvSpPr>
          <p:cNvPr id="4" name="ZoneTexte 3">
            <a:extLst>
              <a:ext uri="{FF2B5EF4-FFF2-40B4-BE49-F238E27FC236}">
                <a16:creationId xmlns:a16="http://schemas.microsoft.com/office/drawing/2014/main" id="{846ED44C-8F8A-FFC7-F793-58679DE69D97}"/>
              </a:ext>
            </a:extLst>
          </p:cNvPr>
          <p:cNvSpPr txBox="1"/>
          <p:nvPr/>
        </p:nvSpPr>
        <p:spPr>
          <a:xfrm>
            <a:off x="3909848" y="120152"/>
            <a:ext cx="7283669" cy="400110"/>
          </a:xfrm>
          <a:prstGeom prst="rect">
            <a:avLst/>
          </a:prstGeom>
          <a:noFill/>
        </p:spPr>
        <p:txBody>
          <a:bodyPr wrap="square" rtlCol="0">
            <a:spAutoFit/>
          </a:bodyPr>
          <a:lstStyle/>
          <a:p>
            <a:r>
              <a:rPr lang="fr-FR" sz="2000" b="1" i="1" dirty="0">
                <a:solidFill>
                  <a:srgbClr val="FFFF00"/>
                </a:solidFill>
              </a:rPr>
              <a:t>Port de plaisance sur le canal Rhin-Rhône.</a:t>
            </a: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route, nuit&#10;&#10;Description générée automatiquement">
            <a:extLst>
              <a:ext uri="{FF2B5EF4-FFF2-40B4-BE49-F238E27FC236}">
                <a16:creationId xmlns:a16="http://schemas.microsoft.com/office/drawing/2014/main" id="{72C08EA0-47BA-BAD4-E960-972C449781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5607" y="709448"/>
            <a:ext cx="9180786" cy="5439104"/>
          </a:xfrm>
          <a:prstGeom prst="rect">
            <a:avLst/>
          </a:prstGeom>
          <a:ln w="50800" cmpd="dbl">
            <a:solidFill>
              <a:schemeClr val="bg1"/>
            </a:solidFill>
          </a:ln>
        </p:spPr>
      </p:pic>
      <p:sp>
        <p:nvSpPr>
          <p:cNvPr id="4" name="ZoneTexte 3">
            <a:extLst>
              <a:ext uri="{FF2B5EF4-FFF2-40B4-BE49-F238E27FC236}">
                <a16:creationId xmlns:a16="http://schemas.microsoft.com/office/drawing/2014/main" id="{103F39DE-F420-4F79-9E46-CAAEEEEAE803}"/>
              </a:ext>
            </a:extLst>
          </p:cNvPr>
          <p:cNvSpPr txBox="1"/>
          <p:nvPr/>
        </p:nvSpPr>
        <p:spPr>
          <a:xfrm>
            <a:off x="4758559" y="220717"/>
            <a:ext cx="5927834" cy="400110"/>
          </a:xfrm>
          <a:prstGeom prst="rect">
            <a:avLst/>
          </a:prstGeom>
          <a:noFill/>
        </p:spPr>
        <p:txBody>
          <a:bodyPr wrap="square" rtlCol="0">
            <a:spAutoFit/>
          </a:bodyPr>
          <a:lstStyle/>
          <a:p>
            <a:r>
              <a:rPr lang="fr-FR" sz="2000" b="1" i="1" dirty="0">
                <a:solidFill>
                  <a:srgbClr val="FFFF00"/>
                </a:solidFill>
              </a:rPr>
              <a:t>L'</a:t>
            </a:r>
            <a:r>
              <a:rPr lang="fr-FR" sz="2000" b="1" i="1" dirty="0" err="1">
                <a:solidFill>
                  <a:srgbClr val="FFFF00"/>
                </a:solidFill>
              </a:rPr>
              <a:t>EuroAirport</a:t>
            </a:r>
            <a:r>
              <a:rPr lang="fr-FR" sz="2000" b="1" i="1" dirty="0">
                <a:solidFill>
                  <a:srgbClr val="FFFF00"/>
                </a:solidFill>
              </a:rPr>
              <a:t> éclairé de nuit.</a:t>
            </a: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extérieur&#10;&#10;Description générée automatiquement">
            <a:extLst>
              <a:ext uri="{FF2B5EF4-FFF2-40B4-BE49-F238E27FC236}">
                <a16:creationId xmlns:a16="http://schemas.microsoft.com/office/drawing/2014/main" id="{AA8418A7-81AD-61D2-4E64-AA9D081306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62012"/>
            <a:ext cx="7620000" cy="5133975"/>
          </a:xfrm>
          <a:prstGeom prst="rect">
            <a:avLst/>
          </a:prstGeom>
          <a:ln w="50800" cmpd="dbl">
            <a:solidFill>
              <a:schemeClr val="bg1"/>
            </a:solidFill>
          </a:ln>
        </p:spPr>
      </p:pic>
      <p:sp>
        <p:nvSpPr>
          <p:cNvPr id="4" name="ZoneTexte 3">
            <a:extLst>
              <a:ext uri="{FF2B5EF4-FFF2-40B4-BE49-F238E27FC236}">
                <a16:creationId xmlns:a16="http://schemas.microsoft.com/office/drawing/2014/main" id="{09C13E31-7D5C-A57A-7B42-7126107C8DF1}"/>
              </a:ext>
            </a:extLst>
          </p:cNvPr>
          <p:cNvSpPr txBox="1"/>
          <p:nvPr/>
        </p:nvSpPr>
        <p:spPr>
          <a:xfrm>
            <a:off x="3442138" y="319038"/>
            <a:ext cx="6999890" cy="400110"/>
          </a:xfrm>
          <a:prstGeom prst="rect">
            <a:avLst/>
          </a:prstGeom>
          <a:noFill/>
        </p:spPr>
        <p:txBody>
          <a:bodyPr wrap="square" rtlCol="0">
            <a:spAutoFit/>
          </a:bodyPr>
          <a:lstStyle/>
          <a:p>
            <a:r>
              <a:rPr lang="fr-FR" sz="2000" b="1" dirty="0">
                <a:solidFill>
                  <a:srgbClr val="FFFF00"/>
                </a:solidFill>
              </a:rPr>
              <a:t>Peter Becker, Fondation légendaire de Mulhouse.</a:t>
            </a: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culpture&#10;&#10;Description générée automatiquement">
            <a:extLst>
              <a:ext uri="{FF2B5EF4-FFF2-40B4-BE49-F238E27FC236}">
                <a16:creationId xmlns:a16="http://schemas.microsoft.com/office/drawing/2014/main" id="{127454BB-7BF9-CEBB-CF58-099B98E2BD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905" y="441434"/>
            <a:ext cx="6359254" cy="5975132"/>
          </a:xfrm>
          <a:prstGeom prst="rect">
            <a:avLst/>
          </a:prstGeom>
          <a:ln w="50800" cmpd="dbl">
            <a:solidFill>
              <a:schemeClr val="bg1"/>
            </a:solidFill>
          </a:ln>
        </p:spPr>
      </p:pic>
      <p:sp>
        <p:nvSpPr>
          <p:cNvPr id="4" name="ZoneTexte 3">
            <a:extLst>
              <a:ext uri="{FF2B5EF4-FFF2-40B4-BE49-F238E27FC236}">
                <a16:creationId xmlns:a16="http://schemas.microsoft.com/office/drawing/2014/main" id="{F48B0F77-F222-28A2-4764-3FE885964711}"/>
              </a:ext>
            </a:extLst>
          </p:cNvPr>
          <p:cNvSpPr txBox="1"/>
          <p:nvPr/>
        </p:nvSpPr>
        <p:spPr>
          <a:xfrm>
            <a:off x="6637283" y="3704897"/>
            <a:ext cx="5554717" cy="400110"/>
          </a:xfrm>
          <a:prstGeom prst="rect">
            <a:avLst/>
          </a:prstGeom>
          <a:noFill/>
        </p:spPr>
        <p:txBody>
          <a:bodyPr wrap="square" rtlCol="0">
            <a:spAutoFit/>
          </a:bodyPr>
          <a:lstStyle/>
          <a:p>
            <a:r>
              <a:rPr lang="fr-FR" sz="2000" b="1" i="1" dirty="0">
                <a:solidFill>
                  <a:srgbClr val="FFFF00"/>
                </a:solidFill>
              </a:rPr>
              <a:t>Rodolphe de Habsbourg (cathédrale de Spire)</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89B976DA-CF06-A35D-7DED-8692DCAD0A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918" y="409903"/>
            <a:ext cx="5412709" cy="6038193"/>
          </a:xfrm>
          <a:prstGeom prst="rect">
            <a:avLst/>
          </a:prstGeom>
        </p:spPr>
      </p:pic>
      <p:sp>
        <p:nvSpPr>
          <p:cNvPr id="5" name="ZoneTexte 4">
            <a:extLst>
              <a:ext uri="{FF2B5EF4-FFF2-40B4-BE49-F238E27FC236}">
                <a16:creationId xmlns:a16="http://schemas.microsoft.com/office/drawing/2014/main" id="{7CBCC7AA-BF01-583D-D126-BA54E9252A49}"/>
              </a:ext>
            </a:extLst>
          </p:cNvPr>
          <p:cNvSpPr txBox="1"/>
          <p:nvPr/>
        </p:nvSpPr>
        <p:spPr>
          <a:xfrm>
            <a:off x="6358641" y="3721818"/>
            <a:ext cx="3715526" cy="1015663"/>
          </a:xfrm>
          <a:prstGeom prst="rect">
            <a:avLst/>
          </a:prstGeom>
          <a:noFill/>
        </p:spPr>
        <p:txBody>
          <a:bodyPr wrap="square">
            <a:spAutoFit/>
          </a:bodyPr>
          <a:lstStyle/>
          <a:p>
            <a:r>
              <a:rPr lang="fr-FR" sz="2000" b="1" i="1" dirty="0">
                <a:solidFill>
                  <a:srgbClr val="FFFF00"/>
                </a:solidFill>
              </a:rPr>
              <a:t>Obligation de la ville de Mulhouse en date du 5 juillet 1895</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ciel, rue&#10;&#10;Description générée automatiquement">
            <a:extLst>
              <a:ext uri="{FF2B5EF4-FFF2-40B4-BE49-F238E27FC236}">
                <a16:creationId xmlns:a16="http://schemas.microsoft.com/office/drawing/2014/main" id="{44CCF124-2EA8-FB8D-2783-B8A185B7A2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8731" y="370489"/>
            <a:ext cx="6869677" cy="6117021"/>
          </a:xfrm>
          <a:prstGeom prst="rect">
            <a:avLst/>
          </a:prstGeom>
          <a:ln w="50800" cmpd="dbl">
            <a:solidFill>
              <a:schemeClr val="bg1"/>
            </a:solidFill>
          </a:ln>
        </p:spPr>
      </p:pic>
      <p:sp>
        <p:nvSpPr>
          <p:cNvPr id="4" name="ZoneTexte 3">
            <a:extLst>
              <a:ext uri="{FF2B5EF4-FFF2-40B4-BE49-F238E27FC236}">
                <a16:creationId xmlns:a16="http://schemas.microsoft.com/office/drawing/2014/main" id="{408D32CA-B623-CE7D-EC7A-3A941FFFADF1}"/>
              </a:ext>
            </a:extLst>
          </p:cNvPr>
          <p:cNvSpPr txBox="1"/>
          <p:nvPr/>
        </p:nvSpPr>
        <p:spPr>
          <a:xfrm>
            <a:off x="7740869" y="4540469"/>
            <a:ext cx="3962400" cy="400110"/>
          </a:xfrm>
          <a:prstGeom prst="rect">
            <a:avLst/>
          </a:prstGeom>
          <a:noFill/>
        </p:spPr>
        <p:txBody>
          <a:bodyPr wrap="square" rtlCol="0">
            <a:spAutoFit/>
          </a:bodyPr>
          <a:lstStyle/>
          <a:p>
            <a:r>
              <a:rPr lang="fr-FR" sz="2000" b="1" i="1" dirty="0">
                <a:solidFill>
                  <a:srgbClr val="FFFF00"/>
                </a:solidFill>
              </a:rPr>
              <a:t>La Tour de l'Europe.</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lancher, mur, en bois&#10;&#10;Description générée automatiquement">
            <a:extLst>
              <a:ext uri="{FF2B5EF4-FFF2-40B4-BE49-F238E27FC236}">
                <a16:creationId xmlns:a16="http://schemas.microsoft.com/office/drawing/2014/main" id="{1FFE2CA3-476B-2D04-24BB-5CC0673A28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1793" y="504497"/>
            <a:ext cx="7576207" cy="5864772"/>
          </a:xfrm>
          <a:prstGeom prst="rect">
            <a:avLst/>
          </a:prstGeom>
          <a:ln w="50800" cmpd="dbl">
            <a:solidFill>
              <a:schemeClr val="bg1"/>
            </a:solidFill>
          </a:ln>
        </p:spPr>
      </p:pic>
      <p:sp>
        <p:nvSpPr>
          <p:cNvPr id="4" name="ZoneTexte 3">
            <a:extLst>
              <a:ext uri="{FF2B5EF4-FFF2-40B4-BE49-F238E27FC236}">
                <a16:creationId xmlns:a16="http://schemas.microsoft.com/office/drawing/2014/main" id="{27DD29A4-2C5F-8783-9999-A30712E0E3EF}"/>
              </a:ext>
            </a:extLst>
          </p:cNvPr>
          <p:cNvSpPr txBox="1"/>
          <p:nvPr/>
        </p:nvSpPr>
        <p:spPr>
          <a:xfrm>
            <a:off x="8403021" y="4398579"/>
            <a:ext cx="3594538" cy="707886"/>
          </a:xfrm>
          <a:prstGeom prst="rect">
            <a:avLst/>
          </a:prstGeom>
          <a:noFill/>
        </p:spPr>
        <p:txBody>
          <a:bodyPr wrap="square" rtlCol="0">
            <a:spAutoFit/>
          </a:bodyPr>
          <a:lstStyle/>
          <a:p>
            <a:r>
              <a:rPr lang="fr-FR" sz="2000" b="1" i="1" dirty="0">
                <a:solidFill>
                  <a:srgbClr val="FFFF00"/>
                </a:solidFill>
              </a:rPr>
              <a:t>Machine de </a:t>
            </a:r>
            <a:r>
              <a:rPr lang="fr-FR" sz="2000" b="1" i="1" dirty="0" err="1">
                <a:solidFill>
                  <a:srgbClr val="FFFF00"/>
                </a:solidFill>
              </a:rPr>
              <a:t>Wimshurst</a:t>
            </a:r>
            <a:r>
              <a:rPr lang="fr-FR" sz="2000" b="1" i="1" dirty="0">
                <a:solidFill>
                  <a:srgbClr val="FFFF00"/>
                </a:solidFill>
              </a:rPr>
              <a:t> de 1883 au musée Electropolis.</a:t>
            </a: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extérieur, plante, rose&#10;&#10;Description générée automatiquement">
            <a:extLst>
              <a:ext uri="{FF2B5EF4-FFF2-40B4-BE49-F238E27FC236}">
                <a16:creationId xmlns:a16="http://schemas.microsoft.com/office/drawing/2014/main" id="{47FE68A9-3D75-449F-AE8E-D3DA4B0E4A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614855"/>
            <a:ext cx="10160000" cy="5596760"/>
          </a:xfrm>
          <a:prstGeom prst="rect">
            <a:avLst/>
          </a:prstGeom>
          <a:ln w="50800" cmpd="dbl">
            <a:solidFill>
              <a:schemeClr val="bg1"/>
            </a:solidFill>
          </a:ln>
        </p:spPr>
      </p:pic>
      <p:sp>
        <p:nvSpPr>
          <p:cNvPr id="4" name="ZoneTexte 3">
            <a:extLst>
              <a:ext uri="{FF2B5EF4-FFF2-40B4-BE49-F238E27FC236}">
                <a16:creationId xmlns:a16="http://schemas.microsoft.com/office/drawing/2014/main" id="{73128873-3428-7045-2A23-B6AC63A0D69E}"/>
              </a:ext>
            </a:extLst>
          </p:cNvPr>
          <p:cNvSpPr txBox="1"/>
          <p:nvPr/>
        </p:nvSpPr>
        <p:spPr>
          <a:xfrm>
            <a:off x="5081752" y="214745"/>
            <a:ext cx="7110248" cy="400110"/>
          </a:xfrm>
          <a:prstGeom prst="rect">
            <a:avLst/>
          </a:prstGeom>
          <a:noFill/>
        </p:spPr>
        <p:txBody>
          <a:bodyPr wrap="square" rtlCol="0">
            <a:spAutoFit/>
          </a:bodyPr>
          <a:lstStyle/>
          <a:p>
            <a:r>
              <a:rPr lang="fr-FR" sz="2000" b="1" i="1" dirty="0">
                <a:solidFill>
                  <a:srgbClr val="FFFF00"/>
                </a:solidFill>
              </a:rPr>
              <a:t>Le parc Wallach.</a:t>
            </a: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entouré&#10;&#10;Description générée automatiquement">
            <a:extLst>
              <a:ext uri="{FF2B5EF4-FFF2-40B4-BE49-F238E27FC236}">
                <a16:creationId xmlns:a16="http://schemas.microsoft.com/office/drawing/2014/main" id="{C50A884B-AF8A-8E94-7AA1-4B22DA2FFB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5834" y="520262"/>
            <a:ext cx="9475077" cy="5770179"/>
          </a:xfrm>
          <a:prstGeom prst="rect">
            <a:avLst/>
          </a:prstGeom>
          <a:ln w="50800" cmpd="dbl">
            <a:solidFill>
              <a:schemeClr val="bg1"/>
            </a:solidFill>
          </a:ln>
        </p:spPr>
      </p:pic>
      <p:sp>
        <p:nvSpPr>
          <p:cNvPr id="4" name="ZoneTexte 3">
            <a:extLst>
              <a:ext uri="{FF2B5EF4-FFF2-40B4-BE49-F238E27FC236}">
                <a16:creationId xmlns:a16="http://schemas.microsoft.com/office/drawing/2014/main" id="{7E0E0A12-27D2-0ABC-AC7C-529791B91D5F}"/>
              </a:ext>
            </a:extLst>
          </p:cNvPr>
          <p:cNvSpPr txBox="1"/>
          <p:nvPr/>
        </p:nvSpPr>
        <p:spPr>
          <a:xfrm>
            <a:off x="5470635" y="120152"/>
            <a:ext cx="5754414" cy="400110"/>
          </a:xfrm>
          <a:prstGeom prst="rect">
            <a:avLst/>
          </a:prstGeom>
          <a:noFill/>
        </p:spPr>
        <p:txBody>
          <a:bodyPr wrap="square" rtlCol="0">
            <a:spAutoFit/>
          </a:bodyPr>
          <a:lstStyle/>
          <a:p>
            <a:r>
              <a:rPr lang="fr-FR" sz="2000" b="1" i="1" dirty="0">
                <a:solidFill>
                  <a:srgbClr val="FFFF00"/>
                </a:solidFill>
              </a:rPr>
              <a:t>Le parc Salvator.</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extérieur, gens&#10;&#10;Description générée automatiquement">
            <a:extLst>
              <a:ext uri="{FF2B5EF4-FFF2-40B4-BE49-F238E27FC236}">
                <a16:creationId xmlns:a16="http://schemas.microsoft.com/office/drawing/2014/main" id="{0D76466E-B39E-CB59-F4EE-C4962517EA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5669" y="472965"/>
            <a:ext cx="9070428" cy="5912069"/>
          </a:xfrm>
          <a:prstGeom prst="rect">
            <a:avLst/>
          </a:prstGeom>
          <a:ln w="50800" cmpd="dbl">
            <a:solidFill>
              <a:schemeClr val="bg1"/>
            </a:solidFill>
          </a:ln>
        </p:spPr>
      </p:pic>
      <p:sp>
        <p:nvSpPr>
          <p:cNvPr id="6" name="ZoneTexte 5">
            <a:extLst>
              <a:ext uri="{FF2B5EF4-FFF2-40B4-BE49-F238E27FC236}">
                <a16:creationId xmlns:a16="http://schemas.microsoft.com/office/drawing/2014/main" id="{42C2724B-F206-10EE-F325-33222522B0C8}"/>
              </a:ext>
            </a:extLst>
          </p:cNvPr>
          <p:cNvSpPr txBox="1"/>
          <p:nvPr/>
        </p:nvSpPr>
        <p:spPr>
          <a:xfrm>
            <a:off x="9496097" y="4146331"/>
            <a:ext cx="2695903" cy="400110"/>
          </a:xfrm>
          <a:prstGeom prst="rect">
            <a:avLst/>
          </a:prstGeom>
          <a:noFill/>
        </p:spPr>
        <p:txBody>
          <a:bodyPr wrap="square" rtlCol="0">
            <a:spAutoFit/>
          </a:bodyPr>
          <a:lstStyle/>
          <a:p>
            <a:r>
              <a:rPr lang="fr-FR" sz="2000" b="1" i="1" dirty="0">
                <a:solidFill>
                  <a:srgbClr val="FFFF00"/>
                </a:solidFill>
              </a:rPr>
              <a:t>Campus de La Fonderie.</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10;&#10;Description générée automatiquement">
            <a:extLst>
              <a:ext uri="{FF2B5EF4-FFF2-40B4-BE49-F238E27FC236}">
                <a16:creationId xmlns:a16="http://schemas.microsoft.com/office/drawing/2014/main" id="{CCBEB757-46E6-8B30-61CB-144A567D0E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0850" y="635000"/>
            <a:ext cx="11290300" cy="5588000"/>
          </a:xfrm>
          <a:prstGeom prst="rect">
            <a:avLst/>
          </a:prstGeom>
          <a:ln w="50800" cmpd="dbl">
            <a:solidFill>
              <a:schemeClr val="bg1"/>
            </a:solidFill>
          </a:ln>
        </p:spPr>
      </p:pic>
      <p:sp>
        <p:nvSpPr>
          <p:cNvPr id="4" name="ZoneTexte 3">
            <a:extLst>
              <a:ext uri="{FF2B5EF4-FFF2-40B4-BE49-F238E27FC236}">
                <a16:creationId xmlns:a16="http://schemas.microsoft.com/office/drawing/2014/main" id="{72AD162E-CCFE-C224-07D7-EE77F754CD51}"/>
              </a:ext>
            </a:extLst>
          </p:cNvPr>
          <p:cNvSpPr txBox="1"/>
          <p:nvPr/>
        </p:nvSpPr>
        <p:spPr>
          <a:xfrm>
            <a:off x="4146332" y="234890"/>
            <a:ext cx="5833241" cy="400110"/>
          </a:xfrm>
          <a:prstGeom prst="rect">
            <a:avLst/>
          </a:prstGeom>
          <a:noFill/>
        </p:spPr>
        <p:txBody>
          <a:bodyPr wrap="square" rtlCol="0">
            <a:spAutoFit/>
          </a:bodyPr>
          <a:lstStyle/>
          <a:p>
            <a:r>
              <a:rPr lang="fr-FR" sz="2000" b="1" i="1" dirty="0">
                <a:solidFill>
                  <a:srgbClr val="FFFF00"/>
                </a:solidFill>
              </a:rPr>
              <a:t>Mosquée An-Nour de Mulhouse.</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jour&#10;&#10;Description générée automatiquement">
            <a:extLst>
              <a:ext uri="{FF2B5EF4-FFF2-40B4-BE49-F238E27FC236}">
                <a16:creationId xmlns:a16="http://schemas.microsoft.com/office/drawing/2014/main" id="{306FC856-F565-DD2D-0503-A8B4E901AC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8993" y="833437"/>
            <a:ext cx="10200290" cy="5191125"/>
          </a:xfrm>
          <a:prstGeom prst="rect">
            <a:avLst/>
          </a:prstGeom>
          <a:ln w="50800" cmpd="dbl">
            <a:solidFill>
              <a:schemeClr val="bg1"/>
            </a:solidFill>
          </a:ln>
        </p:spPr>
      </p:pic>
      <p:sp>
        <p:nvSpPr>
          <p:cNvPr id="4" name="ZoneTexte 3">
            <a:extLst>
              <a:ext uri="{FF2B5EF4-FFF2-40B4-BE49-F238E27FC236}">
                <a16:creationId xmlns:a16="http://schemas.microsoft.com/office/drawing/2014/main" id="{486EE1D1-AA24-6A46-671E-F14B88B7A5C2}"/>
              </a:ext>
            </a:extLst>
          </p:cNvPr>
          <p:cNvSpPr txBox="1"/>
          <p:nvPr/>
        </p:nvSpPr>
        <p:spPr>
          <a:xfrm>
            <a:off x="3436883" y="229578"/>
            <a:ext cx="7772400" cy="400110"/>
          </a:xfrm>
          <a:prstGeom prst="rect">
            <a:avLst/>
          </a:prstGeom>
          <a:noFill/>
        </p:spPr>
        <p:txBody>
          <a:bodyPr wrap="square" rtlCol="0">
            <a:spAutoFit/>
          </a:bodyPr>
          <a:lstStyle/>
          <a:p>
            <a:r>
              <a:rPr lang="fr-FR" sz="2000" b="1" i="1" dirty="0">
                <a:solidFill>
                  <a:srgbClr val="FFFF00"/>
                </a:solidFill>
              </a:rPr>
              <a:t>Bâtiment de l'Église Porte ouverte chrétienne</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iture, route, transport&#10;&#10;Description générée automatiquement">
            <a:extLst>
              <a:ext uri="{FF2B5EF4-FFF2-40B4-BE49-F238E27FC236}">
                <a16:creationId xmlns:a16="http://schemas.microsoft.com/office/drawing/2014/main" id="{90228A2C-C346-C46A-2D0E-014873993A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04497"/>
            <a:ext cx="10160000" cy="5817476"/>
          </a:xfrm>
          <a:prstGeom prst="rect">
            <a:avLst/>
          </a:prstGeom>
          <a:ln w="50800" cmpd="dbl">
            <a:solidFill>
              <a:schemeClr val="bg1"/>
            </a:solidFill>
          </a:ln>
        </p:spPr>
      </p:pic>
      <p:sp>
        <p:nvSpPr>
          <p:cNvPr id="4" name="ZoneTexte 3">
            <a:extLst>
              <a:ext uri="{FF2B5EF4-FFF2-40B4-BE49-F238E27FC236}">
                <a16:creationId xmlns:a16="http://schemas.microsoft.com/office/drawing/2014/main" id="{193A0A40-29BB-7B34-9CBC-12BCC24DBCAE}"/>
              </a:ext>
            </a:extLst>
          </p:cNvPr>
          <p:cNvSpPr txBox="1"/>
          <p:nvPr/>
        </p:nvSpPr>
        <p:spPr>
          <a:xfrm>
            <a:off x="3074276" y="104387"/>
            <a:ext cx="7236372" cy="400110"/>
          </a:xfrm>
          <a:prstGeom prst="rect">
            <a:avLst/>
          </a:prstGeom>
          <a:noFill/>
        </p:spPr>
        <p:txBody>
          <a:bodyPr wrap="square" rtlCol="0">
            <a:spAutoFit/>
          </a:bodyPr>
          <a:lstStyle/>
          <a:p>
            <a:r>
              <a:rPr lang="fr-FR" sz="2000" i="1" dirty="0">
                <a:solidFill>
                  <a:srgbClr val="FFFF00"/>
                </a:solidFill>
              </a:rPr>
              <a:t>Citroën DS4 produite dans L’usine PSA de Mulhouse </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gens, groupe&#10;&#10;Description générée automatiquement">
            <a:extLst>
              <a:ext uri="{FF2B5EF4-FFF2-40B4-BE49-F238E27FC236}">
                <a16:creationId xmlns:a16="http://schemas.microsoft.com/office/drawing/2014/main" id="{2ECE763C-BD94-67DA-05B3-389166A7E0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ln w="50800" cmpd="dbl">
            <a:solidFill>
              <a:schemeClr val="bg1"/>
            </a:solidFill>
          </a:ln>
        </p:spPr>
      </p:pic>
      <p:sp>
        <p:nvSpPr>
          <p:cNvPr id="4" name="ZoneTexte 3">
            <a:extLst>
              <a:ext uri="{FF2B5EF4-FFF2-40B4-BE49-F238E27FC236}">
                <a16:creationId xmlns:a16="http://schemas.microsoft.com/office/drawing/2014/main" id="{AA505F3B-3322-E6A2-34FE-4D070B8FD135}"/>
              </a:ext>
            </a:extLst>
          </p:cNvPr>
          <p:cNvSpPr txBox="1"/>
          <p:nvPr/>
        </p:nvSpPr>
        <p:spPr>
          <a:xfrm>
            <a:off x="4445875" y="251255"/>
            <a:ext cx="6747641" cy="400110"/>
          </a:xfrm>
          <a:prstGeom prst="rect">
            <a:avLst/>
          </a:prstGeom>
          <a:noFill/>
        </p:spPr>
        <p:txBody>
          <a:bodyPr wrap="square" rtlCol="0">
            <a:spAutoFit/>
          </a:bodyPr>
          <a:lstStyle/>
          <a:p>
            <a:r>
              <a:rPr lang="fr-FR" sz="2000" b="1" i="1" dirty="0">
                <a:solidFill>
                  <a:srgbClr val="FFFF00"/>
                </a:solidFill>
              </a:rPr>
              <a:t>Marché de Noël à Mulhouse</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ciel, extérieur, route&#10;&#10;Description générée automatiquement">
            <a:extLst>
              <a:ext uri="{FF2B5EF4-FFF2-40B4-BE49-F238E27FC236}">
                <a16:creationId xmlns:a16="http://schemas.microsoft.com/office/drawing/2014/main" id="{42D61319-2A01-6D4A-8A64-81AE21B66D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93558"/>
            <a:ext cx="10160000" cy="5775158"/>
          </a:xfrm>
          <a:prstGeom prst="rect">
            <a:avLst/>
          </a:prstGeom>
          <a:ln w="50800" cmpd="dbl">
            <a:solidFill>
              <a:schemeClr val="bg1"/>
            </a:solidFill>
          </a:ln>
        </p:spPr>
      </p:pic>
      <p:sp>
        <p:nvSpPr>
          <p:cNvPr id="6" name="ZoneTexte 5">
            <a:extLst>
              <a:ext uri="{FF2B5EF4-FFF2-40B4-BE49-F238E27FC236}">
                <a16:creationId xmlns:a16="http://schemas.microsoft.com/office/drawing/2014/main" id="{1771F932-261F-A8B4-7FAC-E1685166EF6C}"/>
              </a:ext>
            </a:extLst>
          </p:cNvPr>
          <p:cNvSpPr txBox="1"/>
          <p:nvPr/>
        </p:nvSpPr>
        <p:spPr>
          <a:xfrm>
            <a:off x="4472247" y="150717"/>
            <a:ext cx="5968538" cy="400110"/>
          </a:xfrm>
          <a:prstGeom prst="rect">
            <a:avLst/>
          </a:prstGeom>
          <a:noFill/>
        </p:spPr>
        <p:txBody>
          <a:bodyPr wrap="square" rtlCol="0">
            <a:spAutoFit/>
          </a:bodyPr>
          <a:lstStyle/>
          <a:p>
            <a:r>
              <a:rPr lang="fr-FR" sz="2000" b="1" i="1" dirty="0">
                <a:solidFill>
                  <a:srgbClr val="FFFF00"/>
                </a:solidFill>
              </a:rPr>
              <a:t>L'hôtel de ville de Mulhouse.</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lieu de culte, vieux, pierre&#10;&#10;Description générée automatiquement">
            <a:extLst>
              <a:ext uri="{FF2B5EF4-FFF2-40B4-BE49-F238E27FC236}">
                <a16:creationId xmlns:a16="http://schemas.microsoft.com/office/drawing/2014/main" id="{796F9181-1A0A-7801-8373-5A24390C36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631766"/>
            <a:ext cx="10160000" cy="5735783"/>
          </a:xfrm>
          <a:prstGeom prst="rect">
            <a:avLst/>
          </a:prstGeom>
          <a:ln w="50800" cmpd="dbl">
            <a:solidFill>
              <a:schemeClr val="bg1"/>
            </a:solidFill>
          </a:ln>
        </p:spPr>
      </p:pic>
      <p:sp>
        <p:nvSpPr>
          <p:cNvPr id="4" name="ZoneTexte 3">
            <a:extLst>
              <a:ext uri="{FF2B5EF4-FFF2-40B4-BE49-F238E27FC236}">
                <a16:creationId xmlns:a16="http://schemas.microsoft.com/office/drawing/2014/main" id="{5518F66B-78F6-4668-4527-241C384B46BF}"/>
              </a:ext>
            </a:extLst>
          </p:cNvPr>
          <p:cNvSpPr txBox="1"/>
          <p:nvPr/>
        </p:nvSpPr>
        <p:spPr>
          <a:xfrm>
            <a:off x="4688377" y="173467"/>
            <a:ext cx="4987636" cy="400110"/>
          </a:xfrm>
          <a:prstGeom prst="rect">
            <a:avLst/>
          </a:prstGeom>
          <a:noFill/>
        </p:spPr>
        <p:txBody>
          <a:bodyPr wrap="square" rtlCol="0">
            <a:spAutoFit/>
          </a:bodyPr>
          <a:lstStyle/>
          <a:p>
            <a:r>
              <a:rPr lang="fr-FR" sz="2000" b="1" i="1" dirty="0">
                <a:solidFill>
                  <a:srgbClr val="FFFF00"/>
                </a:solidFill>
              </a:rPr>
              <a:t>Le temple Saint-Étienne</a:t>
            </a:r>
            <a:r>
              <a:rPr lang="fr-FR" dirty="0">
                <a:solidFill>
                  <a:srgbClr val="FFFF00"/>
                </a:solidFill>
              </a:rPr>
              <a:t>.</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vieux&#10;&#10;Description générée automatiquement">
            <a:extLst>
              <a:ext uri="{FF2B5EF4-FFF2-40B4-BE49-F238E27FC236}">
                <a16:creationId xmlns:a16="http://schemas.microsoft.com/office/drawing/2014/main" id="{032EE0CE-5BED-93E2-169A-A1C37D23A8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7359D09B-7FB4-D4D1-5AAB-54C915C28E56}"/>
              </a:ext>
            </a:extLst>
          </p:cNvPr>
          <p:cNvSpPr txBox="1"/>
          <p:nvPr/>
        </p:nvSpPr>
        <p:spPr>
          <a:xfrm>
            <a:off x="10058400" y="3923607"/>
            <a:ext cx="2133600" cy="400110"/>
          </a:xfrm>
          <a:prstGeom prst="rect">
            <a:avLst/>
          </a:prstGeom>
          <a:noFill/>
        </p:spPr>
        <p:txBody>
          <a:bodyPr wrap="square" rtlCol="0">
            <a:spAutoFit/>
          </a:bodyPr>
          <a:lstStyle/>
          <a:p>
            <a:r>
              <a:rPr lang="fr-FR" sz="2000" b="1" i="1" dirty="0">
                <a:solidFill>
                  <a:srgbClr val="FFFF00"/>
                </a:solidFill>
              </a:rPr>
              <a:t>La maison </a:t>
            </a:r>
            <a:r>
              <a:rPr lang="fr-FR" sz="2000" b="1" i="1" dirty="0" err="1">
                <a:solidFill>
                  <a:srgbClr val="FFFF00"/>
                </a:solidFill>
              </a:rPr>
              <a:t>Mieg</a:t>
            </a:r>
            <a:r>
              <a:rPr lang="fr-FR" sz="2000" b="1" i="1" dirty="0">
                <a:solidFill>
                  <a:srgbClr val="FFFF00"/>
                </a:solidFill>
              </a:rPr>
              <a:t>.</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iel, extérieur, arbre&#10;&#10;Description générée automatiquement">
            <a:extLst>
              <a:ext uri="{FF2B5EF4-FFF2-40B4-BE49-F238E27FC236}">
                <a16:creationId xmlns:a16="http://schemas.microsoft.com/office/drawing/2014/main" id="{D2B5EED5-EC40-C260-6BB9-678BA38E40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98516"/>
            <a:ext cx="10160000" cy="5685906"/>
          </a:xfrm>
          <a:prstGeom prst="rect">
            <a:avLst/>
          </a:prstGeom>
          <a:ln w="50800" cmpd="dbl">
            <a:solidFill>
              <a:schemeClr val="bg1"/>
            </a:solidFill>
          </a:ln>
        </p:spPr>
      </p:pic>
      <p:sp>
        <p:nvSpPr>
          <p:cNvPr id="4" name="ZoneTexte 3">
            <a:extLst>
              <a:ext uri="{FF2B5EF4-FFF2-40B4-BE49-F238E27FC236}">
                <a16:creationId xmlns:a16="http://schemas.microsoft.com/office/drawing/2014/main" id="{F12BC5B0-E6E4-1500-0A14-58BDB0CE55BA}"/>
              </a:ext>
            </a:extLst>
          </p:cNvPr>
          <p:cNvSpPr txBox="1"/>
          <p:nvPr/>
        </p:nvSpPr>
        <p:spPr>
          <a:xfrm>
            <a:off x="4350327" y="173468"/>
            <a:ext cx="9110749" cy="400110"/>
          </a:xfrm>
          <a:prstGeom prst="rect">
            <a:avLst/>
          </a:prstGeom>
          <a:noFill/>
        </p:spPr>
        <p:txBody>
          <a:bodyPr wrap="square" rtlCol="0">
            <a:spAutoFit/>
          </a:bodyPr>
          <a:lstStyle/>
          <a:p>
            <a:r>
              <a:rPr lang="fr-FR" sz="2000" b="1" i="1" dirty="0">
                <a:solidFill>
                  <a:srgbClr val="FFFF00"/>
                </a:solidFill>
              </a:rPr>
              <a:t>tramway devant le </a:t>
            </a:r>
            <a:r>
              <a:rPr lang="fr-FR" sz="2000" b="1" i="1" dirty="0" err="1">
                <a:solidFill>
                  <a:srgbClr val="FFFF00"/>
                </a:solidFill>
              </a:rPr>
              <a:t>Bollwerk</a:t>
            </a:r>
            <a:endParaRPr lang="fr-FR" sz="2000" b="1" i="1" dirty="0">
              <a:solidFill>
                <a:srgbClr val="FFFF00"/>
              </a:solidFill>
            </a:endParaRP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0AB4A26F-1879-D406-7A8E-A6C6BC5996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97280" y="810491"/>
            <a:ext cx="9958648" cy="5237018"/>
          </a:xfrm>
          <a:prstGeom prst="rect">
            <a:avLst/>
          </a:prstGeom>
          <a:ln w="50800" cmpd="dbl">
            <a:solidFill>
              <a:schemeClr val="bg1"/>
            </a:solidFill>
          </a:ln>
        </p:spPr>
      </p:pic>
      <p:sp>
        <p:nvSpPr>
          <p:cNvPr id="4" name="ZoneTexte 3">
            <a:extLst>
              <a:ext uri="{FF2B5EF4-FFF2-40B4-BE49-F238E27FC236}">
                <a16:creationId xmlns:a16="http://schemas.microsoft.com/office/drawing/2014/main" id="{6C7C4A46-739D-98AA-928E-4E87876BF9EA}"/>
              </a:ext>
            </a:extLst>
          </p:cNvPr>
          <p:cNvSpPr txBox="1"/>
          <p:nvPr/>
        </p:nvSpPr>
        <p:spPr>
          <a:xfrm>
            <a:off x="3374968" y="410381"/>
            <a:ext cx="8395854" cy="400110"/>
          </a:xfrm>
          <a:prstGeom prst="rect">
            <a:avLst/>
          </a:prstGeom>
          <a:noFill/>
        </p:spPr>
        <p:txBody>
          <a:bodyPr wrap="square" rtlCol="0">
            <a:spAutoFit/>
          </a:bodyPr>
          <a:lstStyle/>
          <a:p>
            <a:r>
              <a:rPr lang="fr-FR" sz="2000" b="1" i="1" dirty="0">
                <a:solidFill>
                  <a:srgbClr val="FFFF00"/>
                </a:solidFill>
              </a:rPr>
              <a:t>Place de la République dans le Nouveau Quartier</a:t>
            </a:r>
            <a:r>
              <a:rPr lang="fr-FR" dirty="0">
                <a:solidFill>
                  <a:srgbClr val="FFFF00"/>
                </a:solidFill>
              </a:rPr>
              <a:t>.</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extérieur, maison, vieux&#10;&#10;Description générée automatiquement">
            <a:extLst>
              <a:ext uri="{FF2B5EF4-FFF2-40B4-BE49-F238E27FC236}">
                <a16:creationId xmlns:a16="http://schemas.microsoft.com/office/drawing/2014/main" id="{82F6B7BE-6C77-F372-5FA9-3EEFC77FC73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96043" y="571500"/>
            <a:ext cx="8977745" cy="5715000"/>
          </a:xfrm>
          <a:prstGeom prst="rect">
            <a:avLst/>
          </a:prstGeom>
          <a:ln w="50800" cmpd="dbl">
            <a:solidFill>
              <a:schemeClr val="bg1"/>
            </a:solidFill>
          </a:ln>
        </p:spPr>
      </p:pic>
      <p:sp>
        <p:nvSpPr>
          <p:cNvPr id="6" name="ZoneTexte 5">
            <a:extLst>
              <a:ext uri="{FF2B5EF4-FFF2-40B4-BE49-F238E27FC236}">
                <a16:creationId xmlns:a16="http://schemas.microsoft.com/office/drawing/2014/main" id="{FEC4BC85-B7F0-5B13-616A-771CAC01B80D}"/>
              </a:ext>
            </a:extLst>
          </p:cNvPr>
          <p:cNvSpPr txBox="1"/>
          <p:nvPr/>
        </p:nvSpPr>
        <p:spPr>
          <a:xfrm>
            <a:off x="2277688" y="171390"/>
            <a:ext cx="8977745" cy="400110"/>
          </a:xfrm>
          <a:prstGeom prst="rect">
            <a:avLst/>
          </a:prstGeom>
          <a:noFill/>
        </p:spPr>
        <p:txBody>
          <a:bodyPr wrap="square" rtlCol="0">
            <a:spAutoFit/>
          </a:bodyPr>
          <a:lstStyle/>
          <a:p>
            <a:r>
              <a:rPr lang="fr-FR" sz="2000" b="1" i="1" dirty="0">
                <a:solidFill>
                  <a:srgbClr val="FFFF00"/>
                </a:solidFill>
              </a:rPr>
              <a:t>Chevalements du carreau Rodolphe à Ungersheim (Bassin Potassique).</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ute, transport, course automobile&#10;&#10;Description générée automatiquement">
            <a:extLst>
              <a:ext uri="{FF2B5EF4-FFF2-40B4-BE49-F238E27FC236}">
                <a16:creationId xmlns:a16="http://schemas.microsoft.com/office/drawing/2014/main" id="{9A2694AA-0C1D-CD51-E940-3042EB1E60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48640"/>
            <a:ext cx="10160000" cy="5771949"/>
          </a:xfrm>
          <a:prstGeom prst="rect">
            <a:avLst/>
          </a:prstGeom>
          <a:ln w="50800" cmpd="dbl">
            <a:solidFill>
              <a:schemeClr val="bg1"/>
            </a:solidFill>
          </a:ln>
        </p:spPr>
      </p:pic>
      <p:sp>
        <p:nvSpPr>
          <p:cNvPr id="4" name="ZoneTexte 3">
            <a:extLst>
              <a:ext uri="{FF2B5EF4-FFF2-40B4-BE49-F238E27FC236}">
                <a16:creationId xmlns:a16="http://schemas.microsoft.com/office/drawing/2014/main" id="{E6BED330-8F02-6F2B-3FE0-6DF15769EA89}"/>
              </a:ext>
            </a:extLst>
          </p:cNvPr>
          <p:cNvSpPr txBox="1"/>
          <p:nvPr/>
        </p:nvSpPr>
        <p:spPr>
          <a:xfrm>
            <a:off x="1477818" y="168079"/>
            <a:ext cx="10160000" cy="400110"/>
          </a:xfrm>
          <a:prstGeom prst="rect">
            <a:avLst/>
          </a:prstGeom>
          <a:noFill/>
        </p:spPr>
        <p:txBody>
          <a:bodyPr wrap="square" rtlCol="0">
            <a:spAutoFit/>
          </a:bodyPr>
          <a:lstStyle/>
          <a:p>
            <a:r>
              <a:rPr lang="fr-FR" sz="2000" b="1" i="1" dirty="0">
                <a:solidFill>
                  <a:srgbClr val="FFFF00"/>
                </a:solidFill>
              </a:rPr>
              <a:t>Musée national de l'automobile : la plus grande collection d'automobiles du Monde.</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09666FD6-DC23-2163-4EC6-24B8B9FBDF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3796" y="581891"/>
            <a:ext cx="10324408" cy="5685905"/>
          </a:xfrm>
          <a:prstGeom prst="rect">
            <a:avLst/>
          </a:prstGeom>
          <a:ln w="50800" cmpd="dbl">
            <a:solidFill>
              <a:schemeClr val="bg1"/>
            </a:solidFill>
          </a:ln>
        </p:spPr>
      </p:pic>
      <p:sp>
        <p:nvSpPr>
          <p:cNvPr id="5" name="ZoneTexte 4">
            <a:extLst>
              <a:ext uri="{FF2B5EF4-FFF2-40B4-BE49-F238E27FC236}">
                <a16:creationId xmlns:a16="http://schemas.microsoft.com/office/drawing/2014/main" id="{D07B8199-FAD3-3A04-035C-45580EC0DFC0}"/>
              </a:ext>
            </a:extLst>
          </p:cNvPr>
          <p:cNvSpPr txBox="1"/>
          <p:nvPr/>
        </p:nvSpPr>
        <p:spPr>
          <a:xfrm>
            <a:off x="933796" y="115829"/>
            <a:ext cx="11454938" cy="400110"/>
          </a:xfrm>
          <a:prstGeom prst="rect">
            <a:avLst/>
          </a:prstGeom>
          <a:noFill/>
        </p:spPr>
        <p:txBody>
          <a:bodyPr wrap="square" rtlCol="0">
            <a:spAutoFit/>
          </a:bodyPr>
          <a:lstStyle/>
          <a:p>
            <a:r>
              <a:rPr lang="fr-FR" sz="2000" b="1" i="1" dirty="0">
                <a:solidFill>
                  <a:srgbClr val="FFFF00"/>
                </a:solidFill>
              </a:rPr>
              <a:t>Locomotive 232 U1 au Musée français du chemin de fer, le plus grand musée ferroviaire d'Europe</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7E7CB6C-6903-8DD9-9F1D-B9EAE24E6815}"/>
              </a:ext>
            </a:extLst>
          </p:cNvPr>
          <p:cNvSpPr txBox="1"/>
          <p:nvPr/>
        </p:nvSpPr>
        <p:spPr>
          <a:xfrm>
            <a:off x="2712720" y="2643997"/>
            <a:ext cx="9094123" cy="461665"/>
          </a:xfrm>
          <a:prstGeom prst="rect">
            <a:avLst/>
          </a:prstGeom>
          <a:noFill/>
        </p:spPr>
        <p:txBody>
          <a:bodyPr wrap="square" rtlCol="0">
            <a:spAutoFit/>
          </a:bodyPr>
          <a:lstStyle/>
          <a:p>
            <a:r>
              <a:rPr lang="fr-FR" sz="2400" b="1" i="1" dirty="0">
                <a:solidFill>
                  <a:srgbClr val="FFFF00"/>
                </a:solidFill>
              </a:rPr>
              <a:t>Lorient Vous A Présenter la Commune De Mulhouse</a:t>
            </a:r>
          </a:p>
        </p:txBody>
      </p:sp>
      <p:sp>
        <p:nvSpPr>
          <p:cNvPr id="3" name="ZoneTexte 2">
            <a:extLst>
              <a:ext uri="{FF2B5EF4-FFF2-40B4-BE49-F238E27FC236}">
                <a16:creationId xmlns:a16="http://schemas.microsoft.com/office/drawing/2014/main" id="{89D4E5A5-1AA5-2BAD-C8CC-E4A4667F4709}"/>
              </a:ext>
            </a:extLst>
          </p:cNvPr>
          <p:cNvSpPr txBox="1"/>
          <p:nvPr/>
        </p:nvSpPr>
        <p:spPr>
          <a:xfrm>
            <a:off x="4389120" y="3198167"/>
            <a:ext cx="5270269" cy="461665"/>
          </a:xfrm>
          <a:prstGeom prst="rect">
            <a:avLst/>
          </a:prstGeom>
          <a:noFill/>
        </p:spPr>
        <p:txBody>
          <a:bodyPr wrap="square" rtlCol="0">
            <a:spAutoFit/>
          </a:bodyPr>
          <a:lstStyle/>
          <a:p>
            <a:r>
              <a:rPr lang="fr-FR" sz="2400" b="1" i="1" dirty="0">
                <a:solidFill>
                  <a:srgbClr val="FFFF00"/>
                </a:solidFill>
              </a:rPr>
              <a:t>Les Images Et Le Son Du Net</a:t>
            </a:r>
          </a:p>
        </p:txBody>
      </p:sp>
      <p:sp>
        <p:nvSpPr>
          <p:cNvPr id="4" name="ZoneTexte 3">
            <a:extLst>
              <a:ext uri="{FF2B5EF4-FFF2-40B4-BE49-F238E27FC236}">
                <a16:creationId xmlns:a16="http://schemas.microsoft.com/office/drawing/2014/main" id="{33A51CF6-164E-4CEA-8F92-26CA69D8C8B9}"/>
              </a:ext>
            </a:extLst>
          </p:cNvPr>
          <p:cNvSpPr txBox="1"/>
          <p:nvPr/>
        </p:nvSpPr>
        <p:spPr>
          <a:xfrm>
            <a:off x="5752407" y="3752337"/>
            <a:ext cx="3341717" cy="461665"/>
          </a:xfrm>
          <a:prstGeom prst="rect">
            <a:avLst/>
          </a:prstGeom>
          <a:noFill/>
        </p:spPr>
        <p:txBody>
          <a:bodyPr wrap="square" rtlCol="0">
            <a:spAutoFit/>
          </a:bodyPr>
          <a:lstStyle/>
          <a:p>
            <a:r>
              <a:rPr lang="fr-FR" sz="2400" b="1" i="1" dirty="0">
                <a:solidFill>
                  <a:srgbClr val="FFFF00"/>
                </a:solidFill>
              </a:rPr>
              <a:t>Lorient </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345</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2022-10-07T05:10:36Z</dcterms:created>
  <dcterms:modified xsi:type="dcterms:W3CDTF">2022-10-09T09:42:53Z</dcterms:modified>
</cp:coreProperties>
</file>