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82" r:id="rId3"/>
    <p:sldId id="264" r:id="rId4"/>
    <p:sldId id="270" r:id="rId5"/>
    <p:sldId id="256" r:id="rId6"/>
    <p:sldId id="257" r:id="rId7"/>
    <p:sldId id="258" r:id="rId8"/>
    <p:sldId id="260" r:id="rId9"/>
    <p:sldId id="261" r:id="rId10"/>
    <p:sldId id="262" r:id="rId11"/>
    <p:sldId id="263" r:id="rId12"/>
    <p:sldId id="265" r:id="rId13"/>
    <p:sldId id="266" r:id="rId14"/>
    <p:sldId id="267" r:id="rId15"/>
    <p:sldId id="268" r:id="rId16"/>
    <p:sldId id="269" r:id="rId17"/>
    <p:sldId id="271" r:id="rId18"/>
    <p:sldId id="272" r:id="rId19"/>
    <p:sldId id="273" r:id="rId20"/>
    <p:sldId id="274" r:id="rId21"/>
    <p:sldId id="275" r:id="rId22"/>
    <p:sldId id="276" r:id="rId23"/>
    <p:sldId id="277" r:id="rId24"/>
    <p:sldId id="278" r:id="rId25"/>
    <p:sldId id="279" r:id="rId26"/>
    <p:sldId id="280" r:id="rId27"/>
    <p:sldId id="281" r:id="rId28"/>
    <p:sldId id="283"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2"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67DC03-62EF-89D5-94E5-D871136FAAD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218EC08-1299-7113-5106-5CC4BCBDF7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8A57592-6D1A-C202-DB55-D9E548771722}"/>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5" name="Espace réservé du pied de page 4">
            <a:extLst>
              <a:ext uri="{FF2B5EF4-FFF2-40B4-BE49-F238E27FC236}">
                <a16:creationId xmlns:a16="http://schemas.microsoft.com/office/drawing/2014/main" id="{B63DEF7E-E6D5-10C7-D43C-99831A60CC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437C33-C2C4-0F8B-70FA-667674F1043C}"/>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825807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018A64-B63B-E550-168E-0CD591FA8C8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61EF345-192F-61CC-8EA4-A8D61C840DA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029EC8-2801-1C29-D301-FB366F1919BE}"/>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5" name="Espace réservé du pied de page 4">
            <a:extLst>
              <a:ext uri="{FF2B5EF4-FFF2-40B4-BE49-F238E27FC236}">
                <a16:creationId xmlns:a16="http://schemas.microsoft.com/office/drawing/2014/main" id="{23D45612-EE9C-9F8A-910A-83A084527ED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74A8D2-EBE6-9525-5EAF-4E9DF6728BEA}"/>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9219013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F5D6FB-D188-E01C-F3E2-C80CE1FC64F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0B55DED-1A6F-2931-B5F0-54A0ED0C27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2614963-1094-B865-74AB-F64B47D672E7}"/>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5" name="Espace réservé du pied de page 4">
            <a:extLst>
              <a:ext uri="{FF2B5EF4-FFF2-40B4-BE49-F238E27FC236}">
                <a16:creationId xmlns:a16="http://schemas.microsoft.com/office/drawing/2014/main" id="{669071E7-42AB-3B41-86A0-A6B75ED1A18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4A2FC67-18E1-9729-0143-28BA99E341A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87151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08A0AF-F176-89C6-3CE4-6997385A27E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289B1F-939D-B3EE-EE0F-91AC3D59697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95AD331-0C9B-7C50-2CCF-68C9C59D039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EA0CD45-D221-B4C6-4427-39DB14F73B6F}"/>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6" name="Espace réservé du pied de page 5">
            <a:extLst>
              <a:ext uri="{FF2B5EF4-FFF2-40B4-BE49-F238E27FC236}">
                <a16:creationId xmlns:a16="http://schemas.microsoft.com/office/drawing/2014/main" id="{F2007F28-2A93-70DA-6FA6-43837D2FBFB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BF456D-F529-0B29-5454-0F10E34C678F}"/>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24117559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D96F0F-C772-8326-FEE3-41FF572533E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DD6E7A8-6048-EAB7-9EAC-D8CB1E21E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69B203B-26E3-EAD5-47F5-26BE3C3ACB5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3F6A200-DABF-879B-B228-05B6B76F71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D53E2A1-43A2-1A07-7B7A-8F074E61181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6368557-D1C7-CFA5-3BE1-2A25FF6737D3}"/>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8" name="Espace réservé du pied de page 7">
            <a:extLst>
              <a:ext uri="{FF2B5EF4-FFF2-40B4-BE49-F238E27FC236}">
                <a16:creationId xmlns:a16="http://schemas.microsoft.com/office/drawing/2014/main" id="{CA28360D-78FA-AF8B-E910-EBF0E96B088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496170F-0229-3FC4-DBCB-375A0E91B1E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896992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6A63B-921F-DA36-CEA0-8ECC16DC984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24FA85D-A245-CB01-5AF2-33428FFE908E}"/>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4" name="Espace réservé du pied de page 3">
            <a:extLst>
              <a:ext uri="{FF2B5EF4-FFF2-40B4-BE49-F238E27FC236}">
                <a16:creationId xmlns:a16="http://schemas.microsoft.com/office/drawing/2014/main" id="{B8FC71AC-CA01-9F2C-B9C8-D713F251E65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90BB3DF-2D47-FD54-BF39-620A15389F4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421546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D633533-E50B-7B8A-8E14-5B03CDA9535D}"/>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3" name="Espace réservé du pied de page 2">
            <a:extLst>
              <a:ext uri="{FF2B5EF4-FFF2-40B4-BE49-F238E27FC236}">
                <a16:creationId xmlns:a16="http://schemas.microsoft.com/office/drawing/2014/main" id="{0247179E-94DA-6370-FA2B-A7D58CF0BD3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5E4CA62-B832-BF82-54B8-56DCE1C16A45}"/>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4594604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872A3B-18E6-DAF5-D8B6-C6248C8A26F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A3C8682-3ED0-9292-E189-D7B24C5DC5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F198243-58F3-26E2-E792-4234B5C7C9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6AD0DB-5DA6-EAC8-29DE-B32ECBBA3ED2}"/>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6" name="Espace réservé du pied de page 5">
            <a:extLst>
              <a:ext uri="{FF2B5EF4-FFF2-40B4-BE49-F238E27FC236}">
                <a16:creationId xmlns:a16="http://schemas.microsoft.com/office/drawing/2014/main" id="{5297363B-6503-2230-1D56-3F64481C91C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D29D88C-419C-6851-D3AA-659E5624768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52489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344F79-79D4-7153-D043-213ABCD7A4A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FE16923-CF91-0B0C-5BC3-2AB9FEAB24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28A839-65C3-754D-7452-EEBFF289D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72106B7-1DDF-B89B-605D-7511CFAF12E1}"/>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6" name="Espace réservé du pied de page 5">
            <a:extLst>
              <a:ext uri="{FF2B5EF4-FFF2-40B4-BE49-F238E27FC236}">
                <a16:creationId xmlns:a16="http://schemas.microsoft.com/office/drawing/2014/main" id="{A2EA2EF8-EA74-C626-DD29-0906BACF973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4093989-D76D-D3AE-978D-4A4F4504054B}"/>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726154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ECB6F1-DFCD-233B-EC7A-856E73D2378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4FED2-D5DF-5D35-E00F-94A5B97D958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C3BD90-B9CC-DBFE-83D7-D1D6BD907C92}"/>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5" name="Espace réservé du pied de page 4">
            <a:extLst>
              <a:ext uri="{FF2B5EF4-FFF2-40B4-BE49-F238E27FC236}">
                <a16:creationId xmlns:a16="http://schemas.microsoft.com/office/drawing/2014/main" id="{A2979287-D0D4-8DB1-D0EF-9EDBCC17483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FD47BD5-7978-0941-5A36-3C5737E1FE1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009021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5EE992-4324-E080-FD76-5DFDACD2563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757C505-156F-B82D-901F-067D200F98D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E1063F-0936-DDCF-E131-BED6C6485C78}"/>
              </a:ext>
            </a:extLst>
          </p:cNvPr>
          <p:cNvSpPr>
            <a:spLocks noGrp="1"/>
          </p:cNvSpPr>
          <p:nvPr>
            <p:ph type="dt" sz="half" idx="10"/>
          </p:nvPr>
        </p:nvSpPr>
        <p:spPr/>
        <p:txBody>
          <a:bodyPr/>
          <a:lstStyle/>
          <a:p>
            <a:fld id="{79FCEB06-E5C1-467E-9496-EB5A515A2397}" type="datetimeFigureOut">
              <a:rPr lang="fr-FR" smtClean="0"/>
              <a:t>09/10/2022</a:t>
            </a:fld>
            <a:endParaRPr lang="fr-FR"/>
          </a:p>
        </p:txBody>
      </p:sp>
      <p:sp>
        <p:nvSpPr>
          <p:cNvPr id="5" name="Espace réservé du pied de page 4">
            <a:extLst>
              <a:ext uri="{FF2B5EF4-FFF2-40B4-BE49-F238E27FC236}">
                <a16:creationId xmlns:a16="http://schemas.microsoft.com/office/drawing/2014/main" id="{71F430EF-52F1-22F2-7F5F-22F1F05AA7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951BCF-FA23-3A8D-35F3-6B497F631D6D}"/>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7425096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2601E6B-AC77-AA42-8649-B6FABBE469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1EAFB9A-88CA-6B02-7D19-AD5A8523C9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67B3CF-220C-DA55-2DB2-A215065CC5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FCEB06-E5C1-467E-9496-EB5A515A2397}" type="datetimeFigureOut">
              <a:rPr lang="fr-FR" smtClean="0"/>
              <a:t>09/10/2022</a:t>
            </a:fld>
            <a:endParaRPr lang="fr-FR"/>
          </a:p>
        </p:txBody>
      </p:sp>
      <p:sp>
        <p:nvSpPr>
          <p:cNvPr id="5" name="Espace réservé du pied de page 4">
            <a:extLst>
              <a:ext uri="{FF2B5EF4-FFF2-40B4-BE49-F238E27FC236}">
                <a16:creationId xmlns:a16="http://schemas.microsoft.com/office/drawing/2014/main" id="{59A331F4-A7AF-D49C-E37B-557323AE49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F1EAE61-FB6C-F0AC-13AE-0BBD333830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6A7DCF-6BAF-45CC-8A64-9226616FE9B5}" type="slidenum">
              <a:rPr lang="fr-FR" smtClean="0"/>
              <a:t>‹N°›</a:t>
            </a:fld>
            <a:endParaRPr lang="fr-FR"/>
          </a:p>
        </p:txBody>
      </p:sp>
    </p:spTree>
    <p:extLst>
      <p:ext uri="{BB962C8B-B14F-4D97-AF65-F5344CB8AC3E}">
        <p14:creationId xmlns:p14="http://schemas.microsoft.com/office/powerpoint/2010/main" val="2220708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eau, nature&#10;&#10;Description générée automatiquement">
            <a:extLst>
              <a:ext uri="{FF2B5EF4-FFF2-40B4-BE49-F238E27FC236}">
                <a16:creationId xmlns:a16="http://schemas.microsoft.com/office/drawing/2014/main" id="{BF10DA90-5DD2-2B81-0DEB-110DADD58CE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86000" y="923925"/>
            <a:ext cx="7620000" cy="5010150"/>
          </a:xfrm>
          <a:prstGeom prst="rect">
            <a:avLst/>
          </a:prstGeom>
          <a:ln w="50800" cmpd="dbl">
            <a:solidFill>
              <a:schemeClr val="bg1"/>
            </a:solidFill>
          </a:ln>
        </p:spPr>
      </p:pic>
      <p:sp>
        <p:nvSpPr>
          <p:cNvPr id="4" name="ZoneTexte 3">
            <a:extLst>
              <a:ext uri="{FF2B5EF4-FFF2-40B4-BE49-F238E27FC236}">
                <a16:creationId xmlns:a16="http://schemas.microsoft.com/office/drawing/2014/main" id="{66261EDA-121F-EF91-91B5-8208F7492B0B}"/>
              </a:ext>
            </a:extLst>
          </p:cNvPr>
          <p:cNvSpPr txBox="1"/>
          <p:nvPr/>
        </p:nvSpPr>
        <p:spPr>
          <a:xfrm>
            <a:off x="5486400" y="5949820"/>
            <a:ext cx="7620000" cy="400110"/>
          </a:xfrm>
          <a:prstGeom prst="rect">
            <a:avLst/>
          </a:prstGeom>
          <a:noFill/>
        </p:spPr>
        <p:txBody>
          <a:bodyPr wrap="square" rtlCol="0">
            <a:spAutoFit/>
          </a:bodyPr>
          <a:lstStyle/>
          <a:p>
            <a:r>
              <a:rPr lang="fr-FR" sz="2000" b="1" i="1" dirty="0">
                <a:solidFill>
                  <a:srgbClr val="FFFF00"/>
                </a:solidFill>
              </a:rPr>
              <a:t>Rocher Créole</a:t>
            </a:r>
          </a:p>
        </p:txBody>
      </p:sp>
      <p:sp>
        <p:nvSpPr>
          <p:cNvPr id="5" name="ZoneTexte 4">
            <a:extLst>
              <a:ext uri="{FF2B5EF4-FFF2-40B4-BE49-F238E27FC236}">
                <a16:creationId xmlns:a16="http://schemas.microsoft.com/office/drawing/2014/main" id="{D7D7EE20-854A-1734-D900-664649A1F9C9}"/>
              </a:ext>
            </a:extLst>
          </p:cNvPr>
          <p:cNvSpPr txBox="1"/>
          <p:nvPr/>
        </p:nvSpPr>
        <p:spPr>
          <a:xfrm>
            <a:off x="3673366" y="268014"/>
            <a:ext cx="7504386" cy="461665"/>
          </a:xfrm>
          <a:prstGeom prst="rect">
            <a:avLst/>
          </a:prstGeom>
          <a:noFill/>
        </p:spPr>
        <p:txBody>
          <a:bodyPr wrap="square" rtlCol="0">
            <a:spAutoFit/>
          </a:bodyPr>
          <a:lstStyle/>
          <a:p>
            <a:r>
              <a:rPr lang="fr-FR" sz="2400" b="1" i="1" dirty="0">
                <a:solidFill>
                  <a:srgbClr val="FFFF00"/>
                </a:solidFill>
              </a:rPr>
              <a:t>Lorient Vous Présente Île – Saint Martin</a:t>
            </a:r>
          </a:p>
        </p:txBody>
      </p:sp>
    </p:spTree>
    <p:extLst>
      <p:ext uri="{BB962C8B-B14F-4D97-AF65-F5344CB8AC3E}">
        <p14:creationId xmlns:p14="http://schemas.microsoft.com/office/powerpoint/2010/main" val="6933253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7000">
        <p15:prstTrans prst="prestige"/>
        <p:sndAc>
          <p:stSnd loop="1">
            <p:snd r:embed="rId2" name="videoplayback.wav"/>
          </p:stSnd>
        </p:sndAc>
      </p:transition>
    </mc:Choice>
    <mc:Fallback>
      <p:transition spd="slow" advTm="17000">
        <p:fade/>
        <p:sndAc>
          <p:stSnd loop="1">
            <p:snd r:embed="rId2"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54B42A-FCA5-A87B-D2EE-EF10C5B8DF6B}"/>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Saint-Martin fait partie des îles </a:t>
            </a:r>
            <a:r>
              <a:rPr lang="fr-FR" sz="4000" b="1" dirty="0" err="1">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Leeward</a:t>
            </a:r>
            <a:r>
              <a:rPr lang="fr-FR" sz="40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 dans la mer des Caraïbes. Elle est divisée entre 2 pays distincts : sa partie nord, appelée Saint-Martin, est française, et sa partie sud, Sint Maarten, est néerlandaise. L'île abrite des stations balnéaires très fréquentées et des criques isolées. Elle est également réputée pour sa cuisine fusion, sa vie nocturne animée et ses boutiques duty-free où l'on trouve des bijoux et de l'alcool</a:t>
            </a:r>
          </a:p>
        </p:txBody>
      </p:sp>
    </p:spTree>
    <p:extLst>
      <p:ext uri="{BB962C8B-B14F-4D97-AF65-F5344CB8AC3E}">
        <p14:creationId xmlns:p14="http://schemas.microsoft.com/office/powerpoint/2010/main" val="8883929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550ACE3-E576-2622-37B8-7D1C1F0D2B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0524" y="576262"/>
            <a:ext cx="9821917" cy="5705475"/>
          </a:xfrm>
          <a:prstGeom prst="rect">
            <a:avLst/>
          </a:prstGeom>
          <a:ln w="50800" cmpd="dbl">
            <a:solidFill>
              <a:schemeClr val="bg1"/>
            </a:solidFill>
          </a:ln>
        </p:spPr>
      </p:pic>
    </p:spTree>
    <p:extLst>
      <p:ext uri="{BB962C8B-B14F-4D97-AF65-F5344CB8AC3E}">
        <p14:creationId xmlns:p14="http://schemas.microsoft.com/office/powerpoint/2010/main" val="30434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3BF401D-E942-0E5E-49F8-D3EFC08ED2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5339" y="261850"/>
            <a:ext cx="5237018" cy="6334300"/>
          </a:xfrm>
          <a:prstGeom prst="rect">
            <a:avLst/>
          </a:prstGeom>
          <a:ln w="50800" cmpd="dbl">
            <a:solidFill>
              <a:schemeClr val="bg1"/>
            </a:solidFill>
          </a:ln>
        </p:spPr>
      </p:pic>
    </p:spTree>
    <p:extLst>
      <p:ext uri="{BB962C8B-B14F-4D97-AF65-F5344CB8AC3E}">
        <p14:creationId xmlns:p14="http://schemas.microsoft.com/office/powerpoint/2010/main" val="27318803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eau, volant&#10;&#10;Description générée automatiquement">
            <a:extLst>
              <a:ext uri="{FF2B5EF4-FFF2-40B4-BE49-F238E27FC236}">
                <a16:creationId xmlns:a16="http://schemas.microsoft.com/office/drawing/2014/main" id="{2ACD5507-A633-6B80-E89B-52229E476D0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484908"/>
            <a:ext cx="10160000" cy="5929747"/>
          </a:xfrm>
          <a:prstGeom prst="rect">
            <a:avLst/>
          </a:prstGeom>
          <a:ln w="50800" cmpd="dbl">
            <a:solidFill>
              <a:schemeClr val="bg1"/>
            </a:solidFill>
          </a:ln>
        </p:spPr>
      </p:pic>
      <p:sp>
        <p:nvSpPr>
          <p:cNvPr id="4" name="ZoneTexte 3">
            <a:extLst>
              <a:ext uri="{FF2B5EF4-FFF2-40B4-BE49-F238E27FC236}">
                <a16:creationId xmlns:a16="http://schemas.microsoft.com/office/drawing/2014/main" id="{B55186BE-E52D-15A2-EAE0-191FD7C6812E}"/>
              </a:ext>
            </a:extLst>
          </p:cNvPr>
          <p:cNvSpPr txBox="1"/>
          <p:nvPr/>
        </p:nvSpPr>
        <p:spPr>
          <a:xfrm>
            <a:off x="788276" y="74013"/>
            <a:ext cx="11130455" cy="400110"/>
          </a:xfrm>
          <a:prstGeom prst="rect">
            <a:avLst/>
          </a:prstGeom>
          <a:noFill/>
        </p:spPr>
        <p:txBody>
          <a:bodyPr wrap="square" rtlCol="0">
            <a:spAutoFit/>
          </a:bodyPr>
          <a:lstStyle/>
          <a:p>
            <a:r>
              <a:rPr lang="fr-FR" sz="2000" b="1" i="1" dirty="0">
                <a:solidFill>
                  <a:srgbClr val="FFFF00"/>
                </a:solidFill>
              </a:rPr>
              <a:t>Avion survolant la plage juste avant son atterrissage sur l'aéroport international Princess Juliana.</a:t>
            </a:r>
          </a:p>
        </p:txBody>
      </p:sp>
    </p:spTree>
    <p:extLst>
      <p:ext uri="{BB962C8B-B14F-4D97-AF65-F5344CB8AC3E}">
        <p14:creationId xmlns:p14="http://schemas.microsoft.com/office/powerpoint/2010/main" val="33008275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eau, extérieur, ciel&#10;&#10;Description générée automatiquement">
            <a:extLst>
              <a:ext uri="{FF2B5EF4-FFF2-40B4-BE49-F238E27FC236}">
                <a16:creationId xmlns:a16="http://schemas.microsoft.com/office/drawing/2014/main" id="{42101C9E-1E31-9083-449F-CE54E2EC4B8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466725"/>
            <a:ext cx="9753600" cy="5924550"/>
          </a:xfrm>
          <a:prstGeom prst="rect">
            <a:avLst/>
          </a:prstGeom>
          <a:ln w="50800" cmpd="dbl">
            <a:solidFill>
              <a:schemeClr val="bg1"/>
            </a:solidFill>
          </a:ln>
        </p:spPr>
      </p:pic>
      <p:sp>
        <p:nvSpPr>
          <p:cNvPr id="4" name="ZoneTexte 3">
            <a:extLst>
              <a:ext uri="{FF2B5EF4-FFF2-40B4-BE49-F238E27FC236}">
                <a16:creationId xmlns:a16="http://schemas.microsoft.com/office/drawing/2014/main" id="{0F2ADA32-B51A-33D7-89C7-1CA361D09D13}"/>
              </a:ext>
            </a:extLst>
          </p:cNvPr>
          <p:cNvSpPr txBox="1"/>
          <p:nvPr/>
        </p:nvSpPr>
        <p:spPr>
          <a:xfrm>
            <a:off x="2285999" y="66615"/>
            <a:ext cx="8860221" cy="400110"/>
          </a:xfrm>
          <a:prstGeom prst="rect">
            <a:avLst/>
          </a:prstGeom>
          <a:noFill/>
        </p:spPr>
        <p:txBody>
          <a:bodyPr wrap="square" rtlCol="0">
            <a:spAutoFit/>
          </a:bodyPr>
          <a:lstStyle/>
          <a:p>
            <a:r>
              <a:rPr lang="fr-FR" sz="2000" b="1" dirty="0">
                <a:solidFill>
                  <a:srgbClr val="FFFF00"/>
                </a:solidFill>
              </a:rPr>
              <a:t>Le </a:t>
            </a:r>
            <a:r>
              <a:rPr lang="fr-FR" sz="2000" b="1" dirty="0" err="1">
                <a:solidFill>
                  <a:srgbClr val="FFFF00"/>
                </a:solidFill>
              </a:rPr>
              <a:t>Celebrity</a:t>
            </a:r>
            <a:r>
              <a:rPr lang="fr-FR" sz="2000" b="1" dirty="0">
                <a:solidFill>
                  <a:srgbClr val="FFFF00"/>
                </a:solidFill>
              </a:rPr>
              <a:t> Century, ancré dans la baie devant </a:t>
            </a:r>
            <a:r>
              <a:rPr lang="fr-FR" sz="2000" b="1" dirty="0" err="1">
                <a:solidFill>
                  <a:srgbClr val="FFFF00"/>
                </a:solidFill>
              </a:rPr>
              <a:t>Philipsburg</a:t>
            </a:r>
            <a:r>
              <a:rPr lang="fr-FR" sz="2000" b="1" dirty="0">
                <a:solidFill>
                  <a:srgbClr val="FFFF00"/>
                </a:solidFill>
              </a:rPr>
              <a:t> en 2006.</a:t>
            </a:r>
          </a:p>
        </p:txBody>
      </p:sp>
    </p:spTree>
    <p:extLst>
      <p:ext uri="{BB962C8B-B14F-4D97-AF65-F5344CB8AC3E}">
        <p14:creationId xmlns:p14="http://schemas.microsoft.com/office/powerpoint/2010/main" val="13242528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ciel, extérieur, bateau&#10;&#10;Description générée automatiquement">
            <a:extLst>
              <a:ext uri="{FF2B5EF4-FFF2-40B4-BE49-F238E27FC236}">
                <a16:creationId xmlns:a16="http://schemas.microsoft.com/office/drawing/2014/main" id="{37A0A5E3-E772-C5E5-2B99-4F873EF9424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504496"/>
            <a:ext cx="10160000" cy="5849007"/>
          </a:xfrm>
          <a:prstGeom prst="rect">
            <a:avLst/>
          </a:prstGeom>
          <a:ln w="50800" cmpd="dbl">
            <a:solidFill>
              <a:schemeClr val="bg1"/>
            </a:solidFill>
          </a:ln>
        </p:spPr>
      </p:pic>
      <p:sp>
        <p:nvSpPr>
          <p:cNvPr id="4" name="ZoneTexte 3">
            <a:extLst>
              <a:ext uri="{FF2B5EF4-FFF2-40B4-BE49-F238E27FC236}">
                <a16:creationId xmlns:a16="http://schemas.microsoft.com/office/drawing/2014/main" id="{18DD6D10-D9B4-2EDA-0B7B-FF91C00F6BA1}"/>
              </a:ext>
            </a:extLst>
          </p:cNvPr>
          <p:cNvSpPr txBox="1"/>
          <p:nvPr/>
        </p:nvSpPr>
        <p:spPr>
          <a:xfrm>
            <a:off x="2254469" y="36051"/>
            <a:ext cx="8671034" cy="400110"/>
          </a:xfrm>
          <a:prstGeom prst="rect">
            <a:avLst/>
          </a:prstGeom>
          <a:noFill/>
        </p:spPr>
        <p:txBody>
          <a:bodyPr wrap="square" rtlCol="0">
            <a:spAutoFit/>
          </a:bodyPr>
          <a:lstStyle/>
          <a:p>
            <a:r>
              <a:rPr lang="fr-FR" sz="2000" b="1" i="1" dirty="0">
                <a:solidFill>
                  <a:srgbClr val="FFFF00"/>
                </a:solidFill>
              </a:rPr>
              <a:t>Dégâts à </a:t>
            </a:r>
            <a:r>
              <a:rPr lang="fr-FR" sz="2000" b="1" i="1" dirty="0" err="1">
                <a:solidFill>
                  <a:srgbClr val="FFFF00"/>
                </a:solidFill>
              </a:rPr>
              <a:t>Philipsburg</a:t>
            </a:r>
            <a:r>
              <a:rPr lang="fr-FR" sz="2000" b="1" i="1" dirty="0">
                <a:solidFill>
                  <a:srgbClr val="FFFF00"/>
                </a:solidFill>
              </a:rPr>
              <a:t> et arrivée du chaland </a:t>
            </a:r>
            <a:r>
              <a:rPr lang="fr-FR" sz="2000" b="1" i="1" dirty="0" err="1">
                <a:solidFill>
                  <a:srgbClr val="FFFF00"/>
                </a:solidFill>
              </a:rPr>
              <a:t>Pelikaan</a:t>
            </a:r>
            <a:r>
              <a:rPr lang="fr-FR" sz="2000" b="1" i="1" dirty="0">
                <a:solidFill>
                  <a:srgbClr val="FFFF00"/>
                </a:solidFill>
              </a:rPr>
              <a:t> le 8 septembre.</a:t>
            </a:r>
          </a:p>
        </p:txBody>
      </p:sp>
    </p:spTree>
    <p:extLst>
      <p:ext uri="{BB962C8B-B14F-4D97-AF65-F5344CB8AC3E}">
        <p14:creationId xmlns:p14="http://schemas.microsoft.com/office/powerpoint/2010/main" val="17891170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ciel, montagne&#10;&#10;Description générée automatiquement">
            <a:extLst>
              <a:ext uri="{FF2B5EF4-FFF2-40B4-BE49-F238E27FC236}">
                <a16:creationId xmlns:a16="http://schemas.microsoft.com/office/drawing/2014/main" id="{A85008CC-96D2-8FD9-EFD8-845C0D59F47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498764"/>
            <a:ext cx="9144000" cy="5985163"/>
          </a:xfrm>
          <a:prstGeom prst="rect">
            <a:avLst/>
          </a:prstGeom>
          <a:ln w="50800" cmpd="dbl">
            <a:solidFill>
              <a:schemeClr val="bg1"/>
            </a:solidFill>
          </a:ln>
        </p:spPr>
      </p:pic>
      <p:sp>
        <p:nvSpPr>
          <p:cNvPr id="4" name="ZoneTexte 3">
            <a:extLst>
              <a:ext uri="{FF2B5EF4-FFF2-40B4-BE49-F238E27FC236}">
                <a16:creationId xmlns:a16="http://schemas.microsoft.com/office/drawing/2014/main" id="{75E8320C-AF3D-20FC-D57C-F159A1F4743F}"/>
              </a:ext>
            </a:extLst>
          </p:cNvPr>
          <p:cNvSpPr txBox="1"/>
          <p:nvPr/>
        </p:nvSpPr>
        <p:spPr>
          <a:xfrm>
            <a:off x="3358055" y="98654"/>
            <a:ext cx="6337738" cy="400110"/>
          </a:xfrm>
          <a:prstGeom prst="rect">
            <a:avLst/>
          </a:prstGeom>
          <a:noFill/>
        </p:spPr>
        <p:txBody>
          <a:bodyPr wrap="square" rtlCol="0">
            <a:spAutoFit/>
          </a:bodyPr>
          <a:lstStyle/>
          <a:p>
            <a:r>
              <a:rPr lang="fr-FR" sz="2000" b="1" i="1" dirty="0">
                <a:solidFill>
                  <a:srgbClr val="FFFF00"/>
                </a:solidFill>
              </a:rPr>
              <a:t>Canon du fort Louis dominant Marigot et sa baie</a:t>
            </a:r>
          </a:p>
        </p:txBody>
      </p:sp>
    </p:spTree>
    <p:extLst>
      <p:ext uri="{BB962C8B-B14F-4D97-AF65-F5344CB8AC3E}">
        <p14:creationId xmlns:p14="http://schemas.microsoft.com/office/powerpoint/2010/main" val="42923474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ciel, nature&#10;&#10;Description générée automatiquement">
            <a:extLst>
              <a:ext uri="{FF2B5EF4-FFF2-40B4-BE49-F238E27FC236}">
                <a16:creationId xmlns:a16="http://schemas.microsoft.com/office/drawing/2014/main" id="{7F870099-8DE7-974F-1401-7804C0F2C8B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536028"/>
            <a:ext cx="9144000" cy="5770179"/>
          </a:xfrm>
          <a:prstGeom prst="rect">
            <a:avLst/>
          </a:prstGeom>
          <a:ln w="50800" cmpd="dbl">
            <a:solidFill>
              <a:schemeClr val="bg1"/>
            </a:solidFill>
          </a:ln>
        </p:spPr>
      </p:pic>
      <p:sp>
        <p:nvSpPr>
          <p:cNvPr id="4" name="ZoneTexte 3">
            <a:extLst>
              <a:ext uri="{FF2B5EF4-FFF2-40B4-BE49-F238E27FC236}">
                <a16:creationId xmlns:a16="http://schemas.microsoft.com/office/drawing/2014/main" id="{EE69F991-E9B9-C59A-E75D-9E77C75D6AE6}"/>
              </a:ext>
            </a:extLst>
          </p:cNvPr>
          <p:cNvSpPr txBox="1"/>
          <p:nvPr/>
        </p:nvSpPr>
        <p:spPr>
          <a:xfrm>
            <a:off x="5029200" y="151683"/>
            <a:ext cx="7583214" cy="400110"/>
          </a:xfrm>
          <a:prstGeom prst="rect">
            <a:avLst/>
          </a:prstGeom>
          <a:noFill/>
        </p:spPr>
        <p:txBody>
          <a:bodyPr wrap="square" rtlCol="0">
            <a:spAutoFit/>
          </a:bodyPr>
          <a:lstStyle/>
          <a:p>
            <a:r>
              <a:rPr lang="fr-FR" sz="2000" b="1" i="1" dirty="0">
                <a:solidFill>
                  <a:srgbClr val="FFFF00"/>
                </a:solidFill>
              </a:rPr>
              <a:t>Baie de l'Embouchure</a:t>
            </a:r>
          </a:p>
        </p:txBody>
      </p:sp>
    </p:spTree>
    <p:extLst>
      <p:ext uri="{BB962C8B-B14F-4D97-AF65-F5344CB8AC3E}">
        <p14:creationId xmlns:p14="http://schemas.microsoft.com/office/powerpoint/2010/main" val="55467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jaune&#10;&#10;Description générée automatiquement">
            <a:extLst>
              <a:ext uri="{FF2B5EF4-FFF2-40B4-BE49-F238E27FC236}">
                <a16:creationId xmlns:a16="http://schemas.microsoft.com/office/drawing/2014/main" id="{4705DBF8-E4EF-BE30-CED3-B81B39F61A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01019" y="520260"/>
            <a:ext cx="6909824" cy="5817477"/>
          </a:xfrm>
          <a:prstGeom prst="rect">
            <a:avLst/>
          </a:prstGeom>
          <a:ln w="50800" cmpd="dbl">
            <a:solidFill>
              <a:schemeClr val="bg1"/>
            </a:solidFill>
          </a:ln>
        </p:spPr>
      </p:pic>
      <p:sp>
        <p:nvSpPr>
          <p:cNvPr id="5" name="ZoneTexte 4">
            <a:extLst>
              <a:ext uri="{FF2B5EF4-FFF2-40B4-BE49-F238E27FC236}">
                <a16:creationId xmlns:a16="http://schemas.microsoft.com/office/drawing/2014/main" id="{5838884B-2225-4BE8-DB11-D85946F58BDE}"/>
              </a:ext>
            </a:extLst>
          </p:cNvPr>
          <p:cNvSpPr txBox="1"/>
          <p:nvPr/>
        </p:nvSpPr>
        <p:spPr>
          <a:xfrm>
            <a:off x="8210843" y="4256690"/>
            <a:ext cx="3849778" cy="400110"/>
          </a:xfrm>
          <a:prstGeom prst="rect">
            <a:avLst/>
          </a:prstGeom>
          <a:noFill/>
        </p:spPr>
        <p:txBody>
          <a:bodyPr wrap="square" rtlCol="0">
            <a:spAutoFit/>
          </a:bodyPr>
          <a:lstStyle/>
          <a:p>
            <a:r>
              <a:rPr lang="fr-FR" sz="2000" b="1" i="1" dirty="0">
                <a:solidFill>
                  <a:srgbClr val="FFFF00"/>
                </a:solidFill>
              </a:rPr>
              <a:t>Eglise catholique de Grand-Case</a:t>
            </a:r>
          </a:p>
        </p:txBody>
      </p:sp>
    </p:spTree>
    <p:extLst>
      <p:ext uri="{BB962C8B-B14F-4D97-AF65-F5344CB8AC3E}">
        <p14:creationId xmlns:p14="http://schemas.microsoft.com/office/powerpoint/2010/main" val="8013363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bâtiment, arbre, porche&#10;&#10;Description générée automatiquement">
            <a:extLst>
              <a:ext uri="{FF2B5EF4-FFF2-40B4-BE49-F238E27FC236}">
                <a16:creationId xmlns:a16="http://schemas.microsoft.com/office/drawing/2014/main" id="{3E8C2FE0-C91F-67E3-28A7-9F6FBF1419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0788" y="472965"/>
            <a:ext cx="6633194" cy="5912070"/>
          </a:xfrm>
          <a:prstGeom prst="rect">
            <a:avLst/>
          </a:prstGeom>
          <a:ln w="50800" cmpd="dbl">
            <a:solidFill>
              <a:schemeClr val="bg1"/>
            </a:solidFill>
          </a:ln>
        </p:spPr>
      </p:pic>
      <p:sp>
        <p:nvSpPr>
          <p:cNvPr id="4" name="ZoneTexte 3">
            <a:extLst>
              <a:ext uri="{FF2B5EF4-FFF2-40B4-BE49-F238E27FC236}">
                <a16:creationId xmlns:a16="http://schemas.microsoft.com/office/drawing/2014/main" id="{F7508EED-27A1-B2B4-ECC3-9EC3F333BEA1}"/>
              </a:ext>
            </a:extLst>
          </p:cNvPr>
          <p:cNvSpPr txBox="1"/>
          <p:nvPr/>
        </p:nvSpPr>
        <p:spPr>
          <a:xfrm>
            <a:off x="8308428" y="4303986"/>
            <a:ext cx="3752193" cy="707886"/>
          </a:xfrm>
          <a:prstGeom prst="rect">
            <a:avLst/>
          </a:prstGeom>
          <a:noFill/>
        </p:spPr>
        <p:txBody>
          <a:bodyPr wrap="square" rtlCol="0">
            <a:spAutoFit/>
          </a:bodyPr>
          <a:lstStyle/>
          <a:p>
            <a:r>
              <a:rPr lang="fr-FR" sz="2000" b="1" i="1" dirty="0">
                <a:solidFill>
                  <a:srgbClr val="FFFF00"/>
                </a:solidFill>
              </a:rPr>
              <a:t>L'Hôtel de la collectivité à Marigot.</a:t>
            </a:r>
          </a:p>
        </p:txBody>
      </p:sp>
    </p:spTree>
    <p:extLst>
      <p:ext uri="{BB962C8B-B14F-4D97-AF65-F5344CB8AC3E}">
        <p14:creationId xmlns:p14="http://schemas.microsoft.com/office/powerpoint/2010/main" val="4276579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nature, rive&#10;&#10;Description générée automatiquement">
            <a:extLst>
              <a:ext uri="{FF2B5EF4-FFF2-40B4-BE49-F238E27FC236}">
                <a16:creationId xmlns:a16="http://schemas.microsoft.com/office/drawing/2014/main" id="{A40D41AA-6ABD-D19E-DE66-919613A7261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5724" y="529388"/>
            <a:ext cx="9144000" cy="5871411"/>
          </a:xfrm>
          <a:prstGeom prst="rect">
            <a:avLst/>
          </a:prstGeom>
          <a:ln w="50800" cmpd="dbl">
            <a:solidFill>
              <a:schemeClr val="bg1"/>
            </a:solidFill>
          </a:ln>
        </p:spPr>
      </p:pic>
      <p:sp>
        <p:nvSpPr>
          <p:cNvPr id="4" name="ZoneTexte 3">
            <a:extLst>
              <a:ext uri="{FF2B5EF4-FFF2-40B4-BE49-F238E27FC236}">
                <a16:creationId xmlns:a16="http://schemas.microsoft.com/office/drawing/2014/main" id="{7A9EB4AB-4278-CEE3-DEA3-BF911A6B0D81}"/>
              </a:ext>
            </a:extLst>
          </p:cNvPr>
          <p:cNvSpPr txBox="1"/>
          <p:nvPr/>
        </p:nvSpPr>
        <p:spPr>
          <a:xfrm>
            <a:off x="10008524" y="2826327"/>
            <a:ext cx="1928552" cy="2862322"/>
          </a:xfrm>
          <a:prstGeom prst="rect">
            <a:avLst/>
          </a:prstGeom>
          <a:noFill/>
        </p:spPr>
        <p:txBody>
          <a:bodyPr wrap="square" rtlCol="0">
            <a:spAutoFit/>
          </a:bodyPr>
          <a:lstStyle/>
          <a:p>
            <a:r>
              <a:rPr lang="fr-FR" sz="2000" b="1" i="1" dirty="0">
                <a:solidFill>
                  <a:srgbClr val="FFFF00"/>
                </a:solidFill>
              </a:rPr>
              <a:t>Le littoral de la baie de Marigot, avec, en arrière-plan, le centre commercial du West </a:t>
            </a:r>
            <a:r>
              <a:rPr lang="fr-FR" sz="2000" b="1" i="1" dirty="0" err="1">
                <a:solidFill>
                  <a:srgbClr val="FFFF00"/>
                </a:solidFill>
              </a:rPr>
              <a:t>Indies</a:t>
            </a:r>
            <a:r>
              <a:rPr lang="fr-FR" sz="2000" b="1" i="1" dirty="0">
                <a:solidFill>
                  <a:srgbClr val="FFFF00"/>
                </a:solidFill>
              </a:rPr>
              <a:t> Mall et le Fort-Louis</a:t>
            </a:r>
          </a:p>
        </p:txBody>
      </p:sp>
    </p:spTree>
    <p:extLst>
      <p:ext uri="{BB962C8B-B14F-4D97-AF65-F5344CB8AC3E}">
        <p14:creationId xmlns:p14="http://schemas.microsoft.com/office/powerpoint/2010/main" val="2593443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herbe, eau&#10;&#10;Description générée automatiquement">
            <a:extLst>
              <a:ext uri="{FF2B5EF4-FFF2-40B4-BE49-F238E27FC236}">
                <a16:creationId xmlns:a16="http://schemas.microsoft.com/office/drawing/2014/main" id="{FE854985-5E31-A76C-204C-4B7D400C10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90587"/>
            <a:ext cx="7620000" cy="5076825"/>
          </a:xfrm>
          <a:prstGeom prst="rect">
            <a:avLst/>
          </a:prstGeom>
          <a:ln w="50800" cmpd="dbl">
            <a:solidFill>
              <a:schemeClr val="bg1"/>
            </a:solidFill>
          </a:ln>
        </p:spPr>
      </p:pic>
      <p:sp>
        <p:nvSpPr>
          <p:cNvPr id="4" name="ZoneTexte 3">
            <a:extLst>
              <a:ext uri="{FF2B5EF4-FFF2-40B4-BE49-F238E27FC236}">
                <a16:creationId xmlns:a16="http://schemas.microsoft.com/office/drawing/2014/main" id="{44D768D1-B999-7962-E4CF-5C933A7DF690}"/>
              </a:ext>
            </a:extLst>
          </p:cNvPr>
          <p:cNvSpPr txBox="1"/>
          <p:nvPr/>
        </p:nvSpPr>
        <p:spPr>
          <a:xfrm>
            <a:off x="4572000" y="365491"/>
            <a:ext cx="7620000" cy="400110"/>
          </a:xfrm>
          <a:prstGeom prst="rect">
            <a:avLst/>
          </a:prstGeom>
          <a:noFill/>
        </p:spPr>
        <p:txBody>
          <a:bodyPr wrap="square" rtlCol="0">
            <a:spAutoFit/>
          </a:bodyPr>
          <a:lstStyle/>
          <a:p>
            <a:r>
              <a:rPr lang="fr-FR" sz="2000" b="1" i="1" dirty="0">
                <a:solidFill>
                  <a:srgbClr val="FFFF00"/>
                </a:solidFill>
              </a:rPr>
              <a:t>Panorama depuis Bellevue</a:t>
            </a:r>
          </a:p>
        </p:txBody>
      </p:sp>
    </p:spTree>
    <p:extLst>
      <p:ext uri="{BB962C8B-B14F-4D97-AF65-F5344CB8AC3E}">
        <p14:creationId xmlns:p14="http://schemas.microsoft.com/office/powerpoint/2010/main" val="14228258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danseur, sport, très coloré, décoré&#10;&#10;Description générée automatiquement">
            <a:extLst>
              <a:ext uri="{FF2B5EF4-FFF2-40B4-BE49-F238E27FC236}">
                <a16:creationId xmlns:a16="http://schemas.microsoft.com/office/drawing/2014/main" id="{91E2B56B-0BEB-DA73-A36F-ACD6A3A7D4B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64771" y="521070"/>
            <a:ext cx="10607040" cy="5946232"/>
          </a:xfrm>
          <a:prstGeom prst="rect">
            <a:avLst/>
          </a:prstGeom>
          <a:ln w="50800" cmpd="dbl">
            <a:solidFill>
              <a:schemeClr val="bg1"/>
            </a:solidFill>
          </a:ln>
        </p:spPr>
      </p:pic>
      <p:sp>
        <p:nvSpPr>
          <p:cNvPr id="4" name="ZoneTexte 3">
            <a:extLst>
              <a:ext uri="{FF2B5EF4-FFF2-40B4-BE49-F238E27FC236}">
                <a16:creationId xmlns:a16="http://schemas.microsoft.com/office/drawing/2014/main" id="{F8A9F1D0-7B04-C67D-1EAD-548671052311}"/>
              </a:ext>
            </a:extLst>
          </p:cNvPr>
          <p:cNvSpPr txBox="1"/>
          <p:nvPr/>
        </p:nvSpPr>
        <p:spPr>
          <a:xfrm>
            <a:off x="3834938" y="98653"/>
            <a:ext cx="6716683" cy="400110"/>
          </a:xfrm>
          <a:prstGeom prst="rect">
            <a:avLst/>
          </a:prstGeom>
          <a:noFill/>
        </p:spPr>
        <p:txBody>
          <a:bodyPr wrap="square" rtlCol="0">
            <a:spAutoFit/>
          </a:bodyPr>
          <a:lstStyle/>
          <a:p>
            <a:r>
              <a:rPr lang="fr-FR" sz="2000" b="1" i="1" dirty="0">
                <a:solidFill>
                  <a:srgbClr val="FFFF00"/>
                </a:solidFill>
              </a:rPr>
              <a:t>Carnaval de Saint-Martin Défilé des groupes</a:t>
            </a:r>
          </a:p>
        </p:txBody>
      </p:sp>
    </p:spTree>
    <p:extLst>
      <p:ext uri="{BB962C8B-B14F-4D97-AF65-F5344CB8AC3E}">
        <p14:creationId xmlns:p14="http://schemas.microsoft.com/office/powerpoint/2010/main" val="20583426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eau, ciel, nature&#10;&#10;Description générée automatiquement">
            <a:extLst>
              <a:ext uri="{FF2B5EF4-FFF2-40B4-BE49-F238E27FC236}">
                <a16:creationId xmlns:a16="http://schemas.microsoft.com/office/drawing/2014/main" id="{A9CD5F92-D79E-0218-CF66-0C5564D7227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63535" y="615143"/>
            <a:ext cx="9543010" cy="5685904"/>
          </a:xfrm>
          <a:prstGeom prst="rect">
            <a:avLst/>
          </a:prstGeom>
          <a:ln w="50800" cmpd="dbl">
            <a:solidFill>
              <a:schemeClr val="bg1"/>
            </a:solidFill>
          </a:ln>
        </p:spPr>
      </p:pic>
      <p:sp>
        <p:nvSpPr>
          <p:cNvPr id="4" name="ZoneTexte 3">
            <a:extLst>
              <a:ext uri="{FF2B5EF4-FFF2-40B4-BE49-F238E27FC236}">
                <a16:creationId xmlns:a16="http://schemas.microsoft.com/office/drawing/2014/main" id="{64CA5577-69C5-C7E2-BC70-F2178E41D392}"/>
              </a:ext>
            </a:extLst>
          </p:cNvPr>
          <p:cNvSpPr txBox="1"/>
          <p:nvPr/>
        </p:nvSpPr>
        <p:spPr>
          <a:xfrm>
            <a:off x="2937164" y="156843"/>
            <a:ext cx="8279476" cy="400110"/>
          </a:xfrm>
          <a:prstGeom prst="rect">
            <a:avLst/>
          </a:prstGeom>
          <a:noFill/>
        </p:spPr>
        <p:txBody>
          <a:bodyPr wrap="square" rtlCol="0">
            <a:spAutoFit/>
          </a:bodyPr>
          <a:lstStyle/>
          <a:p>
            <a:r>
              <a:rPr lang="fr-FR" sz="2000" b="1" i="1" dirty="0">
                <a:solidFill>
                  <a:srgbClr val="FFFF00"/>
                </a:solidFill>
              </a:rPr>
              <a:t>Côte de Saint-Martin secteur </a:t>
            </a:r>
            <a:r>
              <a:rPr lang="fr-FR" sz="2000" b="1" i="1" dirty="0" err="1">
                <a:solidFill>
                  <a:srgbClr val="FFFF00"/>
                </a:solidFill>
              </a:rPr>
              <a:t>Galisbay</a:t>
            </a:r>
            <a:r>
              <a:rPr lang="fr-FR" sz="2000" b="1" i="1" dirty="0">
                <a:solidFill>
                  <a:srgbClr val="FFFF00"/>
                </a:solidFill>
              </a:rPr>
              <a:t> face à </a:t>
            </a:r>
            <a:r>
              <a:rPr lang="fr-FR" sz="2000" b="1" i="1" dirty="0" err="1">
                <a:solidFill>
                  <a:srgbClr val="FFFF00"/>
                </a:solidFill>
              </a:rPr>
              <a:t>Anguila</a:t>
            </a:r>
            <a:r>
              <a:rPr lang="fr-FR" sz="2000" b="1" i="1" dirty="0">
                <a:solidFill>
                  <a:srgbClr val="FFFF00"/>
                </a:solidFill>
              </a:rPr>
              <a:t>.</a:t>
            </a:r>
          </a:p>
        </p:txBody>
      </p:sp>
    </p:spTree>
    <p:extLst>
      <p:ext uri="{BB962C8B-B14F-4D97-AF65-F5344CB8AC3E}">
        <p14:creationId xmlns:p14="http://schemas.microsoft.com/office/powerpoint/2010/main" val="33518360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herbe, rue&#10;&#10;Description générée automatiquement">
            <a:extLst>
              <a:ext uri="{FF2B5EF4-FFF2-40B4-BE49-F238E27FC236}">
                <a16:creationId xmlns:a16="http://schemas.microsoft.com/office/drawing/2014/main" id="{77E73F0A-48D6-2A25-9627-1496A34BCC3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8690" y="569422"/>
            <a:ext cx="8894619" cy="5719156"/>
          </a:xfrm>
          <a:prstGeom prst="rect">
            <a:avLst/>
          </a:prstGeom>
          <a:ln w="50800" cmpd="dbl">
            <a:solidFill>
              <a:schemeClr val="bg1"/>
            </a:solidFill>
          </a:ln>
        </p:spPr>
      </p:pic>
      <p:sp>
        <p:nvSpPr>
          <p:cNvPr id="4" name="ZoneTexte 3">
            <a:extLst>
              <a:ext uri="{FF2B5EF4-FFF2-40B4-BE49-F238E27FC236}">
                <a16:creationId xmlns:a16="http://schemas.microsoft.com/office/drawing/2014/main" id="{08A2FA4D-1E2C-EE2E-E1C3-69F0AB528797}"/>
              </a:ext>
            </a:extLst>
          </p:cNvPr>
          <p:cNvSpPr txBox="1"/>
          <p:nvPr/>
        </p:nvSpPr>
        <p:spPr>
          <a:xfrm>
            <a:off x="5242560" y="169312"/>
            <a:ext cx="6949440" cy="400110"/>
          </a:xfrm>
          <a:prstGeom prst="rect">
            <a:avLst/>
          </a:prstGeom>
          <a:noFill/>
        </p:spPr>
        <p:txBody>
          <a:bodyPr wrap="square" rtlCol="0">
            <a:spAutoFit/>
          </a:bodyPr>
          <a:lstStyle/>
          <a:p>
            <a:r>
              <a:rPr lang="fr-FR" sz="2000" b="1" i="1" dirty="0">
                <a:solidFill>
                  <a:srgbClr val="FFFF00"/>
                </a:solidFill>
              </a:rPr>
              <a:t>Moulin à sel.</a:t>
            </a:r>
          </a:p>
        </p:txBody>
      </p:sp>
    </p:spTree>
    <p:extLst>
      <p:ext uri="{BB962C8B-B14F-4D97-AF65-F5344CB8AC3E}">
        <p14:creationId xmlns:p14="http://schemas.microsoft.com/office/powerpoint/2010/main" val="13269669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coteau&#10;&#10;Description générée automatiquement">
            <a:extLst>
              <a:ext uri="{FF2B5EF4-FFF2-40B4-BE49-F238E27FC236}">
                <a16:creationId xmlns:a16="http://schemas.microsoft.com/office/drawing/2014/main" id="{217462AB-433B-3290-6A33-B6136D751EF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96291" y="598515"/>
            <a:ext cx="9060873" cy="5602779"/>
          </a:xfrm>
          <a:prstGeom prst="rect">
            <a:avLst/>
          </a:prstGeom>
          <a:ln w="50800" cmpd="dbl">
            <a:solidFill>
              <a:schemeClr val="bg1"/>
            </a:solidFill>
          </a:ln>
        </p:spPr>
      </p:pic>
      <p:sp>
        <p:nvSpPr>
          <p:cNvPr id="4" name="ZoneTexte 3">
            <a:extLst>
              <a:ext uri="{FF2B5EF4-FFF2-40B4-BE49-F238E27FC236}">
                <a16:creationId xmlns:a16="http://schemas.microsoft.com/office/drawing/2014/main" id="{7E9C7548-7AB0-A900-C093-BE3530400D6E}"/>
              </a:ext>
            </a:extLst>
          </p:cNvPr>
          <p:cNvSpPr txBox="1"/>
          <p:nvPr/>
        </p:nvSpPr>
        <p:spPr>
          <a:xfrm>
            <a:off x="4680065" y="198405"/>
            <a:ext cx="6999316" cy="400110"/>
          </a:xfrm>
          <a:prstGeom prst="rect">
            <a:avLst/>
          </a:prstGeom>
          <a:noFill/>
        </p:spPr>
        <p:txBody>
          <a:bodyPr wrap="square" rtlCol="0">
            <a:spAutoFit/>
          </a:bodyPr>
          <a:lstStyle/>
          <a:p>
            <a:r>
              <a:rPr lang="fr-FR" sz="2000" b="1" i="1" dirty="0">
                <a:solidFill>
                  <a:srgbClr val="FFFF00"/>
                </a:solidFill>
              </a:rPr>
              <a:t>Descente en tyrolienne</a:t>
            </a:r>
          </a:p>
        </p:txBody>
      </p:sp>
    </p:spTree>
    <p:extLst>
      <p:ext uri="{BB962C8B-B14F-4D97-AF65-F5344CB8AC3E}">
        <p14:creationId xmlns:p14="http://schemas.microsoft.com/office/powerpoint/2010/main" val="2395367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eptile, tortue, eau, extérieur&#10;&#10;Description générée automatiquement">
            <a:extLst>
              <a:ext uri="{FF2B5EF4-FFF2-40B4-BE49-F238E27FC236}">
                <a16:creationId xmlns:a16="http://schemas.microsoft.com/office/drawing/2014/main" id="{CB792120-5ECE-A0BC-6BF8-8E7926BAA41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1520" y="506566"/>
            <a:ext cx="9044248" cy="5844868"/>
          </a:xfrm>
          <a:prstGeom prst="rect">
            <a:avLst/>
          </a:prstGeom>
          <a:ln w="50800" cmpd="dbl">
            <a:solidFill>
              <a:schemeClr val="bg1"/>
            </a:solidFill>
          </a:ln>
        </p:spPr>
      </p:pic>
      <p:sp>
        <p:nvSpPr>
          <p:cNvPr id="4" name="ZoneTexte 3">
            <a:extLst>
              <a:ext uri="{FF2B5EF4-FFF2-40B4-BE49-F238E27FC236}">
                <a16:creationId xmlns:a16="http://schemas.microsoft.com/office/drawing/2014/main" id="{BA33E985-1069-0481-3E86-977305A834D2}"/>
              </a:ext>
            </a:extLst>
          </p:cNvPr>
          <p:cNvSpPr txBox="1"/>
          <p:nvPr/>
        </p:nvSpPr>
        <p:spPr>
          <a:xfrm>
            <a:off x="10047317" y="4256117"/>
            <a:ext cx="2144683" cy="1323439"/>
          </a:xfrm>
          <a:prstGeom prst="rect">
            <a:avLst/>
          </a:prstGeom>
          <a:noFill/>
        </p:spPr>
        <p:txBody>
          <a:bodyPr wrap="square" rtlCol="0">
            <a:spAutoFit/>
          </a:bodyPr>
          <a:lstStyle/>
          <a:p>
            <a:r>
              <a:rPr lang="fr-FR" sz="2000" b="1" i="1" dirty="0">
                <a:solidFill>
                  <a:srgbClr val="FFFF00"/>
                </a:solidFill>
              </a:rPr>
              <a:t>la Réserve naturelle de Saint Martin </a:t>
            </a:r>
          </a:p>
          <a:p>
            <a:r>
              <a:rPr lang="fr-FR" sz="2000" b="1" i="1" dirty="0">
                <a:solidFill>
                  <a:srgbClr val="FFFF00"/>
                </a:solidFill>
              </a:rPr>
              <a:t>Tortue marine</a:t>
            </a:r>
          </a:p>
        </p:txBody>
      </p:sp>
    </p:spTree>
    <p:extLst>
      <p:ext uri="{BB962C8B-B14F-4D97-AF65-F5344CB8AC3E}">
        <p14:creationId xmlns:p14="http://schemas.microsoft.com/office/powerpoint/2010/main" val="42732789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vague, fond marin&#10;&#10;Description générée automatiquement">
            <a:extLst>
              <a:ext uri="{FF2B5EF4-FFF2-40B4-BE49-F238E27FC236}">
                <a16:creationId xmlns:a16="http://schemas.microsoft.com/office/drawing/2014/main" id="{EC341F12-343D-C48D-B0AF-38B45C65681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4350" y="627611"/>
            <a:ext cx="9012035" cy="5602778"/>
          </a:xfrm>
          <a:prstGeom prst="rect">
            <a:avLst/>
          </a:prstGeom>
          <a:ln w="50800" cmpd="dbl">
            <a:solidFill>
              <a:schemeClr val="bg1"/>
            </a:solidFill>
          </a:ln>
        </p:spPr>
      </p:pic>
      <p:sp>
        <p:nvSpPr>
          <p:cNvPr id="4" name="ZoneTexte 3">
            <a:extLst>
              <a:ext uri="{FF2B5EF4-FFF2-40B4-BE49-F238E27FC236}">
                <a16:creationId xmlns:a16="http://schemas.microsoft.com/office/drawing/2014/main" id="{F40BBE16-BB3E-FBE0-00B7-3D371C102A50}"/>
              </a:ext>
            </a:extLst>
          </p:cNvPr>
          <p:cNvSpPr txBox="1"/>
          <p:nvPr/>
        </p:nvSpPr>
        <p:spPr>
          <a:xfrm>
            <a:off x="9848850" y="3025833"/>
            <a:ext cx="2343150" cy="1631216"/>
          </a:xfrm>
          <a:prstGeom prst="rect">
            <a:avLst/>
          </a:prstGeom>
          <a:noFill/>
        </p:spPr>
        <p:txBody>
          <a:bodyPr wrap="square" rtlCol="0">
            <a:spAutoFit/>
          </a:bodyPr>
          <a:lstStyle/>
          <a:p>
            <a:r>
              <a:rPr lang="fr-FR" sz="2000" b="1" i="1" dirty="0">
                <a:solidFill>
                  <a:srgbClr val="FFFF00"/>
                </a:solidFill>
              </a:rPr>
              <a:t>Faire de la plongée sous-marine est incroyablement excitant à Saint-Martin </a:t>
            </a:r>
          </a:p>
        </p:txBody>
      </p:sp>
    </p:spTree>
    <p:extLst>
      <p:ext uri="{BB962C8B-B14F-4D97-AF65-F5344CB8AC3E}">
        <p14:creationId xmlns:p14="http://schemas.microsoft.com/office/powerpoint/2010/main" val="26069921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leu&#10;&#10;Description générée automatiquement">
            <a:extLst>
              <a:ext uri="{FF2B5EF4-FFF2-40B4-BE49-F238E27FC236}">
                <a16:creationId xmlns:a16="http://schemas.microsoft.com/office/drawing/2014/main" id="{5B1F1F6B-D1AD-D269-681D-E4418DAA3E2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873442"/>
            <a:ext cx="9753600" cy="5476875"/>
          </a:xfrm>
          <a:prstGeom prst="rect">
            <a:avLst/>
          </a:prstGeom>
          <a:ln w="50800" cmpd="dbl">
            <a:solidFill>
              <a:schemeClr val="bg1"/>
            </a:solidFill>
          </a:ln>
        </p:spPr>
      </p:pic>
      <p:sp>
        <p:nvSpPr>
          <p:cNvPr id="4" name="ZoneTexte 3">
            <a:extLst>
              <a:ext uri="{FF2B5EF4-FFF2-40B4-BE49-F238E27FC236}">
                <a16:creationId xmlns:a16="http://schemas.microsoft.com/office/drawing/2014/main" id="{913B434C-51CA-41B6-F3BA-20AA5695C4AB}"/>
              </a:ext>
            </a:extLst>
          </p:cNvPr>
          <p:cNvSpPr txBox="1"/>
          <p:nvPr/>
        </p:nvSpPr>
        <p:spPr>
          <a:xfrm>
            <a:off x="665018" y="53149"/>
            <a:ext cx="10656917" cy="707886"/>
          </a:xfrm>
          <a:prstGeom prst="rect">
            <a:avLst/>
          </a:prstGeom>
          <a:noFill/>
        </p:spPr>
        <p:txBody>
          <a:bodyPr wrap="square" rtlCol="0">
            <a:spAutoFit/>
          </a:bodyPr>
          <a:lstStyle/>
          <a:p>
            <a:r>
              <a:rPr lang="fr-FR" sz="2000" b="1" dirty="0">
                <a:solidFill>
                  <a:srgbClr val="FFFF00"/>
                </a:solidFill>
              </a:rPr>
              <a:t>La voile, le kayak, la planche à voile, la plongée avec tuba, la plongée sous-marine et tous les autres sports nautiques que vous pouvez imaginer sont assez faciles à planifier.</a:t>
            </a:r>
          </a:p>
        </p:txBody>
      </p:sp>
    </p:spTree>
    <p:extLst>
      <p:ext uri="{BB962C8B-B14F-4D97-AF65-F5344CB8AC3E}">
        <p14:creationId xmlns:p14="http://schemas.microsoft.com/office/powerpoint/2010/main" val="16670398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ciel, plage, nature&#10;&#10;Description générée automatiquement">
            <a:extLst>
              <a:ext uri="{FF2B5EF4-FFF2-40B4-BE49-F238E27FC236}">
                <a16:creationId xmlns:a16="http://schemas.microsoft.com/office/drawing/2014/main" id="{DCBC9520-7E3B-C353-2CD8-45E3EE7040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9200" y="515388"/>
            <a:ext cx="9753600" cy="5802285"/>
          </a:xfrm>
          <a:prstGeom prst="rect">
            <a:avLst/>
          </a:prstGeom>
          <a:ln w="50800" cmpd="dbl">
            <a:solidFill>
              <a:schemeClr val="bg1"/>
            </a:solidFill>
          </a:ln>
        </p:spPr>
      </p:pic>
      <p:sp>
        <p:nvSpPr>
          <p:cNvPr id="4" name="ZoneTexte 3">
            <a:extLst>
              <a:ext uri="{FF2B5EF4-FFF2-40B4-BE49-F238E27FC236}">
                <a16:creationId xmlns:a16="http://schemas.microsoft.com/office/drawing/2014/main" id="{1A21E563-1445-5DB6-4C13-7EA72D0F2EF9}"/>
              </a:ext>
            </a:extLst>
          </p:cNvPr>
          <p:cNvSpPr txBox="1"/>
          <p:nvPr/>
        </p:nvSpPr>
        <p:spPr>
          <a:xfrm>
            <a:off x="4721630" y="115278"/>
            <a:ext cx="6035040" cy="400110"/>
          </a:xfrm>
          <a:prstGeom prst="rect">
            <a:avLst/>
          </a:prstGeom>
          <a:noFill/>
        </p:spPr>
        <p:txBody>
          <a:bodyPr wrap="square" rtlCol="0">
            <a:spAutoFit/>
          </a:bodyPr>
          <a:lstStyle/>
          <a:p>
            <a:r>
              <a:rPr lang="fr-FR" sz="2000" b="1" i="1" dirty="0">
                <a:solidFill>
                  <a:srgbClr val="FFFF00"/>
                </a:solidFill>
              </a:rPr>
              <a:t>Plage de </a:t>
            </a:r>
            <a:r>
              <a:rPr lang="fr-FR" sz="2000" b="1" i="1" dirty="0" err="1">
                <a:solidFill>
                  <a:srgbClr val="FFFF00"/>
                </a:solidFill>
              </a:rPr>
              <a:t>Cupecoy</a:t>
            </a:r>
            <a:r>
              <a:rPr lang="fr-FR" sz="2000" b="1" i="1" dirty="0">
                <a:solidFill>
                  <a:srgbClr val="FFFF00"/>
                </a:solidFill>
              </a:rPr>
              <a:t> Beach</a:t>
            </a:r>
          </a:p>
        </p:txBody>
      </p:sp>
    </p:spTree>
    <p:extLst>
      <p:ext uri="{BB962C8B-B14F-4D97-AF65-F5344CB8AC3E}">
        <p14:creationId xmlns:p14="http://schemas.microsoft.com/office/powerpoint/2010/main" val="3305821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extérieur, route, rue&#10;&#10;Description générée automatiquement">
            <a:extLst>
              <a:ext uri="{FF2B5EF4-FFF2-40B4-BE49-F238E27FC236}">
                <a16:creationId xmlns:a16="http://schemas.microsoft.com/office/drawing/2014/main" id="{7A857076-D148-525F-4EE8-475843E35A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9200" y="845835"/>
            <a:ext cx="9753600" cy="5538339"/>
          </a:xfrm>
          <a:prstGeom prst="rect">
            <a:avLst/>
          </a:prstGeom>
          <a:ln w="50800" cmpd="dbl">
            <a:solidFill>
              <a:schemeClr val="bg1"/>
            </a:solidFill>
          </a:ln>
        </p:spPr>
      </p:pic>
      <p:sp>
        <p:nvSpPr>
          <p:cNvPr id="4" name="ZoneTexte 3">
            <a:extLst>
              <a:ext uri="{FF2B5EF4-FFF2-40B4-BE49-F238E27FC236}">
                <a16:creationId xmlns:a16="http://schemas.microsoft.com/office/drawing/2014/main" id="{60A1852B-2948-B149-CE79-75C037F60334}"/>
              </a:ext>
            </a:extLst>
          </p:cNvPr>
          <p:cNvSpPr txBox="1"/>
          <p:nvPr/>
        </p:nvSpPr>
        <p:spPr>
          <a:xfrm>
            <a:off x="116378" y="0"/>
            <a:ext cx="11637818" cy="707886"/>
          </a:xfrm>
          <a:prstGeom prst="rect">
            <a:avLst/>
          </a:prstGeom>
          <a:noFill/>
        </p:spPr>
        <p:txBody>
          <a:bodyPr wrap="square" rtlCol="0">
            <a:spAutoFit/>
          </a:bodyPr>
          <a:lstStyle/>
          <a:p>
            <a:r>
              <a:rPr lang="fr-FR" sz="2000" b="1" i="1" dirty="0">
                <a:solidFill>
                  <a:srgbClr val="FFFF00"/>
                </a:solidFill>
              </a:rPr>
              <a:t>Le shopping est excellent dans toute l’île grâce à son statut et ses boutiques hors taxes ( </a:t>
            </a:r>
            <a:r>
              <a:rPr lang="fr-FR" sz="2000" b="1" i="1" dirty="0" err="1">
                <a:solidFill>
                  <a:srgbClr val="FFFF00"/>
                </a:solidFill>
              </a:rPr>
              <a:t>duty</a:t>
            </a:r>
            <a:r>
              <a:rPr lang="fr-FR" sz="2000" b="1" i="1" dirty="0">
                <a:solidFill>
                  <a:srgbClr val="FFFF00"/>
                </a:solidFill>
              </a:rPr>
              <a:t> free). Toutefois les meilleures affaires en matière de bijoux, de porcelaine, </a:t>
            </a:r>
          </a:p>
        </p:txBody>
      </p:sp>
    </p:spTree>
    <p:extLst>
      <p:ext uri="{BB962C8B-B14F-4D97-AF65-F5344CB8AC3E}">
        <p14:creationId xmlns:p14="http://schemas.microsoft.com/office/powerpoint/2010/main" val="26973317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E9651F41-A750-ED62-1740-F89BBFE2FB7F}"/>
              </a:ext>
            </a:extLst>
          </p:cNvPr>
          <p:cNvPicPr>
            <a:picLocks noChangeAspect="1"/>
          </p:cNvPicPr>
          <p:nvPr/>
        </p:nvPicPr>
        <p:blipFill>
          <a:blip r:embed="rId2"/>
          <a:stretch>
            <a:fillRect/>
          </a:stretch>
        </p:blipFill>
        <p:spPr>
          <a:xfrm>
            <a:off x="1598813" y="715977"/>
            <a:ext cx="8808722" cy="5426046"/>
          </a:xfrm>
          <a:prstGeom prst="rect">
            <a:avLst/>
          </a:prstGeom>
          <a:ln w="50800" cmpd="dbl">
            <a:solidFill>
              <a:schemeClr val="bg1"/>
            </a:solidFill>
          </a:ln>
        </p:spPr>
      </p:pic>
      <p:sp>
        <p:nvSpPr>
          <p:cNvPr id="3" name="ZoneTexte 2">
            <a:extLst>
              <a:ext uri="{FF2B5EF4-FFF2-40B4-BE49-F238E27FC236}">
                <a16:creationId xmlns:a16="http://schemas.microsoft.com/office/drawing/2014/main" id="{8D6D2C6C-0E07-0128-EDC6-64C3144DFE57}"/>
              </a:ext>
            </a:extLst>
          </p:cNvPr>
          <p:cNvSpPr txBox="1"/>
          <p:nvPr/>
        </p:nvSpPr>
        <p:spPr>
          <a:xfrm>
            <a:off x="3574473" y="315867"/>
            <a:ext cx="7298575" cy="400110"/>
          </a:xfrm>
          <a:prstGeom prst="rect">
            <a:avLst/>
          </a:prstGeom>
          <a:noFill/>
        </p:spPr>
        <p:txBody>
          <a:bodyPr wrap="square" rtlCol="0">
            <a:spAutoFit/>
          </a:bodyPr>
          <a:lstStyle/>
          <a:p>
            <a:r>
              <a:rPr lang="fr-FR" sz="2000" b="1" i="1" dirty="0">
                <a:solidFill>
                  <a:srgbClr val="FFFF00"/>
                </a:solidFill>
              </a:rPr>
              <a:t>Les escaliers en spirale à </a:t>
            </a:r>
            <a:r>
              <a:rPr lang="fr-FR" sz="2000" b="1" i="1" dirty="0" err="1">
                <a:solidFill>
                  <a:srgbClr val="FFFF00"/>
                </a:solidFill>
              </a:rPr>
              <a:t>Cupecoy</a:t>
            </a:r>
            <a:r>
              <a:rPr lang="fr-FR" sz="2000" b="1" i="1" dirty="0">
                <a:solidFill>
                  <a:srgbClr val="FFFF00"/>
                </a:solidFill>
              </a:rPr>
              <a:t> Beach</a:t>
            </a:r>
          </a:p>
        </p:txBody>
      </p:sp>
    </p:spTree>
    <p:extLst>
      <p:ext uri="{BB962C8B-B14F-4D97-AF65-F5344CB8AC3E}">
        <p14:creationId xmlns:p14="http://schemas.microsoft.com/office/powerpoint/2010/main" val="1401527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eau, nature&#10;&#10;Description générée automatiquement">
            <a:extLst>
              <a:ext uri="{FF2B5EF4-FFF2-40B4-BE49-F238E27FC236}">
                <a16:creationId xmlns:a16="http://schemas.microsoft.com/office/drawing/2014/main" id="{54C115B8-34C2-7F64-1CE2-9E9447A6F2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9725" y="665018"/>
            <a:ext cx="8972550" cy="5754832"/>
          </a:xfrm>
          <a:prstGeom prst="rect">
            <a:avLst/>
          </a:prstGeom>
          <a:ln w="50800" cmpd="dbl">
            <a:solidFill>
              <a:schemeClr val="bg1"/>
            </a:solidFill>
          </a:ln>
        </p:spPr>
      </p:pic>
      <p:sp>
        <p:nvSpPr>
          <p:cNvPr id="4" name="ZoneTexte 3">
            <a:extLst>
              <a:ext uri="{FF2B5EF4-FFF2-40B4-BE49-F238E27FC236}">
                <a16:creationId xmlns:a16="http://schemas.microsoft.com/office/drawing/2014/main" id="{AA1142FA-0603-F2AB-4682-F69A0D98AE3A}"/>
              </a:ext>
            </a:extLst>
          </p:cNvPr>
          <p:cNvSpPr txBox="1"/>
          <p:nvPr/>
        </p:nvSpPr>
        <p:spPr>
          <a:xfrm>
            <a:off x="3873730" y="238095"/>
            <a:ext cx="6201295" cy="400110"/>
          </a:xfrm>
          <a:prstGeom prst="rect">
            <a:avLst/>
          </a:prstGeom>
          <a:noFill/>
        </p:spPr>
        <p:txBody>
          <a:bodyPr wrap="square" rtlCol="0">
            <a:spAutoFit/>
          </a:bodyPr>
          <a:lstStyle/>
          <a:p>
            <a:r>
              <a:rPr lang="fr-FR" sz="2000" b="1" i="1" dirty="0">
                <a:solidFill>
                  <a:srgbClr val="FFFF00"/>
                </a:solidFill>
              </a:rPr>
              <a:t>'hôtel The Morgan est une oasis de calme</a:t>
            </a:r>
          </a:p>
        </p:txBody>
      </p:sp>
    </p:spTree>
    <p:extLst>
      <p:ext uri="{BB962C8B-B14F-4D97-AF65-F5344CB8AC3E}">
        <p14:creationId xmlns:p14="http://schemas.microsoft.com/office/powerpoint/2010/main" val="14186654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parapluie, pont, villégiature&#10;&#10;Description générée automatiquement">
            <a:extLst>
              <a:ext uri="{FF2B5EF4-FFF2-40B4-BE49-F238E27FC236}">
                <a16:creationId xmlns:a16="http://schemas.microsoft.com/office/drawing/2014/main" id="{94568E09-53D0-346A-2E70-803C0C21048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62545" y="438150"/>
            <a:ext cx="8571461" cy="5981700"/>
          </a:xfrm>
          <a:prstGeom prst="rect">
            <a:avLst/>
          </a:prstGeom>
          <a:ln w="50800" cmpd="dbl">
            <a:solidFill>
              <a:schemeClr val="bg1"/>
            </a:solidFill>
          </a:ln>
        </p:spPr>
      </p:pic>
      <p:sp>
        <p:nvSpPr>
          <p:cNvPr id="4" name="ZoneTexte 3">
            <a:extLst>
              <a:ext uri="{FF2B5EF4-FFF2-40B4-BE49-F238E27FC236}">
                <a16:creationId xmlns:a16="http://schemas.microsoft.com/office/drawing/2014/main" id="{611118EE-1901-44C3-86F0-7D383EC2A978}"/>
              </a:ext>
            </a:extLst>
          </p:cNvPr>
          <p:cNvSpPr txBox="1"/>
          <p:nvPr/>
        </p:nvSpPr>
        <p:spPr>
          <a:xfrm>
            <a:off x="10407535" y="3429000"/>
            <a:ext cx="1629294" cy="1323439"/>
          </a:xfrm>
          <a:prstGeom prst="rect">
            <a:avLst/>
          </a:prstGeom>
          <a:noFill/>
        </p:spPr>
        <p:txBody>
          <a:bodyPr wrap="square" rtlCol="0">
            <a:spAutoFit/>
          </a:bodyPr>
          <a:lstStyle/>
          <a:p>
            <a:r>
              <a:rPr lang="fr-FR" sz="2000" b="1" i="1" dirty="0">
                <a:solidFill>
                  <a:srgbClr val="FFFF00"/>
                </a:solidFill>
              </a:rPr>
              <a:t>Restaurant Indigo Beach à Sint Maarten</a:t>
            </a:r>
          </a:p>
        </p:txBody>
      </p:sp>
    </p:spTree>
    <p:extLst>
      <p:ext uri="{BB962C8B-B14F-4D97-AF65-F5344CB8AC3E}">
        <p14:creationId xmlns:p14="http://schemas.microsoft.com/office/powerpoint/2010/main" val="2272966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nature, eau, plage&#10;&#10;Description générée automatiquement">
            <a:extLst>
              <a:ext uri="{FF2B5EF4-FFF2-40B4-BE49-F238E27FC236}">
                <a16:creationId xmlns:a16="http://schemas.microsoft.com/office/drawing/2014/main" id="{DB7281C0-ED07-7421-AC66-8E11403597D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4957" y="665018"/>
            <a:ext cx="9762086" cy="5754832"/>
          </a:xfrm>
          <a:prstGeom prst="rect">
            <a:avLst/>
          </a:prstGeom>
          <a:ln w="50800" cmpd="dbl">
            <a:solidFill>
              <a:schemeClr val="bg1"/>
            </a:solidFill>
          </a:ln>
        </p:spPr>
      </p:pic>
      <p:sp>
        <p:nvSpPr>
          <p:cNvPr id="4" name="ZoneTexte 3">
            <a:extLst>
              <a:ext uri="{FF2B5EF4-FFF2-40B4-BE49-F238E27FC236}">
                <a16:creationId xmlns:a16="http://schemas.microsoft.com/office/drawing/2014/main" id="{6D0D08C4-2AF3-5D9F-F687-A34791FFEEFB}"/>
              </a:ext>
            </a:extLst>
          </p:cNvPr>
          <p:cNvSpPr txBox="1"/>
          <p:nvPr/>
        </p:nvSpPr>
        <p:spPr>
          <a:xfrm>
            <a:off x="4239491" y="204294"/>
            <a:ext cx="8229600" cy="400110"/>
          </a:xfrm>
          <a:prstGeom prst="rect">
            <a:avLst/>
          </a:prstGeom>
          <a:noFill/>
        </p:spPr>
        <p:txBody>
          <a:bodyPr wrap="square" rtlCol="0">
            <a:spAutoFit/>
          </a:bodyPr>
          <a:lstStyle/>
          <a:p>
            <a:r>
              <a:rPr lang="fr-FR" sz="2000" b="1" i="1" dirty="0" err="1">
                <a:solidFill>
                  <a:srgbClr val="FFFF00"/>
                </a:solidFill>
              </a:rPr>
              <a:t>Cupecoy</a:t>
            </a:r>
            <a:r>
              <a:rPr lang="fr-FR" sz="2000" b="1" i="1" dirty="0">
                <a:solidFill>
                  <a:srgbClr val="FFFF00"/>
                </a:solidFill>
              </a:rPr>
              <a:t> Beach à Saint Maarten</a:t>
            </a:r>
          </a:p>
        </p:txBody>
      </p:sp>
    </p:spTree>
    <p:extLst>
      <p:ext uri="{BB962C8B-B14F-4D97-AF65-F5344CB8AC3E}">
        <p14:creationId xmlns:p14="http://schemas.microsoft.com/office/powerpoint/2010/main" val="2667398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au, extérieur, bateau&#10;&#10;Description générée automatiquement">
            <a:extLst>
              <a:ext uri="{FF2B5EF4-FFF2-40B4-BE49-F238E27FC236}">
                <a16:creationId xmlns:a16="http://schemas.microsoft.com/office/drawing/2014/main" id="{15783B17-F67D-C443-B59C-95ADFD44BA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9725" y="698268"/>
            <a:ext cx="8972550" cy="5721581"/>
          </a:xfrm>
          <a:prstGeom prst="rect">
            <a:avLst/>
          </a:prstGeom>
          <a:ln w="50800" cmpd="dbl">
            <a:solidFill>
              <a:schemeClr val="bg1"/>
            </a:solidFill>
          </a:ln>
        </p:spPr>
      </p:pic>
      <p:sp>
        <p:nvSpPr>
          <p:cNvPr id="4" name="ZoneTexte 3">
            <a:extLst>
              <a:ext uri="{FF2B5EF4-FFF2-40B4-BE49-F238E27FC236}">
                <a16:creationId xmlns:a16="http://schemas.microsoft.com/office/drawing/2014/main" id="{C4671D39-6B0B-85BB-1B15-3E438B13D437}"/>
              </a:ext>
            </a:extLst>
          </p:cNvPr>
          <p:cNvSpPr txBox="1"/>
          <p:nvPr/>
        </p:nvSpPr>
        <p:spPr>
          <a:xfrm>
            <a:off x="4472247" y="233856"/>
            <a:ext cx="6733309" cy="400110"/>
          </a:xfrm>
          <a:prstGeom prst="rect">
            <a:avLst/>
          </a:prstGeom>
          <a:noFill/>
        </p:spPr>
        <p:txBody>
          <a:bodyPr wrap="square" rtlCol="0">
            <a:spAutoFit/>
          </a:bodyPr>
          <a:lstStyle/>
          <a:p>
            <a:r>
              <a:rPr lang="fr-FR" sz="2000" b="1" i="1" dirty="0">
                <a:solidFill>
                  <a:srgbClr val="FFFF00"/>
                </a:solidFill>
              </a:rPr>
              <a:t>La Loterie </a:t>
            </a:r>
            <a:r>
              <a:rPr lang="fr-FR" sz="2000" b="1" i="1" dirty="0" err="1">
                <a:solidFill>
                  <a:srgbClr val="FFFF00"/>
                </a:solidFill>
              </a:rPr>
              <a:t>Farm</a:t>
            </a:r>
            <a:r>
              <a:rPr lang="fr-FR" sz="2000" b="1" i="1" dirty="0">
                <a:solidFill>
                  <a:srgbClr val="FFFF00"/>
                </a:solidFill>
              </a:rPr>
              <a:t> à Saint-Martin</a:t>
            </a:r>
          </a:p>
        </p:txBody>
      </p:sp>
    </p:spTree>
    <p:extLst>
      <p:ext uri="{BB962C8B-B14F-4D97-AF65-F5344CB8AC3E}">
        <p14:creationId xmlns:p14="http://schemas.microsoft.com/office/powerpoint/2010/main" val="681014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ciel, extérieur, bateau&#10;&#10;Description générée automatiquement">
            <a:extLst>
              <a:ext uri="{FF2B5EF4-FFF2-40B4-BE49-F238E27FC236}">
                <a16:creationId xmlns:a16="http://schemas.microsoft.com/office/drawing/2014/main" id="{DDBAD94A-CF57-217B-D859-58D5F79DCB9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63040" y="448887"/>
            <a:ext cx="9144000" cy="6035040"/>
          </a:xfrm>
          <a:prstGeom prst="rect">
            <a:avLst/>
          </a:prstGeom>
          <a:ln w="50800" cmpd="dbl">
            <a:solidFill>
              <a:schemeClr val="bg1"/>
            </a:solidFill>
          </a:ln>
        </p:spPr>
      </p:pic>
      <p:sp>
        <p:nvSpPr>
          <p:cNvPr id="4" name="ZoneTexte 3">
            <a:extLst>
              <a:ext uri="{FF2B5EF4-FFF2-40B4-BE49-F238E27FC236}">
                <a16:creationId xmlns:a16="http://schemas.microsoft.com/office/drawing/2014/main" id="{D4C0B089-FF9F-95E8-D3A4-A770EEC9EF23}"/>
              </a:ext>
            </a:extLst>
          </p:cNvPr>
          <p:cNvSpPr txBox="1"/>
          <p:nvPr/>
        </p:nvSpPr>
        <p:spPr>
          <a:xfrm>
            <a:off x="4638502" y="48777"/>
            <a:ext cx="6882938" cy="400110"/>
          </a:xfrm>
          <a:prstGeom prst="rect">
            <a:avLst/>
          </a:prstGeom>
          <a:noFill/>
        </p:spPr>
        <p:txBody>
          <a:bodyPr wrap="square" rtlCol="0">
            <a:spAutoFit/>
          </a:bodyPr>
          <a:lstStyle/>
          <a:p>
            <a:r>
              <a:rPr lang="fr-FR" sz="2000" b="1" i="1" dirty="0">
                <a:solidFill>
                  <a:srgbClr val="FFFF00"/>
                </a:solidFill>
              </a:rPr>
              <a:t>Marigot ( Saint Martin )</a:t>
            </a:r>
          </a:p>
        </p:txBody>
      </p:sp>
    </p:spTree>
    <p:extLst>
      <p:ext uri="{BB962C8B-B14F-4D97-AF65-F5344CB8AC3E}">
        <p14:creationId xmlns:p14="http://schemas.microsoft.com/office/powerpoint/2010/main" val="728190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ciel, extérieur, rive, île&#10;&#10;Description générée automatiquement">
            <a:extLst>
              <a:ext uri="{FF2B5EF4-FFF2-40B4-BE49-F238E27FC236}">
                <a16:creationId xmlns:a16="http://schemas.microsoft.com/office/drawing/2014/main" id="{FAAA59C6-686E-093B-5BE8-62EF0652314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16000" y="631767"/>
            <a:ext cx="10160000" cy="5769034"/>
          </a:xfrm>
          <a:prstGeom prst="rect">
            <a:avLst/>
          </a:prstGeom>
          <a:ln w="50800" cmpd="dbl">
            <a:solidFill>
              <a:schemeClr val="bg1"/>
            </a:solidFill>
          </a:ln>
        </p:spPr>
      </p:pic>
      <p:sp>
        <p:nvSpPr>
          <p:cNvPr id="6" name="ZoneTexte 5">
            <a:extLst>
              <a:ext uri="{FF2B5EF4-FFF2-40B4-BE49-F238E27FC236}">
                <a16:creationId xmlns:a16="http://schemas.microsoft.com/office/drawing/2014/main" id="{B380A23A-9E59-9222-5DE6-40FE88A74C4A}"/>
              </a:ext>
            </a:extLst>
          </p:cNvPr>
          <p:cNvSpPr txBox="1"/>
          <p:nvPr/>
        </p:nvSpPr>
        <p:spPr>
          <a:xfrm>
            <a:off x="3857105" y="148528"/>
            <a:ext cx="6716683" cy="400110"/>
          </a:xfrm>
          <a:prstGeom prst="rect">
            <a:avLst/>
          </a:prstGeom>
          <a:noFill/>
        </p:spPr>
        <p:txBody>
          <a:bodyPr wrap="square" rtlCol="0">
            <a:spAutoFit/>
          </a:bodyPr>
          <a:lstStyle/>
          <a:p>
            <a:r>
              <a:rPr lang="fr-FR" sz="2000" b="1" i="1" dirty="0">
                <a:solidFill>
                  <a:srgbClr val="FFFF00"/>
                </a:solidFill>
              </a:rPr>
              <a:t>Port, vu du haut de l'église Saint-Martin.</a:t>
            </a:r>
          </a:p>
        </p:txBody>
      </p:sp>
    </p:spTree>
    <p:extLst>
      <p:ext uri="{BB962C8B-B14F-4D97-AF65-F5344CB8AC3E}">
        <p14:creationId xmlns:p14="http://schemas.microsoft.com/office/powerpoint/2010/main" val="3234547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A2554519-4CFE-B9BE-C035-E575C5FAB975}"/>
              </a:ext>
            </a:extLst>
          </p:cNvPr>
          <p:cNvSpPr txBox="1"/>
          <p:nvPr/>
        </p:nvSpPr>
        <p:spPr>
          <a:xfrm>
            <a:off x="3308467" y="2479117"/>
            <a:ext cx="8545483" cy="461665"/>
          </a:xfrm>
          <a:prstGeom prst="rect">
            <a:avLst/>
          </a:prstGeom>
          <a:noFill/>
        </p:spPr>
        <p:txBody>
          <a:bodyPr wrap="square" rtlCol="0">
            <a:spAutoFit/>
          </a:bodyPr>
          <a:lstStyle/>
          <a:p>
            <a:r>
              <a:rPr lang="fr-FR" sz="2400" b="1" i="1" dirty="0">
                <a:solidFill>
                  <a:srgbClr val="FFFF00"/>
                </a:solidFill>
              </a:rPr>
              <a:t>Lorient Vous A Présenter L’Île – Saint Martin </a:t>
            </a:r>
          </a:p>
        </p:txBody>
      </p:sp>
      <p:sp>
        <p:nvSpPr>
          <p:cNvPr id="3" name="ZoneTexte 2">
            <a:extLst>
              <a:ext uri="{FF2B5EF4-FFF2-40B4-BE49-F238E27FC236}">
                <a16:creationId xmlns:a16="http://schemas.microsoft.com/office/drawing/2014/main" id="{EC0C619B-A236-FAE5-384E-855E5DAA455F}"/>
              </a:ext>
            </a:extLst>
          </p:cNvPr>
          <p:cNvSpPr txBox="1"/>
          <p:nvPr/>
        </p:nvSpPr>
        <p:spPr>
          <a:xfrm>
            <a:off x="4405745" y="3198167"/>
            <a:ext cx="5004262" cy="461665"/>
          </a:xfrm>
          <a:prstGeom prst="rect">
            <a:avLst/>
          </a:prstGeom>
          <a:noFill/>
        </p:spPr>
        <p:txBody>
          <a:bodyPr wrap="square" rtlCol="0">
            <a:spAutoFit/>
          </a:bodyPr>
          <a:lstStyle/>
          <a:p>
            <a:r>
              <a:rPr lang="fr-FR" sz="2400" b="1" i="1" dirty="0">
                <a:solidFill>
                  <a:srgbClr val="FFFF00"/>
                </a:solidFill>
              </a:rPr>
              <a:t>Les Images Et Le Son Du Net</a:t>
            </a:r>
          </a:p>
        </p:txBody>
      </p:sp>
      <p:sp>
        <p:nvSpPr>
          <p:cNvPr id="4" name="ZoneTexte 3">
            <a:extLst>
              <a:ext uri="{FF2B5EF4-FFF2-40B4-BE49-F238E27FC236}">
                <a16:creationId xmlns:a16="http://schemas.microsoft.com/office/drawing/2014/main" id="{8CE8A2EF-88D1-5A98-2D77-7F063E56FFC9}"/>
              </a:ext>
            </a:extLst>
          </p:cNvPr>
          <p:cNvSpPr txBox="1"/>
          <p:nvPr/>
        </p:nvSpPr>
        <p:spPr>
          <a:xfrm>
            <a:off x="5636029" y="3742648"/>
            <a:ext cx="3507971" cy="461665"/>
          </a:xfrm>
          <a:prstGeom prst="rect">
            <a:avLst/>
          </a:prstGeom>
          <a:noFill/>
        </p:spPr>
        <p:txBody>
          <a:bodyPr wrap="square" rtlCol="0">
            <a:spAutoFit/>
          </a:bodyPr>
          <a:lstStyle/>
          <a:p>
            <a:r>
              <a:rPr lang="fr-FR" sz="2400" b="1" i="1" dirty="0">
                <a:solidFill>
                  <a:srgbClr val="FFFF00"/>
                </a:solidFill>
              </a:rPr>
              <a:t>Lorient</a:t>
            </a:r>
          </a:p>
        </p:txBody>
      </p:sp>
    </p:spTree>
    <p:extLst>
      <p:ext uri="{BB962C8B-B14F-4D97-AF65-F5344CB8AC3E}">
        <p14:creationId xmlns:p14="http://schemas.microsoft.com/office/powerpoint/2010/main" val="34248421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7000">
        <p15:prstTrans prst="prestige"/>
      </p:transition>
    </mc:Choice>
    <mc:Fallback xmlns="">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347</Words>
  <Application>Microsoft Office PowerPoint</Application>
  <PresentationFormat>Grand écran</PresentationFormat>
  <Paragraphs>32</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11</cp:revision>
  <dcterms:created xsi:type="dcterms:W3CDTF">2022-10-07T05:10:36Z</dcterms:created>
  <dcterms:modified xsi:type="dcterms:W3CDTF">2022-10-09T07:34:46Z</dcterms:modified>
</cp:coreProperties>
</file>