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317" r:id="rId3"/>
    <p:sldId id="286" r:id="rId4"/>
    <p:sldId id="287" r:id="rId5"/>
    <p:sldId id="288" r:id="rId6"/>
    <p:sldId id="290" r:id="rId7"/>
    <p:sldId id="291" r:id="rId8"/>
    <p:sldId id="292" r:id="rId9"/>
    <p:sldId id="293" r:id="rId10"/>
    <p:sldId id="294" r:id="rId11"/>
    <p:sldId id="299" r:id="rId12"/>
    <p:sldId id="300" r:id="rId13"/>
    <p:sldId id="301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310" r:id="rId22"/>
    <p:sldId id="311" r:id="rId23"/>
    <p:sldId id="313" r:id="rId24"/>
    <p:sldId id="314" r:id="rId25"/>
    <p:sldId id="315" r:id="rId26"/>
    <p:sldId id="316" r:id="rId27"/>
    <p:sldId id="318" r:id="rId28"/>
    <p:sldId id="319" r:id="rId29"/>
    <p:sldId id="320" r:id="rId30"/>
    <p:sldId id="321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i5yZSho8PJi+cuVPDbG8Q==" hashData="1rDxJwPiMRiEAE6p47EQ0iNnloYNdhVGLDCF0fHNplCSoGmdZRsAjD8m2odJSPobLK1QhzACoQvAYlYGokmaW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64" autoAdjust="0"/>
    <p:restoredTop sz="94015" autoAdjust="0"/>
  </p:normalViewPr>
  <p:slideViewPr>
    <p:cSldViewPr snapToGrid="0">
      <p:cViewPr varScale="1">
        <p:scale>
          <a:sx n="65" d="100"/>
          <a:sy n="65" d="100"/>
        </p:scale>
        <p:origin x="64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C02AAC-8BBB-456F-8F51-C42E3B3049A8}" type="datetimeFigureOut">
              <a:rPr lang="fr-FR" smtClean="0"/>
              <a:t>05/10/2022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359427-9ED9-4915-9903-C8E86DAB23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211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359427-9ED9-4915-9903-C8E86DAB23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889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359427-9ED9-4915-9903-C8E86DAB23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3173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359427-9ED9-4915-9903-C8E86DAB23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424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751658-597C-0156-F448-306CEA5F9D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A37A175-68BF-9E93-C59C-8E39825A66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7C94250-05D4-92E7-573C-146C96E88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E36E8-828D-4B53-A869-1FA3440C47C3}" type="datetimeFigureOut">
              <a:rPr lang="fr-FR" smtClean="0"/>
              <a:t>05/10/2022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CB94E2-27C5-33DE-7701-04CDF3316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428D75-A2C3-8CCF-57FB-5DF8B37EE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C23B5-BE59-4E65-9D24-CB775D0E5D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77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01EA78-0EAD-9F8E-D899-3F0BE9DBB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29414BA-3202-0930-1DAA-971595F59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52D7F26-6CEA-7574-1203-2E6B22831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E36E8-828D-4B53-A869-1FA3440C47C3}" type="datetimeFigureOut">
              <a:rPr lang="fr-FR" smtClean="0"/>
              <a:t>05/10/2022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2535E1-01C4-1A17-7857-2644FE97C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A34C59-A40E-A93C-299C-16AD4F2BC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C23B5-BE59-4E65-9D24-CB775D0E5D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454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A38238-F3D6-F127-6A89-89A0B5CB7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AA20D3-DFBD-0AC8-A29F-B626D53086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33CC04-EBB8-1150-1662-805F0419E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E36E8-828D-4B53-A869-1FA3440C47C3}" type="datetimeFigureOut">
              <a:rPr lang="fr-FR" smtClean="0"/>
              <a:t>05/10/2022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4AF6A4-B5B0-A48E-A99F-EBAFAA31C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77A690-CA3F-EA17-2B27-B05E66ED0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C23B5-BE59-4E65-9D24-CB775D0E5D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13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6DBF76-6037-BF92-8A06-E31FE0337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789D16B-415D-AAE1-D62C-D1F63AB870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8D8703F-29C0-927E-F384-2F4B100320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D23BCA5-9F8A-302D-200C-9C49ABF63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E36E8-828D-4B53-A869-1FA3440C47C3}" type="datetimeFigureOut">
              <a:rPr lang="fr-FR" smtClean="0"/>
              <a:t>05/10/2022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0D8A81D-263A-369A-6D15-03DF37E8C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23E971F-2020-01C9-F3F3-0D034FEF5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C23B5-BE59-4E65-9D24-CB775D0E5D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21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2DA51D-F75B-25E0-22D4-8F3E37C29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75A1000-CFB7-F3FB-8C03-6E67BD475F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87AFE0D-5F6E-597E-E511-D34DAFA377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B80CA02-5551-BC01-69FF-6FB9B99C11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0702013-CDF2-FB74-AF2F-D977443D58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771A89C-A4DF-B614-9744-F2E7A076C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E36E8-828D-4B53-A869-1FA3440C47C3}" type="datetimeFigureOut">
              <a:rPr lang="fr-FR" smtClean="0"/>
              <a:t>05/10/2022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874A97A-A5BC-AF18-B3D3-2507329FF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C079B4C-94A7-254E-3E8E-7C360FB2B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C23B5-BE59-4E65-9D24-CB775D0E5D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527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D09BDF-E874-46C8-F4DD-7944EADFF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DEAB830-AC6E-1E03-737F-0256DA83D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E36E8-828D-4B53-A869-1FA3440C47C3}" type="datetimeFigureOut">
              <a:rPr lang="fr-FR" smtClean="0"/>
              <a:t>05/10/2022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215E1F2-41E4-3803-4BB0-89ECBB86D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D294145-CC71-E4E2-53BE-FF671D330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C23B5-BE59-4E65-9D24-CB775D0E5D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54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EEA3BE9-A9B2-C161-F17A-60C2C27A1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E36E8-828D-4B53-A869-1FA3440C47C3}" type="datetimeFigureOut">
              <a:rPr lang="fr-FR" smtClean="0"/>
              <a:t>05/10/2022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9814C21-39AD-1879-598A-CB366A246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EADCC1A-75DE-B426-B1BE-D415DAA3C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C23B5-BE59-4E65-9D24-CB775D0E5D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712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AB524A-5997-49BB-6D36-D3C961877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5B33DB9-7F56-FD2E-3FBA-8D5250DA44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91DD19-837E-B802-1176-EFB92CD6FD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D328F7F-57DF-2F69-8106-3F05E1047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E36E8-828D-4B53-A869-1FA3440C47C3}" type="datetimeFigureOut">
              <a:rPr lang="fr-FR" smtClean="0"/>
              <a:t>05/10/2022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2BB25B-C2F5-F23E-91CF-6575EF2AC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43B599E-2B4C-A621-A909-DD969C127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C23B5-BE59-4E65-9D24-CB775D0E5D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8282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085128-67B2-4E8C-43BC-3672F65A3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5481D27-D366-849C-7FC7-4157BCAA85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FB72F68-6DE8-82D6-AB74-660762EC65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373D312-39DA-219A-3929-9703E9FC0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E36E8-828D-4B53-A869-1FA3440C47C3}" type="datetimeFigureOut">
              <a:rPr lang="fr-FR" smtClean="0"/>
              <a:t>05/10/2022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3AAAA16-3C06-E75E-127D-A87DF2535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610BDF-EA8C-6943-74B3-0A1153719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C23B5-BE59-4E65-9D24-CB775D0E5D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091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B3631C-CB38-DD9D-9AD9-1E19B170A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51C95F8-3EE3-A73C-E710-4E71F1C305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12FFF8-7357-D6C5-80A0-731B20113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E36E8-828D-4B53-A869-1FA3440C47C3}" type="datetimeFigureOut">
              <a:rPr lang="fr-FR" smtClean="0"/>
              <a:t>05/10/2022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C73BD5-CF75-F223-EC4F-E2842129E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B0B2AE-85B0-8AFC-BCB0-4FB4FFB88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C23B5-BE59-4E65-9D24-CB775D0E5D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50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5BBE2D6-9B9D-9F0B-08B4-47A3FF2E5A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362E04A-793D-3824-EDF8-8BB3A327ED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F19E57-80D0-DD0E-C059-00FC03196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E36E8-828D-4B53-A869-1FA3440C47C3}" type="datetimeFigureOut">
              <a:rPr lang="fr-FR" smtClean="0"/>
              <a:t>05/10/2022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B4555E-59D7-26A8-212E-7DBD25567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2F48E0-CF65-7487-85D7-94BCDD049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C23B5-BE59-4E65-9D24-CB775D0E5D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874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E9E30B7-10FA-C389-EB5E-96439DFC9B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21C679-1B68-7119-A9A7-0C1CD4B14A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B1A06C-95B3-027A-5ACB-58D41407C8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E36E8-828D-4B53-A869-1FA3440C47C3}" type="datetimeFigureOut">
              <a:rPr lang="fr-FR" smtClean="0"/>
              <a:t>05/10/2022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DB65EE-119A-408E-1A4A-F0CBD8056E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625C5E-AF16-D8D2-2B10-BDBF339795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EC23B5-BE59-4E65-9D24-CB775D0E5D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40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442452"/>
            <a:ext cx="11278600" cy="6282812"/>
          </a:xfrm>
          <a:prstGeom prst="rect">
            <a:avLst/>
          </a:prstGeom>
        </p:spPr>
      </p:pic>
      <p:pic>
        <p:nvPicPr>
          <p:cNvPr id="4" name="Image 3" descr="Une image contenant ciel, extérieur, bâtiment, pierre&#10;&#10;Description générée automatiquement">
            <a:extLst>
              <a:ext uri="{FF2B5EF4-FFF2-40B4-BE49-F238E27FC236}">
                <a16:creationId xmlns:a16="http://schemas.microsoft.com/office/drawing/2014/main" id="{3232ADE1-D27B-57BC-E2CB-406DE94C91F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6788" y="1592826"/>
            <a:ext cx="8229600" cy="401156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FDF6380-162F-618B-BBDE-BEB39DED2DA3}"/>
              </a:ext>
            </a:extLst>
          </p:cNvPr>
          <p:cNvSpPr txBox="1"/>
          <p:nvPr/>
        </p:nvSpPr>
        <p:spPr>
          <a:xfrm>
            <a:off x="5034367" y="1583237"/>
            <a:ext cx="609845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/>
              <a:t>Vue d'</a:t>
            </a:r>
            <a:r>
              <a:rPr lang="fr-FR" sz="2000" b="1" dirty="0" err="1"/>
              <a:t>Alberobello</a:t>
            </a:r>
            <a:endParaRPr lang="fr-FR" sz="2000" b="1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E1FC3D1-AEAE-28ED-3865-2F2FFAD2CF52}"/>
              </a:ext>
            </a:extLst>
          </p:cNvPr>
          <p:cNvSpPr txBox="1"/>
          <p:nvPr/>
        </p:nvSpPr>
        <p:spPr>
          <a:xfrm>
            <a:off x="2920181" y="147485"/>
            <a:ext cx="7742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Lorient Vous présente La ville d’</a:t>
            </a:r>
            <a:r>
              <a:rPr lang="fr-FR" sz="2400" b="1" i="1" dirty="0" err="1">
                <a:solidFill>
                  <a:srgbClr val="FFFF00"/>
                </a:solidFill>
              </a:rPr>
              <a:t>Alberibello</a:t>
            </a:r>
            <a:r>
              <a:rPr lang="fr-FR" sz="2400" b="1" i="1" dirty="0">
                <a:solidFill>
                  <a:srgbClr val="FFFF00"/>
                </a:solidFill>
              </a:rPr>
              <a:t> (Italie )</a:t>
            </a:r>
          </a:p>
        </p:txBody>
      </p:sp>
    </p:spTree>
    <p:extLst>
      <p:ext uri="{BB962C8B-B14F-4D97-AF65-F5344CB8AC3E}">
        <p14:creationId xmlns:p14="http://schemas.microsoft.com/office/powerpoint/2010/main" val="1974596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  <p:sndAc>
          <p:stSnd loop="1">
            <p:snd r:embed="rId2" name="videoplayback.wav"/>
          </p:stSnd>
        </p:sndAc>
      </p:transition>
    </mc:Choice>
    <mc:Fallback>
      <p:transition spd="slow" advClick="0" advTm="16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156410"/>
            <a:ext cx="11278600" cy="654517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EC0C12B-E90C-11D5-F482-0A91CAD35065}"/>
              </a:ext>
            </a:extLst>
          </p:cNvPr>
          <p:cNvSpPr/>
          <p:nvPr/>
        </p:nvSpPr>
        <p:spPr>
          <a:xfrm>
            <a:off x="1995948" y="1342103"/>
            <a:ext cx="8200103" cy="41737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Alberobello</a:t>
            </a:r>
            <a:r>
              <a:rPr lang="fr-F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est une ville de la région des Pouilles en Italie. Elle est connue pour ses trulli, des maisons en pierre blanchies à la chaux aux toits coniques. Le quartier de </a:t>
            </a:r>
            <a:r>
              <a:rPr lang="fr-FR" sz="2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Rione</a:t>
            </a:r>
            <a:r>
              <a:rPr lang="fr-F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Monti, au sommet d'une colline, en compte des centaines. Le Trullo </a:t>
            </a:r>
            <a:r>
              <a:rPr lang="fr-FR" sz="2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Sovrano</a:t>
            </a:r>
            <a:r>
              <a:rPr lang="fr-F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sur 2 niveaux, date du XVIIIe siècle. Le mobilier et les outils du </a:t>
            </a:r>
            <a:r>
              <a:rPr lang="fr-FR" sz="2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Museo</a:t>
            </a:r>
            <a:r>
              <a:rPr lang="fr-F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2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del</a:t>
            </a:r>
            <a:r>
              <a:rPr lang="fr-F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2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Territorio</a:t>
            </a:r>
            <a:r>
              <a:rPr lang="fr-F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Casa </a:t>
            </a:r>
            <a:r>
              <a:rPr lang="fr-FR" sz="2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Pezzolla</a:t>
            </a:r>
            <a:r>
              <a:rPr lang="fr-F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reconstituent la vie quotidienne dans les trulli, telle qu'elle était il y a des centaines d'années. Au sud-ouest de la ville se trouve la Casa Rossa, un camp d'internement de la guerre 39-45</a:t>
            </a:r>
          </a:p>
        </p:txBody>
      </p:sp>
    </p:spTree>
    <p:extLst>
      <p:ext uri="{BB962C8B-B14F-4D97-AF65-F5344CB8AC3E}">
        <p14:creationId xmlns:p14="http://schemas.microsoft.com/office/powerpoint/2010/main" val="875682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477" y="457200"/>
            <a:ext cx="11985523" cy="6327058"/>
          </a:xfrm>
          <a:prstGeom prst="rect">
            <a:avLst/>
          </a:prstGeom>
        </p:spPr>
      </p:pic>
      <p:pic>
        <p:nvPicPr>
          <p:cNvPr id="4" name="Image 3" descr="Une image contenant extérieur, plusieurs&#10;&#10;Description générée automatiquement">
            <a:extLst>
              <a:ext uri="{FF2B5EF4-FFF2-40B4-BE49-F238E27FC236}">
                <a16:creationId xmlns:a16="http://schemas.microsoft.com/office/drawing/2014/main" id="{5210B690-1EE3-22D6-BAC5-D7AF21BBC6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1" y="1608084"/>
            <a:ext cx="8686800" cy="4051737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DD8DE12-257E-438F-595B-2393F14AB319}"/>
              </a:ext>
            </a:extLst>
          </p:cNvPr>
          <p:cNvSpPr txBox="1"/>
          <p:nvPr/>
        </p:nvSpPr>
        <p:spPr>
          <a:xfrm>
            <a:off x="5480806" y="73742"/>
            <a:ext cx="7047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Les trulli</a:t>
            </a:r>
          </a:p>
        </p:txBody>
      </p:sp>
    </p:spTree>
    <p:extLst>
      <p:ext uri="{BB962C8B-B14F-4D97-AF65-F5344CB8AC3E}">
        <p14:creationId xmlns:p14="http://schemas.microsoft.com/office/powerpoint/2010/main" val="427149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412955"/>
            <a:ext cx="11278600" cy="6445044"/>
          </a:xfrm>
          <a:prstGeom prst="rect">
            <a:avLst/>
          </a:prstGeom>
        </p:spPr>
      </p:pic>
      <p:pic>
        <p:nvPicPr>
          <p:cNvPr id="4" name="Image 3" descr="Une image contenant ciel, extérieur, bâtiment, maison&#10;&#10;Description générée automatiquement">
            <a:extLst>
              <a:ext uri="{FF2B5EF4-FFF2-40B4-BE49-F238E27FC236}">
                <a16:creationId xmlns:a16="http://schemas.microsoft.com/office/drawing/2014/main" id="{79D9F4B8-D25A-B787-41BB-A7646D02E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781" y="1578076"/>
            <a:ext cx="8200103" cy="412955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D63A6C9-AE36-2888-65C5-9D5B56D56492}"/>
              </a:ext>
            </a:extLst>
          </p:cNvPr>
          <p:cNvSpPr txBox="1"/>
          <p:nvPr/>
        </p:nvSpPr>
        <p:spPr>
          <a:xfrm>
            <a:off x="4321278" y="58371"/>
            <a:ext cx="6312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Trullo avec son toit en cône</a:t>
            </a:r>
          </a:p>
        </p:txBody>
      </p:sp>
    </p:spTree>
    <p:extLst>
      <p:ext uri="{BB962C8B-B14F-4D97-AF65-F5344CB8AC3E}">
        <p14:creationId xmlns:p14="http://schemas.microsoft.com/office/powerpoint/2010/main" val="3678889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353960"/>
            <a:ext cx="11278600" cy="6504039"/>
          </a:xfrm>
          <a:prstGeom prst="rect">
            <a:avLst/>
          </a:prstGeom>
        </p:spPr>
      </p:pic>
      <p:pic>
        <p:nvPicPr>
          <p:cNvPr id="4" name="Image 3" descr="Une image contenant bâtiment, tipi, arbre, extérieur&#10;&#10;Description générée automatiquement">
            <a:extLst>
              <a:ext uri="{FF2B5EF4-FFF2-40B4-BE49-F238E27FC236}">
                <a16:creationId xmlns:a16="http://schemas.microsoft.com/office/drawing/2014/main" id="{C4291AB4-E544-5F43-A0FB-00D5676548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986" y="1513490"/>
            <a:ext cx="8135007" cy="4162096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E8A5142-9AD9-9262-5B76-B2B917641041}"/>
              </a:ext>
            </a:extLst>
          </p:cNvPr>
          <p:cNvSpPr txBox="1"/>
          <p:nvPr/>
        </p:nvSpPr>
        <p:spPr>
          <a:xfrm>
            <a:off x="5476738" y="80354"/>
            <a:ext cx="5785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Toits de trulli</a:t>
            </a:r>
          </a:p>
        </p:txBody>
      </p:sp>
    </p:spTree>
    <p:extLst>
      <p:ext uri="{BB962C8B-B14F-4D97-AF65-F5344CB8AC3E}">
        <p14:creationId xmlns:p14="http://schemas.microsoft.com/office/powerpoint/2010/main" val="4269419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294968"/>
            <a:ext cx="11278600" cy="6563032"/>
          </a:xfrm>
          <a:prstGeom prst="rect">
            <a:avLst/>
          </a:prstGeom>
        </p:spPr>
      </p:pic>
      <p:pic>
        <p:nvPicPr>
          <p:cNvPr id="4" name="Image 3" descr="Une image contenant bâtiment, ciel, extérieur, maison&#10;&#10;Description générée automatiquement">
            <a:extLst>
              <a:ext uri="{FF2B5EF4-FFF2-40B4-BE49-F238E27FC236}">
                <a16:creationId xmlns:a16="http://schemas.microsoft.com/office/drawing/2014/main" id="{8D28D5C7-1A6F-02F8-5C7D-3A747CD5D90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0529" y="1489587"/>
            <a:ext cx="8155858" cy="415904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A825987-22A7-291A-AB90-6F08A3AFFEA3}"/>
              </a:ext>
            </a:extLst>
          </p:cNvPr>
          <p:cNvSpPr txBox="1"/>
          <p:nvPr/>
        </p:nvSpPr>
        <p:spPr>
          <a:xfrm>
            <a:off x="3049229" y="3104224"/>
            <a:ext cx="60984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Quartier Monti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C6150DC-651F-4600-C9FC-32CE642923FD}"/>
              </a:ext>
            </a:extLst>
          </p:cNvPr>
          <p:cNvSpPr txBox="1"/>
          <p:nvPr/>
        </p:nvSpPr>
        <p:spPr>
          <a:xfrm>
            <a:off x="5501148" y="0"/>
            <a:ext cx="548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Quartier Monti</a:t>
            </a:r>
          </a:p>
        </p:txBody>
      </p:sp>
    </p:spTree>
    <p:extLst>
      <p:ext uri="{BB962C8B-B14F-4D97-AF65-F5344CB8AC3E}">
        <p14:creationId xmlns:p14="http://schemas.microsoft.com/office/powerpoint/2010/main" val="3576263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280218"/>
            <a:ext cx="11278600" cy="6563033"/>
          </a:xfrm>
          <a:prstGeom prst="rect">
            <a:avLst/>
          </a:prstGeom>
        </p:spPr>
      </p:pic>
      <p:pic>
        <p:nvPicPr>
          <p:cNvPr id="5" name="Image 4" descr="Une image contenant ciel, bâtiment, extérieur, maison&#10;&#10;Description générée automatiquement">
            <a:extLst>
              <a:ext uri="{FF2B5EF4-FFF2-40B4-BE49-F238E27FC236}">
                <a16:creationId xmlns:a16="http://schemas.microsoft.com/office/drawing/2014/main" id="{2A9B47A2-E807-E8E3-66D8-7D2B9CBB17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535" y="1460090"/>
            <a:ext cx="8244349" cy="421803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3EFE0FB-04E9-29C3-4D14-91C4A985AF51}"/>
              </a:ext>
            </a:extLst>
          </p:cNvPr>
          <p:cNvSpPr txBox="1"/>
          <p:nvPr/>
        </p:nvSpPr>
        <p:spPr>
          <a:xfrm>
            <a:off x="5279923" y="44244"/>
            <a:ext cx="5604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Eglise San Antonio</a:t>
            </a:r>
          </a:p>
        </p:txBody>
      </p:sp>
    </p:spTree>
    <p:extLst>
      <p:ext uri="{BB962C8B-B14F-4D97-AF65-F5344CB8AC3E}">
        <p14:creationId xmlns:p14="http://schemas.microsoft.com/office/powerpoint/2010/main" val="1006509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265471"/>
            <a:ext cx="11278600" cy="6548283"/>
          </a:xfrm>
          <a:prstGeom prst="rect">
            <a:avLst/>
          </a:prstGeom>
        </p:spPr>
      </p:pic>
      <p:pic>
        <p:nvPicPr>
          <p:cNvPr id="4" name="Image 3" descr="Une image contenant ciel, extérieur, pierre, jour&#10;&#10;Description générée automatiquement">
            <a:extLst>
              <a:ext uri="{FF2B5EF4-FFF2-40B4-BE49-F238E27FC236}">
                <a16:creationId xmlns:a16="http://schemas.microsoft.com/office/drawing/2014/main" id="{37B210C5-3B50-347A-E42C-F4D7EFDA53A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290" y="1415845"/>
            <a:ext cx="8259097" cy="4247536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031D48E-9513-8E6D-8334-02E050864522}"/>
              </a:ext>
            </a:extLst>
          </p:cNvPr>
          <p:cNvSpPr txBox="1"/>
          <p:nvPr/>
        </p:nvSpPr>
        <p:spPr>
          <a:xfrm>
            <a:off x="5648631" y="-44555"/>
            <a:ext cx="4955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Rue typique</a:t>
            </a:r>
          </a:p>
        </p:txBody>
      </p:sp>
    </p:spTree>
    <p:extLst>
      <p:ext uri="{BB962C8B-B14F-4D97-AF65-F5344CB8AC3E}">
        <p14:creationId xmlns:p14="http://schemas.microsoft.com/office/powerpoint/2010/main" val="212826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678426"/>
            <a:ext cx="11278600" cy="6179574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CF3B700-99A3-1E3B-15DE-F207B1E25CC9}"/>
              </a:ext>
            </a:extLst>
          </p:cNvPr>
          <p:cNvSpPr txBox="1"/>
          <p:nvPr/>
        </p:nvSpPr>
        <p:spPr>
          <a:xfrm>
            <a:off x="8052619" y="2475551"/>
            <a:ext cx="203527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L</a:t>
            </a:r>
            <a:r>
              <a:rPr lang="fr-FR" b="1" i="1" dirty="0">
                <a:solidFill>
                  <a:srgbClr val="FFFF00"/>
                </a:solidFill>
              </a:rPr>
              <a:t>a basilique des Saints Côme et Damien, construite en 1882 par l'architecte Antonio </a:t>
            </a:r>
            <a:r>
              <a:rPr lang="fr-FR" b="1" i="1" dirty="0" err="1">
                <a:solidFill>
                  <a:srgbClr val="FFFF00"/>
                </a:solidFill>
              </a:rPr>
              <a:t>Curri</a:t>
            </a:r>
            <a:r>
              <a:rPr lang="fr-FR" b="1" i="1" dirty="0">
                <a:solidFill>
                  <a:srgbClr val="FFFF00"/>
                </a:solidFill>
              </a:rPr>
              <a:t> sur les bases de la chapelle du </a:t>
            </a:r>
            <a:r>
              <a:rPr lang="fr-FR" b="1" i="1" dirty="0" err="1">
                <a:solidFill>
                  <a:srgbClr val="FFFF00"/>
                </a:solidFill>
              </a:rPr>
              <a:t>xiie</a:t>
            </a:r>
            <a:r>
              <a:rPr lang="fr-FR" b="1" i="1" dirty="0">
                <a:solidFill>
                  <a:srgbClr val="FFFF00"/>
                </a:solidFill>
              </a:rPr>
              <a:t> siècle</a:t>
            </a:r>
          </a:p>
          <a:p>
            <a:endParaRPr lang="fr-FR" dirty="0">
              <a:solidFill>
                <a:srgbClr val="FFFF00"/>
              </a:solidFill>
            </a:endParaRPr>
          </a:p>
        </p:txBody>
      </p:sp>
      <p:pic>
        <p:nvPicPr>
          <p:cNvPr id="7" name="Image 6" descr="Une image contenant bâtiment, extérieur, église, rue&#10;&#10;Description générée automatiquement">
            <a:extLst>
              <a:ext uri="{FF2B5EF4-FFF2-40B4-BE49-F238E27FC236}">
                <a16:creationId xmlns:a16="http://schemas.microsoft.com/office/drawing/2014/main" id="{D5BF1855-9C24-4C44-D114-246C2412F64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6786" y="1784555"/>
            <a:ext cx="5825613" cy="3937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373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398206"/>
            <a:ext cx="11278600" cy="6386051"/>
          </a:xfrm>
          <a:prstGeom prst="rect">
            <a:avLst/>
          </a:prstGeom>
        </p:spPr>
      </p:pic>
      <p:pic>
        <p:nvPicPr>
          <p:cNvPr id="4" name="Image 3" descr="Une image contenant bâtiment, extérieur, ciel, vieux&#10;&#10;Description générée automatiquement">
            <a:extLst>
              <a:ext uri="{FF2B5EF4-FFF2-40B4-BE49-F238E27FC236}">
                <a16:creationId xmlns:a16="http://schemas.microsoft.com/office/drawing/2014/main" id="{E1CBFC89-8DE0-2D21-1B93-F9D635B7E9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781" y="1548582"/>
            <a:ext cx="6122219" cy="4129547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C3E5D6F-4EA8-6BD4-EC83-1B0A5FD5F8E9}"/>
              </a:ext>
            </a:extLst>
          </p:cNvPr>
          <p:cNvSpPr txBox="1"/>
          <p:nvPr/>
        </p:nvSpPr>
        <p:spPr>
          <a:xfrm>
            <a:off x="8128000" y="3318387"/>
            <a:ext cx="20582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En haut du quartier Monti, l'église San Antonio aux toits en forme de trulli</a:t>
            </a:r>
          </a:p>
        </p:txBody>
      </p:sp>
    </p:spTree>
    <p:extLst>
      <p:ext uri="{BB962C8B-B14F-4D97-AF65-F5344CB8AC3E}">
        <p14:creationId xmlns:p14="http://schemas.microsoft.com/office/powerpoint/2010/main" val="4203091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324464"/>
            <a:ext cx="11278600" cy="6533535"/>
          </a:xfrm>
          <a:prstGeom prst="rect">
            <a:avLst/>
          </a:prstGeom>
        </p:spPr>
      </p:pic>
      <p:pic>
        <p:nvPicPr>
          <p:cNvPr id="5" name="Image 4" descr="Une image contenant ciel, bâtiment, extérieur, tipi&#10;&#10;Description générée automatiquement">
            <a:extLst>
              <a:ext uri="{FF2B5EF4-FFF2-40B4-BE49-F238E27FC236}">
                <a16:creationId xmlns:a16="http://schemas.microsoft.com/office/drawing/2014/main" id="{B25E5A20-3317-907A-3209-68E7CB00D7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6284" y="1519085"/>
            <a:ext cx="8229599" cy="420329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7F86AA6-48F2-048E-4C72-860F9C98790F}"/>
              </a:ext>
            </a:extLst>
          </p:cNvPr>
          <p:cNvSpPr txBox="1"/>
          <p:nvPr/>
        </p:nvSpPr>
        <p:spPr>
          <a:xfrm>
            <a:off x="5161936" y="14129"/>
            <a:ext cx="489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Une rangée de trulli</a:t>
            </a:r>
          </a:p>
        </p:txBody>
      </p:sp>
    </p:spTree>
    <p:extLst>
      <p:ext uri="{BB962C8B-B14F-4D97-AF65-F5344CB8AC3E}">
        <p14:creationId xmlns:p14="http://schemas.microsoft.com/office/powerpoint/2010/main" val="57931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294968"/>
            <a:ext cx="11278600" cy="6489290"/>
          </a:xfrm>
          <a:prstGeom prst="rect">
            <a:avLst/>
          </a:prstGeom>
        </p:spPr>
      </p:pic>
      <p:pic>
        <p:nvPicPr>
          <p:cNvPr id="4" name="Image 3" descr="Une image contenant ciel, bâtiment, maison, pierre&#10;&#10;Description générée automatiquement">
            <a:extLst>
              <a:ext uri="{FF2B5EF4-FFF2-40B4-BE49-F238E27FC236}">
                <a16:creationId xmlns:a16="http://schemas.microsoft.com/office/drawing/2014/main" id="{C0F6AC7A-EAF9-EFFD-0498-B13EF3BF01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6284" y="1474839"/>
            <a:ext cx="8273845" cy="415904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620204D-53D6-B729-6F9A-81AC69D36DBF}"/>
              </a:ext>
            </a:extLst>
          </p:cNvPr>
          <p:cNvSpPr txBox="1"/>
          <p:nvPr/>
        </p:nvSpPr>
        <p:spPr>
          <a:xfrm>
            <a:off x="4247535" y="73742"/>
            <a:ext cx="5132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err="1">
                <a:solidFill>
                  <a:srgbClr val="FFFF00"/>
                </a:solidFill>
              </a:rPr>
              <a:t>Alberobello</a:t>
            </a:r>
            <a:r>
              <a:rPr lang="fr-FR" b="1" i="1" dirty="0">
                <a:solidFill>
                  <a:srgbClr val="FFFF00"/>
                </a:solidFill>
              </a:rPr>
              <a:t> village classé à l’UNESCO</a:t>
            </a:r>
          </a:p>
        </p:txBody>
      </p:sp>
    </p:spTree>
    <p:extLst>
      <p:ext uri="{BB962C8B-B14F-4D97-AF65-F5344CB8AC3E}">
        <p14:creationId xmlns:p14="http://schemas.microsoft.com/office/powerpoint/2010/main" val="3212889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368710"/>
            <a:ext cx="11278600" cy="6332879"/>
          </a:xfrm>
          <a:prstGeom prst="rect">
            <a:avLst/>
          </a:prstGeom>
        </p:spPr>
      </p:pic>
      <p:pic>
        <p:nvPicPr>
          <p:cNvPr id="4" name="Image 3" descr="Une image contenant bâtiment, extérieur, pierre, maison&#10;&#10;Description générée automatiquement">
            <a:extLst>
              <a:ext uri="{FF2B5EF4-FFF2-40B4-BE49-F238E27FC236}">
                <a16:creationId xmlns:a16="http://schemas.microsoft.com/office/drawing/2014/main" id="{BE8562BF-BF61-4F68-DB9E-123DCB4309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1033" y="1533832"/>
            <a:ext cx="8229600" cy="399681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E7237B1-0285-5985-6103-E3A92C9869CC}"/>
              </a:ext>
            </a:extLst>
          </p:cNvPr>
          <p:cNvSpPr txBox="1"/>
          <p:nvPr/>
        </p:nvSpPr>
        <p:spPr>
          <a:xfrm>
            <a:off x="5117690" y="77895"/>
            <a:ext cx="6430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err="1">
                <a:solidFill>
                  <a:srgbClr val="FFFF00"/>
                </a:solidFill>
              </a:rPr>
              <a:t>Alberobello</a:t>
            </a:r>
            <a:r>
              <a:rPr lang="fr-FR" b="1" i="1" dirty="0">
                <a:solidFill>
                  <a:srgbClr val="FFFF00"/>
                </a:solidFill>
              </a:rPr>
              <a:t> aujourd’hui</a:t>
            </a:r>
          </a:p>
        </p:txBody>
      </p:sp>
    </p:spTree>
    <p:extLst>
      <p:ext uri="{BB962C8B-B14F-4D97-AF65-F5344CB8AC3E}">
        <p14:creationId xmlns:p14="http://schemas.microsoft.com/office/powerpoint/2010/main" val="2857608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230152"/>
            <a:ext cx="11278600" cy="6627848"/>
          </a:xfrm>
          <a:prstGeom prst="rect">
            <a:avLst/>
          </a:prstGeom>
        </p:spPr>
      </p:pic>
      <p:pic>
        <p:nvPicPr>
          <p:cNvPr id="4" name="Image 3" descr="Une image contenant ciel, bâtiment, extérieur, vieux&#10;&#10;Description générée automatiquement">
            <a:extLst>
              <a:ext uri="{FF2B5EF4-FFF2-40B4-BE49-F238E27FC236}">
                <a16:creationId xmlns:a16="http://schemas.microsoft.com/office/drawing/2014/main" id="{B50568E2-5677-6DC7-8DB8-BA1FA1EE42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535" y="1430594"/>
            <a:ext cx="8200104" cy="4291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30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156410"/>
            <a:ext cx="11278600" cy="6545179"/>
          </a:xfrm>
          <a:prstGeom prst="rect">
            <a:avLst/>
          </a:prstGeom>
        </p:spPr>
      </p:pic>
      <p:pic>
        <p:nvPicPr>
          <p:cNvPr id="4" name="Image 3" descr="Une image contenant ciel, extérieur, gens, groupe&#10;&#10;Description générée automatiquement">
            <a:extLst>
              <a:ext uri="{FF2B5EF4-FFF2-40B4-BE49-F238E27FC236}">
                <a16:creationId xmlns:a16="http://schemas.microsoft.com/office/drawing/2014/main" id="{F3199A6D-7508-F8CD-1EB8-0C31C3090F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781" y="1342102"/>
            <a:ext cx="8200103" cy="4188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32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156410"/>
            <a:ext cx="11278600" cy="6545179"/>
          </a:xfrm>
          <a:prstGeom prst="rect">
            <a:avLst/>
          </a:prstGeom>
        </p:spPr>
      </p:pic>
      <p:pic>
        <p:nvPicPr>
          <p:cNvPr id="4" name="Image 3" descr="Une image contenant texte, extérieur, gens, boutique&#10;&#10;Description générée automatiquement">
            <a:extLst>
              <a:ext uri="{FF2B5EF4-FFF2-40B4-BE49-F238E27FC236}">
                <a16:creationId xmlns:a16="http://schemas.microsoft.com/office/drawing/2014/main" id="{F3647325-9FD3-C7F2-22D8-EDDFAFD0C9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781" y="1342104"/>
            <a:ext cx="8170606" cy="4188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204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156410"/>
            <a:ext cx="11278600" cy="6545179"/>
          </a:xfrm>
          <a:prstGeom prst="rect">
            <a:avLst/>
          </a:prstGeom>
        </p:spPr>
      </p:pic>
      <p:pic>
        <p:nvPicPr>
          <p:cNvPr id="4" name="Image 3" descr="Une image contenant bâtiment, pierre, voûte&#10;&#10;Description générée automatiquement">
            <a:extLst>
              <a:ext uri="{FF2B5EF4-FFF2-40B4-BE49-F238E27FC236}">
                <a16:creationId xmlns:a16="http://schemas.microsoft.com/office/drawing/2014/main" id="{0ECB7F27-C703-B278-A495-3AB9F437FB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781" y="1342103"/>
            <a:ext cx="8170606" cy="414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191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112165"/>
            <a:ext cx="11278600" cy="6545179"/>
          </a:xfrm>
          <a:prstGeom prst="rect">
            <a:avLst/>
          </a:prstGeom>
        </p:spPr>
      </p:pic>
      <p:pic>
        <p:nvPicPr>
          <p:cNvPr id="4" name="Image 3" descr="Une image contenant ciel, extérieur, bâtiment, tour&#10;&#10;Description générée automatiquement">
            <a:extLst>
              <a:ext uri="{FF2B5EF4-FFF2-40B4-BE49-F238E27FC236}">
                <a16:creationId xmlns:a16="http://schemas.microsoft.com/office/drawing/2014/main" id="{7EE2FAAF-2B3B-CDBA-7290-1BEE926537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782" y="1297858"/>
            <a:ext cx="8155858" cy="423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698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156410"/>
            <a:ext cx="11278600" cy="6545179"/>
          </a:xfrm>
          <a:prstGeom prst="rect">
            <a:avLst/>
          </a:prstGeom>
        </p:spPr>
      </p:pic>
      <p:pic>
        <p:nvPicPr>
          <p:cNvPr id="4" name="Image 3" descr="Une image contenant extérieur, bâtiment, maison, pierre&#10;&#10;Description générée automatiquement">
            <a:extLst>
              <a:ext uri="{FF2B5EF4-FFF2-40B4-BE49-F238E27FC236}">
                <a16:creationId xmlns:a16="http://schemas.microsoft.com/office/drawing/2014/main" id="{2BD5EE15-3B69-E08E-E995-F6322EAD59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1032" y="1342102"/>
            <a:ext cx="8185355" cy="4188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901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156410"/>
            <a:ext cx="11278600" cy="6545179"/>
          </a:xfrm>
          <a:prstGeom prst="rect">
            <a:avLst/>
          </a:prstGeom>
        </p:spPr>
      </p:pic>
      <p:pic>
        <p:nvPicPr>
          <p:cNvPr id="4" name="Image 3" descr="Une image contenant ciel, extérieur, maison, bâtiment&#10;&#10;Description générée automatiquement">
            <a:extLst>
              <a:ext uri="{FF2B5EF4-FFF2-40B4-BE49-F238E27FC236}">
                <a16:creationId xmlns:a16="http://schemas.microsoft.com/office/drawing/2014/main" id="{D831B568-A270-1F2F-0363-54475B6D2C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1032" y="1342103"/>
            <a:ext cx="4380271" cy="4203291"/>
          </a:xfrm>
          <a:prstGeom prst="rect">
            <a:avLst/>
          </a:prstGeom>
        </p:spPr>
      </p:pic>
      <p:pic>
        <p:nvPicPr>
          <p:cNvPr id="6" name="Image 5" descr="Une image contenant arbre, ciel, bâtiment, extérieur&#10;&#10;Description générée automatiquement">
            <a:extLst>
              <a:ext uri="{FF2B5EF4-FFF2-40B4-BE49-F238E27FC236}">
                <a16:creationId xmlns:a16="http://schemas.microsoft.com/office/drawing/2014/main" id="{387838AC-38D6-0C7F-8635-D4CDF82473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8284" y="1356853"/>
            <a:ext cx="3652684" cy="4188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730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112165"/>
            <a:ext cx="11278600" cy="6545179"/>
          </a:xfrm>
          <a:prstGeom prst="rect">
            <a:avLst/>
          </a:prstGeom>
        </p:spPr>
      </p:pic>
      <p:pic>
        <p:nvPicPr>
          <p:cNvPr id="4" name="Image 3" descr="Une image contenant bâtiment, extérieur, maison, vieux&#10;&#10;Description générée automatiquement">
            <a:extLst>
              <a:ext uri="{FF2B5EF4-FFF2-40B4-BE49-F238E27FC236}">
                <a16:creationId xmlns:a16="http://schemas.microsoft.com/office/drawing/2014/main" id="{9BC4F67D-E41B-98EE-2733-5E212FBF5E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91033" y="1297858"/>
            <a:ext cx="4218038" cy="4203289"/>
          </a:xfrm>
          <a:prstGeom prst="rect">
            <a:avLst/>
          </a:prstGeom>
        </p:spPr>
      </p:pic>
      <p:pic>
        <p:nvPicPr>
          <p:cNvPr id="6" name="Image 5" descr="Une image contenant extérieur&#10;&#10;Description générée automatiquement">
            <a:extLst>
              <a:ext uri="{FF2B5EF4-FFF2-40B4-BE49-F238E27FC236}">
                <a16:creationId xmlns:a16="http://schemas.microsoft.com/office/drawing/2014/main" id="{2369B0BB-A63C-0BF3-0AC9-4968869299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6555" y="1327354"/>
            <a:ext cx="3834581" cy="4218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44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156410"/>
            <a:ext cx="11278600" cy="6545179"/>
          </a:xfrm>
          <a:prstGeom prst="rect">
            <a:avLst/>
          </a:prstGeom>
        </p:spPr>
      </p:pic>
      <p:pic>
        <p:nvPicPr>
          <p:cNvPr id="4" name="Image 3" descr="Une image contenant bâtiment, ciel, extérieur, pierre&#10;&#10;Description générée automatiquement">
            <a:extLst>
              <a:ext uri="{FF2B5EF4-FFF2-40B4-BE49-F238E27FC236}">
                <a16:creationId xmlns:a16="http://schemas.microsoft.com/office/drawing/2014/main" id="{1E54E860-4B3F-98FF-F167-456581F4F7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05781" y="1312607"/>
            <a:ext cx="8214850" cy="424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999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156410"/>
            <a:ext cx="11278600" cy="6545179"/>
          </a:xfrm>
          <a:prstGeom prst="rect">
            <a:avLst/>
          </a:prstGeom>
        </p:spPr>
      </p:pic>
      <p:pic>
        <p:nvPicPr>
          <p:cNvPr id="6" name="Image 5" descr="Une image contenant extérieur, ciel, bâtiment, maison&#10;&#10;Description générée automatiquement">
            <a:extLst>
              <a:ext uri="{FF2B5EF4-FFF2-40B4-BE49-F238E27FC236}">
                <a16:creationId xmlns:a16="http://schemas.microsoft.com/office/drawing/2014/main" id="{EED59FD2-FE19-ADCD-EAAF-1A8324C7F9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534" y="1342102"/>
            <a:ext cx="8244349" cy="4188543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F3B1625-E78D-5442-23B7-7AF4AA41A13F}"/>
              </a:ext>
            </a:extLst>
          </p:cNvPr>
          <p:cNvSpPr txBox="1"/>
          <p:nvPr/>
        </p:nvSpPr>
        <p:spPr>
          <a:xfrm>
            <a:off x="4513006" y="0"/>
            <a:ext cx="3819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i="1" dirty="0">
                <a:solidFill>
                  <a:srgbClr val="FFFF00"/>
                </a:solidFill>
              </a:rPr>
              <a:t>LES TRULLI D'ALBEROBELLO</a:t>
            </a:r>
          </a:p>
        </p:txBody>
      </p:sp>
    </p:spTree>
    <p:extLst>
      <p:ext uri="{BB962C8B-B14F-4D97-AF65-F5344CB8AC3E}">
        <p14:creationId xmlns:p14="http://schemas.microsoft.com/office/powerpoint/2010/main" val="1394353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156410"/>
            <a:ext cx="11278600" cy="6545179"/>
          </a:xfrm>
          <a:prstGeom prst="rect">
            <a:avLst/>
          </a:prstGeom>
        </p:spPr>
      </p:pic>
      <p:pic>
        <p:nvPicPr>
          <p:cNvPr id="4" name="Image 3" descr="Une image contenant rive&#10;&#10;Description générée automatiquement">
            <a:extLst>
              <a:ext uri="{FF2B5EF4-FFF2-40B4-BE49-F238E27FC236}">
                <a16:creationId xmlns:a16="http://schemas.microsoft.com/office/drawing/2014/main" id="{010920F0-F525-BEBF-09A4-F70F8518E6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535" y="1356852"/>
            <a:ext cx="8200103" cy="4144296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4551456-E364-A81C-0D5A-5D6FE34C9A04}"/>
              </a:ext>
            </a:extLst>
          </p:cNvPr>
          <p:cNvSpPr txBox="1"/>
          <p:nvPr/>
        </p:nvSpPr>
        <p:spPr>
          <a:xfrm>
            <a:off x="2030362" y="1356852"/>
            <a:ext cx="81312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Les Pouilles, </a:t>
            </a:r>
            <a:r>
              <a:rPr lang="fr-FR" b="1" i="1" dirty="0" err="1">
                <a:solidFill>
                  <a:schemeClr val="bg1"/>
                </a:solidFill>
              </a:rPr>
              <a:t>Alberobello</a:t>
            </a:r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Les Pouilles sont une région italienne, dessinée tout en longueur au sud-est du pays, et dont toute la partie est constitue le talon de la botte de l'Italie</a:t>
            </a:r>
            <a:endParaRPr lang="it-IT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352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784" y="304204"/>
            <a:ext cx="11278600" cy="6397073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41B7C224-C6F5-7EDE-860B-6902D75372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5781" y="1460089"/>
            <a:ext cx="8170606" cy="408530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469737-4FBE-B9A9-A679-708D52621134}"/>
              </a:ext>
            </a:extLst>
          </p:cNvPr>
          <p:cNvSpPr txBox="1"/>
          <p:nvPr/>
        </p:nvSpPr>
        <p:spPr>
          <a:xfrm>
            <a:off x="1283111" y="0"/>
            <a:ext cx="99404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Les iconiques habitations des Pouilles sont une merveille d’architecture, dont l’histoire est singulière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40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112165"/>
            <a:ext cx="11278600" cy="6545179"/>
          </a:xfrm>
          <a:prstGeom prst="rect">
            <a:avLst/>
          </a:prstGeom>
        </p:spPr>
      </p:pic>
      <p:pic>
        <p:nvPicPr>
          <p:cNvPr id="4" name="Image 3" descr="Une image contenant extérieur, fleur, ciel, rose&#10;&#10;Description générée automatiquement">
            <a:extLst>
              <a:ext uri="{FF2B5EF4-FFF2-40B4-BE49-F238E27FC236}">
                <a16:creationId xmlns:a16="http://schemas.microsoft.com/office/drawing/2014/main" id="{F5D90B67-3CD3-21C2-4E08-F72AF0538B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1031" y="1283110"/>
            <a:ext cx="4104969" cy="4262285"/>
          </a:xfrm>
          <a:prstGeom prst="rect">
            <a:avLst/>
          </a:prstGeom>
        </p:spPr>
      </p:pic>
      <p:pic>
        <p:nvPicPr>
          <p:cNvPr id="6" name="Image 5" descr="Une image contenant bâtiment, extérieur, maison, pierre&#10;&#10;Description générée automatiquement">
            <a:extLst>
              <a:ext uri="{FF2B5EF4-FFF2-40B4-BE49-F238E27FC236}">
                <a16:creationId xmlns:a16="http://schemas.microsoft.com/office/drawing/2014/main" id="{45DBD24B-6FCF-3BF5-D630-FCB5989A8F1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3819" y="1327355"/>
            <a:ext cx="3977151" cy="4218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9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156410"/>
            <a:ext cx="11278600" cy="6545179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3A8E9510-5F66-91C6-699E-A24338DE18C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535" y="1356852"/>
            <a:ext cx="6253317" cy="415904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104539-C9F5-CD15-E366-B519120831EF}"/>
              </a:ext>
            </a:extLst>
          </p:cNvPr>
          <p:cNvSpPr txBox="1"/>
          <p:nvPr/>
        </p:nvSpPr>
        <p:spPr>
          <a:xfrm>
            <a:off x="8214852" y="3113208"/>
            <a:ext cx="2359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err="1">
                <a:solidFill>
                  <a:srgbClr val="FFFF00"/>
                </a:solidFill>
              </a:rPr>
              <a:t>Alberobello</a:t>
            </a:r>
            <a:r>
              <a:rPr lang="fr-FR" b="1" i="1" dirty="0">
                <a:solidFill>
                  <a:srgbClr val="FFFF00"/>
                </a:solidFill>
              </a:rPr>
              <a:t> (Italie).</a:t>
            </a:r>
          </a:p>
        </p:txBody>
      </p:sp>
    </p:spTree>
    <p:extLst>
      <p:ext uri="{BB962C8B-B14F-4D97-AF65-F5344CB8AC3E}">
        <p14:creationId xmlns:p14="http://schemas.microsoft.com/office/powerpoint/2010/main" val="1540654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156410"/>
            <a:ext cx="11278600" cy="6545179"/>
          </a:xfrm>
          <a:prstGeom prst="rect">
            <a:avLst/>
          </a:prstGeom>
        </p:spPr>
      </p:pic>
      <p:pic>
        <p:nvPicPr>
          <p:cNvPr id="4" name="Image 3" descr="Une image contenant eau, nature, extérieur, villégiature&#10;&#10;Description générée automatiquement">
            <a:extLst>
              <a:ext uri="{FF2B5EF4-FFF2-40B4-BE49-F238E27FC236}">
                <a16:creationId xmlns:a16="http://schemas.microsoft.com/office/drawing/2014/main" id="{69C84B28-023F-3741-66FA-25AC5E2354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1032" y="1312606"/>
            <a:ext cx="8170607" cy="424753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E07BEC9-2D2C-4AEC-AF3D-AEB3C8DAE4E6}"/>
              </a:ext>
            </a:extLst>
          </p:cNvPr>
          <p:cNvSpPr txBox="1"/>
          <p:nvPr/>
        </p:nvSpPr>
        <p:spPr>
          <a:xfrm>
            <a:off x="3406877" y="-28256"/>
            <a:ext cx="65814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Les Pouilles &gt; Les plus beaux villages des Pouille</a:t>
            </a:r>
          </a:p>
        </p:txBody>
      </p:sp>
    </p:spTree>
    <p:extLst>
      <p:ext uri="{BB962C8B-B14F-4D97-AF65-F5344CB8AC3E}">
        <p14:creationId xmlns:p14="http://schemas.microsoft.com/office/powerpoint/2010/main" val="2578448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191728"/>
            <a:ext cx="11278600" cy="6666271"/>
          </a:xfrm>
          <a:prstGeom prst="rect">
            <a:avLst/>
          </a:prstGeom>
        </p:spPr>
      </p:pic>
      <p:pic>
        <p:nvPicPr>
          <p:cNvPr id="4" name="Image 3" descr="Une image contenant bâtiment, eau, extérieur, nature&#10;&#10;Description générée automatiquement">
            <a:extLst>
              <a:ext uri="{FF2B5EF4-FFF2-40B4-BE49-F238E27FC236}">
                <a16:creationId xmlns:a16="http://schemas.microsoft.com/office/drawing/2014/main" id="{627837EA-3F0A-FE09-415B-53AC697522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6788" y="1371601"/>
            <a:ext cx="8259096" cy="4277032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7A93813-F7D4-E480-1AC6-664DBAB90A79}"/>
              </a:ext>
            </a:extLst>
          </p:cNvPr>
          <p:cNvSpPr txBox="1"/>
          <p:nvPr/>
        </p:nvSpPr>
        <p:spPr>
          <a:xfrm>
            <a:off x="4070555" y="0"/>
            <a:ext cx="4498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Les Pouilles, fascinante et généreuse Italie</a:t>
            </a:r>
          </a:p>
        </p:txBody>
      </p:sp>
    </p:spTree>
    <p:extLst>
      <p:ext uri="{BB962C8B-B14F-4D97-AF65-F5344CB8AC3E}">
        <p14:creationId xmlns:p14="http://schemas.microsoft.com/office/powerpoint/2010/main" val="2819637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9DC56D60-32CE-029B-904E-C48F8850EC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0" y="156410"/>
            <a:ext cx="11278600" cy="6545179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71A1C2C-447F-9FCB-AE96-C45A549D7BB4}"/>
              </a:ext>
            </a:extLst>
          </p:cNvPr>
          <p:cNvSpPr txBox="1"/>
          <p:nvPr/>
        </p:nvSpPr>
        <p:spPr>
          <a:xfrm>
            <a:off x="2654709" y="2628880"/>
            <a:ext cx="7949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Lorient Vous A Présenter La Ville d’</a:t>
            </a:r>
            <a:r>
              <a:rPr lang="fr-FR" sz="2400" b="1" i="1" dirty="0" err="1">
                <a:solidFill>
                  <a:srgbClr val="FFFF00"/>
                </a:solidFill>
              </a:rPr>
              <a:t>Alberobello</a:t>
            </a:r>
            <a:r>
              <a:rPr lang="fr-FR" sz="2400" b="1" i="1" dirty="0">
                <a:solidFill>
                  <a:srgbClr val="FFFF00"/>
                </a:solidFill>
              </a:rPr>
              <a:t>  ( Italie )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B85E83B-5DDE-37B2-86C1-0210C0D85B4B}"/>
              </a:ext>
            </a:extLst>
          </p:cNvPr>
          <p:cNvSpPr txBox="1"/>
          <p:nvPr/>
        </p:nvSpPr>
        <p:spPr>
          <a:xfrm>
            <a:off x="4395019" y="3097919"/>
            <a:ext cx="6091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8FC82A6-8BB1-3EC2-9D8F-BCDEED858ED1}"/>
              </a:ext>
            </a:extLst>
          </p:cNvPr>
          <p:cNvSpPr txBox="1"/>
          <p:nvPr/>
        </p:nvSpPr>
        <p:spPr>
          <a:xfrm>
            <a:off x="5707626" y="3566958"/>
            <a:ext cx="489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62688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honeycomb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281</Words>
  <Application>Microsoft Office PowerPoint</Application>
  <PresentationFormat>Grand écran</PresentationFormat>
  <Paragraphs>28</Paragraphs>
  <Slides>30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2022-09-30T08:18:15Z</dcterms:created>
  <dcterms:modified xsi:type="dcterms:W3CDTF">2022-10-05T13:09:11Z</dcterms:modified>
</cp:coreProperties>
</file>