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74" r:id="rId38"/>
    <p:sldId id="295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3" r:id="rId57"/>
    <p:sldId id="384" r:id="rId58"/>
    <p:sldId id="387" r:id="rId59"/>
    <p:sldId id="388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FFD15-6646-43B6-8A5E-C4B39058882B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8641E-814A-4208-A8CA-1B4157EAE4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7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82FA9-C490-0FBD-587E-99157A8CF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E0032DA-8509-FDCB-35D0-64E6F5F65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6AAA6-B0ED-6411-0CFE-8CC5F2F0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8E3C2C-86D3-E5CD-5D32-E097DF1A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4B283E-CAC7-8227-085C-D3696455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0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E907D-3EB6-2132-2B77-3B8E6650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C9546D-5EB4-38CE-DE9B-B89A46E6E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33FDA5-C0BC-10A5-2130-C41EEEDF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78D6B3-C329-10ED-976D-B5EF6817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21DCC8-213A-5304-FA8B-AACC0FF6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4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0E795D-0C1C-4C71-759F-E2A0CBBD6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D2DFDB-60FB-5847-FD10-DDD9D4A48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1C48BE-CA85-9154-BAEF-5C7CF6A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6C209B-A1DC-4EDB-E90A-BE62082C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3130B8-96AB-13DA-2334-2B257085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6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20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91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4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62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03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5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60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8566F-00FC-DE2B-7C49-B6AC6FB2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89CD65-3443-519A-08A9-56DFF674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C740E2-7DF0-9D9F-80DD-9861FA54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22CA50-CAC7-0F03-77D0-9128D71E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30C68B-07A8-B848-B596-7E3F876D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3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5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0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2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3FB4A9B-69DA-4B27-8590-5077997608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6E96330-6182-48BB-8CDD-B37E69EA2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1800" y="6521451"/>
            <a:ext cx="5757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0D8B-3E61-41A2-9E2A-187D7374EB5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51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843853F-969D-47DD-AB69-514FA813E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61218F3-2992-4203-8F76-041F9CE2D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6511926"/>
            <a:ext cx="9609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1A9E3-9AEC-46AA-B609-6E5E1A1013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49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C42E4A4B-9E89-4B31-A806-88B7A044E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96614A5-FB64-425F-98D3-247662C93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6519864"/>
            <a:ext cx="9609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C73F1-0537-41AA-B3EA-E935CDC981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12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8A4A2A-2F8E-4E80-A10B-819796639D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404813"/>
            <a:ext cx="31411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23D7C1-429A-407F-B094-21D09E27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DBE85-59C7-4B06-B38A-07F0E5D093B1}" type="datetimeFigureOut">
              <a:rPr lang="fr-FR"/>
              <a:pPr>
                <a:defRPr/>
              </a:pPr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F47911-591D-429E-BAE1-4A7C98EF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C0A8C7-F66B-458B-BCA2-44E14194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6177B-C9F5-458F-8A19-19BFCA33AA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FA8D8-B73D-2E5A-60CC-3B658C2D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10C5FD-52A5-D5B8-EA50-5E42B1320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F00C2-A51D-601E-0181-B91FAE5D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C0A8FA-EAF4-D579-2D62-CF247B5A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3AB199-24EF-6FFD-DF5E-80F27033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7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2A1BA-190D-F7C3-38A0-FBD5447C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DAFBAD-F170-83C7-D6F3-74101439C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81E17C-9198-65ED-8AAE-FD351A379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A03778-1CF9-D645-647D-E72F4A36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29C88E-50CD-6C61-B672-92B51ACD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D65F7B-60C2-095D-5BD2-DB189734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A9ADE-A782-8AA0-A044-14291B75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486B59-C385-4127-FA6F-201B09D9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6F2DC5-C8D8-D74F-65CC-F2D33B53E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803D42-3CC2-30F0-B53D-9E7FA4CF8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6E67E6-6FE7-22AD-BD2C-321B0F688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AA71CE-1783-68B1-3D2B-DC1C66D6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2B0A3F9-BF5E-CB4B-1108-5310545D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74497E-2C24-475B-4759-4F90322C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8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8C643-33BC-BDE4-B493-EA303331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99D634-8A3B-8806-A54C-13C604DC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BA7006-23E0-CCD8-1096-E11EF7AD4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DBCCDB-C68E-636F-8268-2D1ECC4B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8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AC75CF-C46F-9EC1-6DCC-A7D4B4DF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425BB2-ED0B-ED53-35D2-CFFF3F02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D224A0-6424-82C6-4E42-EE323F19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5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E1550-190F-2BC2-A0D8-AA30ACF0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E13725-4DDF-4F7A-CA71-FF867D912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A45B56-DA2C-ADA2-91F3-39FBA866C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43E448-E2E0-7BF3-3C26-C9B41772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A5D7FE-1A7A-C39E-3F22-F94A0877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DB77B8-EA19-EFB6-38E5-55F59280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9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9BA6F-97F1-B5E4-BE28-BBD08E60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0BB611-5674-AE16-6FE5-9A3CE6788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10A3C5-05EF-3E9B-ABDC-CD0EB5A97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E2C9F9-BB41-7365-277C-67AE10E5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BE3078-9CC4-9CE0-4112-AC524B03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DF3BE2-0A65-1C28-83CA-03396854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384B53-FD09-9950-96F1-9369C66D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2EB244-4DBC-F9E1-79BF-70128383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B8FB8B-4E0D-2DC8-BEAE-118682992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D24D4-FE23-4196-A3B0-B8B6331DDC90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845AE5-E0D0-4603-8BBA-13F2B0886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6B5C33-73A5-DEEA-41D9-5DDA0D5EC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5E30-C090-4CE8-B9CB-3FF2AA832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2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8231-2658-4202-BED0-01F5459B295B}" type="datetimeFigureOut">
              <a:rPr lang="fr-FR" smtClean="0"/>
              <a:t>29/09/2022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98C09-BB1B-407E-BC8D-2E5CD8E9509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69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CEF5054E-6296-476E-87C1-E686469B65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27404B3C-D851-4AF7-AC5F-CE024A97E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A17B61-EFCE-4D17-96FF-9CC95453F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A39EFD-4D95-4CEC-BC4D-B7504B791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CA4F52-EFE8-4BCC-9261-37EE8BA60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CBE757-AA46-475D-8E70-2B74AC3EFDB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055" name="Picture 3" descr="R:\2016\1-CHARTE-SUPPORTS GENERIQUES\PPT-GENERIQUE_2.jpg">
            <a:extLst>
              <a:ext uri="{FF2B5EF4-FFF2-40B4-BE49-F238E27FC236}">
                <a16:creationId xmlns:a16="http://schemas.microsoft.com/office/drawing/2014/main" id="{FED156BD-D31D-45A4-9A06-D79AB3202C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R:\2016\1-CHARTE-SUPPORTS GENERIQUES\PPT\PPT-GENERIQUE-MASQUE2.jpg">
            <a:extLst>
              <a:ext uri="{FF2B5EF4-FFF2-40B4-BE49-F238E27FC236}">
                <a16:creationId xmlns:a16="http://schemas.microsoft.com/office/drawing/2014/main" id="{1B660EDC-53EE-4E85-9C56-0CDB8ABC22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7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grainesdepays@outlook.fr" TargetMode="External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0.jp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g"/><Relationship Id="rId7" Type="http://schemas.openxmlformats.org/officeDocument/2006/relationships/image" Target="../media/image38.jpeg"/><Relationship Id="rId12" Type="http://schemas.openxmlformats.org/officeDocument/2006/relationships/image" Target="../media/image3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41.jpg"/><Relationship Id="rId4" Type="http://schemas.openxmlformats.org/officeDocument/2006/relationships/image" Target="../media/image36.jp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0.png"/><Relationship Id="rId7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jpg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30.jp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D83E21D8-5ED2-3732-977F-B2AC57856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BE2D05AE-195A-2BCD-78C5-F0F4E0959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22432D92-0F48-EDCD-9E4A-F79D90A8E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age 5" descr="Une image contenant texte, bâtiment, extérieur, porte&#10;&#10;Description générée automatiquement">
            <a:extLst>
              <a:ext uri="{FF2B5EF4-FFF2-40B4-BE49-F238E27FC236}">
                <a16:creationId xmlns:a16="http://schemas.microsoft.com/office/drawing/2014/main" id="{779908C3-36D8-10F8-9BCD-8B2BDCED4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2" y="811764"/>
            <a:ext cx="6344816" cy="475861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3EA3B8-FC97-E433-9540-0718C3043E07}"/>
              </a:ext>
            </a:extLst>
          </p:cNvPr>
          <p:cNvSpPr txBox="1"/>
          <p:nvPr/>
        </p:nvSpPr>
        <p:spPr>
          <a:xfrm>
            <a:off x="7752174" y="1205911"/>
            <a:ext cx="3660729" cy="3970318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Situé au centre-ville de Pont-Sainte-Maxence, L’Atelier 17 regroupe Le Tiers-Lieu Numérique et le Point Information Jeunesse deux services de la Communauté de Communes des Pays d'Oise et d'Halatte. </a:t>
            </a:r>
          </a:p>
          <a:p>
            <a:pPr algn="ctr"/>
            <a:endParaRPr lang="fr-F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C'est un espace d'information, de documentation, d'orientation, d'accès internet et d'accompagnement au numérique pour tous les publics.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79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637B19A2-7700-DD7E-4072-72BBAC95C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1757F6CF-E580-0E90-FEB1-7E4AC215F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6" name="Image 5" descr="Une image contenant terrain, personne&#10;&#10;Description générée automatiquement">
            <a:extLst>
              <a:ext uri="{FF2B5EF4-FFF2-40B4-BE49-F238E27FC236}">
                <a16:creationId xmlns:a16="http://schemas.microsoft.com/office/drawing/2014/main" id="{38CE2B02-7D07-D435-2423-721B7D77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78" y="1910761"/>
            <a:ext cx="9088016" cy="41653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788B11-8646-F858-F1BC-68831CA813D1}"/>
              </a:ext>
            </a:extLst>
          </p:cNvPr>
          <p:cNvSpPr txBox="1"/>
          <p:nvPr/>
        </p:nvSpPr>
        <p:spPr>
          <a:xfrm>
            <a:off x="2646825" y="662993"/>
            <a:ext cx="68953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« Comme un arbre » </a:t>
            </a:r>
          </a:p>
        </p:txBody>
      </p:sp>
    </p:spTree>
    <p:extLst>
      <p:ext uri="{BB962C8B-B14F-4D97-AF65-F5344CB8AC3E}">
        <p14:creationId xmlns:p14="http://schemas.microsoft.com/office/powerpoint/2010/main" val="39113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9D8739A1-C7BE-56B1-88C0-F7C015366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age 5" descr="Une image contenant plancher, intérieur, plafond, debout&#10;&#10;Description générée automatiquement">
            <a:extLst>
              <a:ext uri="{FF2B5EF4-FFF2-40B4-BE49-F238E27FC236}">
                <a16:creationId xmlns:a16="http://schemas.microsoft.com/office/drawing/2014/main" id="{8ED246A4-8392-1E09-2F9C-E06B25217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3515566"/>
            <a:ext cx="6008914" cy="2754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Une image contenant plancher, intérieur, danseur&#10;&#10;Description générée automatiquement">
            <a:extLst>
              <a:ext uri="{FF2B5EF4-FFF2-40B4-BE49-F238E27FC236}">
                <a16:creationId xmlns:a16="http://schemas.microsoft.com/office/drawing/2014/main" id="{4451FFE3-AF4B-D4EB-2874-9C1520977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447869"/>
            <a:ext cx="6008914" cy="2755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54278C-4F07-4742-6DA5-976676037546}"/>
              </a:ext>
            </a:extLst>
          </p:cNvPr>
          <p:cNvSpPr txBox="1"/>
          <p:nvPr/>
        </p:nvSpPr>
        <p:spPr>
          <a:xfrm>
            <a:off x="7429051" y="447869"/>
            <a:ext cx="4030824" cy="60016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 de longue vie, méditation en mouvement, le tai chi est une discipline chinoise, pratiquée depuis de nombreux siècles.</a:t>
            </a: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privilégie la souplesse sur la force, fondé sur la stabilité, le relâchement et la lenteur du mouvement.</a:t>
            </a: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consiste à effectuer une série de mouvements lents, doux et harmonieux enchaînés les uns après les autres dans des séquences plus ou moins longues.</a:t>
            </a: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 de bien être et de santé adapté à tous, c’est une pratique efficace en prévention et en convalescence.</a:t>
            </a: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Activité physique qui permet d’améliorer concentration, détente, coordination, équilibre, souplesse,  tonicité, maintien de l’autonomie et prévention des chutes pour les personnes vieillissantes.</a:t>
            </a:r>
            <a:b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Reconnue comme thérapie complémentaire pour accompagner le traitement de maladies chroniques, cardiovasculaire, cancer…</a:t>
            </a:r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0BE7E4D-1AEB-B178-DA87-6E20B5C7D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F46E2AD-E840-495C-8BB6-E21EEF6C4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4883" y="0"/>
            <a:ext cx="6096000" cy="2909453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28E3DB-85E6-42E0-9FCA-7ACEFDEADF29}"/>
              </a:ext>
            </a:extLst>
          </p:cNvPr>
          <p:cNvSpPr txBox="1"/>
          <p:nvPr/>
        </p:nvSpPr>
        <p:spPr>
          <a:xfrm>
            <a:off x="8290126" y="4711570"/>
            <a:ext cx="4068417" cy="806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Pont Sainte Maxence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lundis de 14h à 16h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 Résidence Age d’Or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1312DFFF-2E3E-46B3-9FB1-CBD4B1A40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0871" y="1610712"/>
            <a:ext cx="3206328" cy="602307"/>
          </a:xfrm>
          <a:prstGeom prst="roundRect">
            <a:avLst>
              <a:gd name="adj" fmla="val 16667"/>
            </a:avLst>
          </a:prstGeom>
          <a:solidFill>
            <a:srgbClr val="7326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Ateliers numériques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58F127-4EFB-4925-A3EB-C36C77A8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4098" y="2517881"/>
            <a:ext cx="2019874" cy="1875599"/>
          </a:xfrm>
          <a:prstGeom prst="rect">
            <a:avLst/>
          </a:prstGeom>
          <a:noFill/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405FE4CE-B68F-41DB-B1F6-97E83BAD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778" y="3648090"/>
            <a:ext cx="3662552" cy="1753819"/>
          </a:xfrm>
          <a:prstGeom prst="roundRect">
            <a:avLst/>
          </a:prstGeom>
          <a:solidFill>
            <a:srgbClr val="CC0066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Information et inscription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auprès d’Elisabeth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grainesdepays@outlook.fr</a:t>
            </a: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06 23 46 03 64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99821C0-86E1-4440-9094-8687081573DD}"/>
              </a:ext>
            </a:extLst>
          </p:cNvPr>
          <p:cNvSpPr txBox="1"/>
          <p:nvPr/>
        </p:nvSpPr>
        <p:spPr>
          <a:xfrm>
            <a:off x="1774115" y="3571415"/>
            <a:ext cx="1120183" cy="40862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Visio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A9812B-53ED-8C9F-7A76-DC57015DD5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48" y="63655"/>
            <a:ext cx="1530121" cy="15301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EAEB092-0063-2487-FD10-0D0529D36465}"/>
              </a:ext>
            </a:extLst>
          </p:cNvPr>
          <p:cNvGrpSpPr/>
          <p:nvPr/>
        </p:nvGrpSpPr>
        <p:grpSpPr>
          <a:xfrm>
            <a:off x="626548" y="1687216"/>
            <a:ext cx="3259198" cy="4458404"/>
            <a:chOff x="8467287" y="1580009"/>
            <a:chExt cx="3259198" cy="377419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303FE07-D82D-4B3B-AF8A-D417270D117D}"/>
                </a:ext>
              </a:extLst>
            </p:cNvPr>
            <p:cNvSpPr txBox="1"/>
            <p:nvPr/>
          </p:nvSpPr>
          <p:spPr>
            <a:xfrm>
              <a:off x="8542181" y="4575524"/>
              <a:ext cx="3056535" cy="778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600" b="1" i="0" u="none" strike="noStrike" kern="14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Relaxation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4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Les mercredis de 10h30 à 12h</a:t>
              </a:r>
              <a:endParaRPr kumimoji="0" lang="fr-FR" sz="800" b="0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794D22C-6448-40C8-857D-A3068B801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7287" y="1580009"/>
              <a:ext cx="3259198" cy="539725"/>
            </a:xfrm>
            <a:prstGeom prst="roundRect">
              <a:avLst>
                <a:gd name="adj" fmla="val 16667"/>
              </a:avLst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Ateliers </a:t>
              </a:r>
              <a:r>
                <a:rPr kumimoji="0" lang="fr-F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Bien-être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F0107E0-0BC9-B3E9-18E8-32D8366D006E}"/>
                </a:ext>
              </a:extLst>
            </p:cNvPr>
            <p:cNvSpPr txBox="1"/>
            <p:nvPr/>
          </p:nvSpPr>
          <p:spPr>
            <a:xfrm>
              <a:off x="8728072" y="3796849"/>
              <a:ext cx="2684752" cy="778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600" b="1" i="0" u="none" strike="noStrike" kern="14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Pilate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4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Les mardis de 10h à 11h</a:t>
              </a:r>
              <a:endParaRPr kumimoji="0" lang="fr-FR" sz="800" b="0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Image 20" descr="Une image contenant texte, mur, intérieur, équipement électronique&#10;&#10;Description générée automatiquement">
              <a:extLst>
                <a:ext uri="{FF2B5EF4-FFF2-40B4-BE49-F238E27FC236}">
                  <a16:creationId xmlns:a16="http://schemas.microsoft.com/office/drawing/2014/main" id="{58AF57EC-6BB2-C955-9C48-86D60AE82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" t="10252" r="80945" b="64887"/>
            <a:stretch/>
          </p:blipFill>
          <p:spPr bwMode="auto">
            <a:xfrm>
              <a:off x="8494671" y="2208972"/>
              <a:ext cx="1120183" cy="8337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Image 21" descr="Une image contenant texte, intérieur, personne, moniteur&#10;&#10;Description générée automatiquement">
              <a:extLst>
                <a:ext uri="{FF2B5EF4-FFF2-40B4-BE49-F238E27FC236}">
                  <a16:creationId xmlns:a16="http://schemas.microsoft.com/office/drawing/2014/main" id="{4FEBCED0-8D8C-A0A6-6503-1F82D04CA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8" t="4970" r="43783" b="34349"/>
            <a:stretch/>
          </p:blipFill>
          <p:spPr bwMode="auto">
            <a:xfrm>
              <a:off x="9705328" y="2208973"/>
              <a:ext cx="906054" cy="865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7C6372E-B632-CC89-6B40-D4DD81E21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3" t="51009" r="56942" b="34010"/>
            <a:stretch/>
          </p:blipFill>
          <p:spPr bwMode="auto">
            <a:xfrm>
              <a:off x="10701856" y="2208972"/>
              <a:ext cx="1024629" cy="8650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CC5B24A6-2C00-A662-EBC6-9D4CB1877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3" y="328297"/>
            <a:ext cx="1561651" cy="9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23386880-6264-1993-3E78-9015C980B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7EE73369-7771-EECF-2042-748C17F77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D66CDD-5374-1710-15B5-4B2707D2D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524" y="324986"/>
            <a:ext cx="3380952" cy="1076190"/>
          </a:xfrm>
          <a:prstGeom prst="rect">
            <a:avLst/>
          </a:prstGeom>
        </p:spPr>
      </p:pic>
      <p:pic>
        <p:nvPicPr>
          <p:cNvPr id="5" name="Image 4" descr="Une image contenant texte, personne, intérieur, fenêtre&#10;&#10;Description générée automatiquement">
            <a:extLst>
              <a:ext uri="{FF2B5EF4-FFF2-40B4-BE49-F238E27FC236}">
                <a16:creationId xmlns:a16="http://schemas.microsoft.com/office/drawing/2014/main" id="{285265DF-9E1F-4E13-CF98-82D7D2FF6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6" y="1724880"/>
            <a:ext cx="4135560" cy="2776148"/>
          </a:xfrm>
          <a:prstGeom prst="rect">
            <a:avLst/>
          </a:prstGeom>
        </p:spPr>
      </p:pic>
      <p:pic>
        <p:nvPicPr>
          <p:cNvPr id="7" name="Image 6" descr="Une image contenant texte, personne, table, intérieur&#10;&#10;Description générée automatiquement">
            <a:extLst>
              <a:ext uri="{FF2B5EF4-FFF2-40B4-BE49-F238E27FC236}">
                <a16:creationId xmlns:a16="http://schemas.microsoft.com/office/drawing/2014/main" id="{7C404A86-3305-8DE5-EBF9-5C27E02E4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07" y="3756866"/>
            <a:ext cx="4209530" cy="27761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3D1D065-70D5-C01E-1599-3EA356AF0FC4}"/>
              </a:ext>
            </a:extLst>
          </p:cNvPr>
          <p:cNvSpPr txBox="1"/>
          <p:nvPr/>
        </p:nvSpPr>
        <p:spPr>
          <a:xfrm>
            <a:off x="4949505" y="1721628"/>
            <a:ext cx="6727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sng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dynamique d’entraide locale J'AIDE-ICI-OISE, c’est quoi ? </a:t>
            </a:r>
          </a:p>
          <a:p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C’est une démarche d’entraide solidaire mobilisant l’engagement citoyen, et initiée sur de nombreux territoires de l’Oise dont la Communauté de communes Pays d’Oise et d’Halatte.</a:t>
            </a:r>
            <a:b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Pour la collectivité, cette démarche permet de coordonner au quotidien, en toute sécurité et en toute autonomie, un bénévolat à la carte disponible et sécurisé.</a:t>
            </a:r>
            <a:b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Pour des personnes dans le besoin, permettre à chacun d’exprimer facilement un besoin (courses, lecture, informatique, etc.) par téléphone ou par internet.</a:t>
            </a:r>
            <a:b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Pour tous les citoyens (Bénévoles, bénéficiaires, associations, résidences autonomie, EHPAD, MARPA, bailleurs sociaux), c’est organiser des rencontres entre les acteurs de la dynamique locale.</a:t>
            </a:r>
            <a:b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Pour les associations, c’est promouvoir leurs actions sur le territoire (actualité, événements, ...). </a:t>
            </a:r>
            <a:endParaRPr lang="fr-FR" sz="1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2DD87B-228D-6202-2140-E648750BC29D}"/>
              </a:ext>
            </a:extLst>
          </p:cNvPr>
          <p:cNvSpPr txBox="1"/>
          <p:nvPr/>
        </p:nvSpPr>
        <p:spPr>
          <a:xfrm>
            <a:off x="1275127" y="4823670"/>
            <a:ext cx="579679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b="1" u="sng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plate-forme d’entraide locale J'AIDE-ICI-OISE : comment ça marche ?</a:t>
            </a:r>
            <a:endParaRPr lang="fr-FR" sz="1100" u="sng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L’inscription est gratuite</a:t>
            </a:r>
            <a:endParaRPr lang="fr-FR" sz="1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Quand la personne en demande n’a pas accès à internet, elle contacte par téléphone la Communauté de Communes des Pays d'Oise et d'Halatte (CCPOH)</a:t>
            </a:r>
            <a:endParaRPr lang="fr-FR" sz="1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 contacte la Communauté de Communes des Pays d'Oise et d'Halatte (CCPOH) au numéro suivant pour donner de mon temps ou demander une action bénévole : </a:t>
            </a:r>
            <a:r>
              <a:rPr lang="fr-FR" sz="1100" b="1" dirty="0">
                <a:solidFill>
                  <a:schemeClr val="accent5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03 44 29 48 80</a:t>
            </a:r>
            <a:endParaRPr lang="fr-FR" sz="1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La Communauté de Communes des Pays d'Oise et d'Halatte (CCPOH) se connecte à la plate-forme d'entraide locale et propose la mise en relation entre une personne dans le besoin et une personne ayant du temps à donner.</a:t>
            </a:r>
            <a:endParaRPr lang="fr-FR" sz="1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16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BA0B1959-A670-7CA4-522B-A7349EEB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F89CC4-03B6-8320-F06A-CCB1EAAB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" y="-4540"/>
            <a:ext cx="12257314" cy="68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9129"/>
            <a:ext cx="12192000" cy="14375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3552" y="1700808"/>
            <a:ext cx="7848872" cy="280831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Association Intermédiaire:</a:t>
            </a:r>
          </a:p>
          <a:p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permettons l’insertion et le retour à l’emploi de personnes rencontrant des difficultés en leur proposant des missions de travail et un accompagnement individualisé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377343"/>
            <a:ext cx="12192000" cy="67880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66" y="1696902"/>
            <a:ext cx="4133147" cy="2232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89" y="5733256"/>
            <a:ext cx="605948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205B8A-83B4-C6B7-35C6-10E352821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88" y="715108"/>
            <a:ext cx="47371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5"/>
            <a:ext cx="12192000" cy="551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89200" y="230783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Qui sommes nous?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71564" y="1700808"/>
            <a:ext cx="7848872" cy="280831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Association Intermédiaire:</a:t>
            </a:r>
          </a:p>
          <a:p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permettons l’insertion et le retour à l’emploi de personnes rencontrant des freins à l’embauche en leur proposant des missions de travail et un accompagnement individualisé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5472608"/>
            <a:ext cx="12192000" cy="60920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00" y="5627713"/>
            <a:ext cx="22574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2649EA-3F6E-8042-BFF0-06C4F7F1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8" y="5555796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01788" y="230783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Qui sommes nous?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71564" y="1700808"/>
            <a:ext cx="7848872" cy="2808312"/>
          </a:xfrm>
        </p:spPr>
        <p:txBody>
          <a:bodyPr>
            <a:normAutofit lnSpcReduction="10000"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chiffres: </a:t>
            </a:r>
          </a:p>
          <a:p>
            <a:pPr marL="457200" indent="-457200" algn="l">
              <a:buFontTx/>
              <a:buChar char="-"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de 30 ans d’existence</a:t>
            </a:r>
          </a:p>
          <a:p>
            <a:pPr marL="457200" indent="-457200" algn="l">
              <a:buFontTx/>
              <a:buChar char="-"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Près de 500 salariés ont travaillé avec nous en 2018 </a:t>
            </a:r>
          </a:p>
          <a:p>
            <a:pPr marL="457200" indent="-457200" algn="l">
              <a:buFontTx/>
              <a:buChar char="-"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intervenons sur 75 communes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5436066"/>
            <a:ext cx="12192000" cy="99944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37" y="5592283"/>
            <a:ext cx="22574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762B87-9192-B6D7-EE86-3D85EF0B4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40" y="5566883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02714" y="-204803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Qui sommes nous?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35560" y="908720"/>
            <a:ext cx="7848872" cy="72008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Territoire d’intervention autour de Creil et Clermont: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5467520"/>
            <a:ext cx="12191998" cy="68490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14" y="5572502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Ellipse 61"/>
          <p:cNvSpPr/>
          <p:nvPr/>
        </p:nvSpPr>
        <p:spPr>
          <a:xfrm rot="3297884">
            <a:off x="3702479" y="1034750"/>
            <a:ext cx="4851191" cy="481875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5231904" y="1775948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prstClr val="white"/>
                </a:solidFill>
                <a:latin typeface="Calibri"/>
              </a:rPr>
              <a:t>CLERMONT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914" y1="72653" x2="55914" y2="72653"/>
                        <a14:foregroundMark x1="68280" y1="22041" x2="68280" y2="22041"/>
                        <a14:foregroundMark x1="34946" y1="19592" x2="34946" y2="19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573017"/>
            <a:ext cx="312994" cy="4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ZoneTexte 64"/>
          <p:cNvSpPr txBox="1"/>
          <p:nvPr/>
        </p:nvSpPr>
        <p:spPr>
          <a:xfrm>
            <a:off x="4367808" y="2810482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Mouy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4783262" y="3648156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Mello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4799856" y="3923764"/>
            <a:ext cx="144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prstClr val="white"/>
                </a:solidFill>
                <a:latin typeface="Calibri"/>
              </a:rPr>
              <a:t>MONTATAIRE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096000" y="3909767"/>
            <a:ext cx="473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prstClr val="white"/>
                </a:solidFill>
                <a:latin typeface="Calibri"/>
              </a:rPr>
              <a:t>Creil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5820367" y="3576148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Nogent/Oise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6024749" y="3157891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Villers St Paul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7248129" y="3190339"/>
            <a:ext cx="891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Pont Sainte </a:t>
            </a:r>
          </a:p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Maxence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879977" y="267967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Liancourt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6206597" y="1679087"/>
            <a:ext cx="896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Breuil le Sec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4176486" y="3242530"/>
            <a:ext cx="1152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Balagny/Thérain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655841" y="4826706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Précy/Oise 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5616924" y="4565096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Saint Maximin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6038122" y="5016308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Chantilly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6839928" y="2162410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Sacy le Grand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7291974" y="4840506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Senlis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6732703" y="3611965"/>
            <a:ext cx="857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Verneuil en</a:t>
            </a:r>
          </a:p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Halatte 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5307765" y="3373335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Laigneville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5164335" y="2450442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Cauffry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5782833" y="2054893"/>
            <a:ext cx="699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Breuil le </a:t>
            </a:r>
          </a:p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Vert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727849" y="4369398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Saint Leu </a:t>
            </a:r>
          </a:p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D’Esserent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6845240" y="2698479"/>
            <a:ext cx="731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prstClr val="white"/>
                </a:solidFill>
                <a:latin typeface="Calibri"/>
              </a:rPr>
              <a:t>Cinqueux</a:t>
            </a: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33" y="1884684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02" y="2162410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70" y="2171261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26" y="2715997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67" y="2708939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31" y="2654004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02" y="3275124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74" y="3360764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52" y="3576148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29" y="3765118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3816094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50" y="3638437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55" y="3254002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77" y="2813635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92" y="3050590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74" y="4395870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43" y="4863026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599" y="4395870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17" y="5005613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742" y1="56735" x2="67742" y2="5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86" y="4840506"/>
            <a:ext cx="143463" cy="1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5914" y1="72653" x2="55914" y2="72653"/>
                        <a14:foregroundMark x1="68280" y1="22041" x2="68280" y2="22041"/>
                        <a14:foregroundMark x1="34946" y1="19592" x2="34946" y2="19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37" y="1734559"/>
            <a:ext cx="312994" cy="4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C8D9F4-8333-DFEA-A3D2-E7F7F085E5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924" y="5572502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852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89200" y="369863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Quel Public?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6494" y="1916832"/>
            <a:ext cx="9899009" cy="2808312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Toute personne demandeuse d’emploi et rencontrant des freins à l’emploi (mobilité, logement, santé, budget, justice, méconnaissances des nouvelles technologies…)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419288"/>
            <a:ext cx="12191999" cy="97944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77" y="5571708"/>
            <a:ext cx="22574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5D9EBE-24AF-773C-F66A-5D66A74C2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8" y="5555796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010578" y="3284984"/>
            <a:ext cx="3221326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573569" y="3284984"/>
            <a:ext cx="322132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89200" y="57311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Que proposons nous?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5539" y="1488058"/>
            <a:ext cx="8280920" cy="126014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en CDDU (Contrat à Durée Déterminée d’Usage)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445224"/>
            <a:ext cx="12191999" cy="90786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16" y="5574482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llipse 14"/>
          <p:cNvSpPr/>
          <p:nvPr/>
        </p:nvSpPr>
        <p:spPr>
          <a:xfrm>
            <a:off x="2162978" y="3437384"/>
            <a:ext cx="3221326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2135560" y="3861048"/>
            <a:ext cx="3312368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99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Professionnels </a:t>
            </a:r>
          </a:p>
        </p:txBody>
      </p:sp>
      <p:sp>
        <p:nvSpPr>
          <p:cNvPr id="16" name="Ellipse 15"/>
          <p:cNvSpPr/>
          <p:nvPr/>
        </p:nvSpPr>
        <p:spPr>
          <a:xfrm>
            <a:off x="6600056" y="3429000"/>
            <a:ext cx="3221326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6600056" y="3789040"/>
            <a:ext cx="3312368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99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Particuliers</a:t>
            </a: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8E9D65-2A7A-0156-F496-0E02456C8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8" y="5555796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15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7976" y="188641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Professionnels: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19536" y="1052736"/>
            <a:ext cx="8280920" cy="126014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entreprises, collectivités locales, associations…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10" y="1774940"/>
            <a:ext cx="1796995" cy="8619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76" y="1727862"/>
            <a:ext cx="2117632" cy="913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1700809"/>
            <a:ext cx="1631007" cy="9282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ous-titre 2"/>
          <p:cNvSpPr txBox="1">
            <a:spLocks/>
          </p:cNvSpPr>
          <p:nvPr/>
        </p:nvSpPr>
        <p:spPr>
          <a:xfrm>
            <a:off x="2626886" y="3469956"/>
            <a:ext cx="1447992" cy="80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ous-titre 2"/>
          <p:cNvSpPr txBox="1">
            <a:spLocks/>
          </p:cNvSpPr>
          <p:nvPr/>
        </p:nvSpPr>
        <p:spPr>
          <a:xfrm>
            <a:off x="1343473" y="4682616"/>
            <a:ext cx="1989999" cy="54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Manutention</a:t>
            </a:r>
          </a:p>
        </p:txBody>
      </p:sp>
      <p:sp>
        <p:nvSpPr>
          <p:cNvPr id="24" name="Sous-titre 2"/>
          <p:cNvSpPr txBox="1">
            <a:spLocks/>
          </p:cNvSpPr>
          <p:nvPr/>
        </p:nvSpPr>
        <p:spPr>
          <a:xfrm>
            <a:off x="8858530" y="4682616"/>
            <a:ext cx="1989999" cy="546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Espaces </a:t>
            </a:r>
          </a:p>
          <a:p>
            <a:r>
              <a:rPr lang="fr-FR" sz="1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Verts</a:t>
            </a:r>
          </a:p>
        </p:txBody>
      </p:sp>
      <p:sp>
        <p:nvSpPr>
          <p:cNvPr id="25" name="Sous-titre 2"/>
          <p:cNvSpPr txBox="1">
            <a:spLocks/>
          </p:cNvSpPr>
          <p:nvPr/>
        </p:nvSpPr>
        <p:spPr>
          <a:xfrm>
            <a:off x="5114114" y="4682616"/>
            <a:ext cx="1989999" cy="546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Périscolaire, Crèche</a:t>
            </a:r>
          </a:p>
        </p:txBody>
      </p:sp>
      <p:sp>
        <p:nvSpPr>
          <p:cNvPr id="26" name="Sous-titre 2"/>
          <p:cNvSpPr txBox="1">
            <a:spLocks/>
          </p:cNvSpPr>
          <p:nvPr/>
        </p:nvSpPr>
        <p:spPr>
          <a:xfrm>
            <a:off x="7058330" y="4712095"/>
            <a:ext cx="1989999" cy="546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 des locaux</a:t>
            </a:r>
          </a:p>
        </p:txBody>
      </p:sp>
      <p:sp>
        <p:nvSpPr>
          <p:cNvPr id="27" name="Sous-titre 2"/>
          <p:cNvSpPr txBox="1">
            <a:spLocks/>
          </p:cNvSpPr>
          <p:nvPr/>
        </p:nvSpPr>
        <p:spPr>
          <a:xfrm>
            <a:off x="3071664" y="4610608"/>
            <a:ext cx="2304256" cy="762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 et </a:t>
            </a:r>
          </a:p>
          <a:p>
            <a:r>
              <a:rPr lang="fr-F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courriers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5492675"/>
            <a:ext cx="12191999" cy="78621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73" y="5571296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/>
          <p:cNvSpPr/>
          <p:nvPr/>
        </p:nvSpPr>
        <p:spPr>
          <a:xfrm>
            <a:off x="1631504" y="3098439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37" y="3275669"/>
            <a:ext cx="838423" cy="9120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Ellipse 27"/>
          <p:cNvSpPr/>
          <p:nvPr/>
        </p:nvSpPr>
        <p:spPr>
          <a:xfrm>
            <a:off x="3503712" y="3160663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956" r="7538" b="4893"/>
          <a:stretch/>
        </p:blipFill>
        <p:spPr>
          <a:xfrm>
            <a:off x="3784402" y="3352558"/>
            <a:ext cx="799430" cy="91788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Ellipse 30"/>
          <p:cNvSpPr/>
          <p:nvPr/>
        </p:nvSpPr>
        <p:spPr>
          <a:xfrm>
            <a:off x="5405350" y="3137471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5775" r="16191" b="6593"/>
          <a:stretch/>
        </p:blipFill>
        <p:spPr>
          <a:xfrm>
            <a:off x="5701698" y="3352558"/>
            <a:ext cx="723570" cy="83517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Ellipse 31"/>
          <p:cNvSpPr/>
          <p:nvPr/>
        </p:nvSpPr>
        <p:spPr>
          <a:xfrm>
            <a:off x="7281520" y="3170447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13322" r="10431" b="6858"/>
          <a:stretch/>
        </p:blipFill>
        <p:spPr>
          <a:xfrm>
            <a:off x="7471094" y="3431159"/>
            <a:ext cx="890546" cy="7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Ellipse 32"/>
          <p:cNvSpPr/>
          <p:nvPr/>
        </p:nvSpPr>
        <p:spPr>
          <a:xfrm>
            <a:off x="9158952" y="3170447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13148"/>
          <a:stretch/>
        </p:blipFill>
        <p:spPr>
          <a:xfrm>
            <a:off x="9374977" y="3458480"/>
            <a:ext cx="875515" cy="8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6AC6C8-D31C-A5EF-E3FC-CCE959ECD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64" y="5571416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7976" y="188641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Particuliers:</a:t>
            </a: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2279576" y="2256698"/>
            <a:ext cx="1447992" cy="80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ous-titre 2"/>
          <p:cNvSpPr txBox="1">
            <a:spLocks/>
          </p:cNvSpPr>
          <p:nvPr/>
        </p:nvSpPr>
        <p:spPr>
          <a:xfrm>
            <a:off x="5189972" y="4091812"/>
            <a:ext cx="1989999" cy="54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Jardinage</a:t>
            </a:r>
          </a:p>
        </p:txBody>
      </p:sp>
      <p:sp>
        <p:nvSpPr>
          <p:cNvPr id="26" name="Sous-titre 2"/>
          <p:cNvSpPr txBox="1">
            <a:spLocks/>
          </p:cNvSpPr>
          <p:nvPr/>
        </p:nvSpPr>
        <p:spPr>
          <a:xfrm>
            <a:off x="2292035" y="3933056"/>
            <a:ext cx="2304256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Ménage,</a:t>
            </a:r>
          </a:p>
          <a:p>
            <a:pPr>
              <a:lnSpc>
                <a:spcPct val="110000"/>
              </a:lnSpc>
            </a:pP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Repassage </a:t>
            </a:r>
          </a:p>
        </p:txBody>
      </p:sp>
      <p:sp>
        <p:nvSpPr>
          <p:cNvPr id="29" name="Sous-titre 2"/>
          <p:cNvSpPr txBox="1">
            <a:spLocks/>
          </p:cNvSpPr>
          <p:nvPr/>
        </p:nvSpPr>
        <p:spPr>
          <a:xfrm>
            <a:off x="7680177" y="3854524"/>
            <a:ext cx="1989999" cy="78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Manutention,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 Bricolage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472608"/>
            <a:ext cx="12191999" cy="67966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72" y="5569066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llipse 12"/>
          <p:cNvSpPr/>
          <p:nvPr/>
        </p:nvSpPr>
        <p:spPr>
          <a:xfrm>
            <a:off x="7857584" y="2204864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808" y="2433998"/>
            <a:ext cx="8191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/>
          <p:cNvSpPr/>
          <p:nvPr/>
        </p:nvSpPr>
        <p:spPr>
          <a:xfrm>
            <a:off x="5435566" y="2204864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2420889"/>
            <a:ext cx="8286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4"/>
          <p:cNvSpPr/>
          <p:nvPr/>
        </p:nvSpPr>
        <p:spPr>
          <a:xfrm>
            <a:off x="2889032" y="2204864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11017"/>
          <a:stretch/>
        </p:blipFill>
        <p:spPr bwMode="auto">
          <a:xfrm>
            <a:off x="3071664" y="2469736"/>
            <a:ext cx="895350" cy="7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5E09D9-0A45-0126-43A8-DFDB51A5C2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8" y="5555796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89200" y="155085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Nous vous accompagnons: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5539" y="1339672"/>
            <a:ext cx="8280920" cy="7200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Accompagnement individualisé :</a:t>
            </a: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2279576" y="2852937"/>
            <a:ext cx="1447992" cy="80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5560" y="2204864"/>
            <a:ext cx="27363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nos Chargées de Mise à Disposition:</a:t>
            </a:r>
          </a:p>
          <a:p>
            <a:pPr algn="ctr"/>
            <a:endParaRPr lang="fr-FR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vous encadrant dans vos missions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évaluant vos compétences sur le terrain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2064" y="2204864"/>
            <a:ext cx="30243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nos Conseillers en Insertion Professionnelle:</a:t>
            </a:r>
            <a:endParaRPr lang="fr-FR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travaillant sur vos freins à l’embauche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réfléchissant sur un projet professionnel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vous proposant des solutions de réinsertion</a:t>
            </a:r>
          </a:p>
          <a:p>
            <a:pPr algn="ctr"/>
            <a:endParaRPr lang="fr-FR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427678"/>
            <a:ext cx="12191999" cy="90650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43" y="5555705"/>
            <a:ext cx="22574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C4EADF-9904-5E2B-7874-DA5B9598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1" y="5541918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3507" y="237673"/>
            <a:ext cx="10201011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Des outils au service de votre réussite: </a:t>
            </a: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2279576" y="2852937"/>
            <a:ext cx="1447992" cy="80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7810" y="3717032"/>
            <a:ext cx="3672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Entretiens de </a:t>
            </a:r>
          </a:p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suivi Individuels</a:t>
            </a:r>
          </a:p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Réguliers </a:t>
            </a:r>
          </a:p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(obligatoires)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87489" y="3812848"/>
            <a:ext cx="3215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en </a:t>
            </a:r>
          </a:p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avec nos partenaires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80177" y="4149081"/>
            <a:ext cx="3215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5472608"/>
            <a:ext cx="12192000" cy="102116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7" y="5613048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llipse 14"/>
          <p:cNvSpPr/>
          <p:nvPr/>
        </p:nvSpPr>
        <p:spPr>
          <a:xfrm>
            <a:off x="5481320" y="2123072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/>
          <a:stretch/>
        </p:blipFill>
        <p:spPr bwMode="auto">
          <a:xfrm>
            <a:off x="5673079" y="2333040"/>
            <a:ext cx="951242" cy="80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lipse 25"/>
          <p:cNvSpPr/>
          <p:nvPr/>
        </p:nvSpPr>
        <p:spPr>
          <a:xfrm>
            <a:off x="8544272" y="2132856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608" y="2387118"/>
            <a:ext cx="792088" cy="87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llipse 26"/>
          <p:cNvSpPr/>
          <p:nvPr/>
        </p:nvSpPr>
        <p:spPr>
          <a:xfrm>
            <a:off x="2351584" y="2123072"/>
            <a:ext cx="1334760" cy="1305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63" b="99441" l="2367" r="98817">
                        <a14:foregroundMark x1="57396" y1="61453" x2="57396" y2="6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8875">
            <a:off x="2777423" y="2673916"/>
            <a:ext cx="1019446" cy="53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812">
            <a:off x="2526478" y="2382760"/>
            <a:ext cx="437194" cy="40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1C5F4E-0CD4-1A98-402C-6FBFD3CF9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64" y="5591033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1DCEA5-11F8-2D6C-FB45-EE4235B6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5343" y="188641"/>
            <a:ext cx="8675033" cy="1347703"/>
          </a:xfrm>
        </p:spPr>
        <p:txBody>
          <a:bodyPr>
            <a:normAutofit/>
          </a:bodyPr>
          <a:lstStyle/>
          <a:p>
            <a:pPr algn="l"/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Exemples de formations: </a:t>
            </a:r>
          </a:p>
        </p:txBody>
      </p:sp>
      <p:sp>
        <p:nvSpPr>
          <p:cNvPr id="22" name="Sous-titre 2"/>
          <p:cNvSpPr txBox="1">
            <a:spLocks/>
          </p:cNvSpPr>
          <p:nvPr/>
        </p:nvSpPr>
        <p:spPr>
          <a:xfrm>
            <a:off x="2279576" y="2852937"/>
            <a:ext cx="1447992" cy="80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9576" y="4941169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 formations sont financées par notre association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852936"/>
            <a:ext cx="259291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0" y="1461345"/>
            <a:ext cx="1924906" cy="256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35640" y="1687268"/>
            <a:ext cx="303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Mobilité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16080" y="3613005"/>
            <a:ext cx="30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Entretien des Locaux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65" y="276204"/>
            <a:ext cx="189021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22" y="1128790"/>
            <a:ext cx="1815666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" y="5472608"/>
            <a:ext cx="12191998" cy="74243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43" y="5587006"/>
            <a:ext cx="22574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6C6D77-4784-FCFC-B3D4-D241BAEB2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38" y="5555750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799" y="318492"/>
            <a:ext cx="7772400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Notre mission: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35185" y="1434450"/>
            <a:ext cx="9781563" cy="3528392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Vous permettre: </a:t>
            </a:r>
          </a:p>
          <a:p>
            <a:pPr marL="457200" indent="-457200" algn="l"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D’expérimenter ou renouer avec le monde du travail</a:t>
            </a:r>
          </a:p>
          <a:p>
            <a:pPr marL="457200" indent="-457200" algn="l"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développer votre savoir être professionnel</a:t>
            </a:r>
          </a:p>
          <a:p>
            <a:pPr marL="457200" indent="-457200" algn="l"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D’acquérir et développer des compétences</a:t>
            </a:r>
          </a:p>
          <a:p>
            <a:pPr marL="457200" indent="-457200" algn="l"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travailler sur votre projet professionnel</a:t>
            </a:r>
          </a:p>
          <a:p>
            <a:pPr marL="457200" indent="-457200" algn="l"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générer des rentrées d’argent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5444455"/>
            <a:ext cx="12192000" cy="91555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85" y="5536010"/>
            <a:ext cx="22574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E60262-C1BF-6608-9AD9-506DE0E79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67" y="5566883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21768" y="180325"/>
            <a:ext cx="7772400" cy="13477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Notre Objectif: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428328"/>
            <a:ext cx="12191999" cy="87850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71290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ous-titre 2"/>
          <p:cNvSpPr txBox="1">
            <a:spLocks/>
          </p:cNvSpPr>
          <p:nvPr/>
        </p:nvSpPr>
        <p:spPr>
          <a:xfrm>
            <a:off x="2279576" y="2852937"/>
            <a:ext cx="1447992" cy="80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3571" y="168726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Vous faire sortir de l’Association de façon positive en moins de 24 mois (délai maximum d’accompagnement)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2567608" y="2636912"/>
            <a:ext cx="360040" cy="86409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èche vers le bas 15"/>
          <p:cNvSpPr/>
          <p:nvPr/>
        </p:nvSpPr>
        <p:spPr>
          <a:xfrm>
            <a:off x="5807968" y="2636912"/>
            <a:ext cx="360040" cy="86409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9120336" y="2636912"/>
            <a:ext cx="360040" cy="86409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371597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15480" y="3573016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CDD (+ de 6 mois)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CDI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Reprise ou Création d’entreprise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71864" y="3618890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Embauche dans une autre SIAE (Chantier d’Insertion, Entreprise d’Insertion…)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96200" y="3660248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Entrée en Formation Qualifiante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B28E5C-E358-DC14-DFE2-3FC64F0E9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79" y="5535331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11524" y="152373"/>
            <a:ext cx="7772400" cy="1347703"/>
          </a:xfrm>
        </p:spPr>
        <p:txBody>
          <a:bodyPr>
            <a:normAutofit/>
          </a:bodyPr>
          <a:lstStyle/>
          <a:p>
            <a:pPr algn="l"/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En résumé: 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5446218"/>
            <a:ext cx="12192000" cy="89792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7" y="5544311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ous-titre 2"/>
          <p:cNvSpPr txBox="1">
            <a:spLocks/>
          </p:cNvSpPr>
          <p:nvPr/>
        </p:nvSpPr>
        <p:spPr>
          <a:xfrm>
            <a:off x="1911704" y="4797153"/>
            <a:ext cx="1447992" cy="57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mois max</a:t>
            </a:r>
          </a:p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536" y="371597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ous-titre 2"/>
          <p:cNvSpPr txBox="1">
            <a:spLocks/>
          </p:cNvSpPr>
          <p:nvPr/>
        </p:nvSpPr>
        <p:spPr>
          <a:xfrm>
            <a:off x="5879976" y="3140969"/>
            <a:ext cx="2945382" cy="1726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Accompagnement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Individualisé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(encadrement  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missions, entretiens individuels, 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formations…)</a:t>
            </a:r>
          </a:p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ous-titre 2"/>
          <p:cNvSpPr txBox="1">
            <a:spLocks/>
          </p:cNvSpPr>
          <p:nvPr/>
        </p:nvSpPr>
        <p:spPr>
          <a:xfrm>
            <a:off x="8801573" y="2325722"/>
            <a:ext cx="1760464" cy="608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Sortie 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</a:p>
        </p:txBody>
      </p:sp>
      <p:sp>
        <p:nvSpPr>
          <p:cNvPr id="3" name="Ellipse 2"/>
          <p:cNvSpPr/>
          <p:nvPr/>
        </p:nvSpPr>
        <p:spPr>
          <a:xfrm>
            <a:off x="4151784" y="2420889"/>
            <a:ext cx="1548172" cy="1513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50" y="2636912"/>
            <a:ext cx="958974" cy="112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20"/>
          <p:cNvSpPr/>
          <p:nvPr/>
        </p:nvSpPr>
        <p:spPr>
          <a:xfrm>
            <a:off x="1847528" y="3283992"/>
            <a:ext cx="1548172" cy="1513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6056" r="13273" b="5161"/>
          <a:stretch/>
        </p:blipFill>
        <p:spPr bwMode="auto">
          <a:xfrm>
            <a:off x="2039392" y="3615714"/>
            <a:ext cx="1176289" cy="89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llipse 22"/>
          <p:cNvSpPr/>
          <p:nvPr/>
        </p:nvSpPr>
        <p:spPr>
          <a:xfrm>
            <a:off x="6492044" y="1628801"/>
            <a:ext cx="1548172" cy="1513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8832304" y="764705"/>
            <a:ext cx="1548172" cy="15131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712" y="3968243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19736" y="3839130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35760" y="3717033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8254" y1="18966" x2="68254" y2="1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7456">
            <a:off x="3364186" y="3324628"/>
            <a:ext cx="6000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Sous-titre 2"/>
          <p:cNvSpPr txBox="1">
            <a:spLocks/>
          </p:cNvSpPr>
          <p:nvPr/>
        </p:nvSpPr>
        <p:spPr>
          <a:xfrm>
            <a:off x="3575720" y="4007052"/>
            <a:ext cx="2945382" cy="1726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Rémunérées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ou moins </a:t>
            </a:r>
          </a:p>
          <a:p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longues</a:t>
            </a:r>
          </a:p>
          <a:p>
            <a:endParaRPr lang="fr-FR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07968" y="2934579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23992" y="2805466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40016" y="2683369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8254" y1="18966" x2="68254" y2="1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7456">
            <a:off x="5668442" y="2290964"/>
            <a:ext cx="6000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/>
          <a:stretch/>
        </p:blipFill>
        <p:spPr bwMode="auto">
          <a:xfrm>
            <a:off x="6897968" y="1761728"/>
            <a:ext cx="736325" cy="6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8098" y="2420889"/>
            <a:ext cx="576064" cy="63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8112224" y="2070483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328248" y="1941370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544272" y="1819273"/>
            <a:ext cx="216024" cy="9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8254" y1="18966" x2="68254" y2="1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7456">
            <a:off x="7972698" y="1426868"/>
            <a:ext cx="6000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6397" r="5433" b="4395"/>
          <a:stretch/>
        </p:blipFill>
        <p:spPr bwMode="auto">
          <a:xfrm>
            <a:off x="9026349" y="1035170"/>
            <a:ext cx="1173193" cy="9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93AB1D-0D7C-0259-ABFE-B22A6F2FCF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18" y="5539516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19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89200" y="108244"/>
            <a:ext cx="7772400" cy="13477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5050"/>
                </a:solidFill>
                <a:latin typeface="Arial Black" panose="020B0A04020102020204" pitchFamily="34" charset="0"/>
              </a:rPr>
              <a:t>Où nous trouver?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419288"/>
            <a:ext cx="12191999" cy="116722"/>
          </a:xfrm>
          <a:prstGeom prst="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8" y="5571120"/>
            <a:ext cx="22574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384032" y="3238434"/>
            <a:ext cx="50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prstClr val="white"/>
                </a:solidFill>
                <a:latin typeface="Calibri"/>
              </a:rPr>
              <a:t>Agence de Clermont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8, place de l’Hôtel de ville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60600 CLERMONT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Tél. : 03 44 78 86 70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Mail : rcm.clermont@rcm60.com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11754" y="1381332"/>
            <a:ext cx="50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prstClr val="white"/>
                </a:solidFill>
                <a:latin typeface="Calibri"/>
              </a:rPr>
              <a:t>Agence de Montataire (Siège social)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100, rue Louis Blanc Bâtiment RIGA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60610 MONTATAIRE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Tél. : 03 44 64 42 80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Mail : accueil@rcm60.com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634673-5695-FD24-79DC-E3CF24018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16" y="5536010"/>
            <a:ext cx="1416432" cy="1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522998A1-894B-835D-7DC8-0C5537338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15" y="1892146"/>
            <a:ext cx="4394793" cy="237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283D0E-0BC0-3700-DA51-A9EB91BE3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25" y="1782983"/>
            <a:ext cx="2846068" cy="25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C4C1948-9E07-63C0-1A28-7D8C501F5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2" descr="Mailing Portage 2017">
            <a:extLst>
              <a:ext uri="{FF2B5EF4-FFF2-40B4-BE49-F238E27FC236}">
                <a16:creationId xmlns:a16="http://schemas.microsoft.com/office/drawing/2014/main" id="{ECDCE978-C897-40F2-A43A-7DA8F8F3C5F8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7B309C65-3A8F-8BA7-40E8-8E23F76AA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 3" descr="Une image contenant texte, ciel, extérieur, terrain&#10;&#10;Description générée automatiquement">
            <a:extLst>
              <a:ext uri="{FF2B5EF4-FFF2-40B4-BE49-F238E27FC236}">
                <a16:creationId xmlns:a16="http://schemas.microsoft.com/office/drawing/2014/main" id="{1E35C1B7-CCC3-5120-3C7C-9A63F07E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424543"/>
            <a:ext cx="6095998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0E39EE-2532-37F9-3E92-7A2576EF18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9206" y="1755020"/>
            <a:ext cx="6082176" cy="342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personne, cuisine, intérieur, debout&#10;&#10;Description générée automatiquement">
            <a:extLst>
              <a:ext uri="{FF2B5EF4-FFF2-40B4-BE49-F238E27FC236}">
                <a16:creationId xmlns:a16="http://schemas.microsoft.com/office/drawing/2014/main" id="{5903485F-043D-ED24-592C-B14FD9E36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52" y="4146873"/>
            <a:ext cx="4295193" cy="241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4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2E952CE9-55B1-F860-7958-5692AEC55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 3" descr="Une image contenant personne, intérieur, cuisine, préparation&#10;&#10;Description générée automatiquement">
            <a:extLst>
              <a:ext uri="{FF2B5EF4-FFF2-40B4-BE49-F238E27FC236}">
                <a16:creationId xmlns:a16="http://schemas.microsoft.com/office/drawing/2014/main" id="{73710C90-1352-E4F9-81F9-E2D4512E9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3" y="1978089"/>
            <a:ext cx="5623250" cy="316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texte, table, repas&#10;&#10;Description générée automatiquement">
            <a:extLst>
              <a:ext uri="{FF2B5EF4-FFF2-40B4-BE49-F238E27FC236}">
                <a16:creationId xmlns:a16="http://schemas.microsoft.com/office/drawing/2014/main" id="{D1057547-B2C3-F98C-F5D0-DFE6CD6FE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83" y="802432"/>
            <a:ext cx="4285904" cy="5514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9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6ECF18-A199-0962-3004-5E8F92551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8F5EF0FB-CBDB-7288-8407-E3F511B42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C7DB78-109E-6A9A-6335-49D70740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93" y="2327987"/>
            <a:ext cx="2202025" cy="22020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1656D0-D89D-ABE4-F42D-99FF8542C524}"/>
              </a:ext>
            </a:extLst>
          </p:cNvPr>
          <p:cNvSpPr txBox="1"/>
          <p:nvPr/>
        </p:nvSpPr>
        <p:spPr>
          <a:xfrm>
            <a:off x="4777272" y="3044278"/>
            <a:ext cx="58876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>
                <a:solidFill>
                  <a:schemeClr val="accent5">
                    <a:lumMod val="50000"/>
                  </a:schemeClr>
                </a:solidFill>
              </a:rPr>
              <a:t>Association Siel Bleu</a:t>
            </a:r>
          </a:p>
        </p:txBody>
      </p:sp>
    </p:spTree>
    <p:extLst>
      <p:ext uri="{BB962C8B-B14F-4D97-AF65-F5344CB8AC3E}">
        <p14:creationId xmlns:p14="http://schemas.microsoft.com/office/powerpoint/2010/main" val="40700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49F1C8F9-9805-983A-7EB5-D43682D6C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pic>
        <p:nvPicPr>
          <p:cNvPr id="6" name="Image 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AED02F83-EFB5-9A50-49FD-FC616A9B9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0" y="494523"/>
            <a:ext cx="5529770" cy="36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587800-343C-C787-C0E4-211D58C1379E}"/>
              </a:ext>
            </a:extLst>
          </p:cNvPr>
          <p:cNvSpPr txBox="1"/>
          <p:nvPr/>
        </p:nvSpPr>
        <p:spPr>
          <a:xfrm>
            <a:off x="6690049" y="510874"/>
            <a:ext cx="4935721" cy="349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77FC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 : Faire de l’exercice physique tout en se distrayant !</a:t>
            </a:r>
          </a:p>
          <a:p>
            <a:endParaRPr lang="fr-FR" sz="1400" b="1" dirty="0">
              <a:solidFill>
                <a:srgbClr val="077FC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 avez mal au dos ?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 souffrez à cause de l’arthrose ?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 avez peur de tomber 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pratique d’une activité physique régulière est indispensable pour rester en forme.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Encadrée par Clothilde, professionnel de l’Activité Physique Adaptée de l’Association Siel Bleu, l’activité sera adaptée à vos capacités, vos besoins et vos envies. La bienveillance, le professionnalisme et l’engagement sont au cœur de l’action de chaque </a:t>
            </a:r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Sielbleusien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CB1015-1552-9C95-6B37-EC3EFDB828AC}"/>
              </a:ext>
            </a:extLst>
          </p:cNvPr>
          <p:cNvSpPr txBox="1"/>
          <p:nvPr/>
        </p:nvSpPr>
        <p:spPr>
          <a:xfrm>
            <a:off x="1319868" y="4948181"/>
            <a:ext cx="10305902" cy="97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Clothilde vous propose des séances de gym douce et d’équilibre à la Résidence Autonomie l’Age d’Or - Rue de la Paix, </a:t>
            </a:r>
          </a:p>
          <a:p>
            <a:pPr algn="just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60700 Pont-Sainte-Maxence, les mercredis de 11h00 à 12h00.</a:t>
            </a:r>
            <a:endParaRPr lang="fr-FR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Pour vous inscrire, vous pouvez contacter directement la Résidence Autonomie Age d’Or au 03 44 72 47 75.</a:t>
            </a:r>
            <a:endParaRPr lang="fr-FR" sz="1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4CA9D5FC-9E48-7D25-AB3C-B1F1B0640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47542" y="0"/>
            <a:ext cx="12287084" cy="6856718"/>
          </a:xfrm>
          <a:prstGeom prst="rect">
            <a:avLst/>
          </a:prstGeom>
        </p:spPr>
      </p:pic>
      <p:pic>
        <p:nvPicPr>
          <p:cNvPr id="4" name="Image 3" descr="Une image contenant mur, intérieur, plancher, personne&#10;&#10;Description générée automatiquement">
            <a:extLst>
              <a:ext uri="{FF2B5EF4-FFF2-40B4-BE49-F238E27FC236}">
                <a16:creationId xmlns:a16="http://schemas.microsoft.com/office/drawing/2014/main" id="{F3C3FD75-05AB-FFDE-94FD-A2C13A40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05" y="354824"/>
            <a:ext cx="6745255" cy="449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AC892C-676A-370D-BBC5-92C8CF901F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613" y="597161"/>
            <a:ext cx="1245636" cy="124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Une image contenant personne, posant&#10;&#10;Description générée automatiquement">
            <a:extLst>
              <a:ext uri="{FF2B5EF4-FFF2-40B4-BE49-F238E27FC236}">
                <a16:creationId xmlns:a16="http://schemas.microsoft.com/office/drawing/2014/main" id="{0873D61D-E9ED-E4AA-1614-BEDE749B8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" y="2439958"/>
            <a:ext cx="6172197" cy="411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32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24FE4163-7E79-6C27-E579-D97D78F3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86F1C2D7-62AE-12D4-EEAA-E781E0A5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E90813-7CE9-AFB0-D263-8AFCE854B048}"/>
              </a:ext>
            </a:extLst>
          </p:cNvPr>
          <p:cNvSpPr txBox="1"/>
          <p:nvPr/>
        </p:nvSpPr>
        <p:spPr>
          <a:xfrm>
            <a:off x="2232174" y="2295508"/>
            <a:ext cx="92782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5">
                    <a:lumMod val="50000"/>
                  </a:schemeClr>
                </a:solidFill>
              </a:rPr>
              <a:t>AFD60 : Association des diabétiques de l’Oise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2F8251-E72A-A854-E08E-A2A68616D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3" y="2468179"/>
            <a:ext cx="23812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D4CEB63F-E430-E9B7-894E-DDDF05355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pic>
        <p:nvPicPr>
          <p:cNvPr id="4" name="Image 3" descr="Une image contenant bâtiment, personne, extérieur, gens&#10;&#10;Description générée automatiquement">
            <a:extLst>
              <a:ext uri="{FF2B5EF4-FFF2-40B4-BE49-F238E27FC236}">
                <a16:creationId xmlns:a16="http://schemas.microsoft.com/office/drawing/2014/main" id="{70A0D52F-7125-BD08-CE79-0374287C5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85" y="498547"/>
            <a:ext cx="4394718" cy="585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43FC28-52DA-D416-4A5F-D76E7DFEB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21" y="719271"/>
            <a:ext cx="2381250" cy="12858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B5268D-685E-8D8E-89C8-2DFCB9AF6674}"/>
              </a:ext>
            </a:extLst>
          </p:cNvPr>
          <p:cNvSpPr txBox="1"/>
          <p:nvPr/>
        </p:nvSpPr>
        <p:spPr>
          <a:xfrm>
            <a:off x="1028589" y="2724417"/>
            <a:ext cx="4824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L'association de diabétiques est au service de tout public, non diabétique pour une prévention et diabétique pour un soutien et défense des droits.</a:t>
            </a:r>
            <a:endParaRPr lang="fr-FR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57A9E4E0-3A7D-ACEF-9782-5FB4ACD9A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55C3EF5-555D-BF58-0A34-351AB448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49CBEC-FD0F-4434-D256-0D09A5E38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82" y="2568024"/>
            <a:ext cx="4288635" cy="17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A6E35D68-CF02-B9C4-C69E-AB0493913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pic>
        <p:nvPicPr>
          <p:cNvPr id="4" name="Image 3" descr="Une image contenant intérieur, personne, foule&#10;&#10;Description générée automatiquement">
            <a:extLst>
              <a:ext uri="{FF2B5EF4-FFF2-40B4-BE49-F238E27FC236}">
                <a16:creationId xmlns:a16="http://schemas.microsoft.com/office/drawing/2014/main" id="{EF48F9C2-8D4C-3026-73A7-C2354D70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06" y="1306286"/>
            <a:ext cx="5374432" cy="403082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F23495-E015-22E2-C802-C8768C060C7B}"/>
              </a:ext>
            </a:extLst>
          </p:cNvPr>
          <p:cNvSpPr txBox="1"/>
          <p:nvPr/>
        </p:nvSpPr>
        <p:spPr>
          <a:xfrm>
            <a:off x="7515807" y="2386530"/>
            <a:ext cx="3694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Plateformes d'accompagnement et de répit pour les aidants de personnes en situation de handicap de l'Oise.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086D30-F5B0-6DC5-49C9-2ADAB0743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807" y="1815206"/>
            <a:ext cx="1422920" cy="5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FA647C4-0B0D-3C1C-F73B-0C1B4B5B7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0C57A7A9-D46C-4A1F-6719-1ED87A72A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1282"/>
            <a:ext cx="12259092" cy="6856718"/>
          </a:xfrm>
          <a:prstGeom prst="rect">
            <a:avLst/>
          </a:prstGeom>
        </p:spPr>
      </p:pic>
      <p:pic>
        <p:nvPicPr>
          <p:cNvPr id="4" name="Image 3" descr="Une image contenant table, intérieur, plusieurs, arrangé&#10;&#10;Description générée automatiquement">
            <a:extLst>
              <a:ext uri="{FF2B5EF4-FFF2-40B4-BE49-F238E27FC236}">
                <a16:creationId xmlns:a16="http://schemas.microsoft.com/office/drawing/2014/main" id="{40E223AD-C1CA-EC9B-E87D-C58ADC9EB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4224"/>
            <a:ext cx="4864359" cy="36482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F425D7-6B28-3EF7-6476-9DEE8C675AAE}"/>
              </a:ext>
            </a:extLst>
          </p:cNvPr>
          <p:cNvSpPr txBox="1"/>
          <p:nvPr/>
        </p:nvSpPr>
        <p:spPr>
          <a:xfrm>
            <a:off x="1324948" y="3088414"/>
            <a:ext cx="4564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Une équipe pluridisciplinaire à vos côtés pour vous écouter, vous accueillir... </a:t>
            </a:r>
            <a:endParaRPr lang="fr-F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73C273-506E-87DB-BA7A-656500942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130" y="2356382"/>
            <a:ext cx="1422920" cy="5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B2E76BB-20E5-D76D-A9AF-80383B02E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D459D28F-6F53-69DA-F38E-CEAF7A8A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1282"/>
            <a:ext cx="12259092" cy="68567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3EF9D7-AA4B-B6FB-4DC1-4D417FE52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4710" y="1750754"/>
            <a:ext cx="6002580" cy="33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63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7DC00D86-1218-24F8-EF88-F77FD9C678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1282"/>
            <a:ext cx="12259092" cy="6856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90382D-54E0-D5EF-3E30-DFE0EA542A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3078" y="710286"/>
            <a:ext cx="1169669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42E0D2-D545-08A4-F6A6-97D046C493D4}"/>
              </a:ext>
            </a:extLst>
          </p:cNvPr>
          <p:cNvSpPr txBox="1"/>
          <p:nvPr/>
        </p:nvSpPr>
        <p:spPr>
          <a:xfrm>
            <a:off x="3872747" y="710286"/>
            <a:ext cx="5947796" cy="63094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VIE LIBRE </a:t>
            </a:r>
            <a:endParaRPr lang="fr-FR" sz="35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E0323C-8868-B32A-8724-5002876B2BB3}"/>
              </a:ext>
            </a:extLst>
          </p:cNvPr>
          <p:cNvSpPr txBox="1"/>
          <p:nvPr/>
        </p:nvSpPr>
        <p:spPr>
          <a:xfrm>
            <a:off x="2244966" y="2682090"/>
            <a:ext cx="8353610" cy="2858155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Mouvement d’aide envers les malades alcooliques et souffrant d’autres addictions. Nos actions couvrent le périmètre de Creil et ses environs.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Groupes de paroles les jeudis de 20 h à 22 h  (Montataire et Creil)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129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4D1105E2-29FD-9D38-DC3E-86823E7F2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-67092" y="0"/>
            <a:ext cx="12259092" cy="6856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EB4AF9-CC00-F95D-FED9-4CD11D2ED9F1}"/>
              </a:ext>
            </a:extLst>
          </p:cNvPr>
          <p:cNvSpPr txBox="1"/>
          <p:nvPr/>
        </p:nvSpPr>
        <p:spPr>
          <a:xfrm>
            <a:off x="-209725" y="1545496"/>
            <a:ext cx="8585990" cy="49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719C35-8B80-A775-64A4-CC2A34E5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66" y="1831891"/>
            <a:ext cx="3820137" cy="12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77691AC-6C71-3FC3-4B31-388CEECA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200" y="2942439"/>
            <a:ext cx="2849502" cy="2881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5B8E4F-46DE-26C6-2460-AE4199C6F62F}"/>
              </a:ext>
            </a:extLst>
          </p:cNvPr>
          <p:cNvSpPr txBox="1"/>
          <p:nvPr/>
        </p:nvSpPr>
        <p:spPr>
          <a:xfrm>
            <a:off x="5996759" y="1545496"/>
            <a:ext cx="554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chemeClr val="accent1">
                    <a:lumMod val="50000"/>
                  </a:schemeClr>
                </a:solidFill>
              </a:rPr>
              <a:t>Mo</a:t>
            </a:r>
            <a:r>
              <a:rPr lang="fr-FR" sz="2400" b="1"/>
              <a:t>bilisation </a:t>
            </a:r>
            <a:r>
              <a:rPr lang="fr-FR" sz="2400" b="1">
                <a:solidFill>
                  <a:schemeClr val="accent1">
                    <a:lumMod val="50000"/>
                  </a:schemeClr>
                </a:solidFill>
              </a:rPr>
              <a:t>Na</a:t>
            </a:r>
            <a:r>
              <a:rPr lang="fr-FR" sz="2400" b="1"/>
              <a:t>tionale contre l’</a:t>
            </a:r>
            <a:r>
              <a:rPr lang="fr-FR" sz="2400" b="1">
                <a:solidFill>
                  <a:srgbClr val="C00000"/>
                </a:solidFill>
              </a:rPr>
              <a:t>ISO</a:t>
            </a:r>
            <a:r>
              <a:rPr lang="fr-FR" sz="2400" b="1"/>
              <a:t>lement des </a:t>
            </a:r>
            <a:r>
              <a:rPr lang="fr-FR" sz="2400" b="1">
                <a:solidFill>
                  <a:srgbClr val="C00000"/>
                </a:solidFill>
              </a:rPr>
              <a:t>Â</a:t>
            </a:r>
            <a:r>
              <a:rPr lang="fr-FR" sz="2400" b="1"/>
              <a:t>gées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695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0" y="0"/>
            <a:ext cx="12259092" cy="685671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D2D48E-14C2-FADB-15E4-0AE46362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51" y="759165"/>
            <a:ext cx="3736910" cy="498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EB4AF9-CC00-F95D-FED9-4CD11D2ED9F1}"/>
              </a:ext>
            </a:extLst>
          </p:cNvPr>
          <p:cNvSpPr txBox="1"/>
          <p:nvPr/>
        </p:nvSpPr>
        <p:spPr>
          <a:xfrm>
            <a:off x="6274642" y="956344"/>
            <a:ext cx="47240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GROUPE D’AMITIÉ</a:t>
            </a:r>
          </a:p>
          <a:p>
            <a:pPr algn="ctr"/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2400" b="1" dirty="0"/>
              <a:t>Au CAFÉ – RENCONTRE du Lundi après-midi</a:t>
            </a:r>
          </a:p>
          <a:p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DBB5C40-13AB-3D26-830D-6796CA036817}"/>
              </a:ext>
            </a:extLst>
          </p:cNvPr>
          <p:cNvSpPr/>
          <p:nvPr/>
        </p:nvSpPr>
        <p:spPr>
          <a:xfrm>
            <a:off x="6274642" y="3314812"/>
            <a:ext cx="5025329" cy="1808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GRATUIT ! OUVERT À TOUS !</a:t>
            </a:r>
          </a:p>
        </p:txBody>
      </p:sp>
    </p:spTree>
    <p:extLst>
      <p:ext uri="{BB962C8B-B14F-4D97-AF65-F5344CB8AC3E}">
        <p14:creationId xmlns:p14="http://schemas.microsoft.com/office/powerpoint/2010/main" val="30743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0" y="0"/>
            <a:ext cx="12259092" cy="6856718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4265C9C-1523-3F47-FB62-8761DA50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4" y="595882"/>
            <a:ext cx="3023182" cy="40309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EBDEF8D-B856-4EA0-A605-DAEC64A5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12" y="1747023"/>
            <a:ext cx="3383034" cy="45107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31BA3A-DC24-E669-946E-84692D17FF59}"/>
              </a:ext>
            </a:extLst>
          </p:cNvPr>
          <p:cNvSpPr txBox="1"/>
          <p:nvPr/>
        </p:nvSpPr>
        <p:spPr>
          <a:xfrm>
            <a:off x="4177717" y="947954"/>
            <a:ext cx="72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Créer le lien et la confiance </a:t>
            </a:r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9BD623-4148-E346-5A2E-AC25A43CEA92}"/>
              </a:ext>
            </a:extLst>
          </p:cNvPr>
          <p:cNvSpPr txBox="1"/>
          <p:nvPr/>
        </p:nvSpPr>
        <p:spPr>
          <a:xfrm>
            <a:off x="2175195" y="5061789"/>
            <a:ext cx="580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Participer à des activités ludiques</a:t>
            </a:r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0" y="0"/>
            <a:ext cx="12259092" cy="68567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31BA3A-DC24-E669-946E-84692D17FF59}"/>
              </a:ext>
            </a:extLst>
          </p:cNvPr>
          <p:cNvSpPr txBox="1"/>
          <p:nvPr/>
        </p:nvSpPr>
        <p:spPr>
          <a:xfrm>
            <a:off x="1191237" y="1359014"/>
            <a:ext cx="72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Se sentir encore capable</a:t>
            </a:r>
            <a:endParaRPr lang="fr-FR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9BD623-4148-E346-5A2E-AC25A43CEA92}"/>
              </a:ext>
            </a:extLst>
          </p:cNvPr>
          <p:cNvSpPr txBox="1"/>
          <p:nvPr/>
        </p:nvSpPr>
        <p:spPr>
          <a:xfrm>
            <a:off x="5908296" y="4252491"/>
            <a:ext cx="580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Développer la sérénité</a:t>
            </a:r>
            <a:br>
              <a:rPr lang="fr-FR" sz="36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fr-FR" sz="36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dans le mieux-être</a:t>
            </a:r>
            <a:endParaRPr lang="fr-FR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AF85FF8-3ED2-EA6F-1CD0-822F0D219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862" y="407052"/>
            <a:ext cx="2582935" cy="34439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A38CE84-2FDE-B219-D644-4544172CD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54" y="3067924"/>
            <a:ext cx="45148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7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0" y="0"/>
            <a:ext cx="12259092" cy="6856718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69CD17D-48D7-4DEB-86FD-0791968106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8" y="225134"/>
            <a:ext cx="3205065" cy="427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7D6AF70-16BC-3F4A-0397-CEC66636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34" y="1821810"/>
            <a:ext cx="3229761" cy="430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54968BC-793B-18D2-6B9F-0262953D76B1}"/>
              </a:ext>
            </a:extLst>
          </p:cNvPr>
          <p:cNvSpPr txBox="1"/>
          <p:nvPr/>
        </p:nvSpPr>
        <p:spPr>
          <a:xfrm>
            <a:off x="4043493" y="838047"/>
            <a:ext cx="733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PROFITER ENSEMBLE DE SUPERS MOMENTS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37EB02-C212-16E7-D74A-444A9EF428E5}"/>
              </a:ext>
            </a:extLst>
          </p:cNvPr>
          <p:cNvSpPr txBox="1"/>
          <p:nvPr/>
        </p:nvSpPr>
        <p:spPr>
          <a:xfrm>
            <a:off x="2189527" y="5416026"/>
            <a:ext cx="6090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Maintenir des bonheurs simples :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E48E0AF5-B759-D75D-1524-9F7FB880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2B1C399-70EB-3C9A-3F16-DAC6941F0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0" y="0"/>
            <a:ext cx="12259092" cy="6856718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C46E90F-3940-7349-9F66-24930381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24" y="2088860"/>
            <a:ext cx="5162026" cy="387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75B833-7849-A54E-D021-D33D723F47E3}"/>
              </a:ext>
            </a:extLst>
          </p:cNvPr>
          <p:cNvSpPr txBox="1"/>
          <p:nvPr/>
        </p:nvSpPr>
        <p:spPr>
          <a:xfrm>
            <a:off x="3548545" y="382711"/>
            <a:ext cx="502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Accéder à une vie culturelle adaptée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23156E5A-EF09-0A78-D9E8-BDA7B43D9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36" y="0"/>
            <a:ext cx="12317835" cy="68580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F6CBCE2-783A-296E-759F-09EAF7B66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2" y="940382"/>
            <a:ext cx="3732927" cy="497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E0638FF-6705-D844-6C86-F59CBBB5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10" y="478172"/>
            <a:ext cx="5559158" cy="31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38D52B-0167-780B-DECE-676DF885A876}"/>
              </a:ext>
            </a:extLst>
          </p:cNvPr>
          <p:cNvSpPr txBox="1"/>
          <p:nvPr/>
        </p:nvSpPr>
        <p:spPr>
          <a:xfrm>
            <a:off x="5468110" y="4454554"/>
            <a:ext cx="555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Continuer à s’amuser !</a:t>
            </a:r>
          </a:p>
        </p:txBody>
      </p:sp>
    </p:spTree>
    <p:extLst>
      <p:ext uri="{BB962C8B-B14F-4D97-AF65-F5344CB8AC3E}">
        <p14:creationId xmlns:p14="http://schemas.microsoft.com/office/powerpoint/2010/main" val="17414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A5BAB1AE-D212-0466-EADA-248F552E7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62897817-15D6-109C-FB1B-DE6C5E23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84" y="1285875"/>
            <a:ext cx="5715000" cy="4286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42BE3F-F14E-9E4D-8D02-B2E6C70917F5}"/>
              </a:ext>
            </a:extLst>
          </p:cNvPr>
          <p:cNvSpPr txBox="1"/>
          <p:nvPr/>
        </p:nvSpPr>
        <p:spPr>
          <a:xfrm>
            <a:off x="897622" y="767270"/>
            <a:ext cx="4261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COMPTER SUR DU SOUTIEN </a:t>
            </a:r>
          </a:p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(à domicile si nécessaire)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8E3BE9B-2160-9085-AE68-104A55BC6A13}"/>
              </a:ext>
            </a:extLst>
          </p:cNvPr>
          <p:cNvSpPr/>
          <p:nvPr/>
        </p:nvSpPr>
        <p:spPr>
          <a:xfrm>
            <a:off x="289594" y="2374002"/>
            <a:ext cx="2516698" cy="763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Garder un lien échanger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5F56173-B029-29B9-DB01-30EA99167CB1}"/>
              </a:ext>
            </a:extLst>
          </p:cNvPr>
          <p:cNvSpPr/>
          <p:nvPr/>
        </p:nvSpPr>
        <p:spPr>
          <a:xfrm>
            <a:off x="2642531" y="3253869"/>
            <a:ext cx="2516698" cy="763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Aide dossiers administratifs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479753-7566-0DA4-535D-E268D0812DF8}"/>
              </a:ext>
            </a:extLst>
          </p:cNvPr>
          <p:cNvSpPr/>
          <p:nvPr/>
        </p:nvSpPr>
        <p:spPr>
          <a:xfrm>
            <a:off x="289594" y="4158884"/>
            <a:ext cx="2516698" cy="763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Recevoir des conseils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8E9ACC8-2E4B-4366-329B-6F84C0DB8F8C}"/>
              </a:ext>
            </a:extLst>
          </p:cNvPr>
          <p:cNvSpPr/>
          <p:nvPr/>
        </p:nvSpPr>
        <p:spPr>
          <a:xfrm>
            <a:off x="2642531" y="5180368"/>
            <a:ext cx="2516698" cy="763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Petites interventions de bricolage</a:t>
            </a:r>
          </a:p>
        </p:txBody>
      </p:sp>
    </p:spTree>
    <p:extLst>
      <p:ext uri="{BB962C8B-B14F-4D97-AF65-F5344CB8AC3E}">
        <p14:creationId xmlns:p14="http://schemas.microsoft.com/office/powerpoint/2010/main" val="39497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42B6A51D-F078-9968-23B6-92F97702A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FB53B8B8-C887-958D-D45C-32B0AD52F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115287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62992AE-CAEF-62FE-E8F9-305DAC6644C6}"/>
              </a:ext>
            </a:extLst>
          </p:cNvPr>
          <p:cNvSpPr/>
          <p:nvPr/>
        </p:nvSpPr>
        <p:spPr>
          <a:xfrm>
            <a:off x="914400" y="385894"/>
            <a:ext cx="4102217" cy="10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Maintenir une vie sociale adaptée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82AB389-E3B1-133D-4D66-FB6D87AA64BE}"/>
              </a:ext>
            </a:extLst>
          </p:cNvPr>
          <p:cNvSpPr/>
          <p:nvPr/>
        </p:nvSpPr>
        <p:spPr>
          <a:xfrm>
            <a:off x="7022985" y="385894"/>
            <a:ext cx="4102217" cy="10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Se savoir accompagné(e)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D6164A-1EE7-1412-2027-ADB3BCD639FF}"/>
              </a:ext>
            </a:extLst>
          </p:cNvPr>
          <p:cNvSpPr txBox="1"/>
          <p:nvPr/>
        </p:nvSpPr>
        <p:spPr>
          <a:xfrm>
            <a:off x="2018950" y="1912570"/>
            <a:ext cx="815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Pour ne pas s’isoler et perdre pied </a:t>
            </a:r>
          </a:p>
        </p:txBody>
      </p:sp>
    </p:spTree>
    <p:extLst>
      <p:ext uri="{BB962C8B-B14F-4D97-AF65-F5344CB8AC3E}">
        <p14:creationId xmlns:p14="http://schemas.microsoft.com/office/powerpoint/2010/main" val="5409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623E9EC5-CAF9-F8C9-F346-E69BCC40D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D4549E5-DEE7-E480-A497-149AB03A49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extérieur, ciel, bâtiment, herbe&#10;&#10;Description générée automatiquement">
            <a:extLst>
              <a:ext uri="{FF2B5EF4-FFF2-40B4-BE49-F238E27FC236}">
                <a16:creationId xmlns:a16="http://schemas.microsoft.com/office/drawing/2014/main" id="{7260D768-BFD6-D037-5D69-5CB22B5CB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87" y="2087561"/>
            <a:ext cx="5641623" cy="42360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5807C0-E31E-03E5-956C-329795F6FBBE}"/>
              </a:ext>
            </a:extLst>
          </p:cNvPr>
          <p:cNvSpPr txBox="1"/>
          <p:nvPr/>
        </p:nvSpPr>
        <p:spPr>
          <a:xfrm>
            <a:off x="2463565" y="1447492"/>
            <a:ext cx="726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</a:rPr>
              <a:t>Résidence Autonomie / Centre Communal d’Action Sociale</a:t>
            </a:r>
          </a:p>
        </p:txBody>
      </p:sp>
      <p:pic>
        <p:nvPicPr>
          <p:cNvPr id="4" name="Image 3" descr="Une image contenant texte, verre&#10;&#10;Description générée automatiquement">
            <a:extLst>
              <a:ext uri="{FF2B5EF4-FFF2-40B4-BE49-F238E27FC236}">
                <a16:creationId xmlns:a16="http://schemas.microsoft.com/office/drawing/2014/main" id="{26B9B549-1F83-026F-661B-387F1C4D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3" y="123517"/>
            <a:ext cx="9334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419E62B-DEE4-1AF6-4763-B2C94DF87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0A358D-AC08-B84E-244F-095690A1C056}"/>
              </a:ext>
            </a:extLst>
          </p:cNvPr>
          <p:cNvSpPr txBox="1"/>
          <p:nvPr/>
        </p:nvSpPr>
        <p:spPr>
          <a:xfrm>
            <a:off x="3744685" y="1258374"/>
            <a:ext cx="47026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48 logements de type Studio (35 m²)</a:t>
            </a:r>
          </a:p>
          <a:p>
            <a:pPr algn="ctr"/>
            <a:r>
              <a:rPr lang="fr-FR" sz="2300" b="1" dirty="0">
                <a:solidFill>
                  <a:schemeClr val="accent1"/>
                </a:solidFill>
              </a:rPr>
              <a:t>5 logements de type T1 (55m²)</a:t>
            </a:r>
          </a:p>
        </p:txBody>
      </p:sp>
      <p:pic>
        <p:nvPicPr>
          <p:cNvPr id="6" name="Image 5" descr="Une image contenant intérieur, mur, plancher, fenêtre&#10;&#10;Description générée automatiquement">
            <a:extLst>
              <a:ext uri="{FF2B5EF4-FFF2-40B4-BE49-F238E27FC236}">
                <a16:creationId xmlns:a16="http://schemas.microsoft.com/office/drawing/2014/main" id="{F32E496F-CC7E-E38F-7F9C-BBAF1049A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0" y="240450"/>
            <a:ext cx="2770461" cy="3694922"/>
          </a:xfrm>
          <a:prstGeom prst="rect">
            <a:avLst/>
          </a:prstGeom>
        </p:spPr>
      </p:pic>
      <p:pic>
        <p:nvPicPr>
          <p:cNvPr id="8" name="Image 7" descr="Une image contenant intérieur, mur, blanc, évier&#10;&#10;Description générée automatiquement">
            <a:extLst>
              <a:ext uri="{FF2B5EF4-FFF2-40B4-BE49-F238E27FC236}">
                <a16:creationId xmlns:a16="http://schemas.microsoft.com/office/drawing/2014/main" id="{3B8A49EE-2A10-83E8-E89D-B1254A2D5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42" y="2922628"/>
            <a:ext cx="2772302" cy="3694922"/>
          </a:xfrm>
          <a:prstGeom prst="rect">
            <a:avLst/>
          </a:prstGeom>
        </p:spPr>
      </p:pic>
      <p:pic>
        <p:nvPicPr>
          <p:cNvPr id="10" name="Image 9" descr="Une image contenant fleur, plante, porche, jardin&#10;&#10;Description générée automatiquement">
            <a:extLst>
              <a:ext uri="{FF2B5EF4-FFF2-40B4-BE49-F238E27FC236}">
                <a16:creationId xmlns:a16="http://schemas.microsoft.com/office/drawing/2014/main" id="{F326FA68-D97E-D1A8-1F56-5BDD6EC3C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58" y="2922628"/>
            <a:ext cx="2770462" cy="3694922"/>
          </a:xfrm>
          <a:prstGeom prst="rect">
            <a:avLst/>
          </a:prstGeom>
        </p:spPr>
      </p:pic>
      <p:pic>
        <p:nvPicPr>
          <p:cNvPr id="12" name="Image 11" descr="Une image contenant mur, salle de bain, intérieur, toilette&#10;&#10;Description générée automatiquement">
            <a:extLst>
              <a:ext uri="{FF2B5EF4-FFF2-40B4-BE49-F238E27FC236}">
                <a16:creationId xmlns:a16="http://schemas.microsoft.com/office/drawing/2014/main" id="{59AD7D50-7565-55A7-9C7C-4C5ABD064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40450"/>
            <a:ext cx="2770461" cy="36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F780221F-9C66-20D5-85D5-1CBDD8BD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45C32E-81C6-4160-80C0-4C0D0A0E64EE}"/>
              </a:ext>
            </a:extLst>
          </p:cNvPr>
          <p:cNvSpPr txBox="1"/>
          <p:nvPr/>
        </p:nvSpPr>
        <p:spPr>
          <a:xfrm>
            <a:off x="2862044" y="243063"/>
            <a:ext cx="646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Quelques animations en photos !</a:t>
            </a:r>
          </a:p>
        </p:txBody>
      </p:sp>
      <p:pic>
        <p:nvPicPr>
          <p:cNvPr id="8" name="Image 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6DA5037-F8F1-E1FB-62A1-3B48C79CA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5077" y="2119690"/>
            <a:ext cx="4204516" cy="3153387"/>
          </a:xfrm>
          <a:prstGeom prst="rect">
            <a:avLst/>
          </a:prstGeom>
        </p:spPr>
      </p:pic>
      <p:pic>
        <p:nvPicPr>
          <p:cNvPr id="10" name="Image 9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C8DE00C2-F334-F511-4051-22899DEE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19" y="2119688"/>
            <a:ext cx="4204517" cy="3153388"/>
          </a:xfrm>
          <a:prstGeom prst="rect">
            <a:avLst/>
          </a:prstGeom>
        </p:spPr>
      </p:pic>
      <p:pic>
        <p:nvPicPr>
          <p:cNvPr id="6" name="Image 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4FF8C97F-733B-8A44-2747-DDEFC6BDE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2" y="3743965"/>
            <a:ext cx="3887447" cy="2915585"/>
          </a:xfrm>
          <a:prstGeom prst="rect">
            <a:avLst/>
          </a:prstGeom>
        </p:spPr>
      </p:pic>
      <p:pic>
        <p:nvPicPr>
          <p:cNvPr id="12" name="Image 11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DCB82618-2ECF-DF6D-40DC-A9FCC13AC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2" y="855458"/>
            <a:ext cx="3887447" cy="29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039091AA-C2C5-E924-CAA4-3B038622B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 b="21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5C8BD1-D6E2-C1BB-E39D-0E5589BE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0" y="1924324"/>
            <a:ext cx="8225840" cy="30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0450EC-CB92-22A0-A93B-D27DFD1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7" y="0"/>
            <a:ext cx="10140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8E80E26-86B1-834B-229C-846D85520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78" y="0"/>
            <a:ext cx="9722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3800</TotalTime>
  <Words>1394</Words>
  <Application>Microsoft Office PowerPoint</Application>
  <PresentationFormat>Grand écran</PresentationFormat>
  <Paragraphs>190</Paragraphs>
  <Slides>67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67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Source Sans Pro</vt:lpstr>
      <vt:lpstr>Times New Roman</vt:lpstr>
      <vt:lpstr>Wingdings</vt:lpstr>
      <vt:lpstr>Thème Office</vt:lpstr>
      <vt:lpstr>1_Thème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 sommes nous? </vt:lpstr>
      <vt:lpstr>Qui sommes nous? </vt:lpstr>
      <vt:lpstr>Qui sommes nous? </vt:lpstr>
      <vt:lpstr>Quel Public? </vt:lpstr>
      <vt:lpstr>Que proposons nous? </vt:lpstr>
      <vt:lpstr>Professionnels: </vt:lpstr>
      <vt:lpstr>Particuliers:</vt:lpstr>
      <vt:lpstr>Nous vous accompagnons: </vt:lpstr>
      <vt:lpstr>Des outils au service de votre réussite: </vt:lpstr>
      <vt:lpstr>Exemples de formations: </vt:lpstr>
      <vt:lpstr>Notre mission:</vt:lpstr>
      <vt:lpstr>Notre Objectif: </vt:lpstr>
      <vt:lpstr>En résumé: </vt:lpstr>
      <vt:lpstr>Où nous trouver?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Gaulthier DEVIENNE</dc:creator>
  <cp:lastModifiedBy>Gaulthier DEVIENNE</cp:lastModifiedBy>
  <cp:revision>17</cp:revision>
  <dcterms:created xsi:type="dcterms:W3CDTF">2022-06-28T11:09:45Z</dcterms:created>
  <dcterms:modified xsi:type="dcterms:W3CDTF">2022-09-29T08:24:48Z</dcterms:modified>
</cp:coreProperties>
</file>