
<file path=[Content_Types].xml><?xml version="1.0" encoding="utf-8"?>
<Types xmlns="http://schemas.openxmlformats.org/package/2006/content-types">
  <Default Extension="jfif" ContentType="image/jpeg"/>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260" r:id="rId3"/>
    <p:sldId id="292" r:id="rId4"/>
    <p:sldId id="289" r:id="rId5"/>
    <p:sldId id="261" r:id="rId6"/>
    <p:sldId id="262" r:id="rId7"/>
    <p:sldId id="263" r:id="rId8"/>
    <p:sldId id="264" r:id="rId9"/>
    <p:sldId id="265" r:id="rId10"/>
    <p:sldId id="266" r:id="rId11"/>
    <p:sldId id="290" r:id="rId12"/>
    <p:sldId id="267" r:id="rId13"/>
    <p:sldId id="268" r:id="rId14"/>
    <p:sldId id="269" r:id="rId15"/>
    <p:sldId id="270" r:id="rId16"/>
    <p:sldId id="271" r:id="rId17"/>
    <p:sldId id="272" r:id="rId18"/>
    <p:sldId id="273" r:id="rId19"/>
    <p:sldId id="274" r:id="rId20"/>
    <p:sldId id="275" r:id="rId21"/>
    <p:sldId id="277" r:id="rId22"/>
    <p:sldId id="291" r:id="rId23"/>
    <p:sldId id="278" r:id="rId24"/>
    <p:sldId id="279" r:id="rId25"/>
    <p:sldId id="280"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w41uuaDJ5CB5yWjAH+ljw==" hashData="91y3Fpr4+nKrQjKj7SbzmWaHMvDx7eX2pgPouq8BYaxWDxYjYAyeE+hP17+E1Q4QYef4nCR+XwLU7/dNtr6HN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4"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620826-703A-E934-2EB8-B699383846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6B1D6D8-8332-B518-00D6-41B2B978BC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00C044-14CD-BE68-3917-F5D34262E748}"/>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5" name="Espace réservé du pied de page 4">
            <a:extLst>
              <a:ext uri="{FF2B5EF4-FFF2-40B4-BE49-F238E27FC236}">
                <a16:creationId xmlns:a16="http://schemas.microsoft.com/office/drawing/2014/main" id="{A9FCD9A3-5BB3-0293-9CA0-BB3F6985B9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60A026-BCD7-CF8A-6FB5-4D2A3DC81C3A}"/>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42706707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E55897-5BE3-E142-D3DC-31982D990A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CADCBB-9A6D-CFA0-FAEE-A7A8427E54C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BCCB93-4EB7-3D49-1F87-5E170291B1F8}"/>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5" name="Espace réservé du pied de page 4">
            <a:extLst>
              <a:ext uri="{FF2B5EF4-FFF2-40B4-BE49-F238E27FC236}">
                <a16:creationId xmlns:a16="http://schemas.microsoft.com/office/drawing/2014/main" id="{EA9490C9-8970-3BE1-4FAD-7F0D5F7059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B9E1F4-8289-9A5A-762C-321437A21B0C}"/>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088419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6B2B5A-84A3-F726-592D-B7357F74C3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50CDFDA-0473-BC58-A5D0-34EE6EDA5B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241DBDE-AB19-A8F1-61FF-3ADD0A868364}"/>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5" name="Espace réservé du pied de page 4">
            <a:extLst>
              <a:ext uri="{FF2B5EF4-FFF2-40B4-BE49-F238E27FC236}">
                <a16:creationId xmlns:a16="http://schemas.microsoft.com/office/drawing/2014/main" id="{0AF3D8DD-4F8A-FDF8-3143-333554E9F9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B9E665-4E97-D379-88DF-E04445AA79C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17042275"/>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EB7A6-5370-5176-FB44-F14F00E800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C82A4D-0B4E-7C05-B303-67DE222BF43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4E13917-42F7-634F-DC26-F51D89D2A9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B541A64-8F22-C1CC-D9C8-3D550D33BB47}"/>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6" name="Espace réservé du pied de page 5">
            <a:extLst>
              <a:ext uri="{FF2B5EF4-FFF2-40B4-BE49-F238E27FC236}">
                <a16:creationId xmlns:a16="http://schemas.microsoft.com/office/drawing/2014/main" id="{64DE98EA-1D93-D769-2326-55894D27AB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6ADDAD-E7E9-6001-A570-9A306BEADF6E}"/>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541435105"/>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CD3F1B-C6D7-9919-21CF-DE840AD46F7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6CABE81-72C9-E754-C169-EF0DCC3820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561332D-1546-5ECF-33FA-BBB35BA13CF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86209B-9BC8-1756-7762-7C620E80DB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FE4B97-2B03-4AB1-5669-C74C91962A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E126105-433D-9D3A-F499-72EBC78B1E64}"/>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8" name="Espace réservé du pied de page 7">
            <a:extLst>
              <a:ext uri="{FF2B5EF4-FFF2-40B4-BE49-F238E27FC236}">
                <a16:creationId xmlns:a16="http://schemas.microsoft.com/office/drawing/2014/main" id="{A4216F43-8747-2EC2-3BE7-6E78971A371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C59B93F-C556-C909-6FF6-09BB633B5D9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817360939"/>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825F9D-8E64-5924-C1B1-593093FCCCC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BED16C7-8E3A-9AB8-1F1F-AFB4E7D000AD}"/>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4" name="Espace réservé du pied de page 3">
            <a:extLst>
              <a:ext uri="{FF2B5EF4-FFF2-40B4-BE49-F238E27FC236}">
                <a16:creationId xmlns:a16="http://schemas.microsoft.com/office/drawing/2014/main" id="{46CEE484-4352-383D-AF3C-5666614F185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603F3A8-9F54-EB72-7E51-A89149968667}"/>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3072857141"/>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1C0236-2C5B-B2E9-2035-7C0DD3233C70}"/>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3" name="Espace réservé du pied de page 2">
            <a:extLst>
              <a:ext uri="{FF2B5EF4-FFF2-40B4-BE49-F238E27FC236}">
                <a16:creationId xmlns:a16="http://schemas.microsoft.com/office/drawing/2014/main" id="{7C7BD648-E46A-F663-B1F3-7F6222DC9D1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8E9823A-C30F-0E7F-4CE8-078809F9AB0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67773980"/>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AF348-54D9-F475-6DB2-C41895F5600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4A95EDE-F6A1-B526-E8A5-9ADF75027D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362571-450E-5D8C-0243-9B3B9B141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790B75-63BF-C82A-5D24-8B2F8929E689}"/>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6" name="Espace réservé du pied de page 5">
            <a:extLst>
              <a:ext uri="{FF2B5EF4-FFF2-40B4-BE49-F238E27FC236}">
                <a16:creationId xmlns:a16="http://schemas.microsoft.com/office/drawing/2014/main" id="{F0D6A3CB-B99F-9E48-C538-412A6E696F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CCCB75E-D08E-C56A-B08F-486351B9B431}"/>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712061001"/>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65A13B-9503-FAE5-6CA4-375B67E457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33EDA0B-ABB8-A8FA-2EAC-33EE7415B1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0CF1B8-2E54-67A3-201F-34498648C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755008-0014-D947-73EB-8BDB01509384}"/>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6" name="Espace réservé du pied de page 5">
            <a:extLst>
              <a:ext uri="{FF2B5EF4-FFF2-40B4-BE49-F238E27FC236}">
                <a16:creationId xmlns:a16="http://schemas.microsoft.com/office/drawing/2014/main" id="{EFB9D21D-6FE3-9985-4DD0-350B670230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C33E39-6092-B37D-3671-2ADF4938186B}"/>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612409501"/>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9357D-ABF4-CDA5-1A8D-8397A6202CA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3EF6E7E-2775-08DA-5B34-5EA24E516D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A720F-519E-5D60-97A3-2706AE83BA3D}"/>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5" name="Espace réservé du pied de page 4">
            <a:extLst>
              <a:ext uri="{FF2B5EF4-FFF2-40B4-BE49-F238E27FC236}">
                <a16:creationId xmlns:a16="http://schemas.microsoft.com/office/drawing/2014/main" id="{ED856A3A-559C-6F7E-23D8-D89D411549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93E56F-AB8A-812C-2AAA-DF751A8E998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341579405"/>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2F256B8-52A5-2F0F-1F44-12FE188C38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4BF1220-3A04-B06D-A732-E4A95887C80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7B2C2F-2CF5-BDE3-9B89-C084F7F3EEBC}"/>
              </a:ext>
            </a:extLst>
          </p:cNvPr>
          <p:cNvSpPr>
            <a:spLocks noGrp="1"/>
          </p:cNvSpPr>
          <p:nvPr>
            <p:ph type="dt" sz="half" idx="10"/>
          </p:nvPr>
        </p:nvSpPr>
        <p:spPr/>
        <p:txBody>
          <a:bodyPr/>
          <a:lstStyle/>
          <a:p>
            <a:fld id="{D30CDC63-3A28-4814-8A62-BF41401C2825}" type="datetimeFigureOut">
              <a:rPr lang="fr-FR" smtClean="0"/>
              <a:t>13/09/2022</a:t>
            </a:fld>
            <a:endParaRPr lang="fr-FR"/>
          </a:p>
        </p:txBody>
      </p:sp>
      <p:sp>
        <p:nvSpPr>
          <p:cNvPr id="5" name="Espace réservé du pied de page 4">
            <a:extLst>
              <a:ext uri="{FF2B5EF4-FFF2-40B4-BE49-F238E27FC236}">
                <a16:creationId xmlns:a16="http://schemas.microsoft.com/office/drawing/2014/main" id="{8EA8B6D6-A5CD-B132-DD40-9AE964C5C5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106AB6-5D8A-E745-BDB8-4AE78A97A465}"/>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20843620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5760F97-DF0C-D1E2-A22A-1F48768C17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5CC6DA-EA84-A1F4-BD45-D52D61E977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7C58B8-2537-BA00-CA4E-E82554F31A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0CDC63-3A28-4814-8A62-BF41401C2825}" type="datetimeFigureOut">
              <a:rPr lang="fr-FR" smtClean="0"/>
              <a:t>13/09/2022</a:t>
            </a:fld>
            <a:endParaRPr lang="fr-FR"/>
          </a:p>
        </p:txBody>
      </p:sp>
      <p:sp>
        <p:nvSpPr>
          <p:cNvPr id="5" name="Espace réservé du pied de page 4">
            <a:extLst>
              <a:ext uri="{FF2B5EF4-FFF2-40B4-BE49-F238E27FC236}">
                <a16:creationId xmlns:a16="http://schemas.microsoft.com/office/drawing/2014/main" id="{F963A338-3863-B4B6-EB15-AAACA6873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98A63F7-D83D-8C0B-7E98-708A28DF0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0FE47-800D-4652-9033-9FDC22D07DC8}" type="slidenum">
              <a:rPr lang="fr-FR" smtClean="0"/>
              <a:t>‹N°›</a:t>
            </a:fld>
            <a:endParaRPr lang="fr-FR"/>
          </a:p>
        </p:txBody>
      </p:sp>
    </p:spTree>
    <p:extLst>
      <p:ext uri="{BB962C8B-B14F-4D97-AF65-F5344CB8AC3E}">
        <p14:creationId xmlns:p14="http://schemas.microsoft.com/office/powerpoint/2010/main" val="534869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f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E8C2753-FFB4-15A1-0063-53713C0799DC}"/>
              </a:ext>
            </a:extLst>
          </p:cNvPr>
          <p:cNvSpPr txBox="1"/>
          <p:nvPr/>
        </p:nvSpPr>
        <p:spPr>
          <a:xfrm>
            <a:off x="2951018" y="3198167"/>
            <a:ext cx="8035637" cy="461665"/>
          </a:xfrm>
          <a:prstGeom prst="rect">
            <a:avLst/>
          </a:prstGeom>
          <a:noFill/>
        </p:spPr>
        <p:txBody>
          <a:bodyPr wrap="square" rtlCol="0">
            <a:spAutoFit/>
          </a:bodyPr>
          <a:lstStyle/>
          <a:p>
            <a:r>
              <a:rPr lang="fr-FR" sz="2400" b="1" i="1" dirty="0">
                <a:solidFill>
                  <a:srgbClr val="FFFF00"/>
                </a:solidFill>
              </a:rPr>
              <a:t>Lorient Vous Présente Les Plus Belles Grottes</a:t>
            </a:r>
          </a:p>
        </p:txBody>
      </p:sp>
    </p:spTree>
    <p:extLst>
      <p:ext uri="{BB962C8B-B14F-4D97-AF65-F5344CB8AC3E}">
        <p14:creationId xmlns:p14="http://schemas.microsoft.com/office/powerpoint/2010/main" val="489909205"/>
      </p:ext>
    </p:extLst>
  </p:cSld>
  <p:clrMapOvr>
    <a:masterClrMapping/>
  </p:clrMapOvr>
  <mc:AlternateContent xmlns:mc="http://schemas.openxmlformats.org/markup-compatibility/2006">
    <mc:Choice xmlns:p14="http://schemas.microsoft.com/office/powerpoint/2010/main" Requires="p14">
      <p:transition spd="slow" p14:dur="5000" advClick="0" advTm="16000">
        <p:dissolve/>
        <p:sndAc>
          <p:stSnd loop="1">
            <p:snd r:embed="rId2" name="videoplayback.wav"/>
          </p:stSnd>
        </p:sndAc>
      </p:transition>
    </mc:Choice>
    <mc:Fallback>
      <p:transition spd="slow" advClick="0" advTm="16000">
        <p:dissolv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très coloré&#10;&#10;Description générée automatiquement">
            <a:extLst>
              <a:ext uri="{FF2B5EF4-FFF2-40B4-BE49-F238E27FC236}">
                <a16:creationId xmlns:a16="http://schemas.microsoft.com/office/drawing/2014/main" id="{6026B513-DF93-3497-7A1E-24AB9483F6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50883" y="866455"/>
            <a:ext cx="9641306" cy="5229727"/>
          </a:xfrm>
          <a:prstGeom prst="rect">
            <a:avLst/>
          </a:prstGeom>
          <a:ln w="50800" cmpd="dbl">
            <a:solidFill>
              <a:schemeClr val="bg1"/>
            </a:solidFill>
          </a:ln>
        </p:spPr>
      </p:pic>
      <p:sp>
        <p:nvSpPr>
          <p:cNvPr id="4" name="ZoneTexte 3">
            <a:extLst>
              <a:ext uri="{FF2B5EF4-FFF2-40B4-BE49-F238E27FC236}">
                <a16:creationId xmlns:a16="http://schemas.microsoft.com/office/drawing/2014/main" id="{0AF304FA-13D7-EE13-0A90-889398CE9585}"/>
              </a:ext>
            </a:extLst>
          </p:cNvPr>
          <p:cNvSpPr txBox="1"/>
          <p:nvPr/>
        </p:nvSpPr>
        <p:spPr>
          <a:xfrm>
            <a:off x="4209391" y="468998"/>
            <a:ext cx="7252138" cy="369332"/>
          </a:xfrm>
          <a:prstGeom prst="rect">
            <a:avLst/>
          </a:prstGeom>
          <a:noFill/>
        </p:spPr>
        <p:txBody>
          <a:bodyPr wrap="square" rtlCol="0">
            <a:spAutoFit/>
          </a:bodyPr>
          <a:lstStyle/>
          <a:p>
            <a:r>
              <a:rPr lang="fr-FR" b="1" i="1" dirty="0">
                <a:solidFill>
                  <a:srgbClr val="FFFF00"/>
                </a:solidFill>
              </a:rPr>
              <a:t>La Grotte d’ Huanglongsi , Chine</a:t>
            </a:r>
          </a:p>
        </p:txBody>
      </p:sp>
      <p:sp>
        <p:nvSpPr>
          <p:cNvPr id="6" name="ZoneTexte 5">
            <a:extLst>
              <a:ext uri="{FF2B5EF4-FFF2-40B4-BE49-F238E27FC236}">
                <a16:creationId xmlns:a16="http://schemas.microsoft.com/office/drawing/2014/main" id="{9E0218CA-A7FA-DC69-D785-837EECC7BD53}"/>
              </a:ext>
            </a:extLst>
          </p:cNvPr>
          <p:cNvSpPr txBox="1"/>
          <p:nvPr/>
        </p:nvSpPr>
        <p:spPr>
          <a:xfrm>
            <a:off x="236483" y="99666"/>
            <a:ext cx="12076386" cy="369332"/>
          </a:xfrm>
          <a:prstGeom prst="rect">
            <a:avLst/>
          </a:prstGeom>
          <a:noFill/>
        </p:spPr>
        <p:txBody>
          <a:bodyPr wrap="square">
            <a:spAutoFit/>
          </a:bodyPr>
          <a:lstStyle/>
          <a:p>
            <a:r>
              <a:rPr lang="fr-FR" b="1" i="1" dirty="0">
                <a:solidFill>
                  <a:srgbClr val="FFFF00"/>
                </a:solidFill>
              </a:rPr>
              <a:t>littéralement «La grotte du dragon jaune», cette grotte de karst refermerait des artéfacts et fossiles datant du Pléistocène</a:t>
            </a:r>
            <a:r>
              <a:rPr lang="fr-FR" b="1" i="1" dirty="0"/>
              <a:t>.</a:t>
            </a:r>
          </a:p>
        </p:txBody>
      </p:sp>
    </p:spTree>
    <p:extLst>
      <p:ext uri="{BB962C8B-B14F-4D97-AF65-F5344CB8AC3E}">
        <p14:creationId xmlns:p14="http://schemas.microsoft.com/office/powerpoint/2010/main" val="2080990948"/>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1CD9F8D-97DF-9145-5F8D-7963063D41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64029" y="714895"/>
            <a:ext cx="9991898" cy="5486400"/>
          </a:xfrm>
          <a:prstGeom prst="rect">
            <a:avLst/>
          </a:prstGeom>
          <a:ln w="50800" cmpd="dbl">
            <a:solidFill>
              <a:schemeClr val="bg1"/>
            </a:solidFill>
          </a:ln>
        </p:spPr>
      </p:pic>
      <p:sp>
        <p:nvSpPr>
          <p:cNvPr id="4" name="ZoneTexte 3">
            <a:extLst>
              <a:ext uri="{FF2B5EF4-FFF2-40B4-BE49-F238E27FC236}">
                <a16:creationId xmlns:a16="http://schemas.microsoft.com/office/drawing/2014/main" id="{F2C2062A-2108-849C-3B21-F550994E2531}"/>
              </a:ext>
            </a:extLst>
          </p:cNvPr>
          <p:cNvSpPr txBox="1"/>
          <p:nvPr/>
        </p:nvSpPr>
        <p:spPr>
          <a:xfrm>
            <a:off x="337095" y="10374"/>
            <a:ext cx="11445765" cy="646331"/>
          </a:xfrm>
          <a:prstGeom prst="rect">
            <a:avLst/>
          </a:prstGeom>
          <a:noFill/>
        </p:spPr>
        <p:txBody>
          <a:bodyPr wrap="square" rtlCol="0">
            <a:spAutoFit/>
          </a:bodyPr>
          <a:lstStyle/>
          <a:p>
            <a:r>
              <a:rPr lang="fr-FR" b="1" i="1" dirty="0">
                <a:solidFill>
                  <a:srgbClr val="FFFF00"/>
                </a:solidFill>
              </a:rPr>
              <a:t>La grotte de Niaux renferme de superbes témoignages d’art pariétal du Paléolithique supérieur. Une visite à la lampe électrique jusqu’à la salle des peintures sera une véritable aventure. , Grotte de Niaux (Ariège)</a:t>
            </a:r>
          </a:p>
        </p:txBody>
      </p:sp>
    </p:spTree>
    <p:extLst>
      <p:ext uri="{BB962C8B-B14F-4D97-AF65-F5344CB8AC3E}">
        <p14:creationId xmlns:p14="http://schemas.microsoft.com/office/powerpoint/2010/main" val="103049474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ès coloré, dessin, couleurs, peinture&#10;&#10;Description générée automatiquement">
            <a:extLst>
              <a:ext uri="{FF2B5EF4-FFF2-40B4-BE49-F238E27FC236}">
                <a16:creationId xmlns:a16="http://schemas.microsoft.com/office/drawing/2014/main" id="{65173A1A-7A79-2E00-7A5A-64E6C89B875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0036" y="798022"/>
            <a:ext cx="9559637" cy="5253643"/>
          </a:xfrm>
          <a:prstGeom prst="rect">
            <a:avLst/>
          </a:prstGeom>
          <a:ln w="50800" cmpd="dbl">
            <a:solidFill>
              <a:schemeClr val="bg1"/>
            </a:solidFill>
          </a:ln>
        </p:spPr>
      </p:pic>
      <p:sp>
        <p:nvSpPr>
          <p:cNvPr id="4" name="ZoneTexte 3">
            <a:extLst>
              <a:ext uri="{FF2B5EF4-FFF2-40B4-BE49-F238E27FC236}">
                <a16:creationId xmlns:a16="http://schemas.microsoft.com/office/drawing/2014/main" id="{5EDA8AEB-D567-E0AF-78C0-1BDFDA61A8E5}"/>
              </a:ext>
            </a:extLst>
          </p:cNvPr>
          <p:cNvSpPr txBox="1"/>
          <p:nvPr/>
        </p:nvSpPr>
        <p:spPr>
          <a:xfrm>
            <a:off x="7409794" y="403543"/>
            <a:ext cx="6558455" cy="369332"/>
          </a:xfrm>
          <a:prstGeom prst="rect">
            <a:avLst/>
          </a:prstGeom>
          <a:noFill/>
        </p:spPr>
        <p:txBody>
          <a:bodyPr wrap="square" rtlCol="0">
            <a:spAutoFit/>
          </a:bodyPr>
          <a:lstStyle/>
          <a:p>
            <a:r>
              <a:rPr lang="fr-FR" b="1" i="1" dirty="0">
                <a:solidFill>
                  <a:srgbClr val="FFFF00"/>
                </a:solidFill>
              </a:rPr>
              <a:t>De La </a:t>
            </a:r>
            <a:r>
              <a:rPr lang="fr-FR" b="1" i="1" dirty="0" err="1">
                <a:solidFill>
                  <a:srgbClr val="FFFF00"/>
                </a:solidFill>
              </a:rPr>
              <a:t>Flutte</a:t>
            </a:r>
            <a:r>
              <a:rPr lang="fr-FR" b="1" i="1" dirty="0">
                <a:solidFill>
                  <a:srgbClr val="FFFF00"/>
                </a:solidFill>
              </a:rPr>
              <a:t>  de Roseau Chine </a:t>
            </a:r>
          </a:p>
        </p:txBody>
      </p:sp>
      <p:sp>
        <p:nvSpPr>
          <p:cNvPr id="6" name="ZoneTexte 5">
            <a:extLst>
              <a:ext uri="{FF2B5EF4-FFF2-40B4-BE49-F238E27FC236}">
                <a16:creationId xmlns:a16="http://schemas.microsoft.com/office/drawing/2014/main" id="{42014354-37E9-A63D-2B93-2122657D5B22}"/>
              </a:ext>
            </a:extLst>
          </p:cNvPr>
          <p:cNvSpPr txBox="1"/>
          <p:nvPr/>
        </p:nvSpPr>
        <p:spPr>
          <a:xfrm>
            <a:off x="472965" y="126544"/>
            <a:ext cx="11587655" cy="646331"/>
          </a:xfrm>
          <a:prstGeom prst="rect">
            <a:avLst/>
          </a:prstGeom>
          <a:noFill/>
        </p:spPr>
        <p:txBody>
          <a:bodyPr wrap="square">
            <a:spAutoFit/>
          </a:bodyPr>
          <a:lstStyle/>
          <a:p>
            <a:r>
              <a:rPr lang="fr-FR" b="1" i="1" dirty="0">
                <a:solidFill>
                  <a:srgbClr val="FFFF00"/>
                </a:solidFill>
              </a:rPr>
              <a:t>Situé à Guilin en Chine, c’est l’une des plus grandes grottes au monde. Les stalactites et les stalagmites sont illuminées par un éclairage artificiel ce qui donne un effet psychédélique à la grotte</a:t>
            </a:r>
          </a:p>
        </p:txBody>
      </p:sp>
    </p:spTree>
    <p:extLst>
      <p:ext uri="{BB962C8B-B14F-4D97-AF65-F5344CB8AC3E}">
        <p14:creationId xmlns:p14="http://schemas.microsoft.com/office/powerpoint/2010/main" val="3729104448"/>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geant, fond marin, ciel nocturne&#10;&#10;Description générée automatiquement">
            <a:extLst>
              <a:ext uri="{FF2B5EF4-FFF2-40B4-BE49-F238E27FC236}">
                <a16:creationId xmlns:a16="http://schemas.microsoft.com/office/drawing/2014/main" id="{79AB0696-9754-2EA3-E216-DB20117C9DC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80407" y="731520"/>
            <a:ext cx="9792393" cy="5552902"/>
          </a:xfrm>
          <a:prstGeom prst="rect">
            <a:avLst/>
          </a:prstGeom>
          <a:ln w="50800" cmpd="dbl">
            <a:solidFill>
              <a:schemeClr val="bg1"/>
            </a:solidFill>
          </a:ln>
        </p:spPr>
      </p:pic>
      <p:sp>
        <p:nvSpPr>
          <p:cNvPr id="4" name="ZoneTexte 3">
            <a:extLst>
              <a:ext uri="{FF2B5EF4-FFF2-40B4-BE49-F238E27FC236}">
                <a16:creationId xmlns:a16="http://schemas.microsoft.com/office/drawing/2014/main" id="{B1EAC8B4-B101-AE64-C553-5D22F9219746}"/>
              </a:ext>
            </a:extLst>
          </p:cNvPr>
          <p:cNvSpPr txBox="1"/>
          <p:nvPr/>
        </p:nvSpPr>
        <p:spPr>
          <a:xfrm>
            <a:off x="377368" y="-72753"/>
            <a:ext cx="11398469" cy="646331"/>
          </a:xfrm>
          <a:prstGeom prst="rect">
            <a:avLst/>
          </a:prstGeom>
          <a:noFill/>
        </p:spPr>
        <p:txBody>
          <a:bodyPr wrap="square" rtlCol="0">
            <a:spAutoFit/>
          </a:bodyPr>
          <a:lstStyle/>
          <a:p>
            <a:r>
              <a:rPr lang="fr-FR" b="1" i="1" dirty="0">
                <a:solidFill>
                  <a:srgbClr val="FFFF00"/>
                </a:solidFill>
              </a:rPr>
              <a:t>Cette grotte, située en Australie, a la particularité d’abriter des vers luisants. Vous y verrez des milliers de petits points lumineux donnant l’impression de regarder la Voie lactée! Les grottes De </a:t>
            </a:r>
            <a:r>
              <a:rPr lang="fr-FR" b="1" i="1" dirty="0" err="1">
                <a:solidFill>
                  <a:srgbClr val="FFFF00"/>
                </a:solidFill>
              </a:rPr>
              <a:t>Waitomo</a:t>
            </a:r>
            <a:r>
              <a:rPr lang="fr-FR" b="1" i="1" dirty="0">
                <a:solidFill>
                  <a:srgbClr val="FFFF00"/>
                </a:solidFill>
              </a:rPr>
              <a:t>  ,Australie</a:t>
            </a:r>
          </a:p>
        </p:txBody>
      </p:sp>
    </p:spTree>
    <p:extLst>
      <p:ext uri="{BB962C8B-B14F-4D97-AF65-F5344CB8AC3E}">
        <p14:creationId xmlns:p14="http://schemas.microsoft.com/office/powerpoint/2010/main" val="2355518688"/>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vallée, caverne&#10;&#10;Description générée automatiquement">
            <a:extLst>
              <a:ext uri="{FF2B5EF4-FFF2-40B4-BE49-F238E27FC236}">
                <a16:creationId xmlns:a16="http://schemas.microsoft.com/office/drawing/2014/main" id="{D6D77819-F0D1-8FD5-6819-493E5F3D92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3658" y="725214"/>
            <a:ext cx="9775767" cy="5426204"/>
          </a:xfrm>
          <a:prstGeom prst="rect">
            <a:avLst/>
          </a:prstGeom>
          <a:ln w="50800" cmpd="dbl">
            <a:solidFill>
              <a:schemeClr val="bg1"/>
            </a:solidFill>
          </a:ln>
        </p:spPr>
      </p:pic>
      <p:sp>
        <p:nvSpPr>
          <p:cNvPr id="6" name="ZoneTexte 5">
            <a:extLst>
              <a:ext uri="{FF2B5EF4-FFF2-40B4-BE49-F238E27FC236}">
                <a16:creationId xmlns:a16="http://schemas.microsoft.com/office/drawing/2014/main" id="{1347F5D5-B935-2EC9-3EE7-0AA12B9DFD98}"/>
              </a:ext>
            </a:extLst>
          </p:cNvPr>
          <p:cNvSpPr txBox="1"/>
          <p:nvPr/>
        </p:nvSpPr>
        <p:spPr>
          <a:xfrm>
            <a:off x="178676" y="0"/>
            <a:ext cx="12013324" cy="646331"/>
          </a:xfrm>
          <a:prstGeom prst="rect">
            <a:avLst/>
          </a:prstGeom>
          <a:noFill/>
        </p:spPr>
        <p:txBody>
          <a:bodyPr wrap="square" rtlCol="0">
            <a:spAutoFit/>
          </a:bodyPr>
          <a:lstStyle/>
          <a:p>
            <a:r>
              <a:rPr lang="fr-FR" dirty="0">
                <a:solidFill>
                  <a:srgbClr val="FFFF00"/>
                </a:solidFill>
              </a:rPr>
              <a:t>Située dans l’Oblast de Ternopil en Ukraine, c’est la plus grande grotte de gypse du monde et la plus grande grotte d’Europe avec une longueur de 207 kilomètres La Grotte  Optimiste ,Ukraine</a:t>
            </a:r>
          </a:p>
        </p:txBody>
      </p:sp>
    </p:spTree>
    <p:extLst>
      <p:ext uri="{BB962C8B-B14F-4D97-AF65-F5344CB8AC3E}">
        <p14:creationId xmlns:p14="http://schemas.microsoft.com/office/powerpoint/2010/main" val="187232392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8F8898D-B4CB-0BBC-CA3E-E7DD24873D3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46484" y="737938"/>
            <a:ext cx="10234862" cy="5390146"/>
          </a:xfrm>
          <a:prstGeom prst="rect">
            <a:avLst/>
          </a:prstGeom>
          <a:ln w="50800" cmpd="dbl">
            <a:solidFill>
              <a:schemeClr val="bg1"/>
            </a:solidFill>
          </a:ln>
        </p:spPr>
      </p:pic>
      <p:sp>
        <p:nvSpPr>
          <p:cNvPr id="4" name="ZoneTexte 3">
            <a:extLst>
              <a:ext uri="{FF2B5EF4-FFF2-40B4-BE49-F238E27FC236}">
                <a16:creationId xmlns:a16="http://schemas.microsoft.com/office/drawing/2014/main" id="{9CDA030E-7DC0-94EC-8BFF-630344C57EA1}"/>
              </a:ext>
            </a:extLst>
          </p:cNvPr>
          <p:cNvSpPr txBox="1"/>
          <p:nvPr/>
        </p:nvSpPr>
        <p:spPr>
          <a:xfrm>
            <a:off x="126124" y="67764"/>
            <a:ext cx="11939752" cy="646331"/>
          </a:xfrm>
          <a:prstGeom prst="rect">
            <a:avLst/>
          </a:prstGeom>
          <a:noFill/>
        </p:spPr>
        <p:txBody>
          <a:bodyPr wrap="square" rtlCol="0">
            <a:spAutoFit/>
          </a:bodyPr>
          <a:lstStyle/>
          <a:p>
            <a:r>
              <a:rPr lang="fr-FR" b="1" i="1" dirty="0">
                <a:solidFill>
                  <a:srgbClr val="FFFF00"/>
                </a:solidFill>
              </a:rPr>
              <a:t>On retrouve des grottes de glace sur le mont Erebus en Antarctique. L’air chaud qui s’échappe du volcan contre l’air extérieur froid permet la création de caves immenses  ,Les Grottes De Glace  ,</a:t>
            </a:r>
            <a:r>
              <a:rPr lang="fr-FR" b="1" i="1" dirty="0" err="1">
                <a:solidFill>
                  <a:srgbClr val="FFFF00"/>
                </a:solidFill>
              </a:rPr>
              <a:t>Antartique</a:t>
            </a:r>
            <a:endParaRPr lang="fr-FR" b="1" i="1" dirty="0">
              <a:solidFill>
                <a:srgbClr val="FFFF00"/>
              </a:solidFill>
            </a:endParaRPr>
          </a:p>
        </p:txBody>
      </p:sp>
    </p:spTree>
    <p:extLst>
      <p:ext uri="{BB962C8B-B14F-4D97-AF65-F5344CB8AC3E}">
        <p14:creationId xmlns:p14="http://schemas.microsoft.com/office/powerpoint/2010/main" val="272094964"/>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averne, peinture&#10;&#10;Description générée automatiquement">
            <a:extLst>
              <a:ext uri="{FF2B5EF4-FFF2-40B4-BE49-F238E27FC236}">
                <a16:creationId xmlns:a16="http://schemas.microsoft.com/office/drawing/2014/main" id="{029F2593-E33B-69E8-72A4-B2BFA64A87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47651" y="748145"/>
            <a:ext cx="10241280" cy="5336771"/>
          </a:xfrm>
          <a:prstGeom prst="rect">
            <a:avLst/>
          </a:prstGeom>
          <a:ln w="50800" cmpd="dbl">
            <a:solidFill>
              <a:schemeClr val="bg1"/>
            </a:solidFill>
          </a:ln>
        </p:spPr>
      </p:pic>
      <p:sp>
        <p:nvSpPr>
          <p:cNvPr id="4" name="ZoneTexte 3">
            <a:extLst>
              <a:ext uri="{FF2B5EF4-FFF2-40B4-BE49-F238E27FC236}">
                <a16:creationId xmlns:a16="http://schemas.microsoft.com/office/drawing/2014/main" id="{E45B3222-F747-FDAC-4FF8-AEC059AD155A}"/>
              </a:ext>
            </a:extLst>
          </p:cNvPr>
          <p:cNvSpPr txBox="1"/>
          <p:nvPr/>
        </p:nvSpPr>
        <p:spPr>
          <a:xfrm>
            <a:off x="126124" y="70228"/>
            <a:ext cx="12065876" cy="646331"/>
          </a:xfrm>
          <a:prstGeom prst="rect">
            <a:avLst/>
          </a:prstGeom>
          <a:noFill/>
        </p:spPr>
        <p:txBody>
          <a:bodyPr wrap="square" rtlCol="0">
            <a:spAutoFit/>
          </a:bodyPr>
          <a:lstStyle/>
          <a:p>
            <a:r>
              <a:rPr lang="fr-FR" b="1" i="1" dirty="0">
                <a:solidFill>
                  <a:srgbClr val="FFFF00"/>
                </a:solidFill>
              </a:rPr>
              <a:t>Au Belize, cette grotte de 6 km de long était utilisée par les Mayas pour les rituels et sacrifices. Ils croyaient notamment que les Dieux y résidaient  ,  La grotte </a:t>
            </a:r>
            <a:r>
              <a:rPr lang="fr-FR" b="1" i="1" dirty="0" err="1">
                <a:solidFill>
                  <a:srgbClr val="FFFF00"/>
                </a:solidFill>
              </a:rPr>
              <a:t>Actun</a:t>
            </a:r>
            <a:r>
              <a:rPr lang="fr-FR" b="1" i="1" dirty="0">
                <a:solidFill>
                  <a:srgbClr val="FFFF00"/>
                </a:solidFill>
              </a:rPr>
              <a:t> </a:t>
            </a:r>
            <a:r>
              <a:rPr lang="fr-FR" b="1" i="1" dirty="0" err="1">
                <a:solidFill>
                  <a:srgbClr val="FFFF00"/>
                </a:solidFill>
              </a:rPr>
              <a:t>Tunichil</a:t>
            </a:r>
            <a:r>
              <a:rPr lang="fr-FR" b="1" i="1" dirty="0">
                <a:solidFill>
                  <a:srgbClr val="FFFF00"/>
                </a:solidFill>
              </a:rPr>
              <a:t> </a:t>
            </a:r>
            <a:r>
              <a:rPr lang="fr-FR" b="1" i="1" dirty="0" err="1">
                <a:solidFill>
                  <a:srgbClr val="FFFF00"/>
                </a:solidFill>
              </a:rPr>
              <a:t>Muknal</a:t>
            </a:r>
            <a:r>
              <a:rPr lang="fr-FR" b="1" i="1" dirty="0">
                <a:solidFill>
                  <a:srgbClr val="FFFF00"/>
                </a:solidFill>
              </a:rPr>
              <a:t>, Belize</a:t>
            </a:r>
          </a:p>
        </p:txBody>
      </p:sp>
    </p:spTree>
    <p:extLst>
      <p:ext uri="{BB962C8B-B14F-4D97-AF65-F5344CB8AC3E}">
        <p14:creationId xmlns:p14="http://schemas.microsoft.com/office/powerpoint/2010/main" val="1467164260"/>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averne&#10;&#10;Description générée automatiquement">
            <a:extLst>
              <a:ext uri="{FF2B5EF4-FFF2-40B4-BE49-F238E27FC236}">
                <a16:creationId xmlns:a16="http://schemas.microsoft.com/office/drawing/2014/main" id="{D4366270-CDF9-4638-266D-3420EC7135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3658" y="798022"/>
            <a:ext cx="9692640" cy="5336771"/>
          </a:xfrm>
          <a:prstGeom prst="rect">
            <a:avLst/>
          </a:prstGeom>
          <a:ln w="50800" cmpd="dbl">
            <a:solidFill>
              <a:schemeClr val="bg1"/>
            </a:solidFill>
          </a:ln>
        </p:spPr>
      </p:pic>
      <p:sp>
        <p:nvSpPr>
          <p:cNvPr id="4" name="ZoneTexte 3">
            <a:extLst>
              <a:ext uri="{FF2B5EF4-FFF2-40B4-BE49-F238E27FC236}">
                <a16:creationId xmlns:a16="http://schemas.microsoft.com/office/drawing/2014/main" id="{C7096932-0A20-4100-8429-5976A59D7D70}"/>
              </a:ext>
            </a:extLst>
          </p:cNvPr>
          <p:cNvSpPr txBox="1"/>
          <p:nvPr/>
        </p:nvSpPr>
        <p:spPr>
          <a:xfrm>
            <a:off x="236482" y="-253439"/>
            <a:ext cx="11524593" cy="923330"/>
          </a:xfrm>
          <a:prstGeom prst="rect">
            <a:avLst/>
          </a:prstGeom>
          <a:noFill/>
        </p:spPr>
        <p:txBody>
          <a:bodyPr wrap="square" rtlCol="0">
            <a:spAutoFit/>
          </a:bodyPr>
          <a:lstStyle/>
          <a:p>
            <a:endParaRPr lang="fr-FR" b="1" i="1" dirty="0">
              <a:solidFill>
                <a:srgbClr val="FFFF00"/>
              </a:solidFill>
            </a:endParaRPr>
          </a:p>
          <a:p>
            <a:r>
              <a:rPr lang="fr-FR" b="1" i="1" dirty="0">
                <a:solidFill>
                  <a:srgbClr val="FFFF00"/>
                </a:solidFill>
              </a:rPr>
              <a:t>Située aux États-Unis dans l’état du Missouri dans le parc Onondaga Cave State Park. Près du parc se trouve la rivière </a:t>
            </a:r>
            <a:r>
              <a:rPr lang="fr-FR" b="1" i="1" dirty="0" err="1">
                <a:solidFill>
                  <a:srgbClr val="FFFF00"/>
                </a:solidFill>
              </a:rPr>
              <a:t>Meramec</a:t>
            </a:r>
            <a:r>
              <a:rPr lang="fr-FR" b="1" i="1" dirty="0">
                <a:solidFill>
                  <a:srgbClr val="FFFF00"/>
                </a:solidFill>
              </a:rPr>
              <a:t> et on y offre plusieurs activités comme la pêche, le camping, la randonnée, La grotte d’Onondaga, États-Unis</a:t>
            </a:r>
          </a:p>
        </p:txBody>
      </p:sp>
    </p:spTree>
    <p:extLst>
      <p:ext uri="{BB962C8B-B14F-4D97-AF65-F5344CB8AC3E}">
        <p14:creationId xmlns:p14="http://schemas.microsoft.com/office/powerpoint/2010/main" val="693798718"/>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descr="Une image contenant nature, caverne&#10;&#10;Description générée automatiquement">
            <a:extLst>
              <a:ext uri="{FF2B5EF4-FFF2-40B4-BE49-F238E27FC236}">
                <a16:creationId xmlns:a16="http://schemas.microsoft.com/office/drawing/2014/main" id="{CE62CBF4-1300-261B-3E5C-81CAFD2AC28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30778" y="772510"/>
            <a:ext cx="10124902" cy="5262530"/>
          </a:xfrm>
          <a:prstGeom prst="rect">
            <a:avLst/>
          </a:prstGeom>
          <a:ln w="50800" cmpd="dbl">
            <a:solidFill>
              <a:schemeClr val="bg1"/>
            </a:solidFill>
          </a:ln>
        </p:spPr>
      </p:pic>
      <p:sp>
        <p:nvSpPr>
          <p:cNvPr id="11" name="ZoneTexte 10">
            <a:extLst>
              <a:ext uri="{FF2B5EF4-FFF2-40B4-BE49-F238E27FC236}">
                <a16:creationId xmlns:a16="http://schemas.microsoft.com/office/drawing/2014/main" id="{52FD351D-AB6F-8C3D-4E62-CE19A483FF47}"/>
              </a:ext>
            </a:extLst>
          </p:cNvPr>
          <p:cNvSpPr txBox="1"/>
          <p:nvPr/>
        </p:nvSpPr>
        <p:spPr>
          <a:xfrm>
            <a:off x="1854275" y="126179"/>
            <a:ext cx="8477907" cy="646331"/>
          </a:xfrm>
          <a:prstGeom prst="rect">
            <a:avLst/>
          </a:prstGeom>
          <a:noFill/>
        </p:spPr>
        <p:txBody>
          <a:bodyPr wrap="square">
            <a:spAutoFit/>
          </a:bodyPr>
          <a:lstStyle/>
          <a:p>
            <a:r>
              <a:rPr lang="fr-FR" b="1" i="1" dirty="0">
                <a:solidFill>
                  <a:srgbClr val="FFFF00"/>
                </a:solidFill>
              </a:rPr>
              <a:t>Située au Oman, à plus de 1,380 mètres au-dessus du niveau de l’eau, cette grotte est la deuxième plus grande au monde , La grotte de </a:t>
            </a:r>
            <a:r>
              <a:rPr lang="fr-FR" b="1" i="1" dirty="0" err="1">
                <a:solidFill>
                  <a:srgbClr val="FFFF00"/>
                </a:solidFill>
              </a:rPr>
              <a:t>Majlis</a:t>
            </a:r>
            <a:r>
              <a:rPr lang="fr-FR" b="1" i="1" dirty="0">
                <a:solidFill>
                  <a:srgbClr val="FFFF00"/>
                </a:solidFill>
              </a:rPr>
              <a:t> al </a:t>
            </a:r>
            <a:r>
              <a:rPr lang="fr-FR" b="1" i="1" dirty="0" err="1">
                <a:solidFill>
                  <a:srgbClr val="FFFF00"/>
                </a:solidFill>
              </a:rPr>
              <a:t>Jinn</a:t>
            </a:r>
            <a:r>
              <a:rPr lang="fr-FR" b="1" i="1" dirty="0">
                <a:solidFill>
                  <a:srgbClr val="FFFF00"/>
                </a:solidFill>
              </a:rPr>
              <a:t>, Oman</a:t>
            </a:r>
          </a:p>
        </p:txBody>
      </p:sp>
    </p:spTree>
    <p:extLst>
      <p:ext uri="{BB962C8B-B14F-4D97-AF65-F5344CB8AC3E}">
        <p14:creationId xmlns:p14="http://schemas.microsoft.com/office/powerpoint/2010/main" val="410703888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caverne&#10;&#10;Description générée automatiquement">
            <a:extLst>
              <a:ext uri="{FF2B5EF4-FFF2-40B4-BE49-F238E27FC236}">
                <a16:creationId xmlns:a16="http://schemas.microsoft.com/office/drawing/2014/main" id="{87FAF3D6-CB1D-4F46-2C25-2427EC841AB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0160" y="698269"/>
            <a:ext cx="9443258" cy="5486399"/>
          </a:xfrm>
          <a:prstGeom prst="rect">
            <a:avLst/>
          </a:prstGeom>
          <a:ln w="50800" cmpd="dbl">
            <a:solidFill>
              <a:schemeClr val="bg1"/>
            </a:solidFill>
          </a:ln>
        </p:spPr>
      </p:pic>
      <p:sp>
        <p:nvSpPr>
          <p:cNvPr id="6" name="ZoneTexte 5">
            <a:extLst>
              <a:ext uri="{FF2B5EF4-FFF2-40B4-BE49-F238E27FC236}">
                <a16:creationId xmlns:a16="http://schemas.microsoft.com/office/drawing/2014/main" id="{308534E3-C6F9-AA0C-8939-733C6C6DF40A}"/>
              </a:ext>
            </a:extLst>
          </p:cNvPr>
          <p:cNvSpPr txBox="1"/>
          <p:nvPr/>
        </p:nvSpPr>
        <p:spPr>
          <a:xfrm>
            <a:off x="468091" y="27001"/>
            <a:ext cx="11308749" cy="646331"/>
          </a:xfrm>
          <a:prstGeom prst="rect">
            <a:avLst/>
          </a:prstGeom>
          <a:noFill/>
        </p:spPr>
        <p:txBody>
          <a:bodyPr wrap="square" rtlCol="0">
            <a:spAutoFit/>
          </a:bodyPr>
          <a:lstStyle/>
          <a:p>
            <a:r>
              <a:rPr lang="fr-FR" b="1" i="1" dirty="0">
                <a:solidFill>
                  <a:srgbClr val="FFFF00"/>
                </a:solidFill>
              </a:rPr>
              <a:t>Située en Autriche près de </a:t>
            </a:r>
            <a:r>
              <a:rPr lang="fr-FR" b="1" i="1" dirty="0" err="1">
                <a:solidFill>
                  <a:srgbClr val="FFFF00"/>
                </a:solidFill>
              </a:rPr>
              <a:t>SalzLa</a:t>
            </a:r>
            <a:r>
              <a:rPr lang="fr-FR" b="1" i="1" dirty="0">
                <a:solidFill>
                  <a:srgbClr val="FFFF00"/>
                </a:solidFill>
              </a:rPr>
              <a:t> grotte de glace d’</a:t>
            </a:r>
            <a:r>
              <a:rPr lang="fr-FR" b="1" i="1" dirty="0" err="1">
                <a:solidFill>
                  <a:srgbClr val="FFFF00"/>
                </a:solidFill>
              </a:rPr>
              <a:t>Eisriesenwelt</a:t>
            </a:r>
            <a:r>
              <a:rPr lang="fr-FR" b="1" i="1" dirty="0">
                <a:solidFill>
                  <a:srgbClr val="FFFF00"/>
                </a:solidFill>
              </a:rPr>
              <a:t>, </a:t>
            </a:r>
            <a:r>
              <a:rPr lang="fr-FR" b="1" i="1" dirty="0" err="1">
                <a:solidFill>
                  <a:srgbClr val="FFFF00"/>
                </a:solidFill>
              </a:rPr>
              <a:t>Autrichebourg</a:t>
            </a:r>
            <a:r>
              <a:rPr lang="fr-FR" b="1" i="1" dirty="0">
                <a:solidFill>
                  <a:srgbClr val="FFFF00"/>
                </a:solidFill>
              </a:rPr>
              <a:t>, c’est la plus grande grotte de glace du monde qui s’étendant sur plus de 42 kilomètres </a:t>
            </a:r>
            <a:r>
              <a:rPr lang="fr-FR" dirty="0">
                <a:solidFill>
                  <a:srgbClr val="FFFF00"/>
                </a:solidFill>
              </a:rPr>
              <a:t>,</a:t>
            </a:r>
          </a:p>
        </p:txBody>
      </p:sp>
    </p:spTree>
    <p:extLst>
      <p:ext uri="{BB962C8B-B14F-4D97-AF65-F5344CB8AC3E}">
        <p14:creationId xmlns:p14="http://schemas.microsoft.com/office/powerpoint/2010/main" val="2421505710"/>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nageant, piscine&#10;&#10;Description générée automatiquement">
            <a:extLst>
              <a:ext uri="{FF2B5EF4-FFF2-40B4-BE49-F238E27FC236}">
                <a16:creationId xmlns:a16="http://schemas.microsoft.com/office/drawing/2014/main" id="{7BFD28F5-D924-54EA-1B64-E909814213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97280" y="847898"/>
            <a:ext cx="9858895" cy="5187142"/>
          </a:xfrm>
          <a:prstGeom prst="rect">
            <a:avLst/>
          </a:prstGeom>
          <a:ln w="50800" cmpd="dbl">
            <a:solidFill>
              <a:schemeClr val="bg1"/>
            </a:solidFill>
          </a:ln>
        </p:spPr>
      </p:pic>
      <p:sp>
        <p:nvSpPr>
          <p:cNvPr id="4" name="ZoneTexte 3">
            <a:extLst>
              <a:ext uri="{FF2B5EF4-FFF2-40B4-BE49-F238E27FC236}">
                <a16:creationId xmlns:a16="http://schemas.microsoft.com/office/drawing/2014/main" id="{11427E5F-DACC-A6EF-055A-580222792637}"/>
              </a:ext>
            </a:extLst>
          </p:cNvPr>
          <p:cNvSpPr txBox="1"/>
          <p:nvPr/>
        </p:nvSpPr>
        <p:spPr>
          <a:xfrm>
            <a:off x="457199" y="176629"/>
            <a:ext cx="11461531" cy="646331"/>
          </a:xfrm>
          <a:prstGeom prst="rect">
            <a:avLst/>
          </a:prstGeom>
          <a:noFill/>
        </p:spPr>
        <p:txBody>
          <a:bodyPr wrap="square" rtlCol="0">
            <a:spAutoFit/>
          </a:bodyPr>
          <a:lstStyle/>
          <a:p>
            <a:r>
              <a:rPr lang="fr-FR" b="1" i="1" dirty="0">
                <a:solidFill>
                  <a:srgbClr val="FFFF00"/>
                </a:solidFill>
              </a:rPr>
              <a:t>Cette grotte d’eau se situe sur l’île de Biševo en Croatie. Vers 11h et midi,  la lumière du soleil reflète sur le fond blanc de la mer et plonge la grotte dans une lumière bleue , La grotte bleue, Croatie</a:t>
            </a:r>
          </a:p>
        </p:txBody>
      </p:sp>
    </p:spTree>
    <p:extLst>
      <p:ext uri="{BB962C8B-B14F-4D97-AF65-F5344CB8AC3E}">
        <p14:creationId xmlns:p14="http://schemas.microsoft.com/office/powerpoint/2010/main" val="1541048"/>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10;&#10;Description générée automatiquement">
            <a:extLst>
              <a:ext uri="{FF2B5EF4-FFF2-40B4-BE49-F238E27FC236}">
                <a16:creationId xmlns:a16="http://schemas.microsoft.com/office/drawing/2014/main" id="{9B7B88BD-B148-5D8A-D870-95CB601F29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87821" y="788276"/>
            <a:ext cx="10026869" cy="5439103"/>
          </a:xfrm>
          <a:prstGeom prst="rect">
            <a:avLst/>
          </a:prstGeom>
          <a:ln w="50800" cmpd="dbl">
            <a:solidFill>
              <a:schemeClr val="bg1"/>
            </a:solidFill>
          </a:ln>
        </p:spPr>
      </p:pic>
      <p:sp>
        <p:nvSpPr>
          <p:cNvPr id="4" name="ZoneTexte 3">
            <a:extLst>
              <a:ext uri="{FF2B5EF4-FFF2-40B4-BE49-F238E27FC236}">
                <a16:creationId xmlns:a16="http://schemas.microsoft.com/office/drawing/2014/main" id="{7F27AA8B-9CBA-4C94-EDC5-6AC847D6A22A}"/>
              </a:ext>
            </a:extLst>
          </p:cNvPr>
          <p:cNvSpPr txBox="1"/>
          <p:nvPr/>
        </p:nvSpPr>
        <p:spPr>
          <a:xfrm>
            <a:off x="0" y="0"/>
            <a:ext cx="11981793" cy="646331"/>
          </a:xfrm>
          <a:prstGeom prst="rect">
            <a:avLst/>
          </a:prstGeom>
          <a:noFill/>
        </p:spPr>
        <p:txBody>
          <a:bodyPr wrap="square" rtlCol="0">
            <a:spAutoFit/>
          </a:bodyPr>
          <a:lstStyle/>
          <a:p>
            <a:r>
              <a:rPr lang="fr-FR" b="1" i="1" dirty="0">
                <a:solidFill>
                  <a:srgbClr val="FFFF00"/>
                </a:solidFill>
              </a:rPr>
              <a:t>Située dans le lagon gelé de </a:t>
            </a:r>
            <a:r>
              <a:rPr lang="fr-FR" b="1" i="1" dirty="0" err="1">
                <a:solidFill>
                  <a:srgbClr val="FFFF00"/>
                </a:solidFill>
              </a:rPr>
              <a:t>Skattafel</a:t>
            </a:r>
            <a:r>
              <a:rPr lang="fr-FR" b="1" i="1" dirty="0">
                <a:solidFill>
                  <a:srgbClr val="FFFF00"/>
                </a:solidFill>
              </a:rPr>
              <a:t> en Islande, cette grotte est considérée comme la plus connue du monde. Elle a été formée grâce au courant d’eau chaude volcanique sous le glacier, La grotte de glace </a:t>
            </a:r>
            <a:r>
              <a:rPr lang="fr-FR" b="1" i="1" dirty="0" err="1">
                <a:solidFill>
                  <a:srgbClr val="FFFF00"/>
                </a:solidFill>
              </a:rPr>
              <a:t>Kverkfjöll</a:t>
            </a:r>
            <a:r>
              <a:rPr lang="fr-FR" b="1" i="1" dirty="0">
                <a:solidFill>
                  <a:srgbClr val="FFFF00"/>
                </a:solidFill>
              </a:rPr>
              <a:t>, Islande</a:t>
            </a:r>
          </a:p>
        </p:txBody>
      </p:sp>
    </p:spTree>
    <p:extLst>
      <p:ext uri="{BB962C8B-B14F-4D97-AF65-F5344CB8AC3E}">
        <p14:creationId xmlns:p14="http://schemas.microsoft.com/office/powerpoint/2010/main" val="2408460139"/>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ène, extérieur&#10;&#10;Description générée automatiquement">
            <a:extLst>
              <a:ext uri="{FF2B5EF4-FFF2-40B4-BE49-F238E27FC236}">
                <a16:creationId xmlns:a16="http://schemas.microsoft.com/office/drawing/2014/main" id="{341BF877-0130-B6BE-E2DE-7AC6DC36EC4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08993" y="788275"/>
            <a:ext cx="10279117" cy="5312979"/>
          </a:xfrm>
          <a:prstGeom prst="rect">
            <a:avLst/>
          </a:prstGeom>
          <a:ln w="50800" cmpd="dbl">
            <a:solidFill>
              <a:schemeClr val="bg1"/>
            </a:solidFill>
          </a:ln>
        </p:spPr>
      </p:pic>
      <p:sp>
        <p:nvSpPr>
          <p:cNvPr id="4" name="ZoneTexte 3">
            <a:extLst>
              <a:ext uri="{FF2B5EF4-FFF2-40B4-BE49-F238E27FC236}">
                <a16:creationId xmlns:a16="http://schemas.microsoft.com/office/drawing/2014/main" id="{AC4B1CBD-FC17-60E4-7D2C-5D4984F0C24F}"/>
              </a:ext>
            </a:extLst>
          </p:cNvPr>
          <p:cNvSpPr txBox="1"/>
          <p:nvPr/>
        </p:nvSpPr>
        <p:spPr>
          <a:xfrm>
            <a:off x="204952" y="110415"/>
            <a:ext cx="11461531" cy="646331"/>
          </a:xfrm>
          <a:prstGeom prst="rect">
            <a:avLst/>
          </a:prstGeom>
          <a:noFill/>
        </p:spPr>
        <p:txBody>
          <a:bodyPr wrap="square" rtlCol="0">
            <a:spAutoFit/>
          </a:bodyPr>
          <a:lstStyle/>
          <a:p>
            <a:r>
              <a:rPr lang="fr-FR" i="1" dirty="0">
                <a:solidFill>
                  <a:srgbClr val="FFFF00"/>
                </a:solidFill>
              </a:rPr>
              <a:t>Sur l’île inhabitée de Staffa en Écosse, cette grotte est naturellement formée de colonnes hexagonales. Son plafond en forme de dôme sert d’amplificateur naturel, rendant le bruit des vagues plus vrai que nature , La grotte de Fingal, Écosse</a:t>
            </a:r>
          </a:p>
        </p:txBody>
      </p:sp>
    </p:spTree>
    <p:extLst>
      <p:ext uri="{BB962C8B-B14F-4D97-AF65-F5344CB8AC3E}">
        <p14:creationId xmlns:p14="http://schemas.microsoft.com/office/powerpoint/2010/main" val="265884684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vallée, ravin&#10;&#10;Description générée automatiquement">
            <a:extLst>
              <a:ext uri="{FF2B5EF4-FFF2-40B4-BE49-F238E27FC236}">
                <a16:creationId xmlns:a16="http://schemas.microsoft.com/office/drawing/2014/main" id="{987178B2-E68E-7375-A1DF-0F3266BCF6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56290" y="772511"/>
            <a:ext cx="10121461" cy="5565227"/>
          </a:xfrm>
          <a:prstGeom prst="rect">
            <a:avLst/>
          </a:prstGeom>
          <a:ln w="50800" cmpd="dbl">
            <a:solidFill>
              <a:schemeClr val="bg1"/>
            </a:solidFill>
          </a:ln>
        </p:spPr>
      </p:pic>
      <p:sp>
        <p:nvSpPr>
          <p:cNvPr id="4" name="ZoneTexte 3">
            <a:extLst>
              <a:ext uri="{FF2B5EF4-FFF2-40B4-BE49-F238E27FC236}">
                <a16:creationId xmlns:a16="http://schemas.microsoft.com/office/drawing/2014/main" id="{AC1D5894-7529-7F25-A4AC-31DADDBB9DC3}"/>
              </a:ext>
            </a:extLst>
          </p:cNvPr>
          <p:cNvSpPr txBox="1"/>
          <p:nvPr/>
        </p:nvSpPr>
        <p:spPr>
          <a:xfrm>
            <a:off x="404648" y="15765"/>
            <a:ext cx="11382704" cy="646331"/>
          </a:xfrm>
          <a:prstGeom prst="rect">
            <a:avLst/>
          </a:prstGeom>
          <a:noFill/>
        </p:spPr>
        <p:txBody>
          <a:bodyPr wrap="square" rtlCol="0">
            <a:spAutoFit/>
          </a:bodyPr>
          <a:lstStyle/>
          <a:p>
            <a:r>
              <a:rPr lang="fr-FR" b="1" i="1" dirty="0">
                <a:solidFill>
                  <a:srgbClr val="FFFF00"/>
                </a:solidFill>
              </a:rPr>
              <a:t>«La Cueva </a:t>
            </a:r>
            <a:r>
              <a:rPr lang="fr-FR" b="1" i="1" dirty="0" err="1">
                <a:solidFill>
                  <a:srgbClr val="FFFF00"/>
                </a:solidFill>
              </a:rPr>
              <a:t>del</a:t>
            </a:r>
            <a:r>
              <a:rPr lang="fr-FR" b="1" i="1" dirty="0">
                <a:solidFill>
                  <a:srgbClr val="FFFF00"/>
                </a:solidFill>
              </a:rPr>
              <a:t> Fantasma» est une grotte située au sud du </a:t>
            </a:r>
            <a:r>
              <a:rPr lang="fr-FR" b="1" i="1" dirty="0" err="1">
                <a:solidFill>
                  <a:srgbClr val="FFFF00"/>
                </a:solidFill>
              </a:rPr>
              <a:t>Vénézuéla</a:t>
            </a:r>
            <a:r>
              <a:rPr lang="fr-FR" b="1" i="1" dirty="0">
                <a:solidFill>
                  <a:srgbClr val="FFFF00"/>
                </a:solidFill>
              </a:rPr>
              <a:t> dans une des régions les plus riches et inexplorées du monde. Cette grotte serait en fait un énorme ravin éboulé , . La grotte des fantômes, </a:t>
            </a:r>
            <a:r>
              <a:rPr lang="fr-FR" b="1" i="1" dirty="0" err="1">
                <a:solidFill>
                  <a:srgbClr val="FFFF00"/>
                </a:solidFill>
              </a:rPr>
              <a:t>Vénézuéla</a:t>
            </a:r>
            <a:endParaRPr lang="fr-FR" b="1" i="1" dirty="0">
              <a:solidFill>
                <a:srgbClr val="FFFF00"/>
              </a:solidFill>
            </a:endParaRPr>
          </a:p>
        </p:txBody>
      </p:sp>
    </p:spTree>
    <p:extLst>
      <p:ext uri="{BB962C8B-B14F-4D97-AF65-F5344CB8AC3E}">
        <p14:creationId xmlns:p14="http://schemas.microsoft.com/office/powerpoint/2010/main" val="3348351298"/>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vallée, ravin&#10;&#10;Description générée automatiquement">
            <a:extLst>
              <a:ext uri="{FF2B5EF4-FFF2-40B4-BE49-F238E27FC236}">
                <a16:creationId xmlns:a16="http://schemas.microsoft.com/office/drawing/2014/main" id="{ED3058C5-EA68-B2CC-BCD5-702DC0BFB0B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97033" y="798022"/>
            <a:ext cx="9875520" cy="5270269"/>
          </a:xfrm>
          <a:prstGeom prst="rect">
            <a:avLst/>
          </a:prstGeom>
          <a:ln w="50800" cmpd="dbl">
            <a:solidFill>
              <a:schemeClr val="bg1"/>
            </a:solidFill>
          </a:ln>
        </p:spPr>
      </p:pic>
      <p:sp>
        <p:nvSpPr>
          <p:cNvPr id="4" name="ZoneTexte 3">
            <a:extLst>
              <a:ext uri="{FF2B5EF4-FFF2-40B4-BE49-F238E27FC236}">
                <a16:creationId xmlns:a16="http://schemas.microsoft.com/office/drawing/2014/main" id="{9E3F4ECF-3ACD-E598-DBCD-2DB187D49BB7}"/>
              </a:ext>
            </a:extLst>
          </p:cNvPr>
          <p:cNvSpPr txBox="1"/>
          <p:nvPr/>
        </p:nvSpPr>
        <p:spPr>
          <a:xfrm>
            <a:off x="420414" y="0"/>
            <a:ext cx="11351172" cy="646331"/>
          </a:xfrm>
          <a:prstGeom prst="rect">
            <a:avLst/>
          </a:prstGeom>
          <a:noFill/>
        </p:spPr>
        <p:txBody>
          <a:bodyPr wrap="square" rtlCol="0">
            <a:spAutoFit/>
          </a:bodyPr>
          <a:lstStyle/>
          <a:p>
            <a:r>
              <a:rPr lang="fr-FR" b="1" i="1" dirty="0">
                <a:solidFill>
                  <a:srgbClr val="FFFF00"/>
                </a:solidFill>
              </a:rPr>
              <a:t>On retrouve la plus grande grotte du monde, Son </a:t>
            </a:r>
            <a:r>
              <a:rPr lang="fr-FR" b="1" i="1" dirty="0" err="1">
                <a:solidFill>
                  <a:srgbClr val="FFFF00"/>
                </a:solidFill>
              </a:rPr>
              <a:t>Doong</a:t>
            </a:r>
            <a:r>
              <a:rPr lang="fr-FR" b="1" i="1" dirty="0">
                <a:solidFill>
                  <a:srgbClr val="FFFF00"/>
                </a:solidFill>
              </a:rPr>
              <a:t>, dans la région de Quang </a:t>
            </a:r>
            <a:r>
              <a:rPr lang="fr-FR" b="1" i="1" dirty="0" err="1">
                <a:solidFill>
                  <a:srgbClr val="FFFF00"/>
                </a:solidFill>
              </a:rPr>
              <a:t>Binh</a:t>
            </a:r>
            <a:r>
              <a:rPr lang="fr-FR" b="1" i="1" dirty="0">
                <a:solidFill>
                  <a:srgbClr val="FFFF00"/>
                </a:solidFill>
              </a:rPr>
              <a:t> au Vietnam. La grotte a été créée il y a plus de 2,5 millions d’années dû à l’érosion , La grotte de Son </a:t>
            </a:r>
            <a:r>
              <a:rPr lang="fr-FR" b="1" i="1" dirty="0" err="1">
                <a:solidFill>
                  <a:srgbClr val="FFFF00"/>
                </a:solidFill>
              </a:rPr>
              <a:t>Doong</a:t>
            </a:r>
            <a:r>
              <a:rPr lang="fr-FR" b="1" i="1" dirty="0">
                <a:solidFill>
                  <a:srgbClr val="FFFF00"/>
                </a:solidFill>
              </a:rPr>
              <a:t>, Vietnam</a:t>
            </a:r>
          </a:p>
        </p:txBody>
      </p:sp>
    </p:spTree>
    <p:extLst>
      <p:ext uri="{BB962C8B-B14F-4D97-AF65-F5344CB8AC3E}">
        <p14:creationId xmlns:p14="http://schemas.microsoft.com/office/powerpoint/2010/main" val="1045172026"/>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10;&#10;Description générée automatiquement">
            <a:extLst>
              <a:ext uri="{FF2B5EF4-FFF2-40B4-BE49-F238E27FC236}">
                <a16:creationId xmlns:a16="http://schemas.microsoft.com/office/drawing/2014/main" id="{5A2C6253-FFC8-8738-E811-BC6D89D51B7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30166" y="709448"/>
            <a:ext cx="10294882" cy="5580993"/>
          </a:xfrm>
          <a:prstGeom prst="rect">
            <a:avLst/>
          </a:prstGeom>
          <a:ln w="50800" cmpd="dbl">
            <a:solidFill>
              <a:schemeClr val="bg1"/>
            </a:solidFill>
          </a:ln>
        </p:spPr>
      </p:pic>
      <p:sp>
        <p:nvSpPr>
          <p:cNvPr id="4" name="ZoneTexte 3">
            <a:extLst>
              <a:ext uri="{FF2B5EF4-FFF2-40B4-BE49-F238E27FC236}">
                <a16:creationId xmlns:a16="http://schemas.microsoft.com/office/drawing/2014/main" id="{EABC80DB-023D-A3A2-B33B-FF517D515FFA}"/>
              </a:ext>
            </a:extLst>
          </p:cNvPr>
          <p:cNvSpPr txBox="1"/>
          <p:nvPr/>
        </p:nvSpPr>
        <p:spPr>
          <a:xfrm>
            <a:off x="472965" y="63117"/>
            <a:ext cx="11508828" cy="646331"/>
          </a:xfrm>
          <a:prstGeom prst="rect">
            <a:avLst/>
          </a:prstGeom>
          <a:noFill/>
        </p:spPr>
        <p:txBody>
          <a:bodyPr wrap="square" rtlCol="0">
            <a:spAutoFit/>
          </a:bodyPr>
          <a:lstStyle/>
          <a:p>
            <a:r>
              <a:rPr lang="fr-FR" b="1" i="1" dirty="0">
                <a:solidFill>
                  <a:srgbClr val="FFFF00"/>
                </a:solidFill>
              </a:rPr>
              <a:t>Située en Malaisie, cette grotte abrite plusieurs sanctuaires religieux très populaires. C’est aussi le point de rencontre pour la fête hindoue de </a:t>
            </a:r>
            <a:r>
              <a:rPr lang="fr-FR" b="1" i="1" dirty="0" err="1">
                <a:solidFill>
                  <a:srgbClr val="FFFF00"/>
                </a:solidFill>
              </a:rPr>
              <a:t>Thaipusam</a:t>
            </a:r>
            <a:r>
              <a:rPr lang="fr-FR" b="1" i="1" dirty="0">
                <a:solidFill>
                  <a:srgbClr val="FFFF00"/>
                </a:solidFill>
              </a:rPr>
              <a:t> , Les grottes de Batu, Malaisie</a:t>
            </a:r>
          </a:p>
        </p:txBody>
      </p:sp>
    </p:spTree>
    <p:extLst>
      <p:ext uri="{BB962C8B-B14F-4D97-AF65-F5344CB8AC3E}">
        <p14:creationId xmlns:p14="http://schemas.microsoft.com/office/powerpoint/2010/main" val="313077096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broken arch, voûte&#10;&#10;Description générée automatiquement">
            <a:extLst>
              <a:ext uri="{FF2B5EF4-FFF2-40B4-BE49-F238E27FC236}">
                <a16:creationId xmlns:a16="http://schemas.microsoft.com/office/drawing/2014/main" id="{6DD30CFA-DE57-3A95-C749-8C087CF700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599" y="851338"/>
            <a:ext cx="9380483" cy="5297214"/>
          </a:xfrm>
          <a:prstGeom prst="rect">
            <a:avLst/>
          </a:prstGeom>
          <a:ln w="50800" cmpd="dbl">
            <a:solidFill>
              <a:schemeClr val="bg1"/>
            </a:solidFill>
          </a:ln>
        </p:spPr>
      </p:pic>
      <p:sp>
        <p:nvSpPr>
          <p:cNvPr id="4" name="ZoneTexte 3">
            <a:extLst>
              <a:ext uri="{FF2B5EF4-FFF2-40B4-BE49-F238E27FC236}">
                <a16:creationId xmlns:a16="http://schemas.microsoft.com/office/drawing/2014/main" id="{EA77DA40-9027-0986-48E5-EB94DD8743D2}"/>
              </a:ext>
            </a:extLst>
          </p:cNvPr>
          <p:cNvSpPr txBox="1"/>
          <p:nvPr/>
        </p:nvSpPr>
        <p:spPr>
          <a:xfrm>
            <a:off x="157655" y="63117"/>
            <a:ext cx="12034345" cy="923330"/>
          </a:xfrm>
          <a:prstGeom prst="rect">
            <a:avLst/>
          </a:prstGeom>
          <a:noFill/>
        </p:spPr>
        <p:txBody>
          <a:bodyPr wrap="square" rtlCol="0">
            <a:spAutoFit/>
          </a:bodyPr>
          <a:lstStyle/>
          <a:p>
            <a:r>
              <a:rPr lang="fr-FR" b="1" i="1" dirty="0">
                <a:solidFill>
                  <a:srgbClr val="FFFF00"/>
                </a:solidFill>
              </a:rPr>
              <a:t>Située dans le village de </a:t>
            </a:r>
            <a:r>
              <a:rPr lang="fr-FR" b="1" i="1" dirty="0" err="1">
                <a:solidFill>
                  <a:srgbClr val="FFFF00"/>
                </a:solidFill>
              </a:rPr>
              <a:t>Benagil</a:t>
            </a:r>
            <a:r>
              <a:rPr lang="fr-FR" b="1" i="1" dirty="0">
                <a:solidFill>
                  <a:srgbClr val="FFFF00"/>
                </a:solidFill>
              </a:rPr>
              <a:t> au Portugal, cette grotte a été formée grâce à l’érosion de l’eau. On y retrouve une grande plage et un puits de lumière. Elle est accessible en bateau, et si vous êtes aventureux, à la nage Les grottes d’Algarve, Portugal</a:t>
            </a:r>
          </a:p>
        </p:txBody>
      </p:sp>
    </p:spTree>
    <p:extLst>
      <p:ext uri="{BB962C8B-B14F-4D97-AF65-F5344CB8AC3E}">
        <p14:creationId xmlns:p14="http://schemas.microsoft.com/office/powerpoint/2010/main" val="13073956"/>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mpignon, nappages&#10;&#10;Description générée automatiquement">
            <a:extLst>
              <a:ext uri="{FF2B5EF4-FFF2-40B4-BE49-F238E27FC236}">
                <a16:creationId xmlns:a16="http://schemas.microsoft.com/office/drawing/2014/main" id="{15916708-197D-E377-EF56-52A97336C2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97279" y="831274"/>
            <a:ext cx="9958648" cy="5253642"/>
          </a:xfrm>
          <a:prstGeom prst="rect">
            <a:avLst/>
          </a:prstGeom>
          <a:ln w="50800" cmpd="dbl">
            <a:solidFill>
              <a:schemeClr val="bg1"/>
            </a:solidFill>
          </a:ln>
        </p:spPr>
      </p:pic>
      <p:sp>
        <p:nvSpPr>
          <p:cNvPr id="4" name="ZoneTexte 3">
            <a:extLst>
              <a:ext uri="{FF2B5EF4-FFF2-40B4-BE49-F238E27FC236}">
                <a16:creationId xmlns:a16="http://schemas.microsoft.com/office/drawing/2014/main" id="{F7FCDA93-3236-6035-A10F-2914683CAABF}"/>
              </a:ext>
            </a:extLst>
          </p:cNvPr>
          <p:cNvSpPr txBox="1"/>
          <p:nvPr/>
        </p:nvSpPr>
        <p:spPr>
          <a:xfrm>
            <a:off x="-19397" y="16339"/>
            <a:ext cx="12192000" cy="646331"/>
          </a:xfrm>
          <a:prstGeom prst="rect">
            <a:avLst/>
          </a:prstGeom>
          <a:noFill/>
        </p:spPr>
        <p:txBody>
          <a:bodyPr wrap="square" rtlCol="0">
            <a:spAutoFit/>
          </a:bodyPr>
          <a:lstStyle/>
          <a:p>
            <a:r>
              <a:rPr lang="fr-FR" b="1" i="1" dirty="0">
                <a:solidFill>
                  <a:srgbClr val="FFFF00"/>
                </a:solidFill>
              </a:rPr>
              <a:t>Située à Chihuahua au Mexique, cette mine de plomb, de zinc et d’argent contient également des cristaux de gypses pouvant atteindre 1,2 mètre de diamètre et 11,4 mètres de longueur , La mine de </a:t>
            </a:r>
            <a:r>
              <a:rPr lang="fr-FR" b="1" i="1" dirty="0" err="1">
                <a:solidFill>
                  <a:srgbClr val="FFFF00"/>
                </a:solidFill>
              </a:rPr>
              <a:t>Naïca</a:t>
            </a:r>
            <a:r>
              <a:rPr lang="fr-FR" b="1" i="1" dirty="0">
                <a:solidFill>
                  <a:srgbClr val="FFFF00"/>
                </a:solidFill>
              </a:rPr>
              <a:t>, Mexique</a:t>
            </a:r>
          </a:p>
        </p:txBody>
      </p:sp>
    </p:spTree>
    <p:extLst>
      <p:ext uri="{BB962C8B-B14F-4D97-AF65-F5344CB8AC3E}">
        <p14:creationId xmlns:p14="http://schemas.microsoft.com/office/powerpoint/2010/main" val="1660672916"/>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averne&#10;&#10;Description générée automatiquement">
            <a:extLst>
              <a:ext uri="{FF2B5EF4-FFF2-40B4-BE49-F238E27FC236}">
                <a16:creationId xmlns:a16="http://schemas.microsoft.com/office/drawing/2014/main" id="{043E61BC-2DF3-5FC1-FDB4-734A20B19BE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98179" y="772510"/>
            <a:ext cx="9806151" cy="5376042"/>
          </a:xfrm>
          <a:prstGeom prst="rect">
            <a:avLst/>
          </a:prstGeom>
          <a:ln w="50800" cmpd="dbl">
            <a:solidFill>
              <a:schemeClr val="bg1"/>
            </a:solidFill>
          </a:ln>
        </p:spPr>
      </p:pic>
      <p:sp>
        <p:nvSpPr>
          <p:cNvPr id="4" name="ZoneTexte 3">
            <a:extLst>
              <a:ext uri="{FF2B5EF4-FFF2-40B4-BE49-F238E27FC236}">
                <a16:creationId xmlns:a16="http://schemas.microsoft.com/office/drawing/2014/main" id="{A0482DB1-ED04-D398-B7A3-C00570A37E0F}"/>
              </a:ext>
            </a:extLst>
          </p:cNvPr>
          <p:cNvSpPr txBox="1"/>
          <p:nvPr/>
        </p:nvSpPr>
        <p:spPr>
          <a:xfrm>
            <a:off x="373117" y="63117"/>
            <a:ext cx="11445766" cy="646331"/>
          </a:xfrm>
          <a:prstGeom prst="rect">
            <a:avLst/>
          </a:prstGeom>
          <a:noFill/>
        </p:spPr>
        <p:txBody>
          <a:bodyPr wrap="square" rtlCol="0">
            <a:spAutoFit/>
          </a:bodyPr>
          <a:lstStyle/>
          <a:p>
            <a:r>
              <a:rPr lang="fr-FR" b="1" i="1" dirty="0">
                <a:solidFill>
                  <a:srgbClr val="FFFF00"/>
                </a:solidFill>
              </a:rPr>
              <a:t>Au Myanmar, en ex-Birmanie, cette grotte est utilisée comme temple bouddhiste à un groupe de moines. On peut y voir les statues, les signes religieux et les autels orner la caverne , La grotte de </a:t>
            </a:r>
            <a:r>
              <a:rPr lang="fr-FR" b="1" i="1" dirty="0" err="1">
                <a:solidFill>
                  <a:srgbClr val="FFFF00"/>
                </a:solidFill>
              </a:rPr>
              <a:t>Kyaut</a:t>
            </a:r>
            <a:r>
              <a:rPr lang="fr-FR" b="1" i="1" dirty="0">
                <a:solidFill>
                  <a:srgbClr val="FFFF00"/>
                </a:solidFill>
              </a:rPr>
              <a:t> </a:t>
            </a:r>
            <a:r>
              <a:rPr lang="fr-FR" b="1" i="1" dirty="0" err="1">
                <a:solidFill>
                  <a:srgbClr val="FFFF00"/>
                </a:solidFill>
              </a:rPr>
              <a:t>Sae</a:t>
            </a:r>
            <a:r>
              <a:rPr lang="fr-FR" b="1" i="1" dirty="0">
                <a:solidFill>
                  <a:srgbClr val="FFFF00"/>
                </a:solidFill>
              </a:rPr>
              <a:t>, Myanmar</a:t>
            </a:r>
          </a:p>
        </p:txBody>
      </p:sp>
    </p:spTree>
    <p:extLst>
      <p:ext uri="{BB962C8B-B14F-4D97-AF65-F5344CB8AC3E}">
        <p14:creationId xmlns:p14="http://schemas.microsoft.com/office/powerpoint/2010/main" val="3528106258"/>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13514D0-6178-96C0-E97F-E342173EBF6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3535" y="864524"/>
            <a:ext cx="9642763" cy="5303520"/>
          </a:xfrm>
          <a:prstGeom prst="rect">
            <a:avLst/>
          </a:prstGeom>
          <a:ln w="50800" cmpd="dbl">
            <a:solidFill>
              <a:schemeClr val="bg1"/>
            </a:solidFill>
          </a:ln>
        </p:spPr>
      </p:pic>
      <p:sp>
        <p:nvSpPr>
          <p:cNvPr id="4" name="ZoneTexte 3">
            <a:extLst>
              <a:ext uri="{FF2B5EF4-FFF2-40B4-BE49-F238E27FC236}">
                <a16:creationId xmlns:a16="http://schemas.microsoft.com/office/drawing/2014/main" id="{1A3FD214-7B13-6048-46BF-0B44CCE004F1}"/>
              </a:ext>
            </a:extLst>
          </p:cNvPr>
          <p:cNvSpPr txBox="1"/>
          <p:nvPr/>
        </p:nvSpPr>
        <p:spPr>
          <a:xfrm>
            <a:off x="157655" y="43625"/>
            <a:ext cx="11366938" cy="646331"/>
          </a:xfrm>
          <a:prstGeom prst="rect">
            <a:avLst/>
          </a:prstGeom>
          <a:noFill/>
        </p:spPr>
        <p:txBody>
          <a:bodyPr wrap="square" rtlCol="0">
            <a:spAutoFit/>
          </a:bodyPr>
          <a:lstStyle/>
          <a:p>
            <a:r>
              <a:rPr lang="fr-FR" b="1" i="1" dirty="0">
                <a:solidFill>
                  <a:srgbClr val="FFFF00"/>
                </a:solidFill>
              </a:rPr>
              <a:t>Les abondantes précipitations dans cette région du nord de la Russie ont permis la formation de ce tunnel de glace. Située près du volcan </a:t>
            </a:r>
            <a:r>
              <a:rPr lang="fr-FR" b="1" i="1" dirty="0" err="1">
                <a:solidFill>
                  <a:srgbClr val="FFFF00"/>
                </a:solidFill>
              </a:rPr>
              <a:t>Mutnovsky</a:t>
            </a:r>
            <a:r>
              <a:rPr lang="fr-FR" b="1" i="1" dirty="0">
                <a:solidFill>
                  <a:srgbClr val="FFFF00"/>
                </a:solidFill>
              </a:rPr>
              <a:t>, cette grotte fait plus de 300 mètres de long. , La grotte du volcan </a:t>
            </a:r>
            <a:r>
              <a:rPr lang="fr-FR" b="1" i="1" dirty="0" err="1">
                <a:solidFill>
                  <a:srgbClr val="FFFF00"/>
                </a:solidFill>
              </a:rPr>
              <a:t>Mutnovsky</a:t>
            </a:r>
            <a:r>
              <a:rPr lang="fr-FR" b="1" i="1" dirty="0">
                <a:solidFill>
                  <a:srgbClr val="FFFF00"/>
                </a:solidFill>
              </a:rPr>
              <a:t>, Russie</a:t>
            </a:r>
          </a:p>
        </p:txBody>
      </p:sp>
    </p:spTree>
    <p:extLst>
      <p:ext uri="{BB962C8B-B14F-4D97-AF65-F5344CB8AC3E}">
        <p14:creationId xmlns:p14="http://schemas.microsoft.com/office/powerpoint/2010/main" val="156766277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averne, ravin&#10;&#10;Description générée automatiquement">
            <a:extLst>
              <a:ext uri="{FF2B5EF4-FFF2-40B4-BE49-F238E27FC236}">
                <a16:creationId xmlns:a16="http://schemas.microsoft.com/office/drawing/2014/main" id="{43EFE951-A53C-633A-DBEA-518A91161B6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8634" y="986446"/>
            <a:ext cx="10468304" cy="5335526"/>
          </a:xfrm>
          <a:prstGeom prst="rect">
            <a:avLst/>
          </a:prstGeom>
          <a:ln w="50800" cmpd="dbl">
            <a:solidFill>
              <a:schemeClr val="bg1"/>
            </a:solidFill>
          </a:ln>
        </p:spPr>
      </p:pic>
      <p:sp>
        <p:nvSpPr>
          <p:cNvPr id="4" name="ZoneTexte 3">
            <a:extLst>
              <a:ext uri="{FF2B5EF4-FFF2-40B4-BE49-F238E27FC236}">
                <a16:creationId xmlns:a16="http://schemas.microsoft.com/office/drawing/2014/main" id="{81E6A0AF-4488-6DC6-3CE8-4C16F2CC986F}"/>
              </a:ext>
            </a:extLst>
          </p:cNvPr>
          <p:cNvSpPr txBox="1"/>
          <p:nvPr/>
        </p:nvSpPr>
        <p:spPr>
          <a:xfrm>
            <a:off x="126123" y="63116"/>
            <a:ext cx="11808373" cy="923330"/>
          </a:xfrm>
          <a:prstGeom prst="rect">
            <a:avLst/>
          </a:prstGeom>
          <a:noFill/>
        </p:spPr>
        <p:txBody>
          <a:bodyPr wrap="square" rtlCol="0">
            <a:spAutoFit/>
          </a:bodyPr>
          <a:lstStyle/>
          <a:p>
            <a:r>
              <a:rPr lang="fr-FR" b="1" i="1" dirty="0">
                <a:solidFill>
                  <a:srgbClr val="FFFF00"/>
                </a:solidFill>
              </a:rPr>
              <a:t>La grotte de </a:t>
            </a:r>
            <a:r>
              <a:rPr lang="fr-FR" b="1" i="1" dirty="0" err="1">
                <a:solidFill>
                  <a:srgbClr val="FFFF00"/>
                </a:solidFill>
              </a:rPr>
              <a:t>Melissani</a:t>
            </a:r>
            <a:r>
              <a:rPr lang="fr-FR" b="1" i="1" dirty="0">
                <a:solidFill>
                  <a:srgbClr val="FFFF00"/>
                </a:solidFill>
              </a:rPr>
              <a:t> est située en Grèce sur l’île Ionienne de Céphalonie. Elle mesure 50 m de long, 35 mètres de large et 36 mètres de haut. Elle est inondée par le lac </a:t>
            </a:r>
            <a:r>
              <a:rPr lang="fr-FR" b="1" i="1" dirty="0" err="1">
                <a:solidFill>
                  <a:srgbClr val="FFFF00"/>
                </a:solidFill>
              </a:rPr>
              <a:t>Melissani</a:t>
            </a:r>
            <a:r>
              <a:rPr lang="fr-FR" b="1" i="1" dirty="0">
                <a:solidFill>
                  <a:srgbClr val="FFFF00"/>
                </a:solidFill>
              </a:rPr>
              <a:t> qui mesure environ 30 mètres de profondeur, La grotte de </a:t>
            </a:r>
            <a:r>
              <a:rPr lang="fr-FR" b="1" i="1" dirty="0" err="1">
                <a:solidFill>
                  <a:srgbClr val="FFFF00"/>
                </a:solidFill>
              </a:rPr>
              <a:t>Melissani</a:t>
            </a:r>
            <a:r>
              <a:rPr lang="fr-FR" b="1" i="1" dirty="0">
                <a:solidFill>
                  <a:srgbClr val="FFFF00"/>
                </a:solidFill>
              </a:rPr>
              <a:t>, Grèce</a:t>
            </a:r>
          </a:p>
        </p:txBody>
      </p:sp>
    </p:spTree>
    <p:extLst>
      <p:ext uri="{BB962C8B-B14F-4D97-AF65-F5344CB8AC3E}">
        <p14:creationId xmlns:p14="http://schemas.microsoft.com/office/powerpoint/2010/main" val="4149174744"/>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averne&#10;&#10;Description générée automatiquement">
            <a:extLst>
              <a:ext uri="{FF2B5EF4-FFF2-40B4-BE49-F238E27FC236}">
                <a16:creationId xmlns:a16="http://schemas.microsoft.com/office/drawing/2014/main" id="{C2C2EFFB-D006-747D-496A-BF3CDEC833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97033" y="990600"/>
            <a:ext cx="9725891" cy="5293822"/>
          </a:xfrm>
          <a:prstGeom prst="rect">
            <a:avLst/>
          </a:prstGeom>
          <a:ln w="50800" cmpd="dbl">
            <a:solidFill>
              <a:schemeClr val="bg1"/>
            </a:solidFill>
          </a:ln>
        </p:spPr>
      </p:pic>
      <p:sp>
        <p:nvSpPr>
          <p:cNvPr id="4" name="ZoneTexte 3">
            <a:extLst>
              <a:ext uri="{FF2B5EF4-FFF2-40B4-BE49-F238E27FC236}">
                <a16:creationId xmlns:a16="http://schemas.microsoft.com/office/drawing/2014/main" id="{9619FE88-2AB4-EB80-27CD-8DFB32563925}"/>
              </a:ext>
            </a:extLst>
          </p:cNvPr>
          <p:cNvSpPr txBox="1"/>
          <p:nvPr/>
        </p:nvSpPr>
        <p:spPr>
          <a:xfrm>
            <a:off x="740979" y="0"/>
            <a:ext cx="11083159" cy="923330"/>
          </a:xfrm>
          <a:prstGeom prst="rect">
            <a:avLst/>
          </a:prstGeom>
          <a:noFill/>
        </p:spPr>
        <p:txBody>
          <a:bodyPr wrap="square" rtlCol="0">
            <a:spAutoFit/>
          </a:bodyPr>
          <a:lstStyle/>
          <a:p>
            <a:r>
              <a:rPr lang="fr-FR" b="1" i="1" dirty="0">
                <a:solidFill>
                  <a:srgbClr val="FFFF00"/>
                </a:solidFill>
              </a:rPr>
              <a:t>Les grottes de </a:t>
            </a:r>
            <a:r>
              <a:rPr lang="fr-FR" b="1" i="1" dirty="0" err="1">
                <a:solidFill>
                  <a:srgbClr val="FFFF00"/>
                </a:solidFill>
              </a:rPr>
              <a:t>Bétharram</a:t>
            </a:r>
            <a:r>
              <a:rPr lang="fr-FR" b="1" i="1" dirty="0">
                <a:solidFill>
                  <a:srgbClr val="FFFF00"/>
                </a:solidFill>
              </a:rPr>
              <a:t> sont situées à la limite des départements Hautes-Pyrénées et Pyrénées Atlantiques. Une visite s’impose donc dans ces magnifiques grottes réputées! Les grottes se répartissent sur 5 étages, la visite de ce lieu si curieux s’effectuera en barque, pour finir en petit train afin d’admirer les stalactites et les stalagmites</a:t>
            </a:r>
            <a:r>
              <a:rPr lang="fr-FR" dirty="0">
                <a:solidFill>
                  <a:srgbClr val="FFFF00"/>
                </a:solidFill>
              </a:rPr>
              <a:t>.</a:t>
            </a:r>
          </a:p>
        </p:txBody>
      </p:sp>
    </p:spTree>
    <p:extLst>
      <p:ext uri="{BB962C8B-B14F-4D97-AF65-F5344CB8AC3E}">
        <p14:creationId xmlns:p14="http://schemas.microsoft.com/office/powerpoint/2010/main" val="4157170725"/>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averne&#10;&#10;Description générée automatiquement">
            <a:extLst>
              <a:ext uri="{FF2B5EF4-FFF2-40B4-BE49-F238E27FC236}">
                <a16:creationId xmlns:a16="http://schemas.microsoft.com/office/drawing/2014/main" id="{09B78875-2370-EE11-0FB5-8A02BB1E1C9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82413" y="985345"/>
            <a:ext cx="9758855" cy="5486400"/>
          </a:xfrm>
          <a:prstGeom prst="rect">
            <a:avLst/>
          </a:prstGeom>
          <a:ln w="50800" cmpd="dbl">
            <a:solidFill>
              <a:schemeClr val="bg1"/>
            </a:solidFill>
          </a:ln>
        </p:spPr>
      </p:pic>
      <p:sp>
        <p:nvSpPr>
          <p:cNvPr id="4" name="ZoneTexte 3">
            <a:extLst>
              <a:ext uri="{FF2B5EF4-FFF2-40B4-BE49-F238E27FC236}">
                <a16:creationId xmlns:a16="http://schemas.microsoft.com/office/drawing/2014/main" id="{6BE1B4F8-6FA9-DF22-0A46-58205A6C71CA}"/>
              </a:ext>
            </a:extLst>
          </p:cNvPr>
          <p:cNvSpPr txBox="1"/>
          <p:nvPr/>
        </p:nvSpPr>
        <p:spPr>
          <a:xfrm>
            <a:off x="509752" y="62015"/>
            <a:ext cx="11256579" cy="923330"/>
          </a:xfrm>
          <a:prstGeom prst="rect">
            <a:avLst/>
          </a:prstGeom>
          <a:noFill/>
        </p:spPr>
        <p:txBody>
          <a:bodyPr wrap="square" rtlCol="0">
            <a:spAutoFit/>
          </a:bodyPr>
          <a:lstStyle/>
          <a:p>
            <a:r>
              <a:rPr lang="fr-FR" b="1" i="1" dirty="0">
                <a:solidFill>
                  <a:srgbClr val="FFFF00"/>
                </a:solidFill>
              </a:rPr>
              <a:t>Les grottes de Lacave se situent dans la commune de Lacave dans le département du Lot. Vous pourrez accéder à la grotte par un petit train. La grotte est riche en concrétion (époustouflants stalactites et stalagmites), avec une faune et une flore incroyable sur un circuit d’1,6km en forme de fer à cheval</a:t>
            </a:r>
          </a:p>
        </p:txBody>
      </p:sp>
    </p:spTree>
    <p:extLst>
      <p:ext uri="{BB962C8B-B14F-4D97-AF65-F5344CB8AC3E}">
        <p14:creationId xmlns:p14="http://schemas.microsoft.com/office/powerpoint/2010/main" val="315538834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averne, ravin&#10;&#10;Description générée automatiquement">
            <a:extLst>
              <a:ext uri="{FF2B5EF4-FFF2-40B4-BE49-F238E27FC236}">
                <a16:creationId xmlns:a16="http://schemas.microsoft.com/office/drawing/2014/main" id="{056976FF-30DA-8B33-0556-D76FE67D45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7323" y="548640"/>
            <a:ext cx="7978617" cy="5818909"/>
          </a:xfrm>
          <a:prstGeom prst="rect">
            <a:avLst/>
          </a:prstGeom>
          <a:ln w="50800" cmpd="dbl">
            <a:solidFill>
              <a:schemeClr val="bg1"/>
            </a:solidFill>
          </a:ln>
        </p:spPr>
      </p:pic>
      <p:sp>
        <p:nvSpPr>
          <p:cNvPr id="5" name="ZoneTexte 4">
            <a:extLst>
              <a:ext uri="{FF2B5EF4-FFF2-40B4-BE49-F238E27FC236}">
                <a16:creationId xmlns:a16="http://schemas.microsoft.com/office/drawing/2014/main" id="{EC4F2C8E-C92B-8DB9-F48B-122E6C6504B3}"/>
              </a:ext>
            </a:extLst>
          </p:cNvPr>
          <p:cNvSpPr txBox="1"/>
          <p:nvPr/>
        </p:nvSpPr>
        <p:spPr>
          <a:xfrm>
            <a:off x="8385941" y="2590991"/>
            <a:ext cx="3921673" cy="2031325"/>
          </a:xfrm>
          <a:prstGeom prst="rect">
            <a:avLst/>
          </a:prstGeom>
          <a:noFill/>
        </p:spPr>
        <p:txBody>
          <a:bodyPr wrap="square">
            <a:spAutoFit/>
          </a:bodyPr>
          <a:lstStyle/>
          <a:p>
            <a:r>
              <a:rPr lang="fr-FR" dirty="0">
                <a:solidFill>
                  <a:srgbClr val="FFFF00"/>
                </a:solidFill>
              </a:rPr>
              <a:t>. Gouffre</a:t>
            </a:r>
            <a:r>
              <a:rPr lang="fr-FR" b="1" i="1" dirty="0">
                <a:solidFill>
                  <a:srgbClr val="FFFF00"/>
                </a:solidFill>
              </a:rPr>
              <a:t> de Padirac - Lot</a:t>
            </a:r>
          </a:p>
          <a:p>
            <a:r>
              <a:rPr lang="fr-FR" b="1" i="1" dirty="0">
                <a:solidFill>
                  <a:srgbClr val="FFFF00"/>
                </a:solidFill>
              </a:rPr>
              <a:t>Situé en Dordogne, entre Rocamadour et Sarlat, le Gouffre de Padirac offre une visite hors du commun dans les entrailles de la terre. Pour y pénétrer, engouffrez-vous dans un puits à ciel ouvert de 75 mètres de profondeur. </a:t>
            </a:r>
          </a:p>
        </p:txBody>
      </p:sp>
    </p:spTree>
    <p:extLst>
      <p:ext uri="{BB962C8B-B14F-4D97-AF65-F5344CB8AC3E}">
        <p14:creationId xmlns:p14="http://schemas.microsoft.com/office/powerpoint/2010/main" val="10545757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averne&#10;&#10;Description générée automatiquement">
            <a:extLst>
              <a:ext uri="{FF2B5EF4-FFF2-40B4-BE49-F238E27FC236}">
                <a16:creationId xmlns:a16="http://schemas.microsoft.com/office/drawing/2014/main" id="{8B207732-099C-15C1-05EC-E8F4878C46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3536" y="923329"/>
            <a:ext cx="9725890" cy="5327841"/>
          </a:xfrm>
          <a:prstGeom prst="rect">
            <a:avLst/>
          </a:prstGeom>
          <a:ln w="50800" cmpd="dbl">
            <a:solidFill>
              <a:schemeClr val="bg1"/>
            </a:solidFill>
          </a:ln>
        </p:spPr>
      </p:pic>
      <p:sp>
        <p:nvSpPr>
          <p:cNvPr id="4" name="ZoneTexte 3">
            <a:extLst>
              <a:ext uri="{FF2B5EF4-FFF2-40B4-BE49-F238E27FC236}">
                <a16:creationId xmlns:a16="http://schemas.microsoft.com/office/drawing/2014/main" id="{FCB53893-46A7-2737-EB76-2576AB42F168}"/>
              </a:ext>
            </a:extLst>
          </p:cNvPr>
          <p:cNvSpPr txBox="1"/>
          <p:nvPr/>
        </p:nvSpPr>
        <p:spPr>
          <a:xfrm>
            <a:off x="301122" y="0"/>
            <a:ext cx="11650717" cy="923330"/>
          </a:xfrm>
          <a:prstGeom prst="rect">
            <a:avLst/>
          </a:prstGeom>
          <a:noFill/>
        </p:spPr>
        <p:txBody>
          <a:bodyPr wrap="square" rtlCol="0">
            <a:spAutoFit/>
          </a:bodyPr>
          <a:lstStyle/>
          <a:p>
            <a:r>
              <a:rPr lang="fr-FR" b="1" i="1" dirty="0">
                <a:solidFill>
                  <a:srgbClr val="FFFF00"/>
                </a:solidFill>
              </a:rPr>
              <a:t>Grotte des Demoiselles - Hérault</a:t>
            </a:r>
          </a:p>
          <a:p>
            <a:r>
              <a:rPr lang="fr-FR" b="1" i="1" dirty="0">
                <a:solidFill>
                  <a:srgbClr val="FFFF00"/>
                </a:solidFill>
              </a:rPr>
              <a:t>Dans la Haute Vallée de l’Hérault, entre les Cévennes et la Méditerranée, la Grottes des Demoiselles est au cœur de nombreuses légendes</a:t>
            </a:r>
          </a:p>
        </p:txBody>
      </p:sp>
    </p:spTree>
    <p:extLst>
      <p:ext uri="{BB962C8B-B14F-4D97-AF65-F5344CB8AC3E}">
        <p14:creationId xmlns:p14="http://schemas.microsoft.com/office/powerpoint/2010/main" val="44934805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pierre&#10;&#10;Description générée automatiquement">
            <a:extLst>
              <a:ext uri="{FF2B5EF4-FFF2-40B4-BE49-F238E27FC236}">
                <a16:creationId xmlns:a16="http://schemas.microsoft.com/office/drawing/2014/main" id="{C3896A4C-0A95-B702-071C-73B4C1CF115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6765" y="599090"/>
            <a:ext cx="8589580" cy="5644055"/>
          </a:xfrm>
          <a:prstGeom prst="rect">
            <a:avLst/>
          </a:prstGeom>
          <a:ln w="50800" cmpd="dbl">
            <a:solidFill>
              <a:schemeClr val="bg1"/>
            </a:solidFill>
          </a:ln>
        </p:spPr>
      </p:pic>
      <p:sp>
        <p:nvSpPr>
          <p:cNvPr id="4" name="ZoneTexte 3">
            <a:extLst>
              <a:ext uri="{FF2B5EF4-FFF2-40B4-BE49-F238E27FC236}">
                <a16:creationId xmlns:a16="http://schemas.microsoft.com/office/drawing/2014/main" id="{59C49D06-7649-B5B3-89F3-F2FCC5868444}"/>
              </a:ext>
            </a:extLst>
          </p:cNvPr>
          <p:cNvSpPr txBox="1"/>
          <p:nvPr/>
        </p:nvSpPr>
        <p:spPr>
          <a:xfrm>
            <a:off x="9201808" y="2014901"/>
            <a:ext cx="3042744" cy="2308324"/>
          </a:xfrm>
          <a:prstGeom prst="rect">
            <a:avLst/>
          </a:prstGeom>
          <a:noFill/>
        </p:spPr>
        <p:txBody>
          <a:bodyPr wrap="square" rtlCol="0">
            <a:spAutoFit/>
          </a:bodyPr>
          <a:lstStyle/>
          <a:p>
            <a:r>
              <a:rPr lang="fr-FR" b="1" i="1" dirty="0">
                <a:solidFill>
                  <a:srgbClr val="FFFF00"/>
                </a:solidFill>
              </a:rPr>
              <a:t>Grotte de Rouffignac ,la Grotte de Rouffignac. Comptant parmi les grottes ornées de France, cette immense caverne  ne compte pas moins de 250 peintures rupestres datées de plus de 15 000 ans.</a:t>
            </a:r>
          </a:p>
        </p:txBody>
      </p:sp>
    </p:spTree>
    <p:extLst>
      <p:ext uri="{BB962C8B-B14F-4D97-AF65-F5344CB8AC3E}">
        <p14:creationId xmlns:p14="http://schemas.microsoft.com/office/powerpoint/2010/main" val="706688249"/>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roche, caverne, pierre&#10;&#10;Description générée automatiquement">
            <a:extLst>
              <a:ext uri="{FF2B5EF4-FFF2-40B4-BE49-F238E27FC236}">
                <a16:creationId xmlns:a16="http://schemas.microsoft.com/office/drawing/2014/main" id="{849CDBAA-88A7-CC81-12F5-43B7BC22CC9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74477" y="509666"/>
            <a:ext cx="9043046" cy="5086350"/>
          </a:xfrm>
          <a:prstGeom prst="rect">
            <a:avLst/>
          </a:prstGeom>
          <a:ln w="50800" cmpd="dbl">
            <a:solidFill>
              <a:schemeClr val="bg1"/>
            </a:solidFill>
          </a:ln>
        </p:spPr>
      </p:pic>
      <p:sp>
        <p:nvSpPr>
          <p:cNvPr id="4" name="ZoneTexte 3">
            <a:extLst>
              <a:ext uri="{FF2B5EF4-FFF2-40B4-BE49-F238E27FC236}">
                <a16:creationId xmlns:a16="http://schemas.microsoft.com/office/drawing/2014/main" id="{2AB63BA9-D4DB-E5A5-9886-66F5837694CC}"/>
              </a:ext>
            </a:extLst>
          </p:cNvPr>
          <p:cNvSpPr txBox="1"/>
          <p:nvPr/>
        </p:nvSpPr>
        <p:spPr>
          <a:xfrm>
            <a:off x="1912884" y="5580582"/>
            <a:ext cx="8571186" cy="1200329"/>
          </a:xfrm>
          <a:prstGeom prst="rect">
            <a:avLst/>
          </a:prstGeom>
          <a:noFill/>
        </p:spPr>
        <p:txBody>
          <a:bodyPr wrap="square" rtlCol="0">
            <a:spAutoFit/>
          </a:bodyPr>
          <a:lstStyle/>
          <a:p>
            <a:r>
              <a:rPr lang="fr-FR" b="1" i="1" dirty="0">
                <a:solidFill>
                  <a:srgbClr val="FFFF00"/>
                </a:solidFill>
              </a:rPr>
              <a:t>Grotte de Lascaux - Dordogne</a:t>
            </a:r>
          </a:p>
          <a:p>
            <a:r>
              <a:rPr lang="fr-FR" b="1" i="1" dirty="0">
                <a:solidFill>
                  <a:srgbClr val="FFFF00"/>
                </a:solidFill>
              </a:rPr>
              <a:t>Si les vraies galeries de la grotte de Lascaux ne sont plus ouvertes au public depuis 1963 après la découverte d’un champignon corrosif, le fac-similé de la grotte originale, appelé Lascaux IV, n'enlève rien à la magie des lieux, bien au contraire </a:t>
            </a:r>
          </a:p>
        </p:txBody>
      </p:sp>
    </p:spTree>
    <p:extLst>
      <p:ext uri="{BB962C8B-B14F-4D97-AF65-F5344CB8AC3E}">
        <p14:creationId xmlns:p14="http://schemas.microsoft.com/office/powerpoint/2010/main" val="357701425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10;&#10;Description générée automatiquement">
            <a:extLst>
              <a:ext uri="{FF2B5EF4-FFF2-40B4-BE49-F238E27FC236}">
                <a16:creationId xmlns:a16="http://schemas.microsoft.com/office/drawing/2014/main" id="{CD22709E-541B-A7DD-A3B4-3E0C42E789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1434" y="563535"/>
            <a:ext cx="8560676" cy="5730929"/>
          </a:xfrm>
          <a:prstGeom prst="rect">
            <a:avLst/>
          </a:prstGeom>
          <a:ln w="50800" cmpd="dbl">
            <a:solidFill>
              <a:schemeClr val="bg1"/>
            </a:solidFill>
          </a:ln>
        </p:spPr>
      </p:pic>
      <p:sp>
        <p:nvSpPr>
          <p:cNvPr id="6" name="ZoneTexte 5">
            <a:extLst>
              <a:ext uri="{FF2B5EF4-FFF2-40B4-BE49-F238E27FC236}">
                <a16:creationId xmlns:a16="http://schemas.microsoft.com/office/drawing/2014/main" id="{85D9C865-8A79-7AAE-3F6D-B3947C330B31}"/>
              </a:ext>
            </a:extLst>
          </p:cNvPr>
          <p:cNvSpPr txBox="1"/>
          <p:nvPr/>
        </p:nvSpPr>
        <p:spPr>
          <a:xfrm>
            <a:off x="9184728" y="2293882"/>
            <a:ext cx="3007272" cy="3139321"/>
          </a:xfrm>
          <a:prstGeom prst="rect">
            <a:avLst/>
          </a:prstGeom>
          <a:noFill/>
        </p:spPr>
        <p:txBody>
          <a:bodyPr wrap="square">
            <a:spAutoFit/>
          </a:bodyPr>
          <a:lstStyle/>
          <a:p>
            <a:r>
              <a:rPr lang="fr-FR" b="1" i="1" dirty="0">
                <a:solidFill>
                  <a:srgbClr val="FFFF00"/>
                </a:solidFill>
              </a:rPr>
              <a:t>Grotte de la </a:t>
            </a:r>
            <a:r>
              <a:rPr lang="fr-FR" b="1" i="1" dirty="0" err="1">
                <a:solidFill>
                  <a:srgbClr val="FFFF00"/>
                </a:solidFill>
              </a:rPr>
              <a:t>Cocalière</a:t>
            </a:r>
            <a:r>
              <a:rPr lang="fr-FR" b="1" i="1" dirty="0">
                <a:solidFill>
                  <a:srgbClr val="FFFF00"/>
                </a:solidFill>
              </a:rPr>
              <a:t> - </a:t>
            </a:r>
            <a:r>
              <a:rPr lang="fr-FR" b="1" i="1" dirty="0" err="1">
                <a:solidFill>
                  <a:srgbClr val="FFFF00"/>
                </a:solidFill>
              </a:rPr>
              <a:t>Lanquedoc-Rousillon</a:t>
            </a:r>
            <a:endParaRPr lang="fr-FR" b="1" i="1" dirty="0">
              <a:solidFill>
                <a:srgbClr val="FFFF00"/>
              </a:solidFill>
            </a:endParaRPr>
          </a:p>
          <a:p>
            <a:r>
              <a:rPr lang="fr-FR" b="1" i="1" dirty="0">
                <a:solidFill>
                  <a:srgbClr val="FFFF00"/>
                </a:solidFill>
              </a:rPr>
              <a:t>Au cœur de Cévennes, la grotte de la </a:t>
            </a:r>
            <a:r>
              <a:rPr lang="fr-FR" b="1" i="1" dirty="0" err="1">
                <a:solidFill>
                  <a:srgbClr val="FFFF00"/>
                </a:solidFill>
              </a:rPr>
              <a:t>Cocalière</a:t>
            </a:r>
            <a:r>
              <a:rPr lang="fr-FR" b="1" i="1" dirty="0">
                <a:solidFill>
                  <a:srgbClr val="FFFF00"/>
                </a:solidFill>
              </a:rPr>
              <a:t> offre un incroyable voyage au centre de la terre. Creusée à même le calcaire du sommet du Jurassique il y a 35 millions d’années, cette cave est aujourd’hui toujours en formation.</a:t>
            </a:r>
          </a:p>
        </p:txBody>
      </p:sp>
    </p:spTree>
    <p:extLst>
      <p:ext uri="{BB962C8B-B14F-4D97-AF65-F5344CB8AC3E}">
        <p14:creationId xmlns:p14="http://schemas.microsoft.com/office/powerpoint/2010/main" val="2421196611"/>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caverne&#10;&#10;Description générée automatiquement">
            <a:extLst>
              <a:ext uri="{FF2B5EF4-FFF2-40B4-BE49-F238E27FC236}">
                <a16:creationId xmlns:a16="http://schemas.microsoft.com/office/drawing/2014/main" id="{841034BA-B6CA-2200-D418-C754D12636E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7160" y="328352"/>
            <a:ext cx="8351080" cy="6201295"/>
          </a:xfrm>
          <a:prstGeom prst="rect">
            <a:avLst/>
          </a:prstGeom>
          <a:ln w="50800" cmpd="dbl">
            <a:solidFill>
              <a:schemeClr val="bg1"/>
            </a:solidFill>
          </a:ln>
        </p:spPr>
      </p:pic>
      <p:sp>
        <p:nvSpPr>
          <p:cNvPr id="5" name="ZoneTexte 4">
            <a:extLst>
              <a:ext uri="{FF2B5EF4-FFF2-40B4-BE49-F238E27FC236}">
                <a16:creationId xmlns:a16="http://schemas.microsoft.com/office/drawing/2014/main" id="{4441ED68-6235-9709-FB3C-D894526CFC6C}"/>
              </a:ext>
            </a:extLst>
          </p:cNvPr>
          <p:cNvSpPr txBox="1"/>
          <p:nvPr/>
        </p:nvSpPr>
        <p:spPr>
          <a:xfrm>
            <a:off x="9199002" y="2422321"/>
            <a:ext cx="2744514" cy="3139321"/>
          </a:xfrm>
          <a:prstGeom prst="rect">
            <a:avLst/>
          </a:prstGeom>
          <a:noFill/>
        </p:spPr>
        <p:txBody>
          <a:bodyPr wrap="square">
            <a:spAutoFit/>
          </a:bodyPr>
          <a:lstStyle/>
          <a:p>
            <a:r>
              <a:rPr lang="fr-FR" b="1" i="1" dirty="0">
                <a:solidFill>
                  <a:srgbClr val="FFFF00"/>
                </a:solidFill>
              </a:rPr>
              <a:t>Grotte de </a:t>
            </a:r>
            <a:r>
              <a:rPr lang="fr-FR" b="1" i="1" dirty="0" err="1">
                <a:solidFill>
                  <a:srgbClr val="FFFF00"/>
                </a:solidFill>
              </a:rPr>
              <a:t>Bétharram</a:t>
            </a:r>
            <a:r>
              <a:rPr lang="fr-FR" b="1" i="1" dirty="0">
                <a:solidFill>
                  <a:srgbClr val="FFFF00"/>
                </a:solidFill>
              </a:rPr>
              <a:t> - Hautes-Pyrénées</a:t>
            </a:r>
          </a:p>
          <a:p>
            <a:r>
              <a:rPr lang="fr-FR" b="1" i="1" dirty="0">
                <a:solidFill>
                  <a:srgbClr val="FFFF00"/>
                </a:solidFill>
              </a:rPr>
              <a:t>Les Grottes de </a:t>
            </a:r>
            <a:r>
              <a:rPr lang="fr-FR" b="1" i="1" dirty="0" err="1">
                <a:solidFill>
                  <a:srgbClr val="FFFF00"/>
                </a:solidFill>
              </a:rPr>
              <a:t>Bétharram</a:t>
            </a:r>
            <a:r>
              <a:rPr lang="fr-FR" b="1" i="1" dirty="0">
                <a:solidFill>
                  <a:srgbClr val="FFFF00"/>
                </a:solidFill>
              </a:rPr>
              <a:t> sont de véritables attractions souterraines ! On y pénètre directement par un orifice naturel dans la montagne afin d’accéder au gouffre qui relie cet étage à celui de la rivière</a:t>
            </a:r>
          </a:p>
        </p:txBody>
      </p:sp>
    </p:spTree>
    <p:extLst>
      <p:ext uri="{BB962C8B-B14F-4D97-AF65-F5344CB8AC3E}">
        <p14:creationId xmlns:p14="http://schemas.microsoft.com/office/powerpoint/2010/main" val="333481637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TotalTime>
  <Words>1213</Words>
  <Application>Microsoft Office PowerPoint</Application>
  <PresentationFormat>Grand écran</PresentationFormat>
  <Paragraphs>38</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7</cp:revision>
  <dcterms:created xsi:type="dcterms:W3CDTF">2022-08-18T11:30:00Z</dcterms:created>
  <dcterms:modified xsi:type="dcterms:W3CDTF">2022-09-13T04:47:54Z</dcterms:modified>
</cp:coreProperties>
</file>