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4"/>
  </p:sldMasterIdLst>
  <p:notesMasterIdLst>
    <p:notesMasterId r:id="rId42"/>
  </p:notesMasterIdLst>
  <p:handoutMasterIdLst>
    <p:handoutMasterId r:id="rId43"/>
  </p:handoutMasterIdLst>
  <p:sldIdLst>
    <p:sldId id="3533" r:id="rId5"/>
    <p:sldId id="4276" r:id="rId6"/>
    <p:sldId id="4215" r:id="rId7"/>
    <p:sldId id="4269" r:id="rId8"/>
    <p:sldId id="4216" r:id="rId9"/>
    <p:sldId id="4267" r:id="rId10"/>
    <p:sldId id="4257" r:id="rId11"/>
    <p:sldId id="4249" r:id="rId12"/>
    <p:sldId id="4250" r:id="rId13"/>
    <p:sldId id="4234" r:id="rId14"/>
    <p:sldId id="4254" r:id="rId15"/>
    <p:sldId id="4277" r:id="rId16"/>
    <p:sldId id="4280" r:id="rId17"/>
    <p:sldId id="4278" r:id="rId18"/>
    <p:sldId id="4228" r:id="rId19"/>
    <p:sldId id="4279" r:id="rId20"/>
    <p:sldId id="2138" r:id="rId21"/>
    <p:sldId id="2139" r:id="rId22"/>
    <p:sldId id="4273" r:id="rId23"/>
    <p:sldId id="4275" r:id="rId24"/>
    <p:sldId id="4246" r:id="rId25"/>
    <p:sldId id="269" r:id="rId26"/>
    <p:sldId id="4169" r:id="rId27"/>
    <p:sldId id="4282" r:id="rId28"/>
    <p:sldId id="4274" r:id="rId29"/>
    <p:sldId id="882" r:id="rId30"/>
    <p:sldId id="779" r:id="rId31"/>
    <p:sldId id="4172" r:id="rId32"/>
    <p:sldId id="4244" r:id="rId33"/>
    <p:sldId id="4281" r:id="rId34"/>
    <p:sldId id="4258" r:id="rId35"/>
    <p:sldId id="3235" r:id="rId36"/>
    <p:sldId id="4188" r:id="rId37"/>
    <p:sldId id="4251" r:id="rId38"/>
    <p:sldId id="671" r:id="rId39"/>
    <p:sldId id="4261"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A4A3A4"/>
          </p15:clr>
        </p15:guide>
        <p15:guide id="4" pos="7440" userDrawn="1">
          <p15:clr>
            <a:srgbClr val="A4A3A4"/>
          </p15:clr>
        </p15:guide>
        <p15:guide id="5" orient="horz" pos="192" userDrawn="1">
          <p15:clr>
            <a:srgbClr val="A4A3A4"/>
          </p15:clr>
        </p15:guide>
        <p15:guide id="6"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an Quast" initials="BQ" lastIdx="5" clrIdx="0">
    <p:extLst>
      <p:ext uri="{19B8F6BF-5375-455C-9EA6-DF929625EA0E}">
        <p15:presenceInfo xmlns:p15="http://schemas.microsoft.com/office/powerpoint/2012/main" userId="S::brian.quast@bio-techne.com::e0ab7047-a02b-440b-8f3f-49fdaa7df1a5" providerId="AD"/>
      </p:ext>
    </p:extLst>
  </p:cmAuthor>
  <p:cmAuthor id="2" name="Kevin Smyth" initials="KS" lastIdx="52" clrIdx="1">
    <p:extLst>
      <p:ext uri="{19B8F6BF-5375-455C-9EA6-DF929625EA0E}">
        <p15:presenceInfo xmlns:p15="http://schemas.microsoft.com/office/powerpoint/2012/main" userId="S::kevin.smyth@bio-techne.com::377b20d6-bcdb-4ea3-8a10-9dd77c6826b0" providerId="AD"/>
      </p:ext>
    </p:extLst>
  </p:cmAuthor>
  <p:cmAuthor id="3" name="Amanda Zavatchan" initials="AZ" lastIdx="96" clrIdx="2">
    <p:extLst>
      <p:ext uri="{19B8F6BF-5375-455C-9EA6-DF929625EA0E}">
        <p15:presenceInfo xmlns:p15="http://schemas.microsoft.com/office/powerpoint/2012/main" userId="S::amanda.zavatchan@bio-techne.com::86c266be-aa77-43e5-b755-7031b078d278" providerId="AD"/>
      </p:ext>
    </p:extLst>
  </p:cmAuthor>
  <p:cmAuthor id="4" name="Struan Robertson" initials="SR" lastIdx="1" clrIdx="3">
    <p:extLst>
      <p:ext uri="{19B8F6BF-5375-455C-9EA6-DF929625EA0E}">
        <p15:presenceInfo xmlns:p15="http://schemas.microsoft.com/office/powerpoint/2012/main" userId="S::struan.robertson@bio-techne.com::172b3c85-4273-419b-8c24-c86a17144e04" providerId="AD"/>
      </p:ext>
    </p:extLst>
  </p:cmAuthor>
  <p:cmAuthor id="5" name="Frank Mortari" initials="FM" lastIdx="1" clrIdx="1">
    <p:extLst>
      <p:ext uri="{19B8F6BF-5375-455C-9EA6-DF929625EA0E}">
        <p15:presenceInfo xmlns:p15="http://schemas.microsoft.com/office/powerpoint/2012/main" userId="S::Frank.Mortari@bio-techne.com::b300042a-886f-434d-bbab-c608451130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220"/>
    <a:srgbClr val="85473F"/>
    <a:srgbClr val="020A10"/>
    <a:srgbClr val="6BD430"/>
    <a:srgbClr val="F44C61"/>
    <a:srgbClr val="A6BADE"/>
    <a:srgbClr val="07B5D2"/>
    <a:srgbClr val="70CACB"/>
    <a:srgbClr val="125E9E"/>
    <a:srgbClr val="B2C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42" autoAdjust="0"/>
    <p:restoredTop sz="94250" autoAdjust="0"/>
  </p:normalViewPr>
  <p:slideViewPr>
    <p:cSldViewPr snapToGrid="0" snapToObjects="1">
      <p:cViewPr varScale="1">
        <p:scale>
          <a:sx n="70" d="100"/>
          <a:sy n="70" d="100"/>
        </p:scale>
        <p:origin x="672" y="48"/>
      </p:cViewPr>
      <p:guideLst>
        <p:guide orient="horz" pos="2160"/>
        <p:guide pos="3840"/>
        <p:guide pos="240"/>
        <p:guide pos="7440"/>
        <p:guide orient="horz" pos="192"/>
        <p:guide orient="horz" pos="4128"/>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4692D3-B5EB-4B3B-B9C5-502A7EA113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0392245-D7F2-4EFA-A444-E84881C151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B88036-087A-429C-895A-DC9B3FF5941C}" type="datetimeFigureOut">
              <a:rPr lang="en-US" smtClean="0"/>
              <a:t>9/23/2022</a:t>
            </a:fld>
            <a:endParaRPr lang="en-US" dirty="0"/>
          </a:p>
        </p:txBody>
      </p:sp>
      <p:sp>
        <p:nvSpPr>
          <p:cNvPr id="4" name="Footer Placeholder 3">
            <a:extLst>
              <a:ext uri="{FF2B5EF4-FFF2-40B4-BE49-F238E27FC236}">
                <a16:creationId xmlns:a16="http://schemas.microsoft.com/office/drawing/2014/main" id="{435B83FE-6121-46B5-8F3D-F337614D6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FAD00E-7E07-41DF-99AD-5BA7339335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9AC4FB-7F3B-4776-B08B-AA5397530731}" type="slidenum">
              <a:rPr lang="en-US" smtClean="0"/>
              <a:t>‹N°›</a:t>
            </a:fld>
            <a:endParaRPr lang="en-US" dirty="0"/>
          </a:p>
        </p:txBody>
      </p:sp>
    </p:spTree>
    <p:extLst>
      <p:ext uri="{BB962C8B-B14F-4D97-AF65-F5344CB8AC3E}">
        <p14:creationId xmlns:p14="http://schemas.microsoft.com/office/powerpoint/2010/main" val="1532615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CABBD-CDAF-43CA-81AC-089702334F7E}" type="datetimeFigureOut">
              <a:rPr lang="en-US" smtClean="0"/>
              <a:t>9/23/2022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5D2F9-57D4-44AA-B4D4-CA4CD7C31859}" type="slidenum">
              <a:rPr lang="en-US" smtClean="0"/>
              <a:t>‹N°›</a:t>
            </a:fld>
            <a:endParaRPr lang="en-US" dirty="0"/>
          </a:p>
        </p:txBody>
      </p:sp>
    </p:spTree>
    <p:extLst>
      <p:ext uri="{BB962C8B-B14F-4D97-AF65-F5344CB8AC3E}">
        <p14:creationId xmlns:p14="http://schemas.microsoft.com/office/powerpoint/2010/main" val="3452664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1CFE6F-7D1F-5C48-A328-85026DC72496}" type="slidenum">
              <a:rPr lang="en-US" smtClean="0"/>
              <a:t>2</a:t>
            </a:fld>
            <a:endParaRPr lang="en-US"/>
          </a:p>
        </p:txBody>
      </p:sp>
    </p:spTree>
    <p:extLst>
      <p:ext uri="{BB962C8B-B14F-4D97-AF65-F5344CB8AC3E}">
        <p14:creationId xmlns:p14="http://schemas.microsoft.com/office/powerpoint/2010/main" val="339848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chemeClr val="bg1"/>
                </a:solidFill>
              </a:rPr>
              <a:t>More data will be on the landing page.  Natural linearity data to come.  This is spike linearity data.</a:t>
            </a:r>
          </a:p>
          <a:p>
            <a:endParaRPr lang="en-US" dirty="0"/>
          </a:p>
        </p:txBody>
      </p:sp>
      <p:sp>
        <p:nvSpPr>
          <p:cNvPr id="4" name="Slide Number Placeholder 3"/>
          <p:cNvSpPr>
            <a:spLocks noGrp="1"/>
          </p:cNvSpPr>
          <p:nvPr>
            <p:ph type="sldNum" sz="quarter" idx="5"/>
          </p:nvPr>
        </p:nvSpPr>
        <p:spPr/>
        <p:txBody>
          <a:bodyPr/>
          <a:lstStyle/>
          <a:p>
            <a:fld id="{8F67354D-8343-4EBD-BBEB-4EBC2A232E75}" type="slidenum">
              <a:rPr lang="en-US" smtClean="0"/>
              <a:t>37</a:t>
            </a:fld>
            <a:endParaRPr lang="en-US"/>
          </a:p>
        </p:txBody>
      </p:sp>
    </p:spTree>
    <p:extLst>
      <p:ext uri="{BB962C8B-B14F-4D97-AF65-F5344CB8AC3E}">
        <p14:creationId xmlns:p14="http://schemas.microsoft.com/office/powerpoint/2010/main" val="426631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message</a:t>
            </a:r>
            <a:r>
              <a:rPr lang="en-US" b="1" baseline="0" dirty="0"/>
              <a:t> related to </a:t>
            </a:r>
            <a:r>
              <a:rPr lang="en-US" b="1" baseline="0" dirty="0" err="1"/>
              <a:t>RNAscope</a:t>
            </a:r>
            <a:r>
              <a:rPr lang="en-US" b="1" baseline="0" dirty="0"/>
              <a:t>: </a:t>
            </a:r>
            <a:r>
              <a:rPr lang="en-US" sz="1200" dirty="0"/>
              <a:t>was used to performed to validate single cell </a:t>
            </a:r>
            <a:r>
              <a:rPr lang="en-US" sz="1200" dirty="0" err="1"/>
              <a:t>RNAseq</a:t>
            </a:r>
            <a:r>
              <a:rPr lang="en-US" sz="1200" dirty="0"/>
              <a:t> and for in vivo i</a:t>
            </a:r>
            <a:r>
              <a:rPr lang="en-US" sz="1200" b="0" i="0" u="none" strike="noStrike" kern="1200" baseline="0" dirty="0">
                <a:solidFill>
                  <a:schemeClr val="tx1"/>
                </a:solidFill>
                <a:latin typeface="+mn-lt"/>
                <a:ea typeface="+mn-ea"/>
                <a:cs typeface="+mn-cs"/>
              </a:rPr>
              <a:t>dentification of cells based on their gene expression profiles</a:t>
            </a:r>
            <a:r>
              <a:rPr lang="en-US" sz="1200" b="0" i="0" kern="1200" dirty="0">
                <a:solidFill>
                  <a:schemeClr val="tx1"/>
                </a:solidFill>
                <a:effectLst/>
                <a:latin typeface="+mn-lt"/>
                <a:ea typeface="+mn-ea"/>
                <a:cs typeface="+mn-cs"/>
              </a:rPr>
              <a:t>.</a:t>
            </a:r>
            <a:endParaRPr lang="en-US" b="1" baseline="0" dirty="0"/>
          </a:p>
          <a:p>
            <a:endParaRPr lang="en-US" sz="1200" b="0" i="0" u="none" kern="1200" baseline="0" dirty="0">
              <a:solidFill>
                <a:schemeClr val="tx1"/>
              </a:solidFill>
              <a:latin typeface="Arial" panose="020B0604020202020204" pitchFamily="34" charset="0"/>
              <a:ea typeface="+mn-ea"/>
              <a:cs typeface="+mn-cs"/>
            </a:endParaRPr>
          </a:p>
          <a:p>
            <a:pPr marL="0" indent="0">
              <a:buFont typeface="Arial" panose="020B0604020202020204" pitchFamily="34" charset="0"/>
              <a:buNone/>
            </a:pPr>
            <a:r>
              <a:rPr lang="en-US" sz="1200" b="1" i="0" u="none" kern="1200" baseline="0" dirty="0">
                <a:solidFill>
                  <a:schemeClr val="tx1"/>
                </a:solidFill>
                <a:latin typeface="Arial" panose="020B0604020202020204" pitchFamily="34" charset="0"/>
                <a:ea typeface="+mn-ea"/>
                <a:cs typeface="+mn-cs"/>
              </a:rPr>
              <a:t>Potential positioning/utility of this paper:</a:t>
            </a:r>
            <a:r>
              <a:rPr lang="en-US" sz="1200" b="0" i="0" u="none" kern="1200" baseline="0" dirty="0">
                <a:solidFill>
                  <a:schemeClr val="bg1">
                    <a:lumMod val="85000"/>
                  </a:schemeClr>
                </a:solidFill>
                <a:latin typeface="Arial" panose="020B0604020202020204" pitchFamily="34" charset="0"/>
                <a:ea typeface="+mn-ea"/>
                <a:cs typeface="+mn-cs"/>
              </a:rPr>
              <a:t> </a:t>
            </a:r>
            <a:r>
              <a:rPr lang="en-US" sz="1200" b="0" i="0" u="none" strike="noStrike" kern="1200" baseline="0" dirty="0" err="1">
                <a:solidFill>
                  <a:schemeClr val="tx1"/>
                </a:solidFill>
                <a:latin typeface="+mn-lt"/>
                <a:ea typeface="+mn-ea"/>
                <a:cs typeface="+mn-cs"/>
              </a:rPr>
              <a:t>ScRNAseq</a:t>
            </a:r>
            <a:r>
              <a:rPr lang="en-US" sz="1200" b="0" i="0" u="none" strike="noStrike" kern="1200" baseline="0" dirty="0">
                <a:solidFill>
                  <a:schemeClr val="tx1"/>
                </a:solidFill>
                <a:latin typeface="+mn-lt"/>
                <a:ea typeface="+mn-ea"/>
                <a:cs typeface="+mn-cs"/>
              </a:rPr>
              <a:t> validation and cell type identification</a:t>
            </a:r>
            <a:endParaRPr lang="en-US" sz="1200" b="0" i="0" u="none" kern="1200" baseline="0" dirty="0">
              <a:solidFill>
                <a:schemeClr val="bg1">
                  <a:lumMod val="85000"/>
                </a:schemeClr>
              </a:solidFill>
              <a:latin typeface="Arial" panose="020B0604020202020204" pitchFamily="34" charset="0"/>
              <a:ea typeface="+mn-ea"/>
              <a:cs typeface="+mn-cs"/>
            </a:endParaRPr>
          </a:p>
          <a:p>
            <a:pPr marL="0" indent="0">
              <a:buFont typeface="Arial" panose="020B0604020202020204" pitchFamily="34" charset="0"/>
              <a:buNone/>
            </a:pPr>
            <a:endParaRPr lang="en-US" sz="1200" b="0" i="0" u="none" kern="1200" baseline="0" dirty="0">
              <a:solidFill>
                <a:schemeClr val="bg1">
                  <a:lumMod val="85000"/>
                </a:schemeClr>
              </a:solidFill>
              <a:latin typeface="Arial" panose="020B0604020202020204" pitchFamily="34" charset="0"/>
              <a:ea typeface="+mn-ea"/>
              <a:cs typeface="+mn-cs"/>
            </a:endParaRPr>
          </a:p>
          <a:p>
            <a:pPr marL="0" indent="0">
              <a:buFont typeface="Arial" panose="020B0604020202020204" pitchFamily="34" charset="0"/>
              <a:buNone/>
            </a:pPr>
            <a:r>
              <a:rPr lang="en-US" sz="1200" b="1" i="0" u="none" kern="1200" baseline="0" dirty="0">
                <a:solidFill>
                  <a:schemeClr val="bg1">
                    <a:lumMod val="85000"/>
                  </a:schemeClr>
                </a:solidFill>
                <a:latin typeface="Arial" panose="020B0604020202020204" pitchFamily="34" charset="0"/>
                <a:ea typeface="+mn-ea"/>
                <a:cs typeface="+mn-cs"/>
              </a:rPr>
              <a:t>Assay used</a:t>
            </a:r>
            <a:r>
              <a:rPr lang="en-US" sz="1200" b="0" i="0" u="none" kern="1200" baseline="0" dirty="0">
                <a:solidFill>
                  <a:schemeClr val="bg1">
                    <a:lumMod val="85000"/>
                  </a:schemeClr>
                </a:solidFill>
                <a:latin typeface="Arial" panose="020B0604020202020204" pitchFamily="34" charset="0"/>
                <a:ea typeface="+mn-ea"/>
                <a:cs typeface="+mn-cs"/>
              </a:rPr>
              <a:t>: Manual Multiplex Fluorescent v1 assay (cat# 320850)</a:t>
            </a:r>
          </a:p>
          <a:p>
            <a:pPr marL="0" indent="0">
              <a:buFont typeface="Arial" panose="020B0604020202020204" pitchFamily="34" charset="0"/>
              <a:buNone/>
            </a:pPr>
            <a:endParaRPr lang="en-US" sz="1200" b="0" i="0" u="none" kern="1200" baseline="0" dirty="0">
              <a:solidFill>
                <a:schemeClr val="bg1">
                  <a:lumMod val="85000"/>
                </a:schemeClr>
              </a:solidFill>
              <a:latin typeface="Arial" panose="020B0604020202020204" pitchFamily="34" charset="0"/>
              <a:ea typeface="+mn-ea"/>
              <a:cs typeface="+mn-cs"/>
            </a:endParaRPr>
          </a:p>
          <a:p>
            <a:r>
              <a:rPr lang="en-US" sz="1200" b="1" dirty="0"/>
              <a:t>Probes</a:t>
            </a:r>
            <a:r>
              <a:rPr lang="en-US" sz="1200" b="1" baseline="0" dirty="0"/>
              <a:t> used</a:t>
            </a:r>
            <a:r>
              <a:rPr lang="en-US" sz="1200" baseline="0" dirty="0"/>
              <a:t>: </a:t>
            </a:r>
            <a:r>
              <a:rPr lang="en-US" sz="1200" b="0" i="0" u="none" strike="noStrike" kern="1200" baseline="0" dirty="0" err="1">
                <a:solidFill>
                  <a:schemeClr val="tx1"/>
                </a:solidFill>
                <a:latin typeface="+mn-lt"/>
                <a:ea typeface="+mn-ea"/>
                <a:cs typeface="+mn-cs"/>
              </a:rPr>
              <a:t>Trpa</a:t>
            </a:r>
            <a:r>
              <a:rPr lang="en-US" sz="1200" b="0" i="0" u="none" strike="noStrike" kern="1200" baseline="0" dirty="0">
                <a:solidFill>
                  <a:schemeClr val="tx1"/>
                </a:solidFill>
                <a:latin typeface="+mn-lt"/>
                <a:ea typeface="+mn-ea"/>
                <a:cs typeface="+mn-cs"/>
              </a:rPr>
              <a:t>`, Tmem233, Uts2b, Gata3, Slc17a7, Itm2a, </a:t>
            </a:r>
            <a:r>
              <a:rPr lang="en-US" sz="1200" b="0" i="0" u="none" strike="noStrike" kern="1200" baseline="0" dirty="0" err="1">
                <a:solidFill>
                  <a:schemeClr val="tx1"/>
                </a:solidFill>
                <a:latin typeface="+mn-lt"/>
                <a:ea typeface="+mn-ea"/>
                <a:cs typeface="+mn-cs"/>
              </a:rPr>
              <a:t>Mrgprd</a:t>
            </a:r>
            <a:r>
              <a:rPr lang="en-US" sz="1200" b="0" i="0" u="none" strike="noStrike" kern="1200" baseline="0" dirty="0">
                <a:solidFill>
                  <a:schemeClr val="tx1"/>
                </a:solidFill>
                <a:latin typeface="+mn-lt"/>
                <a:ea typeface="+mn-ea"/>
                <a:cs typeface="+mn-cs"/>
              </a:rPr>
              <a:t>, Wfdc2, </a:t>
            </a:r>
            <a:r>
              <a:rPr lang="en-US" sz="1200" b="0" i="0" u="none" strike="noStrike" kern="1200" baseline="0" dirty="0" err="1">
                <a:solidFill>
                  <a:schemeClr val="tx1"/>
                </a:solidFill>
                <a:latin typeface="+mn-lt"/>
                <a:ea typeface="+mn-ea"/>
                <a:cs typeface="+mn-cs"/>
              </a:rPr>
              <a:t>Osmr</a:t>
            </a:r>
            <a:r>
              <a:rPr lang="en-US" sz="1200" b="0" i="0" u="none" strike="noStrike" kern="1200" baseline="0" dirty="0">
                <a:solidFill>
                  <a:schemeClr val="tx1"/>
                </a:solidFill>
                <a:latin typeface="+mn-lt"/>
                <a:ea typeface="+mn-ea"/>
                <a:cs typeface="+mn-cs"/>
              </a:rPr>
              <a:t>, Gpr65, Piezo, </a:t>
            </a:r>
            <a:r>
              <a:rPr lang="en-US" sz="1200" b="0" i="0" u="none" strike="noStrike" kern="1200" baseline="0" dirty="0" err="1">
                <a:solidFill>
                  <a:schemeClr val="tx1"/>
                </a:solidFill>
                <a:latin typeface="+mn-lt"/>
                <a:ea typeface="+mn-ea"/>
                <a:cs typeface="+mn-cs"/>
              </a:rPr>
              <a:t>Vip</a:t>
            </a:r>
            <a:r>
              <a:rPr lang="en-US" sz="1200" b="0" i="0" u="none" strike="noStrike" kern="1200" baseline="0" dirty="0">
                <a:solidFill>
                  <a:schemeClr val="tx1"/>
                </a:solidFill>
                <a:latin typeface="+mn-lt"/>
                <a:ea typeface="+mn-ea"/>
                <a:cs typeface="+mn-cs"/>
              </a:rPr>
              <a:t>, Car8, Rbp4, Gabra1, Kcnq3, Kcna1, Aqp1, Prdm12, Phox2b, Igf1, Foxp2, Kit, </a:t>
            </a:r>
            <a:r>
              <a:rPr lang="en-US" sz="1200" b="0" i="0" u="none" strike="noStrike" kern="1200" baseline="0" dirty="0" err="1">
                <a:solidFill>
                  <a:schemeClr val="tx1"/>
                </a:solidFill>
                <a:latin typeface="+mn-lt"/>
                <a:ea typeface="+mn-ea"/>
                <a:cs typeface="+mn-cs"/>
              </a:rPr>
              <a:t>Nefh</a:t>
            </a:r>
            <a:r>
              <a:rPr lang="en-US" sz="1200" b="0" i="0" u="none" strike="noStrike" kern="1200" baseline="0" dirty="0">
                <a:solidFill>
                  <a:schemeClr val="tx1"/>
                </a:solidFill>
                <a:latin typeface="+mn-lt"/>
                <a:ea typeface="+mn-ea"/>
                <a:cs typeface="+mn-cs"/>
              </a:rPr>
              <a:t>, Meis2</a:t>
            </a:r>
          </a:p>
          <a:p>
            <a:endParaRPr lang="en-US" sz="1200" b="1" i="0" u="none" kern="1200" baseline="0" dirty="0">
              <a:solidFill>
                <a:schemeClr val="tx1"/>
              </a:solidFill>
              <a:latin typeface="Arial" panose="020B0604020202020204" pitchFamily="34" charset="0"/>
              <a:ea typeface="+mn-ea"/>
              <a:cs typeface="+mn-cs"/>
            </a:endParaRPr>
          </a:p>
          <a:p>
            <a:pPr marL="0" marR="0" indent="0" algn="l" defTabSz="1218987" rtl="0" eaLnBrk="1" fontAlgn="auto" latinLnBrk="0" hangingPunct="1">
              <a:lnSpc>
                <a:spcPct val="95000"/>
              </a:lnSpc>
              <a:spcBef>
                <a:spcPts val="1200"/>
              </a:spcBef>
              <a:spcAft>
                <a:spcPts val="0"/>
              </a:spcAft>
              <a:buClrTx/>
              <a:buSzTx/>
              <a:buFont typeface="Arial" pitchFamily="34" charset="0"/>
              <a:buNone/>
              <a:tabLst/>
              <a:defRPr/>
            </a:pPr>
            <a:r>
              <a:rPr lang="en-US" sz="1200" b="1" i="0" u="none" kern="1200" baseline="0" dirty="0">
                <a:solidFill>
                  <a:schemeClr val="tx1"/>
                </a:solidFill>
                <a:latin typeface="Arial" panose="020B0604020202020204" pitchFamily="34" charset="0"/>
                <a:ea typeface="+mn-ea"/>
                <a:cs typeface="+mn-cs"/>
              </a:rPr>
              <a:t>Details on this publication:</a:t>
            </a: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endParaRPr lang="en-US" sz="1200" b="1"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r>
              <a:rPr lang="en-US" sz="1200" b="1" i="0" dirty="0">
                <a:solidFill>
                  <a:schemeClr val="bg1"/>
                </a:solidFill>
                <a:latin typeface="Arial" pitchFamily="34" charset="0"/>
                <a:cs typeface="Arial" pitchFamily="34" charset="0"/>
              </a:rPr>
              <a:t>Title: </a:t>
            </a:r>
            <a:r>
              <a:rPr lang="en-US" sz="1200" b="0" i="0" kern="1200" dirty="0">
                <a:solidFill>
                  <a:schemeClr val="tx1"/>
                </a:solidFill>
                <a:effectLst/>
                <a:latin typeface="+mn-lt"/>
                <a:ea typeface="+mn-ea"/>
                <a:cs typeface="+mn-cs"/>
              </a:rPr>
              <a:t>An Atlas of Vagal Sensory Neurons and Their Molecular Specialization</a:t>
            </a:r>
            <a:endParaRPr lang="en-US" sz="1200" b="0"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endParaRPr lang="en-US" sz="1200" b="0"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r>
              <a:rPr lang="en-US" sz="1200" b="1" i="0" dirty="0">
                <a:solidFill>
                  <a:schemeClr val="bg1"/>
                </a:solidFill>
                <a:latin typeface="Arial" pitchFamily="34" charset="0"/>
                <a:cs typeface="Arial" pitchFamily="34" charset="0"/>
              </a:rPr>
              <a:t>Authors: </a:t>
            </a:r>
            <a:r>
              <a:rPr lang="sv-SE" sz="1200" b="0" i="0" dirty="0">
                <a:solidFill>
                  <a:schemeClr val="bg1"/>
                </a:solidFill>
                <a:latin typeface="Arial" pitchFamily="34" charset="0"/>
                <a:cs typeface="Arial" pitchFamily="34" charset="0"/>
              </a:rPr>
              <a:t>Jussi Kupari, Martin Haring, Eneritz Agirre, Gonc¸alo Castelo-Branco, Patrik Ernfors</a:t>
            </a:r>
            <a:endParaRPr lang="en-US" sz="1200" b="0"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endParaRPr lang="en-US" sz="1200" b="0" i="0" dirty="0">
              <a:solidFill>
                <a:schemeClr val="bg1"/>
              </a:solidFill>
              <a:latin typeface="Arial" pitchFamily="34" charset="0"/>
              <a:cs typeface="Arial" pitchFamily="34" charset="0"/>
            </a:endParaRPr>
          </a:p>
          <a:p>
            <a:pPr marL="0" indent="0">
              <a:buNone/>
            </a:pPr>
            <a:r>
              <a:rPr lang="en-US" b="1" dirty="0"/>
              <a:t>Author</a:t>
            </a:r>
            <a:r>
              <a:rPr lang="en-US" b="1" baseline="0" dirty="0"/>
              <a:t>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Department of Medical Biochemistry and Biophysics, Karolinska </a:t>
            </a:r>
            <a:r>
              <a:rPr lang="en-US" sz="1200" b="0" i="0" kern="1200" dirty="0" err="1">
                <a:solidFill>
                  <a:schemeClr val="tx1"/>
                </a:solidFill>
                <a:effectLst/>
                <a:latin typeface="+mn-lt"/>
                <a:ea typeface="+mn-ea"/>
                <a:cs typeface="+mn-cs"/>
              </a:rPr>
              <a:t>Institutet</a:t>
            </a:r>
            <a:r>
              <a:rPr lang="en-US" sz="1200" b="0" i="0" kern="1200" dirty="0">
                <a:solidFill>
                  <a:schemeClr val="tx1"/>
                </a:solidFill>
                <a:effectLst/>
                <a:latin typeface="+mn-lt"/>
                <a:ea typeface="+mn-ea"/>
                <a:cs typeface="+mn-cs"/>
              </a:rPr>
              <a:t>, 17177 Stockholm, Sweden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Ming Wai Lau Centre for Reparative Medicine, Stockholm node, Karolinska </a:t>
            </a:r>
            <a:r>
              <a:rPr lang="en-US" sz="1200" b="0" i="0" u="none" strike="noStrike" kern="1200" baseline="0" dirty="0" err="1">
                <a:solidFill>
                  <a:schemeClr val="tx1"/>
                </a:solidFill>
                <a:latin typeface="+mn-lt"/>
                <a:ea typeface="+mn-ea"/>
                <a:cs typeface="+mn-cs"/>
              </a:rPr>
              <a:t>Institutet</a:t>
            </a:r>
            <a:r>
              <a:rPr lang="en-US" sz="1200" b="0" i="0" u="none" strike="noStrike" kern="1200" baseline="0" dirty="0">
                <a:solidFill>
                  <a:schemeClr val="tx1"/>
                </a:solidFill>
                <a:latin typeface="+mn-lt"/>
                <a:ea typeface="+mn-ea"/>
                <a:cs typeface="+mn-cs"/>
              </a:rPr>
              <a:t>, Stockholm, Sweden</a:t>
            </a:r>
            <a:endParaRPr lang="en-US" sz="1200" b="0" i="0" u="none" strike="noStrike" kern="1200" baseline="0" dirty="0">
              <a:solidFill>
                <a:schemeClr val="tx1"/>
              </a:solidFill>
              <a:latin typeface="Arial" panose="020B0604020202020204" pitchFamily="34" charset="0"/>
              <a:ea typeface="+mn-ea"/>
              <a:cs typeface="+mn-cs"/>
            </a:endParaRPr>
          </a:p>
          <a:p>
            <a:pPr marL="0" indent="0">
              <a:buNone/>
            </a:pPr>
            <a:r>
              <a:rPr lang="en-US" sz="1200" b="1" i="0" u="none" strike="noStrike" kern="1200" baseline="0" dirty="0">
                <a:solidFill>
                  <a:schemeClr val="tx1"/>
                </a:solidFill>
                <a:latin typeface="Arial" panose="020B0604020202020204" pitchFamily="34" charset="0"/>
                <a:ea typeface="+mn-ea"/>
                <a:cs typeface="+mn-cs"/>
              </a:rPr>
              <a:t>Overall Key Findings: </a:t>
            </a:r>
          </a:p>
          <a:p>
            <a:pPr marL="0" indent="0">
              <a:buNone/>
            </a:pPr>
            <a:endParaRPr lang="en-US" sz="1200" b="1" i="0" u="none" strike="noStrike" kern="1200" baseline="0" dirty="0">
              <a:solidFill>
                <a:schemeClr val="tx1"/>
              </a:solidFill>
              <a:latin typeface="Arial" panose="020B0604020202020204" pitchFamily="34" charset="0"/>
              <a:ea typeface="+mn-ea"/>
              <a:cs typeface="+mn-cs"/>
            </a:endParaRPr>
          </a:p>
          <a:p>
            <a:pPr marL="0" indent="0">
              <a:buNone/>
            </a:pPr>
            <a:r>
              <a:rPr lang="en-US" sz="1200" b="1" i="0" u="none" strike="noStrike" kern="1200" baseline="0" dirty="0">
                <a:solidFill>
                  <a:schemeClr val="tx1"/>
                </a:solidFill>
                <a:latin typeface="Arial" panose="020B0604020202020204" pitchFamily="34" charset="0"/>
                <a:ea typeface="+mn-ea"/>
                <a:cs typeface="+mn-cs"/>
              </a:rPr>
              <a:t>Abstract: </a:t>
            </a:r>
            <a:r>
              <a:rPr lang="en-US" sz="1200" b="0" i="0" kern="1200" dirty="0">
                <a:solidFill>
                  <a:schemeClr val="tx1"/>
                </a:solidFill>
                <a:effectLst/>
                <a:latin typeface="+mn-lt"/>
                <a:ea typeface="+mn-ea"/>
                <a:cs typeface="+mn-cs"/>
              </a:rPr>
              <a:t>Sensory functions of the </a:t>
            </a:r>
            <a:r>
              <a:rPr lang="en-US" sz="1200" b="0" i="0" kern="1200" dirty="0" err="1">
                <a:solidFill>
                  <a:schemeClr val="tx1"/>
                </a:solidFill>
                <a:effectLst/>
                <a:latin typeface="+mn-lt"/>
                <a:ea typeface="+mn-ea"/>
                <a:cs typeface="+mn-cs"/>
              </a:rPr>
              <a:t>vagus</a:t>
            </a:r>
            <a:r>
              <a:rPr lang="en-US" sz="1200" b="0" i="0" kern="1200" dirty="0">
                <a:solidFill>
                  <a:schemeClr val="tx1"/>
                </a:solidFill>
                <a:effectLst/>
                <a:latin typeface="+mn-lt"/>
                <a:ea typeface="+mn-ea"/>
                <a:cs typeface="+mn-cs"/>
              </a:rPr>
              <a:t> nerve are critical for conscious perceptions and for monitoring visceral functions in the cardio-pulmonary and gastrointestinal systems. Here, we present a comprehensive identification, classification, and validation of the neuron types in the neural crest (jugular) and placode (nodose) derived vagal ganglia by single-cell RNA sequencing (</a:t>
            </a:r>
            <a:r>
              <a:rPr lang="en-US" sz="1200" b="0" i="0" kern="1200" dirty="0" err="1">
                <a:solidFill>
                  <a:schemeClr val="tx1"/>
                </a:solidFill>
                <a:effectLst/>
                <a:latin typeface="+mn-lt"/>
                <a:ea typeface="+mn-ea"/>
                <a:cs typeface="+mn-cs"/>
              </a:rPr>
              <a:t>scRNA-seq</a:t>
            </a:r>
            <a:r>
              <a:rPr lang="en-US" sz="1200" b="0" i="0" kern="1200" dirty="0">
                <a:solidFill>
                  <a:schemeClr val="tx1"/>
                </a:solidFill>
                <a:effectLst/>
                <a:latin typeface="+mn-lt"/>
                <a:ea typeface="+mn-ea"/>
                <a:cs typeface="+mn-cs"/>
              </a:rPr>
              <a:t>) transcriptomic analysis. Our results reveal major differences between neurons derived from different embryonic origins. Jugular neurons exhibit fundamental similarities to the somatosensory spinal neurons, including major types, such as C-low threshold mechanoreceptors (C-LTMRs), A-LTMRs, Ad-nociceptors, and cold-, and mechano-heat C-nociceptors. In contrast, the nodose ganglion contains 18 distinct types dedicated to surveying the physiological state of the internal body. Our results reveal a vast diversity of vagal neuron types, including many previously unanticipated types, as well as proposed types that are consistent with chemoreceptors, nutrient detectors, baroreceptors, and stretch and volume mechanoreceptors of the respiratory, gastrointestinal, and cardiovascular systems.</a:t>
            </a:r>
            <a:endParaRPr lang="en-US" baseline="0" dirty="0"/>
          </a:p>
          <a:p>
            <a:endParaRPr lang="en-US" dirty="0"/>
          </a:p>
        </p:txBody>
      </p:sp>
      <p:sp>
        <p:nvSpPr>
          <p:cNvPr id="4" name="Slide Number Placeholder 3"/>
          <p:cNvSpPr>
            <a:spLocks noGrp="1"/>
          </p:cNvSpPr>
          <p:nvPr>
            <p:ph type="sldNum" sz="quarter" idx="10"/>
          </p:nvPr>
        </p:nvSpPr>
        <p:spPr/>
        <p:txBody>
          <a:bodyPr/>
          <a:lstStyle/>
          <a:p>
            <a:fld id="{B6CDA77C-FED2-4297-859A-D2EC29FA61EF}" type="slidenum">
              <a:rPr lang="en-US" smtClean="0"/>
              <a:t>17</a:t>
            </a:fld>
            <a:endParaRPr lang="en-US"/>
          </a:p>
        </p:txBody>
      </p:sp>
    </p:spTree>
    <p:extLst>
      <p:ext uri="{BB962C8B-B14F-4D97-AF65-F5344CB8AC3E}">
        <p14:creationId xmlns:p14="http://schemas.microsoft.com/office/powerpoint/2010/main" val="187042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Key message</a:t>
            </a:r>
            <a:r>
              <a:rPr lang="en-US" sz="1000" b="1" baseline="0" dirty="0"/>
              <a:t> related to </a:t>
            </a:r>
            <a:r>
              <a:rPr lang="en-US" sz="1000" b="1" baseline="0" dirty="0" err="1"/>
              <a:t>RNAscope</a:t>
            </a:r>
            <a:r>
              <a:rPr lang="en-US" sz="1000" b="1" baseline="0" dirty="0"/>
              <a:t>: </a:t>
            </a:r>
            <a:r>
              <a:rPr lang="en-US" sz="1000" dirty="0"/>
              <a:t>was used to performed to validate single cell </a:t>
            </a:r>
            <a:r>
              <a:rPr lang="en-US" sz="1000" dirty="0" err="1"/>
              <a:t>RNAseq</a:t>
            </a:r>
            <a:r>
              <a:rPr lang="en-US" sz="1000" dirty="0"/>
              <a:t> and for in vivo i</a:t>
            </a:r>
            <a:r>
              <a:rPr lang="en-US" sz="1000" b="0" i="0" u="none" strike="noStrike" kern="1200" baseline="0" dirty="0">
                <a:solidFill>
                  <a:schemeClr val="tx1"/>
                </a:solidFill>
                <a:latin typeface="+mn-lt"/>
                <a:ea typeface="+mn-ea"/>
                <a:cs typeface="+mn-cs"/>
              </a:rPr>
              <a:t>dentification of cells based on their gene expression profiles</a:t>
            </a:r>
            <a:r>
              <a:rPr lang="en-US" sz="1000" b="0" i="0" kern="1200" dirty="0">
                <a:solidFill>
                  <a:schemeClr val="tx1"/>
                </a:solidFill>
                <a:effectLst/>
                <a:latin typeface="+mn-lt"/>
                <a:ea typeface="+mn-ea"/>
                <a:cs typeface="+mn-cs"/>
              </a:rPr>
              <a:t>.</a:t>
            </a:r>
            <a:endParaRPr lang="en-US" sz="1000" b="1" baseline="0" dirty="0"/>
          </a:p>
          <a:p>
            <a:endParaRPr lang="en-US" sz="1000" b="0" i="0" u="none" kern="1200" baseline="0" dirty="0">
              <a:solidFill>
                <a:schemeClr val="tx1"/>
              </a:solidFill>
              <a:latin typeface="Arial" panose="020B0604020202020204" pitchFamily="34" charset="0"/>
              <a:ea typeface="+mn-ea"/>
              <a:cs typeface="+mn-cs"/>
            </a:endParaRPr>
          </a:p>
          <a:p>
            <a:pPr marL="0" indent="0">
              <a:buFont typeface="Arial" panose="020B0604020202020204" pitchFamily="34" charset="0"/>
              <a:buNone/>
            </a:pPr>
            <a:r>
              <a:rPr lang="en-US" sz="1000" b="1" i="0" u="none" kern="1200" baseline="0" dirty="0">
                <a:solidFill>
                  <a:schemeClr val="tx1"/>
                </a:solidFill>
                <a:latin typeface="Arial" panose="020B0604020202020204" pitchFamily="34" charset="0"/>
                <a:ea typeface="+mn-ea"/>
                <a:cs typeface="+mn-cs"/>
              </a:rPr>
              <a:t>Potential positioning/utility of this paper:</a:t>
            </a:r>
            <a:r>
              <a:rPr lang="en-US" sz="1000" b="0" i="0" u="none" kern="1200" baseline="0" dirty="0">
                <a:solidFill>
                  <a:schemeClr val="bg1">
                    <a:lumMod val="85000"/>
                  </a:schemeClr>
                </a:solidFill>
                <a:latin typeface="Arial" panose="020B0604020202020204" pitchFamily="34" charset="0"/>
                <a:ea typeface="+mn-ea"/>
                <a:cs typeface="+mn-cs"/>
              </a:rPr>
              <a:t> </a:t>
            </a:r>
            <a:r>
              <a:rPr lang="en-US" sz="1000" b="0" i="0" u="none" strike="noStrike" kern="1200" baseline="0" dirty="0" err="1">
                <a:solidFill>
                  <a:schemeClr val="tx1"/>
                </a:solidFill>
                <a:latin typeface="+mn-lt"/>
                <a:ea typeface="+mn-ea"/>
                <a:cs typeface="+mn-cs"/>
              </a:rPr>
              <a:t>ScRNAseq</a:t>
            </a:r>
            <a:r>
              <a:rPr lang="en-US" sz="1000" b="0" i="0" u="none" strike="noStrike" kern="1200" baseline="0" dirty="0">
                <a:solidFill>
                  <a:schemeClr val="tx1"/>
                </a:solidFill>
                <a:latin typeface="+mn-lt"/>
                <a:ea typeface="+mn-ea"/>
                <a:cs typeface="+mn-cs"/>
              </a:rPr>
              <a:t> validation and cell type identification</a:t>
            </a:r>
            <a:endParaRPr lang="en-US" sz="1000" b="0" i="0" u="none" kern="1200" baseline="0" dirty="0">
              <a:solidFill>
                <a:schemeClr val="bg1">
                  <a:lumMod val="85000"/>
                </a:schemeClr>
              </a:solidFill>
              <a:latin typeface="Arial" panose="020B0604020202020204" pitchFamily="34" charset="0"/>
              <a:ea typeface="+mn-ea"/>
              <a:cs typeface="+mn-cs"/>
            </a:endParaRPr>
          </a:p>
          <a:p>
            <a:pPr marL="0" indent="0">
              <a:buFont typeface="Arial" panose="020B0604020202020204" pitchFamily="34" charset="0"/>
              <a:buNone/>
            </a:pPr>
            <a:endParaRPr lang="en-US" sz="1000" b="0" i="0" u="none" kern="1200" baseline="0" dirty="0">
              <a:solidFill>
                <a:schemeClr val="bg1">
                  <a:lumMod val="85000"/>
                </a:schemeClr>
              </a:solidFill>
              <a:latin typeface="Arial" panose="020B0604020202020204" pitchFamily="34" charset="0"/>
              <a:ea typeface="+mn-ea"/>
              <a:cs typeface="+mn-cs"/>
            </a:endParaRPr>
          </a:p>
          <a:p>
            <a:pPr marL="0" indent="0">
              <a:buFont typeface="Arial" panose="020B0604020202020204" pitchFamily="34" charset="0"/>
              <a:buNone/>
            </a:pPr>
            <a:r>
              <a:rPr lang="en-US" sz="1000" b="1" i="0" u="none" kern="1200" baseline="0" dirty="0">
                <a:solidFill>
                  <a:schemeClr val="bg1">
                    <a:lumMod val="85000"/>
                  </a:schemeClr>
                </a:solidFill>
                <a:latin typeface="Arial" panose="020B0604020202020204" pitchFamily="34" charset="0"/>
                <a:ea typeface="+mn-ea"/>
                <a:cs typeface="+mn-cs"/>
              </a:rPr>
              <a:t>Assay used</a:t>
            </a:r>
            <a:r>
              <a:rPr lang="en-US" sz="1000" b="0" i="0" u="none" kern="1200" baseline="0" dirty="0">
                <a:solidFill>
                  <a:schemeClr val="bg1">
                    <a:lumMod val="85000"/>
                  </a:schemeClr>
                </a:solidFill>
                <a:latin typeface="Arial" panose="020B0604020202020204" pitchFamily="34" charset="0"/>
                <a:ea typeface="+mn-ea"/>
                <a:cs typeface="+mn-cs"/>
              </a:rPr>
              <a:t>: Manual Multiplex Fluorescent v1 assay (cat# 320850)</a:t>
            </a:r>
          </a:p>
          <a:p>
            <a:pPr marL="0" indent="0">
              <a:buFont typeface="Arial" panose="020B0604020202020204" pitchFamily="34" charset="0"/>
              <a:buNone/>
            </a:pPr>
            <a:endParaRPr lang="en-US" sz="1000" b="0" i="0" u="none" kern="1200" baseline="0" dirty="0">
              <a:solidFill>
                <a:schemeClr val="bg1">
                  <a:lumMod val="85000"/>
                </a:schemeClr>
              </a:solidFill>
              <a:latin typeface="Arial" panose="020B0604020202020204" pitchFamily="34" charset="0"/>
              <a:ea typeface="+mn-ea"/>
              <a:cs typeface="+mn-cs"/>
            </a:endParaRPr>
          </a:p>
          <a:p>
            <a:r>
              <a:rPr lang="en-US" sz="1000" b="1" dirty="0"/>
              <a:t>Probes</a:t>
            </a:r>
            <a:r>
              <a:rPr lang="en-US" sz="1000" b="1" baseline="0" dirty="0"/>
              <a:t> used</a:t>
            </a:r>
            <a:r>
              <a:rPr lang="en-US" sz="1000" baseline="0" dirty="0"/>
              <a:t>: </a:t>
            </a:r>
            <a:r>
              <a:rPr lang="en-US" sz="1000" b="0" i="0" u="none" strike="noStrike" kern="1200" baseline="0" dirty="0" err="1">
                <a:solidFill>
                  <a:schemeClr val="tx1"/>
                </a:solidFill>
                <a:latin typeface="+mn-lt"/>
                <a:ea typeface="+mn-ea"/>
                <a:cs typeface="+mn-cs"/>
              </a:rPr>
              <a:t>Trpa</a:t>
            </a:r>
            <a:r>
              <a:rPr lang="en-US" sz="1000" b="0" i="0" u="none" strike="noStrike" kern="1200" baseline="0" dirty="0">
                <a:solidFill>
                  <a:schemeClr val="tx1"/>
                </a:solidFill>
                <a:latin typeface="+mn-lt"/>
                <a:ea typeface="+mn-ea"/>
                <a:cs typeface="+mn-cs"/>
              </a:rPr>
              <a:t>`, Tmem233, Uts2b, Gata3, Slc17a7, Itm2a, </a:t>
            </a:r>
            <a:r>
              <a:rPr lang="en-US" sz="1000" b="0" i="0" u="none" strike="noStrike" kern="1200" baseline="0" dirty="0" err="1">
                <a:solidFill>
                  <a:schemeClr val="tx1"/>
                </a:solidFill>
                <a:latin typeface="+mn-lt"/>
                <a:ea typeface="+mn-ea"/>
                <a:cs typeface="+mn-cs"/>
              </a:rPr>
              <a:t>Mrgprd</a:t>
            </a:r>
            <a:r>
              <a:rPr lang="en-US" sz="1000" b="0" i="0" u="none" strike="noStrike" kern="1200" baseline="0" dirty="0">
                <a:solidFill>
                  <a:schemeClr val="tx1"/>
                </a:solidFill>
                <a:latin typeface="+mn-lt"/>
                <a:ea typeface="+mn-ea"/>
                <a:cs typeface="+mn-cs"/>
              </a:rPr>
              <a:t>, Wfdc2, </a:t>
            </a:r>
            <a:r>
              <a:rPr lang="en-US" sz="1000" b="0" i="0" u="none" strike="noStrike" kern="1200" baseline="0" dirty="0" err="1">
                <a:solidFill>
                  <a:schemeClr val="tx1"/>
                </a:solidFill>
                <a:latin typeface="+mn-lt"/>
                <a:ea typeface="+mn-ea"/>
                <a:cs typeface="+mn-cs"/>
              </a:rPr>
              <a:t>Osmr</a:t>
            </a:r>
            <a:r>
              <a:rPr lang="en-US" sz="1000" b="0" i="0" u="none" strike="noStrike" kern="1200" baseline="0" dirty="0">
                <a:solidFill>
                  <a:schemeClr val="tx1"/>
                </a:solidFill>
                <a:latin typeface="+mn-lt"/>
                <a:ea typeface="+mn-ea"/>
                <a:cs typeface="+mn-cs"/>
              </a:rPr>
              <a:t>, Gpr65, Piezo, </a:t>
            </a:r>
            <a:r>
              <a:rPr lang="en-US" sz="1000" b="0" i="0" u="none" strike="noStrike" kern="1200" baseline="0" dirty="0" err="1">
                <a:solidFill>
                  <a:schemeClr val="tx1"/>
                </a:solidFill>
                <a:latin typeface="+mn-lt"/>
                <a:ea typeface="+mn-ea"/>
                <a:cs typeface="+mn-cs"/>
              </a:rPr>
              <a:t>Vip</a:t>
            </a:r>
            <a:r>
              <a:rPr lang="en-US" sz="1000" b="0" i="0" u="none" strike="noStrike" kern="1200" baseline="0" dirty="0">
                <a:solidFill>
                  <a:schemeClr val="tx1"/>
                </a:solidFill>
                <a:latin typeface="+mn-lt"/>
                <a:ea typeface="+mn-ea"/>
                <a:cs typeface="+mn-cs"/>
              </a:rPr>
              <a:t>, Car8, Rbp4, Gabra1, Kcnq3, Kcna1, Aqp1, Prdm12, Phox2b, Igf1, Foxp2, Kit, </a:t>
            </a:r>
            <a:r>
              <a:rPr lang="en-US" sz="1000" b="0" i="0" u="none" strike="noStrike" kern="1200" baseline="0" dirty="0" err="1">
                <a:solidFill>
                  <a:schemeClr val="tx1"/>
                </a:solidFill>
                <a:latin typeface="+mn-lt"/>
                <a:ea typeface="+mn-ea"/>
                <a:cs typeface="+mn-cs"/>
              </a:rPr>
              <a:t>Nefh</a:t>
            </a:r>
            <a:r>
              <a:rPr lang="en-US" sz="1000" b="0" i="0" u="none" strike="noStrike" kern="1200" baseline="0" dirty="0">
                <a:solidFill>
                  <a:schemeClr val="tx1"/>
                </a:solidFill>
                <a:latin typeface="+mn-lt"/>
                <a:ea typeface="+mn-ea"/>
                <a:cs typeface="+mn-cs"/>
              </a:rPr>
              <a:t>, Meis2</a:t>
            </a:r>
          </a:p>
          <a:p>
            <a:endParaRPr lang="en-US" sz="1000" b="1" i="0" u="none" kern="1200" baseline="0" dirty="0">
              <a:solidFill>
                <a:schemeClr val="tx1"/>
              </a:solidFill>
              <a:latin typeface="Arial" panose="020B0604020202020204" pitchFamily="34" charset="0"/>
              <a:ea typeface="+mn-ea"/>
              <a:cs typeface="+mn-cs"/>
            </a:endParaRPr>
          </a:p>
          <a:p>
            <a:pPr marL="0" marR="0" indent="0" algn="l" defTabSz="1218987" rtl="0" eaLnBrk="1" fontAlgn="auto" latinLnBrk="0" hangingPunct="1">
              <a:lnSpc>
                <a:spcPct val="95000"/>
              </a:lnSpc>
              <a:spcBef>
                <a:spcPts val="1200"/>
              </a:spcBef>
              <a:spcAft>
                <a:spcPts val="0"/>
              </a:spcAft>
              <a:buClrTx/>
              <a:buSzTx/>
              <a:buFont typeface="Arial" pitchFamily="34" charset="0"/>
              <a:buNone/>
              <a:tabLst/>
              <a:defRPr/>
            </a:pPr>
            <a:r>
              <a:rPr lang="en-US" sz="1000" b="1" i="0" u="none" kern="1200" baseline="0" dirty="0">
                <a:solidFill>
                  <a:schemeClr val="tx1"/>
                </a:solidFill>
                <a:latin typeface="Arial" panose="020B0604020202020204" pitchFamily="34" charset="0"/>
                <a:ea typeface="+mn-ea"/>
                <a:cs typeface="+mn-cs"/>
              </a:rPr>
              <a:t>Details on this publication:</a:t>
            </a: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endParaRPr lang="en-US" sz="1000" b="1"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r>
              <a:rPr lang="en-US" sz="1000" b="1" i="0" dirty="0">
                <a:solidFill>
                  <a:schemeClr val="bg1"/>
                </a:solidFill>
                <a:latin typeface="Arial" pitchFamily="34" charset="0"/>
                <a:cs typeface="Arial" pitchFamily="34" charset="0"/>
              </a:rPr>
              <a:t>Title: </a:t>
            </a:r>
            <a:r>
              <a:rPr lang="en-US" sz="1000" b="0" i="0" kern="1200" dirty="0">
                <a:solidFill>
                  <a:schemeClr val="tx1"/>
                </a:solidFill>
                <a:effectLst/>
                <a:latin typeface="+mn-lt"/>
                <a:ea typeface="+mn-ea"/>
                <a:cs typeface="+mn-cs"/>
              </a:rPr>
              <a:t>An Atlas of Vagal Sensory Neurons and Their Molecular Specialization</a:t>
            </a:r>
            <a:endParaRPr lang="en-US" sz="1000" b="0"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endParaRPr lang="en-US" sz="1000" b="0"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r>
              <a:rPr lang="en-US" sz="1000" b="1" i="0" dirty="0">
                <a:solidFill>
                  <a:schemeClr val="bg1"/>
                </a:solidFill>
                <a:latin typeface="Arial" pitchFamily="34" charset="0"/>
                <a:cs typeface="Arial" pitchFamily="34" charset="0"/>
              </a:rPr>
              <a:t>Authors: </a:t>
            </a:r>
            <a:r>
              <a:rPr lang="sv-SE" sz="1000" b="0" i="0" dirty="0">
                <a:solidFill>
                  <a:schemeClr val="bg1"/>
                </a:solidFill>
                <a:latin typeface="Arial" pitchFamily="34" charset="0"/>
                <a:cs typeface="Arial" pitchFamily="34" charset="0"/>
              </a:rPr>
              <a:t>Jussi Kupari, Martin Haring, Eneritz Agirre, Gonc¸alo Castelo-Branco, Patrik Ernfors</a:t>
            </a:r>
            <a:endParaRPr lang="en-US" sz="1000" b="0" i="0" dirty="0">
              <a:solidFill>
                <a:schemeClr val="bg1"/>
              </a:solidFill>
              <a:latin typeface="Arial" pitchFamily="34" charset="0"/>
              <a:cs typeface="Arial" pitchFamily="34" charset="0"/>
            </a:endParaRPr>
          </a:p>
          <a:p>
            <a:pPr marL="0" marR="0" lvl="0" indent="0" algn="l" defTabSz="1218987" rtl="0" eaLnBrk="1" fontAlgn="auto" latinLnBrk="0" hangingPunct="1">
              <a:lnSpc>
                <a:spcPct val="95000"/>
              </a:lnSpc>
              <a:spcBef>
                <a:spcPts val="1200"/>
              </a:spcBef>
              <a:spcAft>
                <a:spcPts val="0"/>
              </a:spcAft>
              <a:buClrTx/>
              <a:buSzTx/>
              <a:buFont typeface="Arial" pitchFamily="34" charset="0"/>
              <a:buNone/>
              <a:tabLst/>
              <a:defRPr/>
            </a:pPr>
            <a:endParaRPr lang="en-US" sz="1000" b="0" i="0" dirty="0">
              <a:solidFill>
                <a:schemeClr val="bg1"/>
              </a:solidFill>
              <a:latin typeface="Arial" pitchFamily="34" charset="0"/>
              <a:cs typeface="Arial" pitchFamily="34" charset="0"/>
            </a:endParaRPr>
          </a:p>
          <a:p>
            <a:pPr marL="0" indent="0">
              <a:buNone/>
            </a:pPr>
            <a:r>
              <a:rPr lang="en-US" sz="1000" b="1" dirty="0"/>
              <a:t>Author</a:t>
            </a:r>
            <a:r>
              <a:rPr lang="en-US" sz="1000" b="1" baseline="0" dirty="0"/>
              <a:t> affiliations: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mn-lt"/>
                <a:ea typeface="+mn-ea"/>
                <a:cs typeface="+mn-cs"/>
              </a:rPr>
              <a:t>Department of Medical Biochemistry and Biophysics, Karolinska </a:t>
            </a:r>
            <a:r>
              <a:rPr lang="en-US" sz="1000" b="0" i="0" kern="1200" dirty="0" err="1">
                <a:solidFill>
                  <a:schemeClr val="tx1"/>
                </a:solidFill>
                <a:effectLst/>
                <a:latin typeface="+mn-lt"/>
                <a:ea typeface="+mn-ea"/>
                <a:cs typeface="+mn-cs"/>
              </a:rPr>
              <a:t>Institutet</a:t>
            </a:r>
            <a:r>
              <a:rPr lang="en-US" sz="1000" b="0" i="0" kern="1200" dirty="0">
                <a:solidFill>
                  <a:schemeClr val="tx1"/>
                </a:solidFill>
                <a:effectLst/>
                <a:latin typeface="+mn-lt"/>
                <a:ea typeface="+mn-ea"/>
                <a:cs typeface="+mn-cs"/>
              </a:rPr>
              <a:t>, 17177 Stockholm, Sweden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Ming Wai Lau Centre for Reparative Medicine, Stockholm node, Karolinska </a:t>
            </a:r>
            <a:r>
              <a:rPr lang="en-US" sz="1000" b="0" i="0" u="none" strike="noStrike" kern="1200" baseline="0" dirty="0" err="1">
                <a:solidFill>
                  <a:schemeClr val="tx1"/>
                </a:solidFill>
                <a:latin typeface="+mn-lt"/>
                <a:ea typeface="+mn-ea"/>
                <a:cs typeface="+mn-cs"/>
              </a:rPr>
              <a:t>Institutet</a:t>
            </a:r>
            <a:r>
              <a:rPr lang="en-US" sz="1000" b="0" i="0" u="none" strike="noStrike" kern="1200" baseline="0" dirty="0">
                <a:solidFill>
                  <a:schemeClr val="tx1"/>
                </a:solidFill>
                <a:latin typeface="+mn-lt"/>
                <a:ea typeface="+mn-ea"/>
                <a:cs typeface="+mn-cs"/>
              </a:rPr>
              <a:t>, Stockholm, Sweden</a:t>
            </a:r>
            <a:endParaRPr lang="en-US" sz="1000" b="0" i="0" u="none" strike="noStrike" kern="1200" baseline="0" dirty="0">
              <a:solidFill>
                <a:schemeClr val="tx1"/>
              </a:solidFill>
              <a:latin typeface="Arial" panose="020B0604020202020204" pitchFamily="34" charset="0"/>
              <a:ea typeface="+mn-ea"/>
              <a:cs typeface="+mn-cs"/>
            </a:endParaRPr>
          </a:p>
          <a:p>
            <a:pPr marL="0" indent="0">
              <a:buNone/>
            </a:pPr>
            <a:r>
              <a:rPr lang="en-US" sz="1000" b="1" i="0" u="none" strike="noStrike" kern="1200" baseline="0" dirty="0">
                <a:solidFill>
                  <a:schemeClr val="tx1"/>
                </a:solidFill>
                <a:latin typeface="Arial" panose="020B0604020202020204" pitchFamily="34" charset="0"/>
                <a:ea typeface="+mn-ea"/>
                <a:cs typeface="+mn-cs"/>
              </a:rPr>
              <a:t>Overall Key Findings: </a:t>
            </a:r>
          </a:p>
          <a:p>
            <a:pPr marL="0" indent="0">
              <a:buNone/>
            </a:pPr>
            <a:endParaRPr lang="en-US" sz="1000" b="1" i="0" u="none" strike="noStrike" kern="1200" baseline="0" dirty="0">
              <a:solidFill>
                <a:schemeClr val="tx1"/>
              </a:solidFill>
              <a:latin typeface="Arial" panose="020B0604020202020204" pitchFamily="34" charset="0"/>
              <a:ea typeface="+mn-ea"/>
              <a:cs typeface="+mn-cs"/>
            </a:endParaRPr>
          </a:p>
          <a:p>
            <a:pPr marL="0" indent="0">
              <a:buNone/>
            </a:pPr>
            <a:r>
              <a:rPr lang="en-US" sz="1000" b="1" i="0" u="none" strike="noStrike" kern="1200" baseline="0" dirty="0">
                <a:solidFill>
                  <a:schemeClr val="tx1"/>
                </a:solidFill>
                <a:latin typeface="Arial" panose="020B0604020202020204" pitchFamily="34" charset="0"/>
                <a:ea typeface="+mn-ea"/>
                <a:cs typeface="+mn-cs"/>
              </a:rPr>
              <a:t>Abstract: </a:t>
            </a:r>
            <a:r>
              <a:rPr lang="en-US" sz="1000" b="0" i="0" kern="1200" dirty="0">
                <a:solidFill>
                  <a:schemeClr val="tx1"/>
                </a:solidFill>
                <a:effectLst/>
                <a:latin typeface="+mn-lt"/>
                <a:ea typeface="+mn-ea"/>
                <a:cs typeface="+mn-cs"/>
              </a:rPr>
              <a:t>Sensory functions of the </a:t>
            </a:r>
            <a:r>
              <a:rPr lang="en-US" sz="1000" b="0" i="0" kern="1200" dirty="0" err="1">
                <a:solidFill>
                  <a:schemeClr val="tx1"/>
                </a:solidFill>
                <a:effectLst/>
                <a:latin typeface="+mn-lt"/>
                <a:ea typeface="+mn-ea"/>
                <a:cs typeface="+mn-cs"/>
              </a:rPr>
              <a:t>vagus</a:t>
            </a:r>
            <a:r>
              <a:rPr lang="en-US" sz="1000" b="0" i="0" kern="1200" dirty="0">
                <a:solidFill>
                  <a:schemeClr val="tx1"/>
                </a:solidFill>
                <a:effectLst/>
                <a:latin typeface="+mn-lt"/>
                <a:ea typeface="+mn-ea"/>
                <a:cs typeface="+mn-cs"/>
              </a:rPr>
              <a:t> nerve are critical for conscious perceptions and for monitoring visceral functions in the cardio-pulmonary and gastrointestinal systems. Here, we present a comprehensive identification, classification, and validation of the neuron types in the neural crest (jugular) and placode (nodose) derived vagal ganglia by single-cell RNA sequencing (</a:t>
            </a:r>
            <a:r>
              <a:rPr lang="en-US" sz="1000" b="0" i="0" kern="1200" dirty="0" err="1">
                <a:solidFill>
                  <a:schemeClr val="tx1"/>
                </a:solidFill>
                <a:effectLst/>
                <a:latin typeface="+mn-lt"/>
                <a:ea typeface="+mn-ea"/>
                <a:cs typeface="+mn-cs"/>
              </a:rPr>
              <a:t>scRNA-seq</a:t>
            </a:r>
            <a:r>
              <a:rPr lang="en-US" sz="1000" b="0" i="0" kern="1200" dirty="0">
                <a:solidFill>
                  <a:schemeClr val="tx1"/>
                </a:solidFill>
                <a:effectLst/>
                <a:latin typeface="+mn-lt"/>
                <a:ea typeface="+mn-ea"/>
                <a:cs typeface="+mn-cs"/>
              </a:rPr>
              <a:t>) transcriptomic analysis. Our results reveal major differences between neurons derived from different embryonic origins. Jugular neurons exhibit fundamental similarities to the somatosensory spinal neurons, including major types, such as C-low threshold mechanoreceptors (C-LTMRs), A-LTMRs, Ad-nociceptors, and cold-, and mechano-heat C-nociceptors. In contrast, the nodose ganglion contains 18 distinct types dedicated to surveying the physiological state of the internal body. Our results reveal a vast diversity of vagal neuron types, including many previously unanticipated types, as well as proposed types that are consistent with chemoreceptors, nutrient detectors, baroreceptors, and stretch and volume mechanoreceptors of the respiratory, gastrointestinal, and cardiovascular systems.</a:t>
            </a:r>
            <a:endParaRPr lang="en-US" sz="1000" baseline="0" dirty="0"/>
          </a:p>
        </p:txBody>
      </p:sp>
      <p:sp>
        <p:nvSpPr>
          <p:cNvPr id="4" name="Slide Number Placeholder 3"/>
          <p:cNvSpPr>
            <a:spLocks noGrp="1"/>
          </p:cNvSpPr>
          <p:nvPr>
            <p:ph type="sldNum" sz="quarter" idx="10"/>
          </p:nvPr>
        </p:nvSpPr>
        <p:spPr/>
        <p:txBody>
          <a:bodyPr/>
          <a:lstStyle/>
          <a:p>
            <a:fld id="{B6CDA77C-FED2-4297-859A-D2EC29FA61EF}" type="slidenum">
              <a:rPr lang="en-US" smtClean="0"/>
              <a:t>18</a:t>
            </a:fld>
            <a:endParaRPr lang="en-US"/>
          </a:p>
        </p:txBody>
      </p:sp>
    </p:spTree>
    <p:extLst>
      <p:ext uri="{BB962C8B-B14F-4D97-AF65-F5344CB8AC3E}">
        <p14:creationId xmlns:p14="http://schemas.microsoft.com/office/powerpoint/2010/main" val="2639668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E0A1D7-41F4-4ABD-BFCE-86B7BE9B3D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Image Placeholder 2"/>
          <p:cNvSpPr>
            <a:spLocks noGrp="1" noRot="1" noChangeAspect="1"/>
          </p:cNvSpPr>
          <p:nvPr>
            <p:ph type="sldImg"/>
          </p:nvPr>
        </p:nvSpPr>
        <p:spPr>
          <a:xfrm>
            <a:off x="673100" y="396875"/>
            <a:ext cx="5608638" cy="3155950"/>
          </a:xfrm>
        </p:spPr>
      </p:sp>
      <p:sp>
        <p:nvSpPr>
          <p:cNvPr id="4" name="Notes Placeholder 3"/>
          <p:cNvSpPr>
            <a:spLocks noGrp="1"/>
          </p:cNvSpPr>
          <p:nvPr>
            <p:ph type="body" idx="1"/>
          </p:nvPr>
        </p:nvSpPr>
        <p:spPr/>
        <p:txBody>
          <a:bodyPr/>
          <a:lstStyle/>
          <a:p>
            <a:pPr>
              <a:buNone/>
            </a:pPr>
            <a:endParaRPr lang="en-US" sz="1200" b="0" i="0" u="none" strike="noStrike" kern="1200" baseline="0" dirty="0">
              <a:solidFill>
                <a:schemeClr val="tx1"/>
              </a:solidFill>
              <a:latin typeface="Arial" panose="020B0604020202020204" pitchFamily="34" charset="0"/>
              <a:ea typeface="+mn-ea"/>
              <a:cs typeface="+mn-cs"/>
            </a:endParaRPr>
          </a:p>
          <a:p>
            <a:pPr marL="173525" indent="-173525" defTabSz="1233737">
              <a:spcBef>
                <a:spcPts val="1215"/>
              </a:spcBef>
              <a:buNone/>
              <a:defRPr/>
            </a:pPr>
            <a:endParaRPr lang="en-US" baseline="0" dirty="0"/>
          </a:p>
        </p:txBody>
      </p:sp>
    </p:spTree>
    <p:extLst>
      <p:ext uri="{BB962C8B-B14F-4D97-AF65-F5344CB8AC3E}">
        <p14:creationId xmlns:p14="http://schemas.microsoft.com/office/powerpoint/2010/main" val="842992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rPr>
              <a:t>While Single-cell RNA-sequencing (scRNA-seq) has transformed our ability to resolve cellular properties across systems, current microfluidics-based scRNA-seq technologies are limited to samples with large amounts of cells (&gt; 1,000 cells). </a:t>
            </a:r>
          </a:p>
          <a:p>
            <a:pPr marL="171450"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rPr>
              <a:t>To  overcome these limitations, scientists from EPFL developed a deterministic, mRNA-capture bead and cell co encapsulation </a:t>
            </a:r>
            <a:r>
              <a:rPr lang="en-US" sz="1000" b="0" i="0" u="none" strike="noStrike" baseline="0" dirty="0" err="1">
                <a:solidFill>
                  <a:srgbClr val="000000"/>
                </a:solidFill>
                <a:latin typeface="Arial" panose="020B0604020202020204" pitchFamily="34" charset="0"/>
              </a:rPr>
              <a:t>dropleting</a:t>
            </a:r>
            <a:r>
              <a:rPr lang="en-US" sz="1000" b="0" i="0" u="none" strike="noStrike" baseline="0" dirty="0">
                <a:solidFill>
                  <a:srgbClr val="000000"/>
                </a:solidFill>
                <a:latin typeface="Arial" panose="020B0604020202020204" pitchFamily="34" charset="0"/>
              </a:rPr>
              <a:t> system, </a:t>
            </a:r>
            <a:r>
              <a:rPr lang="en-US" sz="1000" b="0" i="0" u="none" strike="noStrike" baseline="0" dirty="0" err="1">
                <a:solidFill>
                  <a:srgbClr val="000000"/>
                </a:solidFill>
                <a:latin typeface="Arial" panose="020B0604020202020204" pitchFamily="34" charset="0"/>
              </a:rPr>
              <a:t>DisCo</a:t>
            </a:r>
            <a:r>
              <a:rPr lang="en-US" sz="1000" b="0" i="0" u="none" strike="noStrike" baseline="0" dirty="0">
                <a:solidFill>
                  <a:srgbClr val="000000"/>
                </a:solidFill>
                <a:latin typeface="Arial" panose="020B0604020202020204" pitchFamily="34" charset="0"/>
              </a:rPr>
              <a:t>, that enables precise particle and cell positioning and droplet sorting control through combined machine-vision and multilayer microfluidics. </a:t>
            </a:r>
          </a:p>
          <a:p>
            <a:pPr marL="171450" indent="-171450">
              <a:buFont typeface="Arial" panose="020B0604020202020204" pitchFamily="34" charset="0"/>
              <a:buChar char="•"/>
            </a:pPr>
            <a:r>
              <a:rPr lang="en-US" sz="1000" b="0" i="0" u="none" strike="noStrike" baseline="0" dirty="0">
                <a:solidFill>
                  <a:srgbClr val="000000"/>
                </a:solidFill>
                <a:latin typeface="Arial" panose="020B0604020202020204" pitchFamily="34" charset="0"/>
              </a:rPr>
              <a:t>To validate the existence of the uncovered organoid subtypes, we utilized RNAScope to visualize </a:t>
            </a:r>
            <a:r>
              <a:rPr lang="en-US" sz="1000" b="0" i="1" u="none" strike="noStrike" baseline="0" dirty="0">
                <a:solidFill>
                  <a:srgbClr val="000000"/>
                </a:solidFill>
                <a:latin typeface="Arial" panose="020B0604020202020204" pitchFamily="34" charset="0"/>
              </a:rPr>
              <a:t>Ly6a</a:t>
            </a:r>
            <a:r>
              <a:rPr lang="en-US" sz="1000" b="0" i="0" u="none" strike="noStrike" baseline="0" dirty="0">
                <a:solidFill>
                  <a:srgbClr val="000000"/>
                </a:solidFill>
                <a:latin typeface="Arial" panose="020B0604020202020204" pitchFamily="34" charset="0"/>
              </a:rPr>
              <a:t>, </a:t>
            </a:r>
            <a:r>
              <a:rPr lang="en-US" sz="1000" b="0" i="1" u="none" strike="noStrike" baseline="0" dirty="0">
                <a:solidFill>
                  <a:srgbClr val="000000"/>
                </a:solidFill>
                <a:latin typeface="Arial" panose="020B0604020202020204" pitchFamily="34" charset="0"/>
              </a:rPr>
              <a:t>Muc2</a:t>
            </a:r>
            <a:r>
              <a:rPr lang="en-US" sz="1000" b="0" i="0" u="none" strike="noStrike" baseline="0" dirty="0">
                <a:solidFill>
                  <a:srgbClr val="000000"/>
                </a:solidFill>
                <a:latin typeface="Arial" panose="020B0604020202020204" pitchFamily="34" charset="0"/>
              </a:rPr>
              <a:t>, </a:t>
            </a:r>
            <a:r>
              <a:rPr lang="en-US" sz="1000" b="0" i="1" u="none" strike="noStrike" baseline="0" dirty="0">
                <a:solidFill>
                  <a:srgbClr val="000000"/>
                </a:solidFill>
                <a:latin typeface="Arial" panose="020B0604020202020204" pitchFamily="34" charset="0"/>
              </a:rPr>
              <a:t>Fabp1 </a:t>
            </a:r>
            <a:r>
              <a:rPr lang="en-US" sz="1000" b="0" i="0" u="none" strike="noStrike" baseline="0" dirty="0">
                <a:solidFill>
                  <a:srgbClr val="000000"/>
                </a:solidFill>
                <a:latin typeface="Arial" panose="020B0604020202020204" pitchFamily="34" charset="0"/>
              </a:rPr>
              <a:t>expression in organoid sections </a:t>
            </a:r>
            <a:endParaRPr lang="en-US" sz="1000" dirty="0"/>
          </a:p>
        </p:txBody>
      </p:sp>
      <p:sp>
        <p:nvSpPr>
          <p:cNvPr id="4" name="Slide Number Placeholder 3"/>
          <p:cNvSpPr>
            <a:spLocks noGrp="1"/>
          </p:cNvSpPr>
          <p:nvPr>
            <p:ph type="sldNum" sz="quarter" idx="5"/>
          </p:nvPr>
        </p:nvSpPr>
        <p:spPr/>
        <p:txBody>
          <a:bodyPr/>
          <a:lstStyle/>
          <a:p>
            <a:fld id="{B6CDA77C-FED2-4297-859A-D2EC29FA61EF}" type="slidenum">
              <a:rPr lang="en-US" smtClean="0"/>
              <a:t>23</a:t>
            </a:fld>
            <a:endParaRPr lang="en-US"/>
          </a:p>
        </p:txBody>
      </p:sp>
    </p:spTree>
    <p:extLst>
      <p:ext uri="{BB962C8B-B14F-4D97-AF65-F5344CB8AC3E}">
        <p14:creationId xmlns:p14="http://schemas.microsoft.com/office/powerpoint/2010/main" val="111854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 paper that came out of University of North Carolina from the Baric lab.</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mode of acquisition and causes for the variable clinical spectrum of coronavirus disease 2019 (COVID-19) was unknown. </a:t>
            </a:r>
          </a:p>
          <a:p>
            <a:pPr marL="171450" indent="-171450">
              <a:buFont typeface="Arial" panose="020B0604020202020204" pitchFamily="34" charset="0"/>
              <a:buChar char="•"/>
            </a:pPr>
            <a:r>
              <a:rPr lang="en-US" dirty="0"/>
              <a:t> </a:t>
            </a:r>
            <a:r>
              <a:rPr lang="en-US" sz="1200" dirty="0"/>
              <a:t>Scientists in this study, used a reverse genetics system to study SARS-CoV-2 growth and pathogenesis</a:t>
            </a:r>
            <a:endParaRPr lang="en-US" dirty="0"/>
          </a:p>
          <a:p>
            <a:pPr marL="171450" indent="-171450">
              <a:buFont typeface="Arial" panose="020B0604020202020204" pitchFamily="34" charset="0"/>
              <a:buChar char="•"/>
            </a:pPr>
            <a:r>
              <a:rPr lang="en-US" sz="1200" dirty="0"/>
              <a:t>Using the </a:t>
            </a:r>
            <a:r>
              <a:rPr lang="en-US" sz="1200" b="1" dirty="0"/>
              <a:t>RNAscope/</a:t>
            </a:r>
            <a:r>
              <a:rPr lang="en-US" sz="1200" b="1" dirty="0" err="1"/>
              <a:t>Cytospin</a:t>
            </a:r>
            <a:r>
              <a:rPr lang="en-US" sz="1200" b="1" dirty="0"/>
              <a:t> </a:t>
            </a:r>
            <a:r>
              <a:rPr lang="en-US" sz="1200" dirty="0"/>
              <a:t>technology they revealed ACE2 expression in upper respiratory tract with increased sensitivity and efficacy compared to scRNA-seq,</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Additionally, using the </a:t>
            </a:r>
            <a:r>
              <a:rPr lang="en-US" sz="1200" b="1" dirty="0"/>
              <a:t>RNAscope 2.5 HD Red assay </a:t>
            </a:r>
            <a:r>
              <a:rPr lang="en-US" sz="1200" dirty="0"/>
              <a:t>they established an ACE2 expression gradient in the respiratory tract and detected TMPRSS2 in normal human airway surface epithelium. </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A4AA25E-D14C-4FC0-A984-CED88597D64D}" type="slidenum">
              <a:rPr lang="en-US" smtClean="0"/>
              <a:t>26</a:t>
            </a:fld>
            <a:endParaRPr lang="en-US"/>
          </a:p>
        </p:txBody>
      </p:sp>
    </p:spTree>
    <p:extLst>
      <p:ext uri="{BB962C8B-B14F-4D97-AF65-F5344CB8AC3E}">
        <p14:creationId xmlns:p14="http://schemas.microsoft.com/office/powerpoint/2010/main" val="3787860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7563" y="427038"/>
            <a:ext cx="6059487" cy="34099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71FB7D60-042C-4785-9D83-DA6D59ED3279}"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0323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EMBL study response to Human astrovirus using </a:t>
            </a:r>
            <a:r>
              <a:rPr lang="en-US" dirty="0" err="1"/>
              <a:t>RNAseq</a:t>
            </a:r>
            <a:r>
              <a:rPr lang="en-US" dirty="0"/>
              <a:t> and HiPlex</a:t>
            </a:r>
          </a:p>
          <a:p>
            <a:r>
              <a:rPr lang="en-US" dirty="0"/>
              <a:t>On Infection with virus, each intestinal epithelial cell lineage mounted a specific interferon response</a:t>
            </a:r>
          </a:p>
        </p:txBody>
      </p:sp>
      <p:sp>
        <p:nvSpPr>
          <p:cNvPr id="4" name="Slide Number Placeholder 3"/>
          <p:cNvSpPr>
            <a:spLocks noGrp="1"/>
          </p:cNvSpPr>
          <p:nvPr>
            <p:ph type="sldNum" sz="quarter" idx="5"/>
          </p:nvPr>
        </p:nvSpPr>
        <p:spPr/>
        <p:txBody>
          <a:bodyPr/>
          <a:lstStyle/>
          <a:p>
            <a:fld id="{86F8A2FB-E30B-457F-AB18-EB91EE4C1A5B}" type="slidenum">
              <a:rPr lang="en-US" smtClean="0"/>
              <a:t>28</a:t>
            </a:fld>
            <a:endParaRPr lang="en-US"/>
          </a:p>
        </p:txBody>
      </p:sp>
    </p:spTree>
    <p:extLst>
      <p:ext uri="{BB962C8B-B14F-4D97-AF65-F5344CB8AC3E}">
        <p14:creationId xmlns:p14="http://schemas.microsoft.com/office/powerpoint/2010/main" val="3948412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probe for deleted or corrected locus</a:t>
            </a:r>
          </a:p>
          <a:p>
            <a:r>
              <a:rPr lang="en-US" dirty="0"/>
              <a:t>Bi-allelic</a:t>
            </a:r>
            <a:r>
              <a:rPr lang="en-US" baseline="0" dirty="0"/>
              <a:t> (both copies were edited or not edited) or monoallelic (only one copy was edited)</a:t>
            </a:r>
            <a:endParaRPr lang="en-US" dirty="0"/>
          </a:p>
        </p:txBody>
      </p:sp>
      <p:sp>
        <p:nvSpPr>
          <p:cNvPr id="4" name="Slide Number Placeholder 3"/>
          <p:cNvSpPr>
            <a:spLocks noGrp="1"/>
          </p:cNvSpPr>
          <p:nvPr>
            <p:ph type="sldNum" sz="quarter" idx="10"/>
          </p:nvPr>
        </p:nvSpPr>
        <p:spPr/>
        <p:txBody>
          <a:bodyPr/>
          <a:lstStyle/>
          <a:p>
            <a:fld id="{B6CDA77C-FED2-4297-859A-D2EC29FA61EF}" type="slidenum">
              <a:rPr lang="en-US" smtClean="0"/>
              <a:t>35</a:t>
            </a:fld>
            <a:endParaRPr lang="en-US"/>
          </a:p>
        </p:txBody>
      </p:sp>
    </p:spTree>
    <p:extLst>
      <p:ext uri="{BB962C8B-B14F-4D97-AF65-F5344CB8AC3E}">
        <p14:creationId xmlns:p14="http://schemas.microsoft.com/office/powerpoint/2010/main" val="1026490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rgbClr val="011433"/>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A6A2149-E84D-2144-A12D-5DC2EDC2BF1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823591-2146-FF4E-811C-C108D0605E81}"/>
              </a:ext>
            </a:extLst>
          </p:cNvPr>
          <p:cNvSpPr>
            <a:spLocks noGrp="1"/>
          </p:cNvSpPr>
          <p:nvPr>
            <p:ph type="ctrTitle" hasCustomPrompt="1"/>
          </p:nvPr>
        </p:nvSpPr>
        <p:spPr>
          <a:xfrm>
            <a:off x="917103" y="1964404"/>
            <a:ext cx="6172200" cy="2057400"/>
          </a:xfrm>
        </p:spPr>
        <p:txBody>
          <a:bodyPr lIns="0" rIns="0" anchor="t">
            <a:normAutofit/>
          </a:bodyPr>
          <a:lstStyle>
            <a:lvl1pPr algn="l">
              <a:defRPr sz="4800" b="0" i="0" cap="all" baseline="0">
                <a:solidFill>
                  <a:schemeClr val="bg1"/>
                </a:solidFill>
                <a:latin typeface="Avenir Next Ultra Light" panose="020B0203020202020204" pitchFamily="34" charset="77"/>
              </a:defRPr>
            </a:lvl1pPr>
          </a:lstStyle>
          <a:p>
            <a:r>
              <a:rPr lang="en-US"/>
              <a:t>H1 TITLE HERE</a:t>
            </a:r>
            <a:br>
              <a:rPr lang="en-US"/>
            </a:br>
            <a:r>
              <a:rPr lang="en-US"/>
              <a:t>MAX 3 LINE Count</a:t>
            </a:r>
            <a:br>
              <a:rPr lang="en-US"/>
            </a:br>
            <a:r>
              <a:rPr lang="en-US"/>
              <a:t>H1 TITLE HERE</a:t>
            </a:r>
          </a:p>
        </p:txBody>
      </p:sp>
      <p:sp>
        <p:nvSpPr>
          <p:cNvPr id="3" name="Subtitle 2">
            <a:extLst>
              <a:ext uri="{FF2B5EF4-FFF2-40B4-BE49-F238E27FC236}">
                <a16:creationId xmlns:a16="http://schemas.microsoft.com/office/drawing/2014/main" id="{ABFB52B4-E7D4-6340-85BD-947A6989746B}"/>
              </a:ext>
            </a:extLst>
          </p:cNvPr>
          <p:cNvSpPr>
            <a:spLocks noGrp="1"/>
          </p:cNvSpPr>
          <p:nvPr>
            <p:ph type="subTitle" idx="1" hasCustomPrompt="1"/>
          </p:nvPr>
        </p:nvSpPr>
        <p:spPr>
          <a:xfrm>
            <a:off x="914400" y="4304213"/>
            <a:ext cx="6172200" cy="365125"/>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here – 1 line text</a:t>
            </a:r>
          </a:p>
        </p:txBody>
      </p:sp>
      <p:sp>
        <p:nvSpPr>
          <p:cNvPr id="33" name="Text Placeholder 32">
            <a:extLst>
              <a:ext uri="{FF2B5EF4-FFF2-40B4-BE49-F238E27FC236}">
                <a16:creationId xmlns:a16="http://schemas.microsoft.com/office/drawing/2014/main" id="{7337F7B5-D479-9148-8F69-9FC98C5C32A3}"/>
              </a:ext>
            </a:extLst>
          </p:cNvPr>
          <p:cNvSpPr>
            <a:spLocks noGrp="1"/>
          </p:cNvSpPr>
          <p:nvPr>
            <p:ph type="body" sz="quarter" idx="13" hasCustomPrompt="1"/>
          </p:nvPr>
        </p:nvSpPr>
        <p:spPr>
          <a:xfrm>
            <a:off x="914399" y="4690319"/>
            <a:ext cx="6172199" cy="401376"/>
          </a:xfrm>
        </p:spPr>
        <p:txBody>
          <a:bodyPr>
            <a:normAutofit/>
          </a:bodyPr>
          <a:lstStyle>
            <a:lvl1pPr marL="0" indent="0">
              <a:buNone/>
              <a:defRPr sz="2200" b="0" i="1">
                <a:solidFill>
                  <a:schemeClr val="bg1"/>
                </a:solidFill>
                <a:latin typeface="Avenir Next" panose="020B0503020202020204" pitchFamily="34" charset="0"/>
              </a:defRPr>
            </a:lvl1pPr>
          </a:lstStyle>
          <a:p>
            <a:pPr lvl="0"/>
            <a:r>
              <a:rPr lang="en-US"/>
              <a:t>Presentation date</a:t>
            </a:r>
          </a:p>
        </p:txBody>
      </p:sp>
      <p:sp>
        <p:nvSpPr>
          <p:cNvPr id="37" name="Rectangle 36">
            <a:extLst>
              <a:ext uri="{FF2B5EF4-FFF2-40B4-BE49-F238E27FC236}">
                <a16:creationId xmlns:a16="http://schemas.microsoft.com/office/drawing/2014/main" id="{D9F5A698-2691-7241-8FBA-F3D8AB66B05D}"/>
              </a:ext>
            </a:extLst>
          </p:cNvPr>
          <p:cNvSpPr/>
          <p:nvPr userDrawn="1"/>
        </p:nvSpPr>
        <p:spPr>
          <a:xfrm>
            <a:off x="8704162" y="6477565"/>
            <a:ext cx="2573438" cy="230990"/>
          </a:xfrm>
          <a:prstGeom prst="rect">
            <a:avLst/>
          </a:prstGeom>
        </p:spPr>
        <p:txBody>
          <a:bodyPr wrap="square" rIns="0">
            <a:spAutoFit/>
          </a:bodyPr>
          <a:lstStyle/>
          <a:p>
            <a:pPr algn="r"/>
            <a:r>
              <a:rPr lang="en-US" sz="900" dirty="0">
                <a:solidFill>
                  <a:schemeClr val="bg1"/>
                </a:solidFill>
                <a:latin typeface="Avenir Book" panose="02000503020000020003" pitchFamily="2" charset="0"/>
              </a:rPr>
              <a:t>© 2020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grpSp>
        <p:nvGrpSpPr>
          <p:cNvPr id="8" name="Group 7">
            <a:extLst>
              <a:ext uri="{FF2B5EF4-FFF2-40B4-BE49-F238E27FC236}">
                <a16:creationId xmlns:a16="http://schemas.microsoft.com/office/drawing/2014/main" id="{1EF16EC9-188F-4E4A-96AE-401EB743B95B}"/>
              </a:ext>
            </a:extLst>
          </p:cNvPr>
          <p:cNvGrpSpPr/>
          <p:nvPr userDrawn="1"/>
        </p:nvGrpSpPr>
        <p:grpSpPr>
          <a:xfrm>
            <a:off x="917103" y="625476"/>
            <a:ext cx="2919184" cy="519338"/>
            <a:chOff x="-1398588" y="312738"/>
            <a:chExt cx="13277851" cy="2362200"/>
          </a:xfrm>
          <a:solidFill>
            <a:srgbClr val="FFFFFF"/>
          </a:solidFill>
        </p:grpSpPr>
        <p:sp>
          <p:nvSpPr>
            <p:cNvPr id="9" name="Freeform 5">
              <a:extLst>
                <a:ext uri="{FF2B5EF4-FFF2-40B4-BE49-F238E27FC236}">
                  <a16:creationId xmlns:a16="http://schemas.microsoft.com/office/drawing/2014/main" id="{4BC8202F-132A-8945-B794-2BD243F7E4A5}"/>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2BE041B-C762-A444-B925-D38858E4FAC6}"/>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3B3BF8F2-66C8-4641-AEF4-595DE60891A6}"/>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1399F357-1550-FC4D-B05E-A5AA1EFF972A}"/>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F78158E7-651F-5B45-A7E2-01574C757E48}"/>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FF269600-418C-2B43-A0D6-4F8D120D7BC2}"/>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DB0FA497-1618-9547-8A5E-278A22A65A26}"/>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43051E09-0566-0D47-863E-C4DD043D5183}"/>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
              <a:extLst>
                <a:ext uri="{FF2B5EF4-FFF2-40B4-BE49-F238E27FC236}">
                  <a16:creationId xmlns:a16="http://schemas.microsoft.com/office/drawing/2014/main" id="{E1CF2171-479B-5244-BB64-447F6BFD0F8A}"/>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14">
              <a:extLst>
                <a:ext uri="{FF2B5EF4-FFF2-40B4-BE49-F238E27FC236}">
                  <a16:creationId xmlns:a16="http://schemas.microsoft.com/office/drawing/2014/main" id="{8ABA4141-9EA4-E548-9C7A-BB81F31C001A}"/>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AAD499F7-9280-9D40-BAF9-6FA1316EF201}"/>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31913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Images White Background">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2029D89-2546-6546-A1C1-5B84A31D859D}"/>
              </a:ext>
            </a:extLst>
          </p:cNvPr>
          <p:cNvSpPr/>
          <p:nvPr userDrawn="1"/>
        </p:nvSpPr>
        <p:spPr>
          <a:xfrm>
            <a:off x="914398" y="1790724"/>
            <a:ext cx="5029199" cy="4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152AB48-1386-E548-A800-23B40353CC5E}"/>
              </a:ext>
            </a:extLst>
          </p:cNvPr>
          <p:cNvSpPr/>
          <p:nvPr userDrawn="1"/>
        </p:nvSpPr>
        <p:spPr>
          <a:xfrm>
            <a:off x="6248402" y="1793667"/>
            <a:ext cx="5029199" cy="4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938689-A586-A947-B2CD-BBFAC1AA7698}"/>
              </a:ext>
            </a:extLst>
          </p:cNvPr>
          <p:cNvSpPr/>
          <p:nvPr userDrawn="1"/>
        </p:nvSpPr>
        <p:spPr>
          <a:xfrm>
            <a:off x="914399" y="1333991"/>
            <a:ext cx="5029199" cy="465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12" name="Text Placeholder 11">
            <a:extLst>
              <a:ext uri="{FF2B5EF4-FFF2-40B4-BE49-F238E27FC236}">
                <a16:creationId xmlns:a16="http://schemas.microsoft.com/office/drawing/2014/main" id="{D2E32F43-0055-1344-B70F-4516D79F7EB1}"/>
              </a:ext>
            </a:extLst>
          </p:cNvPr>
          <p:cNvSpPr>
            <a:spLocks noGrp="1"/>
          </p:cNvSpPr>
          <p:nvPr>
            <p:ph type="body" sz="quarter" idx="10" hasCustomPrompt="1"/>
          </p:nvPr>
        </p:nvSpPr>
        <p:spPr>
          <a:xfrm>
            <a:off x="914400" y="1456428"/>
            <a:ext cx="5029200" cy="340971"/>
          </a:xfrm>
        </p:spPr>
        <p:txBody>
          <a:bodyPr t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Sub title Left Side</a:t>
            </a:r>
          </a:p>
        </p:txBody>
      </p:sp>
      <p:sp>
        <p:nvSpPr>
          <p:cNvPr id="27" name="Rectangle 26">
            <a:extLst>
              <a:ext uri="{FF2B5EF4-FFF2-40B4-BE49-F238E27FC236}">
                <a16:creationId xmlns:a16="http://schemas.microsoft.com/office/drawing/2014/main" id="{D79E5354-95F2-9D45-BE52-498E7A8E3BEB}"/>
              </a:ext>
            </a:extLst>
          </p:cNvPr>
          <p:cNvSpPr/>
          <p:nvPr userDrawn="1"/>
        </p:nvSpPr>
        <p:spPr>
          <a:xfrm>
            <a:off x="6248403" y="1336934"/>
            <a:ext cx="5029199" cy="465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1">
            <a:extLst>
              <a:ext uri="{FF2B5EF4-FFF2-40B4-BE49-F238E27FC236}">
                <a16:creationId xmlns:a16="http://schemas.microsoft.com/office/drawing/2014/main" id="{CF39536E-F19C-BE41-A95A-8BF21D3C1E1D}"/>
              </a:ext>
            </a:extLst>
          </p:cNvPr>
          <p:cNvSpPr>
            <a:spLocks noGrp="1"/>
          </p:cNvSpPr>
          <p:nvPr>
            <p:ph type="body" sz="quarter" idx="15" hasCustomPrompt="1"/>
          </p:nvPr>
        </p:nvSpPr>
        <p:spPr>
          <a:xfrm>
            <a:off x="6248404" y="1459371"/>
            <a:ext cx="5029200" cy="340971"/>
          </a:xfrm>
        </p:spPr>
        <p:txBody>
          <a:bodyPr t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Sub title Right Side</a:t>
            </a:r>
          </a:p>
        </p:txBody>
      </p:sp>
      <p:sp>
        <p:nvSpPr>
          <p:cNvPr id="14" name="Picture Placeholder 4">
            <a:extLst>
              <a:ext uri="{FF2B5EF4-FFF2-40B4-BE49-F238E27FC236}">
                <a16:creationId xmlns:a16="http://schemas.microsoft.com/office/drawing/2014/main" id="{C459B767-105D-9A4D-BFB5-50E617507E10}"/>
              </a:ext>
            </a:extLst>
          </p:cNvPr>
          <p:cNvSpPr>
            <a:spLocks noGrp="1"/>
          </p:cNvSpPr>
          <p:nvPr>
            <p:ph type="pic" sz="quarter" idx="17"/>
          </p:nvPr>
        </p:nvSpPr>
        <p:spPr>
          <a:xfrm>
            <a:off x="1157288" y="2247900"/>
            <a:ext cx="4565650" cy="3800625"/>
          </a:xfrm>
        </p:spPr>
        <p:txBody>
          <a:bodyPr/>
          <a:lstStyle/>
          <a:p>
            <a:r>
              <a:rPr lang="en-US" dirty="0"/>
              <a:t>Click icon to add picture</a:t>
            </a:r>
          </a:p>
        </p:txBody>
      </p:sp>
      <p:sp>
        <p:nvSpPr>
          <p:cNvPr id="16" name="Picture Placeholder 4">
            <a:extLst>
              <a:ext uri="{FF2B5EF4-FFF2-40B4-BE49-F238E27FC236}">
                <a16:creationId xmlns:a16="http://schemas.microsoft.com/office/drawing/2014/main" id="{598ACBA7-AC4F-4546-A81F-59A8E1C7EFE9}"/>
              </a:ext>
            </a:extLst>
          </p:cNvPr>
          <p:cNvSpPr>
            <a:spLocks noGrp="1"/>
          </p:cNvSpPr>
          <p:nvPr>
            <p:ph type="pic" sz="quarter" idx="18"/>
          </p:nvPr>
        </p:nvSpPr>
        <p:spPr>
          <a:xfrm>
            <a:off x="6491694" y="2247900"/>
            <a:ext cx="4565650" cy="3800625"/>
          </a:xfrm>
        </p:spPr>
        <p:txBody>
          <a:bodyPr/>
          <a:lstStyle/>
          <a:p>
            <a:r>
              <a:rPr lang="en-US" dirty="0"/>
              <a:t>Click icon to add picture</a:t>
            </a:r>
          </a:p>
        </p:txBody>
      </p:sp>
    </p:spTree>
    <p:extLst>
      <p:ext uri="{BB962C8B-B14F-4D97-AF65-F5344CB8AC3E}">
        <p14:creationId xmlns:p14="http://schemas.microsoft.com/office/powerpoint/2010/main" val="211082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Heading - Blank">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2020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Tree>
    <p:extLst>
      <p:ext uri="{BB962C8B-B14F-4D97-AF65-F5344CB8AC3E}">
        <p14:creationId xmlns:p14="http://schemas.microsoft.com/office/powerpoint/2010/main" val="30188822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Heading and Sub - Blank">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4" name="Text Placeholder 14">
            <a:extLst>
              <a:ext uri="{FF2B5EF4-FFF2-40B4-BE49-F238E27FC236}">
                <a16:creationId xmlns:a16="http://schemas.microsoft.com/office/drawing/2014/main" id="{6E1C1569-FABD-5549-8510-ECD23054B6C9}"/>
              </a:ext>
            </a:extLst>
          </p:cNvPr>
          <p:cNvSpPr>
            <a:spLocks noGrp="1"/>
          </p:cNvSpPr>
          <p:nvPr>
            <p:ph type="body" sz="quarter" idx="10" hasCustomPrompt="1"/>
          </p:nvPr>
        </p:nvSpPr>
        <p:spPr>
          <a:xfrm>
            <a:off x="935666" y="1078723"/>
            <a:ext cx="10341934" cy="271612"/>
          </a:xfrm>
        </p:spPr>
        <p:txBody>
          <a:bodyPr lIns="0" tIns="0" rIns="0" bIns="0">
            <a:normAutofit/>
          </a:bodyPr>
          <a:lstStyle>
            <a:lvl1pPr marL="0" indent="0" algn="ctr">
              <a:buNone/>
              <a:defRPr sz="1600" b="0" i="0" cap="all" spc="300" baseline="0">
                <a:solidFill>
                  <a:schemeClr val="bg1"/>
                </a:solidFill>
                <a:latin typeface="Avenir Next" panose="020B0503020202020204" pitchFamily="34" charset="0"/>
              </a:defRPr>
            </a:lvl1pPr>
          </a:lstStyle>
          <a:p>
            <a:pPr lvl="0"/>
            <a:r>
              <a:rPr lang="en-US"/>
              <a:t>Slide sub header</a:t>
            </a:r>
          </a:p>
        </p:txBody>
      </p:sp>
    </p:spTree>
    <p:extLst>
      <p:ext uri="{BB962C8B-B14F-4D97-AF65-F5344CB8AC3E}">
        <p14:creationId xmlns:p14="http://schemas.microsoft.com/office/powerpoint/2010/main" val="15103495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6565FC-5AEB-664A-AEAF-23E85DE67D8A}"/>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a:spAutoFit/>
          </a:bodyPr>
          <a:lstStyle/>
          <a:p>
            <a:pPr algn="r"/>
            <a:r>
              <a:rPr lang="en-US" sz="800" dirty="0">
                <a:solidFill>
                  <a:schemeClr val="bg1"/>
                </a:solidFill>
                <a:latin typeface="Avenir Book" panose="02000503020000020003" pitchFamily="2" charset="0"/>
              </a:rPr>
              <a:t>© 2020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Tree>
    <p:extLst>
      <p:ext uri="{BB962C8B-B14F-4D97-AF65-F5344CB8AC3E}">
        <p14:creationId xmlns:p14="http://schemas.microsoft.com/office/powerpoint/2010/main" val="3573908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Highlight Item - Blank">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Tree>
    <p:extLst>
      <p:ext uri="{BB962C8B-B14F-4D97-AF65-F5344CB8AC3E}">
        <p14:creationId xmlns:p14="http://schemas.microsoft.com/office/powerpoint/2010/main" val="287117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ite Highlight Item - copy full">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6" name="Text Placeholder 5">
            <a:extLst>
              <a:ext uri="{FF2B5EF4-FFF2-40B4-BE49-F238E27FC236}">
                <a16:creationId xmlns:a16="http://schemas.microsoft.com/office/drawing/2014/main" id="{3F54DB58-28F6-2344-AFA8-5724C97E1D1E}"/>
              </a:ext>
            </a:extLst>
          </p:cNvPr>
          <p:cNvSpPr>
            <a:spLocks noGrp="1"/>
          </p:cNvSpPr>
          <p:nvPr>
            <p:ph type="body" sz="quarter" idx="14"/>
          </p:nvPr>
        </p:nvSpPr>
        <p:spPr>
          <a:xfrm>
            <a:off x="533398" y="1410717"/>
            <a:ext cx="11113169" cy="4890931"/>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538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Highlight Item - full copy">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pic>
        <p:nvPicPr>
          <p:cNvPr id="6" name="Picture 5">
            <a:extLst>
              <a:ext uri="{FF2B5EF4-FFF2-40B4-BE49-F238E27FC236}">
                <a16:creationId xmlns:a16="http://schemas.microsoft.com/office/drawing/2014/main" id="{56751424-DB74-A640-8E8E-4B926D057EC0}"/>
              </a:ext>
            </a:extLst>
          </p:cNvPr>
          <p:cNvPicPr>
            <a:picLocks noChangeAspect="1"/>
          </p:cNvPicPr>
          <p:nvPr userDrawn="1"/>
        </p:nvPicPr>
        <p:blipFill>
          <a:blip r:embed="rId2"/>
          <a:stretch>
            <a:fillRect/>
          </a:stretch>
        </p:blipFill>
        <p:spPr>
          <a:xfrm>
            <a:off x="547794" y="1404434"/>
            <a:ext cx="1828800" cy="322923"/>
          </a:xfrm>
          <a:prstGeom prst="rect">
            <a:avLst/>
          </a:prstGeom>
        </p:spPr>
      </p:pic>
      <p:sp>
        <p:nvSpPr>
          <p:cNvPr id="7" name="Text Placeholder 5">
            <a:extLst>
              <a:ext uri="{FF2B5EF4-FFF2-40B4-BE49-F238E27FC236}">
                <a16:creationId xmlns:a16="http://schemas.microsoft.com/office/drawing/2014/main" id="{37211B0D-A6B7-FB47-B195-F2107CED7748}"/>
              </a:ext>
            </a:extLst>
          </p:cNvPr>
          <p:cNvSpPr>
            <a:spLocks noGrp="1"/>
          </p:cNvSpPr>
          <p:nvPr>
            <p:ph type="body" sz="quarter" idx="14"/>
          </p:nvPr>
        </p:nvSpPr>
        <p:spPr>
          <a:xfrm>
            <a:off x="533398" y="2016731"/>
            <a:ext cx="11113169" cy="4284917"/>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08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Highlight Item - Image">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3" name="Picture Placeholder 2">
            <a:extLst>
              <a:ext uri="{FF2B5EF4-FFF2-40B4-BE49-F238E27FC236}">
                <a16:creationId xmlns:a16="http://schemas.microsoft.com/office/drawing/2014/main" id="{F4C55632-DA57-9043-A5B3-F139DF1C73A4}"/>
              </a:ext>
            </a:extLst>
          </p:cNvPr>
          <p:cNvSpPr>
            <a:spLocks noGrp="1"/>
          </p:cNvSpPr>
          <p:nvPr>
            <p:ph type="pic" sz="quarter" idx="14"/>
          </p:nvPr>
        </p:nvSpPr>
        <p:spPr>
          <a:xfrm>
            <a:off x="214313" y="1114425"/>
            <a:ext cx="11739562" cy="5499100"/>
          </a:xfrm>
        </p:spPr>
        <p:txBody>
          <a:bodyPr/>
          <a:lstStyle/>
          <a:p>
            <a:r>
              <a:rPr lang="en-US" dirty="0"/>
              <a:t>Click icon to add picture</a:t>
            </a:r>
          </a:p>
        </p:txBody>
      </p:sp>
    </p:spTree>
    <p:extLst>
      <p:ext uri="{BB962C8B-B14F-4D97-AF65-F5344CB8AC3E}">
        <p14:creationId xmlns:p14="http://schemas.microsoft.com/office/powerpoint/2010/main" val="414929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Highlight Item - Blank - BT logo">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pic>
        <p:nvPicPr>
          <p:cNvPr id="52" name="Picture 51">
            <a:extLst>
              <a:ext uri="{FF2B5EF4-FFF2-40B4-BE49-F238E27FC236}">
                <a16:creationId xmlns:a16="http://schemas.microsoft.com/office/drawing/2014/main" id="{705356D1-2C13-4542-BF7C-71C93989B5FA}"/>
              </a:ext>
            </a:extLst>
          </p:cNvPr>
          <p:cNvPicPr>
            <a:picLocks noChangeAspect="1"/>
          </p:cNvPicPr>
          <p:nvPr userDrawn="1"/>
        </p:nvPicPr>
        <p:blipFill>
          <a:blip r:embed="rId2"/>
          <a:stretch>
            <a:fillRect/>
          </a:stretch>
        </p:blipFill>
        <p:spPr>
          <a:xfrm>
            <a:off x="547794" y="1404434"/>
            <a:ext cx="1828800" cy="322923"/>
          </a:xfrm>
          <a:prstGeom prst="rect">
            <a:avLst/>
          </a:prstGeom>
        </p:spPr>
      </p:pic>
    </p:spTree>
    <p:extLst>
      <p:ext uri="{BB962C8B-B14F-4D97-AF65-F5344CB8AC3E}">
        <p14:creationId xmlns:p14="http://schemas.microsoft.com/office/powerpoint/2010/main" val="3234733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Highlight Item - 2 Column - bulleted">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6" name="Text Placeholder 5">
            <a:extLst>
              <a:ext uri="{FF2B5EF4-FFF2-40B4-BE49-F238E27FC236}">
                <a16:creationId xmlns:a16="http://schemas.microsoft.com/office/drawing/2014/main" id="{7C6519A7-51CA-F34E-8E07-3CF3D2481AAD}"/>
              </a:ext>
            </a:extLst>
          </p:cNvPr>
          <p:cNvSpPr>
            <a:spLocks noGrp="1"/>
          </p:cNvSpPr>
          <p:nvPr>
            <p:ph type="body" sz="quarter" idx="14"/>
          </p:nvPr>
        </p:nvSpPr>
        <p:spPr>
          <a:xfrm>
            <a:off x="533399" y="1673673"/>
            <a:ext cx="5448300" cy="4627976"/>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ACD9D1C-487B-924F-9859-338344CE8B7F}"/>
              </a:ext>
            </a:extLst>
          </p:cNvPr>
          <p:cNvSpPr>
            <a:spLocks noGrp="1"/>
          </p:cNvSpPr>
          <p:nvPr>
            <p:ph type="body" sz="quarter" idx="15"/>
          </p:nvPr>
        </p:nvSpPr>
        <p:spPr>
          <a:xfrm>
            <a:off x="6210299" y="1676400"/>
            <a:ext cx="5410200" cy="4625249"/>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1056">
          <p15:clr>
            <a:srgbClr val="FBAE40"/>
          </p15:clr>
        </p15:guide>
        <p15:guide id="6" orient="horz" pos="3936">
          <p15:clr>
            <a:srgbClr val="FBAE40"/>
          </p15:clr>
        </p15:guide>
        <p15:guide id="7" orient="horz" pos="146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Pick image">
    <p:bg>
      <p:bgPr>
        <a:gradFill>
          <a:gsLst>
            <a:gs pos="22000">
              <a:schemeClr val="accent2">
                <a:lumMod val="90000"/>
                <a:lumOff val="10000"/>
              </a:schemeClr>
            </a:gs>
            <a:gs pos="100000">
              <a:schemeClr val="accent1">
                <a:lumMod val="75000"/>
                <a:lumOff val="25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23591-2146-FF4E-811C-C108D0605E81}"/>
              </a:ext>
            </a:extLst>
          </p:cNvPr>
          <p:cNvSpPr>
            <a:spLocks noGrp="1"/>
          </p:cNvSpPr>
          <p:nvPr>
            <p:ph type="ctrTitle" hasCustomPrompt="1"/>
          </p:nvPr>
        </p:nvSpPr>
        <p:spPr>
          <a:xfrm>
            <a:off x="917103" y="1964404"/>
            <a:ext cx="6172200" cy="2057400"/>
          </a:xfrm>
        </p:spPr>
        <p:txBody>
          <a:bodyPr lIns="0" rIns="0" anchor="t">
            <a:normAutofit/>
          </a:bodyPr>
          <a:lstStyle>
            <a:lvl1pPr algn="l">
              <a:defRPr sz="4800" b="0" i="0" cap="all" baseline="0">
                <a:solidFill>
                  <a:schemeClr val="bg1"/>
                </a:solidFill>
                <a:latin typeface="Avenir Next Ultra Light" panose="020B0203020202020204" pitchFamily="34" charset="77"/>
              </a:defRPr>
            </a:lvl1pPr>
          </a:lstStyle>
          <a:p>
            <a:r>
              <a:rPr lang="en-US"/>
              <a:t>H1 TITLE HERE</a:t>
            </a:r>
            <a:br>
              <a:rPr lang="en-US"/>
            </a:br>
            <a:r>
              <a:rPr lang="en-US"/>
              <a:t>MAX 3 LINE Count</a:t>
            </a:r>
            <a:br>
              <a:rPr lang="en-US"/>
            </a:br>
            <a:r>
              <a:rPr lang="en-US"/>
              <a:t>H1 TITLE HERE</a:t>
            </a:r>
          </a:p>
        </p:txBody>
      </p:sp>
      <p:sp>
        <p:nvSpPr>
          <p:cNvPr id="3" name="Subtitle 2">
            <a:extLst>
              <a:ext uri="{FF2B5EF4-FFF2-40B4-BE49-F238E27FC236}">
                <a16:creationId xmlns:a16="http://schemas.microsoft.com/office/drawing/2014/main" id="{ABFB52B4-E7D4-6340-85BD-947A6989746B}"/>
              </a:ext>
            </a:extLst>
          </p:cNvPr>
          <p:cNvSpPr>
            <a:spLocks noGrp="1"/>
          </p:cNvSpPr>
          <p:nvPr>
            <p:ph type="subTitle" idx="1" hasCustomPrompt="1"/>
          </p:nvPr>
        </p:nvSpPr>
        <p:spPr>
          <a:xfrm>
            <a:off x="914400" y="4304213"/>
            <a:ext cx="6172200" cy="365125"/>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here – 1 line text</a:t>
            </a:r>
          </a:p>
        </p:txBody>
      </p:sp>
      <p:sp>
        <p:nvSpPr>
          <p:cNvPr id="33" name="Text Placeholder 32">
            <a:extLst>
              <a:ext uri="{FF2B5EF4-FFF2-40B4-BE49-F238E27FC236}">
                <a16:creationId xmlns:a16="http://schemas.microsoft.com/office/drawing/2014/main" id="{7337F7B5-D479-9148-8F69-9FC98C5C32A3}"/>
              </a:ext>
            </a:extLst>
          </p:cNvPr>
          <p:cNvSpPr>
            <a:spLocks noGrp="1"/>
          </p:cNvSpPr>
          <p:nvPr>
            <p:ph type="body" sz="quarter" idx="13" hasCustomPrompt="1"/>
          </p:nvPr>
        </p:nvSpPr>
        <p:spPr>
          <a:xfrm>
            <a:off x="914399" y="4690319"/>
            <a:ext cx="6172199" cy="401376"/>
          </a:xfrm>
        </p:spPr>
        <p:txBody>
          <a:bodyPr>
            <a:normAutofit/>
          </a:bodyPr>
          <a:lstStyle>
            <a:lvl1pPr marL="0" indent="0">
              <a:buNone/>
              <a:defRPr sz="2200" b="0" i="1">
                <a:solidFill>
                  <a:schemeClr val="bg1"/>
                </a:solidFill>
                <a:latin typeface="Avenir Next" panose="020B0503020202020204" pitchFamily="34" charset="0"/>
              </a:defRPr>
            </a:lvl1pPr>
          </a:lstStyle>
          <a:p>
            <a:pPr lvl="0"/>
            <a:r>
              <a:rPr lang="en-US"/>
              <a:t>Presentation date</a:t>
            </a:r>
          </a:p>
        </p:txBody>
      </p:sp>
      <p:sp>
        <p:nvSpPr>
          <p:cNvPr id="37" name="Rectangle 36">
            <a:extLst>
              <a:ext uri="{FF2B5EF4-FFF2-40B4-BE49-F238E27FC236}">
                <a16:creationId xmlns:a16="http://schemas.microsoft.com/office/drawing/2014/main" id="{D9F5A698-2691-7241-8FBA-F3D8AB66B05D}"/>
              </a:ext>
            </a:extLst>
          </p:cNvPr>
          <p:cNvSpPr/>
          <p:nvPr userDrawn="1"/>
        </p:nvSpPr>
        <p:spPr>
          <a:xfrm>
            <a:off x="8704162" y="6477565"/>
            <a:ext cx="2573438" cy="230990"/>
          </a:xfrm>
          <a:prstGeom prst="rect">
            <a:avLst/>
          </a:prstGeom>
        </p:spPr>
        <p:txBody>
          <a:bodyPr wrap="square" rIns="0">
            <a:spAutoFit/>
          </a:bodyPr>
          <a:lstStyle/>
          <a:p>
            <a:pPr algn="r"/>
            <a:r>
              <a:rPr lang="en-US" sz="900" dirty="0">
                <a:solidFill>
                  <a:schemeClr val="bg1"/>
                </a:solidFill>
                <a:latin typeface="Avenir Book" panose="02000503020000020003" pitchFamily="2" charset="0"/>
              </a:rPr>
              <a:t>© 2020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grpSp>
        <p:nvGrpSpPr>
          <p:cNvPr id="8" name="Group 7">
            <a:extLst>
              <a:ext uri="{FF2B5EF4-FFF2-40B4-BE49-F238E27FC236}">
                <a16:creationId xmlns:a16="http://schemas.microsoft.com/office/drawing/2014/main" id="{1EF16EC9-188F-4E4A-96AE-401EB743B95B}"/>
              </a:ext>
            </a:extLst>
          </p:cNvPr>
          <p:cNvGrpSpPr/>
          <p:nvPr userDrawn="1"/>
        </p:nvGrpSpPr>
        <p:grpSpPr>
          <a:xfrm>
            <a:off x="917103" y="625476"/>
            <a:ext cx="2919184" cy="519338"/>
            <a:chOff x="-1398588" y="312738"/>
            <a:chExt cx="13277851" cy="2362200"/>
          </a:xfrm>
          <a:solidFill>
            <a:srgbClr val="FFFFFF"/>
          </a:solidFill>
        </p:grpSpPr>
        <p:sp>
          <p:nvSpPr>
            <p:cNvPr id="9" name="Freeform 5">
              <a:extLst>
                <a:ext uri="{FF2B5EF4-FFF2-40B4-BE49-F238E27FC236}">
                  <a16:creationId xmlns:a16="http://schemas.microsoft.com/office/drawing/2014/main" id="{4BC8202F-132A-8945-B794-2BD243F7E4A5}"/>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2BE041B-C762-A444-B925-D38858E4FAC6}"/>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3B3BF8F2-66C8-4641-AEF4-595DE60891A6}"/>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1399F357-1550-FC4D-B05E-A5AA1EFF972A}"/>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F78158E7-651F-5B45-A7E2-01574C757E48}"/>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FF269600-418C-2B43-A0D6-4F8D120D7BC2}"/>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DB0FA497-1618-9547-8A5E-278A22A65A26}"/>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43051E09-0566-0D47-863E-C4DD043D5183}"/>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
              <a:extLst>
                <a:ext uri="{FF2B5EF4-FFF2-40B4-BE49-F238E27FC236}">
                  <a16:creationId xmlns:a16="http://schemas.microsoft.com/office/drawing/2014/main" id="{E1CF2171-479B-5244-BB64-447F6BFD0F8A}"/>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14">
              <a:extLst>
                <a:ext uri="{FF2B5EF4-FFF2-40B4-BE49-F238E27FC236}">
                  <a16:creationId xmlns:a16="http://schemas.microsoft.com/office/drawing/2014/main" id="{8ABA4141-9EA4-E548-9C7A-BB81F31C001A}"/>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AAD499F7-9280-9D40-BAF9-6FA1316EF201}"/>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4191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ite Highlight Item - 2 Column - image right">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6" name="Text Placeholder 5">
            <a:extLst>
              <a:ext uri="{FF2B5EF4-FFF2-40B4-BE49-F238E27FC236}">
                <a16:creationId xmlns:a16="http://schemas.microsoft.com/office/drawing/2014/main" id="{7C6519A7-51CA-F34E-8E07-3CF3D2481AAD}"/>
              </a:ext>
            </a:extLst>
          </p:cNvPr>
          <p:cNvSpPr>
            <a:spLocks noGrp="1"/>
          </p:cNvSpPr>
          <p:nvPr>
            <p:ph type="body" sz="quarter" idx="14"/>
          </p:nvPr>
        </p:nvSpPr>
        <p:spPr>
          <a:xfrm>
            <a:off x="533399" y="1673673"/>
            <a:ext cx="5448300" cy="4627976"/>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
            <a:extLst>
              <a:ext uri="{FF2B5EF4-FFF2-40B4-BE49-F238E27FC236}">
                <a16:creationId xmlns:a16="http://schemas.microsoft.com/office/drawing/2014/main" id="{A9CA136C-CB8A-6E48-836F-16989232F41C}"/>
              </a:ext>
            </a:extLst>
          </p:cNvPr>
          <p:cNvSpPr>
            <a:spLocks noGrp="1"/>
          </p:cNvSpPr>
          <p:nvPr>
            <p:ph type="pic" sz="quarter" idx="16"/>
          </p:nvPr>
        </p:nvSpPr>
        <p:spPr>
          <a:xfrm>
            <a:off x="6210300" y="1673225"/>
            <a:ext cx="5410200" cy="4629150"/>
          </a:xfrm>
        </p:spPr>
        <p:txBody>
          <a:bodyPr/>
          <a:lstStyle/>
          <a:p>
            <a:r>
              <a:rPr lang="en-US" dirty="0"/>
              <a:t>Click icon to add picture</a:t>
            </a:r>
          </a:p>
        </p:txBody>
      </p:sp>
    </p:spTree>
    <p:extLst>
      <p:ext uri="{BB962C8B-B14F-4D97-AF65-F5344CB8AC3E}">
        <p14:creationId xmlns:p14="http://schemas.microsoft.com/office/powerpoint/2010/main" val="2491485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1056">
          <p15:clr>
            <a:srgbClr val="FBAE40"/>
          </p15:clr>
        </p15:guide>
        <p15:guide id="6" orient="horz" pos="3936">
          <p15:clr>
            <a:srgbClr val="FBAE40"/>
          </p15:clr>
        </p15:guide>
        <p15:guide id="7" orient="horz" pos="14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Highlight Item - 2 Column - 2 images">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10" name="Picture Placeholder 2">
            <a:extLst>
              <a:ext uri="{FF2B5EF4-FFF2-40B4-BE49-F238E27FC236}">
                <a16:creationId xmlns:a16="http://schemas.microsoft.com/office/drawing/2014/main" id="{A9CA136C-CB8A-6E48-836F-16989232F41C}"/>
              </a:ext>
            </a:extLst>
          </p:cNvPr>
          <p:cNvSpPr>
            <a:spLocks noGrp="1"/>
          </p:cNvSpPr>
          <p:nvPr>
            <p:ph type="pic" sz="quarter" idx="16"/>
          </p:nvPr>
        </p:nvSpPr>
        <p:spPr>
          <a:xfrm>
            <a:off x="6210300" y="1673225"/>
            <a:ext cx="5410200" cy="4629150"/>
          </a:xfrm>
        </p:spPr>
        <p:txBody>
          <a:bodyPr/>
          <a:lstStyle/>
          <a:p>
            <a:r>
              <a:rPr lang="en-US" dirty="0"/>
              <a:t>Click icon to add picture</a:t>
            </a:r>
          </a:p>
        </p:txBody>
      </p:sp>
      <p:sp>
        <p:nvSpPr>
          <p:cNvPr id="9" name="Picture Placeholder 2">
            <a:extLst>
              <a:ext uri="{FF2B5EF4-FFF2-40B4-BE49-F238E27FC236}">
                <a16:creationId xmlns:a16="http://schemas.microsoft.com/office/drawing/2014/main" id="{819E44A9-57A7-BC4D-820F-DB97F3A96980}"/>
              </a:ext>
            </a:extLst>
          </p:cNvPr>
          <p:cNvSpPr>
            <a:spLocks noGrp="1"/>
          </p:cNvSpPr>
          <p:nvPr>
            <p:ph type="pic" sz="quarter" idx="17"/>
          </p:nvPr>
        </p:nvSpPr>
        <p:spPr>
          <a:xfrm>
            <a:off x="491426" y="1673225"/>
            <a:ext cx="5410200" cy="4629150"/>
          </a:xfrm>
        </p:spPr>
        <p:txBody>
          <a:bodyPr/>
          <a:lstStyle/>
          <a:p>
            <a:r>
              <a:rPr lang="en-US" dirty="0"/>
              <a:t>Click icon to add picture</a:t>
            </a:r>
          </a:p>
        </p:txBody>
      </p:sp>
    </p:spTree>
    <p:extLst>
      <p:ext uri="{BB962C8B-B14F-4D97-AF65-F5344CB8AC3E}">
        <p14:creationId xmlns:p14="http://schemas.microsoft.com/office/powerpoint/2010/main" val="964247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1056">
          <p15:clr>
            <a:srgbClr val="FBAE40"/>
          </p15:clr>
        </p15:guide>
        <p15:guide id="6" orient="horz" pos="3936">
          <p15:clr>
            <a:srgbClr val="FBAE40"/>
          </p15:clr>
        </p15:guide>
        <p15:guide id="7" orient="horz" pos="14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Highlight Item - BT logo+ - 4 col">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2" name="Picture Placeholder 7">
            <a:extLst>
              <a:ext uri="{FF2B5EF4-FFF2-40B4-BE49-F238E27FC236}">
                <a16:creationId xmlns:a16="http://schemas.microsoft.com/office/drawing/2014/main" id="{0352FF9C-4AFC-DE4F-AB05-1F87ACCA9D39}"/>
              </a:ext>
            </a:extLst>
          </p:cNvPr>
          <p:cNvSpPr>
            <a:spLocks noGrp="1" noChangeAspect="1"/>
          </p:cNvSpPr>
          <p:nvPr>
            <p:ph type="pic" sz="quarter" idx="11"/>
          </p:nvPr>
        </p:nvSpPr>
        <p:spPr>
          <a:xfrm>
            <a:off x="691102" y="1705438"/>
            <a:ext cx="2057400" cy="2578571"/>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cxnSp>
        <p:nvCxnSpPr>
          <p:cNvPr id="28" name="Straight Connector 27">
            <a:extLst>
              <a:ext uri="{FF2B5EF4-FFF2-40B4-BE49-F238E27FC236}">
                <a16:creationId xmlns:a16="http://schemas.microsoft.com/office/drawing/2014/main" id="{561C0BC7-B363-E74E-B131-2B6971C07E0B}"/>
              </a:ext>
            </a:extLst>
          </p:cNvPr>
          <p:cNvCxnSpPr>
            <a:cxnSpLocks/>
          </p:cNvCxnSpPr>
          <p:nvPr userDrawn="1"/>
        </p:nvCxnSpPr>
        <p:spPr>
          <a:xfrm>
            <a:off x="6106633" y="6136640"/>
            <a:ext cx="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36">
            <a:extLst>
              <a:ext uri="{FF2B5EF4-FFF2-40B4-BE49-F238E27FC236}">
                <a16:creationId xmlns:a16="http://schemas.microsoft.com/office/drawing/2014/main" id="{859D5545-4C9F-C641-9016-96E491A16C91}"/>
              </a:ext>
            </a:extLst>
          </p:cNvPr>
          <p:cNvSpPr>
            <a:spLocks noGrp="1"/>
          </p:cNvSpPr>
          <p:nvPr>
            <p:ph type="body" sz="quarter" idx="20" hasCustomPrompt="1"/>
          </p:nvPr>
        </p:nvSpPr>
        <p:spPr>
          <a:xfrm>
            <a:off x="467494" y="4473038"/>
            <a:ext cx="2596896"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1 title</a:t>
            </a:r>
          </a:p>
        </p:txBody>
      </p:sp>
      <p:sp>
        <p:nvSpPr>
          <p:cNvPr id="44" name="Text Placeholder 36">
            <a:extLst>
              <a:ext uri="{FF2B5EF4-FFF2-40B4-BE49-F238E27FC236}">
                <a16:creationId xmlns:a16="http://schemas.microsoft.com/office/drawing/2014/main" id="{C289E4FF-D76D-BC4C-B60E-89EB15CFA4F0}"/>
              </a:ext>
            </a:extLst>
          </p:cNvPr>
          <p:cNvSpPr>
            <a:spLocks noGrp="1"/>
          </p:cNvSpPr>
          <p:nvPr>
            <p:ph type="body" sz="quarter" idx="23" hasCustomPrompt="1"/>
          </p:nvPr>
        </p:nvSpPr>
        <p:spPr>
          <a:xfrm>
            <a:off x="467496" y="5330090"/>
            <a:ext cx="2597962"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1 sub copy</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36" name="Picture Placeholder 7">
            <a:extLst>
              <a:ext uri="{FF2B5EF4-FFF2-40B4-BE49-F238E27FC236}">
                <a16:creationId xmlns:a16="http://schemas.microsoft.com/office/drawing/2014/main" id="{4DDA3826-17A4-C148-8357-14FCBDCB9F2C}"/>
              </a:ext>
            </a:extLst>
          </p:cNvPr>
          <p:cNvSpPr>
            <a:spLocks noGrp="1" noChangeAspect="1"/>
          </p:cNvSpPr>
          <p:nvPr>
            <p:ph type="pic" sz="quarter" idx="24"/>
          </p:nvPr>
        </p:nvSpPr>
        <p:spPr>
          <a:xfrm>
            <a:off x="3604767" y="1705438"/>
            <a:ext cx="2057400" cy="2578572"/>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37" name="Text Placeholder 36">
            <a:extLst>
              <a:ext uri="{FF2B5EF4-FFF2-40B4-BE49-F238E27FC236}">
                <a16:creationId xmlns:a16="http://schemas.microsoft.com/office/drawing/2014/main" id="{CA1344C1-A810-0643-B643-430F3B64FB97}"/>
              </a:ext>
            </a:extLst>
          </p:cNvPr>
          <p:cNvSpPr>
            <a:spLocks noGrp="1"/>
          </p:cNvSpPr>
          <p:nvPr>
            <p:ph type="body" sz="quarter" idx="25" hasCustomPrompt="1"/>
          </p:nvPr>
        </p:nvSpPr>
        <p:spPr>
          <a:xfrm>
            <a:off x="3335019" y="4473038"/>
            <a:ext cx="2596896"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2 title</a:t>
            </a:r>
          </a:p>
        </p:txBody>
      </p:sp>
      <p:sp>
        <p:nvSpPr>
          <p:cNvPr id="39" name="Text Placeholder 36">
            <a:extLst>
              <a:ext uri="{FF2B5EF4-FFF2-40B4-BE49-F238E27FC236}">
                <a16:creationId xmlns:a16="http://schemas.microsoft.com/office/drawing/2014/main" id="{9BA41A25-F16F-5346-9A64-A60CD0530D86}"/>
              </a:ext>
            </a:extLst>
          </p:cNvPr>
          <p:cNvSpPr>
            <a:spLocks noGrp="1"/>
          </p:cNvSpPr>
          <p:nvPr>
            <p:ph type="body" sz="quarter" idx="26" hasCustomPrompt="1"/>
          </p:nvPr>
        </p:nvSpPr>
        <p:spPr>
          <a:xfrm>
            <a:off x="3335019" y="5330090"/>
            <a:ext cx="259689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2 sub copy</a:t>
            </a:r>
          </a:p>
        </p:txBody>
      </p:sp>
      <p:sp>
        <p:nvSpPr>
          <p:cNvPr id="40" name="Picture Placeholder 7">
            <a:extLst>
              <a:ext uri="{FF2B5EF4-FFF2-40B4-BE49-F238E27FC236}">
                <a16:creationId xmlns:a16="http://schemas.microsoft.com/office/drawing/2014/main" id="{CA7CFD60-4F74-8242-88C9-DA5DBF046069}"/>
              </a:ext>
            </a:extLst>
          </p:cNvPr>
          <p:cNvSpPr>
            <a:spLocks noGrp="1" noChangeAspect="1"/>
          </p:cNvSpPr>
          <p:nvPr>
            <p:ph type="pic" sz="quarter" idx="27"/>
          </p:nvPr>
        </p:nvSpPr>
        <p:spPr>
          <a:xfrm>
            <a:off x="6469945" y="1705438"/>
            <a:ext cx="2057400" cy="2578572"/>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41" name="Text Placeholder 36">
            <a:extLst>
              <a:ext uri="{FF2B5EF4-FFF2-40B4-BE49-F238E27FC236}">
                <a16:creationId xmlns:a16="http://schemas.microsoft.com/office/drawing/2014/main" id="{08D15946-674E-8A46-9BDC-69375AFC4552}"/>
              </a:ext>
            </a:extLst>
          </p:cNvPr>
          <p:cNvSpPr>
            <a:spLocks noGrp="1"/>
          </p:cNvSpPr>
          <p:nvPr>
            <p:ph type="body" sz="quarter" idx="28" hasCustomPrompt="1"/>
          </p:nvPr>
        </p:nvSpPr>
        <p:spPr>
          <a:xfrm>
            <a:off x="6200197" y="4473038"/>
            <a:ext cx="2596896"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3 title</a:t>
            </a:r>
          </a:p>
        </p:txBody>
      </p:sp>
      <p:sp>
        <p:nvSpPr>
          <p:cNvPr id="42" name="Text Placeholder 36">
            <a:extLst>
              <a:ext uri="{FF2B5EF4-FFF2-40B4-BE49-F238E27FC236}">
                <a16:creationId xmlns:a16="http://schemas.microsoft.com/office/drawing/2014/main" id="{DEA82783-2D34-3D47-8FFC-3B2AF6FE04A6}"/>
              </a:ext>
            </a:extLst>
          </p:cNvPr>
          <p:cNvSpPr>
            <a:spLocks noGrp="1"/>
          </p:cNvSpPr>
          <p:nvPr>
            <p:ph type="body" sz="quarter" idx="29" hasCustomPrompt="1"/>
          </p:nvPr>
        </p:nvSpPr>
        <p:spPr>
          <a:xfrm>
            <a:off x="6200197" y="5330090"/>
            <a:ext cx="259689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3 sub copy</a:t>
            </a:r>
          </a:p>
        </p:txBody>
      </p:sp>
      <p:sp>
        <p:nvSpPr>
          <p:cNvPr id="43" name="Picture Placeholder 7">
            <a:extLst>
              <a:ext uri="{FF2B5EF4-FFF2-40B4-BE49-F238E27FC236}">
                <a16:creationId xmlns:a16="http://schemas.microsoft.com/office/drawing/2014/main" id="{F7496BC8-9E6B-CC46-9E96-EB79FCB2BD94}"/>
              </a:ext>
            </a:extLst>
          </p:cNvPr>
          <p:cNvSpPr>
            <a:spLocks noGrp="1" noChangeAspect="1"/>
          </p:cNvSpPr>
          <p:nvPr>
            <p:ph type="pic" sz="quarter" idx="30"/>
          </p:nvPr>
        </p:nvSpPr>
        <p:spPr>
          <a:xfrm>
            <a:off x="9361415" y="1705519"/>
            <a:ext cx="2057400" cy="2578572"/>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45" name="Text Placeholder 36">
            <a:extLst>
              <a:ext uri="{FF2B5EF4-FFF2-40B4-BE49-F238E27FC236}">
                <a16:creationId xmlns:a16="http://schemas.microsoft.com/office/drawing/2014/main" id="{BF113085-8189-5443-8EDC-BE9D6B46507E}"/>
              </a:ext>
            </a:extLst>
          </p:cNvPr>
          <p:cNvSpPr>
            <a:spLocks noGrp="1"/>
          </p:cNvSpPr>
          <p:nvPr>
            <p:ph type="body" sz="quarter" idx="31" hasCustomPrompt="1"/>
          </p:nvPr>
        </p:nvSpPr>
        <p:spPr>
          <a:xfrm>
            <a:off x="9091667" y="4473119"/>
            <a:ext cx="2596896"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4 title</a:t>
            </a:r>
          </a:p>
        </p:txBody>
      </p:sp>
      <p:sp>
        <p:nvSpPr>
          <p:cNvPr id="46" name="Text Placeholder 36">
            <a:extLst>
              <a:ext uri="{FF2B5EF4-FFF2-40B4-BE49-F238E27FC236}">
                <a16:creationId xmlns:a16="http://schemas.microsoft.com/office/drawing/2014/main" id="{E8C0E662-EA8F-6045-8415-49EEF37205D4}"/>
              </a:ext>
            </a:extLst>
          </p:cNvPr>
          <p:cNvSpPr>
            <a:spLocks noGrp="1"/>
          </p:cNvSpPr>
          <p:nvPr>
            <p:ph type="body" sz="quarter" idx="32" hasCustomPrompt="1"/>
          </p:nvPr>
        </p:nvSpPr>
        <p:spPr>
          <a:xfrm>
            <a:off x="9091667" y="5330090"/>
            <a:ext cx="259689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4 sub copy</a:t>
            </a:r>
          </a:p>
        </p:txBody>
      </p:sp>
      <p:cxnSp>
        <p:nvCxnSpPr>
          <p:cNvPr id="35" name="Straight Connector 34">
            <a:extLst>
              <a:ext uri="{FF2B5EF4-FFF2-40B4-BE49-F238E27FC236}">
                <a16:creationId xmlns:a16="http://schemas.microsoft.com/office/drawing/2014/main" id="{E65593BF-15C6-524C-8822-297FE63FB615}"/>
              </a:ext>
            </a:extLst>
          </p:cNvPr>
          <p:cNvCxnSpPr>
            <a:cxnSpLocks/>
          </p:cNvCxnSpPr>
          <p:nvPr userDrawn="1"/>
        </p:nvCxnSpPr>
        <p:spPr>
          <a:xfrm>
            <a:off x="3200163" y="1705438"/>
            <a:ext cx="0" cy="457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863961-AC18-7E46-904E-8C17D8220576}"/>
              </a:ext>
            </a:extLst>
          </p:cNvPr>
          <p:cNvCxnSpPr>
            <a:cxnSpLocks/>
          </p:cNvCxnSpPr>
          <p:nvPr userDrawn="1"/>
        </p:nvCxnSpPr>
        <p:spPr>
          <a:xfrm>
            <a:off x="6085603" y="1705438"/>
            <a:ext cx="0" cy="457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8F4CB77-D73D-5D48-9C90-CAED10D39238}"/>
              </a:ext>
            </a:extLst>
          </p:cNvPr>
          <p:cNvCxnSpPr>
            <a:cxnSpLocks/>
          </p:cNvCxnSpPr>
          <p:nvPr userDrawn="1"/>
        </p:nvCxnSpPr>
        <p:spPr>
          <a:xfrm>
            <a:off x="8950723" y="1705438"/>
            <a:ext cx="0" cy="45744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510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Highlight Item - BT logo+ - 5 col">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
            </a:r>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2" name="Picture Placeholder 7">
            <a:extLst>
              <a:ext uri="{FF2B5EF4-FFF2-40B4-BE49-F238E27FC236}">
                <a16:creationId xmlns:a16="http://schemas.microsoft.com/office/drawing/2014/main" id="{0352FF9C-4AFC-DE4F-AB05-1F87ACCA9D39}"/>
              </a:ext>
            </a:extLst>
          </p:cNvPr>
          <p:cNvSpPr>
            <a:spLocks noGrp="1" noChangeAspect="1"/>
          </p:cNvSpPr>
          <p:nvPr>
            <p:ph type="pic" sz="quarter" idx="11"/>
          </p:nvPr>
        </p:nvSpPr>
        <p:spPr>
          <a:xfrm>
            <a:off x="579298" y="1705438"/>
            <a:ext cx="1861732" cy="2578571"/>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cxnSp>
        <p:nvCxnSpPr>
          <p:cNvPr id="28" name="Straight Connector 27">
            <a:extLst>
              <a:ext uri="{FF2B5EF4-FFF2-40B4-BE49-F238E27FC236}">
                <a16:creationId xmlns:a16="http://schemas.microsoft.com/office/drawing/2014/main" id="{561C0BC7-B363-E74E-B131-2B6971C07E0B}"/>
              </a:ext>
            </a:extLst>
          </p:cNvPr>
          <p:cNvCxnSpPr>
            <a:cxnSpLocks/>
          </p:cNvCxnSpPr>
          <p:nvPr userDrawn="1"/>
        </p:nvCxnSpPr>
        <p:spPr>
          <a:xfrm>
            <a:off x="6106633" y="6136640"/>
            <a:ext cx="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8" name="Text Placeholder 36">
            <a:extLst>
              <a:ext uri="{FF2B5EF4-FFF2-40B4-BE49-F238E27FC236}">
                <a16:creationId xmlns:a16="http://schemas.microsoft.com/office/drawing/2014/main" id="{859D5545-4C9F-C641-9016-96E491A16C91}"/>
              </a:ext>
            </a:extLst>
          </p:cNvPr>
          <p:cNvSpPr>
            <a:spLocks noGrp="1"/>
          </p:cNvSpPr>
          <p:nvPr>
            <p:ph type="body" sz="quarter" idx="20" hasCustomPrompt="1"/>
          </p:nvPr>
        </p:nvSpPr>
        <p:spPr>
          <a:xfrm>
            <a:off x="467494" y="4473038"/>
            <a:ext cx="2085340" cy="1012363"/>
          </a:xfrm>
        </p:spPr>
        <p:txBody>
          <a:bodyPr>
            <a:normAutofit/>
          </a:bodyPr>
          <a:lstStyle>
            <a:lvl1pPr marL="0" indent="0" algn="ctr">
              <a:buNone/>
              <a:defRPr sz="1200" b="1" i="0" cap="all" spc="200" baseline="0">
                <a:solidFill>
                  <a:schemeClr val="tx1">
                    <a:lumMod val="65000"/>
                    <a:lumOff val="35000"/>
                  </a:schemeClr>
                </a:solidFill>
                <a:latin typeface="Palatino" pitchFamily="2" charset="77"/>
                <a:ea typeface="Palatino" pitchFamily="2" charset="77"/>
              </a:defRPr>
            </a:lvl1pPr>
          </a:lstStyle>
          <a:p>
            <a:pPr lvl="0"/>
            <a:r>
              <a:rPr lang="en-US"/>
              <a:t>Section 1 title</a:t>
            </a:r>
          </a:p>
        </p:txBody>
      </p: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cxnSp>
        <p:nvCxnSpPr>
          <p:cNvPr id="35" name="Straight Connector 34">
            <a:extLst>
              <a:ext uri="{FF2B5EF4-FFF2-40B4-BE49-F238E27FC236}">
                <a16:creationId xmlns:a16="http://schemas.microsoft.com/office/drawing/2014/main" id="{E65593BF-15C6-524C-8822-297FE63FB615}"/>
              </a:ext>
            </a:extLst>
          </p:cNvPr>
          <p:cNvCxnSpPr>
            <a:cxnSpLocks/>
          </p:cNvCxnSpPr>
          <p:nvPr userDrawn="1"/>
        </p:nvCxnSpPr>
        <p:spPr>
          <a:xfrm>
            <a:off x="2667727" y="1705438"/>
            <a:ext cx="0" cy="490873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Picture Placeholder 7">
            <a:extLst>
              <a:ext uri="{FF2B5EF4-FFF2-40B4-BE49-F238E27FC236}">
                <a16:creationId xmlns:a16="http://schemas.microsoft.com/office/drawing/2014/main" id="{C3A7A7DB-F8AC-5C48-B001-E9A623B0C51F}"/>
              </a:ext>
            </a:extLst>
          </p:cNvPr>
          <p:cNvSpPr>
            <a:spLocks noGrp="1" noChangeAspect="1"/>
          </p:cNvSpPr>
          <p:nvPr>
            <p:ph type="pic" sz="quarter" idx="21"/>
          </p:nvPr>
        </p:nvSpPr>
        <p:spPr>
          <a:xfrm>
            <a:off x="2893236" y="1705438"/>
            <a:ext cx="1861732" cy="2578571"/>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33" name="Text Placeholder 36">
            <a:extLst>
              <a:ext uri="{FF2B5EF4-FFF2-40B4-BE49-F238E27FC236}">
                <a16:creationId xmlns:a16="http://schemas.microsoft.com/office/drawing/2014/main" id="{8A0E089C-4525-534B-88BB-4E2FE807BA0C}"/>
              </a:ext>
            </a:extLst>
          </p:cNvPr>
          <p:cNvSpPr>
            <a:spLocks noGrp="1"/>
          </p:cNvSpPr>
          <p:nvPr>
            <p:ph type="body" sz="quarter" idx="22" hasCustomPrompt="1"/>
          </p:nvPr>
        </p:nvSpPr>
        <p:spPr>
          <a:xfrm>
            <a:off x="2781432" y="4473038"/>
            <a:ext cx="2085340" cy="1012363"/>
          </a:xfrm>
        </p:spPr>
        <p:txBody>
          <a:bodyPr>
            <a:normAutofit/>
          </a:bodyPr>
          <a:lstStyle>
            <a:lvl1pPr marL="0" indent="0" algn="ctr">
              <a:buNone/>
              <a:defRPr sz="1200" b="1" i="0" cap="all" spc="200" baseline="0">
                <a:solidFill>
                  <a:schemeClr val="tx1">
                    <a:lumMod val="65000"/>
                    <a:lumOff val="35000"/>
                  </a:schemeClr>
                </a:solidFill>
                <a:latin typeface="Palatino" pitchFamily="2" charset="77"/>
                <a:ea typeface="Palatino" pitchFamily="2" charset="77"/>
              </a:defRPr>
            </a:lvl1pPr>
          </a:lstStyle>
          <a:p>
            <a:pPr lvl="0"/>
            <a:r>
              <a:rPr lang="en-US"/>
              <a:t>Section 2 title</a:t>
            </a:r>
          </a:p>
        </p:txBody>
      </p:sp>
      <p:sp>
        <p:nvSpPr>
          <p:cNvPr id="34" name="Picture Placeholder 7">
            <a:extLst>
              <a:ext uri="{FF2B5EF4-FFF2-40B4-BE49-F238E27FC236}">
                <a16:creationId xmlns:a16="http://schemas.microsoft.com/office/drawing/2014/main" id="{BA006819-7960-D84F-B402-49653B34448F}"/>
              </a:ext>
            </a:extLst>
          </p:cNvPr>
          <p:cNvSpPr>
            <a:spLocks noGrp="1" noChangeAspect="1"/>
          </p:cNvSpPr>
          <p:nvPr>
            <p:ph type="pic" sz="quarter" idx="23"/>
          </p:nvPr>
        </p:nvSpPr>
        <p:spPr>
          <a:xfrm>
            <a:off x="5173699" y="1705438"/>
            <a:ext cx="1861732" cy="2578571"/>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47" name="Text Placeholder 36">
            <a:extLst>
              <a:ext uri="{FF2B5EF4-FFF2-40B4-BE49-F238E27FC236}">
                <a16:creationId xmlns:a16="http://schemas.microsoft.com/office/drawing/2014/main" id="{8A96AD6F-AB02-0146-9CEC-78BDED03CB61}"/>
              </a:ext>
            </a:extLst>
          </p:cNvPr>
          <p:cNvSpPr>
            <a:spLocks noGrp="1"/>
          </p:cNvSpPr>
          <p:nvPr>
            <p:ph type="body" sz="quarter" idx="24" hasCustomPrompt="1"/>
          </p:nvPr>
        </p:nvSpPr>
        <p:spPr>
          <a:xfrm>
            <a:off x="5061895" y="4473038"/>
            <a:ext cx="2085340" cy="1012363"/>
          </a:xfrm>
        </p:spPr>
        <p:txBody>
          <a:bodyPr>
            <a:normAutofit/>
          </a:bodyPr>
          <a:lstStyle>
            <a:lvl1pPr marL="0" indent="0" algn="ctr">
              <a:buNone/>
              <a:defRPr sz="1200" b="1" i="0" cap="all" spc="200" baseline="0">
                <a:solidFill>
                  <a:schemeClr val="tx1">
                    <a:lumMod val="65000"/>
                    <a:lumOff val="35000"/>
                  </a:schemeClr>
                </a:solidFill>
                <a:latin typeface="Palatino" pitchFamily="2" charset="77"/>
                <a:ea typeface="Palatino" pitchFamily="2" charset="77"/>
              </a:defRPr>
            </a:lvl1pPr>
          </a:lstStyle>
          <a:p>
            <a:pPr lvl="0"/>
            <a:r>
              <a:rPr lang="en-US"/>
              <a:t>Section 3 title</a:t>
            </a:r>
          </a:p>
        </p:txBody>
      </p:sp>
      <p:sp>
        <p:nvSpPr>
          <p:cNvPr id="48" name="Picture Placeholder 7">
            <a:extLst>
              <a:ext uri="{FF2B5EF4-FFF2-40B4-BE49-F238E27FC236}">
                <a16:creationId xmlns:a16="http://schemas.microsoft.com/office/drawing/2014/main" id="{A26041D0-5ED7-E94D-8B43-21B084629D97}"/>
              </a:ext>
            </a:extLst>
          </p:cNvPr>
          <p:cNvSpPr>
            <a:spLocks noGrp="1" noChangeAspect="1"/>
          </p:cNvSpPr>
          <p:nvPr>
            <p:ph type="pic" sz="quarter" idx="25"/>
          </p:nvPr>
        </p:nvSpPr>
        <p:spPr>
          <a:xfrm>
            <a:off x="7437032" y="1705438"/>
            <a:ext cx="1861732" cy="2578571"/>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51" name="Text Placeholder 36">
            <a:extLst>
              <a:ext uri="{FF2B5EF4-FFF2-40B4-BE49-F238E27FC236}">
                <a16:creationId xmlns:a16="http://schemas.microsoft.com/office/drawing/2014/main" id="{0F4D6F7B-8DD2-B245-A3B6-43A28AAE65FB}"/>
              </a:ext>
            </a:extLst>
          </p:cNvPr>
          <p:cNvSpPr>
            <a:spLocks noGrp="1"/>
          </p:cNvSpPr>
          <p:nvPr>
            <p:ph type="body" sz="quarter" idx="26" hasCustomPrompt="1"/>
          </p:nvPr>
        </p:nvSpPr>
        <p:spPr>
          <a:xfrm>
            <a:off x="7325228" y="4473038"/>
            <a:ext cx="2085340" cy="1012363"/>
          </a:xfrm>
        </p:spPr>
        <p:txBody>
          <a:bodyPr>
            <a:normAutofit/>
          </a:bodyPr>
          <a:lstStyle>
            <a:lvl1pPr marL="0" indent="0" algn="ctr">
              <a:buNone/>
              <a:defRPr sz="1200" b="1" i="0" cap="all" spc="200" baseline="0">
                <a:solidFill>
                  <a:schemeClr val="tx1">
                    <a:lumMod val="65000"/>
                    <a:lumOff val="35000"/>
                  </a:schemeClr>
                </a:solidFill>
                <a:latin typeface="Palatino" pitchFamily="2" charset="77"/>
                <a:ea typeface="Palatino" pitchFamily="2" charset="77"/>
              </a:defRPr>
            </a:lvl1pPr>
          </a:lstStyle>
          <a:p>
            <a:pPr lvl="0"/>
            <a:r>
              <a:rPr lang="en-US"/>
              <a:t>Section 4 title</a:t>
            </a:r>
          </a:p>
        </p:txBody>
      </p:sp>
      <p:sp>
        <p:nvSpPr>
          <p:cNvPr id="52" name="Picture Placeholder 7">
            <a:extLst>
              <a:ext uri="{FF2B5EF4-FFF2-40B4-BE49-F238E27FC236}">
                <a16:creationId xmlns:a16="http://schemas.microsoft.com/office/drawing/2014/main" id="{7BC59AD5-8054-D44E-BC69-1EBF4CBC9EEF}"/>
              </a:ext>
            </a:extLst>
          </p:cNvPr>
          <p:cNvSpPr>
            <a:spLocks noGrp="1" noChangeAspect="1"/>
          </p:cNvSpPr>
          <p:nvPr>
            <p:ph type="pic" sz="quarter" idx="27"/>
          </p:nvPr>
        </p:nvSpPr>
        <p:spPr>
          <a:xfrm>
            <a:off x="9715016" y="1705438"/>
            <a:ext cx="1861732" cy="2578571"/>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53" name="Text Placeholder 36">
            <a:extLst>
              <a:ext uri="{FF2B5EF4-FFF2-40B4-BE49-F238E27FC236}">
                <a16:creationId xmlns:a16="http://schemas.microsoft.com/office/drawing/2014/main" id="{2F7D03AE-79C9-A64E-A0CA-2E7232A2DB51}"/>
              </a:ext>
            </a:extLst>
          </p:cNvPr>
          <p:cNvSpPr>
            <a:spLocks noGrp="1"/>
          </p:cNvSpPr>
          <p:nvPr>
            <p:ph type="body" sz="quarter" idx="28" hasCustomPrompt="1"/>
          </p:nvPr>
        </p:nvSpPr>
        <p:spPr>
          <a:xfrm>
            <a:off x="9603212" y="4473038"/>
            <a:ext cx="2085340" cy="1012363"/>
          </a:xfrm>
        </p:spPr>
        <p:txBody>
          <a:bodyPr>
            <a:normAutofit/>
          </a:bodyPr>
          <a:lstStyle>
            <a:lvl1pPr marL="0" indent="0" algn="ctr">
              <a:buNone/>
              <a:defRPr sz="1200" b="1" i="0" cap="all" spc="200" baseline="0">
                <a:solidFill>
                  <a:schemeClr val="tx1">
                    <a:lumMod val="65000"/>
                    <a:lumOff val="35000"/>
                  </a:schemeClr>
                </a:solidFill>
                <a:latin typeface="Palatino" pitchFamily="2" charset="77"/>
                <a:ea typeface="Palatino" pitchFamily="2" charset="77"/>
              </a:defRPr>
            </a:lvl1pPr>
          </a:lstStyle>
          <a:p>
            <a:pPr lvl="0"/>
            <a:r>
              <a:rPr lang="en-US"/>
              <a:t>Section 5 title</a:t>
            </a:r>
          </a:p>
        </p:txBody>
      </p:sp>
      <p:cxnSp>
        <p:nvCxnSpPr>
          <p:cNvPr id="54" name="Straight Connector 53">
            <a:extLst>
              <a:ext uri="{FF2B5EF4-FFF2-40B4-BE49-F238E27FC236}">
                <a16:creationId xmlns:a16="http://schemas.microsoft.com/office/drawing/2014/main" id="{B8F4629A-C1A1-F145-A696-E979E27F6BA6}"/>
              </a:ext>
            </a:extLst>
          </p:cNvPr>
          <p:cNvCxnSpPr>
            <a:cxnSpLocks/>
          </p:cNvCxnSpPr>
          <p:nvPr userDrawn="1"/>
        </p:nvCxnSpPr>
        <p:spPr>
          <a:xfrm>
            <a:off x="4959515" y="1705438"/>
            <a:ext cx="0" cy="490873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FBB90DE-67CE-F64C-9367-02E696EB0E00}"/>
              </a:ext>
            </a:extLst>
          </p:cNvPr>
          <p:cNvCxnSpPr>
            <a:cxnSpLocks/>
          </p:cNvCxnSpPr>
          <p:nvPr userDrawn="1"/>
        </p:nvCxnSpPr>
        <p:spPr>
          <a:xfrm>
            <a:off x="7239727" y="1705438"/>
            <a:ext cx="0" cy="490873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E16FDE-6A04-D147-9995-AF34C364425A}"/>
              </a:ext>
            </a:extLst>
          </p:cNvPr>
          <p:cNvCxnSpPr>
            <a:cxnSpLocks/>
          </p:cNvCxnSpPr>
          <p:nvPr userDrawn="1"/>
        </p:nvCxnSpPr>
        <p:spPr>
          <a:xfrm>
            <a:off x="9519940" y="1705438"/>
            <a:ext cx="0" cy="490873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7" name="Text Placeholder 36">
            <a:extLst>
              <a:ext uri="{FF2B5EF4-FFF2-40B4-BE49-F238E27FC236}">
                <a16:creationId xmlns:a16="http://schemas.microsoft.com/office/drawing/2014/main" id="{9ABE9A6A-AD84-3449-8106-ED6C03AE0D7D}"/>
              </a:ext>
            </a:extLst>
          </p:cNvPr>
          <p:cNvSpPr>
            <a:spLocks noGrp="1"/>
          </p:cNvSpPr>
          <p:nvPr>
            <p:ph type="body" sz="quarter" idx="29" hasCustomPrompt="1"/>
          </p:nvPr>
        </p:nvSpPr>
        <p:spPr>
          <a:xfrm>
            <a:off x="467496" y="5642605"/>
            <a:ext cx="208533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1 sub copy</a:t>
            </a:r>
          </a:p>
        </p:txBody>
      </p:sp>
      <p:sp>
        <p:nvSpPr>
          <p:cNvPr id="59" name="Text Placeholder 36">
            <a:extLst>
              <a:ext uri="{FF2B5EF4-FFF2-40B4-BE49-F238E27FC236}">
                <a16:creationId xmlns:a16="http://schemas.microsoft.com/office/drawing/2014/main" id="{7650E778-48B5-8D45-9CB7-9445AED23924}"/>
              </a:ext>
            </a:extLst>
          </p:cNvPr>
          <p:cNvSpPr>
            <a:spLocks noGrp="1"/>
          </p:cNvSpPr>
          <p:nvPr>
            <p:ph type="body" sz="quarter" idx="30" hasCustomPrompt="1"/>
          </p:nvPr>
        </p:nvSpPr>
        <p:spPr>
          <a:xfrm>
            <a:off x="2782433" y="5630322"/>
            <a:ext cx="208533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1 sub copy</a:t>
            </a:r>
          </a:p>
        </p:txBody>
      </p:sp>
      <p:sp>
        <p:nvSpPr>
          <p:cNvPr id="60" name="Text Placeholder 36">
            <a:extLst>
              <a:ext uri="{FF2B5EF4-FFF2-40B4-BE49-F238E27FC236}">
                <a16:creationId xmlns:a16="http://schemas.microsoft.com/office/drawing/2014/main" id="{BDFEB577-27F0-0648-857D-FE56A9DDB327}"/>
              </a:ext>
            </a:extLst>
          </p:cNvPr>
          <p:cNvSpPr>
            <a:spLocks noGrp="1"/>
          </p:cNvSpPr>
          <p:nvPr>
            <p:ph type="body" sz="quarter" idx="31" hasCustomPrompt="1"/>
          </p:nvPr>
        </p:nvSpPr>
        <p:spPr>
          <a:xfrm>
            <a:off x="5061899" y="5642605"/>
            <a:ext cx="208533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1 sub copy</a:t>
            </a:r>
          </a:p>
        </p:txBody>
      </p:sp>
      <p:sp>
        <p:nvSpPr>
          <p:cNvPr id="61" name="Text Placeholder 36">
            <a:extLst>
              <a:ext uri="{FF2B5EF4-FFF2-40B4-BE49-F238E27FC236}">
                <a16:creationId xmlns:a16="http://schemas.microsoft.com/office/drawing/2014/main" id="{9A9CCBDA-22FC-914E-B24E-1EFF0619BBD2}"/>
              </a:ext>
            </a:extLst>
          </p:cNvPr>
          <p:cNvSpPr>
            <a:spLocks noGrp="1"/>
          </p:cNvSpPr>
          <p:nvPr>
            <p:ph type="body" sz="quarter" idx="32" hasCustomPrompt="1"/>
          </p:nvPr>
        </p:nvSpPr>
        <p:spPr>
          <a:xfrm>
            <a:off x="7319899" y="5630322"/>
            <a:ext cx="208533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1 sub copy</a:t>
            </a:r>
          </a:p>
        </p:txBody>
      </p:sp>
      <p:sp>
        <p:nvSpPr>
          <p:cNvPr id="64" name="Text Placeholder 36">
            <a:extLst>
              <a:ext uri="{FF2B5EF4-FFF2-40B4-BE49-F238E27FC236}">
                <a16:creationId xmlns:a16="http://schemas.microsoft.com/office/drawing/2014/main" id="{98E39B5D-1614-C249-A21C-F8FF8821D298}"/>
              </a:ext>
            </a:extLst>
          </p:cNvPr>
          <p:cNvSpPr>
            <a:spLocks noGrp="1"/>
          </p:cNvSpPr>
          <p:nvPr>
            <p:ph type="body" sz="quarter" idx="33" hasCustomPrompt="1"/>
          </p:nvPr>
        </p:nvSpPr>
        <p:spPr>
          <a:xfrm>
            <a:off x="9583865" y="5630322"/>
            <a:ext cx="2085336"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1 sub copy</a:t>
            </a:r>
          </a:p>
        </p:txBody>
      </p:sp>
    </p:spTree>
    <p:extLst>
      <p:ext uri="{BB962C8B-B14F-4D97-AF65-F5344CB8AC3E}">
        <p14:creationId xmlns:p14="http://schemas.microsoft.com/office/powerpoint/2010/main" val="2904200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Highlight Item - BT logo+ - 3 col">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7">
            <a:extLst>
              <a:ext uri="{FF2B5EF4-FFF2-40B4-BE49-F238E27FC236}">
                <a16:creationId xmlns:a16="http://schemas.microsoft.com/office/drawing/2014/main" id="{377280E2-D400-B24E-925D-8A0DDD9153DC}"/>
              </a:ext>
            </a:extLst>
          </p:cNvPr>
          <p:cNvSpPr>
            <a:spLocks noGrp="1"/>
          </p:cNvSpPr>
          <p:nvPr>
            <p:ph type="pic" sz="quarter" idx="33"/>
          </p:nvPr>
        </p:nvSpPr>
        <p:spPr>
          <a:xfrm>
            <a:off x="8569490" y="1702093"/>
            <a:ext cx="2743200" cy="2560320"/>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32" name="Text Placeholder 36">
            <a:extLst>
              <a:ext uri="{FF2B5EF4-FFF2-40B4-BE49-F238E27FC236}">
                <a16:creationId xmlns:a16="http://schemas.microsoft.com/office/drawing/2014/main" id="{CFA48B0B-74A9-D842-8F24-8AEE68D58C65}"/>
              </a:ext>
            </a:extLst>
          </p:cNvPr>
          <p:cNvSpPr>
            <a:spLocks noGrp="1"/>
          </p:cNvSpPr>
          <p:nvPr>
            <p:ph type="body" sz="quarter" idx="34" hasCustomPrompt="1"/>
          </p:nvPr>
        </p:nvSpPr>
        <p:spPr>
          <a:xfrm>
            <a:off x="8226590" y="4469693"/>
            <a:ext cx="3429000"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2 title</a:t>
            </a:r>
          </a:p>
        </p:txBody>
      </p:sp>
      <p:sp>
        <p:nvSpPr>
          <p:cNvPr id="33" name="Text Placeholder 36">
            <a:extLst>
              <a:ext uri="{FF2B5EF4-FFF2-40B4-BE49-F238E27FC236}">
                <a16:creationId xmlns:a16="http://schemas.microsoft.com/office/drawing/2014/main" id="{BF244C64-3A8E-AD47-B222-810780522778}"/>
              </a:ext>
            </a:extLst>
          </p:cNvPr>
          <p:cNvSpPr>
            <a:spLocks noGrp="1"/>
          </p:cNvSpPr>
          <p:nvPr>
            <p:ph type="body" sz="quarter" idx="35" hasCustomPrompt="1"/>
          </p:nvPr>
        </p:nvSpPr>
        <p:spPr>
          <a:xfrm>
            <a:off x="8226590" y="5326745"/>
            <a:ext cx="3429000"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2 sub copy</a:t>
            </a:r>
          </a:p>
        </p:txBody>
      </p:sp>
      <p:sp>
        <p:nvSpPr>
          <p:cNvPr id="27" name="Picture Placeholder 7">
            <a:extLst>
              <a:ext uri="{FF2B5EF4-FFF2-40B4-BE49-F238E27FC236}">
                <a16:creationId xmlns:a16="http://schemas.microsoft.com/office/drawing/2014/main" id="{841BBD69-564B-744B-9579-808CA09031B1}"/>
              </a:ext>
            </a:extLst>
          </p:cNvPr>
          <p:cNvSpPr>
            <a:spLocks noGrp="1"/>
          </p:cNvSpPr>
          <p:nvPr>
            <p:ph type="pic" sz="quarter" idx="30"/>
          </p:nvPr>
        </p:nvSpPr>
        <p:spPr>
          <a:xfrm>
            <a:off x="823308" y="1705438"/>
            <a:ext cx="2743200" cy="2560320"/>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29" name="Text Placeholder 36">
            <a:extLst>
              <a:ext uri="{FF2B5EF4-FFF2-40B4-BE49-F238E27FC236}">
                <a16:creationId xmlns:a16="http://schemas.microsoft.com/office/drawing/2014/main" id="{07FEAC60-342A-BC4A-B8CB-8BAB5AB1DB39}"/>
              </a:ext>
            </a:extLst>
          </p:cNvPr>
          <p:cNvSpPr>
            <a:spLocks noGrp="1"/>
          </p:cNvSpPr>
          <p:nvPr>
            <p:ph type="body" sz="quarter" idx="31" hasCustomPrompt="1"/>
          </p:nvPr>
        </p:nvSpPr>
        <p:spPr>
          <a:xfrm>
            <a:off x="480408" y="4473038"/>
            <a:ext cx="3429000"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2 title</a:t>
            </a:r>
          </a:p>
        </p:txBody>
      </p:sp>
      <p:sp>
        <p:nvSpPr>
          <p:cNvPr id="30" name="Text Placeholder 36">
            <a:extLst>
              <a:ext uri="{FF2B5EF4-FFF2-40B4-BE49-F238E27FC236}">
                <a16:creationId xmlns:a16="http://schemas.microsoft.com/office/drawing/2014/main" id="{46437968-80E3-F44F-B2A6-A6D74DD0C2DE}"/>
              </a:ext>
            </a:extLst>
          </p:cNvPr>
          <p:cNvSpPr>
            <a:spLocks noGrp="1"/>
          </p:cNvSpPr>
          <p:nvPr>
            <p:ph type="body" sz="quarter" idx="32" hasCustomPrompt="1"/>
          </p:nvPr>
        </p:nvSpPr>
        <p:spPr>
          <a:xfrm>
            <a:off x="480408" y="5330090"/>
            <a:ext cx="3429000"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2 sub copy</a:t>
            </a:r>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cxnSp>
        <p:nvCxnSpPr>
          <p:cNvPr id="28" name="Straight Connector 27">
            <a:extLst>
              <a:ext uri="{FF2B5EF4-FFF2-40B4-BE49-F238E27FC236}">
                <a16:creationId xmlns:a16="http://schemas.microsoft.com/office/drawing/2014/main" id="{561C0BC7-B363-E74E-B131-2B6971C07E0B}"/>
              </a:ext>
            </a:extLst>
          </p:cNvPr>
          <p:cNvCxnSpPr>
            <a:cxnSpLocks/>
          </p:cNvCxnSpPr>
          <p:nvPr userDrawn="1"/>
        </p:nvCxnSpPr>
        <p:spPr>
          <a:xfrm>
            <a:off x="6106633" y="6136640"/>
            <a:ext cx="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4">
            <a:extLst>
              <a:ext uri="{FF2B5EF4-FFF2-40B4-BE49-F238E27FC236}">
                <a16:creationId xmlns:a16="http://schemas.microsoft.com/office/drawing/2014/main" id="{8E9ECAB9-CD95-DE48-9CB6-165BE6915619}"/>
              </a:ext>
            </a:extLst>
          </p:cNvPr>
          <p:cNvSpPr>
            <a:spLocks noGrp="1"/>
          </p:cNvSpPr>
          <p:nvPr>
            <p:ph type="body" sz="quarter" idx="13" hasCustomPrompt="1"/>
          </p:nvPr>
        </p:nvSpPr>
        <p:spPr>
          <a:xfrm>
            <a:off x="235269" y="700263"/>
            <a:ext cx="11692546"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26" name="Title 1">
            <a:extLst>
              <a:ext uri="{FF2B5EF4-FFF2-40B4-BE49-F238E27FC236}">
                <a16:creationId xmlns:a16="http://schemas.microsoft.com/office/drawing/2014/main" id="{D979AC4F-D076-E944-8452-B0AC8B8C40AA}"/>
              </a:ext>
            </a:extLst>
          </p:cNvPr>
          <p:cNvSpPr>
            <a:spLocks noGrp="1"/>
          </p:cNvSpPr>
          <p:nvPr>
            <p:ph type="title" hasCustomPrompt="1"/>
          </p:nvPr>
        </p:nvSpPr>
        <p:spPr>
          <a:xfrm>
            <a:off x="214002" y="243826"/>
            <a:ext cx="11714201"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36" name="Picture Placeholder 7">
            <a:extLst>
              <a:ext uri="{FF2B5EF4-FFF2-40B4-BE49-F238E27FC236}">
                <a16:creationId xmlns:a16="http://schemas.microsoft.com/office/drawing/2014/main" id="{4DDA3826-17A4-C148-8357-14FCBDCB9F2C}"/>
              </a:ext>
            </a:extLst>
          </p:cNvPr>
          <p:cNvSpPr>
            <a:spLocks noGrp="1"/>
          </p:cNvSpPr>
          <p:nvPr>
            <p:ph type="pic" sz="quarter" idx="24"/>
          </p:nvPr>
        </p:nvSpPr>
        <p:spPr>
          <a:xfrm>
            <a:off x="4637112" y="1705438"/>
            <a:ext cx="2743200" cy="2560320"/>
          </a:xfrm>
        </p:spPr>
        <p:txBody>
          <a:bodyPr>
            <a:normAutofit/>
          </a:bodyPr>
          <a:lstStyle>
            <a:lvl1pPr>
              <a:defRPr sz="2400">
                <a:solidFill>
                  <a:schemeClr val="tx1">
                    <a:lumMod val="65000"/>
                    <a:lumOff val="35000"/>
                  </a:schemeClr>
                </a:solidFill>
                <a:latin typeface="Avenir Book" panose="02000503020000020003" pitchFamily="2" charset="0"/>
              </a:defRPr>
            </a:lvl1pPr>
          </a:lstStyle>
          <a:p>
            <a:r>
              <a:rPr lang="en-US" dirty="0"/>
              <a:t>Click icon to add picture</a:t>
            </a:r>
          </a:p>
        </p:txBody>
      </p:sp>
      <p:sp>
        <p:nvSpPr>
          <p:cNvPr id="37" name="Text Placeholder 36">
            <a:extLst>
              <a:ext uri="{FF2B5EF4-FFF2-40B4-BE49-F238E27FC236}">
                <a16:creationId xmlns:a16="http://schemas.microsoft.com/office/drawing/2014/main" id="{CA1344C1-A810-0643-B643-430F3B64FB97}"/>
              </a:ext>
            </a:extLst>
          </p:cNvPr>
          <p:cNvSpPr>
            <a:spLocks noGrp="1"/>
          </p:cNvSpPr>
          <p:nvPr>
            <p:ph type="body" sz="quarter" idx="25" hasCustomPrompt="1"/>
          </p:nvPr>
        </p:nvSpPr>
        <p:spPr>
          <a:xfrm>
            <a:off x="4294212" y="4473038"/>
            <a:ext cx="3429000" cy="698403"/>
          </a:xfrm>
        </p:spPr>
        <p:txBody>
          <a:bodyPr>
            <a:normAutofit/>
          </a:bodyPr>
          <a:lstStyle>
            <a:lvl1pPr marL="0" indent="0" algn="ctr">
              <a:buNone/>
              <a:defRPr sz="1400" b="1" i="0" cap="all" spc="200" baseline="0">
                <a:solidFill>
                  <a:schemeClr val="tx1">
                    <a:lumMod val="65000"/>
                    <a:lumOff val="35000"/>
                  </a:schemeClr>
                </a:solidFill>
                <a:latin typeface="Palatino" pitchFamily="2" charset="77"/>
                <a:ea typeface="Palatino" pitchFamily="2" charset="77"/>
              </a:defRPr>
            </a:lvl1pPr>
          </a:lstStyle>
          <a:p>
            <a:pPr lvl="0"/>
            <a:r>
              <a:rPr lang="en-US"/>
              <a:t>Section 2 title</a:t>
            </a:r>
          </a:p>
        </p:txBody>
      </p:sp>
      <p:sp>
        <p:nvSpPr>
          <p:cNvPr id="39" name="Text Placeholder 36">
            <a:extLst>
              <a:ext uri="{FF2B5EF4-FFF2-40B4-BE49-F238E27FC236}">
                <a16:creationId xmlns:a16="http://schemas.microsoft.com/office/drawing/2014/main" id="{9BA41A25-F16F-5346-9A64-A60CD0530D86}"/>
              </a:ext>
            </a:extLst>
          </p:cNvPr>
          <p:cNvSpPr>
            <a:spLocks noGrp="1"/>
          </p:cNvSpPr>
          <p:nvPr>
            <p:ph type="body" sz="quarter" idx="26" hasCustomPrompt="1"/>
          </p:nvPr>
        </p:nvSpPr>
        <p:spPr>
          <a:xfrm>
            <a:off x="4294212" y="5330090"/>
            <a:ext cx="3429000" cy="711186"/>
          </a:xfrm>
        </p:spPr>
        <p:txBody>
          <a:bodyPr>
            <a:normAutofit/>
          </a:bodyPr>
          <a:lstStyle>
            <a:lvl1pPr marL="0" indent="0" algn="l">
              <a:buNone/>
              <a:defRPr sz="1000" cap="none" spc="0" baseline="0">
                <a:solidFill>
                  <a:schemeClr val="tx1">
                    <a:lumMod val="65000"/>
                    <a:lumOff val="35000"/>
                  </a:schemeClr>
                </a:solidFill>
                <a:latin typeface="Avenir Next" panose="020B0503020202020204" pitchFamily="34" charset="0"/>
                <a:ea typeface="Palatino" pitchFamily="2" charset="77"/>
              </a:defRPr>
            </a:lvl1pPr>
          </a:lstStyle>
          <a:p>
            <a:pPr lvl="0"/>
            <a:r>
              <a:rPr lang="en-US"/>
              <a:t>Section 2 sub copy</a:t>
            </a:r>
          </a:p>
        </p:txBody>
      </p:sp>
      <p:cxnSp>
        <p:nvCxnSpPr>
          <p:cNvPr id="35" name="Straight Connector 34">
            <a:extLst>
              <a:ext uri="{FF2B5EF4-FFF2-40B4-BE49-F238E27FC236}">
                <a16:creationId xmlns:a16="http://schemas.microsoft.com/office/drawing/2014/main" id="{E65593BF-15C6-524C-8822-297FE63FB615}"/>
              </a:ext>
            </a:extLst>
          </p:cNvPr>
          <p:cNvCxnSpPr>
            <a:cxnSpLocks/>
          </p:cNvCxnSpPr>
          <p:nvPr userDrawn="1"/>
        </p:nvCxnSpPr>
        <p:spPr>
          <a:xfrm>
            <a:off x="4123303" y="1705438"/>
            <a:ext cx="0" cy="490873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07745D3-2CE7-CB4A-93C1-DA9F6FB14151}"/>
              </a:ext>
            </a:extLst>
          </p:cNvPr>
          <p:cNvCxnSpPr>
            <a:cxnSpLocks/>
          </p:cNvCxnSpPr>
          <p:nvPr userDrawn="1"/>
        </p:nvCxnSpPr>
        <p:spPr>
          <a:xfrm>
            <a:off x="8000822" y="1705438"/>
            <a:ext cx="0" cy="490873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3961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lum Image variation">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2B7E8-B920-0D43-8051-E39D84567493}"/>
              </a:ext>
            </a:extLst>
          </p:cNvPr>
          <p:cNvSpPr>
            <a:spLocks noGrp="1"/>
          </p:cNvSpPr>
          <p:nvPr>
            <p:ph type="title" hasCustomPrompt="1"/>
          </p:nvPr>
        </p:nvSpPr>
        <p:spPr>
          <a:xfrm>
            <a:off x="914400" y="609600"/>
            <a:ext cx="10363200"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8704162" y="6477565"/>
            <a:ext cx="2573438" cy="230990"/>
          </a:xfrm>
          <a:prstGeom prst="rect">
            <a:avLst/>
          </a:prstGeom>
        </p:spPr>
        <p:txBody>
          <a:bodyPr wrap="square" rIns="0">
            <a:spAutoFit/>
          </a:bodyPr>
          <a:lstStyle/>
          <a:p>
            <a:pPr algn="r"/>
            <a:r>
              <a:rPr lang="en-US" sz="900" dirty="0">
                <a:solidFill>
                  <a:schemeClr val="bg1"/>
                </a:solidFill>
                <a:latin typeface="Avenir Book" panose="02000503020000020003" pitchFamily="2" charset="0"/>
              </a:rPr>
              <a:t>© 2019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sp>
        <p:nvSpPr>
          <p:cNvPr id="15" name="Text Placeholder 14">
            <a:extLst>
              <a:ext uri="{FF2B5EF4-FFF2-40B4-BE49-F238E27FC236}">
                <a16:creationId xmlns:a16="http://schemas.microsoft.com/office/drawing/2014/main" id="{CAD17448-61E5-DA46-A1DB-1E7D8629CF2D}"/>
              </a:ext>
            </a:extLst>
          </p:cNvPr>
          <p:cNvSpPr>
            <a:spLocks noGrp="1"/>
          </p:cNvSpPr>
          <p:nvPr>
            <p:ph type="body" sz="quarter" idx="10" hasCustomPrompt="1"/>
          </p:nvPr>
        </p:nvSpPr>
        <p:spPr>
          <a:xfrm>
            <a:off x="935666" y="1078723"/>
            <a:ext cx="10341934" cy="271612"/>
          </a:xfrm>
        </p:spPr>
        <p:txBody>
          <a:bodyPr lIns="0" tIns="0" rIns="0" bIns="0">
            <a:normAutofit/>
          </a:bodyPr>
          <a:lstStyle>
            <a:lvl1pPr marL="0" indent="0">
              <a:buNone/>
              <a:defRPr sz="1600" b="1" i="0" cap="all" spc="300" baseline="0">
                <a:solidFill>
                  <a:schemeClr val="bg1"/>
                </a:solidFill>
                <a:latin typeface="Avenir Next Demi Bold" panose="020B0503020202020204" pitchFamily="34" charset="0"/>
              </a:defRPr>
            </a:lvl1pPr>
          </a:lstStyle>
          <a:p>
            <a:pPr lvl="0"/>
            <a:r>
              <a:rPr lang="en-US"/>
              <a:t>Slide sub header</a:t>
            </a:r>
          </a:p>
        </p:txBody>
      </p:sp>
      <p:sp>
        <p:nvSpPr>
          <p:cNvPr id="16" name="Rectangle 15">
            <a:extLst>
              <a:ext uri="{FF2B5EF4-FFF2-40B4-BE49-F238E27FC236}">
                <a16:creationId xmlns:a16="http://schemas.microsoft.com/office/drawing/2014/main" id="{4C6BC733-953D-ED45-82AC-2B65017DE422}"/>
              </a:ext>
            </a:extLst>
          </p:cNvPr>
          <p:cNvSpPr/>
          <p:nvPr userDrawn="1"/>
        </p:nvSpPr>
        <p:spPr>
          <a:xfrm>
            <a:off x="935666" y="5463802"/>
            <a:ext cx="10341934" cy="784598"/>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6">
            <a:extLst>
              <a:ext uri="{FF2B5EF4-FFF2-40B4-BE49-F238E27FC236}">
                <a16:creationId xmlns:a16="http://schemas.microsoft.com/office/drawing/2014/main" id="{D2B65BD6-E444-534C-92FC-FF0C7597540E}"/>
              </a:ext>
            </a:extLst>
          </p:cNvPr>
          <p:cNvSpPr>
            <a:spLocks noGrp="1"/>
          </p:cNvSpPr>
          <p:nvPr>
            <p:ph type="body" sz="quarter" idx="20" hasCustomPrompt="1"/>
          </p:nvPr>
        </p:nvSpPr>
        <p:spPr>
          <a:xfrm>
            <a:off x="935666" y="5606474"/>
            <a:ext cx="2590800" cy="557213"/>
          </a:xfrm>
        </p:spPr>
        <p:txBody>
          <a:bodyPr lIns="137160" tIns="0" rIns="137160" bIns="0" anchor="ct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1 title</a:t>
            </a:r>
          </a:p>
        </p:txBody>
      </p:sp>
      <p:sp>
        <p:nvSpPr>
          <p:cNvPr id="13" name="Text Placeholder 36">
            <a:extLst>
              <a:ext uri="{FF2B5EF4-FFF2-40B4-BE49-F238E27FC236}">
                <a16:creationId xmlns:a16="http://schemas.microsoft.com/office/drawing/2014/main" id="{05FE29E7-2D48-CC41-83A0-E7457A3A3955}"/>
              </a:ext>
            </a:extLst>
          </p:cNvPr>
          <p:cNvSpPr>
            <a:spLocks noGrp="1"/>
          </p:cNvSpPr>
          <p:nvPr>
            <p:ph type="body" sz="quarter" idx="27" hasCustomPrompt="1"/>
          </p:nvPr>
        </p:nvSpPr>
        <p:spPr>
          <a:xfrm>
            <a:off x="3526466" y="5609844"/>
            <a:ext cx="2589543" cy="557213"/>
          </a:xfrm>
        </p:spPr>
        <p:txBody>
          <a:bodyPr lIns="137160" tIns="0" rIns="137160" bIns="0" anchor="ct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2 title</a:t>
            </a:r>
          </a:p>
        </p:txBody>
      </p:sp>
      <p:sp>
        <p:nvSpPr>
          <p:cNvPr id="14" name="Text Placeholder 36">
            <a:extLst>
              <a:ext uri="{FF2B5EF4-FFF2-40B4-BE49-F238E27FC236}">
                <a16:creationId xmlns:a16="http://schemas.microsoft.com/office/drawing/2014/main" id="{6D841911-6AF3-E748-81F2-D1BFAD8AE195}"/>
              </a:ext>
            </a:extLst>
          </p:cNvPr>
          <p:cNvSpPr>
            <a:spLocks noGrp="1"/>
          </p:cNvSpPr>
          <p:nvPr>
            <p:ph type="body" sz="quarter" idx="29" hasCustomPrompt="1"/>
          </p:nvPr>
        </p:nvSpPr>
        <p:spPr>
          <a:xfrm>
            <a:off x="6116009" y="5606474"/>
            <a:ext cx="2570791" cy="557213"/>
          </a:xfrm>
        </p:spPr>
        <p:txBody>
          <a:bodyPr lIns="137160" tIns="0" rIns="137160" bIns="0" anchor="ct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3 title</a:t>
            </a:r>
          </a:p>
        </p:txBody>
      </p:sp>
      <p:sp>
        <p:nvSpPr>
          <p:cNvPr id="17" name="Text Placeholder 36">
            <a:extLst>
              <a:ext uri="{FF2B5EF4-FFF2-40B4-BE49-F238E27FC236}">
                <a16:creationId xmlns:a16="http://schemas.microsoft.com/office/drawing/2014/main" id="{F6239414-AFCF-0F46-946B-46D6ADB323CA}"/>
              </a:ext>
            </a:extLst>
          </p:cNvPr>
          <p:cNvSpPr>
            <a:spLocks noGrp="1"/>
          </p:cNvSpPr>
          <p:nvPr>
            <p:ph type="body" sz="quarter" idx="31" hasCustomPrompt="1"/>
          </p:nvPr>
        </p:nvSpPr>
        <p:spPr>
          <a:xfrm>
            <a:off x="8710565" y="5606474"/>
            <a:ext cx="2563900" cy="557213"/>
          </a:xfrm>
        </p:spPr>
        <p:txBody>
          <a:bodyPr lIns="137160" tIns="0" rIns="137160" bIns="0" anchor="ct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4 title</a:t>
            </a:r>
          </a:p>
        </p:txBody>
      </p:sp>
      <p:sp>
        <p:nvSpPr>
          <p:cNvPr id="19" name="Picture Placeholder 5">
            <a:extLst>
              <a:ext uri="{FF2B5EF4-FFF2-40B4-BE49-F238E27FC236}">
                <a16:creationId xmlns:a16="http://schemas.microsoft.com/office/drawing/2014/main" id="{E43C9440-43B7-E445-93B4-CAD5F12218C2}"/>
              </a:ext>
            </a:extLst>
          </p:cNvPr>
          <p:cNvSpPr>
            <a:spLocks noGrp="1"/>
          </p:cNvSpPr>
          <p:nvPr>
            <p:ph type="pic" sz="quarter" idx="33"/>
          </p:nvPr>
        </p:nvSpPr>
        <p:spPr>
          <a:xfrm>
            <a:off x="3528972" y="1494216"/>
            <a:ext cx="2590800" cy="3973139"/>
          </a:xfrm>
        </p:spPr>
        <p:txBody>
          <a:bodyPr/>
          <a:lstStyle/>
          <a:p>
            <a:r>
              <a:rPr lang="en-US" dirty="0"/>
              <a:t>Click icon to add picture</a:t>
            </a:r>
          </a:p>
        </p:txBody>
      </p:sp>
      <p:sp>
        <p:nvSpPr>
          <p:cNvPr id="22" name="Picture Placeholder 5">
            <a:extLst>
              <a:ext uri="{FF2B5EF4-FFF2-40B4-BE49-F238E27FC236}">
                <a16:creationId xmlns:a16="http://schemas.microsoft.com/office/drawing/2014/main" id="{E7BB83CD-65B1-FE4C-8C7B-7D07DD5DDA93}"/>
              </a:ext>
            </a:extLst>
          </p:cNvPr>
          <p:cNvSpPr>
            <a:spLocks noGrp="1"/>
          </p:cNvSpPr>
          <p:nvPr>
            <p:ph type="pic" sz="quarter" idx="34"/>
          </p:nvPr>
        </p:nvSpPr>
        <p:spPr>
          <a:xfrm>
            <a:off x="6116631" y="1497073"/>
            <a:ext cx="2590800" cy="3973139"/>
          </a:xfrm>
        </p:spPr>
        <p:txBody>
          <a:bodyPr/>
          <a:lstStyle/>
          <a:p>
            <a:r>
              <a:rPr lang="en-US" dirty="0"/>
              <a:t>Click icon to add picture</a:t>
            </a:r>
          </a:p>
        </p:txBody>
      </p:sp>
      <p:sp>
        <p:nvSpPr>
          <p:cNvPr id="23" name="Picture Placeholder 5">
            <a:extLst>
              <a:ext uri="{FF2B5EF4-FFF2-40B4-BE49-F238E27FC236}">
                <a16:creationId xmlns:a16="http://schemas.microsoft.com/office/drawing/2014/main" id="{7DEA18DF-B7E3-BF40-8BDA-97B3637E7A69}"/>
              </a:ext>
            </a:extLst>
          </p:cNvPr>
          <p:cNvSpPr>
            <a:spLocks noGrp="1"/>
          </p:cNvSpPr>
          <p:nvPr>
            <p:ph type="pic" sz="quarter" idx="35"/>
          </p:nvPr>
        </p:nvSpPr>
        <p:spPr>
          <a:xfrm>
            <a:off x="8710565" y="1500626"/>
            <a:ext cx="2590800" cy="3973139"/>
          </a:xfrm>
        </p:spPr>
        <p:txBody>
          <a:bodyPr/>
          <a:lstStyle/>
          <a:p>
            <a:r>
              <a:rPr lang="en-US" dirty="0"/>
              <a:t>Click icon to add picture</a:t>
            </a:r>
          </a:p>
        </p:txBody>
      </p:sp>
      <p:sp>
        <p:nvSpPr>
          <p:cNvPr id="24" name="Picture Placeholder 5">
            <a:extLst>
              <a:ext uri="{FF2B5EF4-FFF2-40B4-BE49-F238E27FC236}">
                <a16:creationId xmlns:a16="http://schemas.microsoft.com/office/drawing/2014/main" id="{04448EA6-E7A2-844B-B034-AD73CC1806B7}"/>
              </a:ext>
            </a:extLst>
          </p:cNvPr>
          <p:cNvSpPr>
            <a:spLocks noGrp="1"/>
          </p:cNvSpPr>
          <p:nvPr>
            <p:ph type="pic" sz="quarter" idx="32"/>
          </p:nvPr>
        </p:nvSpPr>
        <p:spPr>
          <a:xfrm>
            <a:off x="935038" y="1490663"/>
            <a:ext cx="2590800" cy="3973139"/>
          </a:xfrm>
        </p:spPr>
        <p:txBody>
          <a:bodyPr/>
          <a:lstStyle/>
          <a:p>
            <a:r>
              <a:rPr lang="en-US" dirty="0"/>
              <a:t>Click icon to add picture</a:t>
            </a:r>
          </a:p>
        </p:txBody>
      </p:sp>
    </p:spTree>
    <p:extLst>
      <p:ext uri="{BB962C8B-B14F-4D97-AF65-F5344CB8AC3E}">
        <p14:creationId xmlns:p14="http://schemas.microsoft.com/office/powerpoint/2010/main" val="2847383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3936">
          <p15:clr>
            <a:srgbClr val="FBAE40"/>
          </p15:clr>
        </p15:guide>
        <p15:guide id="7" orient="horz" pos="12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 white spac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2E26A2-3BC3-874A-93B8-69BB037BCB93}"/>
              </a:ext>
            </a:extLst>
          </p:cNvPr>
          <p:cNvSpPr/>
          <p:nvPr userDrawn="1"/>
        </p:nvSpPr>
        <p:spPr>
          <a:xfrm>
            <a:off x="0" y="0"/>
            <a:ext cx="4114800" cy="6858000"/>
          </a:xfrm>
          <a:prstGeom prst="rect">
            <a:avLst/>
          </a:prstGeom>
          <a:gradFill>
            <a:gsLst>
              <a:gs pos="0">
                <a:srgbClr val="000204"/>
              </a:gs>
              <a:gs pos="43000">
                <a:srgbClr val="032338"/>
              </a:gs>
              <a:gs pos="100000">
                <a:srgbClr val="074F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FE49A4B-E63C-6144-A03E-02C462FAC696}"/>
              </a:ext>
            </a:extLst>
          </p:cNvPr>
          <p:cNvSpPr>
            <a:spLocks noGrp="1"/>
          </p:cNvSpPr>
          <p:nvPr>
            <p:ph type="title" hasCustomPrompt="1"/>
          </p:nvPr>
        </p:nvSpPr>
        <p:spPr>
          <a:xfrm>
            <a:off x="609600" y="609600"/>
            <a:ext cx="2895600" cy="1007533"/>
          </a:xfrm>
        </p:spPr>
        <p:txBody>
          <a:bodyPr lIns="0" tIns="0" rIns="0" anchor="t">
            <a:normAutofit/>
          </a:bodyPr>
          <a:lstStyle>
            <a:lvl1pPr>
              <a:defRPr sz="2400" b="1" i="0" cap="all" spc="300" baseline="0">
                <a:solidFill>
                  <a:schemeClr val="bg1"/>
                </a:solidFill>
                <a:latin typeface="Avenir Next Demi Bold" panose="020B0503020202020204" pitchFamily="34" charset="0"/>
              </a:defRPr>
            </a:lvl1pPr>
          </a:lstStyle>
          <a:p>
            <a:r>
              <a:rPr lang="en-US"/>
              <a:t>Slide </a:t>
            </a:r>
            <a:br>
              <a:rPr lang="en-US"/>
            </a:br>
            <a:r>
              <a:rPr lang="en-US"/>
              <a:t>Heading</a:t>
            </a:r>
            <a:br>
              <a:rPr lang="en-US"/>
            </a:br>
            <a:r>
              <a:rPr lang="en-US"/>
              <a:t>Max 3 lines</a:t>
            </a:r>
          </a:p>
        </p:txBody>
      </p:sp>
      <p:sp>
        <p:nvSpPr>
          <p:cNvPr id="36" name="Rectangle 35">
            <a:extLst>
              <a:ext uri="{FF2B5EF4-FFF2-40B4-BE49-F238E27FC236}">
                <a16:creationId xmlns:a16="http://schemas.microsoft.com/office/drawing/2014/main" id="{5A1966AA-EFDF-2C4A-AD66-2833BF3EC953}"/>
              </a:ext>
            </a:extLst>
          </p:cNvPr>
          <p:cNvSpPr/>
          <p:nvPr userDrawn="1"/>
        </p:nvSpPr>
        <p:spPr>
          <a:xfrm>
            <a:off x="8970861" y="6477565"/>
            <a:ext cx="2573438" cy="230990"/>
          </a:xfrm>
          <a:prstGeom prst="rect">
            <a:avLst/>
          </a:prstGeom>
        </p:spPr>
        <p:txBody>
          <a:bodyPr wrap="square" rIns="0">
            <a:spAutoFit/>
          </a:bodyPr>
          <a:lstStyle/>
          <a:p>
            <a:pPr algn="r"/>
            <a:r>
              <a:rPr lang="en-US" sz="900" dirty="0">
                <a:solidFill>
                  <a:schemeClr val="tx1">
                    <a:lumMod val="75000"/>
                    <a:lumOff val="25000"/>
                  </a:schemeClr>
                </a:solidFill>
                <a:latin typeface="Avenir Book" panose="02000503020000020003" pitchFamily="2" charset="0"/>
              </a:rPr>
              <a:t>© 2019 Bio-Techne</a:t>
            </a:r>
            <a:r>
              <a:rPr lang="en-US" sz="900" baseline="30000" dirty="0">
                <a:solidFill>
                  <a:schemeClr val="tx1">
                    <a:lumMod val="75000"/>
                    <a:lumOff val="25000"/>
                  </a:schemeClr>
                </a:solidFill>
                <a:latin typeface="Avenir Book" panose="02000503020000020003" pitchFamily="2" charset="0"/>
              </a:rPr>
              <a:t>®</a:t>
            </a:r>
            <a:r>
              <a:rPr lang="en-US" sz="900" dirty="0">
                <a:solidFill>
                  <a:schemeClr val="tx1">
                    <a:lumMod val="75000"/>
                    <a:lumOff val="25000"/>
                  </a:schemeClr>
                </a:solidFill>
                <a:latin typeface="Avenir Book" panose="02000503020000020003" pitchFamily="2" charset="0"/>
              </a:rPr>
              <a:t>. All rights reserved.</a:t>
            </a:r>
          </a:p>
        </p:txBody>
      </p:sp>
      <p:sp>
        <p:nvSpPr>
          <p:cNvPr id="23" name="Text Placeholder 11">
            <a:extLst>
              <a:ext uri="{FF2B5EF4-FFF2-40B4-BE49-F238E27FC236}">
                <a16:creationId xmlns:a16="http://schemas.microsoft.com/office/drawing/2014/main" id="{73961F8E-D19B-B743-B7FE-FE87F6DF9AF5}"/>
              </a:ext>
            </a:extLst>
          </p:cNvPr>
          <p:cNvSpPr>
            <a:spLocks noGrp="1"/>
          </p:cNvSpPr>
          <p:nvPr>
            <p:ph type="body" sz="quarter" idx="10" hasCustomPrompt="1"/>
          </p:nvPr>
        </p:nvSpPr>
        <p:spPr>
          <a:xfrm>
            <a:off x="4500575" y="609600"/>
            <a:ext cx="7043725" cy="340971"/>
          </a:xfrm>
        </p:spPr>
        <p:txBody>
          <a:bodyPr>
            <a:normAutofit/>
          </a:bodyPr>
          <a:lstStyle>
            <a:lvl1pPr marL="0" indent="0">
              <a:buNone/>
              <a:defRPr sz="1600" cap="all" spc="300" baseline="0">
                <a:solidFill>
                  <a:schemeClr val="tx1">
                    <a:lumMod val="75000"/>
                    <a:lumOff val="25000"/>
                  </a:schemeClr>
                </a:solidFill>
                <a:latin typeface="Avenir Next" panose="020B0503020202020204" pitchFamily="34" charset="0"/>
              </a:defRPr>
            </a:lvl1pPr>
          </a:lstStyle>
          <a:p>
            <a:pPr lvl="0"/>
            <a:r>
              <a:rPr lang="en-US"/>
              <a:t>Sub title slide</a:t>
            </a:r>
          </a:p>
        </p:txBody>
      </p:sp>
      <p:sp>
        <p:nvSpPr>
          <p:cNvPr id="26" name="Text Placeholder 14">
            <a:extLst>
              <a:ext uri="{FF2B5EF4-FFF2-40B4-BE49-F238E27FC236}">
                <a16:creationId xmlns:a16="http://schemas.microsoft.com/office/drawing/2014/main" id="{3ECA6F93-3962-F441-A74D-0FA5E2A2F926}"/>
              </a:ext>
            </a:extLst>
          </p:cNvPr>
          <p:cNvSpPr>
            <a:spLocks noGrp="1"/>
          </p:cNvSpPr>
          <p:nvPr>
            <p:ph type="body" sz="quarter" idx="11" hasCustomPrompt="1"/>
          </p:nvPr>
        </p:nvSpPr>
        <p:spPr>
          <a:xfrm>
            <a:off x="4500575" y="1069340"/>
            <a:ext cx="7043724" cy="5179060"/>
          </a:xfrm>
        </p:spPr>
        <p:txBody>
          <a:bodyPr>
            <a:normAutofit/>
          </a:bodyPr>
          <a:lstStyle>
            <a:lvl1pPr marL="0" indent="0" algn="just">
              <a:buNone/>
              <a:defRPr sz="1300" b="0" i="0">
                <a:solidFill>
                  <a:schemeClr val="tx1">
                    <a:lumMod val="75000"/>
                    <a:lumOff val="25000"/>
                  </a:schemeClr>
                </a:solidFill>
                <a:latin typeface="Avenir Next"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spTree>
    <p:extLst>
      <p:ext uri="{BB962C8B-B14F-4D97-AF65-F5344CB8AC3E}">
        <p14:creationId xmlns:p14="http://schemas.microsoft.com/office/powerpoint/2010/main" val="80990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4">
          <p15:clr>
            <a:srgbClr val="FBAE40"/>
          </p15:clr>
        </p15:guide>
        <p15:guide id="4" orient="horz" pos="3936">
          <p15:clr>
            <a:srgbClr val="FBAE40"/>
          </p15:clr>
        </p15:guide>
        <p15:guide id="5" pos="384">
          <p15:clr>
            <a:srgbClr val="FBAE40"/>
          </p15:clr>
        </p15:guide>
        <p15:guide id="6" pos="72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 white space full size copy">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2E26A2-3BC3-874A-93B8-69BB037BCB93}"/>
              </a:ext>
            </a:extLst>
          </p:cNvPr>
          <p:cNvSpPr/>
          <p:nvPr userDrawn="1"/>
        </p:nvSpPr>
        <p:spPr>
          <a:xfrm>
            <a:off x="0" y="0"/>
            <a:ext cx="4114800" cy="6858000"/>
          </a:xfrm>
          <a:prstGeom prst="rect">
            <a:avLst/>
          </a:prstGeom>
          <a:gradFill>
            <a:gsLst>
              <a:gs pos="0">
                <a:srgbClr val="000204"/>
              </a:gs>
              <a:gs pos="43000">
                <a:srgbClr val="032338"/>
              </a:gs>
              <a:gs pos="100000">
                <a:srgbClr val="074F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FE49A4B-E63C-6144-A03E-02C462FAC696}"/>
              </a:ext>
            </a:extLst>
          </p:cNvPr>
          <p:cNvSpPr>
            <a:spLocks noGrp="1"/>
          </p:cNvSpPr>
          <p:nvPr>
            <p:ph type="title" hasCustomPrompt="1"/>
          </p:nvPr>
        </p:nvSpPr>
        <p:spPr>
          <a:xfrm>
            <a:off x="609600" y="609600"/>
            <a:ext cx="2895600" cy="1007533"/>
          </a:xfrm>
        </p:spPr>
        <p:txBody>
          <a:bodyPr lIns="0" tIns="0" rIns="0" anchor="t">
            <a:normAutofit/>
          </a:bodyPr>
          <a:lstStyle>
            <a:lvl1pPr>
              <a:defRPr sz="2400" b="1" i="0" cap="all" spc="300" baseline="0">
                <a:solidFill>
                  <a:schemeClr val="bg1"/>
                </a:solidFill>
                <a:latin typeface="Avenir Next Demi Bold" panose="020B0503020202020204" pitchFamily="34" charset="0"/>
              </a:defRPr>
            </a:lvl1pPr>
          </a:lstStyle>
          <a:p>
            <a:r>
              <a:rPr lang="en-US"/>
              <a:t>Slide </a:t>
            </a:r>
            <a:br>
              <a:rPr lang="en-US"/>
            </a:br>
            <a:r>
              <a:rPr lang="en-US"/>
              <a:t>Heading</a:t>
            </a:r>
            <a:br>
              <a:rPr lang="en-US"/>
            </a:br>
            <a:r>
              <a:rPr lang="en-US"/>
              <a:t>Max 3 lines</a:t>
            </a:r>
          </a:p>
        </p:txBody>
      </p:sp>
      <p:sp>
        <p:nvSpPr>
          <p:cNvPr id="36" name="Rectangle 35">
            <a:extLst>
              <a:ext uri="{FF2B5EF4-FFF2-40B4-BE49-F238E27FC236}">
                <a16:creationId xmlns:a16="http://schemas.microsoft.com/office/drawing/2014/main" id="{5A1966AA-EFDF-2C4A-AD66-2833BF3EC953}"/>
              </a:ext>
            </a:extLst>
          </p:cNvPr>
          <p:cNvSpPr/>
          <p:nvPr userDrawn="1"/>
        </p:nvSpPr>
        <p:spPr>
          <a:xfrm>
            <a:off x="8970861" y="6477565"/>
            <a:ext cx="2573438" cy="230990"/>
          </a:xfrm>
          <a:prstGeom prst="rect">
            <a:avLst/>
          </a:prstGeom>
        </p:spPr>
        <p:txBody>
          <a:bodyPr wrap="square" rIns="0">
            <a:spAutoFit/>
          </a:bodyPr>
          <a:lstStyle/>
          <a:p>
            <a:pPr algn="r"/>
            <a:r>
              <a:rPr lang="en-US" sz="900" dirty="0">
                <a:solidFill>
                  <a:schemeClr val="tx1">
                    <a:lumMod val="75000"/>
                    <a:lumOff val="25000"/>
                  </a:schemeClr>
                </a:solidFill>
                <a:latin typeface="Avenir Book" panose="02000503020000020003" pitchFamily="2" charset="0"/>
              </a:rPr>
              <a:t>© 2019 Bio-Techne</a:t>
            </a:r>
            <a:r>
              <a:rPr lang="en-US" sz="900" baseline="30000" dirty="0">
                <a:solidFill>
                  <a:schemeClr val="tx1">
                    <a:lumMod val="75000"/>
                    <a:lumOff val="25000"/>
                  </a:schemeClr>
                </a:solidFill>
                <a:latin typeface="Avenir Book" panose="02000503020000020003" pitchFamily="2" charset="0"/>
              </a:rPr>
              <a:t>®</a:t>
            </a:r>
            <a:r>
              <a:rPr lang="en-US" sz="900" dirty="0">
                <a:solidFill>
                  <a:schemeClr val="tx1">
                    <a:lumMod val="75000"/>
                    <a:lumOff val="25000"/>
                  </a:schemeClr>
                </a:solidFill>
                <a:latin typeface="Avenir Book" panose="02000503020000020003" pitchFamily="2" charset="0"/>
              </a:rPr>
              <a:t>. All rights reserved.</a:t>
            </a:r>
          </a:p>
        </p:txBody>
      </p:sp>
      <p:sp>
        <p:nvSpPr>
          <p:cNvPr id="23" name="Text Placeholder 11">
            <a:extLst>
              <a:ext uri="{FF2B5EF4-FFF2-40B4-BE49-F238E27FC236}">
                <a16:creationId xmlns:a16="http://schemas.microsoft.com/office/drawing/2014/main" id="{73961F8E-D19B-B743-B7FE-FE87F6DF9AF5}"/>
              </a:ext>
            </a:extLst>
          </p:cNvPr>
          <p:cNvSpPr>
            <a:spLocks noGrp="1"/>
          </p:cNvSpPr>
          <p:nvPr>
            <p:ph type="body" sz="quarter" idx="10" hasCustomPrompt="1"/>
          </p:nvPr>
        </p:nvSpPr>
        <p:spPr>
          <a:xfrm>
            <a:off x="4500575" y="609600"/>
            <a:ext cx="7043725" cy="340971"/>
          </a:xfrm>
        </p:spPr>
        <p:txBody>
          <a:bodyPr lIns="0">
            <a:normAutofit/>
          </a:bodyPr>
          <a:lstStyle>
            <a:lvl1pPr marL="0" indent="0">
              <a:buNone/>
              <a:defRPr sz="1600" cap="all" spc="300" baseline="0">
                <a:solidFill>
                  <a:schemeClr val="tx1">
                    <a:lumMod val="75000"/>
                    <a:lumOff val="25000"/>
                  </a:schemeClr>
                </a:solidFill>
                <a:latin typeface="Avenir Next" panose="020B0503020202020204" pitchFamily="34" charset="0"/>
              </a:defRPr>
            </a:lvl1pPr>
          </a:lstStyle>
          <a:p>
            <a:pPr lvl="0"/>
            <a:r>
              <a:rPr lang="en-US"/>
              <a:t>Sub title slide</a:t>
            </a:r>
          </a:p>
        </p:txBody>
      </p:sp>
      <p:sp>
        <p:nvSpPr>
          <p:cNvPr id="8" name="Text Placeholder 5">
            <a:extLst>
              <a:ext uri="{FF2B5EF4-FFF2-40B4-BE49-F238E27FC236}">
                <a16:creationId xmlns:a16="http://schemas.microsoft.com/office/drawing/2014/main" id="{98BA59CB-4695-D747-A62E-CE8C5881A4CC}"/>
              </a:ext>
            </a:extLst>
          </p:cNvPr>
          <p:cNvSpPr>
            <a:spLocks noGrp="1"/>
          </p:cNvSpPr>
          <p:nvPr>
            <p:ph type="body" sz="quarter" idx="14"/>
          </p:nvPr>
        </p:nvSpPr>
        <p:spPr>
          <a:xfrm>
            <a:off x="4500575" y="1069340"/>
            <a:ext cx="7043724" cy="5179060"/>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008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4">
          <p15:clr>
            <a:srgbClr val="FBAE40"/>
          </p15:clr>
        </p15:guide>
        <p15:guide id="4" orient="horz" pos="3936">
          <p15:clr>
            <a:srgbClr val="FBAE40"/>
          </p15:clr>
        </p15:guide>
        <p15:guide id="5" pos="384">
          <p15:clr>
            <a:srgbClr val="FBAE40"/>
          </p15:clr>
        </p15:guide>
        <p15:guide id="6" pos="72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 Option 1">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795EE0-7A03-F340-ADD3-1589D51675A3}"/>
              </a:ext>
            </a:extLst>
          </p:cNvPr>
          <p:cNvSpPr txBox="1"/>
          <p:nvPr userDrawn="1"/>
        </p:nvSpPr>
        <p:spPr>
          <a:xfrm>
            <a:off x="918768" y="3216802"/>
            <a:ext cx="10358831" cy="584775"/>
          </a:xfrm>
          <a:prstGeom prst="rect">
            <a:avLst/>
          </a:prstGeom>
          <a:noFill/>
        </p:spPr>
        <p:txBody>
          <a:bodyPr wrap="square" rtlCol="0">
            <a:spAutoFit/>
          </a:bodyPr>
          <a:lstStyle/>
          <a:p>
            <a:pPr algn="ctr"/>
            <a:r>
              <a:rPr lang="en-US" sz="3200" b="1" i="0" cap="all" spc="300" baseline="0" dirty="0">
                <a:solidFill>
                  <a:schemeClr val="bg1"/>
                </a:solidFill>
                <a:latin typeface="Avenir Next Demi Bold" panose="020B0503020202020204" pitchFamily="34" charset="0"/>
              </a:rPr>
              <a:t>THANK YOU</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30990"/>
          </a:xfrm>
          <a:prstGeom prst="rect">
            <a:avLst/>
          </a:prstGeom>
        </p:spPr>
        <p:txBody>
          <a:bodyPr wrap="square">
            <a:spAutoFit/>
          </a:bodyPr>
          <a:lstStyle/>
          <a:p>
            <a:pPr algn="r"/>
            <a:r>
              <a:rPr lang="en-US" sz="900" dirty="0">
                <a:solidFill>
                  <a:schemeClr val="bg1"/>
                </a:solidFill>
                <a:latin typeface="Avenir Book" panose="02000503020000020003" pitchFamily="2" charset="0"/>
              </a:rPr>
              <a:t>© 2020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spTree>
    <p:extLst>
      <p:ext uri="{BB962C8B-B14F-4D97-AF65-F5344CB8AC3E}">
        <p14:creationId xmlns:p14="http://schemas.microsoft.com/office/powerpoint/2010/main" val="201071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 Option 2">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490A99F-6C13-BE41-A54C-48D2BA4AB5AF}"/>
              </a:ext>
            </a:extLst>
          </p:cNvPr>
          <p:cNvSpPr/>
          <p:nvPr userDrawn="1"/>
        </p:nvSpPr>
        <p:spPr>
          <a:xfrm>
            <a:off x="238896" y="1115059"/>
            <a:ext cx="11714201" cy="549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9379659" y="66299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2" name="Rectangle 1">
            <a:extLst>
              <a:ext uri="{FF2B5EF4-FFF2-40B4-BE49-F238E27FC236}">
                <a16:creationId xmlns:a16="http://schemas.microsoft.com/office/drawing/2014/main" id="{6F9A1290-25C5-F44A-828C-2E55714B603C}"/>
              </a:ext>
            </a:extLst>
          </p:cNvPr>
          <p:cNvSpPr/>
          <p:nvPr userDrawn="1"/>
        </p:nvSpPr>
        <p:spPr>
          <a:xfrm>
            <a:off x="514043" y="4720481"/>
            <a:ext cx="7637497" cy="1712777"/>
          </a:xfrm>
          <a:prstGeom prst="rect">
            <a:avLst/>
          </a:prstGeom>
        </p:spPr>
        <p:txBody>
          <a:bodyPr wrap="square">
            <a:spAutoFit/>
          </a:bodyPr>
          <a:lstStyle/>
          <a:p>
            <a:pPr>
              <a:lnSpc>
                <a:spcPct val="110000"/>
              </a:lnSpc>
            </a:pPr>
            <a:r>
              <a:rPr lang="en-US" sz="1200" b="1" dirty="0">
                <a:solidFill>
                  <a:schemeClr val="tx1">
                    <a:lumMod val="75000"/>
                    <a:lumOff val="25000"/>
                  </a:schemeClr>
                </a:solidFill>
                <a:latin typeface="Avenir Next Demi Bold" panose="020B0503020202020204" pitchFamily="34" charset="0"/>
              </a:rPr>
              <a:t>ABOUT US</a:t>
            </a:r>
          </a:p>
          <a:p>
            <a:pPr>
              <a:lnSpc>
                <a:spcPct val="110000"/>
              </a:lnSpc>
            </a:pPr>
            <a:r>
              <a:rPr lang="en-US" sz="1200" dirty="0">
                <a:solidFill>
                  <a:schemeClr val="tx1">
                    <a:lumMod val="75000"/>
                    <a:lumOff val="25000"/>
                  </a:schemeClr>
                </a:solidFill>
                <a:latin typeface="Avenir Next" panose="020B0503020202020204" pitchFamily="34" charset="0"/>
              </a:rPr>
              <a:t>Bio-Techne empowers researchers in Life Sciences and Clinical Diagnostics by providing high-quality reagents, instruments, custom manufacturing, and testing services. Our family of brands creates a unique portfolio of products and services. Science is our passion; it drives us to collaborate, develop, and manufacture award-winning tools that help researchers achieve reproducible and consistent results. Whether you are at the cutting edge of academic research, translating basic discoveries to therapeutic leads, or at a facility that requires the highest level of diagnostic testing, our innovative products and services provide the solutions you need to achieve success.</a:t>
            </a:r>
          </a:p>
        </p:txBody>
      </p:sp>
      <p:sp>
        <p:nvSpPr>
          <p:cNvPr id="3" name="Rectangle 2">
            <a:extLst>
              <a:ext uri="{FF2B5EF4-FFF2-40B4-BE49-F238E27FC236}">
                <a16:creationId xmlns:a16="http://schemas.microsoft.com/office/drawing/2014/main" id="{ED3CF1D1-BBBD-8748-9318-2AC2CE918710}"/>
              </a:ext>
            </a:extLst>
          </p:cNvPr>
          <p:cNvSpPr/>
          <p:nvPr userDrawn="1"/>
        </p:nvSpPr>
        <p:spPr>
          <a:xfrm>
            <a:off x="8647316" y="4923614"/>
            <a:ext cx="2019062" cy="1509644"/>
          </a:xfrm>
          <a:prstGeom prst="rect">
            <a:avLst/>
          </a:prstGeom>
        </p:spPr>
        <p:txBody>
          <a:bodyPr wrap="square">
            <a:spAutoFit/>
          </a:bodyPr>
          <a:lstStyle/>
          <a:p>
            <a:pPr>
              <a:lnSpc>
                <a:spcPct val="110000"/>
              </a:lnSpc>
            </a:pPr>
            <a:r>
              <a:rPr lang="en-US" sz="1200" dirty="0">
                <a:solidFill>
                  <a:schemeClr val="tx1">
                    <a:lumMod val="50000"/>
                    <a:lumOff val="50000"/>
                  </a:schemeClr>
                </a:solidFill>
                <a:latin typeface="Avenir Next" panose="020B0503020202020204" pitchFamily="34" charset="0"/>
              </a:rPr>
              <a:t>614 McKinley Place NE</a:t>
            </a:r>
          </a:p>
          <a:p>
            <a:pPr>
              <a:lnSpc>
                <a:spcPct val="110000"/>
              </a:lnSpc>
            </a:pPr>
            <a:r>
              <a:rPr lang="en-US" sz="1200" dirty="0">
                <a:solidFill>
                  <a:schemeClr val="tx1">
                    <a:lumMod val="50000"/>
                    <a:lumOff val="50000"/>
                  </a:schemeClr>
                </a:solidFill>
                <a:latin typeface="Avenir Next" panose="020B0503020202020204" pitchFamily="34" charset="0"/>
              </a:rPr>
              <a:t>Minneapolis, MN 55413</a:t>
            </a:r>
          </a:p>
          <a:p>
            <a:pPr>
              <a:lnSpc>
                <a:spcPct val="110000"/>
              </a:lnSpc>
            </a:pPr>
            <a:r>
              <a:rPr lang="en-US" sz="1200" dirty="0">
                <a:solidFill>
                  <a:schemeClr val="tx1">
                    <a:lumMod val="50000"/>
                    <a:lumOff val="50000"/>
                  </a:schemeClr>
                </a:solidFill>
                <a:latin typeface="Avenir Next" panose="020B0503020202020204" pitchFamily="34" charset="0"/>
              </a:rPr>
              <a:t>USA</a:t>
            </a:r>
          </a:p>
          <a:p>
            <a:pPr>
              <a:lnSpc>
                <a:spcPct val="110000"/>
              </a:lnSpc>
            </a:pPr>
            <a:endParaRPr lang="en-US" sz="1200" dirty="0">
              <a:solidFill>
                <a:schemeClr val="tx1">
                  <a:lumMod val="50000"/>
                  <a:lumOff val="50000"/>
                </a:schemeClr>
              </a:solidFill>
              <a:latin typeface="Avenir Next" panose="020B0503020202020204" pitchFamily="34" charset="0"/>
            </a:endParaRPr>
          </a:p>
          <a:p>
            <a:pPr>
              <a:lnSpc>
                <a:spcPct val="110000"/>
              </a:lnSpc>
            </a:pPr>
            <a:r>
              <a:rPr lang="en-US" sz="1200" dirty="0">
                <a:solidFill>
                  <a:schemeClr val="tx1">
                    <a:lumMod val="50000"/>
                    <a:lumOff val="50000"/>
                  </a:schemeClr>
                </a:solidFill>
                <a:latin typeface="Avenir Next" panose="020B0503020202020204" pitchFamily="34" charset="0"/>
              </a:rPr>
              <a:t>TEL 612 379 2956</a:t>
            </a:r>
          </a:p>
          <a:p>
            <a:pPr>
              <a:lnSpc>
                <a:spcPct val="110000"/>
              </a:lnSpc>
            </a:pPr>
            <a:r>
              <a:rPr lang="en-US" sz="1200" dirty="0">
                <a:solidFill>
                  <a:schemeClr val="tx1">
                    <a:lumMod val="50000"/>
                    <a:lumOff val="50000"/>
                  </a:schemeClr>
                </a:solidFill>
                <a:latin typeface="Avenir Next" panose="020B0503020202020204" pitchFamily="34" charset="0"/>
              </a:rPr>
              <a:t>Toll-free 800 343 7475</a:t>
            </a:r>
          </a:p>
          <a:p>
            <a:pPr>
              <a:lnSpc>
                <a:spcPct val="110000"/>
              </a:lnSpc>
            </a:pPr>
            <a:r>
              <a:rPr lang="en-US" sz="1200" dirty="0">
                <a:solidFill>
                  <a:schemeClr val="tx1">
                    <a:lumMod val="50000"/>
                    <a:lumOff val="50000"/>
                  </a:schemeClr>
                </a:solidFill>
                <a:latin typeface="Avenir Next" panose="020B0503020202020204" pitchFamily="34" charset="0"/>
              </a:rPr>
              <a:t>FAX 612 656 4400</a:t>
            </a:r>
          </a:p>
        </p:txBody>
      </p:sp>
      <p:sp>
        <p:nvSpPr>
          <p:cNvPr id="8" name="Text Placeholder 14">
            <a:extLst>
              <a:ext uri="{FF2B5EF4-FFF2-40B4-BE49-F238E27FC236}">
                <a16:creationId xmlns:a16="http://schemas.microsoft.com/office/drawing/2014/main" id="{C3718951-7514-494A-8408-B52479B009C4}"/>
              </a:ext>
            </a:extLst>
          </p:cNvPr>
          <p:cNvSpPr>
            <a:spLocks noGrp="1"/>
          </p:cNvSpPr>
          <p:nvPr>
            <p:ph type="body" sz="quarter" idx="14" hasCustomPrompt="1"/>
          </p:nvPr>
        </p:nvSpPr>
        <p:spPr>
          <a:xfrm>
            <a:off x="4005104" y="2956100"/>
            <a:ext cx="4227716" cy="271612"/>
          </a:xfrm>
        </p:spPr>
        <p:txBody>
          <a:bodyPr lIns="0" tIns="0" rIns="0" bIns="0">
            <a:normAutofit/>
          </a:bodyPr>
          <a:lstStyle>
            <a:lvl1pPr marL="0" indent="0">
              <a:buNone/>
              <a:defRPr sz="1600" b="0" i="0" cap="none" spc="0" baseline="0">
                <a:solidFill>
                  <a:schemeClr val="tx1">
                    <a:lumMod val="65000"/>
                    <a:lumOff val="35000"/>
                  </a:schemeClr>
                </a:solidFill>
                <a:latin typeface="Avenir Next" panose="020B0503020202020204" pitchFamily="34" charset="0"/>
              </a:defRPr>
            </a:lvl1pPr>
          </a:lstStyle>
          <a:p>
            <a:pPr lvl="0"/>
            <a:r>
              <a:rPr lang="en-US"/>
              <a:t>Full Name</a:t>
            </a:r>
          </a:p>
        </p:txBody>
      </p:sp>
      <p:sp>
        <p:nvSpPr>
          <p:cNvPr id="4" name="TextBox 3">
            <a:extLst>
              <a:ext uri="{FF2B5EF4-FFF2-40B4-BE49-F238E27FC236}">
                <a16:creationId xmlns:a16="http://schemas.microsoft.com/office/drawing/2014/main" id="{BDA320F5-E56D-854E-8AF0-915FDBB9C3AF}"/>
              </a:ext>
            </a:extLst>
          </p:cNvPr>
          <p:cNvSpPr txBox="1"/>
          <p:nvPr userDrawn="1"/>
        </p:nvSpPr>
        <p:spPr>
          <a:xfrm>
            <a:off x="3795543" y="2596156"/>
            <a:ext cx="4618298" cy="338554"/>
          </a:xfrm>
          <a:prstGeom prst="rect">
            <a:avLst/>
          </a:prstGeom>
          <a:noFill/>
        </p:spPr>
        <p:txBody>
          <a:bodyPr wrap="square" rtlCol="0">
            <a:spAutoFit/>
          </a:bodyPr>
          <a:lstStyle/>
          <a:p>
            <a:pPr algn="ctr"/>
            <a:r>
              <a:rPr lang="en-US" sz="1600" cap="all" spc="300" baseline="0" dirty="0">
                <a:solidFill>
                  <a:schemeClr val="tx1">
                    <a:lumMod val="65000"/>
                    <a:lumOff val="35000"/>
                  </a:schemeClr>
                </a:solidFill>
                <a:latin typeface="Avenir Next" panose="020B0503020202020204" pitchFamily="34" charset="0"/>
              </a:rPr>
              <a:t>For more information:</a:t>
            </a:r>
          </a:p>
        </p:txBody>
      </p:sp>
      <p:sp>
        <p:nvSpPr>
          <p:cNvPr id="10" name="TextBox 9">
            <a:extLst>
              <a:ext uri="{FF2B5EF4-FFF2-40B4-BE49-F238E27FC236}">
                <a16:creationId xmlns:a16="http://schemas.microsoft.com/office/drawing/2014/main" id="{BD54920D-5AEA-9F40-8D80-E0EFCEAFE7DF}"/>
              </a:ext>
            </a:extLst>
          </p:cNvPr>
          <p:cNvSpPr txBox="1"/>
          <p:nvPr userDrawn="1"/>
        </p:nvSpPr>
        <p:spPr>
          <a:xfrm>
            <a:off x="918768" y="1363563"/>
            <a:ext cx="10358831" cy="584775"/>
          </a:xfrm>
          <a:prstGeom prst="rect">
            <a:avLst/>
          </a:prstGeom>
          <a:noFill/>
        </p:spPr>
        <p:txBody>
          <a:bodyPr wrap="square" rtlCol="0">
            <a:spAutoFit/>
          </a:bodyPr>
          <a:lstStyle/>
          <a:p>
            <a:pPr algn="ctr"/>
            <a:r>
              <a:rPr lang="en-US" sz="3200" b="1" i="0" cap="all" spc="300" baseline="0" dirty="0">
                <a:solidFill>
                  <a:schemeClr val="tx1">
                    <a:lumMod val="65000"/>
                    <a:lumOff val="35000"/>
                  </a:schemeClr>
                </a:solidFill>
                <a:latin typeface="Avenir Next Demi Bold" panose="020B0503020202020204" pitchFamily="34" charset="0"/>
              </a:rPr>
              <a:t>THANK YOU</a:t>
            </a:r>
          </a:p>
        </p:txBody>
      </p:sp>
      <p:sp>
        <p:nvSpPr>
          <p:cNvPr id="12" name="Text Placeholder 14">
            <a:extLst>
              <a:ext uri="{FF2B5EF4-FFF2-40B4-BE49-F238E27FC236}">
                <a16:creationId xmlns:a16="http://schemas.microsoft.com/office/drawing/2014/main" id="{592D064D-E572-FD42-9BA8-811E40B128F7}"/>
              </a:ext>
            </a:extLst>
          </p:cNvPr>
          <p:cNvSpPr>
            <a:spLocks noGrp="1"/>
          </p:cNvSpPr>
          <p:nvPr>
            <p:ph type="body" sz="quarter" idx="15" hasCustomPrompt="1"/>
          </p:nvPr>
        </p:nvSpPr>
        <p:spPr>
          <a:xfrm>
            <a:off x="4005104" y="3245467"/>
            <a:ext cx="4227716" cy="271612"/>
          </a:xfrm>
        </p:spPr>
        <p:txBody>
          <a:bodyPr lIns="0" tIns="0" rIns="0" bIns="0">
            <a:normAutofit/>
          </a:bodyPr>
          <a:lstStyle>
            <a:lvl1pPr marL="0" indent="0">
              <a:buNone/>
              <a:defRPr sz="1600" b="0" i="0" cap="none" spc="0" baseline="0">
                <a:solidFill>
                  <a:schemeClr val="tx1">
                    <a:lumMod val="65000"/>
                    <a:lumOff val="35000"/>
                  </a:schemeClr>
                </a:solidFill>
                <a:latin typeface="Avenir Next" panose="020B0503020202020204" pitchFamily="34" charset="0"/>
              </a:defRPr>
            </a:lvl1pPr>
          </a:lstStyle>
          <a:p>
            <a:pPr lvl="0"/>
            <a:r>
              <a:rPr lang="en-US"/>
              <a:t>Title</a:t>
            </a:r>
          </a:p>
        </p:txBody>
      </p:sp>
      <p:sp>
        <p:nvSpPr>
          <p:cNvPr id="13" name="Text Placeholder 14">
            <a:extLst>
              <a:ext uri="{FF2B5EF4-FFF2-40B4-BE49-F238E27FC236}">
                <a16:creationId xmlns:a16="http://schemas.microsoft.com/office/drawing/2014/main" id="{013B2BFC-5307-AF4F-B613-F76C654A4B7E}"/>
              </a:ext>
            </a:extLst>
          </p:cNvPr>
          <p:cNvSpPr>
            <a:spLocks noGrp="1"/>
          </p:cNvSpPr>
          <p:nvPr>
            <p:ph type="body" sz="quarter" idx="16" hasCustomPrompt="1"/>
          </p:nvPr>
        </p:nvSpPr>
        <p:spPr>
          <a:xfrm>
            <a:off x="4005104" y="3523259"/>
            <a:ext cx="4227716" cy="271612"/>
          </a:xfrm>
        </p:spPr>
        <p:txBody>
          <a:bodyPr lIns="0" tIns="0" rIns="0" bIns="0">
            <a:normAutofit/>
          </a:bodyPr>
          <a:lstStyle>
            <a:lvl1pPr marL="0" indent="0">
              <a:buNone/>
              <a:defRPr sz="1600" b="0" i="0" cap="none" spc="0" baseline="0">
                <a:solidFill>
                  <a:schemeClr val="tx1">
                    <a:lumMod val="65000"/>
                    <a:lumOff val="35000"/>
                  </a:schemeClr>
                </a:solidFill>
                <a:latin typeface="Avenir Next" panose="020B0503020202020204" pitchFamily="34" charset="0"/>
              </a:defRPr>
            </a:lvl1pPr>
          </a:lstStyle>
          <a:p>
            <a:pPr lvl="0"/>
            <a:r>
              <a:rPr lang="en-US"/>
              <a:t>Phone Number</a:t>
            </a:r>
          </a:p>
        </p:txBody>
      </p:sp>
      <p:sp>
        <p:nvSpPr>
          <p:cNvPr id="14" name="Text Placeholder 14">
            <a:extLst>
              <a:ext uri="{FF2B5EF4-FFF2-40B4-BE49-F238E27FC236}">
                <a16:creationId xmlns:a16="http://schemas.microsoft.com/office/drawing/2014/main" id="{6CBB80A4-1F2D-A540-80B2-4D4FFECACCBF}"/>
              </a:ext>
            </a:extLst>
          </p:cNvPr>
          <p:cNvSpPr>
            <a:spLocks noGrp="1"/>
          </p:cNvSpPr>
          <p:nvPr>
            <p:ph type="body" sz="quarter" idx="17" hasCustomPrompt="1"/>
          </p:nvPr>
        </p:nvSpPr>
        <p:spPr>
          <a:xfrm>
            <a:off x="4005104" y="3801051"/>
            <a:ext cx="4227716" cy="271612"/>
          </a:xfrm>
        </p:spPr>
        <p:txBody>
          <a:bodyPr lIns="0" tIns="0" rIns="0" bIns="0">
            <a:normAutofit/>
          </a:bodyPr>
          <a:lstStyle>
            <a:lvl1pPr marL="0" indent="0">
              <a:buNone/>
              <a:defRPr sz="1600" b="0" i="0" cap="none" spc="0" baseline="0">
                <a:solidFill>
                  <a:schemeClr val="tx1">
                    <a:lumMod val="65000"/>
                    <a:lumOff val="35000"/>
                  </a:schemeClr>
                </a:solidFill>
                <a:latin typeface="Avenir Next" panose="020B0503020202020204" pitchFamily="34" charset="0"/>
              </a:defRPr>
            </a:lvl1pPr>
          </a:lstStyle>
          <a:p>
            <a:pPr lvl="0"/>
            <a:r>
              <a:rPr lang="en-US"/>
              <a:t>Email</a:t>
            </a:r>
          </a:p>
        </p:txBody>
      </p:sp>
      <p:grpSp>
        <p:nvGrpSpPr>
          <p:cNvPr id="15" name="Group 14">
            <a:extLst>
              <a:ext uri="{FF2B5EF4-FFF2-40B4-BE49-F238E27FC236}">
                <a16:creationId xmlns:a16="http://schemas.microsoft.com/office/drawing/2014/main" id="{932F5B76-83A0-BD44-936F-41855A98D92D}"/>
              </a:ext>
            </a:extLst>
          </p:cNvPr>
          <p:cNvGrpSpPr>
            <a:grpSpLocks noChangeAspect="1"/>
          </p:cNvGrpSpPr>
          <p:nvPr userDrawn="1"/>
        </p:nvGrpSpPr>
        <p:grpSpPr>
          <a:xfrm>
            <a:off x="5162550" y="424742"/>
            <a:ext cx="1828800" cy="325353"/>
            <a:chOff x="-1398588" y="312738"/>
            <a:chExt cx="13277851" cy="2362200"/>
          </a:xfrm>
          <a:solidFill>
            <a:srgbClr val="FFFFFF"/>
          </a:solidFill>
        </p:grpSpPr>
        <p:sp>
          <p:nvSpPr>
            <p:cNvPr id="16" name="Freeform 5">
              <a:extLst>
                <a:ext uri="{FF2B5EF4-FFF2-40B4-BE49-F238E27FC236}">
                  <a16:creationId xmlns:a16="http://schemas.microsoft.com/office/drawing/2014/main" id="{E3204CCB-7395-AD4B-936E-04C2D0B30343}"/>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a:extLst>
                <a:ext uri="{FF2B5EF4-FFF2-40B4-BE49-F238E27FC236}">
                  <a16:creationId xmlns:a16="http://schemas.microsoft.com/office/drawing/2014/main" id="{64E5192A-E714-144E-B6E4-E4A13850DD8A}"/>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a:extLst>
                <a:ext uri="{FF2B5EF4-FFF2-40B4-BE49-F238E27FC236}">
                  <a16:creationId xmlns:a16="http://schemas.microsoft.com/office/drawing/2014/main" id="{074CD28A-277A-6E4B-AA64-C66948F592F7}"/>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a:extLst>
                <a:ext uri="{FF2B5EF4-FFF2-40B4-BE49-F238E27FC236}">
                  <a16:creationId xmlns:a16="http://schemas.microsoft.com/office/drawing/2014/main" id="{30D5022A-8190-A54D-BB8F-0FC2857A3357}"/>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a:extLst>
                <a:ext uri="{FF2B5EF4-FFF2-40B4-BE49-F238E27FC236}">
                  <a16:creationId xmlns:a16="http://schemas.microsoft.com/office/drawing/2014/main" id="{BBD91498-8704-BA4C-9A3F-6DC2C265688B}"/>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a:extLst>
                <a:ext uri="{FF2B5EF4-FFF2-40B4-BE49-F238E27FC236}">
                  <a16:creationId xmlns:a16="http://schemas.microsoft.com/office/drawing/2014/main" id="{9690D7AD-4407-1D47-99D1-B1EA7B5BDA98}"/>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a:extLst>
                <a:ext uri="{FF2B5EF4-FFF2-40B4-BE49-F238E27FC236}">
                  <a16:creationId xmlns:a16="http://schemas.microsoft.com/office/drawing/2014/main" id="{C34B41A0-469E-054F-89A1-279C4BED7574}"/>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2">
              <a:extLst>
                <a:ext uri="{FF2B5EF4-FFF2-40B4-BE49-F238E27FC236}">
                  <a16:creationId xmlns:a16="http://schemas.microsoft.com/office/drawing/2014/main" id="{AA877BA8-5AE3-9A42-81B4-D9ED43265BFF}"/>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Rectangle 13">
              <a:extLst>
                <a:ext uri="{FF2B5EF4-FFF2-40B4-BE49-F238E27FC236}">
                  <a16:creationId xmlns:a16="http://schemas.microsoft.com/office/drawing/2014/main" id="{B6CE3B4B-C7DF-FA49-8E4D-E552083CF2D8}"/>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Oval 14">
              <a:extLst>
                <a:ext uri="{FF2B5EF4-FFF2-40B4-BE49-F238E27FC236}">
                  <a16:creationId xmlns:a16="http://schemas.microsoft.com/office/drawing/2014/main" id="{F9299933-3DB9-D04E-A458-03721ADC4AD8}"/>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5">
              <a:extLst>
                <a:ext uri="{FF2B5EF4-FFF2-40B4-BE49-F238E27FC236}">
                  <a16:creationId xmlns:a16="http://schemas.microsoft.com/office/drawing/2014/main" id="{0D308990-063B-2245-B08B-8E93658E736B}"/>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00370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320">
          <p15:clr>
            <a:srgbClr val="FBAE40"/>
          </p15:clr>
        </p15:guide>
        <p15:guide id="5" orient="horz" pos="384">
          <p15:clr>
            <a:srgbClr val="FBAE40"/>
          </p15:clr>
        </p15:guide>
        <p15:guide id="6" orient="horz" pos="3936">
          <p15:clr>
            <a:srgbClr val="FBAE40"/>
          </p15:clr>
        </p15:guide>
        <p15:guide id="7" orient="horz" pos="14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rgbClr val="01143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F7041-B87B-D74C-BFC6-DEE31D965D8D}"/>
              </a:ext>
            </a:extLst>
          </p:cNvPr>
          <p:cNvPicPr>
            <a:picLocks noChangeAspect="1"/>
          </p:cNvPicPr>
          <p:nvPr userDrawn="1"/>
        </p:nvPicPr>
        <p:blipFill>
          <a:blip r:embed="rId2"/>
          <a:stretch>
            <a:fillRect/>
          </a:stretch>
        </p:blipFill>
        <p:spPr>
          <a:xfrm>
            <a:off x="0" y="1995"/>
            <a:ext cx="12192000" cy="6858000"/>
          </a:xfrm>
          <a:prstGeom prst="rect">
            <a:avLst/>
          </a:prstGeom>
        </p:spPr>
      </p:pic>
      <p:sp>
        <p:nvSpPr>
          <p:cNvPr id="20" name="Rectangle 19">
            <a:extLst>
              <a:ext uri="{FF2B5EF4-FFF2-40B4-BE49-F238E27FC236}">
                <a16:creationId xmlns:a16="http://schemas.microsoft.com/office/drawing/2014/main" id="{188C9D43-2777-664D-8A2B-B876581BF053}"/>
              </a:ext>
            </a:extLst>
          </p:cNvPr>
          <p:cNvSpPr/>
          <p:nvPr userDrawn="1"/>
        </p:nvSpPr>
        <p:spPr>
          <a:xfrm>
            <a:off x="0" y="0"/>
            <a:ext cx="12192000" cy="6858000"/>
          </a:xfrm>
          <a:prstGeom prst="rect">
            <a:avLst/>
          </a:prstGeom>
          <a:solidFill>
            <a:srgbClr val="021A2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823591-2146-FF4E-811C-C108D0605E81}"/>
              </a:ext>
            </a:extLst>
          </p:cNvPr>
          <p:cNvSpPr>
            <a:spLocks noGrp="1"/>
          </p:cNvSpPr>
          <p:nvPr>
            <p:ph type="ctrTitle" hasCustomPrompt="1"/>
          </p:nvPr>
        </p:nvSpPr>
        <p:spPr>
          <a:xfrm>
            <a:off x="917103" y="1964404"/>
            <a:ext cx="6172200" cy="2057400"/>
          </a:xfrm>
        </p:spPr>
        <p:txBody>
          <a:bodyPr lIns="0" rIns="0" anchor="t">
            <a:normAutofit/>
          </a:bodyPr>
          <a:lstStyle>
            <a:lvl1pPr algn="l">
              <a:defRPr sz="4800" b="0" i="0" cap="all" baseline="0">
                <a:solidFill>
                  <a:schemeClr val="bg1"/>
                </a:solidFill>
                <a:latin typeface="Avenir Next Ultra Light" panose="020B0203020202020204" pitchFamily="34" charset="77"/>
              </a:defRPr>
            </a:lvl1pPr>
          </a:lstStyle>
          <a:p>
            <a:r>
              <a:rPr lang="en-US"/>
              <a:t>H1 TITLE HERE</a:t>
            </a:r>
            <a:br>
              <a:rPr lang="en-US"/>
            </a:br>
            <a:r>
              <a:rPr lang="en-US"/>
              <a:t>MAX 3 LINE Count</a:t>
            </a:r>
            <a:br>
              <a:rPr lang="en-US"/>
            </a:br>
            <a:r>
              <a:rPr lang="en-US"/>
              <a:t>H1 TITLE HERE</a:t>
            </a:r>
          </a:p>
        </p:txBody>
      </p:sp>
      <p:sp>
        <p:nvSpPr>
          <p:cNvPr id="3" name="Subtitle 2">
            <a:extLst>
              <a:ext uri="{FF2B5EF4-FFF2-40B4-BE49-F238E27FC236}">
                <a16:creationId xmlns:a16="http://schemas.microsoft.com/office/drawing/2014/main" id="{ABFB52B4-E7D4-6340-85BD-947A6989746B}"/>
              </a:ext>
            </a:extLst>
          </p:cNvPr>
          <p:cNvSpPr>
            <a:spLocks noGrp="1"/>
          </p:cNvSpPr>
          <p:nvPr>
            <p:ph type="subTitle" idx="1" hasCustomPrompt="1"/>
          </p:nvPr>
        </p:nvSpPr>
        <p:spPr>
          <a:xfrm>
            <a:off x="914400" y="4304213"/>
            <a:ext cx="6172200" cy="365125"/>
          </a:xfrm>
        </p:spPr>
        <p:txBody>
          <a:bodyPr/>
          <a:lstStyle>
            <a:lvl1pPr marL="0" indent="0" algn="l">
              <a:buNone/>
              <a:defRPr sz="240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here – 1 line text</a:t>
            </a:r>
          </a:p>
        </p:txBody>
      </p:sp>
      <p:sp>
        <p:nvSpPr>
          <p:cNvPr id="33" name="Text Placeholder 32">
            <a:extLst>
              <a:ext uri="{FF2B5EF4-FFF2-40B4-BE49-F238E27FC236}">
                <a16:creationId xmlns:a16="http://schemas.microsoft.com/office/drawing/2014/main" id="{7337F7B5-D479-9148-8F69-9FC98C5C32A3}"/>
              </a:ext>
            </a:extLst>
          </p:cNvPr>
          <p:cNvSpPr>
            <a:spLocks noGrp="1"/>
          </p:cNvSpPr>
          <p:nvPr>
            <p:ph type="body" sz="quarter" idx="13" hasCustomPrompt="1"/>
          </p:nvPr>
        </p:nvSpPr>
        <p:spPr>
          <a:xfrm>
            <a:off x="914399" y="4690319"/>
            <a:ext cx="6172199" cy="401376"/>
          </a:xfrm>
        </p:spPr>
        <p:txBody>
          <a:bodyPr>
            <a:normAutofit/>
          </a:bodyPr>
          <a:lstStyle>
            <a:lvl1pPr marL="0" indent="0">
              <a:buNone/>
              <a:defRPr sz="2200" b="0" i="1">
                <a:solidFill>
                  <a:schemeClr val="bg1"/>
                </a:solidFill>
                <a:latin typeface="Avenir Next" panose="020B0503020202020204" pitchFamily="34" charset="0"/>
              </a:defRPr>
            </a:lvl1pPr>
          </a:lstStyle>
          <a:p>
            <a:pPr lvl="0"/>
            <a:r>
              <a:rPr lang="en-US"/>
              <a:t>Presentation date</a:t>
            </a:r>
          </a:p>
        </p:txBody>
      </p:sp>
      <p:sp>
        <p:nvSpPr>
          <p:cNvPr id="37" name="Rectangle 36">
            <a:extLst>
              <a:ext uri="{FF2B5EF4-FFF2-40B4-BE49-F238E27FC236}">
                <a16:creationId xmlns:a16="http://schemas.microsoft.com/office/drawing/2014/main" id="{D9F5A698-2691-7241-8FBA-F3D8AB66B05D}"/>
              </a:ext>
            </a:extLst>
          </p:cNvPr>
          <p:cNvSpPr/>
          <p:nvPr userDrawn="1"/>
        </p:nvSpPr>
        <p:spPr>
          <a:xfrm>
            <a:off x="8704162" y="6477565"/>
            <a:ext cx="2573438" cy="230990"/>
          </a:xfrm>
          <a:prstGeom prst="rect">
            <a:avLst/>
          </a:prstGeom>
        </p:spPr>
        <p:txBody>
          <a:bodyPr wrap="square" rIns="0">
            <a:spAutoFit/>
          </a:bodyPr>
          <a:lstStyle/>
          <a:p>
            <a:pPr algn="r"/>
            <a:r>
              <a:rPr lang="en-US" sz="900" dirty="0">
                <a:solidFill>
                  <a:schemeClr val="bg1"/>
                </a:solidFill>
                <a:latin typeface="Avenir Book" panose="02000503020000020003" pitchFamily="2" charset="0"/>
              </a:rPr>
              <a:t>© 2019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grpSp>
        <p:nvGrpSpPr>
          <p:cNvPr id="8" name="Group 7">
            <a:extLst>
              <a:ext uri="{FF2B5EF4-FFF2-40B4-BE49-F238E27FC236}">
                <a16:creationId xmlns:a16="http://schemas.microsoft.com/office/drawing/2014/main" id="{1EF16EC9-188F-4E4A-96AE-401EB743B95B}"/>
              </a:ext>
            </a:extLst>
          </p:cNvPr>
          <p:cNvGrpSpPr/>
          <p:nvPr userDrawn="1"/>
        </p:nvGrpSpPr>
        <p:grpSpPr>
          <a:xfrm>
            <a:off x="917103" y="625476"/>
            <a:ext cx="2919184" cy="519338"/>
            <a:chOff x="-1398588" y="312738"/>
            <a:chExt cx="13277851" cy="2362200"/>
          </a:xfrm>
          <a:solidFill>
            <a:srgbClr val="FFFFFF"/>
          </a:solidFill>
        </p:grpSpPr>
        <p:sp>
          <p:nvSpPr>
            <p:cNvPr id="9" name="Freeform 5">
              <a:extLst>
                <a:ext uri="{FF2B5EF4-FFF2-40B4-BE49-F238E27FC236}">
                  <a16:creationId xmlns:a16="http://schemas.microsoft.com/office/drawing/2014/main" id="{4BC8202F-132A-8945-B794-2BD243F7E4A5}"/>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2BE041B-C762-A444-B925-D38858E4FAC6}"/>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3B3BF8F2-66C8-4641-AEF4-595DE60891A6}"/>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8">
              <a:extLst>
                <a:ext uri="{FF2B5EF4-FFF2-40B4-BE49-F238E27FC236}">
                  <a16:creationId xmlns:a16="http://schemas.microsoft.com/office/drawing/2014/main" id="{1399F357-1550-FC4D-B05E-A5AA1EFF972A}"/>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F78158E7-651F-5B45-A7E2-01574C757E48}"/>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FF269600-418C-2B43-A0D6-4F8D120D7BC2}"/>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DB0FA497-1618-9547-8A5E-278A22A65A26}"/>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a:extLst>
                <a:ext uri="{FF2B5EF4-FFF2-40B4-BE49-F238E27FC236}">
                  <a16:creationId xmlns:a16="http://schemas.microsoft.com/office/drawing/2014/main" id="{43051E09-0566-0D47-863E-C4DD043D5183}"/>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3">
              <a:extLst>
                <a:ext uri="{FF2B5EF4-FFF2-40B4-BE49-F238E27FC236}">
                  <a16:creationId xmlns:a16="http://schemas.microsoft.com/office/drawing/2014/main" id="{E1CF2171-479B-5244-BB64-447F6BFD0F8A}"/>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14">
              <a:extLst>
                <a:ext uri="{FF2B5EF4-FFF2-40B4-BE49-F238E27FC236}">
                  <a16:creationId xmlns:a16="http://schemas.microsoft.com/office/drawing/2014/main" id="{8ABA4141-9EA4-E548-9C7A-BB81F31C001A}"/>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a:extLst>
                <a:ext uri="{FF2B5EF4-FFF2-40B4-BE49-F238E27FC236}">
                  <a16:creationId xmlns:a16="http://schemas.microsoft.com/office/drawing/2014/main" id="{AAD499F7-9280-9D40-BAF9-6FA1316EF201}"/>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2" name="Picture 21">
            <a:extLst>
              <a:ext uri="{FF2B5EF4-FFF2-40B4-BE49-F238E27FC236}">
                <a16:creationId xmlns:a16="http://schemas.microsoft.com/office/drawing/2014/main" id="{49C9EBEA-655B-F344-A6C2-1F9BCDB1E051}"/>
              </a:ext>
            </a:extLst>
          </p:cNvPr>
          <p:cNvPicPr>
            <a:picLocks noChangeAspect="1"/>
          </p:cNvPicPr>
          <p:nvPr userDrawn="1"/>
        </p:nvPicPr>
        <p:blipFill>
          <a:blip r:embed="rId3"/>
          <a:stretch>
            <a:fillRect/>
          </a:stretch>
        </p:blipFill>
        <p:spPr>
          <a:xfrm>
            <a:off x="9819780" y="0"/>
            <a:ext cx="2379550" cy="2379550"/>
          </a:xfrm>
          <a:prstGeom prst="rect">
            <a:avLst/>
          </a:prstGeom>
        </p:spPr>
      </p:pic>
    </p:spTree>
    <p:extLst>
      <p:ext uri="{BB962C8B-B14F-4D97-AF65-F5344CB8AC3E}">
        <p14:creationId xmlns:p14="http://schemas.microsoft.com/office/powerpoint/2010/main" val="85681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30990"/>
          </a:xfrm>
          <a:prstGeom prst="rect">
            <a:avLst/>
          </a:prstGeom>
        </p:spPr>
        <p:txBody>
          <a:bodyPr wrap="square">
            <a:spAutoFit/>
          </a:bodyPr>
          <a:lstStyle/>
          <a:p>
            <a:pPr algn="r"/>
            <a:r>
              <a:rPr lang="en-US" sz="900" dirty="0">
                <a:solidFill>
                  <a:schemeClr val="bg1"/>
                </a:solidFill>
                <a:latin typeface="Avenir Book" panose="02000503020000020003" pitchFamily="2" charset="0"/>
              </a:rPr>
              <a:t>© 2020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grpSp>
        <p:nvGrpSpPr>
          <p:cNvPr id="4" name="Group 3">
            <a:extLst>
              <a:ext uri="{FF2B5EF4-FFF2-40B4-BE49-F238E27FC236}">
                <a16:creationId xmlns:a16="http://schemas.microsoft.com/office/drawing/2014/main" id="{ACB05E47-318A-3348-8047-DA534C37C1E7}"/>
              </a:ext>
            </a:extLst>
          </p:cNvPr>
          <p:cNvGrpSpPr>
            <a:grpSpLocks noChangeAspect="1"/>
          </p:cNvGrpSpPr>
          <p:nvPr userDrawn="1"/>
        </p:nvGrpSpPr>
        <p:grpSpPr>
          <a:xfrm>
            <a:off x="4724400" y="3184985"/>
            <a:ext cx="2743200" cy="488030"/>
            <a:chOff x="-1398588" y="312738"/>
            <a:chExt cx="13277851" cy="2362200"/>
          </a:xfrm>
          <a:solidFill>
            <a:srgbClr val="FFFFFF"/>
          </a:solidFill>
        </p:grpSpPr>
        <p:sp>
          <p:nvSpPr>
            <p:cNvPr id="5" name="Freeform 5">
              <a:extLst>
                <a:ext uri="{FF2B5EF4-FFF2-40B4-BE49-F238E27FC236}">
                  <a16:creationId xmlns:a16="http://schemas.microsoft.com/office/drawing/2014/main" id="{D4DFBD5B-A5D6-1940-B52D-46A656A1D787}"/>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a:extLst>
                <a:ext uri="{FF2B5EF4-FFF2-40B4-BE49-F238E27FC236}">
                  <a16:creationId xmlns:a16="http://schemas.microsoft.com/office/drawing/2014/main" id="{4C284DD6-C19F-A242-BDE9-23F75EF223EE}"/>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a:extLst>
                <a:ext uri="{FF2B5EF4-FFF2-40B4-BE49-F238E27FC236}">
                  <a16:creationId xmlns:a16="http://schemas.microsoft.com/office/drawing/2014/main" id="{A066E6EA-EA1A-0A4B-8924-8E44C8E885F5}"/>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8">
              <a:extLst>
                <a:ext uri="{FF2B5EF4-FFF2-40B4-BE49-F238E27FC236}">
                  <a16:creationId xmlns:a16="http://schemas.microsoft.com/office/drawing/2014/main" id="{562D4ED6-E9D8-7243-B1E1-C5A8BB4A5570}"/>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9">
              <a:extLst>
                <a:ext uri="{FF2B5EF4-FFF2-40B4-BE49-F238E27FC236}">
                  <a16:creationId xmlns:a16="http://schemas.microsoft.com/office/drawing/2014/main" id="{C6513693-C9EF-0245-B7D1-5C027D3A4F65}"/>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0">
              <a:extLst>
                <a:ext uri="{FF2B5EF4-FFF2-40B4-BE49-F238E27FC236}">
                  <a16:creationId xmlns:a16="http://schemas.microsoft.com/office/drawing/2014/main" id="{6205A000-66FB-4649-9DEC-C2CF11D325FF}"/>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a:extLst>
                <a:ext uri="{FF2B5EF4-FFF2-40B4-BE49-F238E27FC236}">
                  <a16:creationId xmlns:a16="http://schemas.microsoft.com/office/drawing/2014/main" id="{568DAEA8-19C8-7C45-9DC8-6EB970DB9774}"/>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2">
              <a:extLst>
                <a:ext uri="{FF2B5EF4-FFF2-40B4-BE49-F238E27FC236}">
                  <a16:creationId xmlns:a16="http://schemas.microsoft.com/office/drawing/2014/main" id="{1B797773-3DB6-D64A-8C63-DDF5CFC7CBDB}"/>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Rectangle 13">
              <a:extLst>
                <a:ext uri="{FF2B5EF4-FFF2-40B4-BE49-F238E27FC236}">
                  <a16:creationId xmlns:a16="http://schemas.microsoft.com/office/drawing/2014/main" id="{6F40A02B-5745-2F48-91D7-C650AA025B81}"/>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14">
              <a:extLst>
                <a:ext uri="{FF2B5EF4-FFF2-40B4-BE49-F238E27FC236}">
                  <a16:creationId xmlns:a16="http://schemas.microsoft.com/office/drawing/2014/main" id="{FE3B543B-609B-5941-B4EE-6E8FE1198CBC}"/>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5">
              <a:extLst>
                <a:ext uri="{FF2B5EF4-FFF2-40B4-BE49-F238E27FC236}">
                  <a16:creationId xmlns:a16="http://schemas.microsoft.com/office/drawing/2014/main" id="{8EB2EBBA-01A1-1043-B6A2-31958270A933}"/>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5227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estions">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795EE0-7A03-F340-ADD3-1589D51675A3}"/>
              </a:ext>
            </a:extLst>
          </p:cNvPr>
          <p:cNvSpPr txBox="1"/>
          <p:nvPr userDrawn="1"/>
        </p:nvSpPr>
        <p:spPr>
          <a:xfrm>
            <a:off x="918768" y="3216802"/>
            <a:ext cx="10358831" cy="584775"/>
          </a:xfrm>
          <a:prstGeom prst="rect">
            <a:avLst/>
          </a:prstGeom>
          <a:noFill/>
        </p:spPr>
        <p:txBody>
          <a:bodyPr wrap="square" rtlCol="0">
            <a:spAutoFit/>
          </a:bodyPr>
          <a:lstStyle/>
          <a:p>
            <a:pPr algn="ctr"/>
            <a:r>
              <a:rPr lang="en-US" sz="3200" b="1" i="0" cap="all" spc="300" baseline="0" dirty="0">
                <a:solidFill>
                  <a:schemeClr val="bg1"/>
                </a:solidFill>
                <a:latin typeface="Avenir Next Demi Bold" panose="020B0503020202020204" pitchFamily="34" charset="0"/>
              </a:rPr>
              <a:t>questions</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30990"/>
          </a:xfrm>
          <a:prstGeom prst="rect">
            <a:avLst/>
          </a:prstGeom>
        </p:spPr>
        <p:txBody>
          <a:bodyPr wrap="square">
            <a:spAutoFit/>
          </a:bodyPr>
          <a:lstStyle/>
          <a:p>
            <a:pPr algn="r"/>
            <a:r>
              <a:rPr lang="en-US" sz="900" dirty="0">
                <a:solidFill>
                  <a:schemeClr val="bg1"/>
                </a:solidFill>
                <a:latin typeface="Avenir Book" panose="02000503020000020003" pitchFamily="2" charset="0"/>
              </a:rPr>
              <a:t>© 2020 Bio-Techne</a:t>
            </a:r>
            <a:r>
              <a:rPr lang="en-US" sz="900" baseline="30000" dirty="0">
                <a:solidFill>
                  <a:schemeClr val="bg1"/>
                </a:solidFill>
                <a:latin typeface="Avenir Book" panose="02000503020000020003" pitchFamily="2" charset="0"/>
              </a:rPr>
              <a:t>®</a:t>
            </a:r>
            <a:r>
              <a:rPr lang="en-US" sz="900" dirty="0">
                <a:solidFill>
                  <a:schemeClr val="bg1"/>
                </a:solidFill>
                <a:latin typeface="Avenir Book" panose="02000503020000020003" pitchFamily="2" charset="0"/>
              </a:rPr>
              <a:t>. All rights reserved.</a:t>
            </a:r>
          </a:p>
        </p:txBody>
      </p:sp>
    </p:spTree>
    <p:extLst>
      <p:ext uri="{BB962C8B-B14F-4D97-AF65-F5344CB8AC3E}">
        <p14:creationId xmlns:p14="http://schemas.microsoft.com/office/powerpoint/2010/main" val="17299266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 sub">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15" name="Text Placeholder 14">
            <a:extLst>
              <a:ext uri="{FF2B5EF4-FFF2-40B4-BE49-F238E27FC236}">
                <a16:creationId xmlns:a16="http://schemas.microsoft.com/office/drawing/2014/main" id="{CE036607-6091-454E-AD1F-2042CE0E84A9}"/>
              </a:ext>
            </a:extLst>
          </p:cNvPr>
          <p:cNvSpPr>
            <a:spLocks noGrp="1"/>
          </p:cNvSpPr>
          <p:nvPr>
            <p:ph type="body" sz="quarter" idx="11" hasCustomPrompt="1"/>
          </p:nvPr>
        </p:nvSpPr>
        <p:spPr>
          <a:xfrm>
            <a:off x="914400" y="1638300"/>
            <a:ext cx="5029200" cy="4574540"/>
          </a:xfrm>
        </p:spPr>
        <p:txBody>
          <a:bodyPr>
            <a:normAutofit/>
          </a:bodyPr>
          <a:lstStyle>
            <a:lvl1pPr marL="457200" indent="-457200" algn="l">
              <a:buClr>
                <a:schemeClr val="bg1"/>
              </a:buClr>
              <a:buFont typeface="+mj-lt"/>
              <a:buAutoNum type="arabicPeriod"/>
              <a:defRPr sz="2000" b="1" i="0">
                <a:solidFill>
                  <a:schemeClr val="bg1"/>
                </a:solidFill>
                <a:latin typeface="Avenir Next Demi Bold"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sp>
        <p:nvSpPr>
          <p:cNvPr id="17" name="Text Placeholder 14">
            <a:extLst>
              <a:ext uri="{FF2B5EF4-FFF2-40B4-BE49-F238E27FC236}">
                <a16:creationId xmlns:a16="http://schemas.microsoft.com/office/drawing/2014/main" id="{D98AD6BD-3753-8C49-8498-AEC77560238A}"/>
              </a:ext>
            </a:extLst>
          </p:cNvPr>
          <p:cNvSpPr>
            <a:spLocks noGrp="1"/>
          </p:cNvSpPr>
          <p:nvPr>
            <p:ph type="body" sz="quarter" idx="12" hasCustomPrompt="1"/>
          </p:nvPr>
        </p:nvSpPr>
        <p:spPr>
          <a:xfrm>
            <a:off x="6210300" y="1638300"/>
            <a:ext cx="5067302" cy="4574540"/>
          </a:xfrm>
        </p:spPr>
        <p:txBody>
          <a:bodyPr>
            <a:normAutofit/>
          </a:bodyPr>
          <a:lstStyle>
            <a:lvl1pPr marL="457200" indent="-457200" algn="l">
              <a:buClr>
                <a:schemeClr val="bg1"/>
              </a:buClr>
              <a:buFont typeface="+mj-lt"/>
              <a:buAutoNum type="arabicPeriod"/>
              <a:defRPr sz="2000" b="0" i="0">
                <a:solidFill>
                  <a:schemeClr val="bg1"/>
                </a:solidFill>
                <a:latin typeface="Avenir Next"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grpSp>
        <p:nvGrpSpPr>
          <p:cNvPr id="7" name="Group 6">
            <a:extLst>
              <a:ext uri="{FF2B5EF4-FFF2-40B4-BE49-F238E27FC236}">
                <a16:creationId xmlns:a16="http://schemas.microsoft.com/office/drawing/2014/main" id="{3365536C-BCC0-694B-AA78-6978ABF4841F}"/>
              </a:ext>
            </a:extLst>
          </p:cNvPr>
          <p:cNvGrpSpPr>
            <a:grpSpLocks noChangeAspect="1"/>
          </p:cNvGrpSpPr>
          <p:nvPr userDrawn="1"/>
        </p:nvGrpSpPr>
        <p:grpSpPr>
          <a:xfrm>
            <a:off x="5162550" y="6255704"/>
            <a:ext cx="1828800" cy="325353"/>
            <a:chOff x="-1398588" y="312738"/>
            <a:chExt cx="13277851" cy="2362200"/>
          </a:xfrm>
          <a:solidFill>
            <a:srgbClr val="FFFFFF"/>
          </a:solidFill>
        </p:grpSpPr>
        <p:sp>
          <p:nvSpPr>
            <p:cNvPr id="9" name="Freeform 5">
              <a:extLst>
                <a:ext uri="{FF2B5EF4-FFF2-40B4-BE49-F238E27FC236}">
                  <a16:creationId xmlns:a16="http://schemas.microsoft.com/office/drawing/2014/main" id="{9ED01B58-3A82-0743-9058-E864C6B969FD}"/>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61977A60-0478-FA47-A228-27A4E459ED15}"/>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1F7E8271-924A-8A4A-B23A-C8463AC5E506}"/>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6A7D514A-D5C7-4441-BDA1-A2DA437A749F}"/>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8A494EF5-DD86-0349-BB97-690DA76C3FA5}"/>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a:extLst>
                <a:ext uri="{FF2B5EF4-FFF2-40B4-BE49-F238E27FC236}">
                  <a16:creationId xmlns:a16="http://schemas.microsoft.com/office/drawing/2014/main" id="{BB0ADC38-5803-CC42-AFD7-F99B82EEBFCA}"/>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a:extLst>
                <a:ext uri="{FF2B5EF4-FFF2-40B4-BE49-F238E27FC236}">
                  <a16:creationId xmlns:a16="http://schemas.microsoft.com/office/drawing/2014/main" id="{034B412A-4764-CA46-A8AB-163DF589D2D8}"/>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a:extLst>
                <a:ext uri="{FF2B5EF4-FFF2-40B4-BE49-F238E27FC236}">
                  <a16:creationId xmlns:a16="http://schemas.microsoft.com/office/drawing/2014/main" id="{4B0DA17D-6827-F741-9A3D-C3A078921AF2}"/>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3">
              <a:extLst>
                <a:ext uri="{FF2B5EF4-FFF2-40B4-BE49-F238E27FC236}">
                  <a16:creationId xmlns:a16="http://schemas.microsoft.com/office/drawing/2014/main" id="{3BC68FCE-D634-3440-AC08-61E4F8625A23}"/>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14">
              <a:extLst>
                <a:ext uri="{FF2B5EF4-FFF2-40B4-BE49-F238E27FC236}">
                  <a16:creationId xmlns:a16="http://schemas.microsoft.com/office/drawing/2014/main" id="{8A1548CB-B09F-BE4F-BA24-A92E722C1DE0}"/>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10213E5D-2546-2D4D-8A23-FB74E3EF08B6}"/>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974998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2"/>
                </a:solidFill>
              </a:defRPr>
            </a:lvl1pPr>
          </a:lstStyle>
          <a:p>
            <a:r>
              <a:rPr lang="en-US" dirty="0"/>
              <a:t>Click to edit Master title style</a:t>
            </a:r>
          </a:p>
        </p:txBody>
      </p:sp>
      <p:sp>
        <p:nvSpPr>
          <p:cNvPr id="7" name="Text Placeholder 6"/>
          <p:cNvSpPr>
            <a:spLocks noGrp="1"/>
          </p:cNvSpPr>
          <p:nvPr>
            <p:ph type="body" sz="quarter" idx="13"/>
          </p:nvPr>
        </p:nvSpPr>
        <p:spPr>
          <a:xfrm>
            <a:off x="646178" y="1047753"/>
            <a:ext cx="10729383" cy="480131"/>
          </a:xfrm>
        </p:spPr>
        <p:txBody>
          <a:bodyPr lIns="0" rIns="0" rtlCol="0">
            <a:spAutoFit/>
          </a:bodyPr>
          <a:lstStyle>
            <a:lvl1pPr marL="308971" indent="-308971">
              <a:spcBef>
                <a:spcPts val="0"/>
              </a:spcBef>
              <a:buNone/>
              <a:defRPr lang="en-US" dirty="0" smtClean="0"/>
            </a:lvl1pPr>
          </a:lstStyle>
          <a:p>
            <a:pPr lvl="0"/>
            <a:r>
              <a:rPr lang="en-US" dirty="0"/>
              <a:t>Click to edit Master text styles</a:t>
            </a:r>
          </a:p>
        </p:txBody>
      </p:sp>
      <p:sp>
        <p:nvSpPr>
          <p:cNvPr id="10" name="Text Placeholder 9"/>
          <p:cNvSpPr>
            <a:spLocks noGrp="1"/>
          </p:cNvSpPr>
          <p:nvPr>
            <p:ph type="body" sz="quarter" idx="14"/>
          </p:nvPr>
        </p:nvSpPr>
        <p:spPr>
          <a:xfrm>
            <a:off x="1092846" y="6254752"/>
            <a:ext cx="9012767" cy="328083"/>
          </a:xfrm>
        </p:spPr>
        <p:txBody>
          <a:bodyPr lIns="0" tIns="0" rIns="0" bIns="0" anchor="b">
            <a:noAutofit/>
          </a:bodyPr>
          <a:lstStyle>
            <a:lvl1pPr marL="308971" indent="-308971">
              <a:spcBef>
                <a:spcPts val="120"/>
              </a:spcBef>
              <a:buNone/>
              <a:defRPr lang="en-US" sz="1200" smtClean="0">
                <a:cs typeface="Arial" pitchFamily="34" charset="0"/>
              </a:defRPr>
            </a:lvl1pPr>
            <a:lvl2pPr>
              <a:defRPr lang="en-US" smtClean="0"/>
            </a:lvl2pPr>
            <a:lvl3pPr>
              <a:defRPr lang="en-US" smtClean="0"/>
            </a:lvl3pPr>
            <a:lvl4pPr>
              <a:defRPr lang="en-US" smtClean="0"/>
            </a:lvl4pPr>
            <a:lvl5pPr>
              <a:defRPr lang="en-US"/>
            </a:lvl5pPr>
          </a:lstStyle>
          <a:p>
            <a:pPr lvl="0"/>
            <a:r>
              <a:rPr lang="en-US" dirty="0"/>
              <a:t>Click to edit Master text styles</a:t>
            </a:r>
          </a:p>
        </p:txBody>
      </p:sp>
      <p:sp>
        <p:nvSpPr>
          <p:cNvPr id="5" name="Content Placeholder 4"/>
          <p:cNvSpPr>
            <a:spLocks noGrp="1"/>
          </p:cNvSpPr>
          <p:nvPr>
            <p:ph sz="quarter" idx="15"/>
          </p:nvPr>
        </p:nvSpPr>
        <p:spPr>
          <a:xfrm>
            <a:off x="652633" y="1833565"/>
            <a:ext cx="10731120" cy="4148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6"/>
          </p:nvPr>
        </p:nvSpPr>
        <p:spPr>
          <a:xfrm>
            <a:off x="646281" y="6254751"/>
            <a:ext cx="450968" cy="328613"/>
          </a:xfrm>
          <a:prstGeom prst="rect">
            <a:avLst/>
          </a:prstGeom>
        </p:spPr>
        <p:txBody>
          <a:bodyPr>
            <a:noAutofit/>
          </a:bodyPr>
          <a:lstStyle>
            <a:lvl1pPr>
              <a:defRPr/>
            </a:lvl1pPr>
          </a:lstStyle>
          <a:p>
            <a:pPr>
              <a:defRPr/>
            </a:pPr>
            <a:fld id="{CE3FBE1D-F21F-43C5-898B-121A2E2354BA}" type="slidenum">
              <a:rPr lang="en-US"/>
              <a:pPr>
                <a:defRPr/>
              </a:pPr>
              <a:t>‹N°›</a:t>
            </a:fld>
            <a:endParaRPr lang="en-US" dirty="0"/>
          </a:p>
        </p:txBody>
      </p:sp>
    </p:spTree>
    <p:extLst>
      <p:ext uri="{BB962C8B-B14F-4D97-AF65-F5344CB8AC3E}">
        <p14:creationId xmlns:p14="http://schemas.microsoft.com/office/powerpoint/2010/main" val="33459954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ext Placeholder 6"/>
          <p:cNvSpPr>
            <a:spLocks noGrp="1"/>
          </p:cNvSpPr>
          <p:nvPr>
            <p:ph type="body" sz="quarter" idx="13" hasCustomPrompt="1"/>
          </p:nvPr>
        </p:nvSpPr>
        <p:spPr>
          <a:xfrm>
            <a:off x="646178" y="1047753"/>
            <a:ext cx="10729383" cy="480127"/>
          </a:xfrm>
        </p:spPr>
        <p:txBody>
          <a:bodyPr vert="horz" lIns="0" tIns="45718" rIns="0" bIns="45718" rtlCol="0">
            <a:spAutoFit/>
          </a:bodyPr>
          <a:lstStyle>
            <a:lvl1pPr marL="309012" indent="-309012">
              <a:spcBef>
                <a:spcPts val="0"/>
              </a:spcBef>
              <a:buNone/>
              <a:defRPr lang="en-US" dirty="0" smtClean="0">
                <a:latin typeface="+mn-lt"/>
              </a:defRPr>
            </a:lvl1pPr>
          </a:lstStyle>
          <a:p>
            <a:pPr marL="0" lvl="0" indent="0"/>
            <a:r>
              <a:rPr lang="en-US" dirty="0"/>
              <a:t>Click to edit subtitle</a:t>
            </a:r>
          </a:p>
        </p:txBody>
      </p:sp>
      <p:sp>
        <p:nvSpPr>
          <p:cNvPr id="12" name="Text Placeholder 9"/>
          <p:cNvSpPr>
            <a:spLocks noGrp="1"/>
          </p:cNvSpPr>
          <p:nvPr>
            <p:ph type="body" sz="quarter" idx="14" hasCustomPrompt="1"/>
          </p:nvPr>
        </p:nvSpPr>
        <p:spPr>
          <a:xfrm>
            <a:off x="646176" y="6254752"/>
            <a:ext cx="9476773" cy="328083"/>
          </a:xfrm>
        </p:spPr>
        <p:txBody>
          <a:bodyPr lIns="0" tIns="0" rIns="0" bIns="0" anchor="b" anchorCtr="0">
            <a:noAutofit/>
          </a:bodyPr>
          <a:lstStyle>
            <a:lvl1pPr marL="309012" indent="-309012">
              <a:spcBef>
                <a:spcPts val="120"/>
              </a:spcBef>
              <a:buNone/>
              <a:defRPr lang="en-US" sz="1200" smtClean="0">
                <a:latin typeface="+mn-lt"/>
                <a:cs typeface="Arial" pitchFamily="34" charset="0"/>
              </a:defRPr>
            </a:lvl1pPr>
            <a:lvl2pPr>
              <a:defRPr lang="en-US" smtClean="0"/>
            </a:lvl2pPr>
            <a:lvl3pPr>
              <a:defRPr lang="en-US" smtClean="0"/>
            </a:lvl3pPr>
            <a:lvl4pPr>
              <a:defRPr lang="en-US" smtClean="0"/>
            </a:lvl4pPr>
            <a:lvl5pPr>
              <a:defRPr lang="en-US"/>
            </a:lvl5pPr>
          </a:lstStyle>
          <a:p>
            <a:pPr marL="0" lvl="0" indent="0">
              <a:lnSpc>
                <a:spcPct val="90000"/>
              </a:lnSpc>
              <a:spcBef>
                <a:spcPts val="133"/>
              </a:spcBef>
            </a:pPr>
            <a:r>
              <a:rPr lang="en-US" dirty="0"/>
              <a:t>Click to edit source</a:t>
            </a:r>
          </a:p>
        </p:txBody>
      </p:sp>
      <p:sp>
        <p:nvSpPr>
          <p:cNvPr id="10" name="Title Placeholder 1"/>
          <p:cNvSpPr>
            <a:spLocks noGrp="1"/>
          </p:cNvSpPr>
          <p:nvPr>
            <p:ph type="title"/>
          </p:nvPr>
        </p:nvSpPr>
        <p:spPr bwMode="gray">
          <a:xfrm>
            <a:off x="646176" y="390146"/>
            <a:ext cx="10728960" cy="656591"/>
          </a:xfrm>
          <a:prstGeom prst="rect">
            <a:avLst/>
          </a:prstGeom>
        </p:spPr>
        <p:txBody>
          <a:bodyPr vert="horz" lIns="0" tIns="0" rIns="0" bIns="0" rtlCol="0" anchor="t">
            <a:noAutofit/>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403542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_No Subtitle">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hasCustomPrompt="1"/>
          </p:nvPr>
        </p:nvSpPr>
        <p:spPr/>
        <p:txBody>
          <a:bodyPr>
            <a:normAutofit/>
          </a:bodyPr>
          <a:lstStyle>
            <a:lvl1pPr marL="311143" indent="-311143">
              <a:defRPr sz="2667"/>
            </a:lvl1pPr>
            <a:lvl2pPr marL="833946" indent="-380990">
              <a:spcBef>
                <a:spcPts val="267"/>
              </a:spcBef>
              <a:defRPr sz="2400"/>
            </a:lvl2pPr>
            <a:lvl3pPr marL="1293252" indent="-304792">
              <a:spcBef>
                <a:spcPts val="267"/>
              </a:spcBef>
              <a:defRPr sz="2133"/>
            </a:lvl3pPr>
            <a:lvl4pPr marL="1754673" indent="-304792">
              <a:spcBef>
                <a:spcPts val="267"/>
              </a:spcBef>
              <a:defRPr sz="1867"/>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52055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63603" y="773113"/>
            <a:ext cx="10488247" cy="431800"/>
          </a:xfrm>
          <a:prstGeom prst="rect">
            <a:avLst/>
          </a:prstGeom>
        </p:spPr>
        <p:txBody>
          <a:bodyPr>
            <a:noAutofit/>
          </a:bodyPr>
          <a:lstStyle/>
          <a:p>
            <a:r>
              <a:rPr lang="en-US"/>
              <a:t>Click to edit Master title style</a:t>
            </a:r>
          </a:p>
        </p:txBody>
      </p:sp>
      <p:sp>
        <p:nvSpPr>
          <p:cNvPr id="3" name="Chart Placeholder 2"/>
          <p:cNvSpPr>
            <a:spLocks noGrp="1"/>
          </p:cNvSpPr>
          <p:nvPr>
            <p:ph type="chart" idx="1"/>
          </p:nvPr>
        </p:nvSpPr>
        <p:spPr>
          <a:xfrm>
            <a:off x="851878" y="1511303"/>
            <a:ext cx="10486293" cy="4822825"/>
          </a:xfrm>
          <a:prstGeom prst="rect">
            <a:avLst/>
          </a:prstGeom>
        </p:spPr>
        <p:txBody>
          <a:bodyPr>
            <a:noAutofit/>
          </a:bodyPr>
          <a:lstStyle/>
          <a:p>
            <a:pPr lvl="0"/>
            <a:endParaRPr lang="en-GB" noProof="0" dirty="0"/>
          </a:p>
        </p:txBody>
      </p:sp>
    </p:spTree>
    <p:extLst>
      <p:ext uri="{BB962C8B-B14F-4D97-AF65-F5344CB8AC3E}">
        <p14:creationId xmlns:p14="http://schemas.microsoft.com/office/powerpoint/2010/main" val="1904777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2"/>
                </a:solidFill>
              </a:defRPr>
            </a:lvl1pPr>
          </a:lstStyle>
          <a:p>
            <a:r>
              <a:rPr lang="en-US" dirty="0"/>
              <a:t>Click to edit Master title style</a:t>
            </a:r>
          </a:p>
        </p:txBody>
      </p:sp>
      <p:sp>
        <p:nvSpPr>
          <p:cNvPr id="7" name="Text Placeholder 6"/>
          <p:cNvSpPr>
            <a:spLocks noGrp="1"/>
          </p:cNvSpPr>
          <p:nvPr>
            <p:ph type="body" sz="quarter" idx="13"/>
          </p:nvPr>
        </p:nvSpPr>
        <p:spPr>
          <a:xfrm>
            <a:off x="646178" y="1047753"/>
            <a:ext cx="10729383" cy="480131"/>
          </a:xfrm>
        </p:spPr>
        <p:txBody>
          <a:bodyPr lIns="0" rIns="0" rtlCol="0">
            <a:spAutoFit/>
          </a:bodyPr>
          <a:lstStyle>
            <a:lvl1pPr marL="308971" indent="-308971">
              <a:spcBef>
                <a:spcPts val="0"/>
              </a:spcBef>
              <a:buNone/>
              <a:defRPr lang="en-US" dirty="0" smtClean="0"/>
            </a:lvl1pPr>
          </a:lstStyle>
          <a:p>
            <a:pPr lvl="0"/>
            <a:r>
              <a:rPr lang="en-US" dirty="0"/>
              <a:t>Click to edit Master text styles</a:t>
            </a:r>
          </a:p>
        </p:txBody>
      </p:sp>
      <p:sp>
        <p:nvSpPr>
          <p:cNvPr id="10" name="Text Placeholder 9"/>
          <p:cNvSpPr>
            <a:spLocks noGrp="1"/>
          </p:cNvSpPr>
          <p:nvPr>
            <p:ph type="body" sz="quarter" idx="14"/>
          </p:nvPr>
        </p:nvSpPr>
        <p:spPr>
          <a:xfrm>
            <a:off x="1092846" y="6254752"/>
            <a:ext cx="9012767" cy="328083"/>
          </a:xfrm>
        </p:spPr>
        <p:txBody>
          <a:bodyPr lIns="0" tIns="0" rIns="0" bIns="0" anchor="b">
            <a:noAutofit/>
          </a:bodyPr>
          <a:lstStyle>
            <a:lvl1pPr marL="308971" indent="-308971">
              <a:spcBef>
                <a:spcPts val="120"/>
              </a:spcBef>
              <a:buNone/>
              <a:defRPr lang="en-US" sz="1200" smtClean="0">
                <a:cs typeface="Arial" pitchFamily="34" charset="0"/>
              </a:defRPr>
            </a:lvl1pPr>
            <a:lvl2pPr>
              <a:defRPr lang="en-US" smtClean="0"/>
            </a:lvl2pPr>
            <a:lvl3pPr>
              <a:defRPr lang="en-US" smtClean="0"/>
            </a:lvl3pPr>
            <a:lvl4pPr>
              <a:defRPr lang="en-US" smtClean="0"/>
            </a:lvl4pPr>
            <a:lvl5pPr>
              <a:defRPr lang="en-US"/>
            </a:lvl5pPr>
          </a:lstStyle>
          <a:p>
            <a:pPr lvl="0"/>
            <a:r>
              <a:rPr lang="en-US" dirty="0"/>
              <a:t>Click to edit Master text styles</a:t>
            </a:r>
          </a:p>
        </p:txBody>
      </p:sp>
      <p:sp>
        <p:nvSpPr>
          <p:cNvPr id="5" name="Content Placeholder 4"/>
          <p:cNvSpPr>
            <a:spLocks noGrp="1"/>
          </p:cNvSpPr>
          <p:nvPr>
            <p:ph sz="quarter" idx="15"/>
          </p:nvPr>
        </p:nvSpPr>
        <p:spPr>
          <a:xfrm>
            <a:off x="652633" y="1833565"/>
            <a:ext cx="10731120" cy="41481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6"/>
          </p:nvPr>
        </p:nvSpPr>
        <p:spPr>
          <a:xfrm>
            <a:off x="646281" y="6254751"/>
            <a:ext cx="450968" cy="328613"/>
          </a:xfrm>
          <a:prstGeom prst="rect">
            <a:avLst/>
          </a:prstGeom>
        </p:spPr>
        <p:txBody>
          <a:bodyPr>
            <a:noAutofit/>
          </a:bodyPr>
          <a:lstStyle>
            <a:lvl1pPr>
              <a:defRPr/>
            </a:lvl1pPr>
          </a:lstStyle>
          <a:p>
            <a:pPr>
              <a:defRPr/>
            </a:pPr>
            <a:fld id="{CE3FBE1D-F21F-43C5-898B-121A2E2354BA}" type="slidenum">
              <a:rPr lang="en-US"/>
              <a:pPr>
                <a:defRPr/>
              </a:pPr>
              <a:t>‹N°›</a:t>
            </a:fld>
            <a:endParaRPr lang="en-US" dirty="0"/>
          </a:p>
        </p:txBody>
      </p:sp>
    </p:spTree>
    <p:extLst>
      <p:ext uri="{BB962C8B-B14F-4D97-AF65-F5344CB8AC3E}">
        <p14:creationId xmlns:p14="http://schemas.microsoft.com/office/powerpoint/2010/main" val="11991441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ver or transition - fluo">
    <p:spTree>
      <p:nvGrpSpPr>
        <p:cNvPr id="1" name=""/>
        <p:cNvGrpSpPr/>
        <p:nvPr/>
      </p:nvGrpSpPr>
      <p:grpSpPr>
        <a:xfrm>
          <a:off x="0" y="0"/>
          <a:ext cx="0" cy="0"/>
          <a:chOff x="0" y="0"/>
          <a:chExt cx="0" cy="0"/>
        </a:xfrm>
      </p:grpSpPr>
      <p:pic>
        <p:nvPicPr>
          <p:cNvPr id="3" name="Picture 2" descr="A picture containing grass, outdoor, tree, worm&#10;&#10;Description generated with very high confidence">
            <a:extLst>
              <a:ext uri="{FF2B5EF4-FFF2-40B4-BE49-F238E27FC236}">
                <a16:creationId xmlns:a16="http://schemas.microsoft.com/office/drawing/2014/main" id="{D92AAE9B-2B5F-4D21-8B6A-9E80DE85246F}"/>
              </a:ext>
            </a:extLst>
          </p:cNvPr>
          <p:cNvPicPr>
            <a:picLocks noChangeAspect="1"/>
          </p:cNvPicPr>
          <p:nvPr userDrawn="1"/>
        </p:nvPicPr>
        <p:blipFill rotWithShape="1">
          <a:blip r:embed="rId2"/>
          <a:srcRect b="7971"/>
          <a:stretch/>
        </p:blipFill>
        <p:spPr>
          <a:xfrm>
            <a:off x="0" y="6850"/>
            <a:ext cx="12192000" cy="5962151"/>
          </a:xfrm>
          <a:prstGeom prst="rect">
            <a:avLst/>
          </a:prstGeom>
        </p:spPr>
      </p:pic>
      <p:sp>
        <p:nvSpPr>
          <p:cNvPr id="9" name="Rectangle 8"/>
          <p:cNvSpPr/>
          <p:nvPr userDrawn="1"/>
        </p:nvSpPr>
        <p:spPr>
          <a:xfrm>
            <a:off x="0" y="3327401"/>
            <a:ext cx="12293600" cy="2726665"/>
          </a:xfrm>
          <a:prstGeom prst="rect">
            <a:avLst/>
          </a:prstGeom>
          <a:gradFill flip="none" rotWithShape="1">
            <a:gsLst>
              <a:gs pos="32000">
                <a:schemeClr val="bg1">
                  <a:alpha val="77000"/>
                </a:schemeClr>
              </a:gs>
              <a:gs pos="100000">
                <a:schemeClr val="bg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0000"/>
              </a:solidFill>
            </a:endParaRPr>
          </a:p>
        </p:txBody>
      </p:sp>
      <p:sp>
        <p:nvSpPr>
          <p:cNvPr id="13" name="Text Placeholder 17"/>
          <p:cNvSpPr>
            <a:spLocks noGrp="1"/>
          </p:cNvSpPr>
          <p:nvPr>
            <p:ph type="body" sz="quarter" idx="10" hasCustomPrompt="1"/>
          </p:nvPr>
        </p:nvSpPr>
        <p:spPr>
          <a:xfrm>
            <a:off x="1016000" y="3920185"/>
            <a:ext cx="10261600" cy="609600"/>
          </a:xfrm>
        </p:spPr>
        <p:txBody>
          <a:bodyPr lIns="0" tIns="0" rIns="0" bIns="0">
            <a:noAutofit/>
          </a:bodyPr>
          <a:lstStyle>
            <a:lvl1pPr marL="0" indent="0">
              <a:lnSpc>
                <a:spcPct val="90000"/>
              </a:lnSpc>
              <a:spcBef>
                <a:spcPts val="533"/>
              </a:spcBef>
              <a:buNone/>
              <a:defRPr sz="3733" b="1" baseline="0">
                <a:solidFill>
                  <a:schemeClr val="tx1"/>
                </a:solidFill>
                <a:latin typeface="+mj-lt"/>
              </a:defRPr>
            </a:lvl1pPr>
            <a:lvl2pPr marL="606657" indent="0">
              <a:buNone/>
              <a:defRPr/>
            </a:lvl2pPr>
            <a:lvl3pPr marL="1213312" indent="0">
              <a:buNone/>
              <a:defRPr/>
            </a:lvl3pPr>
            <a:lvl4pPr marL="1831257" indent="0">
              <a:buNone/>
              <a:defRPr/>
            </a:lvl4pPr>
            <a:lvl5pPr marL="2452020" indent="0">
              <a:buNone/>
              <a:defRPr/>
            </a:lvl5pPr>
          </a:lstStyle>
          <a:p>
            <a:pPr lvl="0"/>
            <a:r>
              <a:rPr lang="en-US" dirty="0"/>
              <a:t>Title</a:t>
            </a:r>
          </a:p>
        </p:txBody>
      </p:sp>
      <p:sp>
        <p:nvSpPr>
          <p:cNvPr id="14" name="Text Placeholder 17"/>
          <p:cNvSpPr>
            <a:spLocks noGrp="1"/>
          </p:cNvSpPr>
          <p:nvPr>
            <p:ph type="body" sz="quarter" idx="13" hasCustomPrompt="1"/>
          </p:nvPr>
        </p:nvSpPr>
        <p:spPr>
          <a:xfrm>
            <a:off x="1016000" y="4617274"/>
            <a:ext cx="10261600" cy="1334911"/>
          </a:xfrm>
        </p:spPr>
        <p:txBody>
          <a:bodyPr lIns="0" tIns="0" rIns="0" bIns="0">
            <a:noAutofit/>
          </a:bodyPr>
          <a:lstStyle>
            <a:lvl1pPr marL="0" indent="0">
              <a:lnSpc>
                <a:spcPct val="90000"/>
              </a:lnSpc>
              <a:spcBef>
                <a:spcPts val="533"/>
              </a:spcBef>
              <a:buNone/>
              <a:defRPr sz="2667" b="0" baseline="0">
                <a:solidFill>
                  <a:schemeClr val="tx1"/>
                </a:solidFill>
                <a:latin typeface="+mj-lt"/>
              </a:defRPr>
            </a:lvl1pPr>
            <a:lvl2pPr marL="606657" indent="0">
              <a:buNone/>
              <a:defRPr/>
            </a:lvl2pPr>
            <a:lvl3pPr marL="1213312" indent="0">
              <a:buNone/>
              <a:defRPr/>
            </a:lvl3pPr>
            <a:lvl4pPr marL="1831257" indent="0">
              <a:buNone/>
              <a:defRPr/>
            </a:lvl4pPr>
            <a:lvl5pPr marL="2452020" indent="0">
              <a:buNone/>
              <a:defRPr/>
            </a:lvl5pPr>
          </a:lstStyle>
          <a:p>
            <a:pPr lvl="0"/>
            <a:r>
              <a:rPr lang="en-US" dirty="0"/>
              <a:t>Subtitle</a:t>
            </a:r>
          </a:p>
        </p:txBody>
      </p:sp>
      <p:sp>
        <p:nvSpPr>
          <p:cNvPr id="8" name="Rectangle 7"/>
          <p:cNvSpPr/>
          <p:nvPr userDrawn="1"/>
        </p:nvSpPr>
        <p:spPr bwMode="gray">
          <a:xfrm>
            <a:off x="10261600" y="6312160"/>
            <a:ext cx="508000" cy="370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userDrawn="1"/>
        </p:nvSpPr>
        <p:spPr>
          <a:xfrm>
            <a:off x="3708400" y="6350262"/>
            <a:ext cx="4775200" cy="297454"/>
          </a:xfrm>
          <a:prstGeom prst="rect">
            <a:avLst/>
          </a:prstGeom>
          <a:noFill/>
        </p:spPr>
        <p:txBody>
          <a:bodyPr wrap="square" rtlCol="0">
            <a:spAutoFit/>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333" dirty="0"/>
              <a:t>For Research Use Only. Not For Diagnostic Use.</a:t>
            </a:r>
          </a:p>
        </p:txBody>
      </p:sp>
    </p:spTree>
    <p:extLst>
      <p:ext uri="{BB962C8B-B14F-4D97-AF65-F5344CB8AC3E}">
        <p14:creationId xmlns:p14="http://schemas.microsoft.com/office/powerpoint/2010/main" val="3183050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_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3"/>
          </p:nvPr>
        </p:nvSpPr>
        <p:spPr>
          <a:xfrm>
            <a:off x="3048000" y="6312160"/>
            <a:ext cx="6096000" cy="370541"/>
          </a:xfrm>
          <a:prstGeom prst="rect">
            <a:avLst/>
          </a:prstGeom>
        </p:spPr>
        <p:txBody>
          <a:bodyPr vert="horz" lIns="91440" tIns="45720" rIns="91440" bIns="45720" rtlCol="0" anchor="ctr"/>
          <a:lstStyle>
            <a:lvl1pPr algn="ctr">
              <a:defRPr lang="en-US" sz="1333" smtClean="0">
                <a:solidFill>
                  <a:schemeClr val="tx1"/>
                </a:solidFill>
              </a:defRPr>
            </a:lvl1pPr>
          </a:lstStyle>
          <a:p>
            <a:endParaRPr lang="en-US" dirty="0"/>
          </a:p>
        </p:txBody>
      </p:sp>
    </p:spTree>
    <p:extLst>
      <p:ext uri="{BB962C8B-B14F-4D97-AF65-F5344CB8AC3E}">
        <p14:creationId xmlns:p14="http://schemas.microsoft.com/office/powerpoint/2010/main" val="391742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Copy">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12" name="Text Placeholder 11">
            <a:extLst>
              <a:ext uri="{FF2B5EF4-FFF2-40B4-BE49-F238E27FC236}">
                <a16:creationId xmlns:a16="http://schemas.microsoft.com/office/drawing/2014/main" id="{D2E32F43-0055-1344-B70F-4516D79F7EB1}"/>
              </a:ext>
            </a:extLst>
          </p:cNvPr>
          <p:cNvSpPr>
            <a:spLocks noGrp="1"/>
          </p:cNvSpPr>
          <p:nvPr>
            <p:ph type="body" sz="quarter" idx="10" hasCustomPrompt="1"/>
          </p:nvPr>
        </p:nvSpPr>
        <p:spPr>
          <a:xfrm>
            <a:off x="914400" y="1638300"/>
            <a:ext cx="10363200" cy="340971"/>
          </a:xfrm>
        </p:spPr>
        <p:txBody>
          <a:bodyPr>
            <a:normAutofit/>
          </a:bodyPr>
          <a:lstStyle>
            <a:lvl1pPr marL="0" indent="0">
              <a:buNone/>
              <a:defRPr sz="1600" cap="all" spc="300" baseline="0">
                <a:solidFill>
                  <a:schemeClr val="bg1"/>
                </a:solidFill>
                <a:latin typeface="Avenir Next" panose="020B0503020202020204" pitchFamily="34" charset="0"/>
              </a:defRPr>
            </a:lvl1pPr>
          </a:lstStyle>
          <a:p>
            <a:pPr lvl="0"/>
            <a:r>
              <a:rPr lang="en-US"/>
              <a:t>Sub title slide</a:t>
            </a:r>
          </a:p>
        </p:txBody>
      </p:sp>
      <p:sp>
        <p:nvSpPr>
          <p:cNvPr id="15" name="Text Placeholder 14">
            <a:extLst>
              <a:ext uri="{FF2B5EF4-FFF2-40B4-BE49-F238E27FC236}">
                <a16:creationId xmlns:a16="http://schemas.microsoft.com/office/drawing/2014/main" id="{CE036607-6091-454E-AD1F-2042CE0E84A9}"/>
              </a:ext>
            </a:extLst>
          </p:cNvPr>
          <p:cNvSpPr>
            <a:spLocks noGrp="1"/>
          </p:cNvSpPr>
          <p:nvPr>
            <p:ph type="body" sz="quarter" idx="11" hasCustomPrompt="1"/>
          </p:nvPr>
        </p:nvSpPr>
        <p:spPr>
          <a:xfrm>
            <a:off x="914400" y="2098040"/>
            <a:ext cx="5029200" cy="4114800"/>
          </a:xfrm>
        </p:spPr>
        <p:txBody>
          <a:bodyPr>
            <a:normAutofit/>
          </a:bodyPr>
          <a:lstStyle>
            <a:lvl1pPr marL="0" indent="0" algn="just">
              <a:buNone/>
              <a:defRPr sz="1300" b="0" i="0">
                <a:solidFill>
                  <a:schemeClr val="bg1"/>
                </a:solidFill>
                <a:latin typeface="Avenir Next"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sp>
        <p:nvSpPr>
          <p:cNvPr id="17" name="Text Placeholder 14">
            <a:extLst>
              <a:ext uri="{FF2B5EF4-FFF2-40B4-BE49-F238E27FC236}">
                <a16:creationId xmlns:a16="http://schemas.microsoft.com/office/drawing/2014/main" id="{D98AD6BD-3753-8C49-8498-AEC77560238A}"/>
              </a:ext>
            </a:extLst>
          </p:cNvPr>
          <p:cNvSpPr>
            <a:spLocks noGrp="1"/>
          </p:cNvSpPr>
          <p:nvPr>
            <p:ph type="body" sz="quarter" idx="12" hasCustomPrompt="1"/>
          </p:nvPr>
        </p:nvSpPr>
        <p:spPr>
          <a:xfrm>
            <a:off x="6210300" y="2098040"/>
            <a:ext cx="5067302" cy="4114800"/>
          </a:xfrm>
        </p:spPr>
        <p:txBody>
          <a:bodyPr>
            <a:normAutofit/>
          </a:bodyPr>
          <a:lstStyle>
            <a:lvl1pPr marL="0" indent="0" algn="just">
              <a:buNone/>
              <a:defRPr sz="1300" b="0" i="0">
                <a:solidFill>
                  <a:schemeClr val="bg1"/>
                </a:solidFill>
                <a:latin typeface="Avenir Next"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grpSp>
        <p:nvGrpSpPr>
          <p:cNvPr id="7" name="Group 6">
            <a:extLst>
              <a:ext uri="{FF2B5EF4-FFF2-40B4-BE49-F238E27FC236}">
                <a16:creationId xmlns:a16="http://schemas.microsoft.com/office/drawing/2014/main" id="{3365536C-BCC0-694B-AA78-6978ABF4841F}"/>
              </a:ext>
            </a:extLst>
          </p:cNvPr>
          <p:cNvGrpSpPr>
            <a:grpSpLocks noChangeAspect="1"/>
          </p:cNvGrpSpPr>
          <p:nvPr userDrawn="1"/>
        </p:nvGrpSpPr>
        <p:grpSpPr>
          <a:xfrm>
            <a:off x="5162550" y="6255704"/>
            <a:ext cx="1828800" cy="325353"/>
            <a:chOff x="-1398588" y="312738"/>
            <a:chExt cx="13277851" cy="2362200"/>
          </a:xfrm>
          <a:solidFill>
            <a:srgbClr val="FFFFFF"/>
          </a:solidFill>
        </p:grpSpPr>
        <p:sp>
          <p:nvSpPr>
            <p:cNvPr id="9" name="Freeform 5">
              <a:extLst>
                <a:ext uri="{FF2B5EF4-FFF2-40B4-BE49-F238E27FC236}">
                  <a16:creationId xmlns:a16="http://schemas.microsoft.com/office/drawing/2014/main" id="{9ED01B58-3A82-0743-9058-E864C6B969FD}"/>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61977A60-0478-FA47-A228-27A4E459ED15}"/>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1F7E8271-924A-8A4A-B23A-C8463AC5E506}"/>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6A7D514A-D5C7-4441-BDA1-A2DA437A749F}"/>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8A494EF5-DD86-0349-BB97-690DA76C3FA5}"/>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a:extLst>
                <a:ext uri="{FF2B5EF4-FFF2-40B4-BE49-F238E27FC236}">
                  <a16:creationId xmlns:a16="http://schemas.microsoft.com/office/drawing/2014/main" id="{BB0ADC38-5803-CC42-AFD7-F99B82EEBFCA}"/>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a:extLst>
                <a:ext uri="{FF2B5EF4-FFF2-40B4-BE49-F238E27FC236}">
                  <a16:creationId xmlns:a16="http://schemas.microsoft.com/office/drawing/2014/main" id="{034B412A-4764-CA46-A8AB-163DF589D2D8}"/>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a:extLst>
                <a:ext uri="{FF2B5EF4-FFF2-40B4-BE49-F238E27FC236}">
                  <a16:creationId xmlns:a16="http://schemas.microsoft.com/office/drawing/2014/main" id="{4B0DA17D-6827-F741-9A3D-C3A078921AF2}"/>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3">
              <a:extLst>
                <a:ext uri="{FF2B5EF4-FFF2-40B4-BE49-F238E27FC236}">
                  <a16:creationId xmlns:a16="http://schemas.microsoft.com/office/drawing/2014/main" id="{3BC68FCE-D634-3440-AC08-61E4F8625A23}"/>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14">
              <a:extLst>
                <a:ext uri="{FF2B5EF4-FFF2-40B4-BE49-F238E27FC236}">
                  <a16:creationId xmlns:a16="http://schemas.microsoft.com/office/drawing/2014/main" id="{8A1548CB-B09F-BE4F-BA24-A92E722C1DE0}"/>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10213E5D-2546-2D4D-8A23-FB74E3EF08B6}"/>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02581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90D9F-DB2E-4379-82F8-D86035916B20}"/>
              </a:ext>
            </a:extLst>
          </p:cNvPr>
          <p:cNvSpPr>
            <a:spLocks noGrp="1"/>
          </p:cNvSpPr>
          <p:nvPr>
            <p:ph type="dt" sz="half" idx="10"/>
          </p:nvPr>
        </p:nvSpPr>
        <p:spPr/>
        <p:txBody>
          <a:bodyPr/>
          <a:lstStyle/>
          <a:p>
            <a:fld id="{A1B3BFE9-B282-456F-8458-5893EBBBC8DE}" type="datetimeFigureOut">
              <a:rPr lang="en-GB" smtClean="0"/>
              <a:t>23/09/2022</a:t>
            </a:fld>
            <a:endParaRPr lang="en-GB"/>
          </a:p>
        </p:txBody>
      </p:sp>
      <p:sp>
        <p:nvSpPr>
          <p:cNvPr id="3" name="Footer Placeholder 2">
            <a:extLst>
              <a:ext uri="{FF2B5EF4-FFF2-40B4-BE49-F238E27FC236}">
                <a16:creationId xmlns:a16="http://schemas.microsoft.com/office/drawing/2014/main" id="{03E89E7F-BCCB-4D1F-93FC-F7498B61F12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2F18C2-C29E-4211-9F15-F7D7186AA23E}"/>
              </a:ext>
            </a:extLst>
          </p:cNvPr>
          <p:cNvSpPr>
            <a:spLocks noGrp="1"/>
          </p:cNvSpPr>
          <p:nvPr>
            <p:ph type="sldNum" sz="quarter" idx="12"/>
          </p:nvPr>
        </p:nvSpPr>
        <p:spPr/>
        <p:txBody>
          <a:bodyPr/>
          <a:lstStyle/>
          <a:p>
            <a:fld id="{17EA677F-2933-4CBA-98D1-98EA345C6D03}" type="slidenum">
              <a:rPr lang="en-GB" smtClean="0"/>
              <a:t>‹N°›</a:t>
            </a:fld>
            <a:endParaRPr lang="en-GB"/>
          </a:p>
        </p:txBody>
      </p:sp>
    </p:spTree>
    <p:extLst>
      <p:ext uri="{BB962C8B-B14F-4D97-AF65-F5344CB8AC3E}">
        <p14:creationId xmlns:p14="http://schemas.microsoft.com/office/powerpoint/2010/main" val="287039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lumn no sub">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15" name="Text Placeholder 14">
            <a:extLst>
              <a:ext uri="{FF2B5EF4-FFF2-40B4-BE49-F238E27FC236}">
                <a16:creationId xmlns:a16="http://schemas.microsoft.com/office/drawing/2014/main" id="{CE036607-6091-454E-AD1F-2042CE0E84A9}"/>
              </a:ext>
            </a:extLst>
          </p:cNvPr>
          <p:cNvSpPr>
            <a:spLocks noGrp="1"/>
          </p:cNvSpPr>
          <p:nvPr>
            <p:ph type="body" sz="quarter" idx="11" hasCustomPrompt="1"/>
          </p:nvPr>
        </p:nvSpPr>
        <p:spPr>
          <a:xfrm>
            <a:off x="914400" y="1638300"/>
            <a:ext cx="5029200" cy="4574540"/>
          </a:xfrm>
        </p:spPr>
        <p:txBody>
          <a:bodyPr>
            <a:normAutofit/>
          </a:bodyPr>
          <a:lstStyle>
            <a:lvl1pPr marL="457200" indent="-457200" algn="l">
              <a:buClr>
                <a:schemeClr val="bg1"/>
              </a:buClr>
              <a:buFont typeface="+mj-lt"/>
              <a:buAutoNum type="arabicPeriod"/>
              <a:defRPr sz="2000" b="1" i="0">
                <a:solidFill>
                  <a:schemeClr val="bg1"/>
                </a:solidFill>
                <a:latin typeface="Avenir Next Demi Bold"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sp>
        <p:nvSpPr>
          <p:cNvPr id="17" name="Text Placeholder 14">
            <a:extLst>
              <a:ext uri="{FF2B5EF4-FFF2-40B4-BE49-F238E27FC236}">
                <a16:creationId xmlns:a16="http://schemas.microsoft.com/office/drawing/2014/main" id="{D98AD6BD-3753-8C49-8498-AEC77560238A}"/>
              </a:ext>
            </a:extLst>
          </p:cNvPr>
          <p:cNvSpPr>
            <a:spLocks noGrp="1"/>
          </p:cNvSpPr>
          <p:nvPr>
            <p:ph type="body" sz="quarter" idx="12" hasCustomPrompt="1"/>
          </p:nvPr>
        </p:nvSpPr>
        <p:spPr>
          <a:xfrm>
            <a:off x="6210300" y="1638300"/>
            <a:ext cx="5067302" cy="4574540"/>
          </a:xfrm>
        </p:spPr>
        <p:txBody>
          <a:bodyPr>
            <a:normAutofit/>
          </a:bodyPr>
          <a:lstStyle>
            <a:lvl1pPr marL="457200" indent="-457200" algn="l">
              <a:buClr>
                <a:schemeClr val="bg1"/>
              </a:buClr>
              <a:buFont typeface="+mj-lt"/>
              <a:buAutoNum type="arabicPeriod"/>
              <a:defRPr sz="2000" b="0" i="0">
                <a:solidFill>
                  <a:schemeClr val="bg1"/>
                </a:solidFill>
                <a:latin typeface="Avenir Next" panose="020B0503020202020204" pitchFamily="34" charset="0"/>
              </a:defRPr>
            </a:lvl1pPr>
            <a:lvl2pPr algn="just">
              <a:defRPr sz="1300" b="0" i="0">
                <a:solidFill>
                  <a:schemeClr val="bg1"/>
                </a:solidFill>
                <a:latin typeface="Avenir Light" panose="020B0402020203020204" pitchFamily="34" charset="77"/>
              </a:defRPr>
            </a:lvl2pPr>
            <a:lvl3pPr algn="just">
              <a:defRPr sz="1300" b="0" i="0">
                <a:solidFill>
                  <a:schemeClr val="bg1"/>
                </a:solidFill>
                <a:latin typeface="Avenir Light" panose="020B0402020203020204" pitchFamily="34" charset="77"/>
              </a:defRPr>
            </a:lvl3pPr>
            <a:lvl4pPr algn="just">
              <a:defRPr sz="1300" b="0" i="0">
                <a:solidFill>
                  <a:schemeClr val="bg1"/>
                </a:solidFill>
                <a:latin typeface="Avenir Light" panose="020B0402020203020204" pitchFamily="34" charset="77"/>
              </a:defRPr>
            </a:lvl4pPr>
            <a:lvl5pPr algn="just">
              <a:defRPr sz="1300" b="0" i="0">
                <a:solidFill>
                  <a:schemeClr val="bg1"/>
                </a:solidFill>
                <a:latin typeface="Avenir Light" panose="020B0402020203020204" pitchFamily="34" charset="77"/>
              </a:defRPr>
            </a:lvl5pPr>
          </a:lstStyle>
          <a:p>
            <a:pPr lvl="0"/>
            <a:r>
              <a:rPr lang="en-US"/>
              <a:t>Add full copy here</a:t>
            </a:r>
          </a:p>
        </p:txBody>
      </p:sp>
      <p:grpSp>
        <p:nvGrpSpPr>
          <p:cNvPr id="7" name="Group 6">
            <a:extLst>
              <a:ext uri="{FF2B5EF4-FFF2-40B4-BE49-F238E27FC236}">
                <a16:creationId xmlns:a16="http://schemas.microsoft.com/office/drawing/2014/main" id="{3365536C-BCC0-694B-AA78-6978ABF4841F}"/>
              </a:ext>
            </a:extLst>
          </p:cNvPr>
          <p:cNvGrpSpPr>
            <a:grpSpLocks noChangeAspect="1"/>
          </p:cNvGrpSpPr>
          <p:nvPr userDrawn="1"/>
        </p:nvGrpSpPr>
        <p:grpSpPr>
          <a:xfrm>
            <a:off x="5162550" y="6255704"/>
            <a:ext cx="1828800" cy="325353"/>
            <a:chOff x="-1398588" y="312738"/>
            <a:chExt cx="13277851" cy="2362200"/>
          </a:xfrm>
          <a:solidFill>
            <a:srgbClr val="FFFFFF"/>
          </a:solidFill>
        </p:grpSpPr>
        <p:sp>
          <p:nvSpPr>
            <p:cNvPr id="9" name="Freeform 5">
              <a:extLst>
                <a:ext uri="{FF2B5EF4-FFF2-40B4-BE49-F238E27FC236}">
                  <a16:creationId xmlns:a16="http://schemas.microsoft.com/office/drawing/2014/main" id="{9ED01B58-3A82-0743-9058-E864C6B969FD}"/>
                </a:ext>
              </a:extLst>
            </p:cNvPr>
            <p:cNvSpPr>
              <a:spLocks noEditPoints="1"/>
            </p:cNvSpPr>
            <p:nvPr userDrawn="1"/>
          </p:nvSpPr>
          <p:spPr bwMode="auto">
            <a:xfrm>
              <a:off x="-1398588" y="312738"/>
              <a:ext cx="1476375" cy="2362200"/>
            </a:xfrm>
            <a:custGeom>
              <a:avLst/>
              <a:gdLst>
                <a:gd name="T0" fmla="*/ 69 w 273"/>
                <a:gd name="T1" fmla="*/ 428 h 435"/>
                <a:gd name="T2" fmla="*/ 0 w 273"/>
                <a:gd name="T3" fmla="*/ 428 h 435"/>
                <a:gd name="T4" fmla="*/ 0 w 273"/>
                <a:gd name="T5" fmla="*/ 0 h 435"/>
                <a:gd name="T6" fmla="*/ 69 w 273"/>
                <a:gd name="T7" fmla="*/ 0 h 435"/>
                <a:gd name="T8" fmla="*/ 69 w 273"/>
                <a:gd name="T9" fmla="*/ 161 h 435"/>
                <a:gd name="T10" fmla="*/ 109 w 273"/>
                <a:gd name="T11" fmla="*/ 116 h 435"/>
                <a:gd name="T12" fmla="*/ 156 w 273"/>
                <a:gd name="T13" fmla="*/ 105 h 435"/>
                <a:gd name="T14" fmla="*/ 240 w 273"/>
                <a:gd name="T15" fmla="*/ 148 h 435"/>
                <a:gd name="T16" fmla="*/ 273 w 273"/>
                <a:gd name="T17" fmla="*/ 268 h 435"/>
                <a:gd name="T18" fmla="*/ 240 w 273"/>
                <a:gd name="T19" fmla="*/ 386 h 435"/>
                <a:gd name="T20" fmla="*/ 146 w 273"/>
                <a:gd name="T21" fmla="*/ 435 h 435"/>
                <a:gd name="T22" fmla="*/ 100 w 273"/>
                <a:gd name="T23" fmla="*/ 425 h 435"/>
                <a:gd name="T24" fmla="*/ 69 w 273"/>
                <a:gd name="T25" fmla="*/ 403 h 435"/>
                <a:gd name="T26" fmla="*/ 69 w 273"/>
                <a:gd name="T27" fmla="*/ 428 h 435"/>
                <a:gd name="T28" fmla="*/ 69 w 273"/>
                <a:gd name="T29" fmla="*/ 296 h 435"/>
                <a:gd name="T30" fmla="*/ 87 w 273"/>
                <a:gd name="T31" fmla="*/ 357 h 435"/>
                <a:gd name="T32" fmla="*/ 134 w 273"/>
                <a:gd name="T33" fmla="*/ 377 h 435"/>
                <a:gd name="T34" fmla="*/ 180 w 273"/>
                <a:gd name="T35" fmla="*/ 354 h 435"/>
                <a:gd name="T36" fmla="*/ 200 w 273"/>
                <a:gd name="T37" fmla="*/ 266 h 435"/>
                <a:gd name="T38" fmla="*/ 183 w 273"/>
                <a:gd name="T39" fmla="*/ 191 h 435"/>
                <a:gd name="T40" fmla="*/ 136 w 273"/>
                <a:gd name="T41" fmla="*/ 165 h 435"/>
                <a:gd name="T42" fmla="*/ 88 w 273"/>
                <a:gd name="T43" fmla="*/ 187 h 435"/>
                <a:gd name="T44" fmla="*/ 69 w 273"/>
                <a:gd name="T45" fmla="*/ 250 h 435"/>
                <a:gd name="T46" fmla="*/ 69 w 273"/>
                <a:gd name="T47" fmla="*/ 296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3" h="435">
                  <a:moveTo>
                    <a:pt x="69" y="428"/>
                  </a:moveTo>
                  <a:cubicBezTo>
                    <a:pt x="0" y="428"/>
                    <a:pt x="0" y="428"/>
                    <a:pt x="0" y="428"/>
                  </a:cubicBezTo>
                  <a:cubicBezTo>
                    <a:pt x="0" y="0"/>
                    <a:pt x="0" y="0"/>
                    <a:pt x="0" y="0"/>
                  </a:cubicBezTo>
                  <a:cubicBezTo>
                    <a:pt x="69" y="0"/>
                    <a:pt x="69" y="0"/>
                    <a:pt x="69" y="0"/>
                  </a:cubicBezTo>
                  <a:cubicBezTo>
                    <a:pt x="69" y="161"/>
                    <a:pt x="69" y="161"/>
                    <a:pt x="69" y="161"/>
                  </a:cubicBezTo>
                  <a:cubicBezTo>
                    <a:pt x="83" y="138"/>
                    <a:pt x="96" y="123"/>
                    <a:pt x="109" y="116"/>
                  </a:cubicBezTo>
                  <a:cubicBezTo>
                    <a:pt x="123" y="108"/>
                    <a:pt x="138" y="105"/>
                    <a:pt x="156" y="105"/>
                  </a:cubicBezTo>
                  <a:cubicBezTo>
                    <a:pt x="190" y="105"/>
                    <a:pt x="218" y="119"/>
                    <a:pt x="240" y="148"/>
                  </a:cubicBezTo>
                  <a:cubicBezTo>
                    <a:pt x="262" y="177"/>
                    <a:pt x="273" y="217"/>
                    <a:pt x="273" y="268"/>
                  </a:cubicBezTo>
                  <a:cubicBezTo>
                    <a:pt x="273" y="314"/>
                    <a:pt x="262" y="353"/>
                    <a:pt x="240" y="386"/>
                  </a:cubicBezTo>
                  <a:cubicBezTo>
                    <a:pt x="218" y="418"/>
                    <a:pt x="187" y="435"/>
                    <a:pt x="146" y="435"/>
                  </a:cubicBezTo>
                  <a:cubicBezTo>
                    <a:pt x="132" y="435"/>
                    <a:pt x="116" y="432"/>
                    <a:pt x="100" y="425"/>
                  </a:cubicBezTo>
                  <a:cubicBezTo>
                    <a:pt x="82" y="417"/>
                    <a:pt x="69" y="403"/>
                    <a:pt x="69" y="403"/>
                  </a:cubicBezTo>
                  <a:lnTo>
                    <a:pt x="69" y="428"/>
                  </a:lnTo>
                  <a:close/>
                  <a:moveTo>
                    <a:pt x="69" y="296"/>
                  </a:moveTo>
                  <a:cubicBezTo>
                    <a:pt x="69" y="324"/>
                    <a:pt x="75" y="344"/>
                    <a:pt x="87" y="357"/>
                  </a:cubicBezTo>
                  <a:cubicBezTo>
                    <a:pt x="99" y="370"/>
                    <a:pt x="115" y="377"/>
                    <a:pt x="134" y="377"/>
                  </a:cubicBezTo>
                  <a:cubicBezTo>
                    <a:pt x="152" y="377"/>
                    <a:pt x="168" y="370"/>
                    <a:pt x="180" y="354"/>
                  </a:cubicBezTo>
                  <a:cubicBezTo>
                    <a:pt x="192" y="339"/>
                    <a:pt x="199" y="310"/>
                    <a:pt x="200" y="266"/>
                  </a:cubicBezTo>
                  <a:cubicBezTo>
                    <a:pt x="200" y="233"/>
                    <a:pt x="194" y="209"/>
                    <a:pt x="183" y="191"/>
                  </a:cubicBezTo>
                  <a:cubicBezTo>
                    <a:pt x="172" y="174"/>
                    <a:pt x="156" y="165"/>
                    <a:pt x="136" y="165"/>
                  </a:cubicBezTo>
                  <a:cubicBezTo>
                    <a:pt x="116" y="165"/>
                    <a:pt x="101" y="172"/>
                    <a:pt x="88" y="187"/>
                  </a:cubicBezTo>
                  <a:cubicBezTo>
                    <a:pt x="76" y="202"/>
                    <a:pt x="69" y="223"/>
                    <a:pt x="69" y="250"/>
                  </a:cubicBezTo>
                  <a:lnTo>
                    <a:pt x="69"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61977A60-0478-FA47-A228-27A4E459ED15}"/>
                </a:ext>
              </a:extLst>
            </p:cNvPr>
            <p:cNvSpPr>
              <a:spLocks noEditPoints="1"/>
            </p:cNvSpPr>
            <p:nvPr userDrawn="1"/>
          </p:nvSpPr>
          <p:spPr bwMode="auto">
            <a:xfrm>
              <a:off x="798512" y="949325"/>
              <a:ext cx="1968500" cy="1720850"/>
            </a:xfrm>
            <a:custGeom>
              <a:avLst/>
              <a:gdLst>
                <a:gd name="T0" fmla="*/ 364 w 364"/>
                <a:gd name="T1" fmla="*/ 123 h 317"/>
                <a:gd name="T2" fmla="*/ 298 w 364"/>
                <a:gd name="T3" fmla="*/ 123 h 317"/>
                <a:gd name="T4" fmla="*/ 259 w 364"/>
                <a:gd name="T5" fmla="*/ 43 h 317"/>
                <a:gd name="T6" fmla="*/ 152 w 364"/>
                <a:gd name="T7" fmla="*/ 0 h 317"/>
                <a:gd name="T8" fmla="*/ 42 w 364"/>
                <a:gd name="T9" fmla="*/ 45 h 317"/>
                <a:gd name="T10" fmla="*/ 0 w 364"/>
                <a:gd name="T11" fmla="*/ 157 h 317"/>
                <a:gd name="T12" fmla="*/ 38 w 364"/>
                <a:gd name="T13" fmla="*/ 268 h 317"/>
                <a:gd name="T14" fmla="*/ 147 w 364"/>
                <a:gd name="T15" fmla="*/ 317 h 317"/>
                <a:gd name="T16" fmla="*/ 257 w 364"/>
                <a:gd name="T17" fmla="*/ 273 h 317"/>
                <a:gd name="T18" fmla="*/ 299 w 364"/>
                <a:gd name="T19" fmla="*/ 180 h 317"/>
                <a:gd name="T20" fmla="*/ 364 w 364"/>
                <a:gd name="T21" fmla="*/ 180 h 317"/>
                <a:gd name="T22" fmla="*/ 364 w 364"/>
                <a:gd name="T23" fmla="*/ 123 h 317"/>
                <a:gd name="T24" fmla="*/ 150 w 364"/>
                <a:gd name="T25" fmla="*/ 260 h 317"/>
                <a:gd name="T26" fmla="*/ 97 w 364"/>
                <a:gd name="T27" fmla="*/ 234 h 317"/>
                <a:gd name="T28" fmla="*/ 78 w 364"/>
                <a:gd name="T29" fmla="*/ 158 h 317"/>
                <a:gd name="T30" fmla="*/ 96 w 364"/>
                <a:gd name="T31" fmla="*/ 84 h 317"/>
                <a:gd name="T32" fmla="*/ 152 w 364"/>
                <a:gd name="T33" fmla="*/ 56 h 317"/>
                <a:gd name="T34" fmla="*/ 206 w 364"/>
                <a:gd name="T35" fmla="*/ 83 h 317"/>
                <a:gd name="T36" fmla="*/ 221 w 364"/>
                <a:gd name="T37" fmla="*/ 123 h 317"/>
                <a:gd name="T38" fmla="*/ 155 w 364"/>
                <a:gd name="T39" fmla="*/ 123 h 317"/>
                <a:gd name="T40" fmla="*/ 146 w 364"/>
                <a:gd name="T41" fmla="*/ 180 h 317"/>
                <a:gd name="T42" fmla="*/ 223 w 364"/>
                <a:gd name="T43" fmla="*/ 180 h 317"/>
                <a:gd name="T44" fmla="*/ 150 w 364"/>
                <a:gd name="T45" fmla="*/ 26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317">
                  <a:moveTo>
                    <a:pt x="364" y="123"/>
                  </a:moveTo>
                  <a:cubicBezTo>
                    <a:pt x="298" y="123"/>
                    <a:pt x="298" y="123"/>
                    <a:pt x="298" y="123"/>
                  </a:cubicBezTo>
                  <a:cubicBezTo>
                    <a:pt x="293" y="92"/>
                    <a:pt x="280" y="65"/>
                    <a:pt x="259" y="43"/>
                  </a:cubicBezTo>
                  <a:cubicBezTo>
                    <a:pt x="231" y="14"/>
                    <a:pt x="196" y="0"/>
                    <a:pt x="152" y="0"/>
                  </a:cubicBezTo>
                  <a:cubicBezTo>
                    <a:pt x="107" y="0"/>
                    <a:pt x="70" y="15"/>
                    <a:pt x="42" y="45"/>
                  </a:cubicBezTo>
                  <a:cubicBezTo>
                    <a:pt x="14" y="75"/>
                    <a:pt x="0" y="112"/>
                    <a:pt x="0" y="157"/>
                  </a:cubicBezTo>
                  <a:cubicBezTo>
                    <a:pt x="0" y="199"/>
                    <a:pt x="13" y="236"/>
                    <a:pt x="38" y="268"/>
                  </a:cubicBezTo>
                  <a:cubicBezTo>
                    <a:pt x="63" y="301"/>
                    <a:pt x="100" y="317"/>
                    <a:pt x="147" y="317"/>
                  </a:cubicBezTo>
                  <a:cubicBezTo>
                    <a:pt x="192" y="317"/>
                    <a:pt x="228" y="302"/>
                    <a:pt x="257" y="273"/>
                  </a:cubicBezTo>
                  <a:cubicBezTo>
                    <a:pt x="281" y="249"/>
                    <a:pt x="295" y="218"/>
                    <a:pt x="299" y="180"/>
                  </a:cubicBezTo>
                  <a:cubicBezTo>
                    <a:pt x="364" y="180"/>
                    <a:pt x="364" y="180"/>
                    <a:pt x="364" y="180"/>
                  </a:cubicBezTo>
                  <a:lnTo>
                    <a:pt x="364" y="123"/>
                  </a:lnTo>
                  <a:close/>
                  <a:moveTo>
                    <a:pt x="150" y="260"/>
                  </a:moveTo>
                  <a:cubicBezTo>
                    <a:pt x="128" y="260"/>
                    <a:pt x="110" y="252"/>
                    <a:pt x="97" y="234"/>
                  </a:cubicBezTo>
                  <a:cubicBezTo>
                    <a:pt x="84" y="217"/>
                    <a:pt x="78" y="191"/>
                    <a:pt x="78" y="158"/>
                  </a:cubicBezTo>
                  <a:cubicBezTo>
                    <a:pt x="78" y="127"/>
                    <a:pt x="84" y="103"/>
                    <a:pt x="96" y="84"/>
                  </a:cubicBezTo>
                  <a:cubicBezTo>
                    <a:pt x="108" y="65"/>
                    <a:pt x="127" y="56"/>
                    <a:pt x="152" y="56"/>
                  </a:cubicBezTo>
                  <a:cubicBezTo>
                    <a:pt x="176" y="56"/>
                    <a:pt x="194" y="65"/>
                    <a:pt x="206" y="83"/>
                  </a:cubicBezTo>
                  <a:cubicBezTo>
                    <a:pt x="213" y="94"/>
                    <a:pt x="218" y="107"/>
                    <a:pt x="221" y="123"/>
                  </a:cubicBezTo>
                  <a:cubicBezTo>
                    <a:pt x="155" y="123"/>
                    <a:pt x="155" y="123"/>
                    <a:pt x="155" y="123"/>
                  </a:cubicBezTo>
                  <a:cubicBezTo>
                    <a:pt x="146" y="180"/>
                    <a:pt x="146" y="180"/>
                    <a:pt x="146" y="180"/>
                  </a:cubicBezTo>
                  <a:cubicBezTo>
                    <a:pt x="223" y="180"/>
                    <a:pt x="223" y="180"/>
                    <a:pt x="223" y="180"/>
                  </a:cubicBezTo>
                  <a:cubicBezTo>
                    <a:pt x="217" y="234"/>
                    <a:pt x="193" y="260"/>
                    <a:pt x="150"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1F7E8271-924A-8A4A-B23A-C8463AC5E506}"/>
                </a:ext>
              </a:extLst>
            </p:cNvPr>
            <p:cNvSpPr>
              <a:spLocks/>
            </p:cNvSpPr>
            <p:nvPr userDrawn="1"/>
          </p:nvSpPr>
          <p:spPr bwMode="auto">
            <a:xfrm>
              <a:off x="2665412" y="492125"/>
              <a:ext cx="989013" cy="2178050"/>
            </a:xfrm>
            <a:custGeom>
              <a:avLst/>
              <a:gdLst>
                <a:gd name="T0" fmla="*/ 183 w 183"/>
                <a:gd name="T1" fmla="*/ 340 h 401"/>
                <a:gd name="T2" fmla="*/ 183 w 183"/>
                <a:gd name="T3" fmla="*/ 395 h 401"/>
                <a:gd name="T4" fmla="*/ 135 w 183"/>
                <a:gd name="T5" fmla="*/ 401 h 401"/>
                <a:gd name="T6" fmla="*/ 87 w 183"/>
                <a:gd name="T7" fmla="*/ 390 h 401"/>
                <a:gd name="T8" fmla="*/ 57 w 183"/>
                <a:gd name="T9" fmla="*/ 360 h 401"/>
                <a:gd name="T10" fmla="*/ 48 w 183"/>
                <a:gd name="T11" fmla="*/ 300 h 401"/>
                <a:gd name="T12" fmla="*/ 48 w 183"/>
                <a:gd name="T13" fmla="*/ 140 h 401"/>
                <a:gd name="T14" fmla="*/ 0 w 183"/>
                <a:gd name="T15" fmla="*/ 140 h 401"/>
                <a:gd name="T16" fmla="*/ 0 w 183"/>
                <a:gd name="T17" fmla="*/ 85 h 401"/>
                <a:gd name="T18" fmla="*/ 52 w 183"/>
                <a:gd name="T19" fmla="*/ 85 h 401"/>
                <a:gd name="T20" fmla="*/ 58 w 183"/>
                <a:gd name="T21" fmla="*/ 5 h 401"/>
                <a:gd name="T22" fmla="*/ 115 w 183"/>
                <a:gd name="T23" fmla="*/ 0 h 401"/>
                <a:gd name="T24" fmla="*/ 115 w 183"/>
                <a:gd name="T25" fmla="*/ 85 h 401"/>
                <a:gd name="T26" fmla="*/ 177 w 183"/>
                <a:gd name="T27" fmla="*/ 85 h 401"/>
                <a:gd name="T28" fmla="*/ 177 w 183"/>
                <a:gd name="T29" fmla="*/ 140 h 401"/>
                <a:gd name="T30" fmla="*/ 115 w 183"/>
                <a:gd name="T31" fmla="*/ 140 h 401"/>
                <a:gd name="T32" fmla="*/ 115 w 183"/>
                <a:gd name="T33" fmla="*/ 291 h 401"/>
                <a:gd name="T34" fmla="*/ 126 w 183"/>
                <a:gd name="T35" fmla="*/ 330 h 401"/>
                <a:gd name="T36" fmla="*/ 166 w 183"/>
                <a:gd name="T37" fmla="*/ 341 h 401"/>
                <a:gd name="T38" fmla="*/ 183 w 183"/>
                <a:gd name="T39" fmla="*/ 3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3" h="401">
                  <a:moveTo>
                    <a:pt x="183" y="340"/>
                  </a:moveTo>
                  <a:cubicBezTo>
                    <a:pt x="183" y="395"/>
                    <a:pt x="183" y="395"/>
                    <a:pt x="183" y="395"/>
                  </a:cubicBezTo>
                  <a:cubicBezTo>
                    <a:pt x="162" y="399"/>
                    <a:pt x="146" y="401"/>
                    <a:pt x="135" y="401"/>
                  </a:cubicBezTo>
                  <a:cubicBezTo>
                    <a:pt x="116" y="401"/>
                    <a:pt x="100" y="398"/>
                    <a:pt x="87" y="390"/>
                  </a:cubicBezTo>
                  <a:cubicBezTo>
                    <a:pt x="73" y="383"/>
                    <a:pt x="63" y="372"/>
                    <a:pt x="57" y="360"/>
                  </a:cubicBezTo>
                  <a:cubicBezTo>
                    <a:pt x="51" y="347"/>
                    <a:pt x="48" y="327"/>
                    <a:pt x="48" y="300"/>
                  </a:cubicBezTo>
                  <a:cubicBezTo>
                    <a:pt x="48" y="140"/>
                    <a:pt x="48" y="140"/>
                    <a:pt x="48" y="140"/>
                  </a:cubicBezTo>
                  <a:cubicBezTo>
                    <a:pt x="0" y="140"/>
                    <a:pt x="0" y="140"/>
                    <a:pt x="0" y="140"/>
                  </a:cubicBezTo>
                  <a:cubicBezTo>
                    <a:pt x="0" y="85"/>
                    <a:pt x="0" y="85"/>
                    <a:pt x="0" y="85"/>
                  </a:cubicBezTo>
                  <a:cubicBezTo>
                    <a:pt x="52" y="85"/>
                    <a:pt x="52" y="85"/>
                    <a:pt x="52" y="85"/>
                  </a:cubicBezTo>
                  <a:cubicBezTo>
                    <a:pt x="58" y="5"/>
                    <a:pt x="58" y="5"/>
                    <a:pt x="58" y="5"/>
                  </a:cubicBezTo>
                  <a:cubicBezTo>
                    <a:pt x="115" y="0"/>
                    <a:pt x="115" y="0"/>
                    <a:pt x="115" y="0"/>
                  </a:cubicBezTo>
                  <a:cubicBezTo>
                    <a:pt x="115" y="85"/>
                    <a:pt x="115" y="85"/>
                    <a:pt x="115" y="85"/>
                  </a:cubicBezTo>
                  <a:cubicBezTo>
                    <a:pt x="177" y="85"/>
                    <a:pt x="177" y="85"/>
                    <a:pt x="177" y="85"/>
                  </a:cubicBezTo>
                  <a:cubicBezTo>
                    <a:pt x="177" y="140"/>
                    <a:pt x="177" y="140"/>
                    <a:pt x="177" y="140"/>
                  </a:cubicBezTo>
                  <a:cubicBezTo>
                    <a:pt x="115" y="140"/>
                    <a:pt x="115" y="140"/>
                    <a:pt x="115" y="140"/>
                  </a:cubicBezTo>
                  <a:cubicBezTo>
                    <a:pt x="115" y="291"/>
                    <a:pt x="115" y="291"/>
                    <a:pt x="115" y="291"/>
                  </a:cubicBezTo>
                  <a:cubicBezTo>
                    <a:pt x="115" y="310"/>
                    <a:pt x="119" y="323"/>
                    <a:pt x="126" y="330"/>
                  </a:cubicBezTo>
                  <a:cubicBezTo>
                    <a:pt x="133" y="337"/>
                    <a:pt x="146" y="341"/>
                    <a:pt x="166" y="341"/>
                  </a:cubicBezTo>
                  <a:cubicBezTo>
                    <a:pt x="171" y="341"/>
                    <a:pt x="177" y="340"/>
                    <a:pt x="183" y="3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a:extLst>
                <a:ext uri="{FF2B5EF4-FFF2-40B4-BE49-F238E27FC236}">
                  <a16:creationId xmlns:a16="http://schemas.microsoft.com/office/drawing/2014/main" id="{6A7D514A-D5C7-4441-BDA1-A2DA437A749F}"/>
                </a:ext>
              </a:extLst>
            </p:cNvPr>
            <p:cNvSpPr>
              <a:spLocks noEditPoints="1"/>
            </p:cNvSpPr>
            <p:nvPr userDrawn="1"/>
          </p:nvSpPr>
          <p:spPr bwMode="auto">
            <a:xfrm>
              <a:off x="3687762" y="920750"/>
              <a:ext cx="1541463" cy="1749425"/>
            </a:xfrm>
            <a:custGeom>
              <a:avLst/>
              <a:gdLst>
                <a:gd name="T0" fmla="*/ 217 w 285"/>
                <a:gd name="T1" fmla="*/ 217 h 322"/>
                <a:gd name="T2" fmla="*/ 280 w 285"/>
                <a:gd name="T3" fmla="*/ 226 h 322"/>
                <a:gd name="T4" fmla="*/ 232 w 285"/>
                <a:gd name="T5" fmla="*/ 295 h 322"/>
                <a:gd name="T6" fmla="*/ 143 w 285"/>
                <a:gd name="T7" fmla="*/ 322 h 322"/>
                <a:gd name="T8" fmla="*/ 40 w 285"/>
                <a:gd name="T9" fmla="*/ 279 h 322"/>
                <a:gd name="T10" fmla="*/ 0 w 285"/>
                <a:gd name="T11" fmla="*/ 162 h 322"/>
                <a:gd name="T12" fmla="*/ 40 w 285"/>
                <a:gd name="T13" fmla="*/ 46 h 322"/>
                <a:gd name="T14" fmla="*/ 147 w 285"/>
                <a:gd name="T15" fmla="*/ 0 h 322"/>
                <a:gd name="T16" fmla="*/ 249 w 285"/>
                <a:gd name="T17" fmla="*/ 45 h 322"/>
                <a:gd name="T18" fmla="*/ 285 w 285"/>
                <a:gd name="T19" fmla="*/ 162 h 322"/>
                <a:gd name="T20" fmla="*/ 285 w 285"/>
                <a:gd name="T21" fmla="*/ 170 h 322"/>
                <a:gd name="T22" fmla="*/ 73 w 285"/>
                <a:gd name="T23" fmla="*/ 170 h 322"/>
                <a:gd name="T24" fmla="*/ 79 w 285"/>
                <a:gd name="T25" fmla="*/ 220 h 322"/>
                <a:gd name="T26" fmla="*/ 103 w 285"/>
                <a:gd name="T27" fmla="*/ 253 h 322"/>
                <a:gd name="T28" fmla="*/ 147 w 285"/>
                <a:gd name="T29" fmla="*/ 267 h 322"/>
                <a:gd name="T30" fmla="*/ 217 w 285"/>
                <a:gd name="T31" fmla="*/ 217 h 322"/>
                <a:gd name="T32" fmla="*/ 212 w 285"/>
                <a:gd name="T33" fmla="*/ 125 h 322"/>
                <a:gd name="T34" fmla="*/ 192 w 285"/>
                <a:gd name="T35" fmla="*/ 70 h 322"/>
                <a:gd name="T36" fmla="*/ 144 w 285"/>
                <a:gd name="T37" fmla="*/ 49 h 322"/>
                <a:gd name="T38" fmla="*/ 96 w 285"/>
                <a:gd name="T39" fmla="*/ 69 h 322"/>
                <a:gd name="T40" fmla="*/ 73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7" y="217"/>
                  </a:moveTo>
                  <a:cubicBezTo>
                    <a:pt x="280" y="226"/>
                    <a:pt x="280" y="226"/>
                    <a:pt x="280" y="226"/>
                  </a:cubicBezTo>
                  <a:cubicBezTo>
                    <a:pt x="272" y="254"/>
                    <a:pt x="256" y="277"/>
                    <a:pt x="232" y="295"/>
                  </a:cubicBezTo>
                  <a:cubicBezTo>
                    <a:pt x="208" y="313"/>
                    <a:pt x="179" y="322"/>
                    <a:pt x="143" y="322"/>
                  </a:cubicBezTo>
                  <a:cubicBezTo>
                    <a:pt x="100" y="322"/>
                    <a:pt x="66" y="308"/>
                    <a:pt x="40" y="279"/>
                  </a:cubicBezTo>
                  <a:cubicBezTo>
                    <a:pt x="13" y="250"/>
                    <a:pt x="0" y="211"/>
                    <a:pt x="0" y="162"/>
                  </a:cubicBezTo>
                  <a:cubicBezTo>
                    <a:pt x="0" y="115"/>
                    <a:pt x="14" y="77"/>
                    <a:pt x="40" y="46"/>
                  </a:cubicBezTo>
                  <a:cubicBezTo>
                    <a:pt x="66" y="15"/>
                    <a:pt x="102" y="0"/>
                    <a:pt x="147" y="0"/>
                  </a:cubicBezTo>
                  <a:cubicBezTo>
                    <a:pt x="191" y="0"/>
                    <a:pt x="225" y="15"/>
                    <a:pt x="249" y="45"/>
                  </a:cubicBezTo>
                  <a:cubicBezTo>
                    <a:pt x="273" y="76"/>
                    <a:pt x="285" y="114"/>
                    <a:pt x="285" y="162"/>
                  </a:cubicBezTo>
                  <a:cubicBezTo>
                    <a:pt x="285" y="170"/>
                    <a:pt x="285" y="170"/>
                    <a:pt x="285" y="170"/>
                  </a:cubicBezTo>
                  <a:cubicBezTo>
                    <a:pt x="73" y="170"/>
                    <a:pt x="73" y="170"/>
                    <a:pt x="73" y="170"/>
                  </a:cubicBezTo>
                  <a:cubicBezTo>
                    <a:pt x="73" y="191"/>
                    <a:pt x="75" y="207"/>
                    <a:pt x="79" y="220"/>
                  </a:cubicBezTo>
                  <a:cubicBezTo>
                    <a:pt x="83" y="233"/>
                    <a:pt x="91" y="244"/>
                    <a:pt x="103" y="253"/>
                  </a:cubicBezTo>
                  <a:cubicBezTo>
                    <a:pt x="114" y="263"/>
                    <a:pt x="129" y="267"/>
                    <a:pt x="147" y="267"/>
                  </a:cubicBezTo>
                  <a:cubicBezTo>
                    <a:pt x="181" y="267"/>
                    <a:pt x="205" y="250"/>
                    <a:pt x="217" y="217"/>
                  </a:cubicBezTo>
                  <a:close/>
                  <a:moveTo>
                    <a:pt x="212" y="125"/>
                  </a:moveTo>
                  <a:cubicBezTo>
                    <a:pt x="212" y="102"/>
                    <a:pt x="206" y="84"/>
                    <a:pt x="192" y="70"/>
                  </a:cubicBezTo>
                  <a:cubicBezTo>
                    <a:pt x="179" y="56"/>
                    <a:pt x="163" y="49"/>
                    <a:pt x="144" y="49"/>
                  </a:cubicBezTo>
                  <a:cubicBezTo>
                    <a:pt x="124" y="49"/>
                    <a:pt x="108" y="56"/>
                    <a:pt x="96" y="69"/>
                  </a:cubicBezTo>
                  <a:cubicBezTo>
                    <a:pt x="83" y="82"/>
                    <a:pt x="75" y="101"/>
                    <a:pt x="73"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8A494EF5-DD86-0349-BB97-690DA76C3FA5}"/>
                </a:ext>
              </a:extLst>
            </p:cNvPr>
            <p:cNvSpPr>
              <a:spLocks/>
            </p:cNvSpPr>
            <p:nvPr userDrawn="1"/>
          </p:nvSpPr>
          <p:spPr bwMode="auto">
            <a:xfrm>
              <a:off x="5343525" y="920750"/>
              <a:ext cx="1395413" cy="1749425"/>
            </a:xfrm>
            <a:custGeom>
              <a:avLst/>
              <a:gdLst>
                <a:gd name="T0" fmla="*/ 198 w 258"/>
                <a:gd name="T1" fmla="*/ 202 h 322"/>
                <a:gd name="T2" fmla="*/ 258 w 258"/>
                <a:gd name="T3" fmla="*/ 208 h 322"/>
                <a:gd name="T4" fmla="*/ 213 w 258"/>
                <a:gd name="T5" fmla="*/ 294 h 322"/>
                <a:gd name="T6" fmla="*/ 133 w 258"/>
                <a:gd name="T7" fmla="*/ 322 h 322"/>
                <a:gd name="T8" fmla="*/ 34 w 258"/>
                <a:gd name="T9" fmla="*/ 275 h 322"/>
                <a:gd name="T10" fmla="*/ 0 w 258"/>
                <a:gd name="T11" fmla="*/ 161 h 322"/>
                <a:gd name="T12" fmla="*/ 38 w 258"/>
                <a:gd name="T13" fmla="*/ 46 h 322"/>
                <a:gd name="T14" fmla="*/ 138 w 258"/>
                <a:gd name="T15" fmla="*/ 0 h 322"/>
                <a:gd name="T16" fmla="*/ 258 w 258"/>
                <a:gd name="T17" fmla="*/ 107 h 322"/>
                <a:gd name="T18" fmla="*/ 198 w 258"/>
                <a:gd name="T19" fmla="*/ 115 h 322"/>
                <a:gd name="T20" fmla="*/ 142 w 258"/>
                <a:gd name="T21" fmla="*/ 57 h 322"/>
                <a:gd name="T22" fmla="*/ 90 w 258"/>
                <a:gd name="T23" fmla="*/ 88 h 322"/>
                <a:gd name="T24" fmla="*/ 74 w 258"/>
                <a:gd name="T25" fmla="*/ 163 h 322"/>
                <a:gd name="T26" fmla="*/ 91 w 258"/>
                <a:gd name="T27" fmla="*/ 236 h 322"/>
                <a:gd name="T28" fmla="*/ 137 w 258"/>
                <a:gd name="T29" fmla="*/ 261 h 322"/>
                <a:gd name="T30" fmla="*/ 198 w 258"/>
                <a:gd name="T31" fmla="*/ 20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322">
                  <a:moveTo>
                    <a:pt x="198" y="202"/>
                  </a:moveTo>
                  <a:cubicBezTo>
                    <a:pt x="258" y="208"/>
                    <a:pt x="258" y="208"/>
                    <a:pt x="258" y="208"/>
                  </a:cubicBezTo>
                  <a:cubicBezTo>
                    <a:pt x="250" y="247"/>
                    <a:pt x="235" y="276"/>
                    <a:pt x="213" y="294"/>
                  </a:cubicBezTo>
                  <a:cubicBezTo>
                    <a:pt x="191" y="313"/>
                    <a:pt x="164" y="322"/>
                    <a:pt x="133" y="322"/>
                  </a:cubicBezTo>
                  <a:cubicBezTo>
                    <a:pt x="90" y="322"/>
                    <a:pt x="57" y="306"/>
                    <a:pt x="34" y="275"/>
                  </a:cubicBezTo>
                  <a:cubicBezTo>
                    <a:pt x="11" y="244"/>
                    <a:pt x="0" y="206"/>
                    <a:pt x="0" y="161"/>
                  </a:cubicBezTo>
                  <a:cubicBezTo>
                    <a:pt x="0" y="114"/>
                    <a:pt x="12" y="76"/>
                    <a:pt x="38" y="46"/>
                  </a:cubicBezTo>
                  <a:cubicBezTo>
                    <a:pt x="63" y="15"/>
                    <a:pt x="96" y="0"/>
                    <a:pt x="138" y="0"/>
                  </a:cubicBezTo>
                  <a:cubicBezTo>
                    <a:pt x="205" y="0"/>
                    <a:pt x="245" y="36"/>
                    <a:pt x="258" y="107"/>
                  </a:cubicBezTo>
                  <a:cubicBezTo>
                    <a:pt x="198" y="115"/>
                    <a:pt x="198" y="115"/>
                    <a:pt x="198" y="115"/>
                  </a:cubicBezTo>
                  <a:cubicBezTo>
                    <a:pt x="193" y="76"/>
                    <a:pt x="174" y="57"/>
                    <a:pt x="142" y="57"/>
                  </a:cubicBezTo>
                  <a:cubicBezTo>
                    <a:pt x="118" y="57"/>
                    <a:pt x="101" y="68"/>
                    <a:pt x="90" y="88"/>
                  </a:cubicBezTo>
                  <a:cubicBezTo>
                    <a:pt x="79" y="109"/>
                    <a:pt x="74" y="134"/>
                    <a:pt x="74" y="163"/>
                  </a:cubicBezTo>
                  <a:cubicBezTo>
                    <a:pt x="74" y="195"/>
                    <a:pt x="80" y="219"/>
                    <a:pt x="91" y="236"/>
                  </a:cubicBezTo>
                  <a:cubicBezTo>
                    <a:pt x="102" y="253"/>
                    <a:pt x="117" y="261"/>
                    <a:pt x="137" y="261"/>
                  </a:cubicBezTo>
                  <a:cubicBezTo>
                    <a:pt x="168" y="261"/>
                    <a:pt x="188" y="241"/>
                    <a:pt x="198" y="20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0">
              <a:extLst>
                <a:ext uri="{FF2B5EF4-FFF2-40B4-BE49-F238E27FC236}">
                  <a16:creationId xmlns:a16="http://schemas.microsoft.com/office/drawing/2014/main" id="{BB0ADC38-5803-CC42-AFD7-F99B82EEBFCA}"/>
                </a:ext>
              </a:extLst>
            </p:cNvPr>
            <p:cNvSpPr>
              <a:spLocks/>
            </p:cNvSpPr>
            <p:nvPr userDrawn="1"/>
          </p:nvSpPr>
          <p:spPr bwMode="auto">
            <a:xfrm>
              <a:off x="6889750" y="366713"/>
              <a:ext cx="1385888" cy="2270125"/>
            </a:xfrm>
            <a:custGeom>
              <a:avLst/>
              <a:gdLst>
                <a:gd name="T0" fmla="*/ 256 w 256"/>
                <a:gd name="T1" fmla="*/ 418 h 418"/>
                <a:gd name="T2" fmla="*/ 186 w 256"/>
                <a:gd name="T3" fmla="*/ 418 h 418"/>
                <a:gd name="T4" fmla="*/ 186 w 256"/>
                <a:gd name="T5" fmla="*/ 216 h 418"/>
                <a:gd name="T6" fmla="*/ 172 w 256"/>
                <a:gd name="T7" fmla="*/ 170 h 418"/>
                <a:gd name="T8" fmla="*/ 139 w 256"/>
                <a:gd name="T9" fmla="*/ 157 h 418"/>
                <a:gd name="T10" fmla="*/ 90 w 256"/>
                <a:gd name="T11" fmla="*/ 180 h 418"/>
                <a:gd name="T12" fmla="*/ 69 w 256"/>
                <a:gd name="T13" fmla="*/ 258 h 418"/>
                <a:gd name="T14" fmla="*/ 69 w 256"/>
                <a:gd name="T15" fmla="*/ 418 h 418"/>
                <a:gd name="T16" fmla="*/ 0 w 256"/>
                <a:gd name="T17" fmla="*/ 418 h 418"/>
                <a:gd name="T18" fmla="*/ 0 w 256"/>
                <a:gd name="T19" fmla="*/ 0 h 418"/>
                <a:gd name="T20" fmla="*/ 69 w 256"/>
                <a:gd name="T21" fmla="*/ 0 h 418"/>
                <a:gd name="T22" fmla="*/ 69 w 256"/>
                <a:gd name="T23" fmla="*/ 163 h 418"/>
                <a:gd name="T24" fmla="*/ 161 w 256"/>
                <a:gd name="T25" fmla="*/ 97 h 418"/>
                <a:gd name="T26" fmla="*/ 256 w 256"/>
                <a:gd name="T27" fmla="*/ 206 h 418"/>
                <a:gd name="T28" fmla="*/ 256 w 256"/>
                <a:gd name="T29"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6" h="418">
                  <a:moveTo>
                    <a:pt x="256" y="418"/>
                  </a:moveTo>
                  <a:cubicBezTo>
                    <a:pt x="186" y="418"/>
                    <a:pt x="186" y="418"/>
                    <a:pt x="186" y="418"/>
                  </a:cubicBezTo>
                  <a:cubicBezTo>
                    <a:pt x="186" y="216"/>
                    <a:pt x="186" y="216"/>
                    <a:pt x="186" y="216"/>
                  </a:cubicBezTo>
                  <a:cubicBezTo>
                    <a:pt x="186" y="194"/>
                    <a:pt x="181" y="179"/>
                    <a:pt x="172" y="170"/>
                  </a:cubicBezTo>
                  <a:cubicBezTo>
                    <a:pt x="163" y="161"/>
                    <a:pt x="152" y="157"/>
                    <a:pt x="139" y="157"/>
                  </a:cubicBezTo>
                  <a:cubicBezTo>
                    <a:pt x="120" y="157"/>
                    <a:pt x="103" y="164"/>
                    <a:pt x="90" y="180"/>
                  </a:cubicBezTo>
                  <a:cubicBezTo>
                    <a:pt x="76" y="196"/>
                    <a:pt x="69" y="222"/>
                    <a:pt x="69" y="258"/>
                  </a:cubicBezTo>
                  <a:cubicBezTo>
                    <a:pt x="69" y="418"/>
                    <a:pt x="69" y="418"/>
                    <a:pt x="69" y="418"/>
                  </a:cubicBezTo>
                  <a:cubicBezTo>
                    <a:pt x="0" y="418"/>
                    <a:pt x="0" y="418"/>
                    <a:pt x="0" y="418"/>
                  </a:cubicBezTo>
                  <a:cubicBezTo>
                    <a:pt x="0" y="0"/>
                    <a:pt x="0" y="0"/>
                    <a:pt x="0" y="0"/>
                  </a:cubicBezTo>
                  <a:cubicBezTo>
                    <a:pt x="69" y="0"/>
                    <a:pt x="69" y="0"/>
                    <a:pt x="69" y="0"/>
                  </a:cubicBezTo>
                  <a:cubicBezTo>
                    <a:pt x="69" y="163"/>
                    <a:pt x="69" y="163"/>
                    <a:pt x="69" y="163"/>
                  </a:cubicBezTo>
                  <a:cubicBezTo>
                    <a:pt x="87" y="119"/>
                    <a:pt x="117" y="97"/>
                    <a:pt x="161" y="97"/>
                  </a:cubicBezTo>
                  <a:cubicBezTo>
                    <a:pt x="224" y="97"/>
                    <a:pt x="256" y="133"/>
                    <a:pt x="256" y="206"/>
                  </a:cubicBezTo>
                  <a:lnTo>
                    <a:pt x="256" y="4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a:extLst>
                <a:ext uri="{FF2B5EF4-FFF2-40B4-BE49-F238E27FC236}">
                  <a16:creationId xmlns:a16="http://schemas.microsoft.com/office/drawing/2014/main" id="{034B412A-4764-CA46-A8AB-163DF589D2D8}"/>
                </a:ext>
              </a:extLst>
            </p:cNvPr>
            <p:cNvSpPr>
              <a:spLocks/>
            </p:cNvSpPr>
            <p:nvPr userDrawn="1"/>
          </p:nvSpPr>
          <p:spPr bwMode="auto">
            <a:xfrm>
              <a:off x="8475663" y="927100"/>
              <a:ext cx="1385888" cy="1709738"/>
            </a:xfrm>
            <a:custGeom>
              <a:avLst/>
              <a:gdLst>
                <a:gd name="T0" fmla="*/ 256 w 256"/>
                <a:gd name="T1" fmla="*/ 315 h 315"/>
                <a:gd name="T2" fmla="*/ 186 w 256"/>
                <a:gd name="T3" fmla="*/ 315 h 315"/>
                <a:gd name="T4" fmla="*/ 186 w 256"/>
                <a:gd name="T5" fmla="*/ 122 h 315"/>
                <a:gd name="T6" fmla="*/ 172 w 256"/>
                <a:gd name="T7" fmla="*/ 76 h 315"/>
                <a:gd name="T8" fmla="*/ 138 w 256"/>
                <a:gd name="T9" fmla="*/ 61 h 315"/>
                <a:gd name="T10" fmla="*/ 90 w 256"/>
                <a:gd name="T11" fmla="*/ 84 h 315"/>
                <a:gd name="T12" fmla="*/ 70 w 256"/>
                <a:gd name="T13" fmla="*/ 156 h 315"/>
                <a:gd name="T14" fmla="*/ 70 w 256"/>
                <a:gd name="T15" fmla="*/ 315 h 315"/>
                <a:gd name="T16" fmla="*/ 0 w 256"/>
                <a:gd name="T17" fmla="*/ 315 h 315"/>
                <a:gd name="T18" fmla="*/ 0 w 256"/>
                <a:gd name="T19" fmla="*/ 6 h 315"/>
                <a:gd name="T20" fmla="*/ 64 w 256"/>
                <a:gd name="T21" fmla="*/ 6 h 315"/>
                <a:gd name="T22" fmla="*/ 64 w 256"/>
                <a:gd name="T23" fmla="*/ 78 h 315"/>
                <a:gd name="T24" fmla="*/ 157 w 256"/>
                <a:gd name="T25" fmla="*/ 0 h 315"/>
                <a:gd name="T26" fmla="*/ 227 w 256"/>
                <a:gd name="T27" fmla="*/ 25 h 315"/>
                <a:gd name="T28" fmla="*/ 256 w 256"/>
                <a:gd name="T29" fmla="*/ 116 h 315"/>
                <a:gd name="T30" fmla="*/ 256 w 256"/>
                <a:gd name="T31"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6" h="315">
                  <a:moveTo>
                    <a:pt x="256" y="315"/>
                  </a:moveTo>
                  <a:cubicBezTo>
                    <a:pt x="186" y="315"/>
                    <a:pt x="186" y="315"/>
                    <a:pt x="186" y="315"/>
                  </a:cubicBezTo>
                  <a:cubicBezTo>
                    <a:pt x="186" y="122"/>
                    <a:pt x="186" y="122"/>
                    <a:pt x="186" y="122"/>
                  </a:cubicBezTo>
                  <a:cubicBezTo>
                    <a:pt x="186" y="102"/>
                    <a:pt x="181" y="86"/>
                    <a:pt x="172" y="76"/>
                  </a:cubicBezTo>
                  <a:cubicBezTo>
                    <a:pt x="163" y="66"/>
                    <a:pt x="151" y="61"/>
                    <a:pt x="138" y="61"/>
                  </a:cubicBezTo>
                  <a:cubicBezTo>
                    <a:pt x="120" y="61"/>
                    <a:pt x="104" y="69"/>
                    <a:pt x="90" y="84"/>
                  </a:cubicBezTo>
                  <a:cubicBezTo>
                    <a:pt x="77" y="100"/>
                    <a:pt x="70" y="124"/>
                    <a:pt x="70" y="156"/>
                  </a:cubicBezTo>
                  <a:cubicBezTo>
                    <a:pt x="70" y="315"/>
                    <a:pt x="70" y="315"/>
                    <a:pt x="70" y="315"/>
                  </a:cubicBezTo>
                  <a:cubicBezTo>
                    <a:pt x="0" y="315"/>
                    <a:pt x="0" y="315"/>
                    <a:pt x="0" y="315"/>
                  </a:cubicBezTo>
                  <a:cubicBezTo>
                    <a:pt x="0" y="6"/>
                    <a:pt x="0" y="6"/>
                    <a:pt x="0" y="6"/>
                  </a:cubicBezTo>
                  <a:cubicBezTo>
                    <a:pt x="64" y="6"/>
                    <a:pt x="64" y="6"/>
                    <a:pt x="64" y="6"/>
                  </a:cubicBezTo>
                  <a:cubicBezTo>
                    <a:pt x="64" y="78"/>
                    <a:pt x="64" y="78"/>
                    <a:pt x="64" y="78"/>
                  </a:cubicBezTo>
                  <a:cubicBezTo>
                    <a:pt x="86" y="26"/>
                    <a:pt x="117" y="0"/>
                    <a:pt x="157" y="0"/>
                  </a:cubicBezTo>
                  <a:cubicBezTo>
                    <a:pt x="184" y="0"/>
                    <a:pt x="208" y="8"/>
                    <a:pt x="227" y="25"/>
                  </a:cubicBezTo>
                  <a:cubicBezTo>
                    <a:pt x="246" y="43"/>
                    <a:pt x="256" y="73"/>
                    <a:pt x="256" y="116"/>
                  </a:cubicBezTo>
                  <a:lnTo>
                    <a:pt x="256" y="3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a:extLst>
                <a:ext uri="{FF2B5EF4-FFF2-40B4-BE49-F238E27FC236}">
                  <a16:creationId xmlns:a16="http://schemas.microsoft.com/office/drawing/2014/main" id="{4B0DA17D-6827-F741-9A3D-C3A078921AF2}"/>
                </a:ext>
              </a:extLst>
            </p:cNvPr>
            <p:cNvSpPr>
              <a:spLocks noEditPoints="1"/>
            </p:cNvSpPr>
            <p:nvPr userDrawn="1"/>
          </p:nvSpPr>
          <p:spPr bwMode="auto">
            <a:xfrm>
              <a:off x="10001250" y="920750"/>
              <a:ext cx="1543050" cy="1749425"/>
            </a:xfrm>
            <a:custGeom>
              <a:avLst/>
              <a:gdLst>
                <a:gd name="T0" fmla="*/ 216 w 285"/>
                <a:gd name="T1" fmla="*/ 217 h 322"/>
                <a:gd name="T2" fmla="*/ 279 w 285"/>
                <a:gd name="T3" fmla="*/ 226 h 322"/>
                <a:gd name="T4" fmla="*/ 231 w 285"/>
                <a:gd name="T5" fmla="*/ 295 h 322"/>
                <a:gd name="T6" fmla="*/ 142 w 285"/>
                <a:gd name="T7" fmla="*/ 322 h 322"/>
                <a:gd name="T8" fmla="*/ 39 w 285"/>
                <a:gd name="T9" fmla="*/ 279 h 322"/>
                <a:gd name="T10" fmla="*/ 0 w 285"/>
                <a:gd name="T11" fmla="*/ 162 h 322"/>
                <a:gd name="T12" fmla="*/ 39 w 285"/>
                <a:gd name="T13" fmla="*/ 46 h 322"/>
                <a:gd name="T14" fmla="*/ 146 w 285"/>
                <a:gd name="T15" fmla="*/ 0 h 322"/>
                <a:gd name="T16" fmla="*/ 249 w 285"/>
                <a:gd name="T17" fmla="*/ 45 h 322"/>
                <a:gd name="T18" fmla="*/ 285 w 285"/>
                <a:gd name="T19" fmla="*/ 162 h 322"/>
                <a:gd name="T20" fmla="*/ 284 w 285"/>
                <a:gd name="T21" fmla="*/ 170 h 322"/>
                <a:gd name="T22" fmla="*/ 72 w 285"/>
                <a:gd name="T23" fmla="*/ 170 h 322"/>
                <a:gd name="T24" fmla="*/ 78 w 285"/>
                <a:gd name="T25" fmla="*/ 220 h 322"/>
                <a:gd name="T26" fmla="*/ 102 w 285"/>
                <a:gd name="T27" fmla="*/ 253 h 322"/>
                <a:gd name="T28" fmla="*/ 146 w 285"/>
                <a:gd name="T29" fmla="*/ 267 h 322"/>
                <a:gd name="T30" fmla="*/ 216 w 285"/>
                <a:gd name="T31" fmla="*/ 217 h 322"/>
                <a:gd name="T32" fmla="*/ 212 w 285"/>
                <a:gd name="T33" fmla="*/ 125 h 322"/>
                <a:gd name="T34" fmla="*/ 192 w 285"/>
                <a:gd name="T35" fmla="*/ 70 h 322"/>
                <a:gd name="T36" fmla="*/ 143 w 285"/>
                <a:gd name="T37" fmla="*/ 49 h 322"/>
                <a:gd name="T38" fmla="*/ 95 w 285"/>
                <a:gd name="T39" fmla="*/ 69 h 322"/>
                <a:gd name="T40" fmla="*/ 72 w 285"/>
                <a:gd name="T41" fmla="*/ 125 h 322"/>
                <a:gd name="T42" fmla="*/ 212 w 285"/>
                <a:gd name="T43" fmla="*/ 125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5" h="322">
                  <a:moveTo>
                    <a:pt x="216" y="217"/>
                  </a:moveTo>
                  <a:cubicBezTo>
                    <a:pt x="279" y="226"/>
                    <a:pt x="279" y="226"/>
                    <a:pt x="279" y="226"/>
                  </a:cubicBezTo>
                  <a:cubicBezTo>
                    <a:pt x="271" y="254"/>
                    <a:pt x="255" y="277"/>
                    <a:pt x="231" y="295"/>
                  </a:cubicBezTo>
                  <a:cubicBezTo>
                    <a:pt x="208" y="313"/>
                    <a:pt x="178" y="322"/>
                    <a:pt x="142" y="322"/>
                  </a:cubicBezTo>
                  <a:cubicBezTo>
                    <a:pt x="99" y="322"/>
                    <a:pt x="65" y="308"/>
                    <a:pt x="39" y="279"/>
                  </a:cubicBezTo>
                  <a:cubicBezTo>
                    <a:pt x="13" y="250"/>
                    <a:pt x="0" y="211"/>
                    <a:pt x="0" y="162"/>
                  </a:cubicBezTo>
                  <a:cubicBezTo>
                    <a:pt x="0" y="115"/>
                    <a:pt x="13" y="77"/>
                    <a:pt x="39" y="46"/>
                  </a:cubicBezTo>
                  <a:cubicBezTo>
                    <a:pt x="66" y="15"/>
                    <a:pt x="101" y="0"/>
                    <a:pt x="146" y="0"/>
                  </a:cubicBezTo>
                  <a:cubicBezTo>
                    <a:pt x="190" y="0"/>
                    <a:pt x="224" y="15"/>
                    <a:pt x="249" y="45"/>
                  </a:cubicBezTo>
                  <a:cubicBezTo>
                    <a:pt x="273" y="76"/>
                    <a:pt x="285" y="114"/>
                    <a:pt x="285" y="162"/>
                  </a:cubicBezTo>
                  <a:cubicBezTo>
                    <a:pt x="284" y="170"/>
                    <a:pt x="284" y="170"/>
                    <a:pt x="284" y="170"/>
                  </a:cubicBezTo>
                  <a:cubicBezTo>
                    <a:pt x="72" y="170"/>
                    <a:pt x="72" y="170"/>
                    <a:pt x="72" y="170"/>
                  </a:cubicBezTo>
                  <a:cubicBezTo>
                    <a:pt x="72" y="191"/>
                    <a:pt x="74" y="207"/>
                    <a:pt x="78" y="220"/>
                  </a:cubicBezTo>
                  <a:cubicBezTo>
                    <a:pt x="82" y="233"/>
                    <a:pt x="90" y="244"/>
                    <a:pt x="102" y="253"/>
                  </a:cubicBezTo>
                  <a:cubicBezTo>
                    <a:pt x="114" y="263"/>
                    <a:pt x="129" y="267"/>
                    <a:pt x="146" y="267"/>
                  </a:cubicBezTo>
                  <a:cubicBezTo>
                    <a:pt x="181" y="267"/>
                    <a:pt x="204" y="250"/>
                    <a:pt x="216" y="217"/>
                  </a:cubicBezTo>
                  <a:close/>
                  <a:moveTo>
                    <a:pt x="212" y="125"/>
                  </a:moveTo>
                  <a:cubicBezTo>
                    <a:pt x="212" y="102"/>
                    <a:pt x="205" y="84"/>
                    <a:pt x="192" y="70"/>
                  </a:cubicBezTo>
                  <a:cubicBezTo>
                    <a:pt x="179" y="56"/>
                    <a:pt x="162" y="49"/>
                    <a:pt x="143" y="49"/>
                  </a:cubicBezTo>
                  <a:cubicBezTo>
                    <a:pt x="124" y="49"/>
                    <a:pt x="108" y="56"/>
                    <a:pt x="95" y="69"/>
                  </a:cubicBezTo>
                  <a:cubicBezTo>
                    <a:pt x="82" y="82"/>
                    <a:pt x="75" y="101"/>
                    <a:pt x="72" y="125"/>
                  </a:cubicBezTo>
                  <a:lnTo>
                    <a:pt x="21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Rectangle 13">
              <a:extLst>
                <a:ext uri="{FF2B5EF4-FFF2-40B4-BE49-F238E27FC236}">
                  <a16:creationId xmlns:a16="http://schemas.microsoft.com/office/drawing/2014/main" id="{3BC68FCE-D634-3440-AC08-61E4F8625A23}"/>
                </a:ext>
              </a:extLst>
            </p:cNvPr>
            <p:cNvSpPr>
              <a:spLocks noChangeArrowheads="1"/>
            </p:cNvSpPr>
            <p:nvPr userDrawn="1"/>
          </p:nvSpPr>
          <p:spPr bwMode="auto">
            <a:xfrm>
              <a:off x="257175" y="1127125"/>
              <a:ext cx="379413" cy="15097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14">
              <a:extLst>
                <a:ext uri="{FF2B5EF4-FFF2-40B4-BE49-F238E27FC236}">
                  <a16:creationId xmlns:a16="http://schemas.microsoft.com/office/drawing/2014/main" id="{8A1548CB-B09F-BE4F-BA24-A92E722C1DE0}"/>
                </a:ext>
              </a:extLst>
            </p:cNvPr>
            <p:cNvSpPr>
              <a:spLocks noChangeArrowheads="1"/>
            </p:cNvSpPr>
            <p:nvPr userDrawn="1"/>
          </p:nvSpPr>
          <p:spPr bwMode="auto">
            <a:xfrm>
              <a:off x="246062" y="573088"/>
              <a:ext cx="395288" cy="396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a:extLst>
                <a:ext uri="{FF2B5EF4-FFF2-40B4-BE49-F238E27FC236}">
                  <a16:creationId xmlns:a16="http://schemas.microsoft.com/office/drawing/2014/main" id="{10213E5D-2546-2D4D-8A23-FB74E3EF08B6}"/>
                </a:ext>
              </a:extLst>
            </p:cNvPr>
            <p:cNvSpPr>
              <a:spLocks noEditPoints="1"/>
            </p:cNvSpPr>
            <p:nvPr userDrawn="1"/>
          </p:nvSpPr>
          <p:spPr bwMode="auto">
            <a:xfrm>
              <a:off x="11488738" y="920750"/>
              <a:ext cx="390525" cy="392113"/>
            </a:xfrm>
            <a:custGeom>
              <a:avLst/>
              <a:gdLst>
                <a:gd name="T0" fmla="*/ 36 w 72"/>
                <a:gd name="T1" fmla="*/ 0 h 72"/>
                <a:gd name="T2" fmla="*/ 72 w 72"/>
                <a:gd name="T3" fmla="*/ 36 h 72"/>
                <a:gd name="T4" fmla="*/ 36 w 72"/>
                <a:gd name="T5" fmla="*/ 72 h 72"/>
                <a:gd name="T6" fmla="*/ 0 w 72"/>
                <a:gd name="T7" fmla="*/ 36 h 72"/>
                <a:gd name="T8" fmla="*/ 36 w 72"/>
                <a:gd name="T9" fmla="*/ 0 h 72"/>
                <a:gd name="T10" fmla="*/ 36 w 72"/>
                <a:gd name="T11" fmla="*/ 6 h 72"/>
                <a:gd name="T12" fmla="*/ 7 w 72"/>
                <a:gd name="T13" fmla="*/ 36 h 72"/>
                <a:gd name="T14" fmla="*/ 36 w 72"/>
                <a:gd name="T15" fmla="*/ 67 h 72"/>
                <a:gd name="T16" fmla="*/ 66 w 72"/>
                <a:gd name="T17" fmla="*/ 36 h 72"/>
                <a:gd name="T18" fmla="*/ 36 w 72"/>
                <a:gd name="T19" fmla="*/ 6 h 72"/>
                <a:gd name="T20" fmla="*/ 29 w 72"/>
                <a:gd name="T21" fmla="*/ 57 h 72"/>
                <a:gd name="T22" fmla="*/ 23 w 72"/>
                <a:gd name="T23" fmla="*/ 57 h 72"/>
                <a:gd name="T24" fmla="*/ 23 w 72"/>
                <a:gd name="T25" fmla="*/ 17 h 72"/>
                <a:gd name="T26" fmla="*/ 34 w 72"/>
                <a:gd name="T27" fmla="*/ 16 h 72"/>
                <a:gd name="T28" fmla="*/ 47 w 72"/>
                <a:gd name="T29" fmla="*/ 19 h 72"/>
                <a:gd name="T30" fmla="*/ 51 w 72"/>
                <a:gd name="T31" fmla="*/ 27 h 72"/>
                <a:gd name="T32" fmla="*/ 43 w 72"/>
                <a:gd name="T33" fmla="*/ 37 h 72"/>
                <a:gd name="T34" fmla="*/ 43 w 72"/>
                <a:gd name="T35" fmla="*/ 37 h 72"/>
                <a:gd name="T36" fmla="*/ 50 w 72"/>
                <a:gd name="T37" fmla="*/ 47 h 72"/>
                <a:gd name="T38" fmla="*/ 52 w 72"/>
                <a:gd name="T39" fmla="*/ 57 h 72"/>
                <a:gd name="T40" fmla="*/ 46 w 72"/>
                <a:gd name="T41" fmla="*/ 57 h 72"/>
                <a:gd name="T42" fmla="*/ 43 w 72"/>
                <a:gd name="T43" fmla="*/ 47 h 72"/>
                <a:gd name="T44" fmla="*/ 34 w 72"/>
                <a:gd name="T45" fmla="*/ 40 h 72"/>
                <a:gd name="T46" fmla="*/ 29 w 72"/>
                <a:gd name="T47" fmla="*/ 40 h 72"/>
                <a:gd name="T48" fmla="*/ 29 w 72"/>
                <a:gd name="T49" fmla="*/ 57 h 72"/>
                <a:gd name="T50" fmla="*/ 29 w 72"/>
                <a:gd name="T51" fmla="*/ 35 h 72"/>
                <a:gd name="T52" fmla="*/ 34 w 72"/>
                <a:gd name="T53" fmla="*/ 35 h 72"/>
                <a:gd name="T54" fmla="*/ 44 w 72"/>
                <a:gd name="T55" fmla="*/ 28 h 72"/>
                <a:gd name="T56" fmla="*/ 34 w 72"/>
                <a:gd name="T57" fmla="*/ 21 h 72"/>
                <a:gd name="T58" fmla="*/ 29 w 72"/>
                <a:gd name="T59" fmla="*/ 21 h 72"/>
                <a:gd name="T60" fmla="*/ 29 w 72"/>
                <a:gd name="T61"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2">
                  <a:moveTo>
                    <a:pt x="36" y="0"/>
                  </a:moveTo>
                  <a:cubicBezTo>
                    <a:pt x="56" y="0"/>
                    <a:pt x="72" y="16"/>
                    <a:pt x="72" y="36"/>
                  </a:cubicBezTo>
                  <a:cubicBezTo>
                    <a:pt x="72" y="57"/>
                    <a:pt x="56" y="72"/>
                    <a:pt x="36" y="72"/>
                  </a:cubicBezTo>
                  <a:cubicBezTo>
                    <a:pt x="16" y="72"/>
                    <a:pt x="0" y="57"/>
                    <a:pt x="0" y="36"/>
                  </a:cubicBezTo>
                  <a:cubicBezTo>
                    <a:pt x="0" y="16"/>
                    <a:pt x="16" y="0"/>
                    <a:pt x="36" y="0"/>
                  </a:cubicBezTo>
                  <a:close/>
                  <a:moveTo>
                    <a:pt x="36" y="6"/>
                  </a:moveTo>
                  <a:cubicBezTo>
                    <a:pt x="20" y="6"/>
                    <a:pt x="7" y="19"/>
                    <a:pt x="7" y="36"/>
                  </a:cubicBezTo>
                  <a:cubicBezTo>
                    <a:pt x="7" y="53"/>
                    <a:pt x="20" y="67"/>
                    <a:pt x="36" y="67"/>
                  </a:cubicBezTo>
                  <a:cubicBezTo>
                    <a:pt x="53" y="67"/>
                    <a:pt x="66" y="53"/>
                    <a:pt x="66" y="36"/>
                  </a:cubicBezTo>
                  <a:cubicBezTo>
                    <a:pt x="66" y="19"/>
                    <a:pt x="53" y="6"/>
                    <a:pt x="36" y="6"/>
                  </a:cubicBezTo>
                  <a:close/>
                  <a:moveTo>
                    <a:pt x="29" y="57"/>
                  </a:moveTo>
                  <a:cubicBezTo>
                    <a:pt x="23" y="57"/>
                    <a:pt x="23" y="57"/>
                    <a:pt x="23" y="57"/>
                  </a:cubicBezTo>
                  <a:cubicBezTo>
                    <a:pt x="23" y="17"/>
                    <a:pt x="23" y="17"/>
                    <a:pt x="23" y="17"/>
                  </a:cubicBezTo>
                  <a:cubicBezTo>
                    <a:pt x="26" y="16"/>
                    <a:pt x="30" y="16"/>
                    <a:pt x="34" y="16"/>
                  </a:cubicBezTo>
                  <a:cubicBezTo>
                    <a:pt x="41" y="16"/>
                    <a:pt x="45" y="17"/>
                    <a:pt x="47" y="19"/>
                  </a:cubicBezTo>
                  <a:cubicBezTo>
                    <a:pt x="50" y="21"/>
                    <a:pt x="51" y="23"/>
                    <a:pt x="51" y="27"/>
                  </a:cubicBezTo>
                  <a:cubicBezTo>
                    <a:pt x="51" y="33"/>
                    <a:pt x="47" y="36"/>
                    <a:pt x="43" y="37"/>
                  </a:cubicBezTo>
                  <a:cubicBezTo>
                    <a:pt x="43" y="37"/>
                    <a:pt x="43" y="37"/>
                    <a:pt x="43" y="37"/>
                  </a:cubicBezTo>
                  <a:cubicBezTo>
                    <a:pt x="47" y="38"/>
                    <a:pt x="49" y="41"/>
                    <a:pt x="50" y="47"/>
                  </a:cubicBezTo>
                  <a:cubicBezTo>
                    <a:pt x="51" y="53"/>
                    <a:pt x="52" y="56"/>
                    <a:pt x="52" y="57"/>
                  </a:cubicBezTo>
                  <a:cubicBezTo>
                    <a:pt x="46" y="57"/>
                    <a:pt x="46" y="57"/>
                    <a:pt x="46" y="57"/>
                  </a:cubicBezTo>
                  <a:cubicBezTo>
                    <a:pt x="45" y="56"/>
                    <a:pt x="44" y="52"/>
                    <a:pt x="43" y="47"/>
                  </a:cubicBezTo>
                  <a:cubicBezTo>
                    <a:pt x="42" y="42"/>
                    <a:pt x="39" y="40"/>
                    <a:pt x="34" y="40"/>
                  </a:cubicBezTo>
                  <a:cubicBezTo>
                    <a:pt x="29" y="40"/>
                    <a:pt x="29" y="40"/>
                    <a:pt x="29" y="40"/>
                  </a:cubicBezTo>
                  <a:lnTo>
                    <a:pt x="29" y="57"/>
                  </a:lnTo>
                  <a:close/>
                  <a:moveTo>
                    <a:pt x="29" y="35"/>
                  </a:moveTo>
                  <a:cubicBezTo>
                    <a:pt x="34" y="35"/>
                    <a:pt x="34" y="35"/>
                    <a:pt x="34" y="35"/>
                  </a:cubicBezTo>
                  <a:cubicBezTo>
                    <a:pt x="40" y="35"/>
                    <a:pt x="44" y="33"/>
                    <a:pt x="44" y="28"/>
                  </a:cubicBezTo>
                  <a:cubicBezTo>
                    <a:pt x="44" y="24"/>
                    <a:pt x="41" y="21"/>
                    <a:pt x="34" y="21"/>
                  </a:cubicBezTo>
                  <a:cubicBezTo>
                    <a:pt x="32" y="21"/>
                    <a:pt x="31" y="21"/>
                    <a:pt x="29" y="21"/>
                  </a:cubicBezTo>
                  <a:lnTo>
                    <a:pt x="2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56348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 data points">
    <p:bg>
      <p:bgPr>
        <a:solidFill>
          <a:srgbClr val="021A2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2E26A2-3BC3-874A-93B8-69BB037BCB93}"/>
              </a:ext>
            </a:extLst>
          </p:cNvPr>
          <p:cNvSpPr/>
          <p:nvPr userDrawn="1"/>
        </p:nvSpPr>
        <p:spPr>
          <a:xfrm>
            <a:off x="0" y="0"/>
            <a:ext cx="4114800" cy="6858000"/>
          </a:xfrm>
          <a:prstGeom prst="rect">
            <a:avLst/>
          </a:prstGeom>
          <a:gradFill>
            <a:gsLst>
              <a:gs pos="0">
                <a:srgbClr val="000204"/>
              </a:gs>
              <a:gs pos="43000">
                <a:srgbClr val="032338"/>
              </a:gs>
              <a:gs pos="100000">
                <a:srgbClr val="074F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9CA2030-4D9B-BB4A-AEB6-FFE71909BBCD}"/>
              </a:ext>
            </a:extLst>
          </p:cNvPr>
          <p:cNvSpPr/>
          <p:nvPr userDrawn="1"/>
        </p:nvSpPr>
        <p:spPr>
          <a:xfrm>
            <a:off x="4114800" y="0"/>
            <a:ext cx="22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itle 2">
            <a:extLst>
              <a:ext uri="{FF2B5EF4-FFF2-40B4-BE49-F238E27FC236}">
                <a16:creationId xmlns:a16="http://schemas.microsoft.com/office/drawing/2014/main" id="{CFE49A4B-E63C-6144-A03E-02C462FAC696}"/>
              </a:ext>
            </a:extLst>
          </p:cNvPr>
          <p:cNvSpPr>
            <a:spLocks noGrp="1"/>
          </p:cNvSpPr>
          <p:nvPr>
            <p:ph type="title" hasCustomPrompt="1"/>
          </p:nvPr>
        </p:nvSpPr>
        <p:spPr>
          <a:xfrm>
            <a:off x="609600" y="609600"/>
            <a:ext cx="2895600" cy="1007533"/>
          </a:xfrm>
        </p:spPr>
        <p:txBody>
          <a:bodyPr lIns="0" tIns="0" rIns="0" anchor="t">
            <a:normAutofit/>
          </a:bodyPr>
          <a:lstStyle>
            <a:lvl1pPr>
              <a:defRPr sz="2400" b="1" i="0" cap="all" spc="300" baseline="0">
                <a:solidFill>
                  <a:schemeClr val="bg1"/>
                </a:solidFill>
                <a:latin typeface="Avenir Next Demi Bold" panose="020B0503020202020204" pitchFamily="34" charset="0"/>
              </a:defRPr>
            </a:lvl1pPr>
          </a:lstStyle>
          <a:p>
            <a:r>
              <a:rPr lang="en-US"/>
              <a:t>Slide </a:t>
            </a:r>
            <a:br>
              <a:rPr lang="en-US"/>
            </a:br>
            <a:r>
              <a:rPr lang="en-US"/>
              <a:t>Heading</a:t>
            </a:r>
            <a:br>
              <a:rPr lang="en-US"/>
            </a:br>
            <a:r>
              <a:rPr lang="en-US"/>
              <a:t>Max 3 lines</a:t>
            </a:r>
          </a:p>
        </p:txBody>
      </p:sp>
      <p:sp>
        <p:nvSpPr>
          <p:cNvPr id="6" name="Text Placeholder 5">
            <a:extLst>
              <a:ext uri="{FF2B5EF4-FFF2-40B4-BE49-F238E27FC236}">
                <a16:creationId xmlns:a16="http://schemas.microsoft.com/office/drawing/2014/main" id="{BE0F6B35-3E0A-6047-BD2E-DCC76C7A5902}"/>
              </a:ext>
            </a:extLst>
          </p:cNvPr>
          <p:cNvSpPr>
            <a:spLocks noGrp="1"/>
          </p:cNvSpPr>
          <p:nvPr>
            <p:ph type="body" sz="quarter" idx="10" hasCustomPrompt="1"/>
          </p:nvPr>
        </p:nvSpPr>
        <p:spPr>
          <a:xfrm>
            <a:off x="609600" y="1888078"/>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1 title</a:t>
            </a:r>
          </a:p>
        </p:txBody>
      </p:sp>
      <p:sp>
        <p:nvSpPr>
          <p:cNvPr id="10" name="Text Placeholder 5">
            <a:extLst>
              <a:ext uri="{FF2B5EF4-FFF2-40B4-BE49-F238E27FC236}">
                <a16:creationId xmlns:a16="http://schemas.microsoft.com/office/drawing/2014/main" id="{E1B42E4B-9034-934A-BBCC-D4C418C405F5}"/>
              </a:ext>
            </a:extLst>
          </p:cNvPr>
          <p:cNvSpPr>
            <a:spLocks noGrp="1"/>
          </p:cNvSpPr>
          <p:nvPr>
            <p:ph type="body" sz="quarter" idx="11" hasCustomPrompt="1"/>
          </p:nvPr>
        </p:nvSpPr>
        <p:spPr>
          <a:xfrm>
            <a:off x="609600" y="2109458"/>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1 copy</a:t>
            </a:r>
          </a:p>
        </p:txBody>
      </p:sp>
      <p:sp>
        <p:nvSpPr>
          <p:cNvPr id="21" name="Text Placeholder 5">
            <a:extLst>
              <a:ext uri="{FF2B5EF4-FFF2-40B4-BE49-F238E27FC236}">
                <a16:creationId xmlns:a16="http://schemas.microsoft.com/office/drawing/2014/main" id="{432006CA-ED6D-7A4B-8140-0057FC775167}"/>
              </a:ext>
            </a:extLst>
          </p:cNvPr>
          <p:cNvSpPr>
            <a:spLocks noGrp="1"/>
          </p:cNvSpPr>
          <p:nvPr>
            <p:ph type="body" sz="quarter" idx="12" hasCustomPrompt="1"/>
          </p:nvPr>
        </p:nvSpPr>
        <p:spPr>
          <a:xfrm>
            <a:off x="625098" y="2506044"/>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2 title</a:t>
            </a:r>
          </a:p>
        </p:txBody>
      </p:sp>
      <p:sp>
        <p:nvSpPr>
          <p:cNvPr id="22" name="Text Placeholder 5">
            <a:extLst>
              <a:ext uri="{FF2B5EF4-FFF2-40B4-BE49-F238E27FC236}">
                <a16:creationId xmlns:a16="http://schemas.microsoft.com/office/drawing/2014/main" id="{9FBC5747-3E39-1347-BBA6-671649F8E8A3}"/>
              </a:ext>
            </a:extLst>
          </p:cNvPr>
          <p:cNvSpPr>
            <a:spLocks noGrp="1"/>
          </p:cNvSpPr>
          <p:nvPr>
            <p:ph type="body" sz="quarter" idx="13" hasCustomPrompt="1"/>
          </p:nvPr>
        </p:nvSpPr>
        <p:spPr>
          <a:xfrm>
            <a:off x="625098" y="2727424"/>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2 copy</a:t>
            </a:r>
          </a:p>
        </p:txBody>
      </p:sp>
      <p:sp>
        <p:nvSpPr>
          <p:cNvPr id="24" name="Text Placeholder 5">
            <a:extLst>
              <a:ext uri="{FF2B5EF4-FFF2-40B4-BE49-F238E27FC236}">
                <a16:creationId xmlns:a16="http://schemas.microsoft.com/office/drawing/2014/main" id="{255616DE-EE28-AA4D-84D8-B282BBFFC056}"/>
              </a:ext>
            </a:extLst>
          </p:cNvPr>
          <p:cNvSpPr>
            <a:spLocks noGrp="1"/>
          </p:cNvSpPr>
          <p:nvPr>
            <p:ph type="body" sz="quarter" idx="14" hasCustomPrompt="1"/>
          </p:nvPr>
        </p:nvSpPr>
        <p:spPr>
          <a:xfrm>
            <a:off x="624543" y="3128101"/>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3 title</a:t>
            </a:r>
          </a:p>
        </p:txBody>
      </p:sp>
      <p:sp>
        <p:nvSpPr>
          <p:cNvPr id="25" name="Text Placeholder 5">
            <a:extLst>
              <a:ext uri="{FF2B5EF4-FFF2-40B4-BE49-F238E27FC236}">
                <a16:creationId xmlns:a16="http://schemas.microsoft.com/office/drawing/2014/main" id="{D07EC7D4-2C0F-C94A-9659-8D51FFCA42EB}"/>
              </a:ext>
            </a:extLst>
          </p:cNvPr>
          <p:cNvSpPr>
            <a:spLocks noGrp="1"/>
          </p:cNvSpPr>
          <p:nvPr>
            <p:ph type="body" sz="quarter" idx="15" hasCustomPrompt="1"/>
          </p:nvPr>
        </p:nvSpPr>
        <p:spPr>
          <a:xfrm>
            <a:off x="624543" y="3349481"/>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3 copy</a:t>
            </a:r>
          </a:p>
        </p:txBody>
      </p:sp>
      <p:sp>
        <p:nvSpPr>
          <p:cNvPr id="28" name="Text Placeholder 5">
            <a:extLst>
              <a:ext uri="{FF2B5EF4-FFF2-40B4-BE49-F238E27FC236}">
                <a16:creationId xmlns:a16="http://schemas.microsoft.com/office/drawing/2014/main" id="{22C4832D-B3F4-6D44-AA7A-E8A9C7A0DAFC}"/>
              </a:ext>
            </a:extLst>
          </p:cNvPr>
          <p:cNvSpPr>
            <a:spLocks noGrp="1"/>
          </p:cNvSpPr>
          <p:nvPr>
            <p:ph type="body" sz="quarter" idx="16" hasCustomPrompt="1"/>
          </p:nvPr>
        </p:nvSpPr>
        <p:spPr>
          <a:xfrm>
            <a:off x="609600" y="3734387"/>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4 title</a:t>
            </a:r>
          </a:p>
        </p:txBody>
      </p:sp>
      <p:sp>
        <p:nvSpPr>
          <p:cNvPr id="29" name="Text Placeholder 5">
            <a:extLst>
              <a:ext uri="{FF2B5EF4-FFF2-40B4-BE49-F238E27FC236}">
                <a16:creationId xmlns:a16="http://schemas.microsoft.com/office/drawing/2014/main" id="{777AAF25-5AFE-4F4F-A05A-0AB5B96A7159}"/>
              </a:ext>
            </a:extLst>
          </p:cNvPr>
          <p:cNvSpPr>
            <a:spLocks noGrp="1"/>
          </p:cNvSpPr>
          <p:nvPr>
            <p:ph type="body" sz="quarter" idx="17" hasCustomPrompt="1"/>
          </p:nvPr>
        </p:nvSpPr>
        <p:spPr>
          <a:xfrm>
            <a:off x="609600" y="3955767"/>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4 copy</a:t>
            </a:r>
          </a:p>
        </p:txBody>
      </p:sp>
      <p:sp>
        <p:nvSpPr>
          <p:cNvPr id="30" name="Text Placeholder 5">
            <a:extLst>
              <a:ext uri="{FF2B5EF4-FFF2-40B4-BE49-F238E27FC236}">
                <a16:creationId xmlns:a16="http://schemas.microsoft.com/office/drawing/2014/main" id="{4C683F44-0A98-EC4A-9074-E1262947A1B1}"/>
              </a:ext>
            </a:extLst>
          </p:cNvPr>
          <p:cNvSpPr>
            <a:spLocks noGrp="1"/>
          </p:cNvSpPr>
          <p:nvPr>
            <p:ph type="body" sz="quarter" idx="18" hasCustomPrompt="1"/>
          </p:nvPr>
        </p:nvSpPr>
        <p:spPr>
          <a:xfrm>
            <a:off x="609600" y="4352582"/>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5 title</a:t>
            </a:r>
          </a:p>
        </p:txBody>
      </p:sp>
      <p:sp>
        <p:nvSpPr>
          <p:cNvPr id="31" name="Text Placeholder 5">
            <a:extLst>
              <a:ext uri="{FF2B5EF4-FFF2-40B4-BE49-F238E27FC236}">
                <a16:creationId xmlns:a16="http://schemas.microsoft.com/office/drawing/2014/main" id="{4B572F2F-7598-894B-BFE6-766046EF3455}"/>
              </a:ext>
            </a:extLst>
          </p:cNvPr>
          <p:cNvSpPr>
            <a:spLocks noGrp="1"/>
          </p:cNvSpPr>
          <p:nvPr>
            <p:ph type="body" sz="quarter" idx="19" hasCustomPrompt="1"/>
          </p:nvPr>
        </p:nvSpPr>
        <p:spPr>
          <a:xfrm>
            <a:off x="609600" y="4573962"/>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5 copy</a:t>
            </a:r>
          </a:p>
        </p:txBody>
      </p:sp>
      <p:sp>
        <p:nvSpPr>
          <p:cNvPr id="32" name="Text Placeholder 5">
            <a:extLst>
              <a:ext uri="{FF2B5EF4-FFF2-40B4-BE49-F238E27FC236}">
                <a16:creationId xmlns:a16="http://schemas.microsoft.com/office/drawing/2014/main" id="{8D15439E-A48E-884B-886D-CB7DBFBFC154}"/>
              </a:ext>
            </a:extLst>
          </p:cNvPr>
          <p:cNvSpPr>
            <a:spLocks noGrp="1"/>
          </p:cNvSpPr>
          <p:nvPr>
            <p:ph type="body" sz="quarter" idx="20" hasCustomPrompt="1"/>
          </p:nvPr>
        </p:nvSpPr>
        <p:spPr>
          <a:xfrm>
            <a:off x="624543" y="4965924"/>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6 title</a:t>
            </a:r>
          </a:p>
        </p:txBody>
      </p:sp>
      <p:sp>
        <p:nvSpPr>
          <p:cNvPr id="33" name="Text Placeholder 5">
            <a:extLst>
              <a:ext uri="{FF2B5EF4-FFF2-40B4-BE49-F238E27FC236}">
                <a16:creationId xmlns:a16="http://schemas.microsoft.com/office/drawing/2014/main" id="{C6603E83-DBE9-504A-88FB-C65A0BCF3809}"/>
              </a:ext>
            </a:extLst>
          </p:cNvPr>
          <p:cNvSpPr>
            <a:spLocks noGrp="1"/>
          </p:cNvSpPr>
          <p:nvPr>
            <p:ph type="body" sz="quarter" idx="21" hasCustomPrompt="1"/>
          </p:nvPr>
        </p:nvSpPr>
        <p:spPr>
          <a:xfrm>
            <a:off x="624543" y="5187304"/>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6 copy</a:t>
            </a:r>
          </a:p>
        </p:txBody>
      </p:sp>
      <p:sp>
        <p:nvSpPr>
          <p:cNvPr id="34" name="Text Placeholder 5">
            <a:extLst>
              <a:ext uri="{FF2B5EF4-FFF2-40B4-BE49-F238E27FC236}">
                <a16:creationId xmlns:a16="http://schemas.microsoft.com/office/drawing/2014/main" id="{ED6AB506-9F9C-7F48-92FE-A123C884215D}"/>
              </a:ext>
            </a:extLst>
          </p:cNvPr>
          <p:cNvSpPr>
            <a:spLocks noGrp="1"/>
          </p:cNvSpPr>
          <p:nvPr>
            <p:ph type="body" sz="quarter" idx="22" hasCustomPrompt="1"/>
          </p:nvPr>
        </p:nvSpPr>
        <p:spPr>
          <a:xfrm>
            <a:off x="622555" y="5606373"/>
            <a:ext cx="2895600" cy="197379"/>
          </a:xfrm>
        </p:spPr>
        <p:txBody>
          <a:bodyPr lIns="0" tIns="0" rIns="0" bIns="0">
            <a:normAutofit/>
          </a:bodyPr>
          <a:lstStyle>
            <a:lvl1pPr marL="0" indent="0">
              <a:buNone/>
              <a:defRPr sz="1100" cap="all" spc="300" baseline="0">
                <a:solidFill>
                  <a:schemeClr val="bg1"/>
                </a:solidFill>
                <a:latin typeface="Palatino" pitchFamily="2" charset="77"/>
                <a:ea typeface="Palatino" pitchFamily="2" charset="77"/>
              </a:defRPr>
            </a:lvl1pPr>
          </a:lstStyle>
          <a:p>
            <a:pPr lvl="0"/>
            <a:r>
              <a:rPr lang="en-US"/>
              <a:t>point 7 title</a:t>
            </a:r>
          </a:p>
        </p:txBody>
      </p:sp>
      <p:sp>
        <p:nvSpPr>
          <p:cNvPr id="35" name="Text Placeholder 5">
            <a:extLst>
              <a:ext uri="{FF2B5EF4-FFF2-40B4-BE49-F238E27FC236}">
                <a16:creationId xmlns:a16="http://schemas.microsoft.com/office/drawing/2014/main" id="{B35A43CC-95E5-A842-87F4-783E79E42B1A}"/>
              </a:ext>
            </a:extLst>
          </p:cNvPr>
          <p:cNvSpPr>
            <a:spLocks noGrp="1"/>
          </p:cNvSpPr>
          <p:nvPr>
            <p:ph type="body" sz="quarter" idx="23" hasCustomPrompt="1"/>
          </p:nvPr>
        </p:nvSpPr>
        <p:spPr>
          <a:xfrm>
            <a:off x="622555" y="5827753"/>
            <a:ext cx="2895600" cy="197379"/>
          </a:xfrm>
        </p:spPr>
        <p:txBody>
          <a:bodyPr lIns="0" tIns="0" rIns="0" bIns="0">
            <a:noAutofit/>
          </a:bodyPr>
          <a:lstStyle>
            <a:lvl1pPr marL="0" indent="0">
              <a:buNone/>
              <a:defRPr sz="1600" b="0" i="0" cap="all" spc="300" baseline="0">
                <a:solidFill>
                  <a:schemeClr val="bg1"/>
                </a:solidFill>
                <a:latin typeface="Avenir Next" panose="020B0503020202020204" pitchFamily="34" charset="0"/>
                <a:ea typeface="Palatino" pitchFamily="2" charset="77"/>
              </a:defRPr>
            </a:lvl1pPr>
          </a:lstStyle>
          <a:p>
            <a:pPr lvl="0"/>
            <a:r>
              <a:rPr lang="en-US"/>
              <a:t>Point 7 copy</a:t>
            </a:r>
          </a:p>
        </p:txBody>
      </p:sp>
      <p:sp>
        <p:nvSpPr>
          <p:cNvPr id="36" name="Rectangle 35">
            <a:extLst>
              <a:ext uri="{FF2B5EF4-FFF2-40B4-BE49-F238E27FC236}">
                <a16:creationId xmlns:a16="http://schemas.microsoft.com/office/drawing/2014/main" id="{5A1966AA-EFDF-2C4A-AD66-2833BF3EC953}"/>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43" name="Text Placeholder 41">
            <a:extLst>
              <a:ext uri="{FF2B5EF4-FFF2-40B4-BE49-F238E27FC236}">
                <a16:creationId xmlns:a16="http://schemas.microsoft.com/office/drawing/2014/main" id="{636096F3-30E0-334A-9071-A0995B3B86D6}"/>
              </a:ext>
            </a:extLst>
          </p:cNvPr>
          <p:cNvSpPr>
            <a:spLocks noGrp="1"/>
          </p:cNvSpPr>
          <p:nvPr>
            <p:ph type="body" sz="quarter" idx="25" hasCustomPrompt="1"/>
          </p:nvPr>
        </p:nvSpPr>
        <p:spPr>
          <a:xfrm>
            <a:off x="8018096" y="630979"/>
            <a:ext cx="3522662" cy="986154"/>
          </a:xfrm>
        </p:spPr>
        <p:txBody>
          <a:bodyPr>
            <a:normAutofit/>
          </a:bodyPr>
          <a:lstStyle>
            <a:lvl1pPr marL="0" indent="0" algn="r">
              <a:buNone/>
              <a:defRPr sz="2400" b="1" i="0" cap="all" spc="300" baseline="0">
                <a:solidFill>
                  <a:schemeClr val="bg1"/>
                </a:solidFill>
                <a:latin typeface="Avenir Next Demi Bold" panose="020B0503020202020204" pitchFamily="34" charset="0"/>
              </a:defRPr>
            </a:lvl1pPr>
          </a:lstStyle>
          <a:p>
            <a:pPr lvl="0"/>
            <a:r>
              <a:rPr lang="en-US"/>
              <a:t>Chart title max 2 lines</a:t>
            </a:r>
          </a:p>
        </p:txBody>
      </p:sp>
    </p:spTree>
    <p:extLst>
      <p:ext uri="{BB962C8B-B14F-4D97-AF65-F5344CB8AC3E}">
        <p14:creationId xmlns:p14="http://schemas.microsoft.com/office/powerpoint/2010/main" val="503905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4">
          <p15:clr>
            <a:srgbClr val="FBAE40"/>
          </p15:clr>
        </p15:guide>
        <p15:guide id="4" orient="horz" pos="3936">
          <p15:clr>
            <a:srgbClr val="FBAE40"/>
          </p15:clr>
        </p15:guide>
        <p15:guide id="5" pos="384">
          <p15:clr>
            <a:srgbClr val="FBAE40"/>
          </p15:clr>
        </p15:guide>
        <p15:guide id="6" pos="72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 full copy area">
    <p:bg>
      <p:bgPr>
        <a:solidFill>
          <a:srgbClr val="021A2A"/>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2E26A2-3BC3-874A-93B8-69BB037BCB93}"/>
              </a:ext>
            </a:extLst>
          </p:cNvPr>
          <p:cNvSpPr/>
          <p:nvPr userDrawn="1"/>
        </p:nvSpPr>
        <p:spPr>
          <a:xfrm>
            <a:off x="0" y="0"/>
            <a:ext cx="4114800" cy="6858000"/>
          </a:xfrm>
          <a:prstGeom prst="rect">
            <a:avLst/>
          </a:prstGeom>
          <a:gradFill>
            <a:gsLst>
              <a:gs pos="0">
                <a:srgbClr val="000204"/>
              </a:gs>
              <a:gs pos="43000">
                <a:srgbClr val="032338"/>
              </a:gs>
              <a:gs pos="100000">
                <a:srgbClr val="074F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9CA2030-4D9B-BB4A-AEB6-FFE71909BBCD}"/>
              </a:ext>
            </a:extLst>
          </p:cNvPr>
          <p:cNvSpPr/>
          <p:nvPr userDrawn="1"/>
        </p:nvSpPr>
        <p:spPr>
          <a:xfrm>
            <a:off x="4114800" y="0"/>
            <a:ext cx="228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itle 2">
            <a:extLst>
              <a:ext uri="{FF2B5EF4-FFF2-40B4-BE49-F238E27FC236}">
                <a16:creationId xmlns:a16="http://schemas.microsoft.com/office/drawing/2014/main" id="{CFE49A4B-E63C-6144-A03E-02C462FAC696}"/>
              </a:ext>
            </a:extLst>
          </p:cNvPr>
          <p:cNvSpPr>
            <a:spLocks noGrp="1"/>
          </p:cNvSpPr>
          <p:nvPr>
            <p:ph type="title" hasCustomPrompt="1"/>
          </p:nvPr>
        </p:nvSpPr>
        <p:spPr>
          <a:xfrm>
            <a:off x="609600" y="609600"/>
            <a:ext cx="2895600" cy="1007533"/>
          </a:xfrm>
        </p:spPr>
        <p:txBody>
          <a:bodyPr lIns="0" tIns="0" rIns="0" anchor="t">
            <a:normAutofit/>
          </a:bodyPr>
          <a:lstStyle>
            <a:lvl1pPr>
              <a:defRPr sz="2400" b="1" i="0" cap="all" spc="300" baseline="0">
                <a:solidFill>
                  <a:schemeClr val="bg1"/>
                </a:solidFill>
                <a:latin typeface="Avenir Next Demi Bold" panose="020B0503020202020204" pitchFamily="34" charset="0"/>
              </a:defRPr>
            </a:lvl1pPr>
          </a:lstStyle>
          <a:p>
            <a:r>
              <a:rPr lang="en-US"/>
              <a:t>Slide </a:t>
            </a:r>
            <a:br>
              <a:rPr lang="en-US"/>
            </a:br>
            <a:r>
              <a:rPr lang="en-US"/>
              <a:t>Heading</a:t>
            </a:r>
            <a:br>
              <a:rPr lang="en-US"/>
            </a:br>
            <a:r>
              <a:rPr lang="en-US"/>
              <a:t>Max 3 lines</a:t>
            </a:r>
          </a:p>
        </p:txBody>
      </p:sp>
      <p:sp>
        <p:nvSpPr>
          <p:cNvPr id="36" name="Rectangle 35">
            <a:extLst>
              <a:ext uri="{FF2B5EF4-FFF2-40B4-BE49-F238E27FC236}">
                <a16:creationId xmlns:a16="http://schemas.microsoft.com/office/drawing/2014/main" id="{5A1966AA-EFDF-2C4A-AD66-2833BF3EC953}"/>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43" name="Text Placeholder 41">
            <a:extLst>
              <a:ext uri="{FF2B5EF4-FFF2-40B4-BE49-F238E27FC236}">
                <a16:creationId xmlns:a16="http://schemas.microsoft.com/office/drawing/2014/main" id="{636096F3-30E0-334A-9071-A0995B3B86D6}"/>
              </a:ext>
            </a:extLst>
          </p:cNvPr>
          <p:cNvSpPr>
            <a:spLocks noGrp="1"/>
          </p:cNvSpPr>
          <p:nvPr>
            <p:ph type="body" sz="quarter" idx="25" hasCustomPrompt="1"/>
          </p:nvPr>
        </p:nvSpPr>
        <p:spPr>
          <a:xfrm>
            <a:off x="8018096" y="630979"/>
            <a:ext cx="3522662" cy="986154"/>
          </a:xfrm>
        </p:spPr>
        <p:txBody>
          <a:bodyPr>
            <a:normAutofit/>
          </a:bodyPr>
          <a:lstStyle>
            <a:lvl1pPr marL="0" indent="0" algn="r">
              <a:buNone/>
              <a:defRPr sz="2400" b="1" i="0" cap="all" spc="300" baseline="0">
                <a:solidFill>
                  <a:schemeClr val="bg1"/>
                </a:solidFill>
                <a:latin typeface="Avenir Next Demi Bold" panose="020B0503020202020204" pitchFamily="34" charset="0"/>
              </a:defRPr>
            </a:lvl1pPr>
          </a:lstStyle>
          <a:p>
            <a:pPr lvl="0"/>
            <a:r>
              <a:rPr lang="en-US"/>
              <a:t>Chart title max 2 lines</a:t>
            </a:r>
          </a:p>
        </p:txBody>
      </p:sp>
      <p:sp>
        <p:nvSpPr>
          <p:cNvPr id="26" name="Text Placeholder 5">
            <a:extLst>
              <a:ext uri="{FF2B5EF4-FFF2-40B4-BE49-F238E27FC236}">
                <a16:creationId xmlns:a16="http://schemas.microsoft.com/office/drawing/2014/main" id="{755D54B7-4FA7-C642-9E4B-B57A4A003E44}"/>
              </a:ext>
            </a:extLst>
          </p:cNvPr>
          <p:cNvSpPr>
            <a:spLocks noGrp="1"/>
          </p:cNvSpPr>
          <p:nvPr>
            <p:ph type="body" sz="quarter" idx="26"/>
          </p:nvPr>
        </p:nvSpPr>
        <p:spPr>
          <a:xfrm>
            <a:off x="622556" y="1888078"/>
            <a:ext cx="2895600" cy="4284917"/>
          </a:xfrm>
        </p:spPr>
        <p:txBody>
          <a:bodyPr lIns="0" tIns="0" rIns="0" bIns="0"/>
          <a:lstStyle>
            <a:lvl1pPr>
              <a:defRPr sz="2000" b="0" i="0">
                <a:solidFill>
                  <a:schemeClr val="bg1"/>
                </a:solidFill>
                <a:latin typeface="Avenir Next" panose="020B0503020202020204" pitchFamily="34" charset="0"/>
              </a:defRPr>
            </a:lvl1pPr>
            <a:lvl2pPr>
              <a:defRPr sz="1600" b="0" i="0">
                <a:solidFill>
                  <a:schemeClr val="bg1"/>
                </a:solidFill>
                <a:latin typeface="Avenir Next" panose="020B0503020202020204" pitchFamily="34" charset="0"/>
              </a:defRPr>
            </a:lvl2pPr>
            <a:lvl3pPr>
              <a:defRPr sz="1300" b="0" i="0">
                <a:solidFill>
                  <a:schemeClr val="bg1"/>
                </a:solidFill>
                <a:latin typeface="Avenir Next" panose="020B0503020202020204" pitchFamily="34" charset="0"/>
              </a:defRPr>
            </a:lvl3pPr>
            <a:lvl4pPr>
              <a:defRPr sz="1100" b="0" i="0">
                <a:solidFill>
                  <a:schemeClr val="bg1"/>
                </a:solidFill>
                <a:latin typeface="Avenir Next" panose="020B0503020202020204" pitchFamily="34" charset="0"/>
              </a:defRPr>
            </a:lvl4pPr>
            <a:lvl5pPr>
              <a:defRPr sz="900" b="0" i="0">
                <a:solidFill>
                  <a:schemeClr val="bg1"/>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083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84">
          <p15:clr>
            <a:srgbClr val="FBAE40"/>
          </p15:clr>
        </p15:guide>
        <p15:guide id="4" orient="horz" pos="3936">
          <p15:clr>
            <a:srgbClr val="FBAE40"/>
          </p15:clr>
        </p15:guide>
        <p15:guide id="5" pos="384">
          <p15:clr>
            <a:srgbClr val="FBAE40"/>
          </p15:clr>
        </p15:guide>
        <p15:guide id="6" pos="72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column highlight">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4D8171-1E4E-484D-9C49-2C7248FC13C7}"/>
              </a:ext>
            </a:extLst>
          </p:cNvPr>
          <p:cNvSpPr/>
          <p:nvPr userDrawn="1"/>
        </p:nvSpPr>
        <p:spPr>
          <a:xfrm>
            <a:off x="935666" y="4379272"/>
            <a:ext cx="2436306" cy="1629894"/>
          </a:xfrm>
          <a:prstGeom prst="rect">
            <a:avLst/>
          </a:prstGeom>
          <a:gradFill>
            <a:gsLst>
              <a:gs pos="0">
                <a:srgbClr val="000204"/>
              </a:gs>
              <a:gs pos="100000">
                <a:srgbClr val="021A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412B7E8-B920-0D43-8051-E39D84567493}"/>
              </a:ext>
            </a:extLst>
          </p:cNvPr>
          <p:cNvSpPr>
            <a:spLocks noGrp="1"/>
          </p:cNvSpPr>
          <p:nvPr>
            <p:ph type="title" hasCustomPrompt="1"/>
          </p:nvPr>
        </p:nvSpPr>
        <p:spPr>
          <a:xfrm>
            <a:off x="914400" y="609600"/>
            <a:ext cx="10363200" cy="432391"/>
          </a:xfrm>
        </p:spPr>
        <p:txBody>
          <a:bodyPr lIns="0" tIns="0" rIns="0" bIns="0" anchor="t">
            <a:normAutofit/>
          </a:bodyPr>
          <a:lstStyle>
            <a:lvl1pPr>
              <a:defRPr sz="3200" b="0" i="0" cap="all" spc="300" baseline="0">
                <a:solidFill>
                  <a:schemeClr val="bg1"/>
                </a:solidFill>
                <a:latin typeface="Palatino" pitchFamily="2" charset="77"/>
                <a:ea typeface="Palatino" pitchFamily="2" charset="77"/>
              </a:defRPr>
            </a:lvl1pPr>
          </a:lstStyle>
          <a:p>
            <a:r>
              <a:rPr lang="en-US"/>
              <a:t>Slide Heading</a:t>
            </a:r>
          </a:p>
        </p:txBody>
      </p:sp>
      <p:sp>
        <p:nvSpPr>
          <p:cNvPr id="11" name="Rectangle 10">
            <a:extLst>
              <a:ext uri="{FF2B5EF4-FFF2-40B4-BE49-F238E27FC236}">
                <a16:creationId xmlns:a16="http://schemas.microsoft.com/office/drawing/2014/main" id="{85D70963-B736-D54F-B0D8-5F7EEAB64F73}"/>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15" name="Text Placeholder 14">
            <a:extLst>
              <a:ext uri="{FF2B5EF4-FFF2-40B4-BE49-F238E27FC236}">
                <a16:creationId xmlns:a16="http://schemas.microsoft.com/office/drawing/2014/main" id="{CAD17448-61E5-DA46-A1DB-1E7D8629CF2D}"/>
              </a:ext>
            </a:extLst>
          </p:cNvPr>
          <p:cNvSpPr>
            <a:spLocks noGrp="1"/>
          </p:cNvSpPr>
          <p:nvPr>
            <p:ph type="body" sz="quarter" idx="10" hasCustomPrompt="1"/>
          </p:nvPr>
        </p:nvSpPr>
        <p:spPr>
          <a:xfrm>
            <a:off x="935666" y="1078723"/>
            <a:ext cx="10341934" cy="271612"/>
          </a:xfrm>
        </p:spPr>
        <p:txBody>
          <a:bodyPr lIns="0" tIns="0" r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Slide sub header</a:t>
            </a:r>
          </a:p>
        </p:txBody>
      </p:sp>
      <p:sp>
        <p:nvSpPr>
          <p:cNvPr id="6" name="Picture Placeholder 7">
            <a:extLst>
              <a:ext uri="{FF2B5EF4-FFF2-40B4-BE49-F238E27FC236}">
                <a16:creationId xmlns:a16="http://schemas.microsoft.com/office/drawing/2014/main" id="{B32C0F66-AE0D-EB47-B44E-D32AC1F60361}"/>
              </a:ext>
            </a:extLst>
          </p:cNvPr>
          <p:cNvSpPr>
            <a:spLocks noGrp="1" noChangeAspect="1"/>
          </p:cNvSpPr>
          <p:nvPr>
            <p:ph type="pic" sz="quarter" idx="11"/>
          </p:nvPr>
        </p:nvSpPr>
        <p:spPr>
          <a:xfrm>
            <a:off x="935665" y="1947931"/>
            <a:ext cx="2436305" cy="2436305"/>
          </a:xfrm>
        </p:spPr>
        <p:txBody>
          <a:bodyPr/>
          <a:lstStyle/>
          <a:p>
            <a:r>
              <a:rPr lang="en-US" dirty="0"/>
              <a:t>Click icon to add picture</a:t>
            </a:r>
          </a:p>
        </p:txBody>
      </p:sp>
      <p:sp>
        <p:nvSpPr>
          <p:cNvPr id="10" name="Text Placeholder 36">
            <a:extLst>
              <a:ext uri="{FF2B5EF4-FFF2-40B4-BE49-F238E27FC236}">
                <a16:creationId xmlns:a16="http://schemas.microsoft.com/office/drawing/2014/main" id="{D4767DBD-F4AC-434D-8231-5335A9551E7D}"/>
              </a:ext>
            </a:extLst>
          </p:cNvPr>
          <p:cNvSpPr>
            <a:spLocks noGrp="1"/>
          </p:cNvSpPr>
          <p:nvPr>
            <p:ph type="body" sz="quarter" idx="20" hasCustomPrompt="1"/>
          </p:nvPr>
        </p:nvSpPr>
        <p:spPr>
          <a:xfrm>
            <a:off x="1019300" y="4584798"/>
            <a:ext cx="2271557" cy="557213"/>
          </a:xfrm>
        </p:spPr>
        <p:txBody>
          <a:bodyP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1 title</a:t>
            </a:r>
          </a:p>
        </p:txBody>
      </p:sp>
      <p:sp>
        <p:nvSpPr>
          <p:cNvPr id="12" name="Text Placeholder 36">
            <a:extLst>
              <a:ext uri="{FF2B5EF4-FFF2-40B4-BE49-F238E27FC236}">
                <a16:creationId xmlns:a16="http://schemas.microsoft.com/office/drawing/2014/main" id="{2122E6BA-CD3B-3B49-8EBD-B8D24D3852CB}"/>
              </a:ext>
            </a:extLst>
          </p:cNvPr>
          <p:cNvSpPr>
            <a:spLocks noGrp="1"/>
          </p:cNvSpPr>
          <p:nvPr>
            <p:ph type="body" sz="quarter" idx="23" hasCustomPrompt="1"/>
          </p:nvPr>
        </p:nvSpPr>
        <p:spPr>
          <a:xfrm>
            <a:off x="1019300" y="5222394"/>
            <a:ext cx="2271547" cy="797406"/>
          </a:xfrm>
        </p:spPr>
        <p:txBody>
          <a:bodyPr>
            <a:normAutofit/>
          </a:bodyPr>
          <a:lstStyle>
            <a:lvl1pPr marL="0" indent="0" algn="l">
              <a:buNone/>
              <a:defRPr sz="1000" cap="none" spc="0" baseline="0">
                <a:solidFill>
                  <a:schemeClr val="bg1"/>
                </a:solidFill>
                <a:latin typeface="Avenir Next" panose="020B0503020202020204" pitchFamily="34" charset="0"/>
                <a:ea typeface="Palatino" pitchFamily="2" charset="77"/>
              </a:defRPr>
            </a:lvl1pPr>
          </a:lstStyle>
          <a:p>
            <a:pPr lvl="0"/>
            <a:r>
              <a:rPr lang="en-US"/>
              <a:t>Section 1 sub copy</a:t>
            </a:r>
          </a:p>
        </p:txBody>
      </p:sp>
      <p:sp>
        <p:nvSpPr>
          <p:cNvPr id="28" name="Rectangle 27">
            <a:extLst>
              <a:ext uri="{FF2B5EF4-FFF2-40B4-BE49-F238E27FC236}">
                <a16:creationId xmlns:a16="http://schemas.microsoft.com/office/drawing/2014/main" id="{BB1A1BD9-9EBE-724D-A82E-F90CBE8E2D07}"/>
              </a:ext>
            </a:extLst>
          </p:cNvPr>
          <p:cNvSpPr/>
          <p:nvPr userDrawn="1"/>
        </p:nvSpPr>
        <p:spPr>
          <a:xfrm>
            <a:off x="3572153" y="4377997"/>
            <a:ext cx="2436306" cy="1629894"/>
          </a:xfrm>
          <a:prstGeom prst="rect">
            <a:avLst/>
          </a:prstGeom>
          <a:gradFill>
            <a:gsLst>
              <a:gs pos="0">
                <a:srgbClr val="000204"/>
              </a:gs>
              <a:gs pos="100000">
                <a:srgbClr val="021A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7">
            <a:extLst>
              <a:ext uri="{FF2B5EF4-FFF2-40B4-BE49-F238E27FC236}">
                <a16:creationId xmlns:a16="http://schemas.microsoft.com/office/drawing/2014/main" id="{9C7FF997-0251-B24A-BC73-DC259C29706E}"/>
              </a:ext>
            </a:extLst>
          </p:cNvPr>
          <p:cNvSpPr>
            <a:spLocks noGrp="1" noChangeAspect="1"/>
          </p:cNvSpPr>
          <p:nvPr>
            <p:ph type="pic" sz="quarter" idx="36"/>
          </p:nvPr>
        </p:nvSpPr>
        <p:spPr>
          <a:xfrm>
            <a:off x="3572152" y="1946656"/>
            <a:ext cx="2436305" cy="2436305"/>
          </a:xfrm>
        </p:spPr>
        <p:txBody>
          <a:bodyPr/>
          <a:lstStyle/>
          <a:p>
            <a:r>
              <a:rPr lang="en-US" dirty="0"/>
              <a:t>Click icon to add picture</a:t>
            </a:r>
          </a:p>
        </p:txBody>
      </p:sp>
      <p:sp>
        <p:nvSpPr>
          <p:cNvPr id="30" name="Text Placeholder 36">
            <a:extLst>
              <a:ext uri="{FF2B5EF4-FFF2-40B4-BE49-F238E27FC236}">
                <a16:creationId xmlns:a16="http://schemas.microsoft.com/office/drawing/2014/main" id="{57A7BD5E-0022-EC4C-9832-C1662BA06794}"/>
              </a:ext>
            </a:extLst>
          </p:cNvPr>
          <p:cNvSpPr>
            <a:spLocks noGrp="1"/>
          </p:cNvSpPr>
          <p:nvPr>
            <p:ph type="body" sz="quarter" idx="37" hasCustomPrompt="1"/>
          </p:nvPr>
        </p:nvSpPr>
        <p:spPr>
          <a:xfrm>
            <a:off x="3655787" y="4583523"/>
            <a:ext cx="2271557" cy="557213"/>
          </a:xfrm>
        </p:spPr>
        <p:txBody>
          <a:bodyP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1 title</a:t>
            </a:r>
          </a:p>
        </p:txBody>
      </p:sp>
      <p:sp>
        <p:nvSpPr>
          <p:cNvPr id="31" name="Text Placeholder 36">
            <a:extLst>
              <a:ext uri="{FF2B5EF4-FFF2-40B4-BE49-F238E27FC236}">
                <a16:creationId xmlns:a16="http://schemas.microsoft.com/office/drawing/2014/main" id="{301B3F5A-2C43-6648-B0F1-CF7AD39301C3}"/>
              </a:ext>
            </a:extLst>
          </p:cNvPr>
          <p:cNvSpPr>
            <a:spLocks noGrp="1"/>
          </p:cNvSpPr>
          <p:nvPr>
            <p:ph type="body" sz="quarter" idx="38" hasCustomPrompt="1"/>
          </p:nvPr>
        </p:nvSpPr>
        <p:spPr>
          <a:xfrm>
            <a:off x="3655787" y="5221119"/>
            <a:ext cx="2271547" cy="797406"/>
          </a:xfrm>
        </p:spPr>
        <p:txBody>
          <a:bodyPr>
            <a:normAutofit/>
          </a:bodyPr>
          <a:lstStyle>
            <a:lvl1pPr marL="0" indent="0" algn="l">
              <a:buNone/>
              <a:defRPr sz="1000" cap="none" spc="0" baseline="0">
                <a:solidFill>
                  <a:schemeClr val="bg1"/>
                </a:solidFill>
                <a:latin typeface="Avenir Next" panose="020B0503020202020204" pitchFamily="34" charset="0"/>
                <a:ea typeface="Palatino" pitchFamily="2" charset="77"/>
              </a:defRPr>
            </a:lvl1pPr>
          </a:lstStyle>
          <a:p>
            <a:pPr lvl="0"/>
            <a:r>
              <a:rPr lang="en-US"/>
              <a:t>Section 1 sub copy</a:t>
            </a:r>
          </a:p>
        </p:txBody>
      </p:sp>
      <p:sp>
        <p:nvSpPr>
          <p:cNvPr id="32" name="Rectangle 31">
            <a:extLst>
              <a:ext uri="{FF2B5EF4-FFF2-40B4-BE49-F238E27FC236}">
                <a16:creationId xmlns:a16="http://schemas.microsoft.com/office/drawing/2014/main" id="{574DB276-0E55-9040-8C25-BECC8495C6D2}"/>
              </a:ext>
            </a:extLst>
          </p:cNvPr>
          <p:cNvSpPr/>
          <p:nvPr userDrawn="1"/>
        </p:nvSpPr>
        <p:spPr>
          <a:xfrm>
            <a:off x="6204807" y="4377997"/>
            <a:ext cx="2436306" cy="1629894"/>
          </a:xfrm>
          <a:prstGeom prst="rect">
            <a:avLst/>
          </a:prstGeom>
          <a:gradFill>
            <a:gsLst>
              <a:gs pos="0">
                <a:srgbClr val="000204"/>
              </a:gs>
              <a:gs pos="100000">
                <a:srgbClr val="021A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Picture Placeholder 7">
            <a:extLst>
              <a:ext uri="{FF2B5EF4-FFF2-40B4-BE49-F238E27FC236}">
                <a16:creationId xmlns:a16="http://schemas.microsoft.com/office/drawing/2014/main" id="{F2F32FBD-3EA7-E240-B6AB-C9633FB0B40E}"/>
              </a:ext>
            </a:extLst>
          </p:cNvPr>
          <p:cNvSpPr>
            <a:spLocks noGrp="1" noChangeAspect="1"/>
          </p:cNvSpPr>
          <p:nvPr>
            <p:ph type="pic" sz="quarter" idx="39"/>
          </p:nvPr>
        </p:nvSpPr>
        <p:spPr>
          <a:xfrm>
            <a:off x="6204806" y="1946656"/>
            <a:ext cx="2436305" cy="2436305"/>
          </a:xfrm>
        </p:spPr>
        <p:txBody>
          <a:bodyPr/>
          <a:lstStyle/>
          <a:p>
            <a:r>
              <a:rPr lang="en-US" dirty="0"/>
              <a:t>Click icon to add picture</a:t>
            </a:r>
          </a:p>
        </p:txBody>
      </p:sp>
      <p:sp>
        <p:nvSpPr>
          <p:cNvPr id="34" name="Text Placeholder 36">
            <a:extLst>
              <a:ext uri="{FF2B5EF4-FFF2-40B4-BE49-F238E27FC236}">
                <a16:creationId xmlns:a16="http://schemas.microsoft.com/office/drawing/2014/main" id="{F1D409E0-23BA-6941-A3ED-372F9383C39E}"/>
              </a:ext>
            </a:extLst>
          </p:cNvPr>
          <p:cNvSpPr>
            <a:spLocks noGrp="1"/>
          </p:cNvSpPr>
          <p:nvPr>
            <p:ph type="body" sz="quarter" idx="40" hasCustomPrompt="1"/>
          </p:nvPr>
        </p:nvSpPr>
        <p:spPr>
          <a:xfrm>
            <a:off x="6288441" y="4583523"/>
            <a:ext cx="2271557" cy="557213"/>
          </a:xfrm>
        </p:spPr>
        <p:txBody>
          <a:bodyP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1 title</a:t>
            </a:r>
          </a:p>
        </p:txBody>
      </p:sp>
      <p:sp>
        <p:nvSpPr>
          <p:cNvPr id="35" name="Text Placeholder 36">
            <a:extLst>
              <a:ext uri="{FF2B5EF4-FFF2-40B4-BE49-F238E27FC236}">
                <a16:creationId xmlns:a16="http://schemas.microsoft.com/office/drawing/2014/main" id="{498B0862-C634-8C44-8F26-2C2D9D71C9DC}"/>
              </a:ext>
            </a:extLst>
          </p:cNvPr>
          <p:cNvSpPr>
            <a:spLocks noGrp="1"/>
          </p:cNvSpPr>
          <p:nvPr>
            <p:ph type="body" sz="quarter" idx="41" hasCustomPrompt="1"/>
          </p:nvPr>
        </p:nvSpPr>
        <p:spPr>
          <a:xfrm>
            <a:off x="6288441" y="5221119"/>
            <a:ext cx="2271547" cy="797406"/>
          </a:xfrm>
        </p:spPr>
        <p:txBody>
          <a:bodyPr>
            <a:normAutofit/>
          </a:bodyPr>
          <a:lstStyle>
            <a:lvl1pPr marL="0" indent="0" algn="l">
              <a:buNone/>
              <a:defRPr sz="1000" cap="none" spc="0" baseline="0">
                <a:solidFill>
                  <a:schemeClr val="bg1"/>
                </a:solidFill>
                <a:latin typeface="Avenir Next" panose="020B0503020202020204" pitchFamily="34" charset="0"/>
                <a:ea typeface="Palatino" pitchFamily="2" charset="77"/>
              </a:defRPr>
            </a:lvl1pPr>
          </a:lstStyle>
          <a:p>
            <a:pPr lvl="0"/>
            <a:r>
              <a:rPr lang="en-US"/>
              <a:t>Section 1 sub copy</a:t>
            </a:r>
          </a:p>
        </p:txBody>
      </p:sp>
      <p:sp>
        <p:nvSpPr>
          <p:cNvPr id="36" name="Rectangle 35">
            <a:extLst>
              <a:ext uri="{FF2B5EF4-FFF2-40B4-BE49-F238E27FC236}">
                <a16:creationId xmlns:a16="http://schemas.microsoft.com/office/drawing/2014/main" id="{383E9D55-C752-EE45-B9F8-B02BAADA4420}"/>
              </a:ext>
            </a:extLst>
          </p:cNvPr>
          <p:cNvSpPr/>
          <p:nvPr userDrawn="1"/>
        </p:nvSpPr>
        <p:spPr>
          <a:xfrm>
            <a:off x="8841294" y="4376722"/>
            <a:ext cx="2436306" cy="1629894"/>
          </a:xfrm>
          <a:prstGeom prst="rect">
            <a:avLst/>
          </a:prstGeom>
          <a:gradFill>
            <a:gsLst>
              <a:gs pos="0">
                <a:srgbClr val="000204"/>
              </a:gs>
              <a:gs pos="100000">
                <a:srgbClr val="021A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icture Placeholder 7">
            <a:extLst>
              <a:ext uri="{FF2B5EF4-FFF2-40B4-BE49-F238E27FC236}">
                <a16:creationId xmlns:a16="http://schemas.microsoft.com/office/drawing/2014/main" id="{E671F149-59CE-404B-8E7F-D75A8CC46CE6}"/>
              </a:ext>
            </a:extLst>
          </p:cNvPr>
          <p:cNvSpPr>
            <a:spLocks noGrp="1" noChangeAspect="1"/>
          </p:cNvSpPr>
          <p:nvPr>
            <p:ph type="pic" sz="quarter" idx="42"/>
          </p:nvPr>
        </p:nvSpPr>
        <p:spPr>
          <a:xfrm>
            <a:off x="8841293" y="1945381"/>
            <a:ext cx="2436305" cy="2436305"/>
          </a:xfrm>
        </p:spPr>
        <p:txBody>
          <a:bodyPr/>
          <a:lstStyle/>
          <a:p>
            <a:r>
              <a:rPr lang="en-US" dirty="0"/>
              <a:t>Click icon to add picture</a:t>
            </a:r>
          </a:p>
        </p:txBody>
      </p:sp>
      <p:sp>
        <p:nvSpPr>
          <p:cNvPr id="38" name="Text Placeholder 36">
            <a:extLst>
              <a:ext uri="{FF2B5EF4-FFF2-40B4-BE49-F238E27FC236}">
                <a16:creationId xmlns:a16="http://schemas.microsoft.com/office/drawing/2014/main" id="{E4609FA5-94DF-6F46-88AD-8BB81CA45E79}"/>
              </a:ext>
            </a:extLst>
          </p:cNvPr>
          <p:cNvSpPr>
            <a:spLocks noGrp="1"/>
          </p:cNvSpPr>
          <p:nvPr>
            <p:ph type="body" sz="quarter" idx="43" hasCustomPrompt="1"/>
          </p:nvPr>
        </p:nvSpPr>
        <p:spPr>
          <a:xfrm>
            <a:off x="8924928" y="4582248"/>
            <a:ext cx="2271557" cy="557213"/>
          </a:xfrm>
        </p:spPr>
        <p:txBody>
          <a:bodyPr>
            <a:normAutofit/>
          </a:bodyPr>
          <a:lstStyle>
            <a:lvl1pPr marL="0" indent="0" algn="ctr">
              <a:buNone/>
              <a:defRPr sz="1400" b="1" i="0" cap="all" spc="300" baseline="0">
                <a:solidFill>
                  <a:schemeClr val="bg1"/>
                </a:solidFill>
                <a:latin typeface="Palatino" pitchFamily="2" charset="77"/>
                <a:ea typeface="Palatino" pitchFamily="2" charset="77"/>
              </a:defRPr>
            </a:lvl1pPr>
          </a:lstStyle>
          <a:p>
            <a:pPr lvl="0"/>
            <a:r>
              <a:rPr lang="en-US"/>
              <a:t>Section 1 title</a:t>
            </a:r>
          </a:p>
        </p:txBody>
      </p:sp>
      <p:sp>
        <p:nvSpPr>
          <p:cNvPr id="39" name="Text Placeholder 36">
            <a:extLst>
              <a:ext uri="{FF2B5EF4-FFF2-40B4-BE49-F238E27FC236}">
                <a16:creationId xmlns:a16="http://schemas.microsoft.com/office/drawing/2014/main" id="{807B03E4-B6EE-D346-9CAA-65F6FDD5C5E1}"/>
              </a:ext>
            </a:extLst>
          </p:cNvPr>
          <p:cNvSpPr>
            <a:spLocks noGrp="1"/>
          </p:cNvSpPr>
          <p:nvPr>
            <p:ph type="body" sz="quarter" idx="44" hasCustomPrompt="1"/>
          </p:nvPr>
        </p:nvSpPr>
        <p:spPr>
          <a:xfrm>
            <a:off x="8924928" y="5219844"/>
            <a:ext cx="2271547" cy="797406"/>
          </a:xfrm>
        </p:spPr>
        <p:txBody>
          <a:bodyPr>
            <a:normAutofit/>
          </a:bodyPr>
          <a:lstStyle>
            <a:lvl1pPr marL="0" indent="0" algn="l">
              <a:buNone/>
              <a:defRPr sz="1000" cap="none" spc="0" baseline="0">
                <a:solidFill>
                  <a:schemeClr val="bg1"/>
                </a:solidFill>
                <a:latin typeface="Avenir Next" panose="020B0503020202020204" pitchFamily="34" charset="0"/>
                <a:ea typeface="Palatino" pitchFamily="2" charset="77"/>
              </a:defRPr>
            </a:lvl1pPr>
          </a:lstStyle>
          <a:p>
            <a:pPr lvl="0"/>
            <a:r>
              <a:rPr lang="en-US"/>
              <a:t>Section 1 sub copy</a:t>
            </a:r>
          </a:p>
        </p:txBody>
      </p:sp>
    </p:spTree>
    <p:extLst>
      <p:ext uri="{BB962C8B-B14F-4D97-AF65-F5344CB8AC3E}">
        <p14:creationId xmlns:p14="http://schemas.microsoft.com/office/powerpoint/2010/main" val="1140111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3936">
          <p15:clr>
            <a:srgbClr val="FBAE40"/>
          </p15:clr>
        </p15:guide>
        <p15:guide id="7" orient="horz" pos="12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Copy White Background">
    <p:bg>
      <p:bgPr>
        <a:gradFill>
          <a:gsLst>
            <a:gs pos="0">
              <a:srgbClr val="000204"/>
            </a:gs>
            <a:gs pos="43000">
              <a:srgbClr val="032338"/>
            </a:gs>
            <a:gs pos="100000">
              <a:srgbClr val="074F7C"/>
            </a:gs>
          </a:gsLst>
          <a:lin ang="5400000" scaled="1"/>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2029D89-2546-6546-A1C1-5B84A31D859D}"/>
              </a:ext>
            </a:extLst>
          </p:cNvPr>
          <p:cNvSpPr/>
          <p:nvPr userDrawn="1"/>
        </p:nvSpPr>
        <p:spPr>
          <a:xfrm>
            <a:off x="914398" y="1790724"/>
            <a:ext cx="5029199" cy="4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5">
            <a:extLst>
              <a:ext uri="{FF2B5EF4-FFF2-40B4-BE49-F238E27FC236}">
                <a16:creationId xmlns:a16="http://schemas.microsoft.com/office/drawing/2014/main" id="{6946D357-2A5F-DF46-B262-6B052F1C043F}"/>
              </a:ext>
            </a:extLst>
          </p:cNvPr>
          <p:cNvSpPr>
            <a:spLocks noGrp="1"/>
          </p:cNvSpPr>
          <p:nvPr>
            <p:ph type="body" sz="quarter" idx="14"/>
          </p:nvPr>
        </p:nvSpPr>
        <p:spPr>
          <a:xfrm>
            <a:off x="1157690" y="2247926"/>
            <a:ext cx="4564604" cy="3800599"/>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Rectangle 28">
            <a:extLst>
              <a:ext uri="{FF2B5EF4-FFF2-40B4-BE49-F238E27FC236}">
                <a16:creationId xmlns:a16="http://schemas.microsoft.com/office/drawing/2014/main" id="{B152AB48-1386-E548-A800-23B40353CC5E}"/>
              </a:ext>
            </a:extLst>
          </p:cNvPr>
          <p:cNvSpPr/>
          <p:nvPr userDrawn="1"/>
        </p:nvSpPr>
        <p:spPr>
          <a:xfrm>
            <a:off x="6248402" y="1793667"/>
            <a:ext cx="5029199" cy="44864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5">
            <a:extLst>
              <a:ext uri="{FF2B5EF4-FFF2-40B4-BE49-F238E27FC236}">
                <a16:creationId xmlns:a16="http://schemas.microsoft.com/office/drawing/2014/main" id="{3AA7D5E1-C867-CB4F-8C66-BEDB2BD65AF2}"/>
              </a:ext>
            </a:extLst>
          </p:cNvPr>
          <p:cNvSpPr>
            <a:spLocks noGrp="1"/>
          </p:cNvSpPr>
          <p:nvPr>
            <p:ph type="body" sz="quarter" idx="16"/>
          </p:nvPr>
        </p:nvSpPr>
        <p:spPr>
          <a:xfrm>
            <a:off x="6491694" y="2250869"/>
            <a:ext cx="4564604" cy="3800599"/>
          </a:xfrm>
        </p:spPr>
        <p:txBody>
          <a:bodyPr lIns="0" tIns="0" rIns="0" bIns="0"/>
          <a:lstStyle>
            <a:lvl1pPr>
              <a:defRPr sz="2000" b="0" i="0">
                <a:solidFill>
                  <a:schemeClr val="tx1">
                    <a:lumMod val="75000"/>
                    <a:lumOff val="25000"/>
                  </a:schemeClr>
                </a:solidFill>
                <a:latin typeface="Avenir Next" panose="020B0503020202020204" pitchFamily="34" charset="0"/>
              </a:defRPr>
            </a:lvl1pPr>
            <a:lvl2pPr>
              <a:defRPr sz="1600" b="0" i="0">
                <a:solidFill>
                  <a:schemeClr val="tx1">
                    <a:lumMod val="75000"/>
                    <a:lumOff val="25000"/>
                  </a:schemeClr>
                </a:solidFill>
                <a:latin typeface="Avenir Next" panose="020B0503020202020204" pitchFamily="34" charset="0"/>
              </a:defRPr>
            </a:lvl2pPr>
            <a:lvl3pPr>
              <a:defRPr sz="1300" b="0" i="0">
                <a:solidFill>
                  <a:schemeClr val="tx1">
                    <a:lumMod val="75000"/>
                    <a:lumOff val="25000"/>
                  </a:schemeClr>
                </a:solidFill>
                <a:latin typeface="Avenir Next" panose="020B0503020202020204" pitchFamily="34" charset="0"/>
              </a:defRPr>
            </a:lvl3pPr>
            <a:lvl4pPr>
              <a:defRPr sz="1100" b="0" i="0">
                <a:solidFill>
                  <a:schemeClr val="tx1">
                    <a:lumMod val="75000"/>
                    <a:lumOff val="25000"/>
                  </a:schemeClr>
                </a:solidFill>
                <a:latin typeface="Avenir Next" panose="020B0503020202020204" pitchFamily="34" charset="0"/>
              </a:defRPr>
            </a:lvl4pPr>
            <a:lvl5pPr>
              <a:defRPr sz="900" b="0" i="0">
                <a:solidFill>
                  <a:schemeClr val="tx1">
                    <a:lumMod val="75000"/>
                    <a:lumOff val="25000"/>
                  </a:schemeClr>
                </a:solidFill>
                <a:latin typeface="Avenir Next" panose="020B0503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03938689-A586-A947-B2CD-BBFAC1AA7698}"/>
              </a:ext>
            </a:extLst>
          </p:cNvPr>
          <p:cNvSpPr/>
          <p:nvPr userDrawn="1"/>
        </p:nvSpPr>
        <p:spPr>
          <a:xfrm>
            <a:off x="914399" y="1333991"/>
            <a:ext cx="5029199" cy="465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D22E3C-B847-6249-B725-22F4F61BA2C5}"/>
              </a:ext>
            </a:extLst>
          </p:cNvPr>
          <p:cNvSpPr>
            <a:spLocks noGrp="1"/>
          </p:cNvSpPr>
          <p:nvPr>
            <p:ph type="title" hasCustomPrompt="1"/>
          </p:nvPr>
        </p:nvSpPr>
        <p:spPr>
          <a:xfrm>
            <a:off x="914400" y="609600"/>
            <a:ext cx="10363200" cy="466846"/>
          </a:xfrm>
        </p:spPr>
        <p:txBody>
          <a:bodyPr tIns="0" anchor="t">
            <a:normAutofit/>
          </a:bodyPr>
          <a:lstStyle>
            <a:lvl1pPr algn="ctr">
              <a:defRPr sz="3200" b="1" i="0" cap="all" spc="300" baseline="0">
                <a:solidFill>
                  <a:schemeClr val="bg1"/>
                </a:solidFill>
                <a:latin typeface="Avenir Next Demi Bold" panose="020B0503020202020204" pitchFamily="34" charset="0"/>
              </a:defRPr>
            </a:lvl1pPr>
          </a:lstStyle>
          <a:p>
            <a:r>
              <a:rPr lang="en-US"/>
              <a:t>Slide Heading</a:t>
            </a:r>
          </a:p>
        </p:txBody>
      </p:sp>
      <p:sp>
        <p:nvSpPr>
          <p:cNvPr id="8" name="Rectangle 7">
            <a:extLst>
              <a:ext uri="{FF2B5EF4-FFF2-40B4-BE49-F238E27FC236}">
                <a16:creationId xmlns:a16="http://schemas.microsoft.com/office/drawing/2014/main" id="{7F40AB0E-AB43-6B4C-8CA6-AC6363D7F026}"/>
              </a:ext>
            </a:extLst>
          </p:cNvPr>
          <p:cNvSpPr/>
          <p:nvPr userDrawn="1"/>
        </p:nvSpPr>
        <p:spPr>
          <a:xfrm>
            <a:off x="8704162" y="6477565"/>
            <a:ext cx="2573438" cy="215444"/>
          </a:xfrm>
          <a:prstGeom prst="rect">
            <a:avLst/>
          </a:prstGeom>
        </p:spPr>
        <p:txBody>
          <a:bodyPr wrap="square" rIns="0">
            <a:spAutoFit/>
          </a:bodyPr>
          <a:lstStyle/>
          <a:p>
            <a:pPr algn="r"/>
            <a:r>
              <a:rPr lang="en-US" sz="800" dirty="0">
                <a:solidFill>
                  <a:schemeClr val="bg1"/>
                </a:solidFill>
                <a:latin typeface="Avenir Book" panose="02000503020000020003" pitchFamily="2" charset="0"/>
              </a:rPr>
              <a:t>© 2019 Bio-Techne</a:t>
            </a:r>
            <a:r>
              <a:rPr lang="en-US" sz="800" baseline="30000" dirty="0">
                <a:solidFill>
                  <a:schemeClr val="bg1"/>
                </a:solidFill>
                <a:latin typeface="Avenir Book" panose="02000503020000020003" pitchFamily="2" charset="0"/>
              </a:rPr>
              <a:t>®</a:t>
            </a:r>
            <a:r>
              <a:rPr lang="en-US" sz="800" dirty="0">
                <a:solidFill>
                  <a:schemeClr val="bg1"/>
                </a:solidFill>
                <a:latin typeface="Avenir Book" panose="02000503020000020003" pitchFamily="2" charset="0"/>
              </a:rPr>
              <a:t>. All rights reserved.</a:t>
            </a:r>
          </a:p>
        </p:txBody>
      </p:sp>
      <p:sp>
        <p:nvSpPr>
          <p:cNvPr id="12" name="Text Placeholder 11">
            <a:extLst>
              <a:ext uri="{FF2B5EF4-FFF2-40B4-BE49-F238E27FC236}">
                <a16:creationId xmlns:a16="http://schemas.microsoft.com/office/drawing/2014/main" id="{D2E32F43-0055-1344-B70F-4516D79F7EB1}"/>
              </a:ext>
            </a:extLst>
          </p:cNvPr>
          <p:cNvSpPr>
            <a:spLocks noGrp="1"/>
          </p:cNvSpPr>
          <p:nvPr>
            <p:ph type="body" sz="quarter" idx="10" hasCustomPrompt="1"/>
          </p:nvPr>
        </p:nvSpPr>
        <p:spPr>
          <a:xfrm>
            <a:off x="914400" y="1456428"/>
            <a:ext cx="5029200" cy="340971"/>
          </a:xfrm>
        </p:spPr>
        <p:txBody>
          <a:bodyPr t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Sub title Left Side</a:t>
            </a:r>
          </a:p>
        </p:txBody>
      </p:sp>
      <p:sp>
        <p:nvSpPr>
          <p:cNvPr id="27" name="Rectangle 26">
            <a:extLst>
              <a:ext uri="{FF2B5EF4-FFF2-40B4-BE49-F238E27FC236}">
                <a16:creationId xmlns:a16="http://schemas.microsoft.com/office/drawing/2014/main" id="{D79E5354-95F2-9D45-BE52-498E7A8E3BEB}"/>
              </a:ext>
            </a:extLst>
          </p:cNvPr>
          <p:cNvSpPr/>
          <p:nvPr userDrawn="1"/>
        </p:nvSpPr>
        <p:spPr>
          <a:xfrm>
            <a:off x="6248403" y="1336934"/>
            <a:ext cx="5029199" cy="465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1">
            <a:extLst>
              <a:ext uri="{FF2B5EF4-FFF2-40B4-BE49-F238E27FC236}">
                <a16:creationId xmlns:a16="http://schemas.microsoft.com/office/drawing/2014/main" id="{CF39536E-F19C-BE41-A95A-8BF21D3C1E1D}"/>
              </a:ext>
            </a:extLst>
          </p:cNvPr>
          <p:cNvSpPr>
            <a:spLocks noGrp="1"/>
          </p:cNvSpPr>
          <p:nvPr>
            <p:ph type="body" sz="quarter" idx="15" hasCustomPrompt="1"/>
          </p:nvPr>
        </p:nvSpPr>
        <p:spPr>
          <a:xfrm>
            <a:off x="6248404" y="1459371"/>
            <a:ext cx="5029200" cy="340971"/>
          </a:xfrm>
        </p:spPr>
        <p:txBody>
          <a:bodyPr tIns="0" bIns="0">
            <a:normAutofit/>
          </a:bodyPr>
          <a:lstStyle>
            <a:lvl1pPr marL="0" indent="0">
              <a:buNone/>
              <a:defRPr sz="1600" b="0" i="0" cap="all" spc="300" baseline="0">
                <a:solidFill>
                  <a:schemeClr val="bg1"/>
                </a:solidFill>
                <a:latin typeface="Avenir Next" panose="020B0503020202020204" pitchFamily="34" charset="0"/>
              </a:defRPr>
            </a:lvl1pPr>
          </a:lstStyle>
          <a:p>
            <a:pPr lvl="0"/>
            <a:r>
              <a:rPr lang="en-US"/>
              <a:t>Sub title Right Side</a:t>
            </a:r>
          </a:p>
        </p:txBody>
      </p:sp>
    </p:spTree>
    <p:extLst>
      <p:ext uri="{BB962C8B-B14F-4D97-AF65-F5344CB8AC3E}">
        <p14:creationId xmlns:p14="http://schemas.microsoft.com/office/powerpoint/2010/main" val="222368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
          <p15:clr>
            <a:srgbClr val="FBAE40"/>
          </p15:clr>
        </p15:guide>
        <p15:guide id="4" pos="7104">
          <p15:clr>
            <a:srgbClr val="FBAE40"/>
          </p15:clr>
        </p15:guide>
        <p15:guide id="5" orient="horz" pos="384">
          <p15:clr>
            <a:srgbClr val="FBAE40"/>
          </p15:clr>
        </p15:guide>
        <p15:guide id="6" orient="horz" pos="1032">
          <p15:clr>
            <a:srgbClr val="FBAE40"/>
          </p15:clr>
        </p15:guide>
        <p15:guide id="7" orient="horz" pos="1320">
          <p15:clr>
            <a:srgbClr val="FBAE40"/>
          </p15:clr>
        </p15:guide>
        <p15:guide id="8" pos="3744">
          <p15:clr>
            <a:srgbClr val="FBAE40"/>
          </p15:clr>
        </p15:guide>
        <p15:guide id="9" pos="3912">
          <p15:clr>
            <a:srgbClr val="FBAE40"/>
          </p15:clr>
        </p15:guide>
        <p15:guide id="10" orient="horz" pos="3912">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14491B-5F25-4A4F-8D81-B0BFBD0B4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F66719-2C39-FD45-BBCA-81F271F886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AC232-6359-2E46-B8BC-5B079D153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2107B-4CC8-F44F-8CCC-60AC320C81EA}" type="datetimeFigureOut">
              <a:rPr lang="en-US" smtClean="0"/>
              <a:t>9/23/2022</a:t>
            </a:fld>
            <a:endParaRPr lang="en-US" dirty="0"/>
          </a:p>
        </p:txBody>
      </p:sp>
      <p:sp>
        <p:nvSpPr>
          <p:cNvPr id="5" name="Footer Placeholder 4">
            <a:extLst>
              <a:ext uri="{FF2B5EF4-FFF2-40B4-BE49-F238E27FC236}">
                <a16:creationId xmlns:a16="http://schemas.microsoft.com/office/drawing/2014/main" id="{D84CEC70-CDF0-F14D-9AA2-1A84DB773D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3D1EE50-5852-AB41-AE9F-0C3E2D5F38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B62F1E-F114-1E42-A488-0C3B52171462}" type="slidenum">
              <a:rPr lang="en-US" smtClean="0"/>
              <a:t>‹N°›</a:t>
            </a:fld>
            <a:endParaRPr lang="en-US" dirty="0"/>
          </a:p>
        </p:txBody>
      </p:sp>
    </p:spTree>
    <p:extLst>
      <p:ext uri="{BB962C8B-B14F-4D97-AF65-F5344CB8AC3E}">
        <p14:creationId xmlns:p14="http://schemas.microsoft.com/office/powerpoint/2010/main" val="20368346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71" r:id="rId34"/>
    <p:sldLayoutId id="2147483772" r:id="rId35"/>
    <p:sldLayoutId id="2147483773" r:id="rId36"/>
    <p:sldLayoutId id="2147483774" r:id="rId37"/>
    <p:sldLayoutId id="2147483785" r:id="rId38"/>
    <p:sldLayoutId id="2147483786" r:id="rId39"/>
    <p:sldLayoutId id="2147483787"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emf"/></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65.emf"/><Relationship Id="rId5" Type="http://schemas.openxmlformats.org/officeDocument/2006/relationships/image" Target="../media/image12.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8.png"/><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image" Target="../media/image77.png"/><Relationship Id="rId21" Type="http://schemas.openxmlformats.org/officeDocument/2006/relationships/image" Target="../media/image10.jpeg"/><Relationship Id="rId7" Type="http://schemas.openxmlformats.org/officeDocument/2006/relationships/image" Target="../media/image79.png"/><Relationship Id="rId12" Type="http://schemas.openxmlformats.org/officeDocument/2006/relationships/image" Target="../media/image82.png"/><Relationship Id="rId17" Type="http://schemas.microsoft.com/office/2007/relationships/hdphoto" Target="../media/hdphoto6.wdp"/><Relationship Id="rId2" Type="http://schemas.openxmlformats.org/officeDocument/2006/relationships/image" Target="../media/image76.png"/><Relationship Id="rId16" Type="http://schemas.openxmlformats.org/officeDocument/2006/relationships/image" Target="../media/image85.png"/><Relationship Id="rId20" Type="http://schemas.openxmlformats.org/officeDocument/2006/relationships/image" Target="../media/image87.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78.png"/><Relationship Id="rId15" Type="http://schemas.openxmlformats.org/officeDocument/2006/relationships/image" Target="../media/image84.png"/><Relationship Id="rId10" Type="http://schemas.openxmlformats.org/officeDocument/2006/relationships/image" Target="../media/image81.png"/><Relationship Id="rId19" Type="http://schemas.microsoft.com/office/2007/relationships/hdphoto" Target="../media/hdphoto7.wdp"/><Relationship Id="rId4" Type="http://schemas.microsoft.com/office/2007/relationships/hdphoto" Target="../media/hdphoto1.wdp"/><Relationship Id="rId9" Type="http://schemas.openxmlformats.org/officeDocument/2006/relationships/image" Target="../media/image80.png"/><Relationship Id="rId1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11.png"/><Relationship Id="rId2" Type="http://schemas.openxmlformats.org/officeDocument/2006/relationships/image" Target="../media/image88.emf"/><Relationship Id="rId1" Type="http://schemas.openxmlformats.org/officeDocument/2006/relationships/slideLayout" Target="../slideLayouts/slideLayout11.xml"/><Relationship Id="rId6" Type="http://schemas.openxmlformats.org/officeDocument/2006/relationships/image" Target="../media/image92.emf"/><Relationship Id="rId5" Type="http://schemas.openxmlformats.org/officeDocument/2006/relationships/image" Target="../media/image91.emf"/><Relationship Id="rId4" Type="http://schemas.openxmlformats.org/officeDocument/2006/relationships/image" Target="../media/image90.emf"/></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3.emf"/><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xml"/><Relationship Id="rId1" Type="http://schemas.openxmlformats.org/officeDocument/2006/relationships/slideLayout" Target="../slideLayouts/slideLayout35.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1.png"/><Relationship Id="rId11" Type="http://schemas.openxmlformats.org/officeDocument/2006/relationships/image" Target="../media/image106.jpeg"/><Relationship Id="rId5" Type="http://schemas.openxmlformats.org/officeDocument/2006/relationships/image" Target="../media/image100.jpe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82C4BB-FD1B-4553-98B7-E85AED8B96AB}"/>
              </a:ext>
            </a:extLst>
          </p:cNvPr>
          <p:cNvSpPr>
            <a:spLocks noGrp="1"/>
          </p:cNvSpPr>
          <p:nvPr>
            <p:ph type="body" sz="quarter" idx="10"/>
          </p:nvPr>
        </p:nvSpPr>
        <p:spPr>
          <a:xfrm>
            <a:off x="217103" y="4221993"/>
            <a:ext cx="9457250" cy="1672776"/>
          </a:xfrm>
        </p:spPr>
        <p:txBody>
          <a:bodyPr/>
          <a:lstStyle/>
          <a:p>
            <a:r>
              <a:rPr lang="en-US" sz="4000" i="0" u="none" strike="noStrike" baseline="0" dirty="0" err="1">
                <a:latin typeface="+mn-lt"/>
              </a:rPr>
              <a:t>RNAscope</a:t>
            </a:r>
            <a:r>
              <a:rPr lang="en-US" sz="4000" i="0" u="none" strike="noStrike" baseline="0" dirty="0">
                <a:latin typeface="+mn-lt"/>
              </a:rPr>
              <a:t> assays for spatial transcriptomic</a:t>
            </a:r>
          </a:p>
          <a:p>
            <a:r>
              <a:rPr lang="en-US" sz="4000" dirty="0">
                <a:latin typeface="+mn-lt"/>
              </a:rPr>
              <a:t>Next generation in situ hybridization</a:t>
            </a:r>
            <a:endParaRPr lang="en-US" dirty="0"/>
          </a:p>
        </p:txBody>
      </p:sp>
    </p:spTree>
    <p:extLst>
      <p:ext uri="{BB962C8B-B14F-4D97-AF65-F5344CB8AC3E}">
        <p14:creationId xmlns:p14="http://schemas.microsoft.com/office/powerpoint/2010/main" val="824045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A3E3DBF-38CF-4CCF-801E-49903798AF5F}"/>
              </a:ext>
            </a:extLst>
          </p:cNvPr>
          <p:cNvPicPr>
            <a:picLocks noChangeAspect="1"/>
          </p:cNvPicPr>
          <p:nvPr/>
        </p:nvPicPr>
        <p:blipFill>
          <a:blip r:embed="rId2"/>
          <a:stretch>
            <a:fillRect/>
          </a:stretch>
        </p:blipFill>
        <p:spPr>
          <a:xfrm>
            <a:off x="66487" y="754633"/>
            <a:ext cx="5672506" cy="1773947"/>
          </a:xfrm>
          <a:prstGeom prst="rect">
            <a:avLst/>
          </a:prstGeom>
        </p:spPr>
      </p:pic>
      <p:pic>
        <p:nvPicPr>
          <p:cNvPr id="3" name="Image 2">
            <a:extLst>
              <a:ext uri="{FF2B5EF4-FFF2-40B4-BE49-F238E27FC236}">
                <a16:creationId xmlns:a16="http://schemas.microsoft.com/office/drawing/2014/main" id="{84A11A42-80DA-4651-B3C6-842ADB1850BB}"/>
              </a:ext>
            </a:extLst>
          </p:cNvPr>
          <p:cNvPicPr>
            <a:picLocks noChangeAspect="1"/>
          </p:cNvPicPr>
          <p:nvPr/>
        </p:nvPicPr>
        <p:blipFill>
          <a:blip r:embed="rId3"/>
          <a:stretch>
            <a:fillRect/>
          </a:stretch>
        </p:blipFill>
        <p:spPr>
          <a:xfrm>
            <a:off x="5833871" y="754633"/>
            <a:ext cx="6250837" cy="1795749"/>
          </a:xfrm>
          <a:prstGeom prst="rect">
            <a:avLst/>
          </a:prstGeom>
        </p:spPr>
      </p:pic>
      <p:pic>
        <p:nvPicPr>
          <p:cNvPr id="10" name="Image 9">
            <a:extLst>
              <a:ext uri="{FF2B5EF4-FFF2-40B4-BE49-F238E27FC236}">
                <a16:creationId xmlns:a16="http://schemas.microsoft.com/office/drawing/2014/main" id="{D645E04C-1312-4B29-B170-4845F7FCD9E8}"/>
              </a:ext>
            </a:extLst>
          </p:cNvPr>
          <p:cNvPicPr>
            <a:picLocks noChangeAspect="1"/>
          </p:cNvPicPr>
          <p:nvPr/>
        </p:nvPicPr>
        <p:blipFill>
          <a:blip r:embed="rId4"/>
          <a:stretch>
            <a:fillRect/>
          </a:stretch>
        </p:blipFill>
        <p:spPr>
          <a:xfrm>
            <a:off x="1878939" y="2659542"/>
            <a:ext cx="7447942" cy="4014907"/>
          </a:xfrm>
          <a:prstGeom prst="rect">
            <a:avLst/>
          </a:prstGeom>
        </p:spPr>
      </p:pic>
      <p:sp>
        <p:nvSpPr>
          <p:cNvPr id="5" name="ZoneTexte 4">
            <a:extLst>
              <a:ext uri="{FF2B5EF4-FFF2-40B4-BE49-F238E27FC236}">
                <a16:creationId xmlns:a16="http://schemas.microsoft.com/office/drawing/2014/main" id="{A3218032-5359-4F86-A7C5-066CCCB96C86}"/>
              </a:ext>
            </a:extLst>
          </p:cNvPr>
          <p:cNvSpPr txBox="1"/>
          <p:nvPr/>
        </p:nvSpPr>
        <p:spPr>
          <a:xfrm>
            <a:off x="33158" y="133588"/>
            <a:ext cx="12158842" cy="523220"/>
          </a:xfrm>
          <a:prstGeom prst="rect">
            <a:avLst/>
          </a:prstGeom>
          <a:noFill/>
        </p:spPr>
        <p:txBody>
          <a:bodyPr wrap="square" rtlCol="0">
            <a:spAutoFit/>
          </a:bodyPr>
          <a:lstStyle/>
          <a:p>
            <a:pPr algn="ctr"/>
            <a:r>
              <a:rPr lang="en-US" sz="2800" dirty="0">
                <a:solidFill>
                  <a:schemeClr val="bg1"/>
                </a:solidFill>
              </a:rPr>
              <a:t>In situ visualization of splice variants (</a:t>
            </a:r>
            <a:r>
              <a:rPr lang="en-US" sz="2800" dirty="0" err="1">
                <a:solidFill>
                  <a:schemeClr val="bg1"/>
                </a:solidFill>
              </a:rPr>
              <a:t>BaseScope</a:t>
            </a:r>
            <a:r>
              <a:rPr lang="en-US" sz="2800" dirty="0">
                <a:solidFill>
                  <a:schemeClr val="bg1"/>
                </a:solidFill>
              </a:rPr>
              <a:t> assay)</a:t>
            </a:r>
          </a:p>
        </p:txBody>
      </p:sp>
      <p:grpSp>
        <p:nvGrpSpPr>
          <p:cNvPr id="6" name="Groupe 5">
            <a:extLst>
              <a:ext uri="{FF2B5EF4-FFF2-40B4-BE49-F238E27FC236}">
                <a16:creationId xmlns:a16="http://schemas.microsoft.com/office/drawing/2014/main" id="{76D3FC79-FFB1-4315-B80C-B9C1CEDBA28D}"/>
              </a:ext>
            </a:extLst>
          </p:cNvPr>
          <p:cNvGrpSpPr/>
          <p:nvPr/>
        </p:nvGrpSpPr>
        <p:grpSpPr>
          <a:xfrm>
            <a:off x="126035" y="5449633"/>
            <a:ext cx="1360703" cy="1165633"/>
            <a:chOff x="1994604" y="2014652"/>
            <a:chExt cx="2002081" cy="1795470"/>
          </a:xfrm>
        </p:grpSpPr>
        <p:pic>
          <p:nvPicPr>
            <p:cNvPr id="7" name="Picture 5" descr="A picture containing plant, decorated&#10;&#10;Description automatically generated">
              <a:extLst>
                <a:ext uri="{FF2B5EF4-FFF2-40B4-BE49-F238E27FC236}">
                  <a16:creationId xmlns:a16="http://schemas.microsoft.com/office/drawing/2014/main" id="{9A9A249C-5221-45B1-AEF7-1D44CBD319A6}"/>
                </a:ext>
              </a:extLst>
            </p:cNvPr>
            <p:cNvPicPr>
              <a:picLocks noChangeAspect="1"/>
            </p:cNvPicPr>
            <p:nvPr/>
          </p:nvPicPr>
          <p:blipFill rotWithShape="1">
            <a:blip r:embed="rId5">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9" name="TextBox 11">
              <a:extLst>
                <a:ext uri="{FF2B5EF4-FFF2-40B4-BE49-F238E27FC236}">
                  <a16:creationId xmlns:a16="http://schemas.microsoft.com/office/drawing/2014/main" id="{9F5A454A-3551-4DCA-A90D-2C6F01EBB632}"/>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spTree>
    <p:extLst>
      <p:ext uri="{BB962C8B-B14F-4D97-AF65-F5344CB8AC3E}">
        <p14:creationId xmlns:p14="http://schemas.microsoft.com/office/powerpoint/2010/main" val="1286394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5F2150A-443A-40CB-9157-CC6A9EF640BB}"/>
              </a:ext>
            </a:extLst>
          </p:cNvPr>
          <p:cNvPicPr>
            <a:picLocks noChangeAspect="1"/>
          </p:cNvPicPr>
          <p:nvPr/>
        </p:nvPicPr>
        <p:blipFill rotWithShape="1">
          <a:blip r:embed="rId2"/>
          <a:srcRect l="6225" t="17733" r="11350" b="1733"/>
          <a:stretch/>
        </p:blipFill>
        <p:spPr>
          <a:xfrm>
            <a:off x="0" y="78696"/>
            <a:ext cx="12192000" cy="6700608"/>
          </a:xfrm>
          <a:prstGeom prst="rect">
            <a:avLst/>
          </a:prstGeom>
        </p:spPr>
      </p:pic>
    </p:spTree>
    <p:extLst>
      <p:ext uri="{BB962C8B-B14F-4D97-AF65-F5344CB8AC3E}">
        <p14:creationId xmlns:p14="http://schemas.microsoft.com/office/powerpoint/2010/main" val="228061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17E14EE-E29A-4A41-812B-52FC16D5E77B}"/>
              </a:ext>
            </a:extLst>
          </p:cNvPr>
          <p:cNvSpPr txBox="1"/>
          <p:nvPr/>
        </p:nvSpPr>
        <p:spPr>
          <a:xfrm>
            <a:off x="0" y="-4406"/>
            <a:ext cx="12192000" cy="523220"/>
          </a:xfrm>
          <a:prstGeom prst="rect">
            <a:avLst/>
          </a:prstGeom>
          <a:noFill/>
        </p:spPr>
        <p:txBody>
          <a:bodyPr wrap="square" rtlCol="0">
            <a:spAutoFit/>
          </a:bodyPr>
          <a:lstStyle/>
          <a:p>
            <a:pPr algn="ctr"/>
            <a:r>
              <a:rPr lang="en-GB" sz="2800" b="1" dirty="0">
                <a:solidFill>
                  <a:schemeClr val="bg1"/>
                </a:solidFill>
              </a:rPr>
              <a:t>mRNA-protein co-detection in Nervous system</a:t>
            </a:r>
            <a:endParaRPr lang="fr-FR" sz="2800" b="1" dirty="0">
              <a:solidFill>
                <a:schemeClr val="bg1"/>
              </a:solidFill>
            </a:endParaRPr>
          </a:p>
        </p:txBody>
      </p:sp>
      <p:grpSp>
        <p:nvGrpSpPr>
          <p:cNvPr id="4" name="Groupe 3">
            <a:extLst>
              <a:ext uri="{FF2B5EF4-FFF2-40B4-BE49-F238E27FC236}">
                <a16:creationId xmlns:a16="http://schemas.microsoft.com/office/drawing/2014/main" id="{96411961-1C3B-4F14-B979-5BDFE6917CA4}"/>
              </a:ext>
            </a:extLst>
          </p:cNvPr>
          <p:cNvGrpSpPr/>
          <p:nvPr/>
        </p:nvGrpSpPr>
        <p:grpSpPr>
          <a:xfrm>
            <a:off x="1637324" y="518814"/>
            <a:ext cx="9756099" cy="6162505"/>
            <a:chOff x="610805" y="0"/>
            <a:chExt cx="10857163" cy="6858000"/>
          </a:xfrm>
        </p:grpSpPr>
        <p:pic>
          <p:nvPicPr>
            <p:cNvPr id="5" name="Image 4">
              <a:extLst>
                <a:ext uri="{FF2B5EF4-FFF2-40B4-BE49-F238E27FC236}">
                  <a16:creationId xmlns:a16="http://schemas.microsoft.com/office/drawing/2014/main" id="{0DA316FE-E4DE-42DA-973F-DB2E24E1EA54}"/>
                </a:ext>
              </a:extLst>
            </p:cNvPr>
            <p:cNvPicPr>
              <a:picLocks noChangeAspect="1"/>
            </p:cNvPicPr>
            <p:nvPr/>
          </p:nvPicPr>
          <p:blipFill>
            <a:blip r:embed="rId2"/>
            <a:stretch>
              <a:fillRect/>
            </a:stretch>
          </p:blipFill>
          <p:spPr>
            <a:xfrm>
              <a:off x="610805" y="0"/>
              <a:ext cx="10857163" cy="6858000"/>
            </a:xfrm>
            <a:prstGeom prst="rect">
              <a:avLst/>
            </a:prstGeom>
          </p:spPr>
        </p:pic>
        <p:sp>
          <p:nvSpPr>
            <p:cNvPr id="7" name="ZoneTexte 6">
              <a:extLst>
                <a:ext uri="{FF2B5EF4-FFF2-40B4-BE49-F238E27FC236}">
                  <a16:creationId xmlns:a16="http://schemas.microsoft.com/office/drawing/2014/main" id="{43E98B50-677F-40B7-A0D0-32C4BBE3AF03}"/>
                </a:ext>
              </a:extLst>
            </p:cNvPr>
            <p:cNvSpPr txBox="1"/>
            <p:nvPr/>
          </p:nvSpPr>
          <p:spPr>
            <a:xfrm>
              <a:off x="875898" y="412215"/>
              <a:ext cx="471638" cy="338554"/>
            </a:xfrm>
            <a:prstGeom prst="rect">
              <a:avLst/>
            </a:prstGeom>
            <a:noFill/>
          </p:spPr>
          <p:txBody>
            <a:bodyPr wrap="square" rtlCol="0">
              <a:spAutoFit/>
            </a:bodyPr>
            <a:lstStyle/>
            <a:p>
              <a:r>
                <a:rPr lang="en-GB" sz="1600" b="1" dirty="0">
                  <a:solidFill>
                    <a:schemeClr val="bg1"/>
                  </a:solidFill>
                </a:rPr>
                <a:t>IF</a:t>
              </a:r>
              <a:endParaRPr lang="fr-FR" sz="1600" b="1" dirty="0">
                <a:solidFill>
                  <a:schemeClr val="bg1"/>
                </a:solidFill>
              </a:endParaRPr>
            </a:p>
          </p:txBody>
        </p:sp>
        <p:cxnSp>
          <p:nvCxnSpPr>
            <p:cNvPr id="8" name="Connecteur droit 7">
              <a:extLst>
                <a:ext uri="{FF2B5EF4-FFF2-40B4-BE49-F238E27FC236}">
                  <a16:creationId xmlns:a16="http://schemas.microsoft.com/office/drawing/2014/main" id="{C546C76C-CB45-4892-833C-ABE6E27461D3}"/>
                </a:ext>
              </a:extLst>
            </p:cNvPr>
            <p:cNvCxnSpPr/>
            <p:nvPr/>
          </p:nvCxnSpPr>
          <p:spPr>
            <a:xfrm>
              <a:off x="847023" y="385009"/>
              <a:ext cx="45238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6CF4597D-CC40-4A50-9482-3A83951AB8AA}"/>
                </a:ext>
              </a:extLst>
            </p:cNvPr>
            <p:cNvCxnSpPr>
              <a:cxnSpLocks/>
            </p:cNvCxnSpPr>
            <p:nvPr/>
          </p:nvCxnSpPr>
          <p:spPr>
            <a:xfrm>
              <a:off x="1451811" y="385009"/>
              <a:ext cx="158014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E035662B-B3A1-4335-AFBD-C0BBEAF4E91D}"/>
                </a:ext>
              </a:extLst>
            </p:cNvPr>
            <p:cNvSpPr txBox="1"/>
            <p:nvPr/>
          </p:nvSpPr>
          <p:spPr>
            <a:xfrm>
              <a:off x="1769444" y="399316"/>
              <a:ext cx="1580146" cy="338554"/>
            </a:xfrm>
            <a:prstGeom prst="rect">
              <a:avLst/>
            </a:prstGeom>
            <a:noFill/>
          </p:spPr>
          <p:txBody>
            <a:bodyPr wrap="square" rtlCol="0">
              <a:spAutoFit/>
            </a:bodyPr>
            <a:lstStyle/>
            <a:p>
              <a:r>
                <a:rPr lang="en-GB" sz="1600" b="1" dirty="0" err="1">
                  <a:solidFill>
                    <a:schemeClr val="bg1"/>
                  </a:solidFill>
                </a:rPr>
                <a:t>RNAscope</a:t>
              </a:r>
              <a:endParaRPr lang="fr-FR" sz="1600" b="1" dirty="0">
                <a:solidFill>
                  <a:schemeClr val="bg1"/>
                </a:solidFill>
              </a:endParaRPr>
            </a:p>
          </p:txBody>
        </p:sp>
      </p:grpSp>
      <p:grpSp>
        <p:nvGrpSpPr>
          <p:cNvPr id="11" name="Groupe 10">
            <a:extLst>
              <a:ext uri="{FF2B5EF4-FFF2-40B4-BE49-F238E27FC236}">
                <a16:creationId xmlns:a16="http://schemas.microsoft.com/office/drawing/2014/main" id="{FB84F782-D828-4F02-B9B3-2C5A4C5AADB7}"/>
              </a:ext>
            </a:extLst>
          </p:cNvPr>
          <p:cNvGrpSpPr/>
          <p:nvPr/>
        </p:nvGrpSpPr>
        <p:grpSpPr>
          <a:xfrm>
            <a:off x="146304" y="257205"/>
            <a:ext cx="1504036" cy="1269844"/>
            <a:chOff x="-50077" y="1254460"/>
            <a:chExt cx="2068554" cy="1746461"/>
          </a:xfrm>
        </p:grpSpPr>
        <p:pic>
          <p:nvPicPr>
            <p:cNvPr id="12" name="Picture 3" descr="A picture containing close, hydrozoan&#10;&#10;Description automatically generated">
              <a:extLst>
                <a:ext uri="{FF2B5EF4-FFF2-40B4-BE49-F238E27FC236}">
                  <a16:creationId xmlns:a16="http://schemas.microsoft.com/office/drawing/2014/main" id="{62454D01-4807-4626-A740-B744DE6EF017}"/>
                </a:ext>
              </a:extLst>
            </p:cNvPr>
            <p:cNvPicPr>
              <a:picLocks noChangeAspect="1"/>
            </p:cNvPicPr>
            <p:nvPr/>
          </p:nvPicPr>
          <p:blipFill rotWithShape="1">
            <a:blip r:embed="rId3">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13" name="TextBox 7">
              <a:extLst>
                <a:ext uri="{FF2B5EF4-FFF2-40B4-BE49-F238E27FC236}">
                  <a16:creationId xmlns:a16="http://schemas.microsoft.com/office/drawing/2014/main" id="{13EA8F69-0944-46CC-A71C-8BF9724BB2DC}"/>
                </a:ext>
              </a:extLst>
            </p:cNvPr>
            <p:cNvSpPr txBox="1"/>
            <p:nvPr/>
          </p:nvSpPr>
          <p:spPr>
            <a:xfrm>
              <a:off x="-50077" y="1254460"/>
              <a:ext cx="2068554" cy="1185228"/>
            </a:xfrm>
            <a:prstGeom prst="rect">
              <a:avLst/>
            </a:prstGeom>
            <a:noFill/>
          </p:spPr>
          <p:txBody>
            <a:bodyPr wrap="square" rtlCol="0">
              <a:spAutoFit/>
            </a:bodyPr>
            <a:lstStyle/>
            <a:p>
              <a:r>
                <a:rPr lang="en-US" sz="1400" b="1" dirty="0">
                  <a:solidFill>
                    <a:schemeClr val="bg1"/>
                  </a:solidFill>
                </a:rPr>
                <a:t>NEUROSCIENCE</a:t>
              </a:r>
            </a:p>
            <a:p>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grpSp>
    </p:spTree>
    <p:extLst>
      <p:ext uri="{BB962C8B-B14F-4D97-AF65-F5344CB8AC3E}">
        <p14:creationId xmlns:p14="http://schemas.microsoft.com/office/powerpoint/2010/main" val="3300038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053E3B98-A270-4749-A540-496763B2653D}"/>
              </a:ext>
            </a:extLst>
          </p:cNvPr>
          <p:cNvSpPr txBox="1"/>
          <p:nvPr/>
        </p:nvSpPr>
        <p:spPr>
          <a:xfrm>
            <a:off x="877706" y="45250"/>
            <a:ext cx="10598014" cy="584775"/>
          </a:xfrm>
          <a:prstGeom prst="rect">
            <a:avLst/>
          </a:prstGeom>
          <a:noFill/>
        </p:spPr>
        <p:txBody>
          <a:bodyPr wrap="square" rtlCol="0">
            <a:spAutoFit/>
          </a:bodyPr>
          <a:lstStyle/>
          <a:p>
            <a:pPr algn="ctr"/>
            <a:r>
              <a:rPr lang="en-GB" sz="3200" b="1" dirty="0" err="1">
                <a:solidFill>
                  <a:schemeClr val="bg1"/>
                </a:solidFill>
              </a:rPr>
              <a:t>RNAscope</a:t>
            </a:r>
            <a:r>
              <a:rPr lang="en-GB" sz="3200" b="1" dirty="0">
                <a:solidFill>
                  <a:schemeClr val="bg1"/>
                </a:solidFill>
              </a:rPr>
              <a:t> on whole-mount and thick section</a:t>
            </a:r>
            <a:endParaRPr lang="fr-FR" sz="3200" b="1" dirty="0">
              <a:solidFill>
                <a:schemeClr val="bg1"/>
              </a:solidFill>
            </a:endParaRPr>
          </a:p>
        </p:txBody>
      </p:sp>
      <p:sp>
        <p:nvSpPr>
          <p:cNvPr id="8" name="Content Placeholder 2">
            <a:extLst>
              <a:ext uri="{FF2B5EF4-FFF2-40B4-BE49-F238E27FC236}">
                <a16:creationId xmlns:a16="http://schemas.microsoft.com/office/drawing/2014/main" id="{44817FEB-A0F4-4829-9BB3-061948101A04}"/>
              </a:ext>
            </a:extLst>
          </p:cNvPr>
          <p:cNvSpPr txBox="1">
            <a:spLocks/>
          </p:cNvSpPr>
          <p:nvPr/>
        </p:nvSpPr>
        <p:spPr>
          <a:xfrm>
            <a:off x="1632017" y="939853"/>
            <a:ext cx="9089391" cy="63618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67" dirty="0">
                <a:solidFill>
                  <a:schemeClr val="bg1"/>
                </a:solidFill>
              </a:rPr>
              <a:t>Provide a detailed approach to use the fluorescent </a:t>
            </a:r>
            <a:r>
              <a:rPr lang="en-US" sz="1867" dirty="0" err="1">
                <a:solidFill>
                  <a:schemeClr val="bg1"/>
                </a:solidFill>
              </a:rPr>
              <a:t>RNAscope</a:t>
            </a:r>
            <a:r>
              <a:rPr lang="en-US" sz="1867" dirty="0">
                <a:solidFill>
                  <a:schemeClr val="bg1"/>
                </a:solidFill>
              </a:rPr>
              <a:t> ISH method in the mouse inner ear and thick brain sections and in combination with IHC</a:t>
            </a:r>
            <a:endParaRPr lang="en-US" sz="933" dirty="0">
              <a:solidFill>
                <a:schemeClr val="bg1"/>
              </a:solidFill>
            </a:endParaRPr>
          </a:p>
        </p:txBody>
      </p:sp>
      <p:pic>
        <p:nvPicPr>
          <p:cNvPr id="10" name="Picture 1">
            <a:extLst>
              <a:ext uri="{FF2B5EF4-FFF2-40B4-BE49-F238E27FC236}">
                <a16:creationId xmlns:a16="http://schemas.microsoft.com/office/drawing/2014/main" id="{DB8C3303-BFD7-4E7D-B7A5-E66C6CC3FA7D}"/>
              </a:ext>
            </a:extLst>
          </p:cNvPr>
          <p:cNvPicPr>
            <a:picLocks noChangeAspect="1"/>
          </p:cNvPicPr>
          <p:nvPr/>
        </p:nvPicPr>
        <p:blipFill>
          <a:blip r:embed="rId2"/>
          <a:stretch>
            <a:fillRect/>
          </a:stretch>
        </p:blipFill>
        <p:spPr>
          <a:xfrm>
            <a:off x="1727200" y="2181225"/>
            <a:ext cx="4234763" cy="4191965"/>
          </a:xfrm>
          <a:prstGeom prst="rect">
            <a:avLst/>
          </a:prstGeom>
        </p:spPr>
      </p:pic>
      <p:sp>
        <p:nvSpPr>
          <p:cNvPr id="11" name="TextBox 3">
            <a:extLst>
              <a:ext uri="{FF2B5EF4-FFF2-40B4-BE49-F238E27FC236}">
                <a16:creationId xmlns:a16="http://schemas.microsoft.com/office/drawing/2014/main" id="{DAA0734D-EF3B-457E-943B-37699A2B1052}"/>
              </a:ext>
            </a:extLst>
          </p:cNvPr>
          <p:cNvSpPr txBox="1"/>
          <p:nvPr/>
        </p:nvSpPr>
        <p:spPr>
          <a:xfrm>
            <a:off x="2934684" y="1807800"/>
            <a:ext cx="1819794" cy="379656"/>
          </a:xfrm>
          <a:prstGeom prst="rect">
            <a:avLst/>
          </a:prstGeom>
          <a:noFill/>
        </p:spPr>
        <p:txBody>
          <a:bodyPr wrap="none" rtlCol="0">
            <a:spAutoFit/>
          </a:bodyPr>
          <a:lstStyle/>
          <a:p>
            <a:pPr algn="ctr"/>
            <a:r>
              <a:rPr lang="en-US" sz="1867" b="1" dirty="0">
                <a:solidFill>
                  <a:schemeClr val="bg1"/>
                </a:solidFill>
              </a:rPr>
              <a:t>Mouse Inner Ear</a:t>
            </a:r>
          </a:p>
        </p:txBody>
      </p:sp>
      <p:pic>
        <p:nvPicPr>
          <p:cNvPr id="12" name="Picture 4">
            <a:extLst>
              <a:ext uri="{FF2B5EF4-FFF2-40B4-BE49-F238E27FC236}">
                <a16:creationId xmlns:a16="http://schemas.microsoft.com/office/drawing/2014/main" id="{2C43E35B-D617-4562-9650-A263E72AA3FA}"/>
              </a:ext>
            </a:extLst>
          </p:cNvPr>
          <p:cNvPicPr>
            <a:picLocks noChangeAspect="1"/>
          </p:cNvPicPr>
          <p:nvPr/>
        </p:nvPicPr>
        <p:blipFill>
          <a:blip r:embed="rId3"/>
          <a:stretch>
            <a:fillRect/>
          </a:stretch>
        </p:blipFill>
        <p:spPr>
          <a:xfrm>
            <a:off x="6502401" y="2119794"/>
            <a:ext cx="3913395" cy="4262633"/>
          </a:xfrm>
          <a:prstGeom prst="rect">
            <a:avLst/>
          </a:prstGeom>
        </p:spPr>
      </p:pic>
      <p:sp>
        <p:nvSpPr>
          <p:cNvPr id="13" name="TextBox 7">
            <a:extLst>
              <a:ext uri="{FF2B5EF4-FFF2-40B4-BE49-F238E27FC236}">
                <a16:creationId xmlns:a16="http://schemas.microsoft.com/office/drawing/2014/main" id="{EADCBAFF-D12E-4F38-9178-96916B555253}"/>
              </a:ext>
            </a:extLst>
          </p:cNvPr>
          <p:cNvSpPr txBox="1"/>
          <p:nvPr/>
        </p:nvSpPr>
        <p:spPr>
          <a:xfrm>
            <a:off x="6417323" y="1805168"/>
            <a:ext cx="4148443" cy="379656"/>
          </a:xfrm>
          <a:prstGeom prst="rect">
            <a:avLst/>
          </a:prstGeom>
          <a:noFill/>
        </p:spPr>
        <p:txBody>
          <a:bodyPr wrap="none" rtlCol="0">
            <a:spAutoFit/>
          </a:bodyPr>
          <a:lstStyle/>
          <a:p>
            <a:pPr algn="ctr"/>
            <a:r>
              <a:rPr lang="en-US" sz="1867" b="1" dirty="0">
                <a:solidFill>
                  <a:schemeClr val="bg1"/>
                </a:solidFill>
              </a:rPr>
              <a:t>Mouse Brain Thick Section (200-500</a:t>
            </a:r>
            <a:r>
              <a:rPr lang="el-GR" sz="1867" b="1" dirty="0">
                <a:solidFill>
                  <a:schemeClr val="bg1"/>
                </a:solidFill>
              </a:rPr>
              <a:t>μ</a:t>
            </a:r>
            <a:r>
              <a:rPr lang="en-US" sz="1867" b="1" dirty="0">
                <a:solidFill>
                  <a:schemeClr val="bg1"/>
                </a:solidFill>
              </a:rPr>
              <a:t>m)</a:t>
            </a:r>
          </a:p>
        </p:txBody>
      </p:sp>
      <p:grpSp>
        <p:nvGrpSpPr>
          <p:cNvPr id="14" name="Groupe 13">
            <a:extLst>
              <a:ext uri="{FF2B5EF4-FFF2-40B4-BE49-F238E27FC236}">
                <a16:creationId xmlns:a16="http://schemas.microsoft.com/office/drawing/2014/main" id="{ADFF1DF8-B6C8-4F30-8573-DAF32729008A}"/>
              </a:ext>
            </a:extLst>
          </p:cNvPr>
          <p:cNvGrpSpPr/>
          <p:nvPr/>
        </p:nvGrpSpPr>
        <p:grpSpPr>
          <a:xfrm>
            <a:off x="146304" y="257205"/>
            <a:ext cx="1504036" cy="1269844"/>
            <a:chOff x="-50077" y="1254460"/>
            <a:chExt cx="2068554" cy="1746461"/>
          </a:xfrm>
        </p:grpSpPr>
        <p:pic>
          <p:nvPicPr>
            <p:cNvPr id="15" name="Picture 3" descr="A picture containing close, hydrozoan&#10;&#10;Description automatically generated">
              <a:extLst>
                <a:ext uri="{FF2B5EF4-FFF2-40B4-BE49-F238E27FC236}">
                  <a16:creationId xmlns:a16="http://schemas.microsoft.com/office/drawing/2014/main" id="{E0D8B32A-CDD4-4285-8D1E-5015A50625C1}"/>
                </a:ext>
              </a:extLst>
            </p:cNvPr>
            <p:cNvPicPr>
              <a:picLocks noChangeAspect="1"/>
            </p:cNvPicPr>
            <p:nvPr/>
          </p:nvPicPr>
          <p:blipFill rotWithShape="1">
            <a:blip r:embed="rId4">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16" name="TextBox 7">
              <a:extLst>
                <a:ext uri="{FF2B5EF4-FFF2-40B4-BE49-F238E27FC236}">
                  <a16:creationId xmlns:a16="http://schemas.microsoft.com/office/drawing/2014/main" id="{5970165B-0286-4EF4-8DE1-EE9979C13B48}"/>
                </a:ext>
              </a:extLst>
            </p:cNvPr>
            <p:cNvSpPr txBox="1"/>
            <p:nvPr/>
          </p:nvSpPr>
          <p:spPr>
            <a:xfrm>
              <a:off x="-50077" y="1254460"/>
              <a:ext cx="2068554" cy="1185228"/>
            </a:xfrm>
            <a:prstGeom prst="rect">
              <a:avLst/>
            </a:prstGeom>
            <a:noFill/>
          </p:spPr>
          <p:txBody>
            <a:bodyPr wrap="square" rtlCol="0">
              <a:spAutoFit/>
            </a:bodyPr>
            <a:lstStyle/>
            <a:p>
              <a:r>
                <a:rPr lang="en-US" sz="1400" b="1" dirty="0">
                  <a:solidFill>
                    <a:schemeClr val="bg1"/>
                  </a:solidFill>
                </a:rPr>
                <a:t>NEUROSCIENCE</a:t>
              </a:r>
            </a:p>
            <a:p>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grpSp>
      <p:sp>
        <p:nvSpPr>
          <p:cNvPr id="17" name="ZoneTexte 16">
            <a:extLst>
              <a:ext uri="{FF2B5EF4-FFF2-40B4-BE49-F238E27FC236}">
                <a16:creationId xmlns:a16="http://schemas.microsoft.com/office/drawing/2014/main" id="{A6324482-4D02-4272-9447-71478EB7A729}"/>
              </a:ext>
            </a:extLst>
          </p:cNvPr>
          <p:cNvSpPr txBox="1"/>
          <p:nvPr/>
        </p:nvSpPr>
        <p:spPr>
          <a:xfrm>
            <a:off x="1706478" y="6377283"/>
            <a:ext cx="6096000" cy="261610"/>
          </a:xfrm>
          <a:prstGeom prst="rect">
            <a:avLst/>
          </a:prstGeom>
          <a:noFill/>
        </p:spPr>
        <p:txBody>
          <a:bodyPr wrap="square">
            <a:spAutoFit/>
          </a:bodyPr>
          <a:lstStyle/>
          <a:p>
            <a:r>
              <a:rPr lang="en-US" sz="1100" b="1" dirty="0" err="1">
                <a:solidFill>
                  <a:schemeClr val="bg1"/>
                </a:solidFill>
                <a:latin typeface="Arial" pitchFamily="34" charset="0"/>
                <a:cs typeface="Arial" pitchFamily="34" charset="0"/>
              </a:rPr>
              <a:t>Kersigo</a:t>
            </a:r>
            <a:r>
              <a:rPr lang="en-US" sz="1100" b="1" dirty="0">
                <a:solidFill>
                  <a:schemeClr val="bg1"/>
                </a:solidFill>
                <a:latin typeface="Arial" pitchFamily="34" charset="0"/>
                <a:cs typeface="Arial" pitchFamily="34" charset="0"/>
              </a:rPr>
              <a:t> et al. </a:t>
            </a:r>
            <a:r>
              <a:rPr lang="en-US" sz="1100" b="1" i="1" dirty="0">
                <a:solidFill>
                  <a:schemeClr val="bg1"/>
                </a:solidFill>
                <a:latin typeface="Arial" pitchFamily="34" charset="0"/>
                <a:cs typeface="Arial" pitchFamily="34" charset="0"/>
              </a:rPr>
              <a:t>Cell Tissue Res</a:t>
            </a:r>
            <a:r>
              <a:rPr lang="en-US" sz="1100" b="1" dirty="0">
                <a:solidFill>
                  <a:schemeClr val="bg1"/>
                </a:solidFill>
                <a:latin typeface="Arial" pitchFamily="34" charset="0"/>
                <a:cs typeface="Arial" pitchFamily="34" charset="0"/>
              </a:rPr>
              <a:t>, 2018</a:t>
            </a:r>
          </a:p>
        </p:txBody>
      </p:sp>
    </p:spTree>
    <p:extLst>
      <p:ext uri="{BB962C8B-B14F-4D97-AF65-F5344CB8AC3E}">
        <p14:creationId xmlns:p14="http://schemas.microsoft.com/office/powerpoint/2010/main" val="389211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17E14EE-E29A-4A41-812B-52FC16D5E77B}"/>
              </a:ext>
            </a:extLst>
          </p:cNvPr>
          <p:cNvSpPr txBox="1"/>
          <p:nvPr/>
        </p:nvSpPr>
        <p:spPr>
          <a:xfrm>
            <a:off x="1732069" y="-4406"/>
            <a:ext cx="9725364" cy="861774"/>
          </a:xfrm>
          <a:prstGeom prst="rect">
            <a:avLst/>
          </a:prstGeom>
          <a:noFill/>
        </p:spPr>
        <p:txBody>
          <a:bodyPr wrap="square" rtlCol="0">
            <a:spAutoFit/>
          </a:bodyPr>
          <a:lstStyle/>
          <a:p>
            <a:pPr algn="ctr"/>
            <a:r>
              <a:rPr lang="en-GB" sz="2500" b="1" dirty="0">
                <a:solidFill>
                  <a:schemeClr val="bg1"/>
                </a:solidFill>
              </a:rPr>
              <a:t>Detection of targets in the Nervous System when no (reliable) antibodies are available e.g. GPCR</a:t>
            </a:r>
            <a:endParaRPr lang="fr-FR" sz="2500" b="1" dirty="0">
              <a:solidFill>
                <a:schemeClr val="bg1"/>
              </a:solidFill>
            </a:endParaRPr>
          </a:p>
        </p:txBody>
      </p:sp>
      <p:grpSp>
        <p:nvGrpSpPr>
          <p:cNvPr id="11" name="Groupe 10">
            <a:extLst>
              <a:ext uri="{FF2B5EF4-FFF2-40B4-BE49-F238E27FC236}">
                <a16:creationId xmlns:a16="http://schemas.microsoft.com/office/drawing/2014/main" id="{FB84F782-D828-4F02-B9B3-2C5A4C5AADB7}"/>
              </a:ext>
            </a:extLst>
          </p:cNvPr>
          <p:cNvGrpSpPr/>
          <p:nvPr/>
        </p:nvGrpSpPr>
        <p:grpSpPr>
          <a:xfrm>
            <a:off x="146304" y="257205"/>
            <a:ext cx="1504036" cy="1269844"/>
            <a:chOff x="-50077" y="1254460"/>
            <a:chExt cx="2068554" cy="1746461"/>
          </a:xfrm>
        </p:grpSpPr>
        <p:pic>
          <p:nvPicPr>
            <p:cNvPr id="12" name="Picture 3" descr="A picture containing close, hydrozoan&#10;&#10;Description automatically generated">
              <a:extLst>
                <a:ext uri="{FF2B5EF4-FFF2-40B4-BE49-F238E27FC236}">
                  <a16:creationId xmlns:a16="http://schemas.microsoft.com/office/drawing/2014/main" id="{62454D01-4807-4626-A740-B744DE6EF017}"/>
                </a:ext>
              </a:extLst>
            </p:cNvPr>
            <p:cNvPicPr>
              <a:picLocks noChangeAspect="1"/>
            </p:cNvPicPr>
            <p:nvPr/>
          </p:nvPicPr>
          <p:blipFill rotWithShape="1">
            <a:blip r:embed="rId2">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13" name="TextBox 7">
              <a:extLst>
                <a:ext uri="{FF2B5EF4-FFF2-40B4-BE49-F238E27FC236}">
                  <a16:creationId xmlns:a16="http://schemas.microsoft.com/office/drawing/2014/main" id="{13EA8F69-0944-46CC-A71C-8BF9724BB2DC}"/>
                </a:ext>
              </a:extLst>
            </p:cNvPr>
            <p:cNvSpPr txBox="1"/>
            <p:nvPr/>
          </p:nvSpPr>
          <p:spPr>
            <a:xfrm>
              <a:off x="-50077" y="1254460"/>
              <a:ext cx="2068554" cy="1185228"/>
            </a:xfrm>
            <a:prstGeom prst="rect">
              <a:avLst/>
            </a:prstGeom>
            <a:noFill/>
          </p:spPr>
          <p:txBody>
            <a:bodyPr wrap="square" rtlCol="0">
              <a:spAutoFit/>
            </a:bodyPr>
            <a:lstStyle/>
            <a:p>
              <a:r>
                <a:rPr lang="en-US" sz="1400" b="1" dirty="0">
                  <a:solidFill>
                    <a:schemeClr val="bg1"/>
                  </a:solidFill>
                </a:rPr>
                <a:t>NEUROSCIENCE</a:t>
              </a:r>
            </a:p>
            <a:p>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grpSp>
      <p:pic>
        <p:nvPicPr>
          <p:cNvPr id="14" name="Image 13">
            <a:extLst>
              <a:ext uri="{FF2B5EF4-FFF2-40B4-BE49-F238E27FC236}">
                <a16:creationId xmlns:a16="http://schemas.microsoft.com/office/drawing/2014/main" id="{8D825DC5-F361-450B-B36A-4E636B7A6D5A}"/>
              </a:ext>
            </a:extLst>
          </p:cNvPr>
          <p:cNvPicPr>
            <a:picLocks noChangeAspect="1"/>
          </p:cNvPicPr>
          <p:nvPr/>
        </p:nvPicPr>
        <p:blipFill>
          <a:blip r:embed="rId3"/>
          <a:stretch>
            <a:fillRect/>
          </a:stretch>
        </p:blipFill>
        <p:spPr>
          <a:xfrm>
            <a:off x="1680154" y="854612"/>
            <a:ext cx="9829193" cy="5928465"/>
          </a:xfrm>
          <a:prstGeom prst="rect">
            <a:avLst/>
          </a:prstGeom>
        </p:spPr>
      </p:pic>
      <p:sp>
        <p:nvSpPr>
          <p:cNvPr id="15" name="ZoneTexte 14">
            <a:extLst>
              <a:ext uri="{FF2B5EF4-FFF2-40B4-BE49-F238E27FC236}">
                <a16:creationId xmlns:a16="http://schemas.microsoft.com/office/drawing/2014/main" id="{D8C4074C-9F25-478C-933F-C8C4BAAA31F0}"/>
              </a:ext>
            </a:extLst>
          </p:cNvPr>
          <p:cNvSpPr txBox="1"/>
          <p:nvPr/>
        </p:nvSpPr>
        <p:spPr>
          <a:xfrm>
            <a:off x="7649903" y="3818845"/>
            <a:ext cx="4039293" cy="307777"/>
          </a:xfrm>
          <a:prstGeom prst="rect">
            <a:avLst/>
          </a:prstGeom>
          <a:noFill/>
        </p:spPr>
        <p:txBody>
          <a:bodyPr wrap="square" rtlCol="0">
            <a:spAutoFit/>
          </a:bodyPr>
          <a:lstStyle/>
          <a:p>
            <a:pPr algn="r"/>
            <a:r>
              <a:rPr lang="en-GB" sz="1400" b="1" dirty="0">
                <a:solidFill>
                  <a:srgbClr val="6BD430"/>
                </a:solidFill>
              </a:rPr>
              <a:t>Cannabinoid Receptor 1 (Cnr1) mRNA</a:t>
            </a:r>
            <a:endParaRPr lang="fr-FR" sz="1400" b="1" dirty="0">
              <a:solidFill>
                <a:srgbClr val="6BD430"/>
              </a:solidFill>
            </a:endParaRPr>
          </a:p>
        </p:txBody>
      </p:sp>
      <p:sp>
        <p:nvSpPr>
          <p:cNvPr id="16" name="ZoneTexte 15">
            <a:extLst>
              <a:ext uri="{FF2B5EF4-FFF2-40B4-BE49-F238E27FC236}">
                <a16:creationId xmlns:a16="http://schemas.microsoft.com/office/drawing/2014/main" id="{C9004334-BDD8-4B79-A71C-B903C6042FD1}"/>
              </a:ext>
            </a:extLst>
          </p:cNvPr>
          <p:cNvSpPr txBox="1"/>
          <p:nvPr/>
        </p:nvSpPr>
        <p:spPr>
          <a:xfrm>
            <a:off x="7649902" y="3571765"/>
            <a:ext cx="4039293" cy="307777"/>
          </a:xfrm>
          <a:prstGeom prst="rect">
            <a:avLst/>
          </a:prstGeom>
          <a:noFill/>
        </p:spPr>
        <p:txBody>
          <a:bodyPr wrap="square" rtlCol="0">
            <a:spAutoFit/>
          </a:bodyPr>
          <a:lstStyle/>
          <a:p>
            <a:pPr algn="r"/>
            <a:r>
              <a:rPr lang="en-GB" sz="1400" b="1" dirty="0" err="1">
                <a:solidFill>
                  <a:srgbClr val="FF0000"/>
                </a:solidFill>
              </a:rPr>
              <a:t>Dopamingeric</a:t>
            </a:r>
            <a:r>
              <a:rPr lang="en-GB" sz="1400" b="1" dirty="0">
                <a:solidFill>
                  <a:srgbClr val="FF0000"/>
                </a:solidFill>
              </a:rPr>
              <a:t> Receptor D1 (Drd1) mRNA</a:t>
            </a:r>
            <a:endParaRPr lang="fr-FR" sz="1400" b="1" dirty="0">
              <a:solidFill>
                <a:srgbClr val="FF0000"/>
              </a:solidFill>
            </a:endParaRPr>
          </a:p>
        </p:txBody>
      </p:sp>
    </p:spTree>
    <p:extLst>
      <p:ext uri="{BB962C8B-B14F-4D97-AF65-F5344CB8AC3E}">
        <p14:creationId xmlns:p14="http://schemas.microsoft.com/office/powerpoint/2010/main" val="3176371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8F713C7-6F56-44FE-A177-DEC9B8FAE850}"/>
              </a:ext>
            </a:extLst>
          </p:cNvPr>
          <p:cNvPicPr>
            <a:picLocks noChangeAspect="1"/>
          </p:cNvPicPr>
          <p:nvPr/>
        </p:nvPicPr>
        <p:blipFill>
          <a:blip r:embed="rId2"/>
          <a:stretch>
            <a:fillRect/>
          </a:stretch>
        </p:blipFill>
        <p:spPr>
          <a:xfrm>
            <a:off x="838641" y="384048"/>
            <a:ext cx="7526423" cy="6528141"/>
          </a:xfrm>
          <a:prstGeom prst="rect">
            <a:avLst/>
          </a:prstGeom>
        </p:spPr>
      </p:pic>
      <p:sp>
        <p:nvSpPr>
          <p:cNvPr id="5" name="ZoneTexte 4">
            <a:extLst>
              <a:ext uri="{FF2B5EF4-FFF2-40B4-BE49-F238E27FC236}">
                <a16:creationId xmlns:a16="http://schemas.microsoft.com/office/drawing/2014/main" id="{45639734-D01B-4291-8384-E4C57CB11DA9}"/>
              </a:ext>
            </a:extLst>
          </p:cNvPr>
          <p:cNvSpPr txBox="1"/>
          <p:nvPr/>
        </p:nvSpPr>
        <p:spPr>
          <a:xfrm>
            <a:off x="8365064" y="1299663"/>
            <a:ext cx="4039293" cy="307777"/>
          </a:xfrm>
          <a:prstGeom prst="rect">
            <a:avLst/>
          </a:prstGeom>
          <a:noFill/>
        </p:spPr>
        <p:txBody>
          <a:bodyPr wrap="square" rtlCol="0">
            <a:spAutoFit/>
          </a:bodyPr>
          <a:lstStyle/>
          <a:p>
            <a:r>
              <a:rPr lang="en-GB" sz="1400" b="1" dirty="0">
                <a:solidFill>
                  <a:srgbClr val="FF0000"/>
                </a:solidFill>
              </a:rPr>
              <a:t>Cannabinoid Receptor 1 (Cnr1) mRNA</a:t>
            </a:r>
            <a:endParaRPr lang="fr-FR" sz="1400" b="1" dirty="0">
              <a:solidFill>
                <a:srgbClr val="FF0000"/>
              </a:solidFill>
            </a:endParaRPr>
          </a:p>
        </p:txBody>
      </p:sp>
      <p:sp>
        <p:nvSpPr>
          <p:cNvPr id="7" name="ZoneTexte 6">
            <a:extLst>
              <a:ext uri="{FF2B5EF4-FFF2-40B4-BE49-F238E27FC236}">
                <a16:creationId xmlns:a16="http://schemas.microsoft.com/office/drawing/2014/main" id="{2048DFEF-237B-4BB7-A96F-82CEB0EB24EB}"/>
              </a:ext>
            </a:extLst>
          </p:cNvPr>
          <p:cNvSpPr txBox="1"/>
          <p:nvPr/>
        </p:nvSpPr>
        <p:spPr>
          <a:xfrm>
            <a:off x="8365063" y="2357808"/>
            <a:ext cx="4039293" cy="307777"/>
          </a:xfrm>
          <a:prstGeom prst="rect">
            <a:avLst/>
          </a:prstGeom>
          <a:noFill/>
        </p:spPr>
        <p:txBody>
          <a:bodyPr wrap="square" rtlCol="0">
            <a:spAutoFit/>
          </a:bodyPr>
          <a:lstStyle/>
          <a:p>
            <a:r>
              <a:rPr lang="en-GB" sz="1400" b="1" dirty="0" err="1">
                <a:solidFill>
                  <a:srgbClr val="92D050"/>
                </a:solidFill>
              </a:rPr>
              <a:t>Dopamingeric</a:t>
            </a:r>
            <a:r>
              <a:rPr lang="en-GB" sz="1400" b="1" dirty="0">
                <a:solidFill>
                  <a:srgbClr val="92D050"/>
                </a:solidFill>
              </a:rPr>
              <a:t> Receptor D1 (Drd1) mRNA</a:t>
            </a:r>
            <a:endParaRPr lang="fr-FR" sz="1400" b="1" dirty="0">
              <a:solidFill>
                <a:srgbClr val="92D050"/>
              </a:solidFill>
            </a:endParaRPr>
          </a:p>
        </p:txBody>
      </p:sp>
      <p:sp>
        <p:nvSpPr>
          <p:cNvPr id="9" name="ZoneTexte 8">
            <a:extLst>
              <a:ext uri="{FF2B5EF4-FFF2-40B4-BE49-F238E27FC236}">
                <a16:creationId xmlns:a16="http://schemas.microsoft.com/office/drawing/2014/main" id="{26F87E6B-C483-4AFB-B8C6-0C62D565DECE}"/>
              </a:ext>
            </a:extLst>
          </p:cNvPr>
          <p:cNvSpPr txBox="1"/>
          <p:nvPr/>
        </p:nvSpPr>
        <p:spPr>
          <a:xfrm>
            <a:off x="8458197" y="558114"/>
            <a:ext cx="4039293" cy="523220"/>
          </a:xfrm>
          <a:prstGeom prst="rect">
            <a:avLst/>
          </a:prstGeom>
          <a:noFill/>
        </p:spPr>
        <p:txBody>
          <a:bodyPr wrap="square" rtlCol="0">
            <a:spAutoFit/>
          </a:bodyPr>
          <a:lstStyle/>
          <a:p>
            <a:r>
              <a:rPr lang="en-GB" sz="1400" b="1" dirty="0">
                <a:solidFill>
                  <a:schemeClr val="bg1"/>
                </a:solidFill>
              </a:rPr>
              <a:t>Mouse Brain Hippocampus FFPE sample</a:t>
            </a:r>
            <a:br>
              <a:rPr lang="en-GB" sz="1400" b="1" dirty="0">
                <a:solidFill>
                  <a:schemeClr val="bg1"/>
                </a:solidFill>
              </a:rPr>
            </a:br>
            <a:r>
              <a:rPr lang="en-GB" sz="1400" b="1" dirty="0">
                <a:solidFill>
                  <a:schemeClr val="bg1"/>
                </a:solidFill>
              </a:rPr>
              <a:t>=&gt; Chromogenic duplex assay</a:t>
            </a:r>
            <a:endParaRPr lang="fr-FR" sz="1400" b="1" dirty="0">
              <a:solidFill>
                <a:schemeClr val="bg1"/>
              </a:solidFill>
            </a:endParaRPr>
          </a:p>
        </p:txBody>
      </p:sp>
      <p:pic>
        <p:nvPicPr>
          <p:cNvPr id="4" name="Image 3">
            <a:extLst>
              <a:ext uri="{FF2B5EF4-FFF2-40B4-BE49-F238E27FC236}">
                <a16:creationId xmlns:a16="http://schemas.microsoft.com/office/drawing/2014/main" id="{2EBD0016-D1F4-4EFB-89BA-C1EFEA5EECA3}"/>
              </a:ext>
            </a:extLst>
          </p:cNvPr>
          <p:cNvPicPr>
            <a:picLocks noChangeAspect="1"/>
          </p:cNvPicPr>
          <p:nvPr/>
        </p:nvPicPr>
        <p:blipFill>
          <a:blip r:embed="rId3"/>
          <a:stretch>
            <a:fillRect/>
          </a:stretch>
        </p:blipFill>
        <p:spPr>
          <a:xfrm>
            <a:off x="8458197" y="3415953"/>
            <a:ext cx="3634158" cy="3373569"/>
          </a:xfrm>
          <a:prstGeom prst="rect">
            <a:avLst/>
          </a:prstGeom>
        </p:spPr>
      </p:pic>
      <p:sp>
        <p:nvSpPr>
          <p:cNvPr id="10" name="ZoneTexte 9">
            <a:extLst>
              <a:ext uri="{FF2B5EF4-FFF2-40B4-BE49-F238E27FC236}">
                <a16:creationId xmlns:a16="http://schemas.microsoft.com/office/drawing/2014/main" id="{0600B603-5734-4854-80DB-8531600613A0}"/>
              </a:ext>
            </a:extLst>
          </p:cNvPr>
          <p:cNvSpPr txBox="1"/>
          <p:nvPr/>
        </p:nvSpPr>
        <p:spPr>
          <a:xfrm>
            <a:off x="8458196" y="2820652"/>
            <a:ext cx="4039293" cy="523220"/>
          </a:xfrm>
          <a:prstGeom prst="rect">
            <a:avLst/>
          </a:prstGeom>
          <a:noFill/>
        </p:spPr>
        <p:txBody>
          <a:bodyPr wrap="square" rtlCol="0">
            <a:spAutoFit/>
          </a:bodyPr>
          <a:lstStyle/>
          <a:p>
            <a:r>
              <a:rPr lang="en-GB" sz="1400" b="1" dirty="0">
                <a:solidFill>
                  <a:schemeClr val="bg1"/>
                </a:solidFill>
              </a:rPr>
              <a:t>Mouse Brain Striatum FFPE sample</a:t>
            </a:r>
            <a:br>
              <a:rPr lang="en-GB" sz="1400" b="1" dirty="0">
                <a:solidFill>
                  <a:schemeClr val="bg1"/>
                </a:solidFill>
              </a:rPr>
            </a:br>
            <a:r>
              <a:rPr lang="en-GB" sz="1400" b="1" dirty="0">
                <a:solidFill>
                  <a:schemeClr val="bg1"/>
                </a:solidFill>
              </a:rPr>
              <a:t>=&gt; Chromogenic duplex assay</a:t>
            </a:r>
            <a:endParaRPr lang="fr-FR" sz="1400" b="1" dirty="0">
              <a:solidFill>
                <a:schemeClr val="bg1"/>
              </a:solidFill>
            </a:endParaRPr>
          </a:p>
        </p:txBody>
      </p:sp>
      <p:grpSp>
        <p:nvGrpSpPr>
          <p:cNvPr id="11" name="Groupe 10">
            <a:extLst>
              <a:ext uri="{FF2B5EF4-FFF2-40B4-BE49-F238E27FC236}">
                <a16:creationId xmlns:a16="http://schemas.microsoft.com/office/drawing/2014/main" id="{4FB40254-EACD-4B6D-B7A3-A48A9382BEBC}"/>
              </a:ext>
            </a:extLst>
          </p:cNvPr>
          <p:cNvGrpSpPr/>
          <p:nvPr/>
        </p:nvGrpSpPr>
        <p:grpSpPr>
          <a:xfrm>
            <a:off x="36448" y="9525"/>
            <a:ext cx="1418119" cy="1204594"/>
            <a:chOff x="-97399" y="1120460"/>
            <a:chExt cx="2068554" cy="1880461"/>
          </a:xfrm>
        </p:grpSpPr>
        <p:pic>
          <p:nvPicPr>
            <p:cNvPr id="12" name="Picture 3" descr="A picture containing close, hydrozoan&#10;&#10;Description automatically generated">
              <a:extLst>
                <a:ext uri="{FF2B5EF4-FFF2-40B4-BE49-F238E27FC236}">
                  <a16:creationId xmlns:a16="http://schemas.microsoft.com/office/drawing/2014/main" id="{23ACAFD5-F080-490E-ADC2-F2343EFFDB9F}"/>
                </a:ext>
              </a:extLst>
            </p:cNvPr>
            <p:cNvPicPr>
              <a:picLocks noChangeAspect="1"/>
            </p:cNvPicPr>
            <p:nvPr/>
          </p:nvPicPr>
          <p:blipFill rotWithShape="1">
            <a:blip r:embed="rId4">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13" name="TextBox 7">
              <a:extLst>
                <a:ext uri="{FF2B5EF4-FFF2-40B4-BE49-F238E27FC236}">
                  <a16:creationId xmlns:a16="http://schemas.microsoft.com/office/drawing/2014/main" id="{A4945CE8-D5A2-4352-9AE8-D5985BAF3313}"/>
                </a:ext>
              </a:extLst>
            </p:cNvPr>
            <p:cNvSpPr txBox="1"/>
            <p:nvPr/>
          </p:nvSpPr>
          <p:spPr>
            <a:xfrm>
              <a:off x="-97399" y="1120460"/>
              <a:ext cx="2068554" cy="1081039"/>
            </a:xfrm>
            <a:prstGeom prst="rect">
              <a:avLst/>
            </a:prstGeom>
            <a:noFill/>
          </p:spPr>
          <p:txBody>
            <a:bodyPr wrap="square" rtlCol="0">
              <a:spAutoFit/>
            </a:bodyPr>
            <a:lstStyle/>
            <a:p>
              <a:r>
                <a:rPr lang="en-US" sz="1300" b="1" dirty="0">
                  <a:solidFill>
                    <a:schemeClr val="bg1"/>
                  </a:solidFill>
                </a:rPr>
                <a:t>NEUROSCIENCE</a:t>
              </a:r>
            </a:p>
            <a:p>
              <a:endParaRPr lang="en-US" sz="1300" b="1" dirty="0">
                <a:solidFill>
                  <a:schemeClr val="bg1"/>
                </a:solidFill>
              </a:endParaRPr>
            </a:p>
            <a:p>
              <a:pPr marL="285750" indent="-285750">
                <a:buFont typeface="Arial" panose="020B0604020202020204" pitchFamily="34" charset="0"/>
                <a:buChar char="•"/>
              </a:pPr>
              <a:endParaRPr lang="en-US" sz="1300" b="1" dirty="0">
                <a:solidFill>
                  <a:schemeClr val="bg1"/>
                </a:solidFill>
              </a:endParaRPr>
            </a:p>
          </p:txBody>
        </p:sp>
      </p:grpSp>
    </p:spTree>
    <p:extLst>
      <p:ext uri="{BB962C8B-B14F-4D97-AF65-F5344CB8AC3E}">
        <p14:creationId xmlns:p14="http://schemas.microsoft.com/office/powerpoint/2010/main" val="8108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17E14EE-E29A-4A41-812B-52FC16D5E77B}"/>
              </a:ext>
            </a:extLst>
          </p:cNvPr>
          <p:cNvSpPr txBox="1"/>
          <p:nvPr/>
        </p:nvSpPr>
        <p:spPr>
          <a:xfrm>
            <a:off x="1502554" y="42880"/>
            <a:ext cx="9725364" cy="477054"/>
          </a:xfrm>
          <a:prstGeom prst="rect">
            <a:avLst/>
          </a:prstGeom>
          <a:noFill/>
        </p:spPr>
        <p:txBody>
          <a:bodyPr wrap="square" rtlCol="0">
            <a:spAutoFit/>
          </a:bodyPr>
          <a:lstStyle/>
          <a:p>
            <a:pPr algn="ctr"/>
            <a:r>
              <a:rPr lang="en-GB" sz="2500" b="1" dirty="0">
                <a:solidFill>
                  <a:schemeClr val="bg1"/>
                </a:solidFill>
              </a:rPr>
              <a:t>Long non-coding mRNA detection in the Nervous System</a:t>
            </a:r>
            <a:endParaRPr lang="fr-FR" sz="2500" b="1" dirty="0">
              <a:solidFill>
                <a:schemeClr val="bg1"/>
              </a:solidFill>
            </a:endParaRPr>
          </a:p>
        </p:txBody>
      </p:sp>
      <p:grpSp>
        <p:nvGrpSpPr>
          <p:cNvPr id="11" name="Groupe 10">
            <a:extLst>
              <a:ext uri="{FF2B5EF4-FFF2-40B4-BE49-F238E27FC236}">
                <a16:creationId xmlns:a16="http://schemas.microsoft.com/office/drawing/2014/main" id="{FB84F782-D828-4F02-B9B3-2C5A4C5AADB7}"/>
              </a:ext>
            </a:extLst>
          </p:cNvPr>
          <p:cNvGrpSpPr/>
          <p:nvPr/>
        </p:nvGrpSpPr>
        <p:grpSpPr>
          <a:xfrm>
            <a:off x="311734" y="253975"/>
            <a:ext cx="1504036" cy="1269844"/>
            <a:chOff x="-50077" y="1254460"/>
            <a:chExt cx="2068554" cy="1746461"/>
          </a:xfrm>
        </p:grpSpPr>
        <p:pic>
          <p:nvPicPr>
            <p:cNvPr id="12" name="Picture 3" descr="A picture containing close, hydrozoan&#10;&#10;Description automatically generated">
              <a:extLst>
                <a:ext uri="{FF2B5EF4-FFF2-40B4-BE49-F238E27FC236}">
                  <a16:creationId xmlns:a16="http://schemas.microsoft.com/office/drawing/2014/main" id="{62454D01-4807-4626-A740-B744DE6EF017}"/>
                </a:ext>
              </a:extLst>
            </p:cNvPr>
            <p:cNvPicPr>
              <a:picLocks noChangeAspect="1"/>
            </p:cNvPicPr>
            <p:nvPr/>
          </p:nvPicPr>
          <p:blipFill rotWithShape="1">
            <a:blip r:embed="rId2">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13" name="TextBox 7">
              <a:extLst>
                <a:ext uri="{FF2B5EF4-FFF2-40B4-BE49-F238E27FC236}">
                  <a16:creationId xmlns:a16="http://schemas.microsoft.com/office/drawing/2014/main" id="{13EA8F69-0944-46CC-A71C-8BF9724BB2DC}"/>
                </a:ext>
              </a:extLst>
            </p:cNvPr>
            <p:cNvSpPr txBox="1"/>
            <p:nvPr/>
          </p:nvSpPr>
          <p:spPr>
            <a:xfrm>
              <a:off x="-50077" y="1254460"/>
              <a:ext cx="2068554" cy="1185228"/>
            </a:xfrm>
            <a:prstGeom prst="rect">
              <a:avLst/>
            </a:prstGeom>
            <a:noFill/>
          </p:spPr>
          <p:txBody>
            <a:bodyPr wrap="square" rtlCol="0">
              <a:spAutoFit/>
            </a:bodyPr>
            <a:lstStyle/>
            <a:p>
              <a:r>
                <a:rPr lang="en-US" sz="1400" b="1" dirty="0">
                  <a:solidFill>
                    <a:schemeClr val="bg1"/>
                  </a:solidFill>
                </a:rPr>
                <a:t>NEUROSCIENCE</a:t>
              </a:r>
            </a:p>
            <a:p>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grpSp>
      <p:pic>
        <p:nvPicPr>
          <p:cNvPr id="9" name="Image 8">
            <a:extLst>
              <a:ext uri="{FF2B5EF4-FFF2-40B4-BE49-F238E27FC236}">
                <a16:creationId xmlns:a16="http://schemas.microsoft.com/office/drawing/2014/main" id="{FD225872-544E-41A4-B82E-4332F719992B}"/>
              </a:ext>
            </a:extLst>
          </p:cNvPr>
          <p:cNvPicPr>
            <a:picLocks noChangeAspect="1"/>
          </p:cNvPicPr>
          <p:nvPr/>
        </p:nvPicPr>
        <p:blipFill>
          <a:blip r:embed="rId3"/>
          <a:stretch>
            <a:fillRect/>
          </a:stretch>
        </p:blipFill>
        <p:spPr>
          <a:xfrm>
            <a:off x="430535" y="1787014"/>
            <a:ext cx="4208443" cy="3205908"/>
          </a:xfrm>
          <a:prstGeom prst="rect">
            <a:avLst/>
          </a:prstGeom>
        </p:spPr>
      </p:pic>
      <p:pic>
        <p:nvPicPr>
          <p:cNvPr id="10" name="Image 9">
            <a:extLst>
              <a:ext uri="{FF2B5EF4-FFF2-40B4-BE49-F238E27FC236}">
                <a16:creationId xmlns:a16="http://schemas.microsoft.com/office/drawing/2014/main" id="{B6FCD19A-393F-432A-81DE-F1FF030093DE}"/>
              </a:ext>
            </a:extLst>
          </p:cNvPr>
          <p:cNvPicPr>
            <a:picLocks noChangeAspect="1"/>
          </p:cNvPicPr>
          <p:nvPr/>
        </p:nvPicPr>
        <p:blipFill>
          <a:blip r:embed="rId4"/>
          <a:stretch>
            <a:fillRect/>
          </a:stretch>
        </p:blipFill>
        <p:spPr>
          <a:xfrm>
            <a:off x="4997006" y="782812"/>
            <a:ext cx="6131242" cy="5950518"/>
          </a:xfrm>
          <a:prstGeom prst="rect">
            <a:avLst/>
          </a:prstGeom>
        </p:spPr>
      </p:pic>
      <p:sp>
        <p:nvSpPr>
          <p:cNvPr id="17" name="ZoneTexte 16">
            <a:extLst>
              <a:ext uri="{FF2B5EF4-FFF2-40B4-BE49-F238E27FC236}">
                <a16:creationId xmlns:a16="http://schemas.microsoft.com/office/drawing/2014/main" id="{EC84F12C-EF74-4A29-B237-DB43DA4A3AFE}"/>
              </a:ext>
            </a:extLst>
          </p:cNvPr>
          <p:cNvSpPr txBox="1"/>
          <p:nvPr/>
        </p:nvSpPr>
        <p:spPr>
          <a:xfrm>
            <a:off x="515111" y="5158904"/>
            <a:ext cx="4039293" cy="646331"/>
          </a:xfrm>
          <a:prstGeom prst="rect">
            <a:avLst/>
          </a:prstGeom>
          <a:noFill/>
        </p:spPr>
        <p:txBody>
          <a:bodyPr wrap="square" rtlCol="0">
            <a:spAutoFit/>
          </a:bodyPr>
          <a:lstStyle/>
          <a:p>
            <a:r>
              <a:rPr lang="en-GB" b="1" dirty="0">
                <a:solidFill>
                  <a:schemeClr val="bg1"/>
                </a:solidFill>
              </a:rPr>
              <a:t>Mouse Brain Hippocampus FFPE sample</a:t>
            </a:r>
            <a:br>
              <a:rPr lang="en-GB" b="1" dirty="0">
                <a:solidFill>
                  <a:schemeClr val="bg1"/>
                </a:solidFill>
              </a:rPr>
            </a:br>
            <a:r>
              <a:rPr lang="en-GB" b="1" dirty="0">
                <a:solidFill>
                  <a:schemeClr val="bg1"/>
                </a:solidFill>
              </a:rPr>
              <a:t>=&gt; Multiplex V1 </a:t>
            </a:r>
            <a:r>
              <a:rPr lang="en-GB" b="1" dirty="0" err="1">
                <a:solidFill>
                  <a:schemeClr val="bg1"/>
                </a:solidFill>
              </a:rPr>
              <a:t>fluo</a:t>
            </a:r>
            <a:r>
              <a:rPr lang="en-GB" b="1" dirty="0">
                <a:solidFill>
                  <a:schemeClr val="bg1"/>
                </a:solidFill>
              </a:rPr>
              <a:t> assay</a:t>
            </a:r>
            <a:endParaRPr lang="fr-FR" b="1" dirty="0">
              <a:solidFill>
                <a:schemeClr val="bg1"/>
              </a:solidFill>
            </a:endParaRPr>
          </a:p>
        </p:txBody>
      </p:sp>
      <p:sp>
        <p:nvSpPr>
          <p:cNvPr id="18" name="ZoneTexte 17">
            <a:extLst>
              <a:ext uri="{FF2B5EF4-FFF2-40B4-BE49-F238E27FC236}">
                <a16:creationId xmlns:a16="http://schemas.microsoft.com/office/drawing/2014/main" id="{7F99E20C-23AF-48DF-BAE3-28314DAAC960}"/>
              </a:ext>
            </a:extLst>
          </p:cNvPr>
          <p:cNvSpPr txBox="1"/>
          <p:nvPr/>
        </p:nvSpPr>
        <p:spPr>
          <a:xfrm>
            <a:off x="515113" y="5883697"/>
            <a:ext cx="4039293" cy="369332"/>
          </a:xfrm>
          <a:prstGeom prst="rect">
            <a:avLst/>
          </a:prstGeom>
          <a:noFill/>
        </p:spPr>
        <p:txBody>
          <a:bodyPr wrap="square" rtlCol="0">
            <a:spAutoFit/>
          </a:bodyPr>
          <a:lstStyle/>
          <a:p>
            <a:r>
              <a:rPr lang="en-GB" b="1" dirty="0">
                <a:solidFill>
                  <a:srgbClr val="FF0000"/>
                </a:solidFill>
              </a:rPr>
              <a:t>Neat 1 mRNA</a:t>
            </a:r>
            <a:endParaRPr lang="fr-FR" b="1" dirty="0">
              <a:solidFill>
                <a:srgbClr val="FF0000"/>
              </a:solidFill>
            </a:endParaRPr>
          </a:p>
        </p:txBody>
      </p:sp>
      <p:sp>
        <p:nvSpPr>
          <p:cNvPr id="19" name="ZoneTexte 18">
            <a:extLst>
              <a:ext uri="{FF2B5EF4-FFF2-40B4-BE49-F238E27FC236}">
                <a16:creationId xmlns:a16="http://schemas.microsoft.com/office/drawing/2014/main" id="{C03751EE-DEC3-4A1C-96E3-28CB8146283C}"/>
              </a:ext>
            </a:extLst>
          </p:cNvPr>
          <p:cNvSpPr txBox="1"/>
          <p:nvPr/>
        </p:nvSpPr>
        <p:spPr>
          <a:xfrm>
            <a:off x="515112" y="6215661"/>
            <a:ext cx="4039293" cy="369332"/>
          </a:xfrm>
          <a:prstGeom prst="rect">
            <a:avLst/>
          </a:prstGeom>
          <a:noFill/>
        </p:spPr>
        <p:txBody>
          <a:bodyPr wrap="square" rtlCol="0">
            <a:spAutoFit/>
          </a:bodyPr>
          <a:lstStyle/>
          <a:p>
            <a:r>
              <a:rPr lang="en-GB" b="1" dirty="0" err="1">
                <a:solidFill>
                  <a:srgbClr val="92D050"/>
                </a:solidFill>
              </a:rPr>
              <a:t>Malat</a:t>
            </a:r>
            <a:r>
              <a:rPr lang="en-GB" b="1" dirty="0">
                <a:solidFill>
                  <a:srgbClr val="92D050"/>
                </a:solidFill>
              </a:rPr>
              <a:t> 1 mRNA</a:t>
            </a:r>
            <a:endParaRPr lang="fr-FR" b="1" dirty="0">
              <a:solidFill>
                <a:srgbClr val="92D050"/>
              </a:solidFill>
            </a:endParaRPr>
          </a:p>
        </p:txBody>
      </p:sp>
    </p:spTree>
    <p:extLst>
      <p:ext uri="{BB962C8B-B14F-4D97-AF65-F5344CB8AC3E}">
        <p14:creationId xmlns:p14="http://schemas.microsoft.com/office/powerpoint/2010/main" val="315711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4BBB21E-775D-4C32-BBD2-A8445BE8B624}"/>
              </a:ext>
            </a:extLst>
          </p:cNvPr>
          <p:cNvSpPr/>
          <p:nvPr/>
        </p:nvSpPr>
        <p:spPr>
          <a:xfrm>
            <a:off x="232476" y="1589868"/>
            <a:ext cx="406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5" name="Group 4">
            <a:extLst>
              <a:ext uri="{FF2B5EF4-FFF2-40B4-BE49-F238E27FC236}">
                <a16:creationId xmlns:a16="http://schemas.microsoft.com/office/drawing/2014/main" id="{147A7083-919F-430E-A5BE-780CB044297F}"/>
              </a:ext>
            </a:extLst>
          </p:cNvPr>
          <p:cNvGrpSpPr/>
          <p:nvPr/>
        </p:nvGrpSpPr>
        <p:grpSpPr>
          <a:xfrm>
            <a:off x="3666281" y="2303095"/>
            <a:ext cx="2388288" cy="4219911"/>
            <a:chOff x="2943435" y="1388006"/>
            <a:chExt cx="1575593" cy="2783944"/>
          </a:xfrm>
        </p:grpSpPr>
        <p:pic>
          <p:nvPicPr>
            <p:cNvPr id="30" name="Picture 29">
              <a:extLst>
                <a:ext uri="{FF2B5EF4-FFF2-40B4-BE49-F238E27FC236}">
                  <a16:creationId xmlns:a16="http://schemas.microsoft.com/office/drawing/2014/main" id="{1B631472-40A4-41DA-953E-55668F73784F}"/>
                </a:ext>
              </a:extLst>
            </p:cNvPr>
            <p:cNvPicPr>
              <a:picLocks noChangeAspect="1"/>
            </p:cNvPicPr>
            <p:nvPr/>
          </p:nvPicPr>
          <p:blipFill>
            <a:blip r:embed="rId3"/>
            <a:stretch>
              <a:fillRect/>
            </a:stretch>
          </p:blipFill>
          <p:spPr>
            <a:xfrm>
              <a:off x="2943435" y="1388006"/>
              <a:ext cx="1575593" cy="2783944"/>
            </a:xfrm>
            <a:prstGeom prst="rect">
              <a:avLst/>
            </a:prstGeom>
          </p:spPr>
        </p:pic>
        <p:sp>
          <p:nvSpPr>
            <p:cNvPr id="37" name="Rectangle 36">
              <a:extLst>
                <a:ext uri="{FF2B5EF4-FFF2-40B4-BE49-F238E27FC236}">
                  <a16:creationId xmlns:a16="http://schemas.microsoft.com/office/drawing/2014/main" id="{A6730E39-5666-46F8-815A-ECAB63C79494}"/>
                </a:ext>
              </a:extLst>
            </p:cNvPr>
            <p:cNvSpPr/>
            <p:nvPr/>
          </p:nvSpPr>
          <p:spPr>
            <a:xfrm>
              <a:off x="2946329" y="1420518"/>
              <a:ext cx="1512746" cy="275143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pic>
        <p:nvPicPr>
          <p:cNvPr id="33" name="Picture 32">
            <a:extLst>
              <a:ext uri="{FF2B5EF4-FFF2-40B4-BE49-F238E27FC236}">
                <a16:creationId xmlns:a16="http://schemas.microsoft.com/office/drawing/2014/main" id="{FBCD3150-EDF3-4EC0-8E6E-ADDDD795BC2B}"/>
              </a:ext>
            </a:extLst>
          </p:cNvPr>
          <p:cNvPicPr>
            <a:picLocks noChangeAspect="1"/>
          </p:cNvPicPr>
          <p:nvPr/>
        </p:nvPicPr>
        <p:blipFill rotWithShape="1">
          <a:blip r:embed="rId4"/>
          <a:srcRect l="3232" t="2408" r="2857" b="2882"/>
          <a:stretch/>
        </p:blipFill>
        <p:spPr>
          <a:xfrm>
            <a:off x="6631798" y="2454700"/>
            <a:ext cx="5463397" cy="3916699"/>
          </a:xfrm>
          <a:prstGeom prst="rect">
            <a:avLst/>
          </a:prstGeom>
        </p:spPr>
      </p:pic>
      <p:sp>
        <p:nvSpPr>
          <p:cNvPr id="22" name="Text Placeholder 42">
            <a:extLst>
              <a:ext uri="{FF2B5EF4-FFF2-40B4-BE49-F238E27FC236}">
                <a16:creationId xmlns:a16="http://schemas.microsoft.com/office/drawing/2014/main" id="{E149D2B8-908D-46AD-91C6-31DFB6F20692}"/>
              </a:ext>
            </a:extLst>
          </p:cNvPr>
          <p:cNvSpPr txBox="1">
            <a:spLocks/>
          </p:cNvSpPr>
          <p:nvPr/>
        </p:nvSpPr>
        <p:spPr>
          <a:xfrm>
            <a:off x="214002" y="1100461"/>
            <a:ext cx="11716072" cy="573461"/>
          </a:xfrm>
          <a:prstGeom prst="rect">
            <a:avLst/>
          </a:prstGeom>
        </p:spPr>
        <p:txBody>
          <a:bodyPr/>
          <a:lstStyle>
            <a:lvl1pPr marL="233363" indent="-233363" algn="l" defTabSz="914400" rtl="0" eaLnBrk="1" latinLnBrk="0" hangingPunct="1">
              <a:lnSpc>
                <a:spcPct val="95000"/>
              </a:lnSpc>
              <a:spcBef>
                <a:spcPts val="1200"/>
              </a:spcBef>
              <a:buFont typeface="Arial" panose="020B0604020202020204" pitchFamily="34" charset="0"/>
              <a:buChar char="•"/>
              <a:defRPr sz="2000" kern="1200">
                <a:solidFill>
                  <a:schemeClr val="tx1"/>
                </a:solidFill>
                <a:latin typeface="+mn-lt"/>
                <a:ea typeface="+mn-ea"/>
                <a:cs typeface="+mn-cs"/>
              </a:defRPr>
            </a:lvl1pPr>
            <a:lvl2pPr marL="625475" indent="-285750" algn="l" defTabSz="914400" rtl="0" eaLnBrk="1" latinLnBrk="0" hangingPunct="1">
              <a:lnSpc>
                <a:spcPct val="95000"/>
              </a:lnSpc>
              <a:spcBef>
                <a:spcPts val="200"/>
              </a:spcBef>
              <a:buFont typeface="Arial" panose="020B0604020202020204" pitchFamily="34" charset="0"/>
              <a:buChar char="–"/>
              <a:defRPr sz="1800" kern="1200">
                <a:solidFill>
                  <a:schemeClr val="tx1"/>
                </a:solidFill>
                <a:latin typeface="+mn-lt"/>
                <a:ea typeface="+mn-ea"/>
                <a:cs typeface="+mn-cs"/>
              </a:defRPr>
            </a:lvl2pPr>
            <a:lvl3pPr marL="969963" indent="-228600" algn="l" defTabSz="914400" rtl="0" eaLnBrk="1" latinLnBrk="0" hangingPunct="1">
              <a:lnSpc>
                <a:spcPct val="95000"/>
              </a:lnSpc>
              <a:spcBef>
                <a:spcPts val="200"/>
              </a:spcBef>
              <a:buFont typeface="Arial" panose="020B0604020202020204" pitchFamily="34" charset="0"/>
              <a:buChar char="•"/>
              <a:defRPr sz="1600" kern="1200">
                <a:solidFill>
                  <a:schemeClr val="tx1"/>
                </a:solidFill>
                <a:latin typeface="+mn-lt"/>
                <a:ea typeface="+mn-ea"/>
                <a:cs typeface="+mn-cs"/>
              </a:defRPr>
            </a:lvl3pPr>
            <a:lvl4pPr marL="1316038" indent="-228600" algn="l" defTabSz="914400" rtl="0" eaLnBrk="1" latinLnBrk="0" hangingPunct="1">
              <a:lnSpc>
                <a:spcPct val="95000"/>
              </a:lnSpc>
              <a:spcBef>
                <a:spcPts val="2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defRPr/>
            </a:pPr>
            <a:r>
              <a:rPr lang="en-US" sz="1100" b="1" dirty="0" err="1">
                <a:solidFill>
                  <a:schemeClr val="tx1">
                    <a:lumMod val="50000"/>
                    <a:lumOff val="50000"/>
                  </a:schemeClr>
                </a:solidFill>
                <a:latin typeface="Arial" pitchFamily="34" charset="0"/>
                <a:cs typeface="Arial" pitchFamily="34" charset="0"/>
              </a:rPr>
              <a:t>Kupari</a:t>
            </a:r>
            <a:r>
              <a:rPr lang="en-US" sz="1100" b="1" dirty="0">
                <a:solidFill>
                  <a:schemeClr val="tx1">
                    <a:lumMod val="50000"/>
                    <a:lumOff val="50000"/>
                  </a:schemeClr>
                </a:solidFill>
                <a:latin typeface="Arial" pitchFamily="34" charset="0"/>
                <a:cs typeface="Arial" pitchFamily="34" charset="0"/>
              </a:rPr>
              <a:t> et al, </a:t>
            </a:r>
            <a:r>
              <a:rPr lang="en-US" sz="1100" b="1" i="1" dirty="0">
                <a:solidFill>
                  <a:schemeClr val="tx1">
                    <a:lumMod val="50000"/>
                    <a:lumOff val="50000"/>
                  </a:schemeClr>
                </a:solidFill>
                <a:latin typeface="Arial" pitchFamily="34" charset="0"/>
                <a:cs typeface="Arial" pitchFamily="34" charset="0"/>
              </a:rPr>
              <a:t>Cell Rep</a:t>
            </a:r>
            <a:r>
              <a:rPr lang="en-US" sz="1100" b="1" dirty="0">
                <a:solidFill>
                  <a:schemeClr val="tx1">
                    <a:lumMod val="50000"/>
                    <a:lumOff val="50000"/>
                  </a:schemeClr>
                </a:solidFill>
                <a:latin typeface="Arial" pitchFamily="34" charset="0"/>
                <a:cs typeface="Arial" pitchFamily="34" charset="0"/>
              </a:rPr>
              <a:t>, 2019                                                                                                                                                                                                                                                             An Atlas of Vagal Sensory Neurons and Their Molecular Specialization</a:t>
            </a:r>
          </a:p>
        </p:txBody>
      </p:sp>
      <p:sp>
        <p:nvSpPr>
          <p:cNvPr id="23" name="Rectangle 22">
            <a:extLst>
              <a:ext uri="{FF2B5EF4-FFF2-40B4-BE49-F238E27FC236}">
                <a16:creationId xmlns:a16="http://schemas.microsoft.com/office/drawing/2014/main" id="{C00FC5B0-1D6D-4FF0-9449-3826F4BD15C7}"/>
              </a:ext>
            </a:extLst>
          </p:cNvPr>
          <p:cNvSpPr/>
          <p:nvPr/>
        </p:nvSpPr>
        <p:spPr>
          <a:xfrm>
            <a:off x="271015" y="2156947"/>
            <a:ext cx="2683227" cy="830997"/>
          </a:xfrm>
          <a:prstGeom prst="rect">
            <a:avLst/>
          </a:prstGeom>
        </p:spPr>
        <p:txBody>
          <a:bodyPr wrap="square">
            <a:spAutoFit/>
          </a:bodyPr>
          <a:lstStyle/>
          <a:p>
            <a:pPr algn="ctr"/>
            <a:r>
              <a:rPr lang="en-US" sz="1600" b="1" dirty="0"/>
              <a:t>6 different neuronal clusters identified as jugular neurons using </a:t>
            </a:r>
            <a:r>
              <a:rPr lang="en-US" sz="1600" b="1" dirty="0" err="1"/>
              <a:t>scRNAseq</a:t>
            </a:r>
            <a:endParaRPr lang="en-US" sz="1600" b="1" dirty="0"/>
          </a:p>
        </p:txBody>
      </p:sp>
      <p:sp>
        <p:nvSpPr>
          <p:cNvPr id="24" name="Rectangle 23">
            <a:extLst>
              <a:ext uri="{FF2B5EF4-FFF2-40B4-BE49-F238E27FC236}">
                <a16:creationId xmlns:a16="http://schemas.microsoft.com/office/drawing/2014/main" id="{0D49BF01-A282-40B1-88BF-2FE35F73DA24}"/>
              </a:ext>
            </a:extLst>
          </p:cNvPr>
          <p:cNvSpPr/>
          <p:nvPr/>
        </p:nvSpPr>
        <p:spPr>
          <a:xfrm>
            <a:off x="3260548" y="1720762"/>
            <a:ext cx="3199755" cy="584775"/>
          </a:xfrm>
          <a:prstGeom prst="rect">
            <a:avLst/>
          </a:prstGeom>
        </p:spPr>
        <p:txBody>
          <a:bodyPr wrap="square">
            <a:spAutoFit/>
          </a:bodyPr>
          <a:lstStyle/>
          <a:p>
            <a:pPr algn="ctr"/>
            <a:r>
              <a:rPr lang="en-US" sz="1600" b="1" dirty="0"/>
              <a:t>Expression of genes used for </a:t>
            </a:r>
            <a:r>
              <a:rPr lang="en-US" sz="1600" b="1" i="1" dirty="0"/>
              <a:t>in vivo</a:t>
            </a:r>
            <a:r>
              <a:rPr lang="en-US" sz="1600" b="1" dirty="0"/>
              <a:t> validation of jugular clusters</a:t>
            </a:r>
          </a:p>
        </p:txBody>
      </p:sp>
      <p:sp>
        <p:nvSpPr>
          <p:cNvPr id="25" name="Rectangle 24">
            <a:extLst>
              <a:ext uri="{FF2B5EF4-FFF2-40B4-BE49-F238E27FC236}">
                <a16:creationId xmlns:a16="http://schemas.microsoft.com/office/drawing/2014/main" id="{DE47582A-E26E-46B1-904D-7EADA143D8F2}"/>
              </a:ext>
            </a:extLst>
          </p:cNvPr>
          <p:cNvSpPr/>
          <p:nvPr/>
        </p:nvSpPr>
        <p:spPr>
          <a:xfrm>
            <a:off x="6829590" y="2022578"/>
            <a:ext cx="5067813" cy="338554"/>
          </a:xfrm>
          <a:prstGeom prst="rect">
            <a:avLst/>
          </a:prstGeom>
        </p:spPr>
        <p:txBody>
          <a:bodyPr wrap="square">
            <a:spAutoFit/>
          </a:bodyPr>
          <a:lstStyle/>
          <a:p>
            <a:pPr algn="ctr"/>
            <a:r>
              <a:rPr lang="en-US" sz="1600" b="1" i="1" dirty="0"/>
              <a:t>In vivo </a:t>
            </a:r>
            <a:r>
              <a:rPr lang="en-US" sz="1600" b="1" dirty="0"/>
              <a:t>validation of each jugular cluster using </a:t>
            </a:r>
            <a:r>
              <a:rPr lang="en-US" sz="1600" b="1" dirty="0" err="1"/>
              <a:t>RNAscope</a:t>
            </a:r>
            <a:endParaRPr lang="en-US" sz="1600" b="1" dirty="0"/>
          </a:p>
        </p:txBody>
      </p:sp>
      <p:cxnSp>
        <p:nvCxnSpPr>
          <p:cNvPr id="28" name="Straight Arrow Connector 27">
            <a:extLst>
              <a:ext uri="{FF2B5EF4-FFF2-40B4-BE49-F238E27FC236}">
                <a16:creationId xmlns:a16="http://schemas.microsoft.com/office/drawing/2014/main" id="{3CD5749D-07F0-4733-BF73-EB23599AAAE0}"/>
              </a:ext>
            </a:extLst>
          </p:cNvPr>
          <p:cNvCxnSpPr>
            <a:cxnSpLocks/>
          </p:cNvCxnSpPr>
          <p:nvPr/>
        </p:nvCxnSpPr>
        <p:spPr>
          <a:xfrm>
            <a:off x="3171957" y="4413049"/>
            <a:ext cx="38404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2EBDC23-DC9E-4339-9738-2301D48FD831}"/>
              </a:ext>
            </a:extLst>
          </p:cNvPr>
          <p:cNvCxnSpPr>
            <a:cxnSpLocks/>
          </p:cNvCxnSpPr>
          <p:nvPr/>
        </p:nvCxnSpPr>
        <p:spPr>
          <a:xfrm>
            <a:off x="6119003" y="4413049"/>
            <a:ext cx="38404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9F87A0A-C67D-4B28-A2BB-C533B416A6D7}"/>
              </a:ext>
            </a:extLst>
          </p:cNvPr>
          <p:cNvGrpSpPr/>
          <p:nvPr/>
        </p:nvGrpSpPr>
        <p:grpSpPr>
          <a:xfrm>
            <a:off x="190229" y="3021325"/>
            <a:ext cx="2844801" cy="2783452"/>
            <a:chOff x="142671" y="2038350"/>
            <a:chExt cx="2133601" cy="2087589"/>
          </a:xfrm>
        </p:grpSpPr>
        <p:grpSp>
          <p:nvGrpSpPr>
            <p:cNvPr id="2" name="Group 1">
              <a:extLst>
                <a:ext uri="{FF2B5EF4-FFF2-40B4-BE49-F238E27FC236}">
                  <a16:creationId xmlns:a16="http://schemas.microsoft.com/office/drawing/2014/main" id="{8B492FD0-30A8-43C8-97F9-7FCBED8E8A6D}"/>
                </a:ext>
              </a:extLst>
            </p:cNvPr>
            <p:cNvGrpSpPr/>
            <p:nvPr/>
          </p:nvGrpSpPr>
          <p:grpSpPr>
            <a:xfrm>
              <a:off x="142671" y="2038350"/>
              <a:ext cx="2133601" cy="2087589"/>
              <a:chOff x="142671" y="2038350"/>
              <a:chExt cx="2133601" cy="2087589"/>
            </a:xfrm>
          </p:grpSpPr>
          <p:pic>
            <p:nvPicPr>
              <p:cNvPr id="4" name="Picture 3">
                <a:extLst>
                  <a:ext uri="{FF2B5EF4-FFF2-40B4-BE49-F238E27FC236}">
                    <a16:creationId xmlns:a16="http://schemas.microsoft.com/office/drawing/2014/main" id="{5685C37E-222C-4ED6-9BDA-D552D1D467B7}"/>
                  </a:ext>
                </a:extLst>
              </p:cNvPr>
              <p:cNvPicPr>
                <a:picLocks noChangeAspect="1"/>
              </p:cNvPicPr>
              <p:nvPr/>
            </p:nvPicPr>
            <p:blipFill rotWithShape="1">
              <a:blip r:embed="rId5"/>
              <a:srcRect l="6639" t="6809" r="3735"/>
              <a:stretch/>
            </p:blipFill>
            <p:spPr>
              <a:xfrm>
                <a:off x="142671" y="2039964"/>
                <a:ext cx="2057401" cy="2085975"/>
              </a:xfrm>
              <a:prstGeom prst="rect">
                <a:avLst/>
              </a:prstGeom>
            </p:spPr>
          </p:pic>
          <p:sp>
            <p:nvSpPr>
              <p:cNvPr id="26" name="Rectangle 25">
                <a:extLst>
                  <a:ext uri="{FF2B5EF4-FFF2-40B4-BE49-F238E27FC236}">
                    <a16:creationId xmlns:a16="http://schemas.microsoft.com/office/drawing/2014/main" id="{7298680A-2CA2-4200-BA34-8E6BC7F2FC1D}"/>
                  </a:ext>
                </a:extLst>
              </p:cNvPr>
              <p:cNvSpPr/>
              <p:nvPr/>
            </p:nvSpPr>
            <p:spPr>
              <a:xfrm>
                <a:off x="142671" y="2038350"/>
                <a:ext cx="2133601" cy="208597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34" name="Rectangle 33">
              <a:extLst>
                <a:ext uri="{FF2B5EF4-FFF2-40B4-BE49-F238E27FC236}">
                  <a16:creationId xmlns:a16="http://schemas.microsoft.com/office/drawing/2014/main" id="{A5436B1C-F49B-46F5-831B-008449B7DE6C}"/>
                </a:ext>
              </a:extLst>
            </p:cNvPr>
            <p:cNvSpPr/>
            <p:nvPr/>
          </p:nvSpPr>
          <p:spPr>
            <a:xfrm>
              <a:off x="199953" y="2127448"/>
              <a:ext cx="279204" cy="209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9" name="ZoneTexte 18">
            <a:extLst>
              <a:ext uri="{FF2B5EF4-FFF2-40B4-BE49-F238E27FC236}">
                <a16:creationId xmlns:a16="http://schemas.microsoft.com/office/drawing/2014/main" id="{8DBFB4BD-7984-47FF-8922-0A6697CF1F3C}"/>
              </a:ext>
            </a:extLst>
          </p:cNvPr>
          <p:cNvSpPr txBox="1"/>
          <p:nvPr/>
        </p:nvSpPr>
        <p:spPr>
          <a:xfrm>
            <a:off x="1502554" y="15448"/>
            <a:ext cx="9725364" cy="477054"/>
          </a:xfrm>
          <a:prstGeom prst="rect">
            <a:avLst/>
          </a:prstGeom>
          <a:noFill/>
        </p:spPr>
        <p:txBody>
          <a:bodyPr wrap="square" rtlCol="0">
            <a:spAutoFit/>
          </a:bodyPr>
          <a:lstStyle/>
          <a:p>
            <a:pPr algn="ctr"/>
            <a:r>
              <a:rPr lang="en-GB" sz="2500" b="1" dirty="0" err="1">
                <a:solidFill>
                  <a:schemeClr val="bg1"/>
                </a:solidFill>
              </a:rPr>
              <a:t>scRNAseq</a:t>
            </a:r>
            <a:r>
              <a:rPr lang="en-GB" sz="2500" b="1" dirty="0">
                <a:solidFill>
                  <a:schemeClr val="bg1"/>
                </a:solidFill>
              </a:rPr>
              <a:t> validation in the Nervous System</a:t>
            </a:r>
            <a:endParaRPr lang="fr-FR" sz="2500" b="1" dirty="0">
              <a:solidFill>
                <a:schemeClr val="bg1"/>
              </a:solidFill>
            </a:endParaRPr>
          </a:p>
        </p:txBody>
      </p:sp>
      <p:sp>
        <p:nvSpPr>
          <p:cNvPr id="20" name="ZoneTexte 19">
            <a:extLst>
              <a:ext uri="{FF2B5EF4-FFF2-40B4-BE49-F238E27FC236}">
                <a16:creationId xmlns:a16="http://schemas.microsoft.com/office/drawing/2014/main" id="{8D676081-2A1F-4232-8798-83A04F7BCB58}"/>
              </a:ext>
            </a:extLst>
          </p:cNvPr>
          <p:cNvSpPr txBox="1"/>
          <p:nvPr/>
        </p:nvSpPr>
        <p:spPr>
          <a:xfrm>
            <a:off x="1256321" y="674725"/>
            <a:ext cx="9725364" cy="400110"/>
          </a:xfrm>
          <a:prstGeom prst="rect">
            <a:avLst/>
          </a:prstGeom>
          <a:noFill/>
        </p:spPr>
        <p:txBody>
          <a:bodyPr wrap="square" rtlCol="0">
            <a:spAutoFit/>
          </a:bodyPr>
          <a:lstStyle/>
          <a:p>
            <a:pPr algn="ctr"/>
            <a:r>
              <a:rPr lang="en-US" sz="2000" dirty="0">
                <a:solidFill>
                  <a:schemeClr val="bg1"/>
                </a:solidFill>
              </a:rPr>
              <a:t>Atlas of Vagal Sensory Jugular Neurons in the Mouse</a:t>
            </a:r>
            <a:endParaRPr lang="fr-FR" sz="2000" b="1" dirty="0">
              <a:solidFill>
                <a:schemeClr val="bg1"/>
              </a:solidFill>
            </a:endParaRPr>
          </a:p>
        </p:txBody>
      </p:sp>
      <p:grpSp>
        <p:nvGrpSpPr>
          <p:cNvPr id="29" name="Groupe 28">
            <a:extLst>
              <a:ext uri="{FF2B5EF4-FFF2-40B4-BE49-F238E27FC236}">
                <a16:creationId xmlns:a16="http://schemas.microsoft.com/office/drawing/2014/main" id="{E811ECBF-8F84-44C8-9147-4DB0A44F9862}"/>
              </a:ext>
            </a:extLst>
          </p:cNvPr>
          <p:cNvGrpSpPr/>
          <p:nvPr/>
        </p:nvGrpSpPr>
        <p:grpSpPr>
          <a:xfrm>
            <a:off x="324776" y="37863"/>
            <a:ext cx="1092373" cy="927895"/>
            <a:chOff x="-97399" y="1120460"/>
            <a:chExt cx="2068554" cy="1880461"/>
          </a:xfrm>
        </p:grpSpPr>
        <p:pic>
          <p:nvPicPr>
            <p:cNvPr id="31" name="Picture 3" descr="A picture containing close, hydrozoan&#10;&#10;Description automatically generated">
              <a:extLst>
                <a:ext uri="{FF2B5EF4-FFF2-40B4-BE49-F238E27FC236}">
                  <a16:creationId xmlns:a16="http://schemas.microsoft.com/office/drawing/2014/main" id="{18C5D766-4D93-4A29-9068-F3675699586D}"/>
                </a:ext>
              </a:extLst>
            </p:cNvPr>
            <p:cNvPicPr>
              <a:picLocks noChangeAspect="1"/>
            </p:cNvPicPr>
            <p:nvPr/>
          </p:nvPicPr>
          <p:blipFill rotWithShape="1">
            <a:blip r:embed="rId6">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35" name="TextBox 7">
              <a:extLst>
                <a:ext uri="{FF2B5EF4-FFF2-40B4-BE49-F238E27FC236}">
                  <a16:creationId xmlns:a16="http://schemas.microsoft.com/office/drawing/2014/main" id="{5B879DAB-F714-4A1E-ACD3-D0193BBC41FD}"/>
                </a:ext>
              </a:extLst>
            </p:cNvPr>
            <p:cNvSpPr txBox="1"/>
            <p:nvPr/>
          </p:nvSpPr>
          <p:spPr>
            <a:xfrm>
              <a:off x="-97399" y="1120460"/>
              <a:ext cx="2068554" cy="1216285"/>
            </a:xfrm>
            <a:prstGeom prst="rect">
              <a:avLst/>
            </a:prstGeom>
            <a:noFill/>
          </p:spPr>
          <p:txBody>
            <a:bodyPr wrap="square" rtlCol="0">
              <a:spAutoFit/>
            </a:bodyPr>
            <a:lstStyle/>
            <a:p>
              <a:r>
                <a:rPr lang="en-US" sz="1100" b="1" dirty="0">
                  <a:solidFill>
                    <a:schemeClr val="bg1"/>
                  </a:solidFill>
                </a:rPr>
                <a:t>NEUROSCIENCE</a:t>
              </a:r>
            </a:p>
            <a:p>
              <a:endParaRPr lang="en-US" sz="1100" b="1" dirty="0">
                <a:solidFill>
                  <a:schemeClr val="bg1"/>
                </a:solidFill>
              </a:endParaRPr>
            </a:p>
            <a:p>
              <a:pPr marL="285750" indent="-285750">
                <a:buFont typeface="Arial" panose="020B0604020202020204" pitchFamily="34" charset="0"/>
                <a:buChar char="•"/>
              </a:pPr>
              <a:endParaRPr lang="en-US" sz="1100" b="1" dirty="0">
                <a:solidFill>
                  <a:schemeClr val="bg1"/>
                </a:solidFill>
              </a:endParaRPr>
            </a:p>
          </p:txBody>
        </p:sp>
      </p:grpSp>
    </p:spTree>
    <p:extLst>
      <p:ext uri="{BB962C8B-B14F-4D97-AF65-F5344CB8AC3E}">
        <p14:creationId xmlns:p14="http://schemas.microsoft.com/office/powerpoint/2010/main" val="1137006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F667383-8BC6-4CE7-BFE9-4226AFAC50DB}"/>
              </a:ext>
            </a:extLst>
          </p:cNvPr>
          <p:cNvSpPr/>
          <p:nvPr/>
        </p:nvSpPr>
        <p:spPr>
          <a:xfrm>
            <a:off x="10224459" y="6190049"/>
            <a:ext cx="1764341" cy="667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90F365FF-4110-44F0-81DF-2D248BD5A914}"/>
              </a:ext>
            </a:extLst>
          </p:cNvPr>
          <p:cNvSpPr/>
          <p:nvPr/>
        </p:nvSpPr>
        <p:spPr>
          <a:xfrm>
            <a:off x="315115" y="2705467"/>
            <a:ext cx="2605907" cy="254773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8" name="Straight Arrow Connector 7">
            <a:extLst>
              <a:ext uri="{FF2B5EF4-FFF2-40B4-BE49-F238E27FC236}">
                <a16:creationId xmlns:a16="http://schemas.microsoft.com/office/drawing/2014/main" id="{68F27ACB-CECF-4A12-A358-4ABB7C2CB703}"/>
              </a:ext>
            </a:extLst>
          </p:cNvPr>
          <p:cNvCxnSpPr>
            <a:cxnSpLocks/>
          </p:cNvCxnSpPr>
          <p:nvPr/>
        </p:nvCxnSpPr>
        <p:spPr>
          <a:xfrm>
            <a:off x="3014323" y="3986353"/>
            <a:ext cx="38404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7380622-E15E-4048-A929-C3C367C05AFD}"/>
              </a:ext>
            </a:extLst>
          </p:cNvPr>
          <p:cNvPicPr>
            <a:picLocks noChangeAspect="1"/>
          </p:cNvPicPr>
          <p:nvPr/>
        </p:nvPicPr>
        <p:blipFill>
          <a:blip r:embed="rId3"/>
          <a:stretch>
            <a:fillRect/>
          </a:stretch>
        </p:blipFill>
        <p:spPr>
          <a:xfrm>
            <a:off x="329448" y="2767076"/>
            <a:ext cx="2583792" cy="2424517"/>
          </a:xfrm>
          <a:prstGeom prst="rect">
            <a:avLst/>
          </a:prstGeom>
        </p:spPr>
      </p:pic>
      <p:sp>
        <p:nvSpPr>
          <p:cNvPr id="13" name="Rectangle 12">
            <a:extLst>
              <a:ext uri="{FF2B5EF4-FFF2-40B4-BE49-F238E27FC236}">
                <a16:creationId xmlns:a16="http://schemas.microsoft.com/office/drawing/2014/main" id="{4DF8AFE8-0F3E-4745-818B-688DC680FA8B}"/>
              </a:ext>
            </a:extLst>
          </p:cNvPr>
          <p:cNvSpPr/>
          <p:nvPr/>
        </p:nvSpPr>
        <p:spPr>
          <a:xfrm>
            <a:off x="331795" y="4912390"/>
            <a:ext cx="372272" cy="279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3F9A2759-FE30-4CA8-8221-0683C5540663}"/>
              </a:ext>
            </a:extLst>
          </p:cNvPr>
          <p:cNvSpPr/>
          <p:nvPr/>
        </p:nvSpPr>
        <p:spPr>
          <a:xfrm>
            <a:off x="230013" y="1852147"/>
            <a:ext cx="2683227" cy="830997"/>
          </a:xfrm>
          <a:prstGeom prst="rect">
            <a:avLst/>
          </a:prstGeom>
        </p:spPr>
        <p:txBody>
          <a:bodyPr wrap="square">
            <a:spAutoFit/>
          </a:bodyPr>
          <a:lstStyle/>
          <a:p>
            <a:pPr algn="ctr"/>
            <a:r>
              <a:rPr lang="en-US" sz="1600" b="1" dirty="0"/>
              <a:t>18 different neuronal clusters identified as nodose neurons using </a:t>
            </a:r>
            <a:r>
              <a:rPr lang="en-US" sz="1600" b="1" dirty="0" err="1"/>
              <a:t>scRNAseq</a:t>
            </a:r>
            <a:endParaRPr lang="en-US" sz="1600" b="1" dirty="0"/>
          </a:p>
        </p:txBody>
      </p:sp>
      <p:pic>
        <p:nvPicPr>
          <p:cNvPr id="21" name="Picture 20">
            <a:extLst>
              <a:ext uri="{FF2B5EF4-FFF2-40B4-BE49-F238E27FC236}">
                <a16:creationId xmlns:a16="http://schemas.microsoft.com/office/drawing/2014/main" id="{25CB37B8-48B0-485A-A807-334FBD4981A7}"/>
              </a:ext>
            </a:extLst>
          </p:cNvPr>
          <p:cNvPicPr>
            <a:picLocks noChangeAspect="1"/>
          </p:cNvPicPr>
          <p:nvPr/>
        </p:nvPicPr>
        <p:blipFill>
          <a:blip r:embed="rId4"/>
          <a:stretch>
            <a:fillRect/>
          </a:stretch>
        </p:blipFill>
        <p:spPr>
          <a:xfrm>
            <a:off x="6717907" y="1852512"/>
            <a:ext cx="5103343" cy="2470189"/>
          </a:xfrm>
          <a:prstGeom prst="rect">
            <a:avLst/>
          </a:prstGeom>
        </p:spPr>
      </p:pic>
      <p:sp>
        <p:nvSpPr>
          <p:cNvPr id="27" name="Rectangle 26">
            <a:extLst>
              <a:ext uri="{FF2B5EF4-FFF2-40B4-BE49-F238E27FC236}">
                <a16:creationId xmlns:a16="http://schemas.microsoft.com/office/drawing/2014/main" id="{2B0E64B1-8068-45F6-8A6B-620F4A775436}"/>
              </a:ext>
            </a:extLst>
          </p:cNvPr>
          <p:cNvSpPr/>
          <p:nvPr/>
        </p:nvSpPr>
        <p:spPr>
          <a:xfrm>
            <a:off x="3260548" y="1256074"/>
            <a:ext cx="3199755" cy="584775"/>
          </a:xfrm>
          <a:prstGeom prst="rect">
            <a:avLst/>
          </a:prstGeom>
        </p:spPr>
        <p:txBody>
          <a:bodyPr wrap="square">
            <a:spAutoFit/>
          </a:bodyPr>
          <a:lstStyle/>
          <a:p>
            <a:pPr algn="ctr"/>
            <a:r>
              <a:rPr lang="en-US" sz="1600" b="1" dirty="0"/>
              <a:t>Expression of genes used for </a:t>
            </a:r>
            <a:r>
              <a:rPr lang="en-US" sz="1600" b="1" i="1" dirty="0"/>
              <a:t>in vivo</a:t>
            </a:r>
            <a:r>
              <a:rPr lang="en-US" sz="1600" b="1" dirty="0"/>
              <a:t> validation of nodose clusters</a:t>
            </a:r>
          </a:p>
        </p:txBody>
      </p:sp>
      <p:pic>
        <p:nvPicPr>
          <p:cNvPr id="24" name="Picture 23">
            <a:extLst>
              <a:ext uri="{FF2B5EF4-FFF2-40B4-BE49-F238E27FC236}">
                <a16:creationId xmlns:a16="http://schemas.microsoft.com/office/drawing/2014/main" id="{304B16B6-E649-4C11-A124-4615F31543BA}"/>
              </a:ext>
            </a:extLst>
          </p:cNvPr>
          <p:cNvPicPr>
            <a:picLocks noChangeAspect="1"/>
          </p:cNvPicPr>
          <p:nvPr/>
        </p:nvPicPr>
        <p:blipFill>
          <a:blip r:embed="rId5"/>
          <a:stretch>
            <a:fillRect/>
          </a:stretch>
        </p:blipFill>
        <p:spPr>
          <a:xfrm>
            <a:off x="6769340" y="4367109"/>
            <a:ext cx="5076699" cy="2422265"/>
          </a:xfrm>
          <a:prstGeom prst="rect">
            <a:avLst/>
          </a:prstGeom>
        </p:spPr>
      </p:pic>
      <p:sp>
        <p:nvSpPr>
          <p:cNvPr id="26" name="Rectangle 25">
            <a:extLst>
              <a:ext uri="{FF2B5EF4-FFF2-40B4-BE49-F238E27FC236}">
                <a16:creationId xmlns:a16="http://schemas.microsoft.com/office/drawing/2014/main" id="{33A44023-4FED-43CF-8AA1-F680D159A290}"/>
              </a:ext>
            </a:extLst>
          </p:cNvPr>
          <p:cNvSpPr/>
          <p:nvPr/>
        </p:nvSpPr>
        <p:spPr>
          <a:xfrm>
            <a:off x="6756018" y="1502295"/>
            <a:ext cx="5103343" cy="338554"/>
          </a:xfrm>
          <a:prstGeom prst="rect">
            <a:avLst/>
          </a:prstGeom>
        </p:spPr>
        <p:txBody>
          <a:bodyPr wrap="square">
            <a:spAutoFit/>
          </a:bodyPr>
          <a:lstStyle/>
          <a:p>
            <a:pPr algn="ctr"/>
            <a:r>
              <a:rPr lang="en-US" sz="1600" b="1" i="1" dirty="0"/>
              <a:t>In vivo </a:t>
            </a:r>
            <a:r>
              <a:rPr lang="en-US" sz="1600" b="1" dirty="0"/>
              <a:t>validation of each nodose cluster using </a:t>
            </a:r>
            <a:r>
              <a:rPr lang="en-US" sz="1600" b="1" dirty="0" err="1"/>
              <a:t>RNAscope</a:t>
            </a:r>
            <a:endParaRPr lang="en-US" sz="1600" b="1" dirty="0"/>
          </a:p>
        </p:txBody>
      </p:sp>
      <p:sp>
        <p:nvSpPr>
          <p:cNvPr id="18" name="Text Placeholder 42">
            <a:extLst>
              <a:ext uri="{FF2B5EF4-FFF2-40B4-BE49-F238E27FC236}">
                <a16:creationId xmlns:a16="http://schemas.microsoft.com/office/drawing/2014/main" id="{B3A40219-097E-469C-B7BF-7B05400FDCA6}"/>
              </a:ext>
            </a:extLst>
          </p:cNvPr>
          <p:cNvSpPr txBox="1">
            <a:spLocks/>
          </p:cNvSpPr>
          <p:nvPr/>
        </p:nvSpPr>
        <p:spPr>
          <a:xfrm>
            <a:off x="272728" y="1112258"/>
            <a:ext cx="2640512" cy="390038"/>
          </a:xfrm>
          <a:prstGeom prst="rect">
            <a:avLst/>
          </a:prstGeom>
        </p:spPr>
        <p:txBody>
          <a:bodyPr/>
          <a:lstStyle>
            <a:lvl1pPr marL="233363" indent="-233363" algn="l" defTabSz="914400" rtl="0" eaLnBrk="1" latinLnBrk="0" hangingPunct="1">
              <a:lnSpc>
                <a:spcPct val="95000"/>
              </a:lnSpc>
              <a:spcBef>
                <a:spcPts val="1200"/>
              </a:spcBef>
              <a:buFont typeface="Arial" panose="020B0604020202020204" pitchFamily="34" charset="0"/>
              <a:buChar char="•"/>
              <a:defRPr sz="2000" kern="1200">
                <a:solidFill>
                  <a:schemeClr val="tx1"/>
                </a:solidFill>
                <a:latin typeface="+mn-lt"/>
                <a:ea typeface="+mn-ea"/>
                <a:cs typeface="+mn-cs"/>
              </a:defRPr>
            </a:lvl1pPr>
            <a:lvl2pPr marL="625475" indent="-285750" algn="l" defTabSz="914400" rtl="0" eaLnBrk="1" latinLnBrk="0" hangingPunct="1">
              <a:lnSpc>
                <a:spcPct val="95000"/>
              </a:lnSpc>
              <a:spcBef>
                <a:spcPts val="200"/>
              </a:spcBef>
              <a:buFont typeface="Arial" panose="020B0604020202020204" pitchFamily="34" charset="0"/>
              <a:buChar char="–"/>
              <a:defRPr sz="1800" kern="1200">
                <a:solidFill>
                  <a:schemeClr val="tx1"/>
                </a:solidFill>
                <a:latin typeface="+mn-lt"/>
                <a:ea typeface="+mn-ea"/>
                <a:cs typeface="+mn-cs"/>
              </a:defRPr>
            </a:lvl2pPr>
            <a:lvl3pPr marL="969963" indent="-228600" algn="l" defTabSz="914400" rtl="0" eaLnBrk="1" latinLnBrk="0" hangingPunct="1">
              <a:lnSpc>
                <a:spcPct val="95000"/>
              </a:lnSpc>
              <a:spcBef>
                <a:spcPts val="200"/>
              </a:spcBef>
              <a:buFont typeface="Arial" panose="020B0604020202020204" pitchFamily="34" charset="0"/>
              <a:buChar char="•"/>
              <a:defRPr sz="1600" kern="1200">
                <a:solidFill>
                  <a:schemeClr val="tx1"/>
                </a:solidFill>
                <a:latin typeface="+mn-lt"/>
                <a:ea typeface="+mn-ea"/>
                <a:cs typeface="+mn-cs"/>
              </a:defRPr>
            </a:lvl3pPr>
            <a:lvl4pPr marL="1316038" indent="-228600" algn="l" defTabSz="914400" rtl="0" eaLnBrk="1" latinLnBrk="0" hangingPunct="1">
              <a:lnSpc>
                <a:spcPct val="95000"/>
              </a:lnSpc>
              <a:spcBef>
                <a:spcPts val="2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buNone/>
              <a:defRPr/>
            </a:pPr>
            <a:r>
              <a:rPr lang="en-US" sz="1100" b="1" dirty="0" err="1">
                <a:solidFill>
                  <a:schemeClr val="tx1">
                    <a:lumMod val="50000"/>
                    <a:lumOff val="50000"/>
                  </a:schemeClr>
                </a:solidFill>
                <a:latin typeface="Arial" pitchFamily="34" charset="0"/>
                <a:cs typeface="Arial" pitchFamily="34" charset="0"/>
              </a:rPr>
              <a:t>Kupari</a:t>
            </a:r>
            <a:r>
              <a:rPr lang="en-US" sz="1100" b="1" dirty="0">
                <a:solidFill>
                  <a:schemeClr val="tx1">
                    <a:lumMod val="50000"/>
                    <a:lumOff val="50000"/>
                  </a:schemeClr>
                </a:solidFill>
                <a:latin typeface="Arial" pitchFamily="34" charset="0"/>
                <a:cs typeface="Arial" pitchFamily="34" charset="0"/>
              </a:rPr>
              <a:t> et al, </a:t>
            </a:r>
            <a:r>
              <a:rPr lang="en-US" sz="1100" b="1" i="1" dirty="0">
                <a:solidFill>
                  <a:schemeClr val="tx1">
                    <a:lumMod val="50000"/>
                    <a:lumOff val="50000"/>
                  </a:schemeClr>
                </a:solidFill>
                <a:latin typeface="Arial" pitchFamily="34" charset="0"/>
                <a:cs typeface="Arial" pitchFamily="34" charset="0"/>
              </a:rPr>
              <a:t>Cell Rep</a:t>
            </a:r>
            <a:r>
              <a:rPr lang="en-US" sz="1100" b="1" dirty="0">
                <a:solidFill>
                  <a:schemeClr val="tx1">
                    <a:lumMod val="50000"/>
                    <a:lumOff val="50000"/>
                  </a:schemeClr>
                </a:solidFill>
                <a:latin typeface="Arial" pitchFamily="34" charset="0"/>
                <a:cs typeface="Arial" pitchFamily="34" charset="0"/>
              </a:rPr>
              <a:t>, 2019</a:t>
            </a:r>
          </a:p>
        </p:txBody>
      </p:sp>
      <p:grpSp>
        <p:nvGrpSpPr>
          <p:cNvPr id="5" name="Group 4">
            <a:extLst>
              <a:ext uri="{FF2B5EF4-FFF2-40B4-BE49-F238E27FC236}">
                <a16:creationId xmlns:a16="http://schemas.microsoft.com/office/drawing/2014/main" id="{673CC62C-3B29-4CA0-92AC-B5453542AE29}"/>
              </a:ext>
            </a:extLst>
          </p:cNvPr>
          <p:cNvGrpSpPr/>
          <p:nvPr/>
        </p:nvGrpSpPr>
        <p:grpSpPr>
          <a:xfrm>
            <a:off x="3505488" y="1827818"/>
            <a:ext cx="2709875" cy="4905733"/>
            <a:chOff x="2649832" y="1370863"/>
            <a:chExt cx="2032406" cy="3679300"/>
          </a:xfrm>
        </p:grpSpPr>
        <p:grpSp>
          <p:nvGrpSpPr>
            <p:cNvPr id="25" name="Group 24">
              <a:extLst>
                <a:ext uri="{FF2B5EF4-FFF2-40B4-BE49-F238E27FC236}">
                  <a16:creationId xmlns:a16="http://schemas.microsoft.com/office/drawing/2014/main" id="{823CC464-0F28-4804-BF4D-0BB9B74A9DAD}"/>
                </a:ext>
              </a:extLst>
            </p:cNvPr>
            <p:cNvGrpSpPr/>
            <p:nvPr/>
          </p:nvGrpSpPr>
          <p:grpSpPr>
            <a:xfrm>
              <a:off x="2649832" y="1370863"/>
              <a:ext cx="2032406" cy="3679300"/>
              <a:chOff x="2549915" y="590552"/>
              <a:chExt cx="2218726" cy="4016598"/>
            </a:xfrm>
          </p:grpSpPr>
          <p:pic>
            <p:nvPicPr>
              <p:cNvPr id="16" name="Picture 15">
                <a:extLst>
                  <a:ext uri="{FF2B5EF4-FFF2-40B4-BE49-F238E27FC236}">
                    <a16:creationId xmlns:a16="http://schemas.microsoft.com/office/drawing/2014/main" id="{95C9A128-51BD-4B28-AEB5-DFD6120915BF}"/>
                  </a:ext>
                </a:extLst>
              </p:cNvPr>
              <p:cNvPicPr>
                <a:picLocks noChangeAspect="1"/>
              </p:cNvPicPr>
              <p:nvPr/>
            </p:nvPicPr>
            <p:blipFill rotWithShape="1">
              <a:blip r:embed="rId6"/>
              <a:srcRect l="6797" t="2593" r="1795" b="5556"/>
              <a:stretch/>
            </p:blipFill>
            <p:spPr>
              <a:xfrm>
                <a:off x="2572806" y="673912"/>
                <a:ext cx="2146683" cy="3854015"/>
              </a:xfrm>
              <a:prstGeom prst="rect">
                <a:avLst/>
              </a:prstGeom>
            </p:spPr>
          </p:pic>
          <p:sp>
            <p:nvSpPr>
              <p:cNvPr id="17" name="Rectangle 16">
                <a:extLst>
                  <a:ext uri="{FF2B5EF4-FFF2-40B4-BE49-F238E27FC236}">
                    <a16:creationId xmlns:a16="http://schemas.microsoft.com/office/drawing/2014/main" id="{D9A70B7B-F5F7-4F7A-917E-A56724FB7802}"/>
                  </a:ext>
                </a:extLst>
              </p:cNvPr>
              <p:cNvSpPr/>
              <p:nvPr/>
            </p:nvSpPr>
            <p:spPr>
              <a:xfrm>
                <a:off x="2549915" y="590552"/>
                <a:ext cx="2218726" cy="401659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0" name="Rectangle 19">
              <a:extLst>
                <a:ext uri="{FF2B5EF4-FFF2-40B4-BE49-F238E27FC236}">
                  <a16:creationId xmlns:a16="http://schemas.microsoft.com/office/drawing/2014/main" id="{1554CC37-0FAB-4580-83A4-D6A8F1F02862}"/>
                </a:ext>
              </a:extLst>
            </p:cNvPr>
            <p:cNvSpPr/>
            <p:nvPr/>
          </p:nvSpPr>
          <p:spPr>
            <a:xfrm>
              <a:off x="2699792" y="1389110"/>
              <a:ext cx="216024" cy="246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3" name="Straight Arrow Connector 22">
            <a:extLst>
              <a:ext uri="{FF2B5EF4-FFF2-40B4-BE49-F238E27FC236}">
                <a16:creationId xmlns:a16="http://schemas.microsoft.com/office/drawing/2014/main" id="{5E5AF6C6-8811-4AAE-898E-9150E83B2DBE}"/>
              </a:ext>
            </a:extLst>
          </p:cNvPr>
          <p:cNvCxnSpPr>
            <a:cxnSpLocks/>
          </p:cNvCxnSpPr>
          <p:nvPr/>
        </p:nvCxnSpPr>
        <p:spPr>
          <a:xfrm>
            <a:off x="6309239" y="3986353"/>
            <a:ext cx="38404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799C5A64-500E-42DD-BA72-3960E28027F6}"/>
              </a:ext>
            </a:extLst>
          </p:cNvPr>
          <p:cNvSpPr txBox="1"/>
          <p:nvPr/>
        </p:nvSpPr>
        <p:spPr>
          <a:xfrm>
            <a:off x="1502554" y="118214"/>
            <a:ext cx="9725364" cy="477054"/>
          </a:xfrm>
          <a:prstGeom prst="rect">
            <a:avLst/>
          </a:prstGeom>
          <a:noFill/>
        </p:spPr>
        <p:txBody>
          <a:bodyPr wrap="square" rtlCol="0">
            <a:spAutoFit/>
          </a:bodyPr>
          <a:lstStyle/>
          <a:p>
            <a:pPr algn="ctr"/>
            <a:r>
              <a:rPr lang="en-GB" sz="2500" b="1" dirty="0" err="1">
                <a:solidFill>
                  <a:schemeClr val="bg1"/>
                </a:solidFill>
              </a:rPr>
              <a:t>scRNAseq</a:t>
            </a:r>
            <a:r>
              <a:rPr lang="en-GB" sz="2500" b="1" dirty="0">
                <a:solidFill>
                  <a:schemeClr val="bg1"/>
                </a:solidFill>
              </a:rPr>
              <a:t> validation in the Nervous System</a:t>
            </a:r>
            <a:endParaRPr lang="fr-FR" sz="2500" b="1" dirty="0">
              <a:solidFill>
                <a:schemeClr val="bg1"/>
              </a:solidFill>
            </a:endParaRPr>
          </a:p>
        </p:txBody>
      </p:sp>
      <p:sp>
        <p:nvSpPr>
          <p:cNvPr id="29" name="ZoneTexte 28">
            <a:extLst>
              <a:ext uri="{FF2B5EF4-FFF2-40B4-BE49-F238E27FC236}">
                <a16:creationId xmlns:a16="http://schemas.microsoft.com/office/drawing/2014/main" id="{57ED7582-E500-420E-817A-99CA2BB4748F}"/>
              </a:ext>
            </a:extLst>
          </p:cNvPr>
          <p:cNvSpPr txBox="1"/>
          <p:nvPr/>
        </p:nvSpPr>
        <p:spPr>
          <a:xfrm>
            <a:off x="1381265" y="733772"/>
            <a:ext cx="9725364" cy="400110"/>
          </a:xfrm>
          <a:prstGeom prst="rect">
            <a:avLst/>
          </a:prstGeom>
          <a:noFill/>
        </p:spPr>
        <p:txBody>
          <a:bodyPr wrap="square" rtlCol="0">
            <a:spAutoFit/>
          </a:bodyPr>
          <a:lstStyle/>
          <a:p>
            <a:pPr algn="ctr"/>
            <a:r>
              <a:rPr lang="en-US" sz="2000" dirty="0">
                <a:solidFill>
                  <a:schemeClr val="bg1"/>
                </a:solidFill>
              </a:rPr>
              <a:t>Atlas of Vagal Sensory Nodose Neurons in the Mouse</a:t>
            </a:r>
            <a:endParaRPr lang="fr-FR" sz="2000" b="1" dirty="0">
              <a:solidFill>
                <a:schemeClr val="bg1"/>
              </a:solidFill>
            </a:endParaRPr>
          </a:p>
        </p:txBody>
      </p:sp>
      <p:grpSp>
        <p:nvGrpSpPr>
          <p:cNvPr id="30" name="Groupe 29">
            <a:extLst>
              <a:ext uri="{FF2B5EF4-FFF2-40B4-BE49-F238E27FC236}">
                <a16:creationId xmlns:a16="http://schemas.microsoft.com/office/drawing/2014/main" id="{EF986F68-58FE-4A9B-8D1A-4D64F556084B}"/>
              </a:ext>
            </a:extLst>
          </p:cNvPr>
          <p:cNvGrpSpPr/>
          <p:nvPr/>
        </p:nvGrpSpPr>
        <p:grpSpPr>
          <a:xfrm>
            <a:off x="324776" y="37863"/>
            <a:ext cx="1092373" cy="927895"/>
            <a:chOff x="-97399" y="1120460"/>
            <a:chExt cx="2068554" cy="1880461"/>
          </a:xfrm>
        </p:grpSpPr>
        <p:pic>
          <p:nvPicPr>
            <p:cNvPr id="31" name="Picture 3" descr="A picture containing close, hydrozoan&#10;&#10;Description automatically generated">
              <a:extLst>
                <a:ext uri="{FF2B5EF4-FFF2-40B4-BE49-F238E27FC236}">
                  <a16:creationId xmlns:a16="http://schemas.microsoft.com/office/drawing/2014/main" id="{00F089F5-5241-460F-B6C8-49102405F127}"/>
                </a:ext>
              </a:extLst>
            </p:cNvPr>
            <p:cNvPicPr>
              <a:picLocks noChangeAspect="1"/>
            </p:cNvPicPr>
            <p:nvPr/>
          </p:nvPicPr>
          <p:blipFill rotWithShape="1">
            <a:blip r:embed="rId7">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32" name="TextBox 7">
              <a:extLst>
                <a:ext uri="{FF2B5EF4-FFF2-40B4-BE49-F238E27FC236}">
                  <a16:creationId xmlns:a16="http://schemas.microsoft.com/office/drawing/2014/main" id="{716EB4F9-F911-4C1E-A3AA-92F8681A0BB4}"/>
                </a:ext>
              </a:extLst>
            </p:cNvPr>
            <p:cNvSpPr txBox="1"/>
            <p:nvPr/>
          </p:nvSpPr>
          <p:spPr>
            <a:xfrm>
              <a:off x="-97399" y="1120460"/>
              <a:ext cx="2068554" cy="1216285"/>
            </a:xfrm>
            <a:prstGeom prst="rect">
              <a:avLst/>
            </a:prstGeom>
            <a:noFill/>
          </p:spPr>
          <p:txBody>
            <a:bodyPr wrap="square" rtlCol="0">
              <a:spAutoFit/>
            </a:bodyPr>
            <a:lstStyle/>
            <a:p>
              <a:r>
                <a:rPr lang="en-US" sz="1100" b="1" dirty="0">
                  <a:solidFill>
                    <a:schemeClr val="bg1"/>
                  </a:solidFill>
                </a:rPr>
                <a:t>NEUROSCIENCE</a:t>
              </a:r>
            </a:p>
            <a:p>
              <a:endParaRPr lang="en-US" sz="1100" b="1" dirty="0">
                <a:solidFill>
                  <a:schemeClr val="bg1"/>
                </a:solidFill>
              </a:endParaRPr>
            </a:p>
            <a:p>
              <a:pPr marL="285750" indent="-285750">
                <a:buFont typeface="Arial" panose="020B0604020202020204" pitchFamily="34" charset="0"/>
                <a:buChar char="•"/>
              </a:pPr>
              <a:endParaRPr lang="en-US" sz="1100" b="1" dirty="0">
                <a:solidFill>
                  <a:schemeClr val="bg1"/>
                </a:solidFill>
              </a:endParaRPr>
            </a:p>
          </p:txBody>
        </p:sp>
      </p:grpSp>
    </p:spTree>
    <p:extLst>
      <p:ext uri="{BB962C8B-B14F-4D97-AF65-F5344CB8AC3E}">
        <p14:creationId xmlns:p14="http://schemas.microsoft.com/office/powerpoint/2010/main" val="2848185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E24A448-9619-4903-9A5B-1C6F9F35EFED}"/>
              </a:ext>
            </a:extLst>
          </p:cNvPr>
          <p:cNvSpPr txBox="1"/>
          <p:nvPr/>
        </p:nvSpPr>
        <p:spPr>
          <a:xfrm>
            <a:off x="1251795" y="53807"/>
            <a:ext cx="9688409" cy="1138773"/>
          </a:xfrm>
          <a:prstGeom prst="rect">
            <a:avLst/>
          </a:prstGeom>
          <a:noFill/>
        </p:spPr>
        <p:txBody>
          <a:bodyPr wrap="square" rtlCol="0">
            <a:spAutoFit/>
          </a:bodyPr>
          <a:lstStyle/>
          <a:p>
            <a:pPr algn="ctr"/>
            <a:r>
              <a:rPr lang="en-GB" sz="3400" b="1" dirty="0">
                <a:solidFill>
                  <a:schemeClr val="bg1"/>
                </a:solidFill>
              </a:rPr>
              <a:t>Detection of mRNA targets on </a:t>
            </a:r>
            <a:br>
              <a:rPr lang="en-GB" sz="3400" b="1" dirty="0">
                <a:solidFill>
                  <a:schemeClr val="bg1"/>
                </a:solidFill>
              </a:rPr>
            </a:br>
            <a:r>
              <a:rPr lang="en-GB" sz="3400" b="1" dirty="0">
                <a:solidFill>
                  <a:schemeClr val="accent1">
                    <a:lumMod val="50000"/>
                    <a:lumOff val="50000"/>
                  </a:schemeClr>
                </a:solidFill>
              </a:rPr>
              <a:t>decalcified mouse bone marrow</a:t>
            </a:r>
            <a:endParaRPr lang="fr-FR" sz="3400" b="1" dirty="0">
              <a:solidFill>
                <a:schemeClr val="accent1">
                  <a:lumMod val="50000"/>
                  <a:lumOff val="50000"/>
                </a:schemeClr>
              </a:solidFill>
            </a:endParaRPr>
          </a:p>
        </p:txBody>
      </p:sp>
      <p:pic>
        <p:nvPicPr>
          <p:cNvPr id="9" name="Image 8">
            <a:extLst>
              <a:ext uri="{FF2B5EF4-FFF2-40B4-BE49-F238E27FC236}">
                <a16:creationId xmlns:a16="http://schemas.microsoft.com/office/drawing/2014/main" id="{BDC8B1FE-A062-422F-8245-942C0323DD27}"/>
              </a:ext>
            </a:extLst>
          </p:cNvPr>
          <p:cNvPicPr>
            <a:picLocks noChangeAspect="1"/>
          </p:cNvPicPr>
          <p:nvPr/>
        </p:nvPicPr>
        <p:blipFill rotWithShape="1">
          <a:blip r:embed="rId2"/>
          <a:srcRect l="19950" t="35733" r="23200" b="8800"/>
          <a:stretch/>
        </p:blipFill>
        <p:spPr>
          <a:xfrm>
            <a:off x="1463040" y="1291495"/>
            <a:ext cx="9811512" cy="5384682"/>
          </a:xfrm>
          <a:prstGeom prst="rect">
            <a:avLst/>
          </a:prstGeom>
        </p:spPr>
      </p:pic>
      <p:grpSp>
        <p:nvGrpSpPr>
          <p:cNvPr id="4" name="Groupe 3">
            <a:extLst>
              <a:ext uri="{FF2B5EF4-FFF2-40B4-BE49-F238E27FC236}">
                <a16:creationId xmlns:a16="http://schemas.microsoft.com/office/drawing/2014/main" id="{BD32582F-28A7-49F7-9454-025B4789A2FB}"/>
              </a:ext>
            </a:extLst>
          </p:cNvPr>
          <p:cNvGrpSpPr/>
          <p:nvPr/>
        </p:nvGrpSpPr>
        <p:grpSpPr>
          <a:xfrm>
            <a:off x="269533" y="-23137"/>
            <a:ext cx="1442938" cy="1422170"/>
            <a:chOff x="5634165" y="3070916"/>
            <a:chExt cx="1674759" cy="1881806"/>
          </a:xfrm>
        </p:grpSpPr>
        <p:pic>
          <p:nvPicPr>
            <p:cNvPr id="5" name="Picture 4" descr="A picture containing dessert&#10;&#10;Description automatically generated">
              <a:extLst>
                <a:ext uri="{FF2B5EF4-FFF2-40B4-BE49-F238E27FC236}">
                  <a16:creationId xmlns:a16="http://schemas.microsoft.com/office/drawing/2014/main" id="{56A86452-5F50-4E64-AC26-E624429CFAB3}"/>
                </a:ext>
              </a:extLst>
            </p:cNvPr>
            <p:cNvPicPr>
              <a:picLocks noChangeAspect="1"/>
            </p:cNvPicPr>
            <p:nvPr/>
          </p:nvPicPr>
          <p:blipFill rotWithShape="1">
            <a:blip r:embed="rId3">
              <a:extLst>
                <a:ext uri="{28A0092B-C50C-407E-A947-70E740481C1C}">
                  <a14:useLocalDpi xmlns:a14="http://schemas.microsoft.com/office/drawing/2010/main" val="0"/>
                </a:ext>
              </a:extLst>
            </a:blip>
            <a:srcRect l="4664" t="15771" r="5738" b="11616"/>
            <a:stretch/>
          </p:blipFill>
          <p:spPr>
            <a:xfrm>
              <a:off x="5634165" y="3652305"/>
              <a:ext cx="1674759" cy="1300417"/>
            </a:xfrm>
            <a:prstGeom prst="rect">
              <a:avLst/>
            </a:prstGeom>
            <a:ln>
              <a:solidFill>
                <a:srgbClr val="FF0000"/>
              </a:solidFill>
            </a:ln>
          </p:spPr>
        </p:pic>
        <p:sp>
          <p:nvSpPr>
            <p:cNvPr id="7" name="TextBox 12">
              <a:extLst>
                <a:ext uri="{FF2B5EF4-FFF2-40B4-BE49-F238E27FC236}">
                  <a16:creationId xmlns:a16="http://schemas.microsoft.com/office/drawing/2014/main" id="{651DB053-83E3-4CA9-8B5C-2E4987EA00AB}"/>
                </a:ext>
              </a:extLst>
            </p:cNvPr>
            <p:cNvSpPr txBox="1"/>
            <p:nvPr/>
          </p:nvSpPr>
          <p:spPr>
            <a:xfrm>
              <a:off x="5634165" y="3070916"/>
              <a:ext cx="1674759" cy="855221"/>
            </a:xfrm>
            <a:prstGeom prst="rect">
              <a:avLst/>
            </a:prstGeom>
            <a:noFill/>
          </p:spPr>
          <p:txBody>
            <a:bodyPr wrap="square" rtlCol="0">
              <a:spAutoFit/>
            </a:bodyPr>
            <a:lstStyle/>
            <a:p>
              <a:pPr algn="ctr"/>
              <a:r>
                <a:rPr lang="en-US" sz="1200" b="1" dirty="0">
                  <a:solidFill>
                    <a:schemeClr val="bg1"/>
                  </a:solidFill>
                </a:rPr>
                <a:t>DEVELOPMENTAL BIOLOGY</a:t>
              </a:r>
            </a:p>
            <a:p>
              <a:pPr algn="ctr"/>
              <a:endParaRPr lang="en-US" sz="1200" b="1" i="1" dirty="0">
                <a:solidFill>
                  <a:schemeClr val="bg1"/>
                </a:solidFill>
              </a:endParaRPr>
            </a:p>
          </p:txBody>
        </p:sp>
      </p:grpSp>
    </p:spTree>
    <p:extLst>
      <p:ext uri="{BB962C8B-B14F-4D97-AF65-F5344CB8AC3E}">
        <p14:creationId xmlns:p14="http://schemas.microsoft.com/office/powerpoint/2010/main" val="1390016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a:extLst>
              <a:ext uri="{FF2B5EF4-FFF2-40B4-BE49-F238E27FC236}">
                <a16:creationId xmlns:a16="http://schemas.microsoft.com/office/drawing/2014/main" id="{63B9AD77-DD63-4231-8C83-55E53559C222}"/>
              </a:ext>
            </a:extLst>
          </p:cNvPr>
          <p:cNvGrpSpPr/>
          <p:nvPr/>
        </p:nvGrpSpPr>
        <p:grpSpPr>
          <a:xfrm>
            <a:off x="2473675" y="4015572"/>
            <a:ext cx="2528225" cy="2257214"/>
            <a:chOff x="62328" y="1254460"/>
            <a:chExt cx="1956149" cy="1746461"/>
          </a:xfrm>
        </p:grpSpPr>
        <p:pic>
          <p:nvPicPr>
            <p:cNvPr id="4" name="Picture 3" descr="A picture containing close, hydrozoan&#10;&#10;Description automatically generated">
              <a:extLst>
                <a:ext uri="{FF2B5EF4-FFF2-40B4-BE49-F238E27FC236}">
                  <a16:creationId xmlns:a16="http://schemas.microsoft.com/office/drawing/2014/main" id="{F8B5E786-AD86-41AD-9CD2-F5F58E4EB756}"/>
                </a:ext>
              </a:extLst>
            </p:cNvPr>
            <p:cNvPicPr>
              <a:picLocks noChangeAspect="1"/>
            </p:cNvPicPr>
            <p:nvPr/>
          </p:nvPicPr>
          <p:blipFill rotWithShape="1">
            <a:blip r:embed="rId3">
              <a:extLst>
                <a:ext uri="{28A0092B-C50C-407E-A947-70E740481C1C}">
                  <a14:useLocalDpi xmlns:a14="http://schemas.microsoft.com/office/drawing/2010/main" val="0"/>
                </a:ext>
              </a:extLst>
            </a:blip>
            <a:srcRect r="-1692" b="18551"/>
            <a:stretch/>
          </p:blipFill>
          <p:spPr>
            <a:xfrm>
              <a:off x="62328" y="1615582"/>
              <a:ext cx="1752894" cy="1385339"/>
            </a:xfrm>
            <a:prstGeom prst="rect">
              <a:avLst/>
            </a:prstGeom>
            <a:ln>
              <a:solidFill>
                <a:srgbClr val="FF0000"/>
              </a:solidFill>
            </a:ln>
          </p:spPr>
        </p:pic>
        <p:sp>
          <p:nvSpPr>
            <p:cNvPr id="8" name="TextBox 7">
              <a:extLst>
                <a:ext uri="{FF2B5EF4-FFF2-40B4-BE49-F238E27FC236}">
                  <a16:creationId xmlns:a16="http://schemas.microsoft.com/office/drawing/2014/main" id="{6FEBF968-F827-4B4D-BF8E-A8A2F160A137}"/>
                </a:ext>
              </a:extLst>
            </p:cNvPr>
            <p:cNvSpPr txBox="1"/>
            <p:nvPr/>
          </p:nvSpPr>
          <p:spPr>
            <a:xfrm>
              <a:off x="280969" y="1254460"/>
              <a:ext cx="1737508" cy="923330"/>
            </a:xfrm>
            <a:prstGeom prst="rect">
              <a:avLst/>
            </a:prstGeom>
            <a:noFill/>
          </p:spPr>
          <p:txBody>
            <a:bodyPr wrap="square" rtlCol="0">
              <a:spAutoFit/>
            </a:bodyPr>
            <a:lstStyle/>
            <a:p>
              <a:r>
                <a:rPr lang="en-US" b="1" dirty="0">
                  <a:solidFill>
                    <a:schemeClr val="bg1"/>
                  </a:solidFill>
                </a:rPr>
                <a:t>NEUROSCIENCE</a:t>
              </a:r>
            </a:p>
            <a:p>
              <a:endParaRPr lang="en-US" b="1" dirty="0">
                <a:solidFill>
                  <a:schemeClr val="bg1"/>
                </a:solidFill>
              </a:endParaRPr>
            </a:p>
            <a:p>
              <a:pPr marL="285750" indent="-285750">
                <a:buFont typeface="Arial" panose="020B0604020202020204" pitchFamily="34" charset="0"/>
                <a:buChar char="•"/>
              </a:pPr>
              <a:endParaRPr lang="en-US" b="1" dirty="0">
                <a:solidFill>
                  <a:schemeClr val="bg1"/>
                </a:solidFill>
              </a:endParaRPr>
            </a:p>
          </p:txBody>
        </p:sp>
      </p:grpSp>
      <p:grpSp>
        <p:nvGrpSpPr>
          <p:cNvPr id="10" name="Groupe 9">
            <a:extLst>
              <a:ext uri="{FF2B5EF4-FFF2-40B4-BE49-F238E27FC236}">
                <a16:creationId xmlns:a16="http://schemas.microsoft.com/office/drawing/2014/main" id="{FD0C73D9-65DD-44A9-BC30-F06AACE20D73}"/>
              </a:ext>
            </a:extLst>
          </p:cNvPr>
          <p:cNvGrpSpPr/>
          <p:nvPr/>
        </p:nvGrpSpPr>
        <p:grpSpPr>
          <a:xfrm>
            <a:off x="248641" y="887040"/>
            <a:ext cx="2615490" cy="2113881"/>
            <a:chOff x="1994604" y="2163620"/>
            <a:chExt cx="2037206" cy="1646502"/>
          </a:xfrm>
        </p:grpSpPr>
        <p:pic>
          <p:nvPicPr>
            <p:cNvPr id="6" name="Picture 5" descr="A picture containing plant, decorated&#10;&#10;Description automatically generated">
              <a:extLst>
                <a:ext uri="{FF2B5EF4-FFF2-40B4-BE49-F238E27FC236}">
                  <a16:creationId xmlns:a16="http://schemas.microsoft.com/office/drawing/2014/main" id="{A305BF14-64E0-4974-8230-026E73DD3C68}"/>
                </a:ext>
              </a:extLst>
            </p:cNvPr>
            <p:cNvPicPr>
              <a:picLocks noChangeAspect="1"/>
            </p:cNvPicPr>
            <p:nvPr/>
          </p:nvPicPr>
          <p:blipFill rotWithShape="1">
            <a:blip r:embed="rId4">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12" name="TextBox 11">
              <a:extLst>
                <a:ext uri="{FF2B5EF4-FFF2-40B4-BE49-F238E27FC236}">
                  <a16:creationId xmlns:a16="http://schemas.microsoft.com/office/drawing/2014/main" id="{A690B653-06B3-4698-8197-517146D69277}"/>
                </a:ext>
              </a:extLst>
            </p:cNvPr>
            <p:cNvSpPr txBox="1"/>
            <p:nvPr/>
          </p:nvSpPr>
          <p:spPr>
            <a:xfrm>
              <a:off x="2243632" y="2163620"/>
              <a:ext cx="1788178" cy="287673"/>
            </a:xfrm>
            <a:prstGeom prst="rect">
              <a:avLst/>
            </a:prstGeom>
            <a:noFill/>
          </p:spPr>
          <p:txBody>
            <a:bodyPr wrap="square" rtlCol="0">
              <a:spAutoFit/>
            </a:bodyPr>
            <a:lstStyle/>
            <a:p>
              <a:r>
                <a:rPr lang="en-US" b="1" dirty="0">
                  <a:solidFill>
                    <a:schemeClr val="bg1"/>
                  </a:solidFill>
                </a:rPr>
                <a:t>CANCER/IO</a:t>
              </a:r>
            </a:p>
          </p:txBody>
        </p:sp>
      </p:grpSp>
      <p:grpSp>
        <p:nvGrpSpPr>
          <p:cNvPr id="20" name="Groupe 19">
            <a:extLst>
              <a:ext uri="{FF2B5EF4-FFF2-40B4-BE49-F238E27FC236}">
                <a16:creationId xmlns:a16="http://schemas.microsoft.com/office/drawing/2014/main" id="{CB3E8204-CED9-48AB-89A9-0D85158CD0F6}"/>
              </a:ext>
            </a:extLst>
          </p:cNvPr>
          <p:cNvGrpSpPr/>
          <p:nvPr/>
        </p:nvGrpSpPr>
        <p:grpSpPr>
          <a:xfrm>
            <a:off x="4932972" y="2516256"/>
            <a:ext cx="2257130" cy="2188449"/>
            <a:chOff x="5634165" y="3101533"/>
            <a:chExt cx="1674759" cy="1851189"/>
          </a:xfrm>
        </p:grpSpPr>
        <p:pic>
          <p:nvPicPr>
            <p:cNvPr id="5" name="Picture 4" descr="A picture containing dessert&#10;&#10;Description automatically generated">
              <a:extLst>
                <a:ext uri="{FF2B5EF4-FFF2-40B4-BE49-F238E27FC236}">
                  <a16:creationId xmlns:a16="http://schemas.microsoft.com/office/drawing/2014/main" id="{5B1CE183-1923-476E-B48B-8C5623B20D81}"/>
                </a:ext>
              </a:extLst>
            </p:cNvPr>
            <p:cNvPicPr>
              <a:picLocks noChangeAspect="1"/>
            </p:cNvPicPr>
            <p:nvPr/>
          </p:nvPicPr>
          <p:blipFill rotWithShape="1">
            <a:blip r:embed="rId5">
              <a:extLst>
                <a:ext uri="{28A0092B-C50C-407E-A947-70E740481C1C}">
                  <a14:useLocalDpi xmlns:a14="http://schemas.microsoft.com/office/drawing/2010/main" val="0"/>
                </a:ext>
              </a:extLst>
            </a:blip>
            <a:srcRect l="4664" t="15771" r="5738" b="11616"/>
            <a:stretch/>
          </p:blipFill>
          <p:spPr>
            <a:xfrm>
              <a:off x="5634165" y="3652305"/>
              <a:ext cx="1674759" cy="1300417"/>
            </a:xfrm>
            <a:prstGeom prst="rect">
              <a:avLst/>
            </a:prstGeom>
            <a:ln>
              <a:solidFill>
                <a:srgbClr val="FF0000"/>
              </a:solidFill>
            </a:ln>
          </p:spPr>
        </p:pic>
        <p:sp>
          <p:nvSpPr>
            <p:cNvPr id="13" name="TextBox 12">
              <a:extLst>
                <a:ext uri="{FF2B5EF4-FFF2-40B4-BE49-F238E27FC236}">
                  <a16:creationId xmlns:a16="http://schemas.microsoft.com/office/drawing/2014/main" id="{0963B486-D75D-4E15-AE36-4778E26B0BE2}"/>
                </a:ext>
              </a:extLst>
            </p:cNvPr>
            <p:cNvSpPr txBox="1"/>
            <p:nvPr/>
          </p:nvSpPr>
          <p:spPr>
            <a:xfrm>
              <a:off x="5752031" y="3101533"/>
              <a:ext cx="1490169" cy="781036"/>
            </a:xfrm>
            <a:prstGeom prst="rect">
              <a:avLst/>
            </a:prstGeom>
            <a:noFill/>
          </p:spPr>
          <p:txBody>
            <a:bodyPr wrap="square" rtlCol="0">
              <a:spAutoFit/>
            </a:bodyPr>
            <a:lstStyle/>
            <a:p>
              <a:pPr algn="ctr"/>
              <a:r>
                <a:rPr lang="en-US" b="1" dirty="0">
                  <a:solidFill>
                    <a:schemeClr val="bg1"/>
                  </a:solidFill>
                </a:rPr>
                <a:t>DEVELOPMENTAL BIOLOGY - stem</a:t>
              </a:r>
            </a:p>
            <a:p>
              <a:pPr algn="ctr"/>
              <a:endParaRPr lang="en-US" b="1" i="1" dirty="0">
                <a:solidFill>
                  <a:schemeClr val="bg1"/>
                </a:solidFill>
              </a:endParaRPr>
            </a:p>
          </p:txBody>
        </p:sp>
      </p:grpSp>
      <p:grpSp>
        <p:nvGrpSpPr>
          <p:cNvPr id="19" name="Groupe 18">
            <a:extLst>
              <a:ext uri="{FF2B5EF4-FFF2-40B4-BE49-F238E27FC236}">
                <a16:creationId xmlns:a16="http://schemas.microsoft.com/office/drawing/2014/main" id="{F0924949-BC26-4C6F-8319-60A7EEA7F944}"/>
              </a:ext>
            </a:extLst>
          </p:cNvPr>
          <p:cNvGrpSpPr/>
          <p:nvPr/>
        </p:nvGrpSpPr>
        <p:grpSpPr>
          <a:xfrm>
            <a:off x="2864131" y="1604830"/>
            <a:ext cx="1737508" cy="1815290"/>
            <a:chOff x="5204893" y="1185630"/>
            <a:chExt cx="1737508" cy="1815290"/>
          </a:xfrm>
        </p:grpSpPr>
        <p:pic>
          <p:nvPicPr>
            <p:cNvPr id="7" name="Picture 6" descr="Background pattern&#10;&#10;Description automatically generated with low confidence">
              <a:extLst>
                <a:ext uri="{FF2B5EF4-FFF2-40B4-BE49-F238E27FC236}">
                  <a16:creationId xmlns:a16="http://schemas.microsoft.com/office/drawing/2014/main" id="{75D00D5A-43C6-4886-AE26-563CA44D86AC}"/>
                </a:ext>
              </a:extLst>
            </p:cNvPr>
            <p:cNvPicPr>
              <a:picLocks noChangeAspect="1"/>
            </p:cNvPicPr>
            <p:nvPr/>
          </p:nvPicPr>
          <p:blipFill rotWithShape="1">
            <a:blip r:embed="rId6">
              <a:extLst>
                <a:ext uri="{28A0092B-C50C-407E-A947-70E740481C1C}">
                  <a14:useLocalDpi xmlns:a14="http://schemas.microsoft.com/office/drawing/2010/main" val="0"/>
                </a:ext>
              </a:extLst>
            </a:blip>
            <a:srcRect b="23894"/>
            <a:stretch/>
          </p:blipFill>
          <p:spPr>
            <a:xfrm>
              <a:off x="5204893" y="1705443"/>
              <a:ext cx="1737508" cy="1295477"/>
            </a:xfrm>
            <a:prstGeom prst="rect">
              <a:avLst/>
            </a:prstGeom>
            <a:ln>
              <a:solidFill>
                <a:srgbClr val="FF0000"/>
              </a:solidFill>
            </a:ln>
          </p:spPr>
        </p:pic>
        <p:sp>
          <p:nvSpPr>
            <p:cNvPr id="14" name="TextBox 13">
              <a:extLst>
                <a:ext uri="{FF2B5EF4-FFF2-40B4-BE49-F238E27FC236}">
                  <a16:creationId xmlns:a16="http://schemas.microsoft.com/office/drawing/2014/main" id="{57EE0064-F3E3-4FBF-94BD-4E59B1F8F36D}"/>
                </a:ext>
              </a:extLst>
            </p:cNvPr>
            <p:cNvSpPr txBox="1"/>
            <p:nvPr/>
          </p:nvSpPr>
          <p:spPr>
            <a:xfrm>
              <a:off x="5283153" y="1185630"/>
              <a:ext cx="1612935" cy="523220"/>
            </a:xfrm>
            <a:prstGeom prst="rect">
              <a:avLst/>
            </a:prstGeom>
            <a:noFill/>
          </p:spPr>
          <p:txBody>
            <a:bodyPr wrap="square" rtlCol="0">
              <a:spAutoFit/>
            </a:bodyPr>
            <a:lstStyle/>
            <a:p>
              <a:r>
                <a:rPr lang="en-US" sz="1400" dirty="0">
                  <a:solidFill>
                    <a:schemeClr val="bg1"/>
                  </a:solidFill>
                </a:rPr>
                <a:t>IMMUNOLOGY/</a:t>
              </a:r>
            </a:p>
            <a:p>
              <a:r>
                <a:rPr lang="en-US" sz="1400" dirty="0">
                  <a:solidFill>
                    <a:schemeClr val="bg1"/>
                  </a:solidFill>
                </a:rPr>
                <a:t>INFLAMMATION</a:t>
              </a:r>
            </a:p>
          </p:txBody>
        </p:sp>
      </p:grpSp>
      <p:grpSp>
        <p:nvGrpSpPr>
          <p:cNvPr id="22" name="Groupe 21">
            <a:extLst>
              <a:ext uri="{FF2B5EF4-FFF2-40B4-BE49-F238E27FC236}">
                <a16:creationId xmlns:a16="http://schemas.microsoft.com/office/drawing/2014/main" id="{2A6E61FB-BF79-4C96-B84D-EE109738FFB1}"/>
              </a:ext>
            </a:extLst>
          </p:cNvPr>
          <p:cNvGrpSpPr/>
          <p:nvPr/>
        </p:nvGrpSpPr>
        <p:grpSpPr>
          <a:xfrm>
            <a:off x="8292143" y="3707795"/>
            <a:ext cx="1737508" cy="1647836"/>
            <a:chOff x="8292143" y="3707795"/>
            <a:chExt cx="1737508" cy="1647836"/>
          </a:xfrm>
        </p:grpSpPr>
        <p:sp>
          <p:nvSpPr>
            <p:cNvPr id="11" name="TextBox 10">
              <a:extLst>
                <a:ext uri="{FF2B5EF4-FFF2-40B4-BE49-F238E27FC236}">
                  <a16:creationId xmlns:a16="http://schemas.microsoft.com/office/drawing/2014/main" id="{941D6B06-9771-4220-82CB-9C020606A030}"/>
                </a:ext>
              </a:extLst>
            </p:cNvPr>
            <p:cNvSpPr txBox="1"/>
            <p:nvPr/>
          </p:nvSpPr>
          <p:spPr>
            <a:xfrm>
              <a:off x="8434091" y="3707795"/>
              <a:ext cx="1463787" cy="307777"/>
            </a:xfrm>
            <a:prstGeom prst="rect">
              <a:avLst/>
            </a:prstGeom>
            <a:noFill/>
          </p:spPr>
          <p:txBody>
            <a:bodyPr wrap="square" rtlCol="0">
              <a:spAutoFit/>
            </a:bodyPr>
            <a:lstStyle/>
            <a:p>
              <a:r>
                <a:rPr lang="en-US" sz="1400" dirty="0">
                  <a:solidFill>
                    <a:schemeClr val="bg1"/>
                  </a:solidFill>
                </a:rPr>
                <a:t>GENE THERAPY</a:t>
              </a:r>
            </a:p>
          </p:txBody>
        </p:sp>
        <p:pic>
          <p:nvPicPr>
            <p:cNvPr id="3074" name="Picture 2" descr="Gene editing meets gene therapy - Genomics Education Programme">
              <a:extLst>
                <a:ext uri="{FF2B5EF4-FFF2-40B4-BE49-F238E27FC236}">
                  <a16:creationId xmlns:a16="http://schemas.microsoft.com/office/drawing/2014/main" id="{806ABAB1-146D-4B06-8BF1-2F3350FBD68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479" r="5298"/>
            <a:stretch/>
          </p:blipFill>
          <p:spPr bwMode="auto">
            <a:xfrm>
              <a:off x="8292143" y="4053780"/>
              <a:ext cx="1737508" cy="1301851"/>
            </a:xfrm>
            <a:prstGeom prst="rect">
              <a:avLst/>
            </a:prstGeom>
            <a:solidFill>
              <a:schemeClr val="accent3">
                <a:lumMod val="40000"/>
                <a:lumOff val="60000"/>
              </a:schemeClr>
            </a:solidFill>
            <a:ln>
              <a:solidFill>
                <a:srgbClr val="FF0000"/>
              </a:solidFill>
            </a:ln>
          </p:spPr>
        </p:pic>
      </p:grpSp>
      <p:grpSp>
        <p:nvGrpSpPr>
          <p:cNvPr id="23" name="Groupe 22">
            <a:extLst>
              <a:ext uri="{FF2B5EF4-FFF2-40B4-BE49-F238E27FC236}">
                <a16:creationId xmlns:a16="http://schemas.microsoft.com/office/drawing/2014/main" id="{7D2CE6EE-15D0-4466-9A4D-E2E638568ACA}"/>
              </a:ext>
            </a:extLst>
          </p:cNvPr>
          <p:cNvGrpSpPr/>
          <p:nvPr/>
        </p:nvGrpSpPr>
        <p:grpSpPr>
          <a:xfrm>
            <a:off x="10167666" y="4819563"/>
            <a:ext cx="2161494" cy="1609142"/>
            <a:chOff x="10167666" y="4819563"/>
            <a:chExt cx="2161494" cy="1609142"/>
          </a:xfrm>
        </p:grpSpPr>
        <p:pic>
          <p:nvPicPr>
            <p:cNvPr id="3076" name="Picture 4" descr="CAR T Science: Understanding CAR T Associated Toxicities | For HCPs">
              <a:extLst>
                <a:ext uri="{FF2B5EF4-FFF2-40B4-BE49-F238E27FC236}">
                  <a16:creationId xmlns:a16="http://schemas.microsoft.com/office/drawing/2014/main" id="{6E183818-CC5E-4EA9-92DF-BEA97269DE1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9135"/>
            <a:stretch/>
          </p:blipFill>
          <p:spPr bwMode="auto">
            <a:xfrm>
              <a:off x="10167666" y="5131794"/>
              <a:ext cx="1737508" cy="1296911"/>
            </a:xfrm>
            <a:prstGeom prst="rect">
              <a:avLst/>
            </a:prstGeom>
            <a:solidFill>
              <a:schemeClr val="accent3">
                <a:lumMod val="40000"/>
                <a:lumOff val="60000"/>
              </a:schemeClr>
            </a:solidFill>
            <a:ln>
              <a:solidFill>
                <a:srgbClr val="FF0000"/>
              </a:solidFill>
            </a:ln>
          </p:spPr>
        </p:pic>
        <p:sp>
          <p:nvSpPr>
            <p:cNvPr id="17" name="TextBox 16">
              <a:extLst>
                <a:ext uri="{FF2B5EF4-FFF2-40B4-BE49-F238E27FC236}">
                  <a16:creationId xmlns:a16="http://schemas.microsoft.com/office/drawing/2014/main" id="{622DE7EB-A102-497A-98AB-FE176FCC7762}"/>
                </a:ext>
              </a:extLst>
            </p:cNvPr>
            <p:cNvSpPr txBox="1"/>
            <p:nvPr/>
          </p:nvSpPr>
          <p:spPr>
            <a:xfrm>
              <a:off x="10430363" y="4819563"/>
              <a:ext cx="1898797" cy="307777"/>
            </a:xfrm>
            <a:prstGeom prst="rect">
              <a:avLst/>
            </a:prstGeom>
            <a:noFill/>
          </p:spPr>
          <p:txBody>
            <a:bodyPr wrap="square" rtlCol="0">
              <a:spAutoFit/>
            </a:bodyPr>
            <a:lstStyle/>
            <a:p>
              <a:r>
                <a:rPr lang="en-US" sz="1400" dirty="0">
                  <a:solidFill>
                    <a:schemeClr val="bg1"/>
                  </a:solidFill>
                </a:rPr>
                <a:t>CELL THERAPY</a:t>
              </a:r>
            </a:p>
          </p:txBody>
        </p:sp>
      </p:grpSp>
      <p:grpSp>
        <p:nvGrpSpPr>
          <p:cNvPr id="21" name="Groupe 20">
            <a:extLst>
              <a:ext uri="{FF2B5EF4-FFF2-40B4-BE49-F238E27FC236}">
                <a16:creationId xmlns:a16="http://schemas.microsoft.com/office/drawing/2014/main" id="{B7A8F2C9-D322-4072-82D5-12E11DA53902}"/>
              </a:ext>
            </a:extLst>
          </p:cNvPr>
          <p:cNvGrpSpPr/>
          <p:nvPr/>
        </p:nvGrpSpPr>
        <p:grpSpPr>
          <a:xfrm>
            <a:off x="7390319" y="1079350"/>
            <a:ext cx="2639332" cy="2173585"/>
            <a:chOff x="7991862" y="2007418"/>
            <a:chExt cx="1770172" cy="1627847"/>
          </a:xfrm>
        </p:grpSpPr>
        <p:sp>
          <p:nvSpPr>
            <p:cNvPr id="15" name="TextBox 14">
              <a:extLst>
                <a:ext uri="{FF2B5EF4-FFF2-40B4-BE49-F238E27FC236}">
                  <a16:creationId xmlns:a16="http://schemas.microsoft.com/office/drawing/2014/main" id="{E8A10F6E-A3D7-4DC3-BDFF-1AF6365E3717}"/>
                </a:ext>
              </a:extLst>
            </p:cNvPr>
            <p:cNvSpPr txBox="1"/>
            <p:nvPr/>
          </p:nvSpPr>
          <p:spPr>
            <a:xfrm>
              <a:off x="8074100" y="2007418"/>
              <a:ext cx="1687934" cy="276601"/>
            </a:xfrm>
            <a:prstGeom prst="rect">
              <a:avLst/>
            </a:prstGeom>
            <a:noFill/>
          </p:spPr>
          <p:txBody>
            <a:bodyPr wrap="square" rtlCol="0">
              <a:spAutoFit/>
            </a:bodyPr>
            <a:lstStyle/>
            <a:p>
              <a:r>
                <a:rPr lang="en-US" b="1" dirty="0">
                  <a:solidFill>
                    <a:schemeClr val="bg1"/>
                  </a:solidFill>
                </a:rPr>
                <a:t>INFECTIOUS DISEASE</a:t>
              </a:r>
            </a:p>
          </p:txBody>
        </p:sp>
        <p:pic>
          <p:nvPicPr>
            <p:cNvPr id="18" name="Picture 17" descr="A picture containing tree, reef, swimming&#10;&#10;Description automatically generated">
              <a:extLst>
                <a:ext uri="{FF2B5EF4-FFF2-40B4-BE49-F238E27FC236}">
                  <a16:creationId xmlns:a16="http://schemas.microsoft.com/office/drawing/2014/main" id="{0B45A9C7-F609-458C-B91E-7C4824A48A08}"/>
                </a:ext>
              </a:extLst>
            </p:cNvPr>
            <p:cNvPicPr>
              <a:picLocks noChangeAspect="1"/>
            </p:cNvPicPr>
            <p:nvPr/>
          </p:nvPicPr>
          <p:blipFill rotWithShape="1">
            <a:blip r:embed="rId9"/>
            <a:srcRect l="405" b="13543"/>
            <a:stretch/>
          </p:blipFill>
          <p:spPr>
            <a:xfrm>
              <a:off x="7991862" y="2334848"/>
              <a:ext cx="1606402" cy="1300417"/>
            </a:xfrm>
            <a:prstGeom prst="rect">
              <a:avLst/>
            </a:prstGeom>
            <a:ln>
              <a:solidFill>
                <a:srgbClr val="FF0000"/>
              </a:solidFill>
            </a:ln>
          </p:spPr>
        </p:pic>
      </p:grpSp>
      <p:sp>
        <p:nvSpPr>
          <p:cNvPr id="26" name="ZoneTexte 25">
            <a:extLst>
              <a:ext uri="{FF2B5EF4-FFF2-40B4-BE49-F238E27FC236}">
                <a16:creationId xmlns:a16="http://schemas.microsoft.com/office/drawing/2014/main" id="{A906734A-9544-4F2F-8A4D-548301A95A8F}"/>
              </a:ext>
            </a:extLst>
          </p:cNvPr>
          <p:cNvSpPr txBox="1"/>
          <p:nvPr/>
        </p:nvSpPr>
        <p:spPr>
          <a:xfrm>
            <a:off x="1" y="109728"/>
            <a:ext cx="11992696" cy="615553"/>
          </a:xfrm>
          <a:prstGeom prst="rect">
            <a:avLst/>
          </a:prstGeom>
          <a:noFill/>
        </p:spPr>
        <p:txBody>
          <a:bodyPr wrap="square" rtlCol="0">
            <a:spAutoFit/>
          </a:bodyPr>
          <a:lstStyle/>
          <a:p>
            <a:pPr algn="ctr"/>
            <a:r>
              <a:rPr lang="en-GB" sz="3400" b="1" dirty="0" err="1">
                <a:solidFill>
                  <a:schemeClr val="bg1"/>
                </a:solidFill>
              </a:rPr>
              <a:t>RNAscope</a:t>
            </a:r>
            <a:r>
              <a:rPr lang="en-GB" sz="3400" b="1" dirty="0">
                <a:solidFill>
                  <a:schemeClr val="bg1"/>
                </a:solidFill>
              </a:rPr>
              <a:t>, </a:t>
            </a:r>
            <a:r>
              <a:rPr lang="en-GB" sz="3400" b="1" dirty="0" err="1">
                <a:solidFill>
                  <a:schemeClr val="bg1"/>
                </a:solidFill>
              </a:rPr>
              <a:t>BaseScope</a:t>
            </a:r>
            <a:r>
              <a:rPr lang="en-GB" sz="3400" b="1" dirty="0">
                <a:solidFill>
                  <a:schemeClr val="bg1"/>
                </a:solidFill>
              </a:rPr>
              <a:t>, </a:t>
            </a:r>
            <a:r>
              <a:rPr lang="en-GB" sz="3400" b="1" dirty="0" err="1">
                <a:solidFill>
                  <a:schemeClr val="bg1"/>
                </a:solidFill>
              </a:rPr>
              <a:t>miRNAscope</a:t>
            </a:r>
            <a:r>
              <a:rPr lang="en-GB" sz="3400" b="1" dirty="0">
                <a:solidFill>
                  <a:schemeClr val="bg1"/>
                </a:solidFill>
              </a:rPr>
              <a:t> examples</a:t>
            </a:r>
            <a:endParaRPr lang="fr-FR" sz="3400" b="1" dirty="0">
              <a:solidFill>
                <a:schemeClr val="accent1">
                  <a:lumMod val="50000"/>
                  <a:lumOff val="50000"/>
                </a:schemeClr>
              </a:solidFill>
            </a:endParaRPr>
          </a:p>
        </p:txBody>
      </p:sp>
      <p:sp>
        <p:nvSpPr>
          <p:cNvPr id="41" name="TextBox 13">
            <a:extLst>
              <a:ext uri="{FF2B5EF4-FFF2-40B4-BE49-F238E27FC236}">
                <a16:creationId xmlns:a16="http://schemas.microsoft.com/office/drawing/2014/main" id="{82A2A879-7242-4423-AE3D-628C94390E9C}"/>
              </a:ext>
            </a:extLst>
          </p:cNvPr>
          <p:cNvSpPr txBox="1"/>
          <p:nvPr/>
        </p:nvSpPr>
        <p:spPr>
          <a:xfrm>
            <a:off x="663324" y="3075348"/>
            <a:ext cx="1612935" cy="307777"/>
          </a:xfrm>
          <a:prstGeom prst="rect">
            <a:avLst/>
          </a:prstGeom>
          <a:noFill/>
        </p:spPr>
        <p:txBody>
          <a:bodyPr wrap="square" rtlCol="0">
            <a:spAutoFit/>
          </a:bodyPr>
          <a:lstStyle/>
          <a:p>
            <a:r>
              <a:rPr lang="en-US" sz="1400" dirty="0" err="1">
                <a:solidFill>
                  <a:schemeClr val="bg1"/>
                </a:solidFill>
              </a:rPr>
              <a:t>organoïds</a:t>
            </a:r>
            <a:endParaRPr lang="en-US" sz="1400" dirty="0">
              <a:solidFill>
                <a:schemeClr val="bg1"/>
              </a:solidFill>
            </a:endParaRPr>
          </a:p>
        </p:txBody>
      </p:sp>
      <p:sp>
        <p:nvSpPr>
          <p:cNvPr id="42" name="TextBox 13">
            <a:extLst>
              <a:ext uri="{FF2B5EF4-FFF2-40B4-BE49-F238E27FC236}">
                <a16:creationId xmlns:a16="http://schemas.microsoft.com/office/drawing/2014/main" id="{11B716F7-9B83-4152-8CE1-C7D934E5066C}"/>
              </a:ext>
            </a:extLst>
          </p:cNvPr>
          <p:cNvSpPr txBox="1"/>
          <p:nvPr/>
        </p:nvSpPr>
        <p:spPr>
          <a:xfrm>
            <a:off x="5139915" y="4802929"/>
            <a:ext cx="2050187" cy="738664"/>
          </a:xfrm>
          <a:prstGeom prst="rect">
            <a:avLst/>
          </a:prstGeom>
          <a:noFill/>
        </p:spPr>
        <p:txBody>
          <a:bodyPr wrap="square" rtlCol="0">
            <a:spAutoFit/>
          </a:bodyPr>
          <a:lstStyle/>
          <a:p>
            <a:r>
              <a:rPr lang="en-US" sz="1400" dirty="0">
                <a:solidFill>
                  <a:schemeClr val="bg1"/>
                </a:solidFill>
              </a:rPr>
              <a:t>Atypical samples and species (bone, skeletal muscle, embryos)</a:t>
            </a:r>
          </a:p>
        </p:txBody>
      </p:sp>
    </p:spTree>
    <p:extLst>
      <p:ext uri="{BB962C8B-B14F-4D97-AF65-F5344CB8AC3E}">
        <p14:creationId xmlns:p14="http://schemas.microsoft.com/office/powerpoint/2010/main" val="174919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5066055-8038-499A-A18A-7F3E876628C9}"/>
              </a:ext>
            </a:extLst>
          </p:cNvPr>
          <p:cNvPicPr>
            <a:picLocks noChangeAspect="1"/>
          </p:cNvPicPr>
          <p:nvPr/>
        </p:nvPicPr>
        <p:blipFill rotWithShape="1">
          <a:blip r:embed="rId2"/>
          <a:srcRect l="13067" t="17467" r="32984" b="9799"/>
          <a:stretch/>
        </p:blipFill>
        <p:spPr>
          <a:xfrm>
            <a:off x="457200" y="957379"/>
            <a:ext cx="6697134" cy="5078852"/>
          </a:xfrm>
          <a:prstGeom prst="rect">
            <a:avLst/>
          </a:prstGeom>
        </p:spPr>
      </p:pic>
      <p:sp>
        <p:nvSpPr>
          <p:cNvPr id="6" name="ZoneTexte 5">
            <a:extLst>
              <a:ext uri="{FF2B5EF4-FFF2-40B4-BE49-F238E27FC236}">
                <a16:creationId xmlns:a16="http://schemas.microsoft.com/office/drawing/2014/main" id="{053E3B98-A270-4749-A540-496763B2653D}"/>
              </a:ext>
            </a:extLst>
          </p:cNvPr>
          <p:cNvSpPr txBox="1"/>
          <p:nvPr/>
        </p:nvSpPr>
        <p:spPr>
          <a:xfrm>
            <a:off x="1307474" y="26445"/>
            <a:ext cx="9408151" cy="707886"/>
          </a:xfrm>
          <a:prstGeom prst="rect">
            <a:avLst/>
          </a:prstGeom>
          <a:noFill/>
        </p:spPr>
        <p:txBody>
          <a:bodyPr wrap="square" rtlCol="0">
            <a:spAutoFit/>
          </a:bodyPr>
          <a:lstStyle/>
          <a:p>
            <a:pPr algn="ctr"/>
            <a:r>
              <a:rPr lang="en-GB" sz="4000" b="1" dirty="0" err="1">
                <a:solidFill>
                  <a:schemeClr val="bg1"/>
                </a:solidFill>
              </a:rPr>
              <a:t>RNAscope</a:t>
            </a:r>
            <a:r>
              <a:rPr lang="en-GB" sz="4000" b="1" dirty="0">
                <a:solidFill>
                  <a:schemeClr val="bg1"/>
                </a:solidFill>
              </a:rPr>
              <a:t> on whole Zebrafish embryos </a:t>
            </a:r>
            <a:endParaRPr lang="fr-FR" sz="4000" b="1" dirty="0">
              <a:solidFill>
                <a:schemeClr val="bg1"/>
              </a:solidFill>
            </a:endParaRPr>
          </a:p>
        </p:txBody>
      </p:sp>
      <p:pic>
        <p:nvPicPr>
          <p:cNvPr id="4" name="Image 3">
            <a:extLst>
              <a:ext uri="{FF2B5EF4-FFF2-40B4-BE49-F238E27FC236}">
                <a16:creationId xmlns:a16="http://schemas.microsoft.com/office/drawing/2014/main" id="{C4F1D6DE-C0BC-43FF-9D48-B51F1ECD484B}"/>
              </a:ext>
            </a:extLst>
          </p:cNvPr>
          <p:cNvPicPr>
            <a:picLocks noChangeAspect="1"/>
          </p:cNvPicPr>
          <p:nvPr/>
        </p:nvPicPr>
        <p:blipFill rotWithShape="1">
          <a:blip r:embed="rId3"/>
          <a:srcRect l="32431" t="17809" r="34236" b="3334"/>
          <a:stretch/>
        </p:blipFill>
        <p:spPr>
          <a:xfrm>
            <a:off x="7489725" y="967666"/>
            <a:ext cx="4355141" cy="5795475"/>
          </a:xfrm>
          <a:prstGeom prst="rect">
            <a:avLst/>
          </a:prstGeom>
        </p:spPr>
      </p:pic>
      <p:sp>
        <p:nvSpPr>
          <p:cNvPr id="9" name="ZoneTexte 8">
            <a:extLst>
              <a:ext uri="{FF2B5EF4-FFF2-40B4-BE49-F238E27FC236}">
                <a16:creationId xmlns:a16="http://schemas.microsoft.com/office/drawing/2014/main" id="{19AE5403-555B-4884-BBA8-E53F6235713F}"/>
              </a:ext>
            </a:extLst>
          </p:cNvPr>
          <p:cNvSpPr txBox="1"/>
          <p:nvPr/>
        </p:nvSpPr>
        <p:spPr>
          <a:xfrm>
            <a:off x="389469" y="6060160"/>
            <a:ext cx="6549927" cy="600164"/>
          </a:xfrm>
          <a:prstGeom prst="rect">
            <a:avLst/>
          </a:prstGeom>
          <a:noFill/>
        </p:spPr>
        <p:txBody>
          <a:bodyPr wrap="square" rtlCol="0">
            <a:spAutoFit/>
          </a:bodyPr>
          <a:lstStyle/>
          <a:p>
            <a:r>
              <a:rPr lang="en-GB" sz="2000" dirty="0">
                <a:solidFill>
                  <a:srgbClr val="6BD430"/>
                </a:solidFill>
              </a:rPr>
              <a:t>Gad1b mRNA </a:t>
            </a:r>
            <a:r>
              <a:rPr lang="en-GB" sz="2000" dirty="0">
                <a:solidFill>
                  <a:schemeClr val="bg1"/>
                </a:solidFill>
              </a:rPr>
              <a:t>/ </a:t>
            </a:r>
            <a:r>
              <a:rPr lang="en-GB" sz="2000" dirty="0" err="1">
                <a:solidFill>
                  <a:srgbClr val="FF0000"/>
                </a:solidFill>
              </a:rPr>
              <a:t>MyoD</a:t>
            </a:r>
            <a:r>
              <a:rPr lang="en-GB" sz="2000" dirty="0">
                <a:solidFill>
                  <a:srgbClr val="FF0000"/>
                </a:solidFill>
              </a:rPr>
              <a:t> mRNA </a:t>
            </a:r>
          </a:p>
          <a:p>
            <a:r>
              <a:rPr lang="en-GB" sz="1300" dirty="0">
                <a:solidFill>
                  <a:schemeClr val="bg1"/>
                </a:solidFill>
              </a:rPr>
              <a:t>in 24 </a:t>
            </a:r>
            <a:r>
              <a:rPr lang="en-GB" sz="1300" dirty="0" err="1">
                <a:solidFill>
                  <a:schemeClr val="bg1"/>
                </a:solidFill>
              </a:rPr>
              <a:t>hpf</a:t>
            </a:r>
            <a:r>
              <a:rPr lang="en-GB" sz="1300" dirty="0">
                <a:solidFill>
                  <a:schemeClr val="bg1"/>
                </a:solidFill>
              </a:rPr>
              <a:t> Zebrafish whole mount embryos with the </a:t>
            </a:r>
            <a:r>
              <a:rPr lang="en-GB" sz="1300" dirty="0" err="1">
                <a:solidFill>
                  <a:schemeClr val="bg1"/>
                </a:solidFill>
              </a:rPr>
              <a:t>RNAscope</a:t>
            </a:r>
            <a:r>
              <a:rPr lang="en-GB" sz="1300" dirty="0">
                <a:solidFill>
                  <a:schemeClr val="bg1"/>
                </a:solidFill>
              </a:rPr>
              <a:t> multiplex fluorescent V2 assay</a:t>
            </a:r>
            <a:endParaRPr lang="fr-FR" sz="1300" dirty="0">
              <a:solidFill>
                <a:schemeClr val="bg1"/>
              </a:solidFill>
            </a:endParaRPr>
          </a:p>
        </p:txBody>
      </p:sp>
      <p:sp>
        <p:nvSpPr>
          <p:cNvPr id="11" name="TextBox 3">
            <a:extLst>
              <a:ext uri="{FF2B5EF4-FFF2-40B4-BE49-F238E27FC236}">
                <a16:creationId xmlns:a16="http://schemas.microsoft.com/office/drawing/2014/main" id="{DAA0734D-EF3B-457E-943B-37699A2B1052}"/>
              </a:ext>
            </a:extLst>
          </p:cNvPr>
          <p:cNvSpPr txBox="1"/>
          <p:nvPr/>
        </p:nvSpPr>
        <p:spPr>
          <a:xfrm>
            <a:off x="2934684" y="2141175"/>
            <a:ext cx="1819794" cy="379656"/>
          </a:xfrm>
          <a:prstGeom prst="rect">
            <a:avLst/>
          </a:prstGeom>
          <a:noFill/>
        </p:spPr>
        <p:txBody>
          <a:bodyPr wrap="none" rtlCol="0">
            <a:spAutoFit/>
          </a:bodyPr>
          <a:lstStyle/>
          <a:p>
            <a:pPr algn="ctr"/>
            <a:r>
              <a:rPr lang="en-US" sz="1867" b="1" dirty="0"/>
              <a:t>Mouse Inner Ear</a:t>
            </a:r>
          </a:p>
        </p:txBody>
      </p:sp>
      <p:sp>
        <p:nvSpPr>
          <p:cNvPr id="14" name="TextBox 12">
            <a:extLst>
              <a:ext uri="{FF2B5EF4-FFF2-40B4-BE49-F238E27FC236}">
                <a16:creationId xmlns:a16="http://schemas.microsoft.com/office/drawing/2014/main" id="{A5062505-A85D-413F-BC37-8CBFCAFE82C1}"/>
              </a:ext>
            </a:extLst>
          </p:cNvPr>
          <p:cNvSpPr txBox="1"/>
          <p:nvPr/>
        </p:nvSpPr>
        <p:spPr>
          <a:xfrm>
            <a:off x="269533" y="-23137"/>
            <a:ext cx="1442938" cy="646331"/>
          </a:xfrm>
          <a:prstGeom prst="rect">
            <a:avLst/>
          </a:prstGeom>
          <a:noFill/>
        </p:spPr>
        <p:txBody>
          <a:bodyPr wrap="square" rtlCol="0">
            <a:spAutoFit/>
          </a:bodyPr>
          <a:lstStyle/>
          <a:p>
            <a:pPr algn="ctr"/>
            <a:r>
              <a:rPr lang="en-US" sz="1200" b="1" dirty="0">
                <a:solidFill>
                  <a:schemeClr val="bg1"/>
                </a:solidFill>
              </a:rPr>
              <a:t>DEVELOPMENTAL BIOLOGY</a:t>
            </a:r>
          </a:p>
          <a:p>
            <a:pPr algn="ctr"/>
            <a:endParaRPr lang="en-US" sz="1200" b="1" i="1" dirty="0">
              <a:solidFill>
                <a:schemeClr val="bg1"/>
              </a:solidFill>
            </a:endParaRPr>
          </a:p>
        </p:txBody>
      </p:sp>
      <p:grpSp>
        <p:nvGrpSpPr>
          <p:cNvPr id="15" name="Groupe 14">
            <a:extLst>
              <a:ext uri="{FF2B5EF4-FFF2-40B4-BE49-F238E27FC236}">
                <a16:creationId xmlns:a16="http://schemas.microsoft.com/office/drawing/2014/main" id="{BDCDB70A-0A2D-4E0C-8BBF-115C627F0EE7}"/>
              </a:ext>
            </a:extLst>
          </p:cNvPr>
          <p:cNvGrpSpPr/>
          <p:nvPr/>
        </p:nvGrpSpPr>
        <p:grpSpPr>
          <a:xfrm>
            <a:off x="269533" y="-23137"/>
            <a:ext cx="1442938" cy="1422170"/>
            <a:chOff x="5634165" y="3070916"/>
            <a:chExt cx="1674759" cy="1881806"/>
          </a:xfrm>
        </p:grpSpPr>
        <p:pic>
          <p:nvPicPr>
            <p:cNvPr id="16" name="Picture 4" descr="A picture containing dessert&#10;&#10;Description automatically generated">
              <a:extLst>
                <a:ext uri="{FF2B5EF4-FFF2-40B4-BE49-F238E27FC236}">
                  <a16:creationId xmlns:a16="http://schemas.microsoft.com/office/drawing/2014/main" id="{0B658EBD-9DD9-4E72-935D-073FB9565CD6}"/>
                </a:ext>
              </a:extLst>
            </p:cNvPr>
            <p:cNvPicPr>
              <a:picLocks noChangeAspect="1"/>
            </p:cNvPicPr>
            <p:nvPr/>
          </p:nvPicPr>
          <p:blipFill rotWithShape="1">
            <a:blip r:embed="rId4">
              <a:extLst>
                <a:ext uri="{28A0092B-C50C-407E-A947-70E740481C1C}">
                  <a14:useLocalDpi xmlns:a14="http://schemas.microsoft.com/office/drawing/2010/main" val="0"/>
                </a:ext>
              </a:extLst>
            </a:blip>
            <a:srcRect l="4664" t="15771" r="5738" b="11616"/>
            <a:stretch/>
          </p:blipFill>
          <p:spPr>
            <a:xfrm>
              <a:off x="5634165" y="3652305"/>
              <a:ext cx="1674759" cy="1300417"/>
            </a:xfrm>
            <a:prstGeom prst="rect">
              <a:avLst/>
            </a:prstGeom>
            <a:ln>
              <a:solidFill>
                <a:srgbClr val="FF0000"/>
              </a:solidFill>
            </a:ln>
          </p:spPr>
        </p:pic>
        <p:sp>
          <p:nvSpPr>
            <p:cNvPr id="17" name="TextBox 12">
              <a:extLst>
                <a:ext uri="{FF2B5EF4-FFF2-40B4-BE49-F238E27FC236}">
                  <a16:creationId xmlns:a16="http://schemas.microsoft.com/office/drawing/2014/main" id="{3CCD4C47-7C93-4DE6-8C84-E522E9271A7E}"/>
                </a:ext>
              </a:extLst>
            </p:cNvPr>
            <p:cNvSpPr txBox="1"/>
            <p:nvPr/>
          </p:nvSpPr>
          <p:spPr>
            <a:xfrm>
              <a:off x="5634165" y="3070916"/>
              <a:ext cx="1674759" cy="855221"/>
            </a:xfrm>
            <a:prstGeom prst="rect">
              <a:avLst/>
            </a:prstGeom>
            <a:noFill/>
          </p:spPr>
          <p:txBody>
            <a:bodyPr wrap="square" rtlCol="0">
              <a:spAutoFit/>
            </a:bodyPr>
            <a:lstStyle/>
            <a:p>
              <a:pPr algn="ctr"/>
              <a:r>
                <a:rPr lang="en-US" sz="1200" b="1" dirty="0">
                  <a:solidFill>
                    <a:schemeClr val="bg1"/>
                  </a:solidFill>
                </a:rPr>
                <a:t>DEVELOPMENTAL BIOLOGY</a:t>
              </a:r>
            </a:p>
            <a:p>
              <a:pPr algn="ctr"/>
              <a:endParaRPr lang="en-US" sz="1200" b="1" i="1" dirty="0">
                <a:solidFill>
                  <a:schemeClr val="bg1"/>
                </a:solidFill>
              </a:endParaRPr>
            </a:p>
          </p:txBody>
        </p:sp>
      </p:grpSp>
    </p:spTree>
    <p:extLst>
      <p:ext uri="{BB962C8B-B14F-4D97-AF65-F5344CB8AC3E}">
        <p14:creationId xmlns:p14="http://schemas.microsoft.com/office/powerpoint/2010/main" val="3673231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128FA1-E5A8-4951-B66D-6B41F88D337F}"/>
              </a:ext>
            </a:extLst>
          </p:cNvPr>
          <p:cNvSpPr>
            <a:spLocks noGrp="1"/>
          </p:cNvSpPr>
          <p:nvPr>
            <p:ph type="ctrTitle"/>
          </p:nvPr>
        </p:nvSpPr>
        <p:spPr>
          <a:xfrm>
            <a:off x="695429" y="2608118"/>
            <a:ext cx="10554461" cy="2057400"/>
          </a:xfrm>
        </p:spPr>
        <p:txBody>
          <a:bodyPr/>
          <a:lstStyle/>
          <a:p>
            <a:pPr algn="ctr"/>
            <a:r>
              <a:rPr lang="en-GB" dirty="0"/>
              <a:t>Skeletal muscle</a:t>
            </a:r>
            <a:br>
              <a:rPr lang="en-GB" dirty="0"/>
            </a:br>
            <a:r>
              <a:rPr lang="en-GB" dirty="0" err="1"/>
              <a:t>RNAscope</a:t>
            </a:r>
            <a:r>
              <a:rPr lang="en-GB" dirty="0"/>
              <a:t> Examples</a:t>
            </a:r>
            <a:endParaRPr lang="fr-FR" dirty="0"/>
          </a:p>
        </p:txBody>
      </p:sp>
      <p:pic>
        <p:nvPicPr>
          <p:cNvPr id="7" name="Image 6">
            <a:extLst>
              <a:ext uri="{FF2B5EF4-FFF2-40B4-BE49-F238E27FC236}">
                <a16:creationId xmlns:a16="http://schemas.microsoft.com/office/drawing/2014/main" id="{DC9C8859-5B0B-45B5-B839-0A79B619285B}"/>
              </a:ext>
            </a:extLst>
          </p:cNvPr>
          <p:cNvPicPr>
            <a:picLocks noChangeAspect="1"/>
          </p:cNvPicPr>
          <p:nvPr/>
        </p:nvPicPr>
        <p:blipFill rotWithShape="1">
          <a:blip r:embed="rId2"/>
          <a:srcRect l="8026" t="17334" r="9474"/>
          <a:stretch/>
        </p:blipFill>
        <p:spPr>
          <a:xfrm>
            <a:off x="9143" y="9144"/>
            <a:ext cx="12167419" cy="6858000"/>
          </a:xfrm>
          <a:prstGeom prst="rect">
            <a:avLst/>
          </a:prstGeom>
        </p:spPr>
      </p:pic>
    </p:spTree>
    <p:extLst>
      <p:ext uri="{BB962C8B-B14F-4D97-AF65-F5344CB8AC3E}">
        <p14:creationId xmlns:p14="http://schemas.microsoft.com/office/powerpoint/2010/main" val="4176867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9590" y="1010421"/>
            <a:ext cx="11981575" cy="5749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571976" y="1379571"/>
            <a:ext cx="11048047" cy="5240337"/>
          </a:xfrm>
        </p:spPr>
        <p:txBody>
          <a:bodyPr>
            <a:normAutofit/>
          </a:bodyPr>
          <a:lstStyle/>
          <a:p>
            <a:r>
              <a:rPr lang="en-US" sz="1400" dirty="0"/>
              <a:t>This study reveals the location of previously unknown multipotent cardiovascular progenitors at the embryonic/extraembryonic interface. </a:t>
            </a:r>
          </a:p>
          <a:p>
            <a:r>
              <a:rPr lang="en-US" sz="1400" b="1" dirty="0"/>
              <a:t>RNAscope Multiplex Fluorescent v2 </a:t>
            </a:r>
            <a:r>
              <a:rPr lang="en-US" sz="1400" dirty="0"/>
              <a:t>was used to confirm the cell fate lineage analysis using transcriptomic profiling by showing distinct cell population location within the heart at various embryonic stages. </a:t>
            </a:r>
          </a:p>
        </p:txBody>
      </p:sp>
      <p:pic>
        <p:nvPicPr>
          <p:cNvPr id="34" name="Picture 33">
            <a:extLst>
              <a:ext uri="{FF2B5EF4-FFF2-40B4-BE49-F238E27FC236}">
                <a16:creationId xmlns:a16="http://schemas.microsoft.com/office/drawing/2014/main" id="{99D294F5-1584-47DB-B090-B58B8557C18A}"/>
              </a:ext>
            </a:extLst>
          </p:cNvPr>
          <p:cNvPicPr>
            <a:picLocks noChangeAspect="1"/>
          </p:cNvPicPr>
          <p:nvPr/>
        </p:nvPicPr>
        <p:blipFill rotWithShape="1">
          <a:blip r:embed="rId3"/>
          <a:srcRect b="52695"/>
          <a:stretch/>
        </p:blipFill>
        <p:spPr>
          <a:xfrm>
            <a:off x="1633340" y="2672033"/>
            <a:ext cx="4462660" cy="2460292"/>
          </a:xfrm>
          <a:prstGeom prst="rect">
            <a:avLst/>
          </a:prstGeom>
        </p:spPr>
      </p:pic>
      <p:pic>
        <p:nvPicPr>
          <p:cNvPr id="38" name="Picture 37">
            <a:extLst>
              <a:ext uri="{FF2B5EF4-FFF2-40B4-BE49-F238E27FC236}">
                <a16:creationId xmlns:a16="http://schemas.microsoft.com/office/drawing/2014/main" id="{04543888-73FF-4E18-9C03-8EC90DA9DC9E}"/>
              </a:ext>
            </a:extLst>
          </p:cNvPr>
          <p:cNvPicPr>
            <a:picLocks noChangeAspect="1"/>
          </p:cNvPicPr>
          <p:nvPr/>
        </p:nvPicPr>
        <p:blipFill rotWithShape="1">
          <a:blip r:embed="rId3"/>
          <a:srcRect t="53745"/>
          <a:stretch/>
        </p:blipFill>
        <p:spPr>
          <a:xfrm>
            <a:off x="6253405" y="2714790"/>
            <a:ext cx="4511796" cy="2432147"/>
          </a:xfrm>
          <a:prstGeom prst="rect">
            <a:avLst/>
          </a:prstGeom>
        </p:spPr>
      </p:pic>
      <p:pic>
        <p:nvPicPr>
          <p:cNvPr id="4" name="Picture 3">
            <a:extLst>
              <a:ext uri="{FF2B5EF4-FFF2-40B4-BE49-F238E27FC236}">
                <a16:creationId xmlns:a16="http://schemas.microsoft.com/office/drawing/2014/main" id="{7A0DA9C1-92AF-437B-8489-DB492A501C00}"/>
              </a:ext>
            </a:extLst>
          </p:cNvPr>
          <p:cNvPicPr>
            <a:picLocks noChangeAspect="1"/>
          </p:cNvPicPr>
          <p:nvPr/>
        </p:nvPicPr>
        <p:blipFill>
          <a:blip r:embed="rId4"/>
          <a:stretch>
            <a:fillRect/>
          </a:stretch>
        </p:blipFill>
        <p:spPr>
          <a:xfrm>
            <a:off x="3162444" y="5146937"/>
            <a:ext cx="6480210" cy="1639571"/>
          </a:xfrm>
          <a:prstGeom prst="rect">
            <a:avLst/>
          </a:prstGeom>
        </p:spPr>
      </p:pic>
      <p:sp>
        <p:nvSpPr>
          <p:cNvPr id="12" name="TextBox 11">
            <a:extLst>
              <a:ext uri="{FF2B5EF4-FFF2-40B4-BE49-F238E27FC236}">
                <a16:creationId xmlns:a16="http://schemas.microsoft.com/office/drawing/2014/main" id="{22362874-F87F-49CC-A91F-CF0E8CAAC70C}"/>
              </a:ext>
            </a:extLst>
          </p:cNvPr>
          <p:cNvSpPr txBox="1"/>
          <p:nvPr/>
        </p:nvSpPr>
        <p:spPr>
          <a:xfrm>
            <a:off x="2204857" y="1065561"/>
            <a:ext cx="2556588" cy="253916"/>
          </a:xfrm>
          <a:prstGeom prst="rect">
            <a:avLst/>
          </a:prstGeom>
          <a:noFill/>
        </p:spPr>
        <p:txBody>
          <a:bodyPr wrap="square">
            <a:spAutoFit/>
          </a:bodyPr>
          <a:lstStyle/>
          <a:p>
            <a:r>
              <a:rPr lang="en-US" sz="1050" b="1" cap="none" spc="0" dirty="0">
                <a:solidFill>
                  <a:schemeClr val="tx1">
                    <a:lumMod val="50000"/>
                    <a:lumOff val="50000"/>
                  </a:schemeClr>
                </a:solidFill>
                <a:latin typeface="+mn-lt"/>
              </a:rPr>
              <a:t>Zhang</a:t>
            </a:r>
            <a:r>
              <a:rPr lang="en-US" sz="1050" b="1" cap="none" spc="0" dirty="0">
                <a:solidFill>
                  <a:schemeClr val="tx1">
                    <a:lumMod val="50000"/>
                    <a:lumOff val="50000"/>
                  </a:schemeClr>
                </a:solidFill>
                <a:latin typeface="+mn-lt"/>
                <a:cs typeface="Arial" pitchFamily="34" charset="0"/>
              </a:rPr>
              <a:t> et al. </a:t>
            </a:r>
            <a:r>
              <a:rPr lang="en-US" sz="1050" b="1" i="1" cap="none" spc="0" dirty="0">
                <a:solidFill>
                  <a:schemeClr val="tx1">
                    <a:lumMod val="50000"/>
                    <a:lumOff val="50000"/>
                  </a:schemeClr>
                </a:solidFill>
                <a:latin typeface="+mn-lt"/>
                <a:cs typeface="Arial" pitchFamily="34" charset="0"/>
              </a:rPr>
              <a:t>Circulation Research</a:t>
            </a:r>
            <a:r>
              <a:rPr lang="en-US" sz="1050" b="1" cap="none" spc="0" dirty="0">
                <a:solidFill>
                  <a:schemeClr val="tx1">
                    <a:lumMod val="50000"/>
                    <a:lumOff val="50000"/>
                  </a:schemeClr>
                </a:solidFill>
                <a:latin typeface="+mn-lt"/>
                <a:cs typeface="Arial" pitchFamily="34" charset="0"/>
              </a:rPr>
              <a:t>, 2021</a:t>
            </a:r>
          </a:p>
        </p:txBody>
      </p:sp>
      <p:sp>
        <p:nvSpPr>
          <p:cNvPr id="2" name="TextBox 1">
            <a:extLst>
              <a:ext uri="{FF2B5EF4-FFF2-40B4-BE49-F238E27FC236}">
                <a16:creationId xmlns:a16="http://schemas.microsoft.com/office/drawing/2014/main" id="{EC927DE0-713D-43B1-8179-A76BBEDBE67C}"/>
              </a:ext>
            </a:extLst>
          </p:cNvPr>
          <p:cNvSpPr txBox="1"/>
          <p:nvPr/>
        </p:nvSpPr>
        <p:spPr>
          <a:xfrm>
            <a:off x="1663707" y="2190930"/>
            <a:ext cx="9477683" cy="369332"/>
          </a:xfrm>
          <a:prstGeom prst="rect">
            <a:avLst/>
          </a:prstGeom>
          <a:noFill/>
          <a:ln>
            <a:solidFill>
              <a:srgbClr val="FF0000"/>
            </a:solidFill>
          </a:ln>
        </p:spPr>
        <p:txBody>
          <a:bodyPr wrap="square" rtlCol="0">
            <a:spAutoFit/>
          </a:bodyPr>
          <a:lstStyle/>
          <a:p>
            <a:r>
              <a:rPr lang="en-US" b="1" dirty="0"/>
              <a:t>Gene signatures of distinct populations of cardiomyocytes with different developmental origins</a:t>
            </a:r>
          </a:p>
        </p:txBody>
      </p:sp>
      <p:sp>
        <p:nvSpPr>
          <p:cNvPr id="5" name="TextBox 4">
            <a:extLst>
              <a:ext uri="{FF2B5EF4-FFF2-40B4-BE49-F238E27FC236}">
                <a16:creationId xmlns:a16="http://schemas.microsoft.com/office/drawing/2014/main" id="{AED3B9D2-8200-4ABD-A77B-2F38CEA45E20}"/>
              </a:ext>
            </a:extLst>
          </p:cNvPr>
          <p:cNvSpPr txBox="1"/>
          <p:nvPr/>
        </p:nvSpPr>
        <p:spPr>
          <a:xfrm>
            <a:off x="500478" y="5359241"/>
            <a:ext cx="2415773" cy="1200329"/>
          </a:xfrm>
          <a:prstGeom prst="rect">
            <a:avLst/>
          </a:prstGeom>
          <a:noFill/>
          <a:ln>
            <a:solidFill>
              <a:schemeClr val="tx1"/>
            </a:solidFill>
          </a:ln>
        </p:spPr>
        <p:txBody>
          <a:bodyPr wrap="square" rtlCol="0">
            <a:spAutoFit/>
          </a:bodyPr>
          <a:lstStyle/>
          <a:p>
            <a:r>
              <a:rPr lang="en-US" dirty="0"/>
              <a:t>RNAscope on whole-mount mouse embryo provides </a:t>
            </a:r>
            <a:r>
              <a:rPr lang="en-US" dirty="0" err="1"/>
              <a:t>spatio</a:t>
            </a:r>
            <a:r>
              <a:rPr lang="en-US" dirty="0"/>
              <a:t>-temporal context</a:t>
            </a:r>
          </a:p>
        </p:txBody>
      </p:sp>
      <p:sp>
        <p:nvSpPr>
          <p:cNvPr id="11" name="ZoneTexte 10">
            <a:extLst>
              <a:ext uri="{FF2B5EF4-FFF2-40B4-BE49-F238E27FC236}">
                <a16:creationId xmlns:a16="http://schemas.microsoft.com/office/drawing/2014/main" id="{EE115961-5CA8-43D0-A8B7-9E181C59428D}"/>
              </a:ext>
            </a:extLst>
          </p:cNvPr>
          <p:cNvSpPr txBox="1"/>
          <p:nvPr/>
        </p:nvSpPr>
        <p:spPr>
          <a:xfrm>
            <a:off x="1902413" y="-46931"/>
            <a:ext cx="9087089" cy="1077218"/>
          </a:xfrm>
          <a:prstGeom prst="rect">
            <a:avLst/>
          </a:prstGeom>
          <a:noFill/>
        </p:spPr>
        <p:txBody>
          <a:bodyPr wrap="square" rtlCol="0">
            <a:spAutoFit/>
          </a:bodyPr>
          <a:lstStyle/>
          <a:p>
            <a:pPr algn="ctr"/>
            <a:r>
              <a:rPr lang="en-US" sz="3200" dirty="0">
                <a:solidFill>
                  <a:schemeClr val="bg1"/>
                </a:solidFill>
              </a:rPr>
              <a:t>single cell analysis to study developmental relationships between cardiac cell lineages</a:t>
            </a:r>
            <a:endParaRPr lang="fr-FR" sz="3200" b="1" dirty="0">
              <a:solidFill>
                <a:schemeClr val="bg1"/>
              </a:solidFill>
            </a:endParaRPr>
          </a:p>
        </p:txBody>
      </p:sp>
      <p:grpSp>
        <p:nvGrpSpPr>
          <p:cNvPr id="14" name="Groupe 13">
            <a:extLst>
              <a:ext uri="{FF2B5EF4-FFF2-40B4-BE49-F238E27FC236}">
                <a16:creationId xmlns:a16="http://schemas.microsoft.com/office/drawing/2014/main" id="{589FAEAC-AFFA-4BF8-B2A2-DBD85E9E4D14}"/>
              </a:ext>
            </a:extLst>
          </p:cNvPr>
          <p:cNvGrpSpPr/>
          <p:nvPr/>
        </p:nvGrpSpPr>
        <p:grpSpPr>
          <a:xfrm>
            <a:off x="213282" y="-25685"/>
            <a:ext cx="1339293" cy="1378411"/>
            <a:chOff x="5634165" y="3070916"/>
            <a:chExt cx="1674759" cy="1881806"/>
          </a:xfrm>
        </p:grpSpPr>
        <p:pic>
          <p:nvPicPr>
            <p:cNvPr id="15" name="Picture 4" descr="A picture containing dessert&#10;&#10;Description automatically generated">
              <a:extLst>
                <a:ext uri="{FF2B5EF4-FFF2-40B4-BE49-F238E27FC236}">
                  <a16:creationId xmlns:a16="http://schemas.microsoft.com/office/drawing/2014/main" id="{8F4BE138-99E4-42FC-A77C-F07B6A4A7CC2}"/>
                </a:ext>
              </a:extLst>
            </p:cNvPr>
            <p:cNvPicPr>
              <a:picLocks noChangeAspect="1"/>
            </p:cNvPicPr>
            <p:nvPr/>
          </p:nvPicPr>
          <p:blipFill rotWithShape="1">
            <a:blip r:embed="rId5">
              <a:extLst>
                <a:ext uri="{28A0092B-C50C-407E-A947-70E740481C1C}">
                  <a14:useLocalDpi xmlns:a14="http://schemas.microsoft.com/office/drawing/2010/main" val="0"/>
                </a:ext>
              </a:extLst>
            </a:blip>
            <a:srcRect l="4664" t="15771" r="5738" b="11616"/>
            <a:stretch/>
          </p:blipFill>
          <p:spPr>
            <a:xfrm>
              <a:off x="5634165" y="3652305"/>
              <a:ext cx="1674759" cy="1300417"/>
            </a:xfrm>
            <a:prstGeom prst="rect">
              <a:avLst/>
            </a:prstGeom>
            <a:ln>
              <a:solidFill>
                <a:srgbClr val="FF0000"/>
              </a:solidFill>
            </a:ln>
          </p:spPr>
        </p:pic>
        <p:sp>
          <p:nvSpPr>
            <p:cNvPr id="16" name="TextBox 12">
              <a:extLst>
                <a:ext uri="{FF2B5EF4-FFF2-40B4-BE49-F238E27FC236}">
                  <a16:creationId xmlns:a16="http://schemas.microsoft.com/office/drawing/2014/main" id="{3795CF67-AFD8-4733-A773-41AF9152F396}"/>
                </a:ext>
              </a:extLst>
            </p:cNvPr>
            <p:cNvSpPr txBox="1"/>
            <p:nvPr/>
          </p:nvSpPr>
          <p:spPr>
            <a:xfrm>
              <a:off x="5634165" y="3070916"/>
              <a:ext cx="1674759" cy="855221"/>
            </a:xfrm>
            <a:prstGeom prst="rect">
              <a:avLst/>
            </a:prstGeom>
            <a:noFill/>
          </p:spPr>
          <p:txBody>
            <a:bodyPr wrap="square" rtlCol="0">
              <a:spAutoFit/>
            </a:bodyPr>
            <a:lstStyle/>
            <a:p>
              <a:pPr algn="ctr"/>
              <a:r>
                <a:rPr lang="en-US" sz="1200" b="1" dirty="0">
                  <a:solidFill>
                    <a:schemeClr val="bg1"/>
                  </a:solidFill>
                </a:rPr>
                <a:t>DEVELOPMENTAL BIOLOGY</a:t>
              </a:r>
            </a:p>
            <a:p>
              <a:pPr algn="ctr"/>
              <a:endParaRPr lang="en-US" sz="1200" b="1" i="1" dirty="0">
                <a:solidFill>
                  <a:schemeClr val="bg1"/>
                </a:solidFill>
              </a:endParaRPr>
            </a:p>
          </p:txBody>
        </p:sp>
      </p:grpSp>
    </p:spTree>
    <p:extLst>
      <p:ext uri="{BB962C8B-B14F-4D97-AF65-F5344CB8AC3E}">
        <p14:creationId xmlns:p14="http://schemas.microsoft.com/office/powerpoint/2010/main" val="2605861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B3E048-FC8C-47F7-AD34-01AD732F8C41}"/>
              </a:ext>
            </a:extLst>
          </p:cNvPr>
          <p:cNvSpPr>
            <a:spLocks noGrp="1"/>
          </p:cNvSpPr>
          <p:nvPr>
            <p:ph type="title"/>
          </p:nvPr>
        </p:nvSpPr>
        <p:spPr>
          <a:xfrm>
            <a:off x="3474721" y="147066"/>
            <a:ext cx="6263640" cy="432391"/>
          </a:xfrm>
        </p:spPr>
        <p:txBody>
          <a:bodyPr>
            <a:noAutofit/>
          </a:bodyPr>
          <a:lstStyle/>
          <a:p>
            <a:r>
              <a:rPr lang="en-US" sz="1600" b="1" dirty="0"/>
              <a:t>RNAscope validates novel organoid cell types identified by </a:t>
            </a:r>
            <a:r>
              <a:rPr lang="en-US" sz="1600" b="1" dirty="0" err="1"/>
              <a:t>scrnaseq</a:t>
            </a:r>
            <a:endParaRPr lang="en-US" sz="1600" b="1" dirty="0"/>
          </a:p>
        </p:txBody>
      </p:sp>
      <p:pic>
        <p:nvPicPr>
          <p:cNvPr id="5" name="Picture 4">
            <a:extLst>
              <a:ext uri="{FF2B5EF4-FFF2-40B4-BE49-F238E27FC236}">
                <a16:creationId xmlns:a16="http://schemas.microsoft.com/office/drawing/2014/main" id="{6B507F58-5844-417A-923B-68CA02FA1CCD}"/>
              </a:ext>
            </a:extLst>
          </p:cNvPr>
          <p:cNvPicPr>
            <a:picLocks noChangeAspect="1"/>
          </p:cNvPicPr>
          <p:nvPr/>
        </p:nvPicPr>
        <p:blipFill>
          <a:blip r:embed="rId3"/>
          <a:stretch>
            <a:fillRect/>
          </a:stretch>
        </p:blipFill>
        <p:spPr>
          <a:xfrm>
            <a:off x="7518401" y="1213453"/>
            <a:ext cx="4212257" cy="5372935"/>
          </a:xfrm>
          <a:prstGeom prst="rect">
            <a:avLst/>
          </a:prstGeom>
        </p:spPr>
      </p:pic>
      <p:pic>
        <p:nvPicPr>
          <p:cNvPr id="7" name="Picture 6">
            <a:extLst>
              <a:ext uri="{FF2B5EF4-FFF2-40B4-BE49-F238E27FC236}">
                <a16:creationId xmlns:a16="http://schemas.microsoft.com/office/drawing/2014/main" id="{DE973710-B42C-4898-818D-867EB32FE022}"/>
              </a:ext>
            </a:extLst>
          </p:cNvPr>
          <p:cNvPicPr>
            <a:picLocks noChangeAspect="1"/>
          </p:cNvPicPr>
          <p:nvPr/>
        </p:nvPicPr>
        <p:blipFill>
          <a:blip r:embed="rId4"/>
          <a:stretch>
            <a:fillRect/>
          </a:stretch>
        </p:blipFill>
        <p:spPr>
          <a:xfrm>
            <a:off x="2610821" y="1461519"/>
            <a:ext cx="2743200" cy="2438400"/>
          </a:xfrm>
          <a:prstGeom prst="rect">
            <a:avLst/>
          </a:prstGeom>
        </p:spPr>
      </p:pic>
      <p:pic>
        <p:nvPicPr>
          <p:cNvPr id="9" name="Picture 8">
            <a:extLst>
              <a:ext uri="{FF2B5EF4-FFF2-40B4-BE49-F238E27FC236}">
                <a16:creationId xmlns:a16="http://schemas.microsoft.com/office/drawing/2014/main" id="{46D15785-588E-4E3A-AC65-1368E6D8409A}"/>
              </a:ext>
            </a:extLst>
          </p:cNvPr>
          <p:cNvPicPr>
            <a:picLocks noChangeAspect="1"/>
          </p:cNvPicPr>
          <p:nvPr/>
        </p:nvPicPr>
        <p:blipFill>
          <a:blip r:embed="rId5"/>
          <a:stretch>
            <a:fillRect/>
          </a:stretch>
        </p:blipFill>
        <p:spPr>
          <a:xfrm>
            <a:off x="556596" y="4425123"/>
            <a:ext cx="6851651" cy="1984447"/>
          </a:xfrm>
          <a:prstGeom prst="rect">
            <a:avLst/>
          </a:prstGeom>
        </p:spPr>
      </p:pic>
      <p:sp>
        <p:nvSpPr>
          <p:cNvPr id="13" name="TextBox 12">
            <a:extLst>
              <a:ext uri="{FF2B5EF4-FFF2-40B4-BE49-F238E27FC236}">
                <a16:creationId xmlns:a16="http://schemas.microsoft.com/office/drawing/2014/main" id="{9FB21A17-3C0E-4962-9D0B-110982C38152}"/>
              </a:ext>
            </a:extLst>
          </p:cNvPr>
          <p:cNvSpPr txBox="1"/>
          <p:nvPr/>
        </p:nvSpPr>
        <p:spPr>
          <a:xfrm>
            <a:off x="1603076" y="686077"/>
            <a:ext cx="10050448" cy="420756"/>
          </a:xfrm>
          <a:prstGeom prst="rect">
            <a:avLst/>
          </a:prstGeom>
          <a:noFill/>
        </p:spPr>
        <p:txBody>
          <a:bodyPr wrap="square">
            <a:spAutoFit/>
          </a:bodyPr>
          <a:lstStyle/>
          <a:p>
            <a:r>
              <a:rPr lang="en-US" sz="1067" dirty="0" err="1">
                <a:solidFill>
                  <a:schemeClr val="bg1"/>
                </a:solidFill>
              </a:rPr>
              <a:t>Bues</a:t>
            </a:r>
            <a:r>
              <a:rPr lang="en-US" sz="1067" dirty="0">
                <a:solidFill>
                  <a:schemeClr val="bg1"/>
                </a:solidFill>
              </a:rPr>
              <a:t> et al, </a:t>
            </a:r>
            <a:r>
              <a:rPr lang="en-US" sz="1067" dirty="0" err="1">
                <a:solidFill>
                  <a:schemeClr val="bg1"/>
                </a:solidFill>
              </a:rPr>
              <a:t>BioRxiv</a:t>
            </a:r>
            <a:r>
              <a:rPr lang="en-US" sz="1067" dirty="0">
                <a:solidFill>
                  <a:schemeClr val="bg1"/>
                </a:solidFill>
              </a:rPr>
              <a:t> 2021 </a:t>
            </a:r>
          </a:p>
          <a:p>
            <a:r>
              <a:rPr lang="en-US" sz="1067" dirty="0">
                <a:solidFill>
                  <a:schemeClr val="bg1"/>
                </a:solidFill>
              </a:rPr>
              <a:t>Deterministic scRNA-seq of individual intestinal organoids reveals new subtypes and coexisting distinct stem cell pools</a:t>
            </a:r>
          </a:p>
        </p:txBody>
      </p:sp>
      <p:grpSp>
        <p:nvGrpSpPr>
          <p:cNvPr id="8" name="Groupe 7">
            <a:extLst>
              <a:ext uri="{FF2B5EF4-FFF2-40B4-BE49-F238E27FC236}">
                <a16:creationId xmlns:a16="http://schemas.microsoft.com/office/drawing/2014/main" id="{814EEC25-FF0C-4F26-8760-D37D1808A8AB}"/>
              </a:ext>
            </a:extLst>
          </p:cNvPr>
          <p:cNvGrpSpPr/>
          <p:nvPr/>
        </p:nvGrpSpPr>
        <p:grpSpPr>
          <a:xfrm>
            <a:off x="213282" y="-25685"/>
            <a:ext cx="1339293" cy="1378411"/>
            <a:chOff x="5634165" y="3070916"/>
            <a:chExt cx="1674759" cy="1881806"/>
          </a:xfrm>
        </p:grpSpPr>
        <p:pic>
          <p:nvPicPr>
            <p:cNvPr id="10" name="Picture 4" descr="A picture containing dessert&#10;&#10;Description automatically generated">
              <a:extLst>
                <a:ext uri="{FF2B5EF4-FFF2-40B4-BE49-F238E27FC236}">
                  <a16:creationId xmlns:a16="http://schemas.microsoft.com/office/drawing/2014/main" id="{D2F1D771-B8D8-4A36-9261-B9E6E34F9A2D}"/>
                </a:ext>
              </a:extLst>
            </p:cNvPr>
            <p:cNvPicPr>
              <a:picLocks noChangeAspect="1"/>
            </p:cNvPicPr>
            <p:nvPr/>
          </p:nvPicPr>
          <p:blipFill rotWithShape="1">
            <a:blip r:embed="rId6">
              <a:extLst>
                <a:ext uri="{28A0092B-C50C-407E-A947-70E740481C1C}">
                  <a14:useLocalDpi xmlns:a14="http://schemas.microsoft.com/office/drawing/2010/main" val="0"/>
                </a:ext>
              </a:extLst>
            </a:blip>
            <a:srcRect l="4664" t="15771" r="5738" b="11616"/>
            <a:stretch/>
          </p:blipFill>
          <p:spPr>
            <a:xfrm>
              <a:off x="5634165" y="3652305"/>
              <a:ext cx="1674759" cy="1300417"/>
            </a:xfrm>
            <a:prstGeom prst="rect">
              <a:avLst/>
            </a:prstGeom>
            <a:ln>
              <a:solidFill>
                <a:srgbClr val="FF0000"/>
              </a:solidFill>
            </a:ln>
          </p:spPr>
        </p:pic>
        <p:sp>
          <p:nvSpPr>
            <p:cNvPr id="11" name="TextBox 12">
              <a:extLst>
                <a:ext uri="{FF2B5EF4-FFF2-40B4-BE49-F238E27FC236}">
                  <a16:creationId xmlns:a16="http://schemas.microsoft.com/office/drawing/2014/main" id="{F74A608B-D40C-42B2-993B-D2E256ADD9A4}"/>
                </a:ext>
              </a:extLst>
            </p:cNvPr>
            <p:cNvSpPr txBox="1"/>
            <p:nvPr/>
          </p:nvSpPr>
          <p:spPr>
            <a:xfrm>
              <a:off x="5634165" y="3070916"/>
              <a:ext cx="1674759" cy="855221"/>
            </a:xfrm>
            <a:prstGeom prst="rect">
              <a:avLst/>
            </a:prstGeom>
            <a:noFill/>
          </p:spPr>
          <p:txBody>
            <a:bodyPr wrap="square" rtlCol="0">
              <a:spAutoFit/>
            </a:bodyPr>
            <a:lstStyle/>
            <a:p>
              <a:pPr algn="ctr"/>
              <a:r>
                <a:rPr lang="en-US" sz="1200" b="1" dirty="0">
                  <a:solidFill>
                    <a:schemeClr val="bg1"/>
                  </a:solidFill>
                </a:rPr>
                <a:t>DEVELOPMENTAL BIOLOGY</a:t>
              </a:r>
            </a:p>
            <a:p>
              <a:pPr algn="ctr"/>
              <a:endParaRPr lang="en-US" sz="1200" b="1" i="1" dirty="0">
                <a:solidFill>
                  <a:schemeClr val="bg1"/>
                </a:solidFill>
              </a:endParaRPr>
            </a:p>
          </p:txBody>
        </p:sp>
      </p:grpSp>
    </p:spTree>
    <p:extLst>
      <p:ext uri="{BB962C8B-B14F-4D97-AF65-F5344CB8AC3E}">
        <p14:creationId xmlns:p14="http://schemas.microsoft.com/office/powerpoint/2010/main" val="169677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E24A448-9619-4903-9A5B-1C6F9F35EFED}"/>
              </a:ext>
            </a:extLst>
          </p:cNvPr>
          <p:cNvSpPr txBox="1"/>
          <p:nvPr/>
        </p:nvSpPr>
        <p:spPr>
          <a:xfrm>
            <a:off x="1136904" y="77539"/>
            <a:ext cx="11055096" cy="523220"/>
          </a:xfrm>
          <a:prstGeom prst="rect">
            <a:avLst/>
          </a:prstGeom>
          <a:noFill/>
        </p:spPr>
        <p:txBody>
          <a:bodyPr wrap="square" rtlCol="0">
            <a:spAutoFit/>
          </a:bodyPr>
          <a:lstStyle/>
          <a:p>
            <a:pPr algn="ctr"/>
            <a:r>
              <a:rPr lang="en-GB" sz="2800" b="1" dirty="0">
                <a:solidFill>
                  <a:schemeClr val="bg1"/>
                </a:solidFill>
              </a:rPr>
              <a:t>Detection of mRNA targets on whole mount murine myofibers</a:t>
            </a:r>
            <a:endParaRPr lang="fr-FR" sz="2800" b="1" dirty="0">
              <a:solidFill>
                <a:schemeClr val="bg1"/>
              </a:solidFill>
            </a:endParaRPr>
          </a:p>
        </p:txBody>
      </p:sp>
      <p:pic>
        <p:nvPicPr>
          <p:cNvPr id="10" name="Image 9">
            <a:extLst>
              <a:ext uri="{FF2B5EF4-FFF2-40B4-BE49-F238E27FC236}">
                <a16:creationId xmlns:a16="http://schemas.microsoft.com/office/drawing/2014/main" id="{BE7630B9-1983-4441-8828-1C5625E9DA23}"/>
              </a:ext>
            </a:extLst>
          </p:cNvPr>
          <p:cNvPicPr>
            <a:picLocks noChangeAspect="1"/>
          </p:cNvPicPr>
          <p:nvPr/>
        </p:nvPicPr>
        <p:blipFill>
          <a:blip r:embed="rId2"/>
          <a:stretch>
            <a:fillRect/>
          </a:stretch>
        </p:blipFill>
        <p:spPr>
          <a:xfrm>
            <a:off x="1500393" y="741422"/>
            <a:ext cx="4231135" cy="3173352"/>
          </a:xfrm>
          <a:prstGeom prst="rect">
            <a:avLst/>
          </a:prstGeom>
        </p:spPr>
      </p:pic>
      <p:pic>
        <p:nvPicPr>
          <p:cNvPr id="11" name="Image 10">
            <a:extLst>
              <a:ext uri="{FF2B5EF4-FFF2-40B4-BE49-F238E27FC236}">
                <a16:creationId xmlns:a16="http://schemas.microsoft.com/office/drawing/2014/main" id="{07FBEE08-8A58-4F16-A9DA-98422A32EA9A}"/>
              </a:ext>
            </a:extLst>
          </p:cNvPr>
          <p:cNvPicPr>
            <a:picLocks noChangeAspect="1"/>
          </p:cNvPicPr>
          <p:nvPr/>
        </p:nvPicPr>
        <p:blipFill>
          <a:blip r:embed="rId3"/>
          <a:stretch>
            <a:fillRect/>
          </a:stretch>
        </p:blipFill>
        <p:spPr>
          <a:xfrm>
            <a:off x="5907517" y="758727"/>
            <a:ext cx="4226875" cy="3157030"/>
          </a:xfrm>
          <a:prstGeom prst="rect">
            <a:avLst/>
          </a:prstGeom>
        </p:spPr>
      </p:pic>
      <p:pic>
        <p:nvPicPr>
          <p:cNvPr id="12" name="Image 11">
            <a:extLst>
              <a:ext uri="{FF2B5EF4-FFF2-40B4-BE49-F238E27FC236}">
                <a16:creationId xmlns:a16="http://schemas.microsoft.com/office/drawing/2014/main" id="{62D0D583-FF63-4C96-8CED-6162C213CAFB}"/>
              </a:ext>
            </a:extLst>
          </p:cNvPr>
          <p:cNvPicPr>
            <a:picLocks noChangeAspect="1"/>
          </p:cNvPicPr>
          <p:nvPr/>
        </p:nvPicPr>
        <p:blipFill rotWithShape="1">
          <a:blip r:embed="rId4"/>
          <a:srcRect l="2550" t="44933" r="7376" b="14400"/>
          <a:stretch/>
        </p:blipFill>
        <p:spPr>
          <a:xfrm>
            <a:off x="540272" y="3995928"/>
            <a:ext cx="10981944" cy="2788920"/>
          </a:xfrm>
          <a:prstGeom prst="rect">
            <a:avLst/>
          </a:prstGeom>
        </p:spPr>
      </p:pic>
      <p:sp>
        <p:nvSpPr>
          <p:cNvPr id="13" name="ZoneTexte 12">
            <a:extLst>
              <a:ext uri="{FF2B5EF4-FFF2-40B4-BE49-F238E27FC236}">
                <a16:creationId xmlns:a16="http://schemas.microsoft.com/office/drawing/2014/main" id="{2577CFCC-43A0-43C3-AD2C-04C2904F40B0}"/>
              </a:ext>
            </a:extLst>
          </p:cNvPr>
          <p:cNvSpPr txBox="1"/>
          <p:nvPr/>
        </p:nvSpPr>
        <p:spPr>
          <a:xfrm>
            <a:off x="10173462" y="3586019"/>
            <a:ext cx="2018538" cy="369332"/>
          </a:xfrm>
          <a:prstGeom prst="rect">
            <a:avLst/>
          </a:prstGeom>
          <a:noFill/>
        </p:spPr>
        <p:txBody>
          <a:bodyPr wrap="square">
            <a:spAutoFit/>
          </a:bodyPr>
          <a:lstStyle/>
          <a:p>
            <a:r>
              <a:rPr lang="en-GB" sz="1800" i="1" dirty="0">
                <a:solidFill>
                  <a:schemeClr val="bg1"/>
                </a:solidFill>
              </a:rPr>
              <a:t>(</a:t>
            </a:r>
            <a:r>
              <a:rPr lang="en-GB" sz="1800" i="1" dirty="0" err="1">
                <a:solidFill>
                  <a:schemeClr val="bg1"/>
                </a:solidFill>
              </a:rPr>
              <a:t>Kann</a:t>
            </a:r>
            <a:r>
              <a:rPr lang="en-GB" sz="1800" i="1" dirty="0">
                <a:solidFill>
                  <a:schemeClr val="bg1"/>
                </a:solidFill>
              </a:rPr>
              <a:t> et al. 2019)</a:t>
            </a:r>
            <a:endParaRPr lang="fr-FR" dirty="0"/>
          </a:p>
        </p:txBody>
      </p:sp>
    </p:spTree>
    <p:extLst>
      <p:ext uri="{BB962C8B-B14F-4D97-AF65-F5344CB8AC3E}">
        <p14:creationId xmlns:p14="http://schemas.microsoft.com/office/powerpoint/2010/main" val="2444924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2A958E90-7093-4A8D-965C-1ED58FE488A3}"/>
              </a:ext>
            </a:extLst>
          </p:cNvPr>
          <p:cNvSpPr txBox="1"/>
          <p:nvPr/>
        </p:nvSpPr>
        <p:spPr>
          <a:xfrm>
            <a:off x="115823" y="221667"/>
            <a:ext cx="12192000" cy="523220"/>
          </a:xfrm>
          <a:prstGeom prst="rect">
            <a:avLst/>
          </a:prstGeom>
          <a:noFill/>
        </p:spPr>
        <p:txBody>
          <a:bodyPr wrap="square" rtlCol="0">
            <a:spAutoFit/>
          </a:bodyPr>
          <a:lstStyle/>
          <a:p>
            <a:pPr algn="ctr"/>
            <a:r>
              <a:rPr lang="en-GB" sz="2800" b="1" dirty="0" err="1">
                <a:solidFill>
                  <a:schemeClr val="bg1"/>
                </a:solidFill>
              </a:rPr>
              <a:t>RNAscope</a:t>
            </a:r>
            <a:r>
              <a:rPr lang="en-GB" sz="2800" b="1" dirty="0">
                <a:solidFill>
                  <a:schemeClr val="bg1"/>
                </a:solidFill>
              </a:rPr>
              <a:t> HPV clinical testing head and neck cancer</a:t>
            </a:r>
            <a:endParaRPr lang="fr-FR" sz="2800" b="1" dirty="0">
              <a:solidFill>
                <a:schemeClr val="bg1"/>
              </a:solidFill>
            </a:endParaRPr>
          </a:p>
        </p:txBody>
      </p:sp>
      <p:pic>
        <p:nvPicPr>
          <p:cNvPr id="14" name="Image 13">
            <a:extLst>
              <a:ext uri="{FF2B5EF4-FFF2-40B4-BE49-F238E27FC236}">
                <a16:creationId xmlns:a16="http://schemas.microsoft.com/office/drawing/2014/main" id="{571848B1-2E57-488F-9538-7EADD45E8D53}"/>
              </a:ext>
            </a:extLst>
          </p:cNvPr>
          <p:cNvPicPr>
            <a:picLocks noChangeAspect="1"/>
          </p:cNvPicPr>
          <p:nvPr/>
        </p:nvPicPr>
        <p:blipFill rotWithShape="1">
          <a:blip r:embed="rId2"/>
          <a:srcRect l="8550" t="28400" r="13150" b="1131"/>
          <a:stretch/>
        </p:blipFill>
        <p:spPr>
          <a:xfrm>
            <a:off x="905256" y="1367235"/>
            <a:ext cx="10534625" cy="5333106"/>
          </a:xfrm>
          <a:prstGeom prst="rect">
            <a:avLst/>
          </a:prstGeom>
        </p:spPr>
      </p:pic>
      <p:grpSp>
        <p:nvGrpSpPr>
          <p:cNvPr id="15" name="Groupe 14">
            <a:extLst>
              <a:ext uri="{FF2B5EF4-FFF2-40B4-BE49-F238E27FC236}">
                <a16:creationId xmlns:a16="http://schemas.microsoft.com/office/drawing/2014/main" id="{555C767E-2E2F-4111-B3D3-E64ED67F44C4}"/>
              </a:ext>
            </a:extLst>
          </p:cNvPr>
          <p:cNvGrpSpPr/>
          <p:nvPr/>
        </p:nvGrpSpPr>
        <p:grpSpPr>
          <a:xfrm>
            <a:off x="272330" y="59087"/>
            <a:ext cx="1391877" cy="1243584"/>
            <a:chOff x="7937401" y="1990115"/>
            <a:chExt cx="1687934" cy="1645150"/>
          </a:xfrm>
        </p:grpSpPr>
        <p:sp>
          <p:nvSpPr>
            <p:cNvPr id="16" name="TextBox 14">
              <a:extLst>
                <a:ext uri="{FF2B5EF4-FFF2-40B4-BE49-F238E27FC236}">
                  <a16:creationId xmlns:a16="http://schemas.microsoft.com/office/drawing/2014/main" id="{F62CD36F-3BAF-4666-9B97-20EA839C2B29}"/>
                </a:ext>
              </a:extLst>
            </p:cNvPr>
            <p:cNvSpPr txBox="1"/>
            <p:nvPr/>
          </p:nvSpPr>
          <p:spPr>
            <a:xfrm>
              <a:off x="7937401" y="1990115"/>
              <a:ext cx="1687934" cy="345733"/>
            </a:xfrm>
            <a:prstGeom prst="rect">
              <a:avLst/>
            </a:prstGeom>
            <a:noFill/>
          </p:spPr>
          <p:txBody>
            <a:bodyPr wrap="square" rtlCol="0">
              <a:spAutoFit/>
            </a:bodyPr>
            <a:lstStyle/>
            <a:p>
              <a:r>
                <a:rPr lang="en-US" sz="1050" b="1" dirty="0">
                  <a:solidFill>
                    <a:schemeClr val="bg1"/>
                  </a:solidFill>
                </a:rPr>
                <a:t>INFECTIOUS DISEASE</a:t>
              </a:r>
            </a:p>
          </p:txBody>
        </p:sp>
        <p:pic>
          <p:nvPicPr>
            <p:cNvPr id="17" name="Picture 17" descr="A picture containing tree, reef, swimming&#10;&#10;Description automatically generated">
              <a:extLst>
                <a:ext uri="{FF2B5EF4-FFF2-40B4-BE49-F238E27FC236}">
                  <a16:creationId xmlns:a16="http://schemas.microsoft.com/office/drawing/2014/main" id="{9C2C841E-B21D-4072-8021-BF145749F27D}"/>
                </a:ext>
              </a:extLst>
            </p:cNvPr>
            <p:cNvPicPr>
              <a:picLocks noChangeAspect="1"/>
            </p:cNvPicPr>
            <p:nvPr/>
          </p:nvPicPr>
          <p:blipFill rotWithShape="1">
            <a:blip r:embed="rId3"/>
            <a:srcRect l="405" b="13543"/>
            <a:stretch/>
          </p:blipFill>
          <p:spPr>
            <a:xfrm>
              <a:off x="7991862" y="2334848"/>
              <a:ext cx="1606402" cy="1300417"/>
            </a:xfrm>
            <a:prstGeom prst="rect">
              <a:avLst/>
            </a:prstGeom>
            <a:ln>
              <a:solidFill>
                <a:srgbClr val="FF0000"/>
              </a:solidFill>
            </a:ln>
          </p:spPr>
        </p:pic>
      </p:grpSp>
    </p:spTree>
    <p:extLst>
      <p:ext uri="{BB962C8B-B14F-4D97-AF65-F5344CB8AC3E}">
        <p14:creationId xmlns:p14="http://schemas.microsoft.com/office/powerpoint/2010/main" val="3988046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9FA70C-A58D-4C4A-B855-E325565291C0}"/>
              </a:ext>
            </a:extLst>
          </p:cNvPr>
          <p:cNvGrpSpPr/>
          <p:nvPr/>
        </p:nvGrpSpPr>
        <p:grpSpPr>
          <a:xfrm>
            <a:off x="3917595" y="1502524"/>
            <a:ext cx="7905927" cy="5200652"/>
            <a:chOff x="-923555" y="4427546"/>
            <a:chExt cx="5050617" cy="2767092"/>
          </a:xfrm>
        </p:grpSpPr>
        <p:pic>
          <p:nvPicPr>
            <p:cNvPr id="5" name="Picture 4" descr="A screenshot of text&#10;&#10;Description automatically generated">
              <a:extLst>
                <a:ext uri="{FF2B5EF4-FFF2-40B4-BE49-F238E27FC236}">
                  <a16:creationId xmlns:a16="http://schemas.microsoft.com/office/drawing/2014/main" id="{8A3EAC48-B39F-4BAC-B684-D8234F9E1CC0}"/>
                </a:ext>
              </a:extLst>
            </p:cNvPr>
            <p:cNvPicPr>
              <a:picLocks noChangeAspect="1"/>
            </p:cNvPicPr>
            <p:nvPr/>
          </p:nvPicPr>
          <p:blipFill rotWithShape="1">
            <a:blip r:embed="rId3">
              <a:extLst>
                <a:ext uri="{28A0092B-C50C-407E-A947-70E740481C1C}">
                  <a14:useLocalDpi xmlns:a14="http://schemas.microsoft.com/office/drawing/2010/main" val="0"/>
                </a:ext>
              </a:extLst>
            </a:blip>
            <a:srcRect t="74913" r="45315" b="11942"/>
            <a:stretch/>
          </p:blipFill>
          <p:spPr>
            <a:xfrm>
              <a:off x="-873546" y="6050869"/>
              <a:ext cx="2919177" cy="1025388"/>
            </a:xfrm>
            <a:prstGeom prst="rect">
              <a:avLst/>
            </a:prstGeom>
          </p:spPr>
        </p:pic>
        <p:pic>
          <p:nvPicPr>
            <p:cNvPr id="7" name="Picture 6" descr="A screenshot of text&#10;&#10;Description automatically generated">
              <a:extLst>
                <a:ext uri="{FF2B5EF4-FFF2-40B4-BE49-F238E27FC236}">
                  <a16:creationId xmlns:a16="http://schemas.microsoft.com/office/drawing/2014/main" id="{8BCCAF49-A982-4884-A18E-563F15305CD2}"/>
                </a:ext>
              </a:extLst>
            </p:cNvPr>
            <p:cNvPicPr>
              <a:picLocks noChangeAspect="1"/>
            </p:cNvPicPr>
            <p:nvPr/>
          </p:nvPicPr>
          <p:blipFill rotWithShape="1">
            <a:blip r:embed="rId3">
              <a:extLst>
                <a:ext uri="{28A0092B-C50C-407E-A947-70E740481C1C}">
                  <a14:useLocalDpi xmlns:a14="http://schemas.microsoft.com/office/drawing/2010/main" val="0"/>
                </a:ext>
              </a:extLst>
            </a:blip>
            <a:srcRect t="49999" r="45315" b="37731"/>
            <a:stretch/>
          </p:blipFill>
          <p:spPr>
            <a:xfrm>
              <a:off x="-923555" y="4732670"/>
              <a:ext cx="2919177" cy="957150"/>
            </a:xfrm>
            <a:prstGeom prst="rect">
              <a:avLst/>
            </a:prstGeom>
          </p:spPr>
        </p:pic>
        <p:pic>
          <p:nvPicPr>
            <p:cNvPr id="8" name="Picture 7" descr="A screenshot of text&#10;&#10;Description automatically generated">
              <a:extLst>
                <a:ext uri="{FF2B5EF4-FFF2-40B4-BE49-F238E27FC236}">
                  <a16:creationId xmlns:a16="http://schemas.microsoft.com/office/drawing/2014/main" id="{B9DC8C63-7CD2-4338-92A9-C0B8834D22BF}"/>
                </a:ext>
              </a:extLst>
            </p:cNvPr>
            <p:cNvPicPr>
              <a:picLocks noChangeAspect="1"/>
            </p:cNvPicPr>
            <p:nvPr/>
          </p:nvPicPr>
          <p:blipFill rotWithShape="1">
            <a:blip r:embed="rId3">
              <a:extLst>
                <a:ext uri="{28A0092B-C50C-407E-A947-70E740481C1C}">
                  <a14:useLocalDpi xmlns:a14="http://schemas.microsoft.com/office/drawing/2010/main" val="0"/>
                </a:ext>
              </a:extLst>
            </a:blip>
            <a:srcRect r="68343" b="64085"/>
            <a:stretch/>
          </p:blipFill>
          <p:spPr>
            <a:xfrm>
              <a:off x="1970618" y="5328802"/>
              <a:ext cx="1038372" cy="1721461"/>
            </a:xfrm>
            <a:prstGeom prst="rect">
              <a:avLst/>
            </a:prstGeom>
          </p:spPr>
        </p:pic>
        <p:sp>
          <p:nvSpPr>
            <p:cNvPr id="9" name="Rectangle 8">
              <a:extLst>
                <a:ext uri="{FF2B5EF4-FFF2-40B4-BE49-F238E27FC236}">
                  <a16:creationId xmlns:a16="http://schemas.microsoft.com/office/drawing/2014/main" id="{7FA56BDA-881E-4367-B3C2-A6E5024555D9}"/>
                </a:ext>
              </a:extLst>
            </p:cNvPr>
            <p:cNvSpPr/>
            <p:nvPr/>
          </p:nvSpPr>
          <p:spPr>
            <a:xfrm>
              <a:off x="-816347" y="4427546"/>
              <a:ext cx="4943409" cy="27670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8AF730D3-6D33-44B6-ABFA-9367D6EFBB25}"/>
              </a:ext>
            </a:extLst>
          </p:cNvPr>
          <p:cNvPicPr>
            <a:picLocks noChangeAspect="1"/>
          </p:cNvPicPr>
          <p:nvPr/>
        </p:nvPicPr>
        <p:blipFill>
          <a:blip r:embed="rId4"/>
          <a:stretch>
            <a:fillRect/>
          </a:stretch>
        </p:blipFill>
        <p:spPr>
          <a:xfrm>
            <a:off x="10073360" y="3343567"/>
            <a:ext cx="1625404" cy="3123256"/>
          </a:xfrm>
          <a:prstGeom prst="rect">
            <a:avLst/>
          </a:prstGeom>
        </p:spPr>
      </p:pic>
      <p:sp>
        <p:nvSpPr>
          <p:cNvPr id="12" name="TextBox 11">
            <a:extLst>
              <a:ext uri="{FF2B5EF4-FFF2-40B4-BE49-F238E27FC236}">
                <a16:creationId xmlns:a16="http://schemas.microsoft.com/office/drawing/2014/main" id="{BFE4C26E-05A5-4B60-BC68-8F6712A7B70B}"/>
              </a:ext>
            </a:extLst>
          </p:cNvPr>
          <p:cNvSpPr txBox="1"/>
          <p:nvPr/>
        </p:nvSpPr>
        <p:spPr>
          <a:xfrm>
            <a:off x="4217511" y="1665244"/>
            <a:ext cx="4569500" cy="307777"/>
          </a:xfrm>
          <a:prstGeom prst="rect">
            <a:avLst/>
          </a:prstGeom>
          <a:noFill/>
          <a:ln>
            <a:solidFill>
              <a:schemeClr val="tx1"/>
            </a:solidFill>
          </a:ln>
        </p:spPr>
        <p:txBody>
          <a:bodyPr wrap="square" rtlCol="0">
            <a:spAutoFit/>
          </a:bodyPr>
          <a:lstStyle/>
          <a:p>
            <a:r>
              <a:rPr lang="en-US" sz="1400" b="1" dirty="0">
                <a:solidFill>
                  <a:srgbClr val="00B050"/>
                </a:solidFill>
              </a:rPr>
              <a:t>RNAscope ISH detects ACE2 in </a:t>
            </a:r>
            <a:r>
              <a:rPr lang="en-US" sz="1400" b="1" dirty="0" err="1">
                <a:solidFill>
                  <a:srgbClr val="00B050"/>
                </a:solidFill>
              </a:rPr>
              <a:t>Cytospin</a:t>
            </a:r>
            <a:r>
              <a:rPr lang="en-US" sz="1400" b="1" dirty="0">
                <a:solidFill>
                  <a:srgbClr val="00B050"/>
                </a:solidFill>
              </a:rPr>
              <a:t> samples</a:t>
            </a:r>
          </a:p>
        </p:txBody>
      </p:sp>
      <p:sp>
        <p:nvSpPr>
          <p:cNvPr id="13" name="TextBox 12">
            <a:extLst>
              <a:ext uri="{FF2B5EF4-FFF2-40B4-BE49-F238E27FC236}">
                <a16:creationId xmlns:a16="http://schemas.microsoft.com/office/drawing/2014/main" id="{7D7500B3-094C-4920-BBDF-E892BCBDF09B}"/>
              </a:ext>
            </a:extLst>
          </p:cNvPr>
          <p:cNvSpPr txBox="1"/>
          <p:nvPr/>
        </p:nvSpPr>
        <p:spPr>
          <a:xfrm>
            <a:off x="8697984" y="2313746"/>
            <a:ext cx="2914650" cy="738664"/>
          </a:xfrm>
          <a:prstGeom prst="rect">
            <a:avLst/>
          </a:prstGeom>
          <a:noFill/>
          <a:ln>
            <a:solidFill>
              <a:schemeClr val="tx1"/>
            </a:solidFill>
          </a:ln>
        </p:spPr>
        <p:txBody>
          <a:bodyPr wrap="square" rtlCol="0">
            <a:spAutoFit/>
          </a:bodyPr>
          <a:lstStyle/>
          <a:p>
            <a:pPr algn="ctr"/>
            <a:r>
              <a:rPr lang="en-US" sz="1400" b="1" dirty="0">
                <a:solidFill>
                  <a:srgbClr val="00B050"/>
                </a:solidFill>
              </a:rPr>
              <a:t>RNAscope ISH detects ACE2 and TMPRSS2  in normal human airway surface epithelium</a:t>
            </a:r>
          </a:p>
        </p:txBody>
      </p:sp>
      <p:sp>
        <p:nvSpPr>
          <p:cNvPr id="14" name="Rectangle 13">
            <a:extLst>
              <a:ext uri="{FF2B5EF4-FFF2-40B4-BE49-F238E27FC236}">
                <a16:creationId xmlns:a16="http://schemas.microsoft.com/office/drawing/2014/main" id="{AAAC0F2C-2F82-4DBC-AB0F-BF0814077D0D}"/>
              </a:ext>
            </a:extLst>
          </p:cNvPr>
          <p:cNvSpPr/>
          <p:nvPr/>
        </p:nvSpPr>
        <p:spPr>
          <a:xfrm>
            <a:off x="212429" y="1362075"/>
            <a:ext cx="3272790" cy="2800767"/>
          </a:xfrm>
          <a:prstGeom prst="rect">
            <a:avLst/>
          </a:prstGeom>
        </p:spPr>
        <p:txBody>
          <a:bodyPr wrap="square">
            <a:spAutoFit/>
          </a:bodyPr>
          <a:lstStyle/>
          <a:p>
            <a:pPr marL="285750" indent="-285750">
              <a:buFont typeface="Arial" panose="020B0604020202020204" pitchFamily="34" charset="0"/>
              <a:buChar char="•"/>
            </a:pPr>
            <a:r>
              <a:rPr lang="en-US" sz="1600" dirty="0"/>
              <a:t>Hou et al, used a reverse genetics system to study SARS-CoV-2 growth and pathogenesis.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 Using the </a:t>
            </a:r>
            <a:r>
              <a:rPr lang="en-US" sz="1600" b="1" dirty="0"/>
              <a:t>RNAscope/</a:t>
            </a:r>
            <a:r>
              <a:rPr lang="en-US" sz="1600" b="1" dirty="0" err="1"/>
              <a:t>Cytospin</a:t>
            </a:r>
            <a:r>
              <a:rPr lang="en-US" sz="1600" b="1" dirty="0"/>
              <a:t> </a:t>
            </a:r>
            <a:r>
              <a:rPr lang="en-US" sz="1600" dirty="0"/>
              <a:t>technology they detected ACE2 expression in upper respiratory tract with increased sensitivity and  efficacy compared to scRNA-seq. </a:t>
            </a:r>
          </a:p>
          <a:p>
            <a:pPr marL="285750" indent="-285750">
              <a:buFont typeface="Arial" panose="020B0604020202020204" pitchFamily="34" charset="0"/>
              <a:buChar char="•"/>
            </a:pPr>
            <a:endParaRPr lang="en-US" sz="1600" dirty="0"/>
          </a:p>
        </p:txBody>
      </p:sp>
      <p:sp>
        <p:nvSpPr>
          <p:cNvPr id="15" name="Rectangle 14">
            <a:extLst>
              <a:ext uri="{FF2B5EF4-FFF2-40B4-BE49-F238E27FC236}">
                <a16:creationId xmlns:a16="http://schemas.microsoft.com/office/drawing/2014/main" id="{761EEADE-B3A7-4A64-89D4-C7E48178B816}"/>
              </a:ext>
            </a:extLst>
          </p:cNvPr>
          <p:cNvSpPr/>
          <p:nvPr/>
        </p:nvSpPr>
        <p:spPr>
          <a:xfrm>
            <a:off x="333258" y="4506395"/>
            <a:ext cx="3627396" cy="1569660"/>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1600" b="1" dirty="0">
                <a:latin typeface="Avenir Next Demi Bold" panose="020B0503020202020204" pitchFamily="34" charset="0"/>
              </a:rPr>
              <a:t>KEY MESSAGE</a:t>
            </a:r>
          </a:p>
          <a:p>
            <a:r>
              <a:rPr lang="en-US" sz="1600" dirty="0"/>
              <a:t>Using the </a:t>
            </a:r>
            <a:r>
              <a:rPr lang="en-US" sz="1600" dirty="0" err="1"/>
              <a:t>RNAscope</a:t>
            </a:r>
            <a:r>
              <a:rPr lang="en-US" sz="1600" dirty="0"/>
              <a:t> assay the researchers established an ACE2 expression gradient and TMPRSS2 detection  in the respiratory tract along with the SARS-CoV-2 virus</a:t>
            </a:r>
          </a:p>
        </p:txBody>
      </p:sp>
      <p:sp>
        <p:nvSpPr>
          <p:cNvPr id="16" name="ZoneTexte 15">
            <a:extLst>
              <a:ext uri="{FF2B5EF4-FFF2-40B4-BE49-F238E27FC236}">
                <a16:creationId xmlns:a16="http://schemas.microsoft.com/office/drawing/2014/main" id="{E3CA961A-6BA8-48AD-B40C-9EEB59146087}"/>
              </a:ext>
            </a:extLst>
          </p:cNvPr>
          <p:cNvSpPr txBox="1"/>
          <p:nvPr/>
        </p:nvSpPr>
        <p:spPr>
          <a:xfrm>
            <a:off x="-188223" y="347833"/>
            <a:ext cx="12158842" cy="523220"/>
          </a:xfrm>
          <a:prstGeom prst="rect">
            <a:avLst/>
          </a:prstGeom>
          <a:noFill/>
        </p:spPr>
        <p:txBody>
          <a:bodyPr wrap="square" rtlCol="0">
            <a:spAutoFit/>
          </a:bodyPr>
          <a:lstStyle/>
          <a:p>
            <a:pPr algn="ctr"/>
            <a:r>
              <a:rPr lang="en-US" sz="2800" b="1" dirty="0">
                <a:solidFill>
                  <a:schemeClr val="bg1"/>
                </a:solidFill>
              </a:rPr>
              <a:t>SARS-CoV-2 gene expression – viral bio-distribution</a:t>
            </a:r>
          </a:p>
        </p:txBody>
      </p:sp>
      <p:grpSp>
        <p:nvGrpSpPr>
          <p:cNvPr id="17" name="Groupe 16">
            <a:extLst>
              <a:ext uri="{FF2B5EF4-FFF2-40B4-BE49-F238E27FC236}">
                <a16:creationId xmlns:a16="http://schemas.microsoft.com/office/drawing/2014/main" id="{3B4D5F53-E963-40BC-A6D7-E3060B6DA6D2}"/>
              </a:ext>
            </a:extLst>
          </p:cNvPr>
          <p:cNvGrpSpPr/>
          <p:nvPr/>
        </p:nvGrpSpPr>
        <p:grpSpPr>
          <a:xfrm>
            <a:off x="99652" y="60971"/>
            <a:ext cx="1384266" cy="1208243"/>
            <a:chOff x="7937401" y="1990115"/>
            <a:chExt cx="1687934" cy="1645150"/>
          </a:xfrm>
        </p:grpSpPr>
        <p:sp>
          <p:nvSpPr>
            <p:cNvPr id="18" name="TextBox 14">
              <a:extLst>
                <a:ext uri="{FF2B5EF4-FFF2-40B4-BE49-F238E27FC236}">
                  <a16:creationId xmlns:a16="http://schemas.microsoft.com/office/drawing/2014/main" id="{B04A768F-9BD5-479F-B22B-14F924DA396B}"/>
                </a:ext>
              </a:extLst>
            </p:cNvPr>
            <p:cNvSpPr txBox="1"/>
            <p:nvPr/>
          </p:nvSpPr>
          <p:spPr>
            <a:xfrm>
              <a:off x="7937401" y="1990115"/>
              <a:ext cx="1687934" cy="345733"/>
            </a:xfrm>
            <a:prstGeom prst="rect">
              <a:avLst/>
            </a:prstGeom>
            <a:noFill/>
          </p:spPr>
          <p:txBody>
            <a:bodyPr wrap="square" rtlCol="0">
              <a:spAutoFit/>
            </a:bodyPr>
            <a:lstStyle/>
            <a:p>
              <a:r>
                <a:rPr lang="en-US" sz="1050" b="1" dirty="0">
                  <a:solidFill>
                    <a:schemeClr val="bg1"/>
                  </a:solidFill>
                </a:rPr>
                <a:t>INFECTIOUS DISEASE</a:t>
              </a:r>
            </a:p>
          </p:txBody>
        </p:sp>
        <p:pic>
          <p:nvPicPr>
            <p:cNvPr id="19" name="Picture 17" descr="A picture containing tree, reef, swimming&#10;&#10;Description automatically generated">
              <a:extLst>
                <a:ext uri="{FF2B5EF4-FFF2-40B4-BE49-F238E27FC236}">
                  <a16:creationId xmlns:a16="http://schemas.microsoft.com/office/drawing/2014/main" id="{353FB2C5-B359-4A36-B198-F79076DBC892}"/>
                </a:ext>
              </a:extLst>
            </p:cNvPr>
            <p:cNvPicPr>
              <a:picLocks noChangeAspect="1"/>
            </p:cNvPicPr>
            <p:nvPr/>
          </p:nvPicPr>
          <p:blipFill rotWithShape="1">
            <a:blip r:embed="rId5"/>
            <a:srcRect l="405" b="13543"/>
            <a:stretch/>
          </p:blipFill>
          <p:spPr>
            <a:xfrm>
              <a:off x="7991862" y="2334848"/>
              <a:ext cx="1606402" cy="1300417"/>
            </a:xfrm>
            <a:prstGeom prst="rect">
              <a:avLst/>
            </a:prstGeom>
            <a:ln>
              <a:solidFill>
                <a:srgbClr val="FF0000"/>
              </a:solidFill>
            </a:ln>
          </p:spPr>
        </p:pic>
      </p:grpSp>
    </p:spTree>
    <p:extLst>
      <p:ext uri="{BB962C8B-B14F-4D97-AF65-F5344CB8AC3E}">
        <p14:creationId xmlns:p14="http://schemas.microsoft.com/office/powerpoint/2010/main" val="1607636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529248" y="-214197"/>
            <a:ext cx="10515600" cy="1325563"/>
          </a:xfrm>
        </p:spPr>
        <p:txBody>
          <a:bodyPr>
            <a:normAutofit/>
          </a:bodyPr>
          <a:lstStyle/>
          <a:p>
            <a:r>
              <a:rPr lang="en-US" sz="3200" b="1" dirty="0"/>
              <a:t>Most Sensitive Method Available for RNA ISH</a:t>
            </a:r>
          </a:p>
        </p:txBody>
      </p:sp>
      <p:pic>
        <p:nvPicPr>
          <p:cNvPr id="10" name="Content Placeholder 9" descr="F55-2.0Red-SIVmac239-4X.jpg"/>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4190535" y="2252455"/>
            <a:ext cx="3930546" cy="4044564"/>
          </a:xfrm>
          <a:prstGeom prst="rect">
            <a:avLst/>
          </a:prstGeom>
          <a:ln>
            <a:solidFill>
              <a:schemeClr val="accent1"/>
            </a:solidFill>
          </a:ln>
        </p:spPr>
      </p:pic>
      <p:sp>
        <p:nvSpPr>
          <p:cNvPr id="4" name="Text Placeholder 3"/>
          <p:cNvSpPr>
            <a:spLocks noGrp="1"/>
          </p:cNvSpPr>
          <p:nvPr>
            <p:ph type="body" sz="quarter" idx="4294967295"/>
          </p:nvPr>
        </p:nvSpPr>
        <p:spPr>
          <a:xfrm>
            <a:off x="151717" y="6268686"/>
            <a:ext cx="4170597" cy="328613"/>
          </a:xfrm>
        </p:spPr>
        <p:txBody>
          <a:bodyPr>
            <a:noAutofit/>
          </a:bodyPr>
          <a:lstStyle/>
          <a:p>
            <a:pPr marL="0" indent="0">
              <a:buNone/>
            </a:pPr>
            <a:r>
              <a:rPr sz="1200" dirty="0"/>
              <a:t>JD Estes, Retroviral Immunopathology, </a:t>
            </a:r>
            <a:r>
              <a:rPr lang="de-DE" sz="1200" dirty="0"/>
              <a:t>MD</a:t>
            </a:r>
            <a:br>
              <a:rPr lang="de-DE" sz="1200" dirty="0"/>
            </a:br>
            <a:r>
              <a:rPr sz="1200" dirty="0"/>
              <a:t>Frederick National Laboratory for Cancer Research (NCI)</a:t>
            </a:r>
            <a:endParaRPr lang="en-US" sz="1200" dirty="0"/>
          </a:p>
        </p:txBody>
      </p:sp>
      <p:sp>
        <p:nvSpPr>
          <p:cNvPr id="14" name="Rectangle 13"/>
          <p:cNvSpPr/>
          <p:nvPr/>
        </p:nvSpPr>
        <p:spPr>
          <a:xfrm>
            <a:off x="3913420" y="1334041"/>
            <a:ext cx="4408719" cy="830997"/>
          </a:xfrm>
          <a:prstGeom prst="rect">
            <a:avLst/>
          </a:prstGeom>
        </p:spPr>
        <p:txBody>
          <a:bodyPr wrap="square">
            <a:spAutoFit/>
          </a:bodyPr>
          <a:lstStyle/>
          <a:p>
            <a:pPr algn="ctr" defTabSz="1218987"/>
            <a:r>
              <a:rPr lang="en-US" sz="2400" b="1" dirty="0" err="1">
                <a:solidFill>
                  <a:prstClr val="black"/>
                </a:solidFill>
                <a:latin typeface="Calibri" panose="020F0502020204030204"/>
              </a:rPr>
              <a:t>RNAscope</a:t>
            </a:r>
            <a:endParaRPr lang="en-US" sz="2400" b="1" dirty="0">
              <a:solidFill>
                <a:prstClr val="black"/>
              </a:solidFill>
              <a:latin typeface="Calibri" panose="020F0502020204030204"/>
            </a:endParaRPr>
          </a:p>
          <a:p>
            <a:pPr algn="ctr" defTabSz="1218987"/>
            <a:r>
              <a:rPr lang="en-US" sz="2400" dirty="0">
                <a:solidFill>
                  <a:prstClr val="black"/>
                </a:solidFill>
                <a:latin typeface="Calibri" panose="020F0502020204030204"/>
              </a:rPr>
              <a:t>400-times more sensitive</a:t>
            </a:r>
          </a:p>
        </p:txBody>
      </p:sp>
      <p:grpSp>
        <p:nvGrpSpPr>
          <p:cNvPr id="7" name="Group 4"/>
          <p:cNvGrpSpPr/>
          <p:nvPr/>
        </p:nvGrpSpPr>
        <p:grpSpPr>
          <a:xfrm>
            <a:off x="-86405" y="1589575"/>
            <a:ext cx="4408719" cy="4707445"/>
            <a:chOff x="435036" y="1326692"/>
            <a:chExt cx="4408719" cy="4707445"/>
          </a:xfrm>
        </p:grpSpPr>
        <p:pic>
          <p:nvPicPr>
            <p:cNvPr id="11" name="Picture 10" descr="F55-ISH-Jake-SIVmac239-4X.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66170" y="1985607"/>
              <a:ext cx="3931920" cy="4048530"/>
            </a:xfrm>
            <a:prstGeom prst="rect">
              <a:avLst/>
            </a:prstGeom>
            <a:ln>
              <a:solidFill>
                <a:schemeClr val="accent1"/>
              </a:solidFill>
            </a:ln>
          </p:spPr>
        </p:pic>
        <p:sp>
          <p:nvSpPr>
            <p:cNvPr id="12" name="Rectangle 11"/>
            <p:cNvSpPr/>
            <p:nvPr/>
          </p:nvSpPr>
          <p:spPr>
            <a:xfrm>
              <a:off x="435036" y="1326692"/>
              <a:ext cx="4408719" cy="400110"/>
            </a:xfrm>
            <a:prstGeom prst="rect">
              <a:avLst/>
            </a:prstGeom>
          </p:spPr>
          <p:txBody>
            <a:bodyPr wrap="square">
              <a:spAutoFit/>
            </a:bodyPr>
            <a:lstStyle/>
            <a:p>
              <a:pPr algn="ctr" defTabSz="1218987"/>
              <a:r>
                <a:rPr lang="en-US" sz="2000" b="1" dirty="0">
                  <a:solidFill>
                    <a:prstClr val="black"/>
                  </a:solidFill>
                  <a:latin typeface="Calibri" panose="020F0502020204030204"/>
                </a:rPr>
                <a:t>DIG-RNA ISH</a:t>
              </a:r>
            </a:p>
          </p:txBody>
        </p:sp>
      </p:grpSp>
      <p:grpSp>
        <p:nvGrpSpPr>
          <p:cNvPr id="21" name="Groupe 20">
            <a:extLst>
              <a:ext uri="{FF2B5EF4-FFF2-40B4-BE49-F238E27FC236}">
                <a16:creationId xmlns:a16="http://schemas.microsoft.com/office/drawing/2014/main" id="{EE5363B5-32C1-4297-8E58-84845E3B7262}"/>
              </a:ext>
            </a:extLst>
          </p:cNvPr>
          <p:cNvGrpSpPr/>
          <p:nvPr/>
        </p:nvGrpSpPr>
        <p:grpSpPr>
          <a:xfrm>
            <a:off x="170408" y="242255"/>
            <a:ext cx="1384266" cy="1208243"/>
            <a:chOff x="7937401" y="1990115"/>
            <a:chExt cx="1687934" cy="1645150"/>
          </a:xfrm>
        </p:grpSpPr>
        <p:sp>
          <p:nvSpPr>
            <p:cNvPr id="22" name="TextBox 14">
              <a:extLst>
                <a:ext uri="{FF2B5EF4-FFF2-40B4-BE49-F238E27FC236}">
                  <a16:creationId xmlns:a16="http://schemas.microsoft.com/office/drawing/2014/main" id="{68A671C6-8AEC-44B4-8272-CA6082125A07}"/>
                </a:ext>
              </a:extLst>
            </p:cNvPr>
            <p:cNvSpPr txBox="1"/>
            <p:nvPr/>
          </p:nvSpPr>
          <p:spPr>
            <a:xfrm>
              <a:off x="7937401" y="1990115"/>
              <a:ext cx="1687934" cy="345733"/>
            </a:xfrm>
            <a:prstGeom prst="rect">
              <a:avLst/>
            </a:prstGeom>
            <a:noFill/>
          </p:spPr>
          <p:txBody>
            <a:bodyPr wrap="square" rtlCol="0">
              <a:spAutoFit/>
            </a:bodyPr>
            <a:lstStyle/>
            <a:p>
              <a:r>
                <a:rPr lang="en-US" sz="1050" b="1" dirty="0"/>
                <a:t>INFECTIOUS DISEASE</a:t>
              </a:r>
            </a:p>
          </p:txBody>
        </p:sp>
        <p:pic>
          <p:nvPicPr>
            <p:cNvPr id="23" name="Picture 17" descr="A picture containing tree, reef, swimming&#10;&#10;Description automatically generated">
              <a:extLst>
                <a:ext uri="{FF2B5EF4-FFF2-40B4-BE49-F238E27FC236}">
                  <a16:creationId xmlns:a16="http://schemas.microsoft.com/office/drawing/2014/main" id="{1C2FDB11-9AC3-4854-A8BE-CE65C4D2F017}"/>
                </a:ext>
              </a:extLst>
            </p:cNvPr>
            <p:cNvPicPr>
              <a:picLocks noChangeAspect="1"/>
            </p:cNvPicPr>
            <p:nvPr/>
          </p:nvPicPr>
          <p:blipFill rotWithShape="1">
            <a:blip r:embed="rId5"/>
            <a:srcRect l="405" b="13543"/>
            <a:stretch/>
          </p:blipFill>
          <p:spPr>
            <a:xfrm>
              <a:off x="7991862" y="2334848"/>
              <a:ext cx="1606402" cy="1300417"/>
            </a:xfrm>
            <a:prstGeom prst="rect">
              <a:avLst/>
            </a:prstGeom>
            <a:ln>
              <a:solidFill>
                <a:srgbClr val="FF0000"/>
              </a:solidFill>
            </a:ln>
          </p:spPr>
        </p:pic>
      </p:grpSp>
      <p:sp>
        <p:nvSpPr>
          <p:cNvPr id="24" name="Rectangle 23">
            <a:extLst>
              <a:ext uri="{FF2B5EF4-FFF2-40B4-BE49-F238E27FC236}">
                <a16:creationId xmlns:a16="http://schemas.microsoft.com/office/drawing/2014/main" id="{DABD6F83-EB1A-47F1-BC46-C0B926468E1E}"/>
              </a:ext>
            </a:extLst>
          </p:cNvPr>
          <p:cNvSpPr/>
          <p:nvPr/>
        </p:nvSpPr>
        <p:spPr>
          <a:xfrm>
            <a:off x="2149099" y="911311"/>
            <a:ext cx="3880358" cy="400110"/>
          </a:xfrm>
          <a:prstGeom prst="rect">
            <a:avLst/>
          </a:prstGeom>
        </p:spPr>
        <p:txBody>
          <a:bodyPr wrap="none">
            <a:spAutoFit/>
          </a:bodyPr>
          <a:lstStyle/>
          <a:p>
            <a:pPr defTabSz="1218987"/>
            <a:r>
              <a:rPr lang="en-US" sz="2000" b="1" dirty="0">
                <a:solidFill>
                  <a:prstClr val="black"/>
                </a:solidFill>
                <a:latin typeface="Calibri" panose="020F0502020204030204"/>
              </a:rPr>
              <a:t>SIV Infection Detection by RNA ISH</a:t>
            </a:r>
          </a:p>
        </p:txBody>
      </p:sp>
      <p:grpSp>
        <p:nvGrpSpPr>
          <p:cNvPr id="9" name="Groupe 8">
            <a:extLst>
              <a:ext uri="{FF2B5EF4-FFF2-40B4-BE49-F238E27FC236}">
                <a16:creationId xmlns:a16="http://schemas.microsoft.com/office/drawing/2014/main" id="{FB084331-9088-4341-B6ED-84D38BE3E63A}"/>
              </a:ext>
            </a:extLst>
          </p:cNvPr>
          <p:cNvGrpSpPr/>
          <p:nvPr/>
        </p:nvGrpSpPr>
        <p:grpSpPr>
          <a:xfrm>
            <a:off x="7971379" y="872376"/>
            <a:ext cx="4143043" cy="5181371"/>
            <a:chOff x="7971379" y="872376"/>
            <a:chExt cx="4143043" cy="5181371"/>
          </a:xfrm>
        </p:grpSpPr>
        <p:grpSp>
          <p:nvGrpSpPr>
            <p:cNvPr id="5" name="Group 20"/>
            <p:cNvGrpSpPr/>
            <p:nvPr/>
          </p:nvGrpSpPr>
          <p:grpSpPr>
            <a:xfrm>
              <a:off x="8204055" y="1670703"/>
              <a:ext cx="3877175" cy="4383044"/>
              <a:chOff x="8229762" y="1419593"/>
              <a:chExt cx="3877175" cy="4383044"/>
            </a:xfrm>
          </p:grpSpPr>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r="34224" b="50145"/>
              <a:stretch/>
            </p:blipFill>
            <p:spPr>
              <a:xfrm>
                <a:off x="8254768" y="1983296"/>
                <a:ext cx="3699544" cy="2773261"/>
              </a:xfrm>
              <a:prstGeom prst="rect">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66049" b="50145"/>
              <a:stretch/>
            </p:blipFill>
            <p:spPr>
              <a:xfrm>
                <a:off x="10197405" y="3029376"/>
                <a:ext cx="1909532" cy="2773261"/>
              </a:xfrm>
              <a:prstGeom prst="rect">
                <a:avLst/>
              </a:prstGeom>
            </p:spPr>
          </p:pic>
          <p:sp>
            <p:nvSpPr>
              <p:cNvPr id="19" name="Rectangle 18"/>
              <p:cNvSpPr/>
              <p:nvPr/>
            </p:nvSpPr>
            <p:spPr>
              <a:xfrm>
                <a:off x="8229762" y="1419593"/>
                <a:ext cx="3822583" cy="584775"/>
              </a:xfrm>
              <a:prstGeom prst="rect">
                <a:avLst/>
              </a:prstGeom>
            </p:spPr>
            <p:txBody>
              <a:bodyPr wrap="square">
                <a:spAutoFit/>
              </a:bodyPr>
              <a:lstStyle/>
              <a:p>
                <a:pPr defTabSz="1218987"/>
                <a:r>
                  <a:rPr lang="en-US" sz="1600" dirty="0">
                    <a:solidFill>
                      <a:prstClr val="black"/>
                    </a:solidFill>
                    <a:latin typeface="Calibri" panose="020F0502020204030204"/>
                  </a:rPr>
                  <a:t>“RNAscope of cerebellum in a patient who died with no detectable viral load.”</a:t>
                </a:r>
              </a:p>
            </p:txBody>
          </p:sp>
          <p:sp>
            <p:nvSpPr>
              <p:cNvPr id="20" name="Rectangle 19"/>
              <p:cNvSpPr/>
              <p:nvPr/>
            </p:nvSpPr>
            <p:spPr>
              <a:xfrm>
                <a:off x="8265958" y="4699690"/>
                <a:ext cx="1951833" cy="461665"/>
              </a:xfrm>
              <a:prstGeom prst="rect">
                <a:avLst/>
              </a:prstGeom>
            </p:spPr>
            <p:txBody>
              <a:bodyPr wrap="square">
                <a:spAutoFit/>
              </a:bodyPr>
              <a:lstStyle/>
              <a:p>
                <a:pPr defTabSz="1218987"/>
                <a:r>
                  <a:rPr lang="en-US" sz="1200" dirty="0">
                    <a:solidFill>
                      <a:prstClr val="black"/>
                    </a:solidFill>
                    <a:latin typeface="Calibri" panose="020F0502020204030204"/>
                  </a:rPr>
                  <a:t>SL </a:t>
                </a:r>
                <a:r>
                  <a:rPr lang="en-US" sz="1200" dirty="0" err="1">
                    <a:solidFill>
                      <a:prstClr val="black"/>
                    </a:solidFill>
                    <a:latin typeface="Calibri" panose="020F0502020204030204"/>
                  </a:rPr>
                  <a:t>Lamers</a:t>
                </a:r>
                <a:r>
                  <a:rPr lang="en-US" sz="1200" dirty="0">
                    <a:solidFill>
                      <a:prstClr val="black"/>
                    </a:solidFill>
                    <a:latin typeface="Calibri" panose="020F0502020204030204"/>
                  </a:rPr>
                  <a:t>, et al Journal of </a:t>
                </a:r>
                <a:r>
                  <a:rPr lang="en-US" sz="1200" dirty="0" err="1">
                    <a:solidFill>
                      <a:prstClr val="black"/>
                    </a:solidFill>
                    <a:latin typeface="Calibri" panose="020F0502020204030204"/>
                  </a:rPr>
                  <a:t>NeuroVirology</a:t>
                </a:r>
                <a:r>
                  <a:rPr lang="en-US" sz="1200" dirty="0">
                    <a:solidFill>
                      <a:prstClr val="black"/>
                    </a:solidFill>
                    <a:latin typeface="Calibri" panose="020F0502020204030204"/>
                  </a:rPr>
                  <a:t> 2015</a:t>
                </a:r>
              </a:p>
            </p:txBody>
          </p:sp>
        </p:grpSp>
        <p:sp>
          <p:nvSpPr>
            <p:cNvPr id="25" name="Rectangle 24">
              <a:extLst>
                <a:ext uri="{FF2B5EF4-FFF2-40B4-BE49-F238E27FC236}">
                  <a16:creationId xmlns:a16="http://schemas.microsoft.com/office/drawing/2014/main" id="{20C942E1-DE5C-4997-87D0-EE64A3413A87}"/>
                </a:ext>
              </a:extLst>
            </p:cNvPr>
            <p:cNvSpPr/>
            <p:nvPr/>
          </p:nvSpPr>
          <p:spPr>
            <a:xfrm>
              <a:off x="7971379" y="872376"/>
              <a:ext cx="4143043" cy="400110"/>
            </a:xfrm>
            <a:prstGeom prst="rect">
              <a:avLst/>
            </a:prstGeom>
          </p:spPr>
          <p:txBody>
            <a:bodyPr wrap="square">
              <a:spAutoFit/>
            </a:bodyPr>
            <a:lstStyle/>
            <a:p>
              <a:pPr algn="ctr" defTabSz="1218987"/>
              <a:r>
                <a:rPr lang="en-US" sz="2000" b="1" dirty="0">
                  <a:solidFill>
                    <a:prstClr val="black"/>
                  </a:solidFill>
                  <a:latin typeface="Calibri" panose="020F0502020204030204"/>
                </a:rPr>
                <a:t>HIV Detection by RNAscope</a:t>
              </a:r>
            </a:p>
          </p:txBody>
        </p:sp>
      </p:grpSp>
    </p:spTree>
    <p:extLst>
      <p:ext uri="{BB962C8B-B14F-4D97-AF65-F5344CB8AC3E}">
        <p14:creationId xmlns:p14="http://schemas.microsoft.com/office/powerpoint/2010/main" val="1812608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1792A-DDDF-4552-863E-4593C42F91FC}"/>
              </a:ext>
            </a:extLst>
          </p:cNvPr>
          <p:cNvSpPr>
            <a:spLocks noGrp="1"/>
          </p:cNvSpPr>
          <p:nvPr>
            <p:ph type="title"/>
          </p:nvPr>
        </p:nvSpPr>
        <p:spPr>
          <a:xfrm>
            <a:off x="3092397" y="693826"/>
            <a:ext cx="6473310" cy="432391"/>
          </a:xfrm>
        </p:spPr>
        <p:txBody>
          <a:bodyPr>
            <a:normAutofit/>
          </a:bodyPr>
          <a:lstStyle/>
          <a:p>
            <a:r>
              <a:rPr lang="en-US" sz="1000" dirty="0"/>
              <a:t>in the human intestinal epithelium, each cell lineage plays a unique role in resolving virus infection</a:t>
            </a:r>
          </a:p>
        </p:txBody>
      </p:sp>
      <p:pic>
        <p:nvPicPr>
          <p:cNvPr id="5" name="Picture 4">
            <a:extLst>
              <a:ext uri="{FF2B5EF4-FFF2-40B4-BE49-F238E27FC236}">
                <a16:creationId xmlns:a16="http://schemas.microsoft.com/office/drawing/2014/main" id="{88C0FC74-6B6B-44F2-9258-5A55B864C2D9}"/>
              </a:ext>
            </a:extLst>
          </p:cNvPr>
          <p:cNvPicPr>
            <a:picLocks noChangeAspect="1"/>
          </p:cNvPicPr>
          <p:nvPr/>
        </p:nvPicPr>
        <p:blipFill rotWithShape="1">
          <a:blip r:embed="rId3"/>
          <a:srcRect r="56767"/>
          <a:stretch/>
        </p:blipFill>
        <p:spPr>
          <a:xfrm>
            <a:off x="1036018" y="1266686"/>
            <a:ext cx="3490261" cy="2590630"/>
          </a:xfrm>
          <a:prstGeom prst="rect">
            <a:avLst/>
          </a:prstGeom>
        </p:spPr>
      </p:pic>
      <p:pic>
        <p:nvPicPr>
          <p:cNvPr id="7" name="Picture 6">
            <a:extLst>
              <a:ext uri="{FF2B5EF4-FFF2-40B4-BE49-F238E27FC236}">
                <a16:creationId xmlns:a16="http://schemas.microsoft.com/office/drawing/2014/main" id="{54B2A1EF-6FF5-4003-BF73-750CC8E83CD3}"/>
              </a:ext>
            </a:extLst>
          </p:cNvPr>
          <p:cNvPicPr>
            <a:picLocks noChangeAspect="1"/>
          </p:cNvPicPr>
          <p:nvPr/>
        </p:nvPicPr>
        <p:blipFill>
          <a:blip r:embed="rId4"/>
          <a:stretch>
            <a:fillRect/>
          </a:stretch>
        </p:blipFill>
        <p:spPr>
          <a:xfrm>
            <a:off x="6329052" y="1139883"/>
            <a:ext cx="4897699" cy="5434867"/>
          </a:xfrm>
          <a:prstGeom prst="rect">
            <a:avLst/>
          </a:prstGeom>
        </p:spPr>
      </p:pic>
      <p:sp>
        <p:nvSpPr>
          <p:cNvPr id="19" name="TextBox 18">
            <a:extLst>
              <a:ext uri="{FF2B5EF4-FFF2-40B4-BE49-F238E27FC236}">
                <a16:creationId xmlns:a16="http://schemas.microsoft.com/office/drawing/2014/main" id="{A1E88567-3140-41BD-849B-C55F64EF2092}"/>
              </a:ext>
            </a:extLst>
          </p:cNvPr>
          <p:cNvSpPr txBox="1"/>
          <p:nvPr/>
        </p:nvSpPr>
        <p:spPr>
          <a:xfrm>
            <a:off x="4526279" y="2226351"/>
            <a:ext cx="1917493" cy="584775"/>
          </a:xfrm>
          <a:prstGeom prst="rect">
            <a:avLst/>
          </a:prstGeom>
          <a:noFill/>
        </p:spPr>
        <p:txBody>
          <a:bodyPr wrap="square">
            <a:spAutoFit/>
          </a:bodyPr>
          <a:lstStyle/>
          <a:p>
            <a:pPr algn="l" fontAlgn="base"/>
            <a:r>
              <a:rPr lang="en-US" sz="800" b="1" dirty="0" err="1">
                <a:effectLst/>
              </a:rPr>
              <a:t>Triana</a:t>
            </a:r>
            <a:r>
              <a:rPr lang="en-US" sz="800" b="1" dirty="0">
                <a:effectLst/>
              </a:rPr>
              <a:t> et al, 2021</a:t>
            </a:r>
            <a:r>
              <a:rPr lang="en-US" sz="800" dirty="0">
                <a:effectLst/>
              </a:rPr>
              <a:t>, </a:t>
            </a:r>
            <a:r>
              <a:rPr lang="en-US" sz="800" dirty="0" err="1">
                <a:effectLst/>
              </a:rPr>
              <a:t>BioRxiv</a:t>
            </a:r>
            <a:endParaRPr lang="en-US" sz="800" dirty="0">
              <a:effectLst/>
            </a:endParaRPr>
          </a:p>
          <a:p>
            <a:pPr algn="l" fontAlgn="base"/>
            <a:r>
              <a:rPr lang="en-US" sz="800" dirty="0">
                <a:effectLst/>
              </a:rPr>
              <a:t>Single-cell transcriptomics reveals immune response of intestinal cell types to viral infection</a:t>
            </a:r>
          </a:p>
        </p:txBody>
      </p:sp>
      <p:pic>
        <p:nvPicPr>
          <p:cNvPr id="20" name="Picture 19">
            <a:extLst>
              <a:ext uri="{FF2B5EF4-FFF2-40B4-BE49-F238E27FC236}">
                <a16:creationId xmlns:a16="http://schemas.microsoft.com/office/drawing/2014/main" id="{3B12137E-801C-4DEC-BACE-6761EE8FB143}"/>
              </a:ext>
            </a:extLst>
          </p:cNvPr>
          <p:cNvPicPr>
            <a:picLocks noChangeAspect="1"/>
          </p:cNvPicPr>
          <p:nvPr/>
        </p:nvPicPr>
        <p:blipFill rotWithShape="1">
          <a:blip r:embed="rId3"/>
          <a:srcRect l="43223"/>
          <a:stretch/>
        </p:blipFill>
        <p:spPr>
          <a:xfrm>
            <a:off x="629526" y="3974222"/>
            <a:ext cx="4670945" cy="2639952"/>
          </a:xfrm>
          <a:prstGeom prst="rect">
            <a:avLst/>
          </a:prstGeom>
        </p:spPr>
      </p:pic>
      <p:sp>
        <p:nvSpPr>
          <p:cNvPr id="8" name="ZoneTexte 7">
            <a:extLst>
              <a:ext uri="{FF2B5EF4-FFF2-40B4-BE49-F238E27FC236}">
                <a16:creationId xmlns:a16="http://schemas.microsoft.com/office/drawing/2014/main" id="{66B2421B-D103-4F0C-A484-C244C1947687}"/>
              </a:ext>
            </a:extLst>
          </p:cNvPr>
          <p:cNvSpPr txBox="1"/>
          <p:nvPr/>
        </p:nvSpPr>
        <p:spPr>
          <a:xfrm>
            <a:off x="199304" y="19059"/>
            <a:ext cx="11992696" cy="615553"/>
          </a:xfrm>
          <a:prstGeom prst="rect">
            <a:avLst/>
          </a:prstGeom>
          <a:noFill/>
        </p:spPr>
        <p:txBody>
          <a:bodyPr wrap="square" rtlCol="0">
            <a:spAutoFit/>
          </a:bodyPr>
          <a:lstStyle/>
          <a:p>
            <a:pPr algn="ctr"/>
            <a:r>
              <a:rPr lang="en-GB" sz="3400" b="1" dirty="0">
                <a:solidFill>
                  <a:schemeClr val="bg1"/>
                </a:solidFill>
              </a:rPr>
              <a:t>Detection of mRNA targets </a:t>
            </a:r>
            <a:r>
              <a:rPr lang="en-GB" sz="3400" b="1" dirty="0">
                <a:solidFill>
                  <a:schemeClr val="accent1">
                    <a:lumMod val="50000"/>
                    <a:lumOff val="50000"/>
                  </a:schemeClr>
                </a:solidFill>
              </a:rPr>
              <a:t>on </a:t>
            </a:r>
            <a:r>
              <a:rPr lang="en-GB" sz="3400" b="1" dirty="0" err="1">
                <a:solidFill>
                  <a:schemeClr val="accent1">
                    <a:lumMod val="50000"/>
                    <a:lumOff val="50000"/>
                  </a:schemeClr>
                </a:solidFill>
              </a:rPr>
              <a:t>organoïds</a:t>
            </a:r>
            <a:endParaRPr lang="fr-FR" sz="3400" b="1" dirty="0">
              <a:solidFill>
                <a:schemeClr val="accent1">
                  <a:lumMod val="50000"/>
                  <a:lumOff val="50000"/>
                </a:schemeClr>
              </a:solidFill>
            </a:endParaRPr>
          </a:p>
        </p:txBody>
      </p:sp>
      <p:grpSp>
        <p:nvGrpSpPr>
          <p:cNvPr id="12" name="Groupe 11">
            <a:extLst>
              <a:ext uri="{FF2B5EF4-FFF2-40B4-BE49-F238E27FC236}">
                <a16:creationId xmlns:a16="http://schemas.microsoft.com/office/drawing/2014/main" id="{683FCECC-D881-45FA-8FF1-093A6F97410C}"/>
              </a:ext>
            </a:extLst>
          </p:cNvPr>
          <p:cNvGrpSpPr/>
          <p:nvPr/>
        </p:nvGrpSpPr>
        <p:grpSpPr>
          <a:xfrm>
            <a:off x="99652" y="60971"/>
            <a:ext cx="1384266" cy="1208243"/>
            <a:chOff x="7937401" y="1990115"/>
            <a:chExt cx="1687934" cy="1645150"/>
          </a:xfrm>
        </p:grpSpPr>
        <p:sp>
          <p:nvSpPr>
            <p:cNvPr id="13" name="TextBox 14">
              <a:extLst>
                <a:ext uri="{FF2B5EF4-FFF2-40B4-BE49-F238E27FC236}">
                  <a16:creationId xmlns:a16="http://schemas.microsoft.com/office/drawing/2014/main" id="{3E6938DA-5EEA-4570-BCE9-4029DA59B578}"/>
                </a:ext>
              </a:extLst>
            </p:cNvPr>
            <p:cNvSpPr txBox="1"/>
            <p:nvPr/>
          </p:nvSpPr>
          <p:spPr>
            <a:xfrm>
              <a:off x="7937401" y="1990115"/>
              <a:ext cx="1687934" cy="345733"/>
            </a:xfrm>
            <a:prstGeom prst="rect">
              <a:avLst/>
            </a:prstGeom>
            <a:noFill/>
          </p:spPr>
          <p:txBody>
            <a:bodyPr wrap="square" rtlCol="0">
              <a:spAutoFit/>
            </a:bodyPr>
            <a:lstStyle/>
            <a:p>
              <a:r>
                <a:rPr lang="en-US" sz="1050" b="1" dirty="0">
                  <a:solidFill>
                    <a:schemeClr val="bg1"/>
                  </a:solidFill>
                </a:rPr>
                <a:t>INFECTIOUS DISEASE</a:t>
              </a:r>
            </a:p>
          </p:txBody>
        </p:sp>
        <p:pic>
          <p:nvPicPr>
            <p:cNvPr id="14" name="Picture 17" descr="A picture containing tree, reef, swimming&#10;&#10;Description automatically generated">
              <a:extLst>
                <a:ext uri="{FF2B5EF4-FFF2-40B4-BE49-F238E27FC236}">
                  <a16:creationId xmlns:a16="http://schemas.microsoft.com/office/drawing/2014/main" id="{7547465D-5967-4F88-BDA8-3F9287071443}"/>
                </a:ext>
              </a:extLst>
            </p:cNvPr>
            <p:cNvPicPr>
              <a:picLocks noChangeAspect="1"/>
            </p:cNvPicPr>
            <p:nvPr/>
          </p:nvPicPr>
          <p:blipFill rotWithShape="1">
            <a:blip r:embed="rId5"/>
            <a:srcRect l="405" b="13543"/>
            <a:stretch/>
          </p:blipFill>
          <p:spPr>
            <a:xfrm>
              <a:off x="7991862" y="2334848"/>
              <a:ext cx="1606402" cy="1300417"/>
            </a:xfrm>
            <a:prstGeom prst="rect">
              <a:avLst/>
            </a:prstGeom>
            <a:ln>
              <a:solidFill>
                <a:srgbClr val="FF0000"/>
              </a:solidFill>
            </a:ln>
          </p:spPr>
        </p:pic>
      </p:grpSp>
    </p:spTree>
    <p:extLst>
      <p:ext uri="{BB962C8B-B14F-4D97-AF65-F5344CB8AC3E}">
        <p14:creationId xmlns:p14="http://schemas.microsoft.com/office/powerpoint/2010/main" val="800287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D5C8A6D-B006-43CB-8E21-461DCC335347}"/>
              </a:ext>
            </a:extLst>
          </p:cNvPr>
          <p:cNvSpPr txBox="1"/>
          <p:nvPr/>
        </p:nvSpPr>
        <p:spPr>
          <a:xfrm>
            <a:off x="3728390" y="177280"/>
            <a:ext cx="960361" cy="369332"/>
          </a:xfrm>
          <a:prstGeom prst="rect">
            <a:avLst/>
          </a:prstGeom>
          <a:noFill/>
        </p:spPr>
        <p:txBody>
          <a:bodyPr wrap="square" rtlCol="0">
            <a:spAutoFit/>
          </a:bodyPr>
          <a:lstStyle/>
          <a:p>
            <a:r>
              <a:rPr lang="en-GB" b="1" dirty="0"/>
              <a:t>2019</a:t>
            </a:r>
            <a:endParaRPr lang="fr-FR" b="1" dirty="0"/>
          </a:p>
        </p:txBody>
      </p:sp>
      <p:pic>
        <p:nvPicPr>
          <p:cNvPr id="4" name="Image 3">
            <a:extLst>
              <a:ext uri="{FF2B5EF4-FFF2-40B4-BE49-F238E27FC236}">
                <a16:creationId xmlns:a16="http://schemas.microsoft.com/office/drawing/2014/main" id="{844E6013-91FE-4811-8232-C716DF04D5EC}"/>
              </a:ext>
            </a:extLst>
          </p:cNvPr>
          <p:cNvPicPr>
            <a:picLocks noChangeAspect="1"/>
          </p:cNvPicPr>
          <p:nvPr/>
        </p:nvPicPr>
        <p:blipFill>
          <a:blip r:embed="rId2"/>
          <a:stretch>
            <a:fillRect/>
          </a:stretch>
        </p:blipFill>
        <p:spPr>
          <a:xfrm>
            <a:off x="0" y="0"/>
            <a:ext cx="12192000" cy="6858000"/>
          </a:xfrm>
          <a:prstGeom prst="rect">
            <a:avLst/>
          </a:prstGeom>
        </p:spPr>
      </p:pic>
      <p:grpSp>
        <p:nvGrpSpPr>
          <p:cNvPr id="8" name="Groupe 7">
            <a:extLst>
              <a:ext uri="{FF2B5EF4-FFF2-40B4-BE49-F238E27FC236}">
                <a16:creationId xmlns:a16="http://schemas.microsoft.com/office/drawing/2014/main" id="{C38C16FD-6EB9-4551-87FE-5C626E3F8780}"/>
              </a:ext>
            </a:extLst>
          </p:cNvPr>
          <p:cNvGrpSpPr/>
          <p:nvPr/>
        </p:nvGrpSpPr>
        <p:grpSpPr>
          <a:xfrm>
            <a:off x="283939" y="1286245"/>
            <a:ext cx="1366861" cy="1296318"/>
            <a:chOff x="8292143" y="3707795"/>
            <a:chExt cx="1737508" cy="1647836"/>
          </a:xfrm>
        </p:grpSpPr>
        <p:sp>
          <p:nvSpPr>
            <p:cNvPr id="10" name="TextBox 10">
              <a:extLst>
                <a:ext uri="{FF2B5EF4-FFF2-40B4-BE49-F238E27FC236}">
                  <a16:creationId xmlns:a16="http://schemas.microsoft.com/office/drawing/2014/main" id="{475959A8-433B-4258-819D-E3639CE23C84}"/>
                </a:ext>
              </a:extLst>
            </p:cNvPr>
            <p:cNvSpPr txBox="1"/>
            <p:nvPr/>
          </p:nvSpPr>
          <p:spPr>
            <a:xfrm>
              <a:off x="8434092" y="3707795"/>
              <a:ext cx="1463786" cy="332550"/>
            </a:xfrm>
            <a:prstGeom prst="rect">
              <a:avLst/>
            </a:prstGeom>
            <a:noFill/>
          </p:spPr>
          <p:txBody>
            <a:bodyPr wrap="square" rtlCol="0">
              <a:spAutoFit/>
            </a:bodyPr>
            <a:lstStyle/>
            <a:p>
              <a:r>
                <a:rPr lang="en-US" sz="1100" b="1" dirty="0"/>
                <a:t>GENE THERAPY</a:t>
              </a:r>
            </a:p>
          </p:txBody>
        </p:sp>
        <p:pic>
          <p:nvPicPr>
            <p:cNvPr id="11" name="Picture 2" descr="Gene editing meets gene therapy - Genomics Education Programme">
              <a:extLst>
                <a:ext uri="{FF2B5EF4-FFF2-40B4-BE49-F238E27FC236}">
                  <a16:creationId xmlns:a16="http://schemas.microsoft.com/office/drawing/2014/main" id="{34AD5864-3A67-49ED-B359-62DA9B6FF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479" r="5298"/>
            <a:stretch/>
          </p:blipFill>
          <p:spPr bwMode="auto">
            <a:xfrm>
              <a:off x="8292143" y="4053780"/>
              <a:ext cx="1737508" cy="1301851"/>
            </a:xfrm>
            <a:prstGeom prst="rect">
              <a:avLst/>
            </a:prstGeom>
            <a:solidFill>
              <a:schemeClr val="accent3">
                <a:lumMod val="40000"/>
                <a:lumOff val="60000"/>
              </a:schemeClr>
            </a:solidFill>
            <a:ln>
              <a:solidFill>
                <a:srgbClr val="FF0000"/>
              </a:solidFill>
            </a:ln>
          </p:spPr>
        </p:pic>
      </p:grpSp>
      <p:pic>
        <p:nvPicPr>
          <p:cNvPr id="3" name="Image 2">
            <a:extLst>
              <a:ext uri="{FF2B5EF4-FFF2-40B4-BE49-F238E27FC236}">
                <a16:creationId xmlns:a16="http://schemas.microsoft.com/office/drawing/2014/main" id="{9DDE29B0-42E0-434D-8BC2-135C931BB229}"/>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65328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CD7C0C0F-7066-4EBE-9D96-5E3C71F27888}"/>
              </a:ext>
            </a:extLst>
          </p:cNvPr>
          <p:cNvPicPr>
            <a:picLocks noChangeAspect="1"/>
          </p:cNvPicPr>
          <p:nvPr/>
        </p:nvPicPr>
        <p:blipFill>
          <a:blip r:embed="rId2"/>
          <a:stretch>
            <a:fillRect/>
          </a:stretch>
        </p:blipFill>
        <p:spPr>
          <a:xfrm>
            <a:off x="1395679" y="720344"/>
            <a:ext cx="5993562" cy="3709462"/>
          </a:xfrm>
          <a:prstGeom prst="rect">
            <a:avLst/>
          </a:prstGeom>
        </p:spPr>
      </p:pic>
      <p:sp>
        <p:nvSpPr>
          <p:cNvPr id="6" name="ZoneTexte 5">
            <a:extLst>
              <a:ext uri="{FF2B5EF4-FFF2-40B4-BE49-F238E27FC236}">
                <a16:creationId xmlns:a16="http://schemas.microsoft.com/office/drawing/2014/main" id="{517E14EE-E29A-4A41-812B-52FC16D5E77B}"/>
              </a:ext>
            </a:extLst>
          </p:cNvPr>
          <p:cNvSpPr txBox="1"/>
          <p:nvPr/>
        </p:nvSpPr>
        <p:spPr>
          <a:xfrm>
            <a:off x="0" y="96445"/>
            <a:ext cx="12192000" cy="523220"/>
          </a:xfrm>
          <a:prstGeom prst="rect">
            <a:avLst/>
          </a:prstGeom>
          <a:noFill/>
        </p:spPr>
        <p:txBody>
          <a:bodyPr wrap="square" rtlCol="0">
            <a:spAutoFit/>
          </a:bodyPr>
          <a:lstStyle/>
          <a:p>
            <a:pPr algn="ctr"/>
            <a:r>
              <a:rPr lang="en-GB" sz="2800" b="1" dirty="0">
                <a:solidFill>
                  <a:schemeClr val="bg1"/>
                </a:solidFill>
              </a:rPr>
              <a:t>mRNA-protein co-detection in </a:t>
            </a:r>
            <a:r>
              <a:rPr lang="en-GB" sz="2800" b="1" dirty="0" err="1">
                <a:solidFill>
                  <a:schemeClr val="bg1"/>
                </a:solidFill>
              </a:rPr>
              <a:t>tumors</a:t>
            </a:r>
            <a:endParaRPr lang="fr-FR" sz="2800" b="1" dirty="0">
              <a:solidFill>
                <a:schemeClr val="bg1"/>
              </a:solidFill>
            </a:endParaRPr>
          </a:p>
        </p:txBody>
      </p:sp>
      <p:grpSp>
        <p:nvGrpSpPr>
          <p:cNvPr id="8" name="Groupe 7">
            <a:extLst>
              <a:ext uri="{FF2B5EF4-FFF2-40B4-BE49-F238E27FC236}">
                <a16:creationId xmlns:a16="http://schemas.microsoft.com/office/drawing/2014/main" id="{F5508D9E-17F7-4161-8FFB-D70C7EFAC554}"/>
              </a:ext>
            </a:extLst>
          </p:cNvPr>
          <p:cNvGrpSpPr/>
          <p:nvPr/>
        </p:nvGrpSpPr>
        <p:grpSpPr>
          <a:xfrm>
            <a:off x="116891" y="71301"/>
            <a:ext cx="1360703" cy="1165633"/>
            <a:chOff x="1994604" y="2014652"/>
            <a:chExt cx="2002081" cy="1795470"/>
          </a:xfrm>
        </p:grpSpPr>
        <p:pic>
          <p:nvPicPr>
            <p:cNvPr id="9" name="Picture 5" descr="A picture containing plant, decorated&#10;&#10;Description automatically generated">
              <a:extLst>
                <a:ext uri="{FF2B5EF4-FFF2-40B4-BE49-F238E27FC236}">
                  <a16:creationId xmlns:a16="http://schemas.microsoft.com/office/drawing/2014/main" id="{266377C8-F94F-421F-9727-47AC2940CC93}"/>
                </a:ext>
              </a:extLst>
            </p:cNvPr>
            <p:cNvPicPr>
              <a:picLocks noChangeAspect="1"/>
            </p:cNvPicPr>
            <p:nvPr/>
          </p:nvPicPr>
          <p:blipFill rotWithShape="1">
            <a:blip r:embed="rId3">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10" name="TextBox 11">
              <a:extLst>
                <a:ext uri="{FF2B5EF4-FFF2-40B4-BE49-F238E27FC236}">
                  <a16:creationId xmlns:a16="http://schemas.microsoft.com/office/drawing/2014/main" id="{C5436220-AF9F-446B-BF20-A9F6A6616E16}"/>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pic>
        <p:nvPicPr>
          <p:cNvPr id="11" name="Image 10">
            <a:extLst>
              <a:ext uri="{FF2B5EF4-FFF2-40B4-BE49-F238E27FC236}">
                <a16:creationId xmlns:a16="http://schemas.microsoft.com/office/drawing/2014/main" id="{A25342A5-8093-45A5-B1E4-7BF719963CFC}"/>
              </a:ext>
            </a:extLst>
          </p:cNvPr>
          <p:cNvPicPr>
            <a:picLocks noChangeAspect="1"/>
          </p:cNvPicPr>
          <p:nvPr/>
        </p:nvPicPr>
        <p:blipFill rotWithShape="1">
          <a:blip r:embed="rId4"/>
          <a:srcRect l="15877" t="18133" r="60850" b="16400"/>
          <a:stretch/>
        </p:blipFill>
        <p:spPr>
          <a:xfrm>
            <a:off x="7499662" y="814813"/>
            <a:ext cx="2189992" cy="3465266"/>
          </a:xfrm>
          <a:prstGeom prst="rect">
            <a:avLst/>
          </a:prstGeom>
        </p:spPr>
      </p:pic>
      <p:pic>
        <p:nvPicPr>
          <p:cNvPr id="12" name="Image 11">
            <a:extLst>
              <a:ext uri="{FF2B5EF4-FFF2-40B4-BE49-F238E27FC236}">
                <a16:creationId xmlns:a16="http://schemas.microsoft.com/office/drawing/2014/main" id="{CC62877C-5E7E-4A47-B621-9B1BDBE9BFF9}"/>
              </a:ext>
            </a:extLst>
          </p:cNvPr>
          <p:cNvPicPr>
            <a:picLocks noChangeAspect="1"/>
          </p:cNvPicPr>
          <p:nvPr/>
        </p:nvPicPr>
        <p:blipFill rotWithShape="1">
          <a:blip r:embed="rId5"/>
          <a:srcRect l="15938" t="21806" r="60625" b="13193"/>
          <a:stretch/>
        </p:blipFill>
        <p:spPr>
          <a:xfrm>
            <a:off x="9776211" y="1659386"/>
            <a:ext cx="2268735" cy="3539227"/>
          </a:xfrm>
          <a:prstGeom prst="rect">
            <a:avLst/>
          </a:prstGeom>
        </p:spPr>
      </p:pic>
      <p:pic>
        <p:nvPicPr>
          <p:cNvPr id="14" name="Image 13">
            <a:extLst>
              <a:ext uri="{FF2B5EF4-FFF2-40B4-BE49-F238E27FC236}">
                <a16:creationId xmlns:a16="http://schemas.microsoft.com/office/drawing/2014/main" id="{75A5FA35-8EE6-54CE-E0A8-1C6DCE615139}"/>
              </a:ext>
            </a:extLst>
          </p:cNvPr>
          <p:cNvPicPr>
            <a:picLocks noChangeAspect="1"/>
          </p:cNvPicPr>
          <p:nvPr/>
        </p:nvPicPr>
        <p:blipFill rotWithShape="1">
          <a:blip r:embed="rId6"/>
          <a:srcRect l="51601" t="23077" r="14199" b="52078"/>
          <a:stretch/>
        </p:blipFill>
        <p:spPr>
          <a:xfrm>
            <a:off x="2415789" y="4530485"/>
            <a:ext cx="5459798" cy="2231070"/>
          </a:xfrm>
          <a:prstGeom prst="rect">
            <a:avLst/>
          </a:prstGeom>
        </p:spPr>
      </p:pic>
    </p:spTree>
    <p:extLst>
      <p:ext uri="{BB962C8B-B14F-4D97-AF65-F5344CB8AC3E}">
        <p14:creationId xmlns:p14="http://schemas.microsoft.com/office/powerpoint/2010/main" val="42692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D5C8A6D-B006-43CB-8E21-461DCC335347}"/>
              </a:ext>
            </a:extLst>
          </p:cNvPr>
          <p:cNvSpPr txBox="1"/>
          <p:nvPr/>
        </p:nvSpPr>
        <p:spPr>
          <a:xfrm>
            <a:off x="3709621" y="295715"/>
            <a:ext cx="960361" cy="369332"/>
          </a:xfrm>
          <a:prstGeom prst="rect">
            <a:avLst/>
          </a:prstGeom>
          <a:noFill/>
        </p:spPr>
        <p:txBody>
          <a:bodyPr wrap="square" rtlCol="0">
            <a:spAutoFit/>
          </a:bodyPr>
          <a:lstStyle/>
          <a:p>
            <a:r>
              <a:rPr lang="en-GB" b="1" dirty="0"/>
              <a:t>2019</a:t>
            </a:r>
            <a:endParaRPr lang="fr-FR" b="1" dirty="0"/>
          </a:p>
        </p:txBody>
      </p:sp>
      <p:pic>
        <p:nvPicPr>
          <p:cNvPr id="3" name="Image 2">
            <a:extLst>
              <a:ext uri="{FF2B5EF4-FFF2-40B4-BE49-F238E27FC236}">
                <a16:creationId xmlns:a16="http://schemas.microsoft.com/office/drawing/2014/main" id="{2AA9AC49-974A-40F2-A93B-5724FD94A60C}"/>
              </a:ext>
            </a:extLst>
          </p:cNvPr>
          <p:cNvPicPr>
            <a:picLocks noChangeAspect="1"/>
          </p:cNvPicPr>
          <p:nvPr/>
        </p:nvPicPr>
        <p:blipFill rotWithShape="1">
          <a:blip r:embed="rId2"/>
          <a:srcRect l="6947" t="25825" r="26105" b="19579"/>
          <a:stretch/>
        </p:blipFill>
        <p:spPr>
          <a:xfrm>
            <a:off x="4877862" y="177280"/>
            <a:ext cx="7227990" cy="3315670"/>
          </a:xfrm>
          <a:prstGeom prst="rect">
            <a:avLst/>
          </a:prstGeom>
        </p:spPr>
      </p:pic>
      <p:pic>
        <p:nvPicPr>
          <p:cNvPr id="5" name="Image 4">
            <a:extLst>
              <a:ext uri="{FF2B5EF4-FFF2-40B4-BE49-F238E27FC236}">
                <a16:creationId xmlns:a16="http://schemas.microsoft.com/office/drawing/2014/main" id="{1D687345-2838-47D4-922C-CD7A5EA20674}"/>
              </a:ext>
            </a:extLst>
          </p:cNvPr>
          <p:cNvPicPr>
            <a:picLocks noChangeAspect="1"/>
          </p:cNvPicPr>
          <p:nvPr/>
        </p:nvPicPr>
        <p:blipFill rotWithShape="1">
          <a:blip r:embed="rId3"/>
          <a:srcRect l="5367" t="87158" r="24448" b="2585"/>
          <a:stretch/>
        </p:blipFill>
        <p:spPr>
          <a:xfrm>
            <a:off x="886423" y="5600572"/>
            <a:ext cx="10706681" cy="880162"/>
          </a:xfrm>
          <a:prstGeom prst="rect">
            <a:avLst/>
          </a:prstGeom>
        </p:spPr>
      </p:pic>
      <p:pic>
        <p:nvPicPr>
          <p:cNvPr id="10" name="Image 9">
            <a:extLst>
              <a:ext uri="{FF2B5EF4-FFF2-40B4-BE49-F238E27FC236}">
                <a16:creationId xmlns:a16="http://schemas.microsoft.com/office/drawing/2014/main" id="{9565390F-6683-4F91-9605-E43EA95FCF6A}"/>
              </a:ext>
            </a:extLst>
          </p:cNvPr>
          <p:cNvPicPr>
            <a:picLocks noChangeAspect="1"/>
          </p:cNvPicPr>
          <p:nvPr/>
        </p:nvPicPr>
        <p:blipFill rotWithShape="1">
          <a:blip r:embed="rId3"/>
          <a:srcRect l="11065" t="20655" r="32250" b="48468"/>
          <a:stretch/>
        </p:blipFill>
        <p:spPr>
          <a:xfrm>
            <a:off x="29357" y="3561188"/>
            <a:ext cx="6210407" cy="1902910"/>
          </a:xfrm>
          <a:prstGeom prst="rect">
            <a:avLst/>
          </a:prstGeom>
        </p:spPr>
      </p:pic>
      <p:pic>
        <p:nvPicPr>
          <p:cNvPr id="11" name="Image 10">
            <a:extLst>
              <a:ext uri="{FF2B5EF4-FFF2-40B4-BE49-F238E27FC236}">
                <a16:creationId xmlns:a16="http://schemas.microsoft.com/office/drawing/2014/main" id="{DDBA1485-1989-4BF3-B39E-47E1475A15CC}"/>
              </a:ext>
            </a:extLst>
          </p:cNvPr>
          <p:cNvPicPr>
            <a:picLocks noChangeAspect="1"/>
          </p:cNvPicPr>
          <p:nvPr/>
        </p:nvPicPr>
        <p:blipFill rotWithShape="1">
          <a:blip r:embed="rId3"/>
          <a:srcRect l="11302" t="53918" r="32013" b="13240"/>
          <a:stretch/>
        </p:blipFill>
        <p:spPr>
          <a:xfrm>
            <a:off x="6285779" y="3561187"/>
            <a:ext cx="5838842" cy="1902910"/>
          </a:xfrm>
          <a:prstGeom prst="rect">
            <a:avLst/>
          </a:prstGeom>
        </p:spPr>
      </p:pic>
      <p:pic>
        <p:nvPicPr>
          <p:cNvPr id="12" name="Image 11">
            <a:extLst>
              <a:ext uri="{FF2B5EF4-FFF2-40B4-BE49-F238E27FC236}">
                <a16:creationId xmlns:a16="http://schemas.microsoft.com/office/drawing/2014/main" id="{C2AC18A8-C145-49FE-92A9-781B7568CE0E}"/>
              </a:ext>
            </a:extLst>
          </p:cNvPr>
          <p:cNvPicPr>
            <a:picLocks noChangeAspect="1"/>
          </p:cNvPicPr>
          <p:nvPr/>
        </p:nvPicPr>
        <p:blipFill rotWithShape="1">
          <a:blip r:embed="rId4"/>
          <a:srcRect l="22737" t="27228" r="65060" b="66706"/>
          <a:stretch/>
        </p:blipFill>
        <p:spPr>
          <a:xfrm>
            <a:off x="250739" y="1504580"/>
            <a:ext cx="2160151" cy="603987"/>
          </a:xfrm>
          <a:prstGeom prst="rect">
            <a:avLst/>
          </a:prstGeom>
        </p:spPr>
      </p:pic>
      <p:pic>
        <p:nvPicPr>
          <p:cNvPr id="13" name="Image 12">
            <a:extLst>
              <a:ext uri="{FF2B5EF4-FFF2-40B4-BE49-F238E27FC236}">
                <a16:creationId xmlns:a16="http://schemas.microsoft.com/office/drawing/2014/main" id="{0DCBAFAF-E707-4D21-ACF9-22C41B8F6694}"/>
              </a:ext>
            </a:extLst>
          </p:cNvPr>
          <p:cNvPicPr>
            <a:picLocks noChangeAspect="1"/>
          </p:cNvPicPr>
          <p:nvPr/>
        </p:nvPicPr>
        <p:blipFill rotWithShape="1">
          <a:blip r:embed="rId5"/>
          <a:srcRect l="4658" t="23570" r="22553" b="42465"/>
          <a:stretch/>
        </p:blipFill>
        <p:spPr>
          <a:xfrm>
            <a:off x="250739" y="208174"/>
            <a:ext cx="4419243" cy="1159932"/>
          </a:xfrm>
          <a:prstGeom prst="rect">
            <a:avLst/>
          </a:prstGeom>
        </p:spPr>
      </p:pic>
      <p:grpSp>
        <p:nvGrpSpPr>
          <p:cNvPr id="14" name="Groupe 13">
            <a:extLst>
              <a:ext uri="{FF2B5EF4-FFF2-40B4-BE49-F238E27FC236}">
                <a16:creationId xmlns:a16="http://schemas.microsoft.com/office/drawing/2014/main" id="{367A9F95-6DF5-4A09-8307-58F9899AA57A}"/>
              </a:ext>
            </a:extLst>
          </p:cNvPr>
          <p:cNvGrpSpPr/>
          <p:nvPr/>
        </p:nvGrpSpPr>
        <p:grpSpPr>
          <a:xfrm>
            <a:off x="2822940" y="1504580"/>
            <a:ext cx="1366861" cy="1296318"/>
            <a:chOff x="8292143" y="3707795"/>
            <a:chExt cx="1737508" cy="1647836"/>
          </a:xfrm>
        </p:grpSpPr>
        <p:sp>
          <p:nvSpPr>
            <p:cNvPr id="15" name="TextBox 10">
              <a:extLst>
                <a:ext uri="{FF2B5EF4-FFF2-40B4-BE49-F238E27FC236}">
                  <a16:creationId xmlns:a16="http://schemas.microsoft.com/office/drawing/2014/main" id="{8FE3780B-BDB8-46BF-9FC4-4147A4FE18EF}"/>
                </a:ext>
              </a:extLst>
            </p:cNvPr>
            <p:cNvSpPr txBox="1"/>
            <p:nvPr/>
          </p:nvSpPr>
          <p:spPr>
            <a:xfrm>
              <a:off x="8434092" y="3707795"/>
              <a:ext cx="1463786" cy="332550"/>
            </a:xfrm>
            <a:prstGeom prst="rect">
              <a:avLst/>
            </a:prstGeom>
            <a:noFill/>
          </p:spPr>
          <p:txBody>
            <a:bodyPr wrap="square" rtlCol="0">
              <a:spAutoFit/>
            </a:bodyPr>
            <a:lstStyle/>
            <a:p>
              <a:r>
                <a:rPr lang="en-US" sz="1100" b="1" dirty="0">
                  <a:solidFill>
                    <a:schemeClr val="bg1"/>
                  </a:solidFill>
                </a:rPr>
                <a:t>GENE THERAPY</a:t>
              </a:r>
            </a:p>
          </p:txBody>
        </p:sp>
        <p:pic>
          <p:nvPicPr>
            <p:cNvPr id="16" name="Picture 2" descr="Gene editing meets gene therapy - Genomics Education Programme">
              <a:extLst>
                <a:ext uri="{FF2B5EF4-FFF2-40B4-BE49-F238E27FC236}">
                  <a16:creationId xmlns:a16="http://schemas.microsoft.com/office/drawing/2014/main" id="{DEC0D398-BC5B-402D-92BB-2D8303B8E2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479" r="5298"/>
            <a:stretch/>
          </p:blipFill>
          <p:spPr bwMode="auto">
            <a:xfrm>
              <a:off x="8292143" y="4053780"/>
              <a:ext cx="1737508" cy="1301851"/>
            </a:xfrm>
            <a:prstGeom prst="rect">
              <a:avLst/>
            </a:prstGeom>
            <a:solidFill>
              <a:schemeClr val="accent3">
                <a:lumMod val="40000"/>
                <a:lumOff val="60000"/>
              </a:schemeClr>
            </a:solidFill>
            <a:ln>
              <a:solidFill>
                <a:srgbClr val="FF0000"/>
              </a:solidFill>
            </a:ln>
          </p:spPr>
        </p:pic>
      </p:grpSp>
    </p:spTree>
    <p:extLst>
      <p:ext uri="{BB962C8B-B14F-4D97-AF65-F5344CB8AC3E}">
        <p14:creationId xmlns:p14="http://schemas.microsoft.com/office/powerpoint/2010/main" val="426188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DD5C8A6D-B006-43CB-8E21-461DCC335347}"/>
              </a:ext>
            </a:extLst>
          </p:cNvPr>
          <p:cNvSpPr txBox="1"/>
          <p:nvPr/>
        </p:nvSpPr>
        <p:spPr>
          <a:xfrm>
            <a:off x="3728390" y="177280"/>
            <a:ext cx="960361" cy="369332"/>
          </a:xfrm>
          <a:prstGeom prst="rect">
            <a:avLst/>
          </a:prstGeom>
          <a:noFill/>
        </p:spPr>
        <p:txBody>
          <a:bodyPr wrap="square" rtlCol="0">
            <a:spAutoFit/>
          </a:bodyPr>
          <a:lstStyle/>
          <a:p>
            <a:r>
              <a:rPr lang="en-GB" b="1" dirty="0"/>
              <a:t>2019</a:t>
            </a:r>
            <a:endParaRPr lang="fr-FR" b="1" dirty="0"/>
          </a:p>
        </p:txBody>
      </p:sp>
      <p:pic>
        <p:nvPicPr>
          <p:cNvPr id="4" name="Image 3">
            <a:extLst>
              <a:ext uri="{FF2B5EF4-FFF2-40B4-BE49-F238E27FC236}">
                <a16:creationId xmlns:a16="http://schemas.microsoft.com/office/drawing/2014/main" id="{64F5CE21-C12B-4884-AD95-7734C0E87D34}"/>
              </a:ext>
            </a:extLst>
          </p:cNvPr>
          <p:cNvPicPr>
            <a:picLocks noChangeAspect="1"/>
          </p:cNvPicPr>
          <p:nvPr/>
        </p:nvPicPr>
        <p:blipFill rotWithShape="1">
          <a:blip r:embed="rId2"/>
          <a:srcRect l="7816" t="26666" r="25947" b="17334"/>
          <a:stretch/>
        </p:blipFill>
        <p:spPr>
          <a:xfrm>
            <a:off x="2546240" y="250257"/>
            <a:ext cx="7045693" cy="3350693"/>
          </a:xfrm>
          <a:prstGeom prst="rect">
            <a:avLst/>
          </a:prstGeom>
        </p:spPr>
      </p:pic>
      <p:pic>
        <p:nvPicPr>
          <p:cNvPr id="7" name="Image 6">
            <a:extLst>
              <a:ext uri="{FF2B5EF4-FFF2-40B4-BE49-F238E27FC236}">
                <a16:creationId xmlns:a16="http://schemas.microsoft.com/office/drawing/2014/main" id="{A265DD5C-E969-40D2-85F8-2D35F905FC55}"/>
              </a:ext>
            </a:extLst>
          </p:cNvPr>
          <p:cNvPicPr>
            <a:picLocks noChangeAspect="1"/>
          </p:cNvPicPr>
          <p:nvPr/>
        </p:nvPicPr>
        <p:blipFill rotWithShape="1">
          <a:blip r:embed="rId3"/>
          <a:srcRect l="5367" t="88421" r="24921" b="4701"/>
          <a:stretch/>
        </p:blipFill>
        <p:spPr>
          <a:xfrm>
            <a:off x="232411" y="5784253"/>
            <a:ext cx="11707928" cy="649704"/>
          </a:xfrm>
          <a:prstGeom prst="rect">
            <a:avLst/>
          </a:prstGeom>
        </p:spPr>
      </p:pic>
      <p:pic>
        <p:nvPicPr>
          <p:cNvPr id="12" name="Image 11">
            <a:extLst>
              <a:ext uri="{FF2B5EF4-FFF2-40B4-BE49-F238E27FC236}">
                <a16:creationId xmlns:a16="http://schemas.microsoft.com/office/drawing/2014/main" id="{CC94B116-4A80-4C49-AAD7-4E155B11F094}"/>
              </a:ext>
            </a:extLst>
          </p:cNvPr>
          <p:cNvPicPr>
            <a:picLocks noChangeAspect="1"/>
          </p:cNvPicPr>
          <p:nvPr/>
        </p:nvPicPr>
        <p:blipFill rotWithShape="1">
          <a:blip r:embed="rId3"/>
          <a:srcRect l="12013" t="55181" r="30197" b="12818"/>
          <a:stretch/>
        </p:blipFill>
        <p:spPr>
          <a:xfrm>
            <a:off x="6175782" y="3759792"/>
            <a:ext cx="5973661" cy="1860650"/>
          </a:xfrm>
          <a:prstGeom prst="rect">
            <a:avLst/>
          </a:prstGeom>
        </p:spPr>
      </p:pic>
      <p:pic>
        <p:nvPicPr>
          <p:cNvPr id="13" name="Image 12">
            <a:extLst>
              <a:ext uri="{FF2B5EF4-FFF2-40B4-BE49-F238E27FC236}">
                <a16:creationId xmlns:a16="http://schemas.microsoft.com/office/drawing/2014/main" id="{A9F7255C-530F-46CF-90C6-9C9435A777CC}"/>
              </a:ext>
            </a:extLst>
          </p:cNvPr>
          <p:cNvPicPr>
            <a:picLocks noChangeAspect="1"/>
          </p:cNvPicPr>
          <p:nvPr/>
        </p:nvPicPr>
        <p:blipFill rotWithShape="1">
          <a:blip r:embed="rId3"/>
          <a:srcRect l="12342" t="22082" r="31447" b="47041"/>
          <a:stretch/>
        </p:blipFill>
        <p:spPr>
          <a:xfrm>
            <a:off x="67377" y="3761370"/>
            <a:ext cx="6058757" cy="1872088"/>
          </a:xfrm>
          <a:prstGeom prst="rect">
            <a:avLst/>
          </a:prstGeom>
        </p:spPr>
      </p:pic>
      <p:pic>
        <p:nvPicPr>
          <p:cNvPr id="14" name="Image 13">
            <a:extLst>
              <a:ext uri="{FF2B5EF4-FFF2-40B4-BE49-F238E27FC236}">
                <a16:creationId xmlns:a16="http://schemas.microsoft.com/office/drawing/2014/main" id="{D846CE3F-D9D2-4329-9CC0-A92F8F587DF7}"/>
              </a:ext>
            </a:extLst>
          </p:cNvPr>
          <p:cNvPicPr>
            <a:picLocks noChangeAspect="1"/>
          </p:cNvPicPr>
          <p:nvPr/>
        </p:nvPicPr>
        <p:blipFill rotWithShape="1">
          <a:blip r:embed="rId4"/>
          <a:srcRect l="50872" t="28815" r="37020" b="65586"/>
          <a:stretch/>
        </p:blipFill>
        <p:spPr>
          <a:xfrm>
            <a:off x="232411" y="1749391"/>
            <a:ext cx="2144102" cy="557716"/>
          </a:xfrm>
          <a:prstGeom prst="rect">
            <a:avLst/>
          </a:prstGeom>
        </p:spPr>
      </p:pic>
      <p:grpSp>
        <p:nvGrpSpPr>
          <p:cNvPr id="8" name="Groupe 7">
            <a:extLst>
              <a:ext uri="{FF2B5EF4-FFF2-40B4-BE49-F238E27FC236}">
                <a16:creationId xmlns:a16="http://schemas.microsoft.com/office/drawing/2014/main" id="{D6861A8C-6DED-4B5B-B0CA-8BCD8F26CB05}"/>
              </a:ext>
            </a:extLst>
          </p:cNvPr>
          <p:cNvGrpSpPr/>
          <p:nvPr/>
        </p:nvGrpSpPr>
        <p:grpSpPr>
          <a:xfrm>
            <a:off x="621031" y="295128"/>
            <a:ext cx="1366861" cy="1296318"/>
            <a:chOff x="8292143" y="3707795"/>
            <a:chExt cx="1737508" cy="1647836"/>
          </a:xfrm>
        </p:grpSpPr>
        <p:sp>
          <p:nvSpPr>
            <p:cNvPr id="10" name="TextBox 10">
              <a:extLst>
                <a:ext uri="{FF2B5EF4-FFF2-40B4-BE49-F238E27FC236}">
                  <a16:creationId xmlns:a16="http://schemas.microsoft.com/office/drawing/2014/main" id="{AC25C515-4996-4502-83A4-3C33C20414B2}"/>
                </a:ext>
              </a:extLst>
            </p:cNvPr>
            <p:cNvSpPr txBox="1"/>
            <p:nvPr/>
          </p:nvSpPr>
          <p:spPr>
            <a:xfrm>
              <a:off x="8434092" y="3707795"/>
              <a:ext cx="1463786" cy="332550"/>
            </a:xfrm>
            <a:prstGeom prst="rect">
              <a:avLst/>
            </a:prstGeom>
            <a:noFill/>
          </p:spPr>
          <p:txBody>
            <a:bodyPr wrap="square" rtlCol="0">
              <a:spAutoFit/>
            </a:bodyPr>
            <a:lstStyle/>
            <a:p>
              <a:r>
                <a:rPr lang="en-US" sz="1100" b="1" dirty="0">
                  <a:solidFill>
                    <a:schemeClr val="bg1"/>
                  </a:solidFill>
                </a:rPr>
                <a:t>GENE THERAPY</a:t>
              </a:r>
            </a:p>
          </p:txBody>
        </p:sp>
        <p:pic>
          <p:nvPicPr>
            <p:cNvPr id="11" name="Picture 2" descr="Gene editing meets gene therapy - Genomics Education Programme">
              <a:extLst>
                <a:ext uri="{FF2B5EF4-FFF2-40B4-BE49-F238E27FC236}">
                  <a16:creationId xmlns:a16="http://schemas.microsoft.com/office/drawing/2014/main" id="{A2B25355-1AB0-4DCA-9330-4A714505ED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3479" r="5298"/>
            <a:stretch/>
          </p:blipFill>
          <p:spPr bwMode="auto">
            <a:xfrm>
              <a:off x="8292143" y="4053780"/>
              <a:ext cx="1737508" cy="1301851"/>
            </a:xfrm>
            <a:prstGeom prst="rect">
              <a:avLst/>
            </a:prstGeom>
            <a:solidFill>
              <a:schemeClr val="accent3">
                <a:lumMod val="40000"/>
                <a:lumOff val="60000"/>
              </a:schemeClr>
            </a:solidFill>
            <a:ln>
              <a:solidFill>
                <a:srgbClr val="FF0000"/>
              </a:solidFill>
            </a:ln>
          </p:spPr>
        </p:pic>
      </p:grpSp>
    </p:spTree>
    <p:extLst>
      <p:ext uri="{BB962C8B-B14F-4D97-AF65-F5344CB8AC3E}">
        <p14:creationId xmlns:p14="http://schemas.microsoft.com/office/powerpoint/2010/main" val="751796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27346" y="1372116"/>
            <a:ext cx="3229789" cy="2773815"/>
          </a:xfrm>
          <a:prstGeom prst="rect">
            <a:avLst/>
          </a:prstGeom>
        </p:spPr>
      </p:pic>
      <p:sp>
        <p:nvSpPr>
          <p:cNvPr id="6" name="Title 1"/>
          <p:cNvSpPr txBox="1">
            <a:spLocks/>
          </p:cNvSpPr>
          <p:nvPr/>
        </p:nvSpPr>
        <p:spPr>
          <a:xfrm>
            <a:off x="33117" y="27299"/>
            <a:ext cx="12140560" cy="556901"/>
          </a:xfrm>
          <a:prstGeom prst="rect">
            <a:avLst/>
          </a:prstGeom>
        </p:spPr>
        <p:txBody>
          <a:bodyPr/>
          <a:lstStyle>
            <a:lvl1pPr algn="l" defTabSz="609585" rtl="0" eaLnBrk="1" latinLnBrk="0" hangingPunct="1">
              <a:lnSpc>
                <a:spcPct val="100000"/>
              </a:lnSpc>
              <a:spcBef>
                <a:spcPct val="0"/>
              </a:spcBef>
              <a:buNone/>
              <a:defRPr sz="3200" b="0" kern="1200" cap="none" spc="0">
                <a:solidFill>
                  <a:srgbClr val="66146A"/>
                </a:solidFill>
                <a:latin typeface="Arial"/>
                <a:ea typeface="+mj-ea"/>
                <a:cs typeface="Arial"/>
              </a:defRPr>
            </a:lvl1pPr>
          </a:lstStyle>
          <a:p>
            <a:r>
              <a:rPr lang="en-US" b="1" dirty="0">
                <a:solidFill>
                  <a:schemeClr val="tx1"/>
                </a:solidFill>
              </a:rPr>
              <a:t>BaseScope Duplex AAV Vector and Transgene Analysis</a:t>
            </a:r>
          </a:p>
        </p:txBody>
      </p:sp>
      <p:grpSp>
        <p:nvGrpSpPr>
          <p:cNvPr id="31" name="Group 30"/>
          <p:cNvGrpSpPr/>
          <p:nvPr/>
        </p:nvGrpSpPr>
        <p:grpSpPr>
          <a:xfrm>
            <a:off x="3144053" y="1716608"/>
            <a:ext cx="2691111" cy="2190585"/>
            <a:chOff x="6949190" y="3628791"/>
            <a:chExt cx="3089664" cy="2696042"/>
          </a:xfrm>
        </p:grpSpPr>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49190" y="3628791"/>
              <a:ext cx="3089664" cy="26960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949190" y="5505387"/>
              <a:ext cx="1064555" cy="819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29" name="Group 28"/>
          <p:cNvGrpSpPr/>
          <p:nvPr/>
        </p:nvGrpSpPr>
        <p:grpSpPr>
          <a:xfrm>
            <a:off x="171589" y="1716607"/>
            <a:ext cx="2867177" cy="2190584"/>
            <a:chOff x="138814" y="3618042"/>
            <a:chExt cx="3291807" cy="2696041"/>
          </a:xfrm>
        </p:grpSpPr>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38814" y="3618042"/>
              <a:ext cx="3291807" cy="2696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38814" y="5501273"/>
              <a:ext cx="1009005" cy="812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30" name="Group 29"/>
          <p:cNvGrpSpPr/>
          <p:nvPr/>
        </p:nvGrpSpPr>
        <p:grpSpPr>
          <a:xfrm>
            <a:off x="171587" y="4030590"/>
            <a:ext cx="2867179" cy="2190584"/>
            <a:chOff x="3562987" y="3635847"/>
            <a:chExt cx="3291808" cy="2696041"/>
          </a:xfrm>
        </p:grpSpPr>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62987" y="3635847"/>
              <a:ext cx="3291808" cy="26960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3597444" y="5481918"/>
              <a:ext cx="1096054" cy="847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grpSp>
        <p:nvGrpSpPr>
          <p:cNvPr id="32" name="Group 31"/>
          <p:cNvGrpSpPr/>
          <p:nvPr/>
        </p:nvGrpSpPr>
        <p:grpSpPr>
          <a:xfrm>
            <a:off x="3144053" y="4027785"/>
            <a:ext cx="2691111" cy="2191103"/>
            <a:chOff x="10184327" y="3941982"/>
            <a:chExt cx="3292843" cy="2717541"/>
          </a:xfrm>
        </p:grpSpPr>
        <p:pic>
          <p:nvPicPr>
            <p:cNvPr id="26" name="Picture 25"/>
            <p:cNvPicPr>
              <a:picLocks noChangeAspect="1"/>
            </p:cNvPicPr>
            <p:nvPr/>
          </p:nvPicPr>
          <p:blipFill>
            <a:blip r:embed="rId13" cstate="email">
              <a:extLst>
                <a:ext uri="{BEBA8EAE-BF5A-486C-A8C5-ECC9F3942E4B}">
                  <a14:imgProps xmlns:a14="http://schemas.microsoft.com/office/drawing/2010/main">
                    <a14:imgLayer r:embed="rId1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184327" y="3941982"/>
              <a:ext cx="3292843" cy="27175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p:cNvPicPr>
              <a:picLocks noChangeAspect="1"/>
            </p:cNvPicPr>
            <p:nvPr/>
          </p:nvPicPr>
          <p:blipFill rotWithShape="1">
            <a:blip r:embed="rId15" cstate="print">
              <a:extLst>
                <a:ext uri="{28A0092B-C50C-407E-A947-70E740481C1C}">
                  <a14:useLocalDpi xmlns:a14="http://schemas.microsoft.com/office/drawing/2010/main" val="0"/>
                </a:ext>
              </a:extLst>
            </a:blip>
            <a:srcRect/>
            <a:stretch/>
          </p:blipFill>
          <p:spPr>
            <a:xfrm>
              <a:off x="10184327" y="5716983"/>
              <a:ext cx="1136628" cy="942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33" name="TextBox 32"/>
          <p:cNvSpPr txBox="1"/>
          <p:nvPr/>
        </p:nvSpPr>
        <p:spPr>
          <a:xfrm>
            <a:off x="2490678" y="1294477"/>
            <a:ext cx="1580607" cy="369332"/>
          </a:xfrm>
          <a:prstGeom prst="rect">
            <a:avLst/>
          </a:prstGeom>
          <a:noFill/>
        </p:spPr>
        <p:txBody>
          <a:bodyPr wrap="square" rtlCol="0">
            <a:spAutoFit/>
          </a:bodyPr>
          <a:lstStyle/>
          <a:p>
            <a:r>
              <a:rPr lang="en-US" b="1" dirty="0"/>
              <a:t>AAV-treated</a:t>
            </a:r>
          </a:p>
        </p:txBody>
      </p:sp>
      <p:sp>
        <p:nvSpPr>
          <p:cNvPr id="12" name="TextBox 11"/>
          <p:cNvSpPr txBox="1"/>
          <p:nvPr/>
        </p:nvSpPr>
        <p:spPr>
          <a:xfrm>
            <a:off x="6558023" y="1276130"/>
            <a:ext cx="1950011" cy="369332"/>
          </a:xfrm>
          <a:prstGeom prst="rect">
            <a:avLst/>
          </a:prstGeom>
          <a:noFill/>
        </p:spPr>
        <p:txBody>
          <a:bodyPr wrap="square" rtlCol="0">
            <a:spAutoFit/>
          </a:bodyPr>
          <a:lstStyle/>
          <a:p>
            <a:r>
              <a:rPr lang="en-US" b="1" dirty="0"/>
              <a:t>Vehicle-treated</a:t>
            </a:r>
          </a:p>
        </p:txBody>
      </p:sp>
      <p:cxnSp>
        <p:nvCxnSpPr>
          <p:cNvPr id="25" name="Straight Arrow Connector 24"/>
          <p:cNvCxnSpPr/>
          <p:nvPr/>
        </p:nvCxnSpPr>
        <p:spPr>
          <a:xfrm flipH="1">
            <a:off x="3980622" y="4641269"/>
            <a:ext cx="279784" cy="10873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0" name="Straight Arrow Connector 39"/>
          <p:cNvCxnSpPr/>
          <p:nvPr/>
        </p:nvCxnSpPr>
        <p:spPr>
          <a:xfrm flipH="1" flipV="1">
            <a:off x="4465234" y="5004185"/>
            <a:ext cx="24375" cy="288519"/>
          </a:xfrm>
          <a:prstGeom prst="straightConnector1">
            <a:avLst/>
          </a:prstGeom>
          <a:ln w="28575" cap="flat" cmpd="sng" algn="ctr">
            <a:solidFill>
              <a:schemeClr val="accent5">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p:nvPr/>
        </p:nvCxnSpPr>
        <p:spPr>
          <a:xfrm flipH="1" flipV="1">
            <a:off x="4712590" y="2927481"/>
            <a:ext cx="24375" cy="288519"/>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2" name="Straight Arrow Connector 41"/>
          <p:cNvCxnSpPr/>
          <p:nvPr/>
        </p:nvCxnSpPr>
        <p:spPr>
          <a:xfrm>
            <a:off x="702825" y="4833281"/>
            <a:ext cx="151999" cy="284551"/>
          </a:xfrm>
          <a:prstGeom prst="straightConnector1">
            <a:avLst/>
          </a:prstGeom>
          <a:ln w="28575" cap="flat" cmpd="sng" algn="ctr">
            <a:solidFill>
              <a:schemeClr val="accent5">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Arrow Connector 42"/>
          <p:cNvCxnSpPr/>
          <p:nvPr/>
        </p:nvCxnSpPr>
        <p:spPr>
          <a:xfrm flipH="1">
            <a:off x="2097069" y="2366294"/>
            <a:ext cx="200649" cy="180463"/>
          </a:xfrm>
          <a:prstGeom prst="straightConnector1">
            <a:avLst/>
          </a:prstGeom>
          <a:ln w="28575" cap="flat" cmpd="sng" algn="ctr">
            <a:solidFill>
              <a:schemeClr val="accent5">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5" name="Straight Arrow Connector 44"/>
          <p:cNvCxnSpPr/>
          <p:nvPr/>
        </p:nvCxnSpPr>
        <p:spPr>
          <a:xfrm flipH="1">
            <a:off x="2297718" y="4426300"/>
            <a:ext cx="279784" cy="10873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6" name="Straight Arrow Connector 45"/>
          <p:cNvCxnSpPr/>
          <p:nvPr/>
        </p:nvCxnSpPr>
        <p:spPr>
          <a:xfrm flipH="1">
            <a:off x="1585739" y="2077629"/>
            <a:ext cx="279784" cy="108735"/>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 name="Picture 1"/>
          <p:cNvPicPr>
            <a:picLocks noChangeAspect="1"/>
          </p:cNvPicPr>
          <p:nvPr/>
        </p:nvPicPr>
        <p:blipFill rotWithShape="1">
          <a:blip r:embed="rId16" cstate="print">
            <a:extLst>
              <a:ext uri="{BEBA8EAE-BF5A-486C-A8C5-ECC9F3942E4B}">
                <a14:imgProps xmlns:a14="http://schemas.microsoft.com/office/drawing/2010/main">
                  <a14:imgLayer r:embed="rId17">
                    <a14:imgEffect>
                      <a14:brightnessContrast contrast="40000"/>
                    </a14:imgEffect>
                  </a14:imgLayer>
                </a14:imgProps>
              </a:ext>
              <a:ext uri="{28A0092B-C50C-407E-A947-70E740481C1C}">
                <a14:useLocalDpi xmlns:a14="http://schemas.microsoft.com/office/drawing/2010/main" val="0"/>
              </a:ext>
            </a:extLst>
          </a:blip>
          <a:srcRect/>
          <a:stretch/>
        </p:blipFill>
        <p:spPr>
          <a:xfrm>
            <a:off x="5940451" y="1716608"/>
            <a:ext cx="2711275" cy="21930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contrast="20000"/>
                    </a14:imgEffect>
                  </a14:imgLayer>
                </a14:imgProps>
              </a:ext>
              <a:ext uri="{28A0092B-C50C-407E-A947-70E740481C1C}">
                <a14:useLocalDpi xmlns:a14="http://schemas.microsoft.com/office/drawing/2010/main" val="0"/>
              </a:ext>
            </a:extLst>
          </a:blip>
          <a:srcRect/>
          <a:stretch/>
        </p:blipFill>
        <p:spPr>
          <a:xfrm>
            <a:off x="5952461" y="3246441"/>
            <a:ext cx="934292" cy="6658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5" name="Straight Arrow Connector 34"/>
          <p:cNvCxnSpPr/>
          <p:nvPr/>
        </p:nvCxnSpPr>
        <p:spPr>
          <a:xfrm flipH="1">
            <a:off x="4466095" y="2151029"/>
            <a:ext cx="200649" cy="180463"/>
          </a:xfrm>
          <a:prstGeom prst="straightConnector1">
            <a:avLst/>
          </a:prstGeom>
          <a:ln w="28575" cap="flat" cmpd="sng" algn="ctr">
            <a:solidFill>
              <a:schemeClr val="accent5">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4" name="Picture 43"/>
          <p:cNvPicPr>
            <a:picLocks noChangeAspect="1"/>
          </p:cNvPicPr>
          <p:nvPr/>
        </p:nvPicPr>
        <p:blipFill rotWithShape="1">
          <a:blip r:embed="rId20" cstate="email">
            <a:extLst>
              <a:ext uri="{28A0092B-C50C-407E-A947-70E740481C1C}">
                <a14:useLocalDpi xmlns:a14="http://schemas.microsoft.com/office/drawing/2010/main" val="0"/>
              </a:ext>
            </a:extLst>
          </a:blip>
          <a:srcRect/>
          <a:stretch/>
        </p:blipFill>
        <p:spPr>
          <a:xfrm>
            <a:off x="9548471" y="1756755"/>
            <a:ext cx="1792797" cy="394272"/>
          </a:xfrm>
          <a:prstGeom prst="rect">
            <a:avLst/>
          </a:prstGeom>
        </p:spPr>
      </p:pic>
      <p:sp>
        <p:nvSpPr>
          <p:cNvPr id="4" name="Rectangle 3">
            <a:extLst>
              <a:ext uri="{FF2B5EF4-FFF2-40B4-BE49-F238E27FC236}">
                <a16:creationId xmlns:a16="http://schemas.microsoft.com/office/drawing/2014/main" id="{62A567B8-65CF-4287-99CD-A41D86771106}"/>
              </a:ext>
            </a:extLst>
          </p:cNvPr>
          <p:cNvSpPr/>
          <p:nvPr/>
        </p:nvSpPr>
        <p:spPr>
          <a:xfrm>
            <a:off x="9568223" y="3793039"/>
            <a:ext cx="2246834" cy="307777"/>
          </a:xfrm>
          <a:prstGeom prst="rect">
            <a:avLst/>
          </a:prstGeom>
          <a:solidFill>
            <a:schemeClr val="bg1"/>
          </a:solidFill>
        </p:spPr>
        <p:txBody>
          <a:bodyPr wrap="none">
            <a:spAutoFit/>
          </a:bodyPr>
          <a:lstStyle/>
          <a:p>
            <a:r>
              <a:rPr lang="en-US" sz="1400" dirty="0"/>
              <a:t>Vehicle 	      AAV Treated</a:t>
            </a:r>
          </a:p>
        </p:txBody>
      </p:sp>
      <p:sp>
        <p:nvSpPr>
          <p:cNvPr id="38" name="Rectangle 37">
            <a:extLst>
              <a:ext uri="{FF2B5EF4-FFF2-40B4-BE49-F238E27FC236}">
                <a16:creationId xmlns:a16="http://schemas.microsoft.com/office/drawing/2014/main" id="{523591E0-8885-417E-AA02-860DC7365DBC}"/>
              </a:ext>
            </a:extLst>
          </p:cNvPr>
          <p:cNvSpPr/>
          <p:nvPr/>
        </p:nvSpPr>
        <p:spPr>
          <a:xfrm>
            <a:off x="9800142" y="1734972"/>
            <a:ext cx="1412581" cy="369332"/>
          </a:xfrm>
          <a:prstGeom prst="rect">
            <a:avLst/>
          </a:prstGeom>
          <a:solidFill>
            <a:schemeClr val="bg1"/>
          </a:solidFill>
        </p:spPr>
        <p:txBody>
          <a:bodyPr wrap="square">
            <a:spAutoFit/>
          </a:bodyPr>
          <a:lstStyle/>
          <a:p>
            <a:r>
              <a:rPr lang="en-US" sz="900" b="1" dirty="0"/>
              <a:t>Transgene mRNA</a:t>
            </a:r>
          </a:p>
          <a:p>
            <a:r>
              <a:rPr lang="en-US" sz="900" b="1" dirty="0"/>
              <a:t>AAV Vector DNA          </a:t>
            </a:r>
          </a:p>
        </p:txBody>
      </p:sp>
      <p:sp>
        <p:nvSpPr>
          <p:cNvPr id="9" name="Rectangle 8">
            <a:extLst>
              <a:ext uri="{FF2B5EF4-FFF2-40B4-BE49-F238E27FC236}">
                <a16:creationId xmlns:a16="http://schemas.microsoft.com/office/drawing/2014/main" id="{99A3D5ED-62FE-4240-9265-5B55D8286333}"/>
              </a:ext>
            </a:extLst>
          </p:cNvPr>
          <p:cNvSpPr/>
          <p:nvPr/>
        </p:nvSpPr>
        <p:spPr>
          <a:xfrm>
            <a:off x="101599" y="636826"/>
            <a:ext cx="11955536" cy="461665"/>
          </a:xfrm>
          <a:prstGeom prst="rect">
            <a:avLst/>
          </a:prstGeom>
        </p:spPr>
        <p:txBody>
          <a:bodyPr wrap="square">
            <a:spAutoFit/>
          </a:bodyPr>
          <a:lstStyle/>
          <a:p>
            <a:r>
              <a:rPr lang="en-US" sz="2400" dirty="0"/>
              <a:t>Visualization and quantification of transgene expression and AAV vector in </a:t>
            </a:r>
            <a:r>
              <a:rPr lang="en-US" sz="2400"/>
              <a:t>treated liver</a:t>
            </a:r>
            <a:endParaRPr lang="en-US" sz="2400" dirty="0"/>
          </a:p>
        </p:txBody>
      </p:sp>
      <p:sp>
        <p:nvSpPr>
          <p:cNvPr id="47" name="TextBox 46">
            <a:extLst>
              <a:ext uri="{FF2B5EF4-FFF2-40B4-BE49-F238E27FC236}">
                <a16:creationId xmlns:a16="http://schemas.microsoft.com/office/drawing/2014/main" id="{24B2806B-0A5C-4120-80DC-6FD38E165D62}"/>
              </a:ext>
            </a:extLst>
          </p:cNvPr>
          <p:cNvSpPr txBox="1"/>
          <p:nvPr/>
        </p:nvSpPr>
        <p:spPr>
          <a:xfrm>
            <a:off x="6558024" y="4678567"/>
            <a:ext cx="3130700" cy="666977"/>
          </a:xfrm>
          <a:prstGeom prst="rect">
            <a:avLst/>
          </a:prstGeom>
          <a:noFill/>
        </p:spPr>
        <p:txBody>
          <a:bodyPr wrap="square" rtlCol="0">
            <a:spAutoFit/>
          </a:bodyPr>
          <a:lstStyle/>
          <a:p>
            <a:pPr>
              <a:buClr>
                <a:schemeClr val="accent2"/>
              </a:buClr>
            </a:pPr>
            <a:r>
              <a:rPr lang="en-US" sz="1867" b="1" dirty="0">
                <a:solidFill>
                  <a:srgbClr val="FF0000"/>
                </a:solidFill>
              </a:rPr>
              <a:t>AAV Transgene mRNA </a:t>
            </a:r>
          </a:p>
          <a:p>
            <a:pPr>
              <a:buClr>
                <a:schemeClr val="accent2"/>
              </a:buClr>
            </a:pPr>
            <a:r>
              <a:rPr lang="en-US" sz="1867" b="1" dirty="0">
                <a:solidFill>
                  <a:schemeClr val="accent5">
                    <a:lumMod val="75000"/>
                  </a:schemeClr>
                </a:solidFill>
              </a:rPr>
              <a:t>AAV Vector genome DNA</a:t>
            </a:r>
          </a:p>
        </p:txBody>
      </p:sp>
      <p:cxnSp>
        <p:nvCxnSpPr>
          <p:cNvPr id="48" name="Straight Arrow Connector 47">
            <a:extLst>
              <a:ext uri="{FF2B5EF4-FFF2-40B4-BE49-F238E27FC236}">
                <a16:creationId xmlns:a16="http://schemas.microsoft.com/office/drawing/2014/main" id="{C8FB6719-D2F6-4940-8514-0F47AEF02E9C}"/>
              </a:ext>
            </a:extLst>
          </p:cNvPr>
          <p:cNvCxnSpPr>
            <a:cxnSpLocks/>
          </p:cNvCxnSpPr>
          <p:nvPr/>
        </p:nvCxnSpPr>
        <p:spPr>
          <a:xfrm flipH="1">
            <a:off x="6275595" y="4876731"/>
            <a:ext cx="303995" cy="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id="{F4E7D7A0-38A7-4D08-A8A7-4AD0E1B17D2A}"/>
              </a:ext>
            </a:extLst>
          </p:cNvPr>
          <p:cNvCxnSpPr>
            <a:cxnSpLocks/>
          </p:cNvCxnSpPr>
          <p:nvPr/>
        </p:nvCxnSpPr>
        <p:spPr>
          <a:xfrm flipH="1">
            <a:off x="6274966" y="5157147"/>
            <a:ext cx="304624" cy="0"/>
          </a:xfrm>
          <a:prstGeom prst="straightConnector1">
            <a:avLst/>
          </a:prstGeom>
          <a:ln w="28575" cap="flat" cmpd="sng" algn="ctr">
            <a:solidFill>
              <a:schemeClr val="accent5">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6" name="Groupe 35">
            <a:extLst>
              <a:ext uri="{FF2B5EF4-FFF2-40B4-BE49-F238E27FC236}">
                <a16:creationId xmlns:a16="http://schemas.microsoft.com/office/drawing/2014/main" id="{45E8880A-92DD-46EE-BF42-6C029F621589}"/>
              </a:ext>
            </a:extLst>
          </p:cNvPr>
          <p:cNvGrpSpPr/>
          <p:nvPr/>
        </p:nvGrpSpPr>
        <p:grpSpPr>
          <a:xfrm>
            <a:off x="10448196" y="5307960"/>
            <a:ext cx="1366861" cy="1296318"/>
            <a:chOff x="8292143" y="3707795"/>
            <a:chExt cx="1737508" cy="1647836"/>
          </a:xfrm>
        </p:grpSpPr>
        <p:sp>
          <p:nvSpPr>
            <p:cNvPr id="37" name="TextBox 10">
              <a:extLst>
                <a:ext uri="{FF2B5EF4-FFF2-40B4-BE49-F238E27FC236}">
                  <a16:creationId xmlns:a16="http://schemas.microsoft.com/office/drawing/2014/main" id="{8F23CA91-D921-4F2A-AB3E-0F0CE5AF846E}"/>
                </a:ext>
              </a:extLst>
            </p:cNvPr>
            <p:cNvSpPr txBox="1"/>
            <p:nvPr/>
          </p:nvSpPr>
          <p:spPr>
            <a:xfrm>
              <a:off x="8434092" y="3707795"/>
              <a:ext cx="1463786" cy="332550"/>
            </a:xfrm>
            <a:prstGeom prst="rect">
              <a:avLst/>
            </a:prstGeom>
            <a:noFill/>
          </p:spPr>
          <p:txBody>
            <a:bodyPr wrap="square" rtlCol="0">
              <a:spAutoFit/>
            </a:bodyPr>
            <a:lstStyle/>
            <a:p>
              <a:r>
                <a:rPr lang="en-US" sz="1100" b="1" dirty="0"/>
                <a:t>GENE THERAPY</a:t>
              </a:r>
            </a:p>
          </p:txBody>
        </p:sp>
        <p:pic>
          <p:nvPicPr>
            <p:cNvPr id="39" name="Picture 2" descr="Gene editing meets gene therapy - Genomics Education Programme">
              <a:extLst>
                <a:ext uri="{FF2B5EF4-FFF2-40B4-BE49-F238E27FC236}">
                  <a16:creationId xmlns:a16="http://schemas.microsoft.com/office/drawing/2014/main" id="{1B6B6305-9F37-4BC1-90B2-922AF0488282}"/>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53479" r="5298"/>
            <a:stretch/>
          </p:blipFill>
          <p:spPr bwMode="auto">
            <a:xfrm>
              <a:off x="8292143" y="4053780"/>
              <a:ext cx="1737508" cy="1301851"/>
            </a:xfrm>
            <a:prstGeom prst="rect">
              <a:avLst/>
            </a:prstGeom>
            <a:solidFill>
              <a:schemeClr val="accent3">
                <a:lumMod val="40000"/>
                <a:lumOff val="60000"/>
              </a:schemeClr>
            </a:solidFill>
            <a:ln>
              <a:solidFill>
                <a:srgbClr val="FF0000"/>
              </a:solidFill>
            </a:ln>
          </p:spPr>
        </p:pic>
      </p:grpSp>
    </p:spTree>
    <p:extLst>
      <p:ext uri="{BB962C8B-B14F-4D97-AF65-F5344CB8AC3E}">
        <p14:creationId xmlns:p14="http://schemas.microsoft.com/office/powerpoint/2010/main" val="1218486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5F785BD-F06B-445A-B804-468E16805D8D}"/>
              </a:ext>
            </a:extLst>
          </p:cNvPr>
          <p:cNvGrpSpPr/>
          <p:nvPr/>
        </p:nvGrpSpPr>
        <p:grpSpPr>
          <a:xfrm>
            <a:off x="0" y="768095"/>
            <a:ext cx="12174663" cy="5916169"/>
            <a:chOff x="0" y="-1"/>
            <a:chExt cx="12174663" cy="5916169"/>
          </a:xfrm>
        </p:grpSpPr>
        <p:sp>
          <p:nvSpPr>
            <p:cNvPr id="2" name="Rectangle 1">
              <a:extLst>
                <a:ext uri="{FF2B5EF4-FFF2-40B4-BE49-F238E27FC236}">
                  <a16:creationId xmlns:a16="http://schemas.microsoft.com/office/drawing/2014/main" id="{CB73BE16-95D5-4BA6-8060-7521571F741B}"/>
                </a:ext>
              </a:extLst>
            </p:cNvPr>
            <p:cNvSpPr/>
            <p:nvPr/>
          </p:nvSpPr>
          <p:spPr>
            <a:xfrm>
              <a:off x="0" y="64008"/>
              <a:ext cx="12174663" cy="5852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chemeClr val="bg1"/>
                  </a:solidFill>
                </a:ln>
              </a:endParaRPr>
            </a:p>
          </p:txBody>
        </p:sp>
        <p:pic>
          <p:nvPicPr>
            <p:cNvPr id="3" name="Image 2">
              <a:extLst>
                <a:ext uri="{FF2B5EF4-FFF2-40B4-BE49-F238E27FC236}">
                  <a16:creationId xmlns:a16="http://schemas.microsoft.com/office/drawing/2014/main" id="{5942600A-6BD3-4EA8-B26B-0A6CF9D0806B}"/>
                </a:ext>
              </a:extLst>
            </p:cNvPr>
            <p:cNvPicPr>
              <a:picLocks noChangeAspect="1"/>
            </p:cNvPicPr>
            <p:nvPr/>
          </p:nvPicPr>
          <p:blipFill>
            <a:blip r:embed="rId2"/>
            <a:stretch>
              <a:fillRect/>
            </a:stretch>
          </p:blipFill>
          <p:spPr>
            <a:xfrm>
              <a:off x="17337" y="-1"/>
              <a:ext cx="8240526" cy="2291607"/>
            </a:xfrm>
            <a:prstGeom prst="rect">
              <a:avLst/>
            </a:prstGeom>
          </p:spPr>
        </p:pic>
        <p:sp>
          <p:nvSpPr>
            <p:cNvPr id="8" name="ZoneTexte 7">
              <a:extLst>
                <a:ext uri="{FF2B5EF4-FFF2-40B4-BE49-F238E27FC236}">
                  <a16:creationId xmlns:a16="http://schemas.microsoft.com/office/drawing/2014/main" id="{B474BDAA-635B-47C6-99B1-5F2D24594D24}"/>
                </a:ext>
              </a:extLst>
            </p:cNvPr>
            <p:cNvSpPr txBox="1"/>
            <p:nvPr/>
          </p:nvSpPr>
          <p:spPr>
            <a:xfrm>
              <a:off x="7058025" y="5240767"/>
              <a:ext cx="4693415" cy="523220"/>
            </a:xfrm>
            <a:prstGeom prst="rect">
              <a:avLst/>
            </a:prstGeom>
            <a:noFill/>
          </p:spPr>
          <p:txBody>
            <a:bodyPr wrap="square" rtlCol="0">
              <a:spAutoFit/>
            </a:bodyPr>
            <a:lstStyle/>
            <a:p>
              <a:pPr algn="ctr"/>
              <a:r>
                <a:rPr lang="en-GB" sz="1400" b="1" dirty="0"/>
                <a:t>BCMA was only expressed in the BCMA+ xenografted </a:t>
              </a:r>
              <a:r>
                <a:rPr lang="en-GB" sz="1400" b="1" dirty="0" err="1"/>
                <a:t>tumor</a:t>
              </a:r>
              <a:r>
                <a:rPr lang="en-GB" sz="1400" b="1" dirty="0"/>
                <a:t> </a:t>
              </a:r>
            </a:p>
            <a:p>
              <a:pPr algn="ctr"/>
              <a:r>
                <a:rPr lang="en-GB" sz="1400" b="1" dirty="0"/>
                <a:t>Anti-BCMA CAR-T cells were active only in the </a:t>
              </a:r>
              <a:r>
                <a:rPr lang="en-GB" sz="1400" b="1" dirty="0" err="1"/>
                <a:t>tumor</a:t>
              </a:r>
              <a:endParaRPr lang="fr-FR" sz="1400" b="1" dirty="0"/>
            </a:p>
          </p:txBody>
        </p:sp>
        <p:pic>
          <p:nvPicPr>
            <p:cNvPr id="7" name="Image 6">
              <a:extLst>
                <a:ext uri="{FF2B5EF4-FFF2-40B4-BE49-F238E27FC236}">
                  <a16:creationId xmlns:a16="http://schemas.microsoft.com/office/drawing/2014/main" id="{0063B0A7-65B2-4865-AC8A-D54B93F4C7B7}"/>
                </a:ext>
              </a:extLst>
            </p:cNvPr>
            <p:cNvPicPr>
              <a:picLocks noChangeAspect="1"/>
            </p:cNvPicPr>
            <p:nvPr/>
          </p:nvPicPr>
          <p:blipFill>
            <a:blip r:embed="rId3"/>
            <a:stretch>
              <a:fillRect/>
            </a:stretch>
          </p:blipFill>
          <p:spPr>
            <a:xfrm>
              <a:off x="116710" y="2570341"/>
              <a:ext cx="6426965" cy="3193646"/>
            </a:xfrm>
            <a:prstGeom prst="rect">
              <a:avLst/>
            </a:prstGeom>
          </p:spPr>
        </p:pic>
        <p:grpSp>
          <p:nvGrpSpPr>
            <p:cNvPr id="16" name="Groupe 15">
              <a:extLst>
                <a:ext uri="{FF2B5EF4-FFF2-40B4-BE49-F238E27FC236}">
                  <a16:creationId xmlns:a16="http://schemas.microsoft.com/office/drawing/2014/main" id="{027C66B6-2647-4088-A89B-EAE93F934FD2}"/>
                </a:ext>
              </a:extLst>
            </p:cNvPr>
            <p:cNvGrpSpPr/>
            <p:nvPr/>
          </p:nvGrpSpPr>
          <p:grpSpPr>
            <a:xfrm>
              <a:off x="6716855" y="3169415"/>
              <a:ext cx="5358435" cy="1930051"/>
              <a:chOff x="7081215" y="3096921"/>
              <a:chExt cx="4994075" cy="1652530"/>
            </a:xfrm>
          </p:grpSpPr>
          <p:pic>
            <p:nvPicPr>
              <p:cNvPr id="13" name="Image 12">
                <a:extLst>
                  <a:ext uri="{FF2B5EF4-FFF2-40B4-BE49-F238E27FC236}">
                    <a16:creationId xmlns:a16="http://schemas.microsoft.com/office/drawing/2014/main" id="{48253728-23C6-4F24-9653-68A4FE13B13B}"/>
                  </a:ext>
                </a:extLst>
              </p:cNvPr>
              <p:cNvPicPr>
                <a:picLocks noChangeAspect="1"/>
              </p:cNvPicPr>
              <p:nvPr/>
            </p:nvPicPr>
            <p:blipFill rotWithShape="1">
              <a:blip r:embed="rId4"/>
              <a:srcRect t="8814"/>
              <a:stretch/>
            </p:blipFill>
            <p:spPr>
              <a:xfrm>
                <a:off x="8682095" y="3096921"/>
                <a:ext cx="3393195" cy="1652530"/>
              </a:xfrm>
              <a:prstGeom prst="rect">
                <a:avLst/>
              </a:prstGeom>
            </p:spPr>
          </p:pic>
          <p:pic>
            <p:nvPicPr>
              <p:cNvPr id="15" name="Image 14">
                <a:extLst>
                  <a:ext uri="{FF2B5EF4-FFF2-40B4-BE49-F238E27FC236}">
                    <a16:creationId xmlns:a16="http://schemas.microsoft.com/office/drawing/2014/main" id="{A533786D-8550-4C76-A71F-84ED5EA46589}"/>
                  </a:ext>
                </a:extLst>
              </p:cNvPr>
              <p:cNvPicPr>
                <a:picLocks noChangeAspect="1"/>
              </p:cNvPicPr>
              <p:nvPr/>
            </p:nvPicPr>
            <p:blipFill>
              <a:blip r:embed="rId5"/>
              <a:stretch>
                <a:fillRect/>
              </a:stretch>
            </p:blipFill>
            <p:spPr>
              <a:xfrm>
                <a:off x="7081215" y="3096921"/>
                <a:ext cx="1674564" cy="1652530"/>
              </a:xfrm>
              <a:prstGeom prst="rect">
                <a:avLst/>
              </a:prstGeom>
            </p:spPr>
          </p:pic>
        </p:grpSp>
        <p:pic>
          <p:nvPicPr>
            <p:cNvPr id="18" name="Image 17">
              <a:extLst>
                <a:ext uri="{FF2B5EF4-FFF2-40B4-BE49-F238E27FC236}">
                  <a16:creationId xmlns:a16="http://schemas.microsoft.com/office/drawing/2014/main" id="{F16A9B81-A5B7-4FD6-8C01-302EB2CF6E28}"/>
                </a:ext>
              </a:extLst>
            </p:cNvPr>
            <p:cNvPicPr>
              <a:picLocks noChangeAspect="1"/>
            </p:cNvPicPr>
            <p:nvPr/>
          </p:nvPicPr>
          <p:blipFill>
            <a:blip r:embed="rId6"/>
            <a:stretch>
              <a:fillRect/>
            </a:stretch>
          </p:blipFill>
          <p:spPr>
            <a:xfrm>
              <a:off x="6726830" y="2070309"/>
              <a:ext cx="5090055" cy="725196"/>
            </a:xfrm>
            <a:prstGeom prst="rect">
              <a:avLst/>
            </a:prstGeom>
          </p:spPr>
        </p:pic>
      </p:grpSp>
      <p:sp>
        <p:nvSpPr>
          <p:cNvPr id="11" name="ZoneTexte 10">
            <a:extLst>
              <a:ext uri="{FF2B5EF4-FFF2-40B4-BE49-F238E27FC236}">
                <a16:creationId xmlns:a16="http://schemas.microsoft.com/office/drawing/2014/main" id="{E743D783-F4FC-43D5-BDE9-47F0F8776400}"/>
              </a:ext>
            </a:extLst>
          </p:cNvPr>
          <p:cNvSpPr txBox="1"/>
          <p:nvPr/>
        </p:nvSpPr>
        <p:spPr>
          <a:xfrm>
            <a:off x="33158" y="159235"/>
            <a:ext cx="12158842" cy="523220"/>
          </a:xfrm>
          <a:prstGeom prst="rect">
            <a:avLst/>
          </a:prstGeom>
          <a:noFill/>
        </p:spPr>
        <p:txBody>
          <a:bodyPr wrap="square" rtlCol="0">
            <a:spAutoFit/>
          </a:bodyPr>
          <a:lstStyle/>
          <a:p>
            <a:pPr algn="ctr"/>
            <a:r>
              <a:rPr lang="en-US" sz="2800" dirty="0">
                <a:solidFill>
                  <a:schemeClr val="bg1"/>
                </a:solidFill>
              </a:rPr>
              <a:t>Human cells in mouse : CAR-T cells biodistribution and activation (</a:t>
            </a:r>
            <a:r>
              <a:rPr lang="en-US" sz="2800" dirty="0" err="1">
                <a:solidFill>
                  <a:schemeClr val="bg1"/>
                </a:solidFill>
              </a:rPr>
              <a:t>RNAscope</a:t>
            </a:r>
            <a:r>
              <a:rPr lang="en-US" sz="2800" dirty="0">
                <a:solidFill>
                  <a:schemeClr val="bg1"/>
                </a:solidFill>
              </a:rPr>
              <a:t> assay)</a:t>
            </a:r>
          </a:p>
        </p:txBody>
      </p:sp>
      <p:grpSp>
        <p:nvGrpSpPr>
          <p:cNvPr id="19" name="Groupe 18">
            <a:extLst>
              <a:ext uri="{FF2B5EF4-FFF2-40B4-BE49-F238E27FC236}">
                <a16:creationId xmlns:a16="http://schemas.microsoft.com/office/drawing/2014/main" id="{D192BA69-5D88-45AE-924E-1F26F6EB057B}"/>
              </a:ext>
            </a:extLst>
          </p:cNvPr>
          <p:cNvGrpSpPr/>
          <p:nvPr/>
        </p:nvGrpSpPr>
        <p:grpSpPr>
          <a:xfrm>
            <a:off x="9834291" y="921941"/>
            <a:ext cx="2038940" cy="1609142"/>
            <a:chOff x="10167666" y="4819563"/>
            <a:chExt cx="2038940" cy="1609142"/>
          </a:xfrm>
        </p:grpSpPr>
        <p:pic>
          <p:nvPicPr>
            <p:cNvPr id="20" name="Picture 4" descr="CAR T Science: Understanding CAR T Associated Toxicities | For HCPs">
              <a:extLst>
                <a:ext uri="{FF2B5EF4-FFF2-40B4-BE49-F238E27FC236}">
                  <a16:creationId xmlns:a16="http://schemas.microsoft.com/office/drawing/2014/main" id="{DA6A3721-0BF6-498A-B742-6041BA4801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9135"/>
            <a:stretch/>
          </p:blipFill>
          <p:spPr bwMode="auto">
            <a:xfrm>
              <a:off x="10167666" y="5131794"/>
              <a:ext cx="1737508" cy="1296911"/>
            </a:xfrm>
            <a:prstGeom prst="rect">
              <a:avLst/>
            </a:prstGeom>
            <a:solidFill>
              <a:schemeClr val="accent3">
                <a:lumMod val="40000"/>
                <a:lumOff val="60000"/>
              </a:schemeClr>
            </a:solidFill>
            <a:ln>
              <a:solidFill>
                <a:srgbClr val="FF0000"/>
              </a:solidFill>
            </a:ln>
          </p:spPr>
        </p:pic>
        <p:sp>
          <p:nvSpPr>
            <p:cNvPr id="21" name="TextBox 16">
              <a:extLst>
                <a:ext uri="{FF2B5EF4-FFF2-40B4-BE49-F238E27FC236}">
                  <a16:creationId xmlns:a16="http://schemas.microsoft.com/office/drawing/2014/main" id="{79A2CAB5-0F4B-40C5-AD78-2129AECAC48B}"/>
                </a:ext>
              </a:extLst>
            </p:cNvPr>
            <p:cNvSpPr txBox="1"/>
            <p:nvPr/>
          </p:nvSpPr>
          <p:spPr>
            <a:xfrm>
              <a:off x="10307809" y="4819563"/>
              <a:ext cx="1898797" cy="307777"/>
            </a:xfrm>
            <a:prstGeom prst="rect">
              <a:avLst/>
            </a:prstGeom>
            <a:noFill/>
          </p:spPr>
          <p:txBody>
            <a:bodyPr wrap="square" rtlCol="0">
              <a:spAutoFit/>
            </a:bodyPr>
            <a:lstStyle/>
            <a:p>
              <a:r>
                <a:rPr lang="en-US" sz="1400" b="1" dirty="0"/>
                <a:t>CELL THERAPY</a:t>
              </a:r>
            </a:p>
          </p:txBody>
        </p:sp>
      </p:grpSp>
    </p:spTree>
    <p:extLst>
      <p:ext uri="{BB962C8B-B14F-4D97-AF65-F5344CB8AC3E}">
        <p14:creationId xmlns:p14="http://schemas.microsoft.com/office/powerpoint/2010/main" val="301070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353D2FD-4909-46DC-ABC8-88E91704D297}"/>
              </a:ext>
            </a:extLst>
          </p:cNvPr>
          <p:cNvPicPr>
            <a:picLocks noChangeAspect="1"/>
          </p:cNvPicPr>
          <p:nvPr/>
        </p:nvPicPr>
        <p:blipFill>
          <a:blip r:embed="rId2"/>
          <a:stretch>
            <a:fillRect/>
          </a:stretch>
        </p:blipFill>
        <p:spPr>
          <a:xfrm>
            <a:off x="-1" y="177481"/>
            <a:ext cx="12173191" cy="6497639"/>
          </a:xfrm>
          <a:prstGeom prst="rect">
            <a:avLst/>
          </a:prstGeom>
        </p:spPr>
      </p:pic>
      <p:grpSp>
        <p:nvGrpSpPr>
          <p:cNvPr id="3" name="Groupe 2">
            <a:extLst>
              <a:ext uri="{FF2B5EF4-FFF2-40B4-BE49-F238E27FC236}">
                <a16:creationId xmlns:a16="http://schemas.microsoft.com/office/drawing/2014/main" id="{C9A0B0F8-3E88-4727-8B78-F4AB093EDB52}"/>
              </a:ext>
            </a:extLst>
          </p:cNvPr>
          <p:cNvGrpSpPr/>
          <p:nvPr/>
        </p:nvGrpSpPr>
        <p:grpSpPr>
          <a:xfrm>
            <a:off x="10234341" y="180567"/>
            <a:ext cx="2038940" cy="1609142"/>
            <a:chOff x="10167666" y="4819563"/>
            <a:chExt cx="2038940" cy="1609142"/>
          </a:xfrm>
        </p:grpSpPr>
        <p:pic>
          <p:nvPicPr>
            <p:cNvPr id="4" name="Picture 4" descr="CAR T Science: Understanding CAR T Associated Toxicities | For HCPs">
              <a:extLst>
                <a:ext uri="{FF2B5EF4-FFF2-40B4-BE49-F238E27FC236}">
                  <a16:creationId xmlns:a16="http://schemas.microsoft.com/office/drawing/2014/main" id="{B130F5C2-EB8B-448E-9ED7-670FA59E26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9135"/>
            <a:stretch/>
          </p:blipFill>
          <p:spPr bwMode="auto">
            <a:xfrm>
              <a:off x="10167666" y="5131794"/>
              <a:ext cx="1737508" cy="1296911"/>
            </a:xfrm>
            <a:prstGeom prst="rect">
              <a:avLst/>
            </a:prstGeom>
            <a:solidFill>
              <a:schemeClr val="accent3">
                <a:lumMod val="40000"/>
                <a:lumOff val="60000"/>
              </a:schemeClr>
            </a:solidFill>
            <a:ln>
              <a:solidFill>
                <a:srgbClr val="FF0000"/>
              </a:solidFill>
            </a:ln>
          </p:spPr>
        </p:pic>
        <p:sp>
          <p:nvSpPr>
            <p:cNvPr id="5" name="TextBox 16">
              <a:extLst>
                <a:ext uri="{FF2B5EF4-FFF2-40B4-BE49-F238E27FC236}">
                  <a16:creationId xmlns:a16="http://schemas.microsoft.com/office/drawing/2014/main" id="{D29C6D30-E7B3-4F1D-9685-A52C2E747B0C}"/>
                </a:ext>
              </a:extLst>
            </p:cNvPr>
            <p:cNvSpPr txBox="1"/>
            <p:nvPr/>
          </p:nvSpPr>
          <p:spPr>
            <a:xfrm>
              <a:off x="10307809" y="4819563"/>
              <a:ext cx="1898797" cy="307777"/>
            </a:xfrm>
            <a:prstGeom prst="rect">
              <a:avLst/>
            </a:prstGeom>
            <a:noFill/>
          </p:spPr>
          <p:txBody>
            <a:bodyPr wrap="square" rtlCol="0">
              <a:spAutoFit/>
            </a:bodyPr>
            <a:lstStyle/>
            <a:p>
              <a:r>
                <a:rPr lang="en-US" sz="1400" b="1" dirty="0"/>
                <a:t>CELL THERAPY</a:t>
              </a:r>
            </a:p>
          </p:txBody>
        </p:sp>
      </p:grpSp>
    </p:spTree>
    <p:extLst>
      <p:ext uri="{BB962C8B-B14F-4D97-AF65-F5344CB8AC3E}">
        <p14:creationId xmlns:p14="http://schemas.microsoft.com/office/powerpoint/2010/main" val="4564343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3200" y="2006600"/>
            <a:ext cx="11655005" cy="4165059"/>
            <a:chOff x="240140" y="514350"/>
            <a:chExt cx="8741254" cy="3123793"/>
          </a:xfrm>
        </p:grpSpPr>
        <p:grpSp>
          <p:nvGrpSpPr>
            <p:cNvPr id="5" name="Group 4"/>
            <p:cNvGrpSpPr/>
            <p:nvPr/>
          </p:nvGrpSpPr>
          <p:grpSpPr>
            <a:xfrm>
              <a:off x="5565015" y="3176350"/>
              <a:ext cx="2580506" cy="236986"/>
              <a:chOff x="5307563" y="3709939"/>
              <a:chExt cx="2580506" cy="236986"/>
            </a:xfrm>
          </p:grpSpPr>
          <p:sp>
            <p:nvSpPr>
              <p:cNvPr id="39" name="Isosceles Triangle 38"/>
              <p:cNvSpPr/>
              <p:nvPr/>
            </p:nvSpPr>
            <p:spPr>
              <a:xfrm>
                <a:off x="5307563" y="3709939"/>
                <a:ext cx="176959" cy="20657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sp>
            <p:nvSpPr>
              <p:cNvPr id="44" name="TextBox 43"/>
              <p:cNvSpPr txBox="1"/>
              <p:nvPr/>
            </p:nvSpPr>
            <p:spPr>
              <a:xfrm>
                <a:off x="5607877" y="3716092"/>
                <a:ext cx="2280192" cy="230833"/>
              </a:xfrm>
              <a:prstGeom prst="rect">
                <a:avLst/>
              </a:prstGeom>
              <a:noFill/>
            </p:spPr>
            <p:txBody>
              <a:bodyPr wrap="none" rtlCol="0">
                <a:spAutoFit/>
              </a:bodyPr>
              <a:lstStyle/>
              <a:p>
                <a:r>
                  <a:rPr lang="en-US" sz="1400" dirty="0"/>
                  <a:t>Edited-only hepatocytes (mono-allelic) </a:t>
                </a:r>
              </a:p>
            </p:txBody>
          </p:sp>
        </p:grpSp>
        <p:grpSp>
          <p:nvGrpSpPr>
            <p:cNvPr id="7" name="Group 6"/>
            <p:cNvGrpSpPr/>
            <p:nvPr/>
          </p:nvGrpSpPr>
          <p:grpSpPr>
            <a:xfrm>
              <a:off x="407993" y="3182503"/>
              <a:ext cx="1523001" cy="230833"/>
              <a:chOff x="2037598" y="3388008"/>
              <a:chExt cx="1523001" cy="230833"/>
            </a:xfrm>
          </p:grpSpPr>
          <p:sp>
            <p:nvSpPr>
              <p:cNvPr id="43" name="TextBox 42"/>
              <p:cNvSpPr txBox="1"/>
              <p:nvPr/>
            </p:nvSpPr>
            <p:spPr>
              <a:xfrm>
                <a:off x="2259233" y="3388008"/>
                <a:ext cx="1301366" cy="230833"/>
              </a:xfrm>
              <a:prstGeom prst="rect">
                <a:avLst/>
              </a:prstGeom>
              <a:noFill/>
            </p:spPr>
            <p:txBody>
              <a:bodyPr wrap="none" rtlCol="0">
                <a:spAutoFit/>
              </a:bodyPr>
              <a:lstStyle/>
              <a:p>
                <a:r>
                  <a:rPr lang="en-US" sz="1400" dirty="0"/>
                  <a:t>WT-only hepatocytes</a:t>
                </a:r>
              </a:p>
            </p:txBody>
          </p:sp>
          <p:sp>
            <p:nvSpPr>
              <p:cNvPr id="41" name="Isosceles Triangle 40"/>
              <p:cNvSpPr/>
              <p:nvPr/>
            </p:nvSpPr>
            <p:spPr>
              <a:xfrm>
                <a:off x="2037598" y="3406244"/>
                <a:ext cx="176959" cy="20657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grpSp>
        <p:grpSp>
          <p:nvGrpSpPr>
            <p:cNvPr id="8" name="Group 7"/>
            <p:cNvGrpSpPr/>
            <p:nvPr/>
          </p:nvGrpSpPr>
          <p:grpSpPr>
            <a:xfrm>
              <a:off x="5551963" y="3407310"/>
              <a:ext cx="2492831" cy="230833"/>
              <a:chOff x="3318407" y="4267807"/>
              <a:chExt cx="2492831" cy="230833"/>
            </a:xfrm>
          </p:grpSpPr>
          <p:sp>
            <p:nvSpPr>
              <p:cNvPr id="42" name="TextBox 41"/>
              <p:cNvSpPr txBox="1"/>
              <p:nvPr/>
            </p:nvSpPr>
            <p:spPr>
              <a:xfrm>
                <a:off x="3639633" y="4267807"/>
                <a:ext cx="2171605" cy="230833"/>
              </a:xfrm>
              <a:prstGeom prst="rect">
                <a:avLst/>
              </a:prstGeom>
              <a:noFill/>
            </p:spPr>
            <p:txBody>
              <a:bodyPr wrap="none" rtlCol="0">
                <a:spAutoFit/>
              </a:bodyPr>
              <a:lstStyle/>
              <a:p>
                <a:r>
                  <a:rPr lang="en-US" sz="1400" dirty="0"/>
                  <a:t>Co-expressing hepatocytes (bi-allelic)</a:t>
                </a:r>
              </a:p>
            </p:txBody>
          </p:sp>
          <p:sp>
            <p:nvSpPr>
              <p:cNvPr id="48" name="Right Arrow 47"/>
              <p:cNvSpPr/>
              <p:nvPr/>
            </p:nvSpPr>
            <p:spPr>
              <a:xfrm>
                <a:off x="3318407" y="4329101"/>
                <a:ext cx="256007" cy="16452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67"/>
              </a:p>
            </p:txBody>
          </p:sp>
        </p:grpSp>
        <p:grpSp>
          <p:nvGrpSpPr>
            <p:cNvPr id="4" name="Group 3"/>
            <p:cNvGrpSpPr/>
            <p:nvPr/>
          </p:nvGrpSpPr>
          <p:grpSpPr>
            <a:xfrm>
              <a:off x="240140" y="514350"/>
              <a:ext cx="8741254" cy="2589734"/>
              <a:chOff x="202152" y="884444"/>
              <a:chExt cx="7065988" cy="2093410"/>
            </a:xfrm>
          </p:grpSpPr>
          <p:sp>
            <p:nvSpPr>
              <p:cNvPr id="12" name="TextBox 11"/>
              <p:cNvSpPr txBox="1"/>
              <p:nvPr/>
            </p:nvSpPr>
            <p:spPr>
              <a:xfrm>
                <a:off x="1306430" y="884444"/>
                <a:ext cx="1249125" cy="230171"/>
              </a:xfrm>
              <a:prstGeom prst="rect">
                <a:avLst/>
              </a:prstGeom>
              <a:noFill/>
            </p:spPr>
            <p:txBody>
              <a:bodyPr wrap="none" rtlCol="0">
                <a:spAutoFit/>
              </a:bodyPr>
              <a:lstStyle/>
              <a:p>
                <a:pPr algn="ctr"/>
                <a:r>
                  <a:rPr lang="en-US" sz="1867" dirty="0"/>
                  <a:t>Vehicle mouse liver</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152" y="1144566"/>
                <a:ext cx="3457675" cy="1833288"/>
              </a:xfrm>
              <a:prstGeom prst="rect">
                <a:avLst/>
              </a:prstGeom>
            </p:spPr>
          </p:pic>
          <p:sp>
            <p:nvSpPr>
              <p:cNvPr id="61" name="Isosceles Triangle 60"/>
              <p:cNvSpPr/>
              <p:nvPr/>
            </p:nvSpPr>
            <p:spPr>
              <a:xfrm>
                <a:off x="1502188" y="2053580"/>
                <a:ext cx="131547" cy="1535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62" name="Isosceles Triangle 61"/>
              <p:cNvSpPr/>
              <p:nvPr/>
            </p:nvSpPr>
            <p:spPr>
              <a:xfrm>
                <a:off x="3087004" y="2499099"/>
                <a:ext cx="131547" cy="1535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3" name="TextBox 12"/>
              <p:cNvSpPr txBox="1"/>
              <p:nvPr/>
            </p:nvSpPr>
            <p:spPr>
              <a:xfrm>
                <a:off x="4966290" y="884444"/>
                <a:ext cx="1145566" cy="230171"/>
              </a:xfrm>
              <a:prstGeom prst="rect">
                <a:avLst/>
              </a:prstGeom>
              <a:noFill/>
            </p:spPr>
            <p:txBody>
              <a:bodyPr wrap="none" rtlCol="0">
                <a:spAutoFit/>
              </a:bodyPr>
              <a:lstStyle/>
              <a:p>
                <a:pPr algn="ctr"/>
                <a:r>
                  <a:rPr lang="en-US" sz="1867" dirty="0"/>
                  <a:t>CRISPR/Cas9 liver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144319"/>
                <a:ext cx="3458140" cy="1833535"/>
              </a:xfrm>
              <a:prstGeom prst="rect">
                <a:avLst/>
              </a:prstGeom>
            </p:spPr>
          </p:pic>
          <p:sp>
            <p:nvSpPr>
              <p:cNvPr id="53" name="Isosceles Triangle 52"/>
              <p:cNvSpPr/>
              <p:nvPr/>
            </p:nvSpPr>
            <p:spPr>
              <a:xfrm>
                <a:off x="6605400" y="1882029"/>
                <a:ext cx="131547" cy="15356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60" name="Isosceles Triangle 59"/>
              <p:cNvSpPr/>
              <p:nvPr/>
            </p:nvSpPr>
            <p:spPr>
              <a:xfrm>
                <a:off x="4932290" y="2074741"/>
                <a:ext cx="131547" cy="15356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5" name="Right Arrow 34"/>
              <p:cNvSpPr/>
              <p:nvPr/>
            </p:nvSpPr>
            <p:spPr>
              <a:xfrm rot="1952197">
                <a:off x="5781777" y="2608361"/>
                <a:ext cx="194278" cy="1248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36" name="Right Arrow 35"/>
              <p:cNvSpPr/>
              <p:nvPr/>
            </p:nvSpPr>
            <p:spPr>
              <a:xfrm rot="1952197">
                <a:off x="4126365" y="1918036"/>
                <a:ext cx="194278" cy="1248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a:p>
            </p:txBody>
          </p:sp>
          <p:sp>
            <p:nvSpPr>
              <p:cNvPr id="11" name="TextBox 10"/>
              <p:cNvSpPr txBox="1"/>
              <p:nvPr/>
            </p:nvSpPr>
            <p:spPr>
              <a:xfrm>
                <a:off x="2858136" y="1144319"/>
                <a:ext cx="801691" cy="230171"/>
              </a:xfrm>
              <a:prstGeom prst="rect">
                <a:avLst/>
              </a:prstGeom>
              <a:solidFill>
                <a:schemeClr val="bg1">
                  <a:alpha val="66000"/>
                </a:schemeClr>
              </a:solidFill>
            </p:spPr>
            <p:txBody>
              <a:bodyPr wrap="none" rtlCol="0">
                <a:spAutoFit/>
              </a:bodyPr>
              <a:lstStyle/>
              <a:p>
                <a:pPr algn="r"/>
                <a:r>
                  <a:rPr lang="en-US" sz="1867" i="1" dirty="0">
                    <a:solidFill>
                      <a:schemeClr val="accent4">
                        <a:lumMod val="75000"/>
                      </a:schemeClr>
                    </a:solidFill>
                  </a:rPr>
                  <a:t>WT</a:t>
                </a:r>
                <a:r>
                  <a:rPr lang="en-US" sz="1867" i="1" dirty="0">
                    <a:solidFill>
                      <a:srgbClr val="00B050"/>
                    </a:solidFill>
                  </a:rPr>
                  <a:t> </a:t>
                </a:r>
                <a:r>
                  <a:rPr lang="en-US" sz="1867" i="1" dirty="0"/>
                  <a:t>/ </a:t>
                </a:r>
                <a:r>
                  <a:rPr lang="en-US" sz="1867" i="1" dirty="0">
                    <a:solidFill>
                      <a:srgbClr val="CC0066"/>
                    </a:solidFill>
                  </a:rPr>
                  <a:t>Edited</a:t>
                </a:r>
              </a:p>
            </p:txBody>
          </p:sp>
          <p:sp>
            <p:nvSpPr>
              <p:cNvPr id="38" name="TextBox 37"/>
              <p:cNvSpPr txBox="1"/>
              <p:nvPr/>
            </p:nvSpPr>
            <p:spPr>
              <a:xfrm>
                <a:off x="6461508" y="1144319"/>
                <a:ext cx="801691" cy="230171"/>
              </a:xfrm>
              <a:prstGeom prst="rect">
                <a:avLst/>
              </a:prstGeom>
              <a:solidFill>
                <a:schemeClr val="bg1">
                  <a:alpha val="66000"/>
                </a:schemeClr>
              </a:solidFill>
            </p:spPr>
            <p:txBody>
              <a:bodyPr wrap="none" rtlCol="0">
                <a:spAutoFit/>
              </a:bodyPr>
              <a:lstStyle/>
              <a:p>
                <a:pPr algn="r"/>
                <a:r>
                  <a:rPr lang="en-US" sz="1867" i="1" dirty="0">
                    <a:solidFill>
                      <a:schemeClr val="accent4">
                        <a:lumMod val="75000"/>
                      </a:schemeClr>
                    </a:solidFill>
                  </a:rPr>
                  <a:t>WT</a:t>
                </a:r>
                <a:r>
                  <a:rPr lang="en-US" sz="1867" i="1" dirty="0">
                    <a:solidFill>
                      <a:srgbClr val="00B050"/>
                    </a:solidFill>
                  </a:rPr>
                  <a:t> </a:t>
                </a:r>
                <a:r>
                  <a:rPr lang="en-US" sz="1867" i="1" dirty="0"/>
                  <a:t>/ </a:t>
                </a:r>
                <a:r>
                  <a:rPr lang="en-US" sz="1867" i="1" dirty="0">
                    <a:solidFill>
                      <a:srgbClr val="CC0066"/>
                    </a:solidFill>
                  </a:rPr>
                  <a:t>Edited</a:t>
                </a:r>
              </a:p>
            </p:txBody>
          </p:sp>
        </p:grpSp>
      </p:grpSp>
      <p:sp>
        <p:nvSpPr>
          <p:cNvPr id="10" name="Right Brace 9"/>
          <p:cNvSpPr/>
          <p:nvPr/>
        </p:nvSpPr>
        <p:spPr>
          <a:xfrm rot="5400000">
            <a:off x="3762182" y="1524307"/>
            <a:ext cx="95591" cy="6197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55" name="TextBox 54"/>
          <p:cNvSpPr txBox="1"/>
          <p:nvPr/>
        </p:nvSpPr>
        <p:spPr>
          <a:xfrm>
            <a:off x="3535821" y="1834178"/>
            <a:ext cx="542136" cy="297454"/>
          </a:xfrm>
          <a:prstGeom prst="rect">
            <a:avLst/>
          </a:prstGeom>
          <a:noFill/>
        </p:spPr>
        <p:txBody>
          <a:bodyPr wrap="none" rtlCol="0">
            <a:spAutoFit/>
          </a:bodyPr>
          <a:lstStyle/>
          <a:p>
            <a:pPr algn="ctr"/>
            <a:r>
              <a:rPr lang="en-US" sz="1333" dirty="0"/>
              <a:t>49 </a:t>
            </a:r>
            <a:r>
              <a:rPr lang="en-US" sz="1333" dirty="0" err="1"/>
              <a:t>nt</a:t>
            </a:r>
            <a:endParaRPr lang="en-US" sz="1333" dirty="0"/>
          </a:p>
        </p:txBody>
      </p:sp>
      <p:sp>
        <p:nvSpPr>
          <p:cNvPr id="30" name="Title 5"/>
          <p:cNvSpPr txBox="1">
            <a:spLocks/>
          </p:cNvSpPr>
          <p:nvPr/>
        </p:nvSpPr>
        <p:spPr bwMode="gray">
          <a:xfrm>
            <a:off x="0" y="-20811"/>
            <a:ext cx="12192000" cy="6858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267" kern="1200">
                <a:solidFill>
                  <a:schemeClr val="bg1"/>
                </a:solidFill>
                <a:latin typeface="+mj-lt"/>
                <a:ea typeface="+mj-ea"/>
                <a:cs typeface="+mj-cs"/>
              </a:defRPr>
            </a:lvl1pPr>
          </a:lstStyle>
          <a:p>
            <a:pPr algn="ctr"/>
            <a:r>
              <a:rPr lang="en-US" sz="3200" b="1" dirty="0">
                <a:solidFill>
                  <a:schemeClr val="tx1"/>
                </a:solidFill>
                <a:latin typeface="+mn-lt"/>
              </a:rPr>
              <a:t>CRISPR-Cas9 editing validation (</a:t>
            </a:r>
            <a:r>
              <a:rPr lang="en-US" sz="3200" b="1" dirty="0" err="1">
                <a:solidFill>
                  <a:schemeClr val="tx1"/>
                </a:solidFill>
                <a:latin typeface="+mn-lt"/>
              </a:rPr>
              <a:t>BaseScope</a:t>
            </a:r>
            <a:r>
              <a:rPr lang="en-US" sz="3200" b="1" dirty="0">
                <a:solidFill>
                  <a:schemeClr val="tx1"/>
                </a:solidFill>
                <a:latin typeface="+mn-lt"/>
              </a:rPr>
              <a:t> assay)</a:t>
            </a:r>
          </a:p>
        </p:txBody>
      </p:sp>
      <p:cxnSp>
        <p:nvCxnSpPr>
          <p:cNvPr id="67" name="Straight Connector 66"/>
          <p:cNvCxnSpPr/>
          <p:nvPr/>
        </p:nvCxnSpPr>
        <p:spPr>
          <a:xfrm flipH="1">
            <a:off x="3450032" y="1112873"/>
            <a:ext cx="72063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385069" y="802709"/>
            <a:ext cx="916661" cy="307777"/>
          </a:xfrm>
          <a:prstGeom prst="rect">
            <a:avLst/>
          </a:prstGeom>
          <a:noFill/>
        </p:spPr>
        <p:txBody>
          <a:bodyPr wrap="none" rtlCol="0">
            <a:spAutoFit/>
          </a:bodyPr>
          <a:lstStyle/>
          <a:p>
            <a:r>
              <a:rPr lang="de-DE" sz="1400" b="1" dirty="0">
                <a:solidFill>
                  <a:srgbClr val="00B050"/>
                </a:solidFill>
              </a:rPr>
              <a:t>WT probe</a:t>
            </a:r>
          </a:p>
        </p:txBody>
      </p:sp>
      <p:grpSp>
        <p:nvGrpSpPr>
          <p:cNvPr id="27" name="Group 26"/>
          <p:cNvGrpSpPr/>
          <p:nvPr/>
        </p:nvGrpSpPr>
        <p:grpSpPr>
          <a:xfrm>
            <a:off x="2726027" y="1252743"/>
            <a:ext cx="2341619" cy="436047"/>
            <a:chOff x="2891491" y="1252743"/>
            <a:chExt cx="2341619" cy="436046"/>
          </a:xfrm>
        </p:grpSpPr>
        <p:cxnSp>
          <p:nvCxnSpPr>
            <p:cNvPr id="19" name="Straight Connector 18"/>
            <p:cNvCxnSpPr/>
            <p:nvPr/>
          </p:nvCxnSpPr>
          <p:spPr>
            <a:xfrm>
              <a:off x="2960177"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104739"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249301"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93863"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538425"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405797"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550359"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694921"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839483"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984045"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128613" y="1257098"/>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682987" y="1257098"/>
              <a:ext cx="8708" cy="4049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827549" y="1257098"/>
              <a:ext cx="8708" cy="4049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972111" y="1257098"/>
              <a:ext cx="8708" cy="4049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116673" y="1257098"/>
              <a:ext cx="8708" cy="4049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261235" y="1257098"/>
              <a:ext cx="8708" cy="4049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91491" y="1252743"/>
              <a:ext cx="2341619" cy="6214"/>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68" name="Straight Connector 67"/>
            <p:cNvCxnSpPr/>
            <p:nvPr/>
          </p:nvCxnSpPr>
          <p:spPr>
            <a:xfrm>
              <a:off x="2891491" y="1682575"/>
              <a:ext cx="2341619" cy="6214"/>
            </a:xfrm>
            <a:prstGeom prst="line">
              <a:avLst/>
            </a:prstGeom>
            <a:ln w="57150"/>
          </p:spPr>
          <p:style>
            <a:lnRef idx="1">
              <a:schemeClr val="accent3"/>
            </a:lnRef>
            <a:fillRef idx="0">
              <a:schemeClr val="accent3"/>
            </a:fillRef>
            <a:effectRef idx="0">
              <a:schemeClr val="accent3"/>
            </a:effectRef>
            <a:fontRef idx="minor">
              <a:schemeClr val="tx1"/>
            </a:fontRef>
          </p:style>
        </p:cxnSp>
      </p:grpSp>
      <p:sp>
        <p:nvSpPr>
          <p:cNvPr id="26" name="TextBox 25"/>
          <p:cNvSpPr txBox="1"/>
          <p:nvPr/>
        </p:nvSpPr>
        <p:spPr>
          <a:xfrm>
            <a:off x="2013987" y="1268771"/>
            <a:ext cx="502061" cy="369332"/>
          </a:xfrm>
          <a:prstGeom prst="rect">
            <a:avLst/>
          </a:prstGeom>
          <a:noFill/>
        </p:spPr>
        <p:txBody>
          <a:bodyPr wrap="none" rtlCol="0">
            <a:spAutoFit/>
          </a:bodyPr>
          <a:lstStyle/>
          <a:p>
            <a:r>
              <a:rPr lang="de-DE" dirty="0"/>
              <a:t>WT</a:t>
            </a:r>
          </a:p>
        </p:txBody>
      </p:sp>
      <p:cxnSp>
        <p:nvCxnSpPr>
          <p:cNvPr id="88" name="Straight Connector 87"/>
          <p:cNvCxnSpPr/>
          <p:nvPr/>
        </p:nvCxnSpPr>
        <p:spPr>
          <a:xfrm flipH="1">
            <a:off x="7813789" y="1112873"/>
            <a:ext cx="7206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TextBox 88"/>
          <p:cNvSpPr txBox="1"/>
          <p:nvPr/>
        </p:nvSpPr>
        <p:spPr>
          <a:xfrm>
            <a:off x="7619485" y="802709"/>
            <a:ext cx="1137876" cy="307777"/>
          </a:xfrm>
          <a:prstGeom prst="rect">
            <a:avLst/>
          </a:prstGeom>
          <a:noFill/>
        </p:spPr>
        <p:txBody>
          <a:bodyPr wrap="none" rtlCol="0">
            <a:spAutoFit/>
          </a:bodyPr>
          <a:lstStyle/>
          <a:p>
            <a:r>
              <a:rPr lang="de-DE" sz="1400" b="1" dirty="0">
                <a:solidFill>
                  <a:srgbClr val="FF0000"/>
                </a:solidFill>
              </a:rPr>
              <a:t>Edited probe</a:t>
            </a:r>
          </a:p>
        </p:txBody>
      </p:sp>
      <p:grpSp>
        <p:nvGrpSpPr>
          <p:cNvPr id="28" name="Group 27"/>
          <p:cNvGrpSpPr/>
          <p:nvPr/>
        </p:nvGrpSpPr>
        <p:grpSpPr>
          <a:xfrm>
            <a:off x="7089785" y="1252743"/>
            <a:ext cx="2341619" cy="436047"/>
            <a:chOff x="7255249" y="1240474"/>
            <a:chExt cx="2341619" cy="436046"/>
          </a:xfrm>
        </p:grpSpPr>
        <p:cxnSp>
          <p:nvCxnSpPr>
            <p:cNvPr id="69" name="Straight Connector 68"/>
            <p:cNvCxnSpPr/>
            <p:nvPr/>
          </p:nvCxnSpPr>
          <p:spPr>
            <a:xfrm>
              <a:off x="7323935"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68497"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613059"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7757621"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02183"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769555"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914117"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9058679"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9203241"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347803"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9492371" y="1244829"/>
              <a:ext cx="8708" cy="40494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8046745" y="1244829"/>
              <a:ext cx="8708" cy="40494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191307" y="1244829"/>
              <a:ext cx="8708" cy="40494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335869" y="1244829"/>
              <a:ext cx="8708" cy="40494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480431" y="1244829"/>
              <a:ext cx="8708" cy="40494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624993" y="1244829"/>
              <a:ext cx="8708" cy="40494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7255249" y="1240474"/>
              <a:ext cx="2341619" cy="6214"/>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90" name="Straight Connector 89"/>
            <p:cNvCxnSpPr/>
            <p:nvPr/>
          </p:nvCxnSpPr>
          <p:spPr>
            <a:xfrm>
              <a:off x="7255249" y="1670306"/>
              <a:ext cx="2341619" cy="6214"/>
            </a:xfrm>
            <a:prstGeom prst="line">
              <a:avLst/>
            </a:prstGeom>
            <a:ln w="57150"/>
          </p:spPr>
          <p:style>
            <a:lnRef idx="1">
              <a:schemeClr val="accent3"/>
            </a:lnRef>
            <a:fillRef idx="0">
              <a:schemeClr val="accent3"/>
            </a:fillRef>
            <a:effectRef idx="0">
              <a:schemeClr val="accent3"/>
            </a:effectRef>
            <a:fontRef idx="minor">
              <a:schemeClr val="tx1"/>
            </a:fontRef>
          </p:style>
        </p:cxnSp>
      </p:grpSp>
      <p:sp>
        <p:nvSpPr>
          <p:cNvPr id="91" name="TextBox 90"/>
          <p:cNvSpPr txBox="1"/>
          <p:nvPr/>
        </p:nvSpPr>
        <p:spPr>
          <a:xfrm>
            <a:off x="6299365" y="1268771"/>
            <a:ext cx="779893" cy="369332"/>
          </a:xfrm>
          <a:prstGeom prst="rect">
            <a:avLst/>
          </a:prstGeom>
          <a:noFill/>
        </p:spPr>
        <p:txBody>
          <a:bodyPr wrap="none" rtlCol="0">
            <a:spAutoFit/>
          </a:bodyPr>
          <a:lstStyle/>
          <a:p>
            <a:r>
              <a:rPr lang="de-DE" dirty="0"/>
              <a:t>Edited</a:t>
            </a:r>
          </a:p>
        </p:txBody>
      </p:sp>
      <p:sp>
        <p:nvSpPr>
          <p:cNvPr id="85" name="TextBox 84"/>
          <p:cNvSpPr txBox="1"/>
          <p:nvPr/>
        </p:nvSpPr>
        <p:spPr>
          <a:xfrm>
            <a:off x="578162" y="1225558"/>
            <a:ext cx="1014317" cy="769441"/>
          </a:xfrm>
          <a:prstGeom prst="rect">
            <a:avLst/>
          </a:prstGeom>
          <a:noFill/>
        </p:spPr>
        <p:txBody>
          <a:bodyPr wrap="none" rtlCol="0">
            <a:spAutoFit/>
          </a:bodyPr>
          <a:lstStyle/>
          <a:p>
            <a:r>
              <a:rPr lang="de-DE" sz="4400" b="1" dirty="0">
                <a:solidFill>
                  <a:srgbClr val="00B050"/>
                </a:solidFill>
              </a:rPr>
              <a:t>YES</a:t>
            </a:r>
          </a:p>
        </p:txBody>
      </p:sp>
      <p:sp>
        <p:nvSpPr>
          <p:cNvPr id="86" name="Explosion 1 85"/>
          <p:cNvSpPr/>
          <p:nvPr/>
        </p:nvSpPr>
        <p:spPr>
          <a:xfrm>
            <a:off x="104053" y="951591"/>
            <a:ext cx="1962531" cy="1346031"/>
          </a:xfrm>
          <a:prstGeom prst="irregularSeal1">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tangle 5">
            <a:extLst>
              <a:ext uri="{FF2B5EF4-FFF2-40B4-BE49-F238E27FC236}">
                <a16:creationId xmlns:a16="http://schemas.microsoft.com/office/drawing/2014/main" id="{EDF06F56-C0FB-4704-97CD-65D5A77FC66C}"/>
              </a:ext>
            </a:extLst>
          </p:cNvPr>
          <p:cNvSpPr/>
          <p:nvPr/>
        </p:nvSpPr>
        <p:spPr>
          <a:xfrm>
            <a:off x="1872248" y="6310869"/>
            <a:ext cx="9202153" cy="338554"/>
          </a:xfrm>
          <a:prstGeom prst="rect">
            <a:avLst/>
          </a:prstGeom>
        </p:spPr>
        <p:txBody>
          <a:bodyPr wrap="square">
            <a:spAutoFit/>
          </a:bodyPr>
          <a:lstStyle/>
          <a:p>
            <a:r>
              <a:rPr lang="en-US" sz="1600" dirty="0"/>
              <a:t>Bi-allelic (both copies were edited or not edited) or monoallelic (only one copy was edited)</a:t>
            </a:r>
          </a:p>
        </p:txBody>
      </p:sp>
    </p:spTree>
    <p:extLst>
      <p:ext uri="{BB962C8B-B14F-4D97-AF65-F5344CB8AC3E}">
        <p14:creationId xmlns:p14="http://schemas.microsoft.com/office/powerpoint/2010/main" val="2274638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a:extLst>
              <a:ext uri="{FF2B5EF4-FFF2-40B4-BE49-F238E27FC236}">
                <a16:creationId xmlns:a16="http://schemas.microsoft.com/office/drawing/2014/main" id="{75469BCD-8A89-4B60-AC12-EB5BB037EE92}"/>
              </a:ext>
            </a:extLst>
          </p:cNvPr>
          <p:cNvSpPr txBox="1"/>
          <p:nvPr/>
        </p:nvSpPr>
        <p:spPr>
          <a:xfrm>
            <a:off x="1307474" y="26445"/>
            <a:ext cx="9408151" cy="707886"/>
          </a:xfrm>
          <a:prstGeom prst="rect">
            <a:avLst/>
          </a:prstGeom>
          <a:noFill/>
        </p:spPr>
        <p:txBody>
          <a:bodyPr wrap="square" rtlCol="0">
            <a:spAutoFit/>
          </a:bodyPr>
          <a:lstStyle/>
          <a:p>
            <a:pPr algn="ctr"/>
            <a:r>
              <a:rPr lang="en-GB" sz="4000" b="1" dirty="0">
                <a:solidFill>
                  <a:schemeClr val="bg1"/>
                </a:solidFill>
              </a:rPr>
              <a:t>Xenograft : human cells in mouse</a:t>
            </a:r>
            <a:endParaRPr lang="fr-FR" sz="4000" b="1" dirty="0">
              <a:solidFill>
                <a:schemeClr val="bg1"/>
              </a:solidFill>
            </a:endParaRPr>
          </a:p>
        </p:txBody>
      </p:sp>
      <p:pic>
        <p:nvPicPr>
          <p:cNvPr id="5" name="Picture 11">
            <a:extLst>
              <a:ext uri="{FF2B5EF4-FFF2-40B4-BE49-F238E27FC236}">
                <a16:creationId xmlns:a16="http://schemas.microsoft.com/office/drawing/2014/main" id="{B6FDD3EC-B9AF-4F05-8A72-3B56DD4FD8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008"/>
          <a:stretch/>
        </p:blipFill>
        <p:spPr>
          <a:xfrm>
            <a:off x="221505" y="1553587"/>
            <a:ext cx="5467451" cy="3661084"/>
          </a:xfrm>
          <a:prstGeom prst="rect">
            <a:avLst/>
          </a:prstGeom>
          <a:ln>
            <a:solidFill>
              <a:schemeClr val="accent1"/>
            </a:solidFill>
          </a:ln>
        </p:spPr>
      </p:pic>
      <p:pic>
        <p:nvPicPr>
          <p:cNvPr id="7" name="Picture 10">
            <a:extLst>
              <a:ext uri="{FF2B5EF4-FFF2-40B4-BE49-F238E27FC236}">
                <a16:creationId xmlns:a16="http://schemas.microsoft.com/office/drawing/2014/main" id="{7BEE67A4-55A8-411A-9B21-22D53C3B0A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750"/>
          <a:stretch/>
        </p:blipFill>
        <p:spPr>
          <a:xfrm>
            <a:off x="6009739" y="1557076"/>
            <a:ext cx="5973682" cy="3627457"/>
          </a:xfrm>
          <a:prstGeom prst="rect">
            <a:avLst/>
          </a:prstGeom>
          <a:ln>
            <a:solidFill>
              <a:schemeClr val="accent1"/>
            </a:solidFill>
          </a:ln>
        </p:spPr>
      </p:pic>
      <p:sp>
        <p:nvSpPr>
          <p:cNvPr id="8" name="Rectangle 9">
            <a:extLst>
              <a:ext uri="{FF2B5EF4-FFF2-40B4-BE49-F238E27FC236}">
                <a16:creationId xmlns:a16="http://schemas.microsoft.com/office/drawing/2014/main" id="{7F87178E-7BF7-426C-AC20-414357DF0581}"/>
              </a:ext>
            </a:extLst>
          </p:cNvPr>
          <p:cNvSpPr>
            <a:spLocks noChangeArrowheads="1"/>
          </p:cNvSpPr>
          <p:nvPr/>
        </p:nvSpPr>
        <p:spPr bwMode="auto">
          <a:xfrm>
            <a:off x="233795" y="5258533"/>
            <a:ext cx="3642985" cy="461665"/>
          </a:xfrm>
          <a:prstGeom prst="rect">
            <a:avLst/>
          </a:prstGeom>
          <a:noFill/>
          <a:ln w="9525">
            <a:noFill/>
            <a:miter lim="800000"/>
            <a:headEnd/>
            <a:tailEnd/>
          </a:ln>
          <a:effectLst/>
        </p:spPr>
        <p:txBody>
          <a:bodyPr wrap="none">
            <a:spAutoFit/>
          </a:bodyPr>
          <a:lstStyle/>
          <a:p>
            <a:pPr defTabSz="1218987">
              <a:defRPr/>
            </a:pPr>
            <a:r>
              <a:rPr lang="en-US" sz="2400" dirty="0">
                <a:solidFill>
                  <a:schemeClr val="accent5">
                    <a:lumMod val="60000"/>
                    <a:lumOff val="40000"/>
                  </a:schemeClr>
                </a:solidFill>
              </a:rPr>
              <a:t>Human-specific </a:t>
            </a:r>
            <a:r>
              <a:rPr lang="en-US" sz="2400" dirty="0" err="1">
                <a:solidFill>
                  <a:schemeClr val="accent5">
                    <a:lumMod val="60000"/>
                    <a:lumOff val="40000"/>
                  </a:schemeClr>
                </a:solidFill>
              </a:rPr>
              <a:t>TGFb</a:t>
            </a:r>
            <a:r>
              <a:rPr lang="en-US" sz="2400" dirty="0">
                <a:solidFill>
                  <a:schemeClr val="accent5">
                    <a:lumMod val="60000"/>
                    <a:lumOff val="40000"/>
                  </a:schemeClr>
                </a:solidFill>
              </a:rPr>
              <a:t> probe</a:t>
            </a:r>
          </a:p>
        </p:txBody>
      </p:sp>
      <p:sp>
        <p:nvSpPr>
          <p:cNvPr id="9" name="Rectangle 8">
            <a:extLst>
              <a:ext uri="{FF2B5EF4-FFF2-40B4-BE49-F238E27FC236}">
                <a16:creationId xmlns:a16="http://schemas.microsoft.com/office/drawing/2014/main" id="{52DC0D4E-1D4D-403B-A715-910C2C27A2E9}"/>
              </a:ext>
            </a:extLst>
          </p:cNvPr>
          <p:cNvSpPr/>
          <p:nvPr/>
        </p:nvSpPr>
        <p:spPr>
          <a:xfrm>
            <a:off x="437414" y="1078476"/>
            <a:ext cx="11277200" cy="425116"/>
          </a:xfrm>
          <a:prstGeom prst="rect">
            <a:avLst/>
          </a:prstGeom>
        </p:spPr>
        <p:txBody>
          <a:bodyPr wrap="square">
            <a:spAutoFit/>
          </a:bodyPr>
          <a:lstStyle/>
          <a:p>
            <a:pPr algn="ctr" eaLnBrk="0" fontAlgn="ctr" hangingPunct="0">
              <a:lnSpc>
                <a:spcPts val="2500"/>
              </a:lnSpc>
              <a:spcBef>
                <a:spcPct val="50000"/>
              </a:spcBef>
              <a:spcAft>
                <a:spcPct val="0"/>
              </a:spcAft>
              <a:buClr>
                <a:srgbClr val="FFB67E"/>
              </a:buClr>
              <a:buSzPct val="180000"/>
              <a:defRPr/>
            </a:pPr>
            <a:r>
              <a:rPr lang="en-US" sz="2400" dirty="0">
                <a:solidFill>
                  <a:schemeClr val="bg1"/>
                </a:solidFill>
              </a:rPr>
              <a:t>Human- and Mouse-Specific RNA Detection in Patient-Derived Xenografts (PDX)</a:t>
            </a:r>
          </a:p>
        </p:txBody>
      </p:sp>
      <p:sp>
        <p:nvSpPr>
          <p:cNvPr id="10" name="Rectangle 9">
            <a:extLst>
              <a:ext uri="{FF2B5EF4-FFF2-40B4-BE49-F238E27FC236}">
                <a16:creationId xmlns:a16="http://schemas.microsoft.com/office/drawing/2014/main" id="{F0DA62CA-834F-41D2-BEEC-A1781CB7C201}"/>
              </a:ext>
            </a:extLst>
          </p:cNvPr>
          <p:cNvSpPr>
            <a:spLocks noChangeArrowheads="1"/>
          </p:cNvSpPr>
          <p:nvPr/>
        </p:nvSpPr>
        <p:spPr bwMode="auto">
          <a:xfrm>
            <a:off x="222913" y="5672194"/>
            <a:ext cx="3596497" cy="461665"/>
          </a:xfrm>
          <a:prstGeom prst="rect">
            <a:avLst/>
          </a:prstGeom>
          <a:noFill/>
          <a:ln w="9525">
            <a:noFill/>
            <a:miter lim="800000"/>
            <a:headEnd/>
            <a:tailEnd/>
          </a:ln>
          <a:effectLst/>
        </p:spPr>
        <p:txBody>
          <a:bodyPr wrap="none">
            <a:spAutoFit/>
          </a:bodyPr>
          <a:lstStyle/>
          <a:p>
            <a:pPr defTabSz="1218987">
              <a:defRPr/>
            </a:pPr>
            <a:r>
              <a:rPr lang="en-US" sz="2400" dirty="0">
                <a:solidFill>
                  <a:srgbClr val="FF0000"/>
                </a:solidFill>
              </a:rPr>
              <a:t>Mouse-specific </a:t>
            </a:r>
            <a:r>
              <a:rPr lang="en-US" sz="2400" dirty="0" err="1">
                <a:solidFill>
                  <a:srgbClr val="FF0000"/>
                </a:solidFill>
              </a:rPr>
              <a:t>TGFb</a:t>
            </a:r>
            <a:r>
              <a:rPr lang="en-US" sz="2400" dirty="0">
                <a:solidFill>
                  <a:srgbClr val="FF0000"/>
                </a:solidFill>
              </a:rPr>
              <a:t> probe</a:t>
            </a:r>
          </a:p>
        </p:txBody>
      </p:sp>
      <p:sp>
        <p:nvSpPr>
          <p:cNvPr id="11" name="Rectangle 9">
            <a:extLst>
              <a:ext uri="{FF2B5EF4-FFF2-40B4-BE49-F238E27FC236}">
                <a16:creationId xmlns:a16="http://schemas.microsoft.com/office/drawing/2014/main" id="{56558A55-BFA4-42FF-AB76-6539CACE70F2}"/>
              </a:ext>
            </a:extLst>
          </p:cNvPr>
          <p:cNvSpPr>
            <a:spLocks noChangeArrowheads="1"/>
          </p:cNvSpPr>
          <p:nvPr/>
        </p:nvSpPr>
        <p:spPr bwMode="auto">
          <a:xfrm>
            <a:off x="6065447" y="5225872"/>
            <a:ext cx="3795013" cy="461665"/>
          </a:xfrm>
          <a:prstGeom prst="rect">
            <a:avLst/>
          </a:prstGeom>
          <a:noFill/>
          <a:ln w="9525">
            <a:noFill/>
            <a:miter lim="800000"/>
            <a:headEnd/>
            <a:tailEnd/>
          </a:ln>
          <a:effectLst/>
        </p:spPr>
        <p:txBody>
          <a:bodyPr wrap="none">
            <a:spAutoFit/>
          </a:bodyPr>
          <a:lstStyle/>
          <a:p>
            <a:pPr defTabSz="1218987">
              <a:defRPr/>
            </a:pPr>
            <a:r>
              <a:rPr lang="en-US" sz="2400" dirty="0">
                <a:solidFill>
                  <a:schemeClr val="accent5">
                    <a:lumMod val="60000"/>
                    <a:lumOff val="40000"/>
                  </a:schemeClr>
                </a:solidFill>
              </a:rPr>
              <a:t>Human-specific FGFR1 probe</a:t>
            </a:r>
          </a:p>
        </p:txBody>
      </p:sp>
      <p:sp>
        <p:nvSpPr>
          <p:cNvPr id="12" name="Rectangle 11">
            <a:extLst>
              <a:ext uri="{FF2B5EF4-FFF2-40B4-BE49-F238E27FC236}">
                <a16:creationId xmlns:a16="http://schemas.microsoft.com/office/drawing/2014/main" id="{29039F10-7FD9-48C3-8A42-1577D2D72EF2}"/>
              </a:ext>
            </a:extLst>
          </p:cNvPr>
          <p:cNvSpPr>
            <a:spLocks noChangeArrowheads="1"/>
          </p:cNvSpPr>
          <p:nvPr/>
        </p:nvSpPr>
        <p:spPr bwMode="auto">
          <a:xfrm>
            <a:off x="6054563" y="5628653"/>
            <a:ext cx="3594125" cy="461665"/>
          </a:xfrm>
          <a:prstGeom prst="rect">
            <a:avLst/>
          </a:prstGeom>
          <a:noFill/>
          <a:ln w="9525">
            <a:noFill/>
            <a:miter lim="800000"/>
            <a:headEnd/>
            <a:tailEnd/>
          </a:ln>
          <a:effectLst/>
        </p:spPr>
        <p:txBody>
          <a:bodyPr wrap="none">
            <a:spAutoFit/>
          </a:bodyPr>
          <a:lstStyle/>
          <a:p>
            <a:pPr defTabSz="1218987">
              <a:defRPr/>
            </a:pPr>
            <a:r>
              <a:rPr lang="en-US" sz="2400" dirty="0">
                <a:solidFill>
                  <a:srgbClr val="FF0000"/>
                </a:solidFill>
              </a:rPr>
              <a:t>Mouse-specific Fgfr1 probe</a:t>
            </a:r>
          </a:p>
        </p:txBody>
      </p:sp>
    </p:spTree>
    <p:extLst>
      <p:ext uri="{BB962C8B-B14F-4D97-AF65-F5344CB8AC3E}">
        <p14:creationId xmlns:p14="http://schemas.microsoft.com/office/powerpoint/2010/main" val="185197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35F6F674-34FE-477A-9ED6-96D882B3145C}"/>
              </a:ext>
            </a:extLst>
          </p:cNvPr>
          <p:cNvGrpSpPr/>
          <p:nvPr/>
        </p:nvGrpSpPr>
        <p:grpSpPr>
          <a:xfrm>
            <a:off x="9492305" y="6104107"/>
            <a:ext cx="1863267" cy="655258"/>
            <a:chOff x="7620000" y="6324600"/>
            <a:chExt cx="1524000" cy="533400"/>
          </a:xfrm>
        </p:grpSpPr>
        <p:sp>
          <p:nvSpPr>
            <p:cNvPr id="8" name="Rectangle 7">
              <a:extLst>
                <a:ext uri="{FF2B5EF4-FFF2-40B4-BE49-F238E27FC236}">
                  <a16:creationId xmlns:a16="http://schemas.microsoft.com/office/drawing/2014/main" id="{9C6FF272-A586-4D0F-A961-B359FE545CFD}"/>
                </a:ext>
              </a:extLst>
            </p:cNvPr>
            <p:cNvSpPr/>
            <p:nvPr/>
          </p:nvSpPr>
          <p:spPr>
            <a:xfrm>
              <a:off x="7620000" y="632460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7">
              <a:extLst>
                <a:ext uri="{FF2B5EF4-FFF2-40B4-BE49-F238E27FC236}">
                  <a16:creationId xmlns:a16="http://schemas.microsoft.com/office/drawing/2014/main" id="{8156C590-8A4D-4FFF-9B0E-A96C306E87BA}"/>
                </a:ext>
              </a:extLst>
            </p:cNvPr>
            <p:cNvPicPr>
              <a:picLocks noChangeAspect="1"/>
            </p:cNvPicPr>
            <p:nvPr/>
          </p:nvPicPr>
          <p:blipFill rotWithShape="1">
            <a:blip r:embed="rId3"/>
            <a:srcRect l="36563" t="78125" r="50937" b="14844"/>
            <a:stretch/>
          </p:blipFill>
          <p:spPr>
            <a:xfrm>
              <a:off x="7772400" y="6511290"/>
              <a:ext cx="1371600" cy="308610"/>
            </a:xfrm>
            <a:prstGeom prst="rect">
              <a:avLst/>
            </a:prstGeom>
          </p:spPr>
        </p:pic>
      </p:grpSp>
      <p:pic>
        <p:nvPicPr>
          <p:cNvPr id="11" name="Image 10">
            <a:extLst>
              <a:ext uri="{FF2B5EF4-FFF2-40B4-BE49-F238E27FC236}">
                <a16:creationId xmlns:a16="http://schemas.microsoft.com/office/drawing/2014/main" id="{E0263761-87F4-4484-A667-8BF5AE1C63B7}"/>
              </a:ext>
            </a:extLst>
          </p:cNvPr>
          <p:cNvPicPr>
            <a:picLocks noChangeAspect="1"/>
          </p:cNvPicPr>
          <p:nvPr/>
        </p:nvPicPr>
        <p:blipFill>
          <a:blip r:embed="rId4"/>
          <a:stretch>
            <a:fillRect/>
          </a:stretch>
        </p:blipFill>
        <p:spPr>
          <a:xfrm>
            <a:off x="3819288" y="0"/>
            <a:ext cx="4971639" cy="6858000"/>
          </a:xfrm>
          <a:prstGeom prst="rect">
            <a:avLst/>
          </a:prstGeom>
        </p:spPr>
      </p:pic>
      <p:pic>
        <p:nvPicPr>
          <p:cNvPr id="12" name="Picture 2" descr="http://resources.bio-techne.com/docs-assets/img/tgfbeta.jpg">
            <a:extLst>
              <a:ext uri="{FF2B5EF4-FFF2-40B4-BE49-F238E27FC236}">
                <a16:creationId xmlns:a16="http://schemas.microsoft.com/office/drawing/2014/main" id="{CB107FD4-FB26-4D3A-B827-37ABECA02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8400" y="1916833"/>
            <a:ext cx="1745647" cy="8640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a:extLst>
              <a:ext uri="{FF2B5EF4-FFF2-40B4-BE49-F238E27FC236}">
                <a16:creationId xmlns:a16="http://schemas.microsoft.com/office/drawing/2014/main" id="{8EBF5042-831C-48C2-906D-98983F459AF1}"/>
              </a:ext>
            </a:extLst>
          </p:cNvPr>
          <p:cNvPicPr>
            <a:picLocks noChangeAspect="1"/>
          </p:cNvPicPr>
          <p:nvPr/>
        </p:nvPicPr>
        <p:blipFill rotWithShape="1">
          <a:blip r:embed="rId6"/>
          <a:srcRect l="87187" t="42187" r="3750" b="38923"/>
          <a:stretch/>
        </p:blipFill>
        <p:spPr>
          <a:xfrm>
            <a:off x="10506572" y="3577474"/>
            <a:ext cx="1188245" cy="990720"/>
          </a:xfrm>
          <a:prstGeom prst="rect">
            <a:avLst/>
          </a:prstGeom>
        </p:spPr>
      </p:pic>
      <p:pic>
        <p:nvPicPr>
          <p:cNvPr id="14" name="Picture 10">
            <a:extLst>
              <a:ext uri="{FF2B5EF4-FFF2-40B4-BE49-F238E27FC236}">
                <a16:creationId xmlns:a16="http://schemas.microsoft.com/office/drawing/2014/main" id="{7CA3768F-B6D8-4BA0-9960-7C2EDF766C30}"/>
              </a:ext>
            </a:extLst>
          </p:cNvPr>
          <p:cNvPicPr>
            <a:picLocks noChangeAspect="1"/>
          </p:cNvPicPr>
          <p:nvPr/>
        </p:nvPicPr>
        <p:blipFill rotWithShape="1">
          <a:blip r:embed="rId7"/>
          <a:srcRect l="65000" t="43750" r="19375" b="42969"/>
          <a:stretch/>
        </p:blipFill>
        <p:spPr>
          <a:xfrm rot="19199828">
            <a:off x="8879491" y="3696120"/>
            <a:ext cx="1465843" cy="498387"/>
          </a:xfrm>
          <a:prstGeom prst="rect">
            <a:avLst/>
          </a:prstGeom>
        </p:spPr>
      </p:pic>
      <p:pic>
        <p:nvPicPr>
          <p:cNvPr id="15" name="Picture 4">
            <a:extLst>
              <a:ext uri="{FF2B5EF4-FFF2-40B4-BE49-F238E27FC236}">
                <a16:creationId xmlns:a16="http://schemas.microsoft.com/office/drawing/2014/main" id="{6FFABE00-8CB1-4358-ACB6-2D3B8B9602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4707" y="3039762"/>
            <a:ext cx="1851908" cy="1815309"/>
          </a:xfrm>
          <a:prstGeom prst="rect">
            <a:avLst/>
          </a:prstGeom>
        </p:spPr>
      </p:pic>
      <p:pic>
        <p:nvPicPr>
          <p:cNvPr id="16" name="Image 15">
            <a:extLst>
              <a:ext uri="{FF2B5EF4-FFF2-40B4-BE49-F238E27FC236}">
                <a16:creationId xmlns:a16="http://schemas.microsoft.com/office/drawing/2014/main" id="{64668B75-6CDA-439F-AD71-5A2ACB8550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182" y="254350"/>
            <a:ext cx="1555218" cy="1403650"/>
          </a:xfrm>
          <a:prstGeom prst="rect">
            <a:avLst/>
          </a:prstGeom>
        </p:spPr>
      </p:pic>
      <p:pic>
        <p:nvPicPr>
          <p:cNvPr id="17" name="Image 16">
            <a:extLst>
              <a:ext uri="{FF2B5EF4-FFF2-40B4-BE49-F238E27FC236}">
                <a16:creationId xmlns:a16="http://schemas.microsoft.com/office/drawing/2014/main" id="{DEBE6DC9-4F86-4EC7-B4AD-65758BFC0B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2305" y="4644174"/>
            <a:ext cx="1364483" cy="1364483"/>
          </a:xfrm>
          <a:prstGeom prst="rect">
            <a:avLst/>
          </a:prstGeom>
        </p:spPr>
      </p:pic>
      <p:pic>
        <p:nvPicPr>
          <p:cNvPr id="18" name="Image 17">
            <a:extLst>
              <a:ext uri="{FF2B5EF4-FFF2-40B4-BE49-F238E27FC236}">
                <a16:creationId xmlns:a16="http://schemas.microsoft.com/office/drawing/2014/main" id="{57BA2E43-4AF6-4A7C-8869-BD3F3BFD2A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2241" y="5063861"/>
            <a:ext cx="1816358" cy="1367875"/>
          </a:xfrm>
          <a:prstGeom prst="rect">
            <a:avLst/>
          </a:prstGeom>
        </p:spPr>
      </p:pic>
      <p:pic>
        <p:nvPicPr>
          <p:cNvPr id="19" name="Image 18">
            <a:extLst>
              <a:ext uri="{FF2B5EF4-FFF2-40B4-BE49-F238E27FC236}">
                <a16:creationId xmlns:a16="http://schemas.microsoft.com/office/drawing/2014/main" id="{857564CE-23C0-4CE6-8D31-0877028F41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90798" y="105702"/>
            <a:ext cx="1743531" cy="1394825"/>
          </a:xfrm>
          <a:prstGeom prst="rect">
            <a:avLst/>
          </a:prstGeom>
        </p:spPr>
      </p:pic>
      <p:pic>
        <p:nvPicPr>
          <p:cNvPr id="20" name="Image 19">
            <a:extLst>
              <a:ext uri="{FF2B5EF4-FFF2-40B4-BE49-F238E27FC236}">
                <a16:creationId xmlns:a16="http://schemas.microsoft.com/office/drawing/2014/main" id="{02AD2E19-B895-4D7E-A9A2-22F34C905C7C}"/>
              </a:ext>
            </a:extLst>
          </p:cNvPr>
          <p:cNvPicPr>
            <a:picLocks noChangeAspect="1"/>
          </p:cNvPicPr>
          <p:nvPr/>
        </p:nvPicPr>
        <p:blipFill rotWithShape="1">
          <a:blip r:embed="rId13">
            <a:extLst>
              <a:ext uri="{28A0092B-C50C-407E-A947-70E740481C1C}">
                <a14:useLocalDpi xmlns:a14="http://schemas.microsoft.com/office/drawing/2010/main" val="0"/>
              </a:ext>
            </a:extLst>
          </a:blip>
          <a:srcRect l="4480" t="2545" r="56117" b="-255"/>
          <a:stretch/>
        </p:blipFill>
        <p:spPr>
          <a:xfrm>
            <a:off x="10253600" y="1650959"/>
            <a:ext cx="1441218" cy="1561414"/>
          </a:xfrm>
          <a:prstGeom prst="rect">
            <a:avLst/>
          </a:prstGeom>
        </p:spPr>
      </p:pic>
    </p:spTree>
    <p:extLst>
      <p:ext uri="{BB962C8B-B14F-4D97-AF65-F5344CB8AC3E}">
        <p14:creationId xmlns:p14="http://schemas.microsoft.com/office/powerpoint/2010/main" val="2451578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A55D315-F6E8-4604-97B4-1851DACD92EB}"/>
              </a:ext>
            </a:extLst>
          </p:cNvPr>
          <p:cNvPicPr>
            <a:picLocks noChangeAspect="1"/>
          </p:cNvPicPr>
          <p:nvPr/>
        </p:nvPicPr>
        <p:blipFill rotWithShape="1">
          <a:blip r:embed="rId2"/>
          <a:srcRect l="48218" t="68469" r="27936" b="11061"/>
          <a:stretch/>
        </p:blipFill>
        <p:spPr>
          <a:xfrm>
            <a:off x="453112" y="1271499"/>
            <a:ext cx="5327501" cy="2572543"/>
          </a:xfrm>
          <a:prstGeom prst="rect">
            <a:avLst/>
          </a:prstGeom>
        </p:spPr>
      </p:pic>
      <p:pic>
        <p:nvPicPr>
          <p:cNvPr id="8" name="Image 7">
            <a:extLst>
              <a:ext uri="{FF2B5EF4-FFF2-40B4-BE49-F238E27FC236}">
                <a16:creationId xmlns:a16="http://schemas.microsoft.com/office/drawing/2014/main" id="{28E517F0-8A91-471A-B564-CC9EB994A1EC}"/>
              </a:ext>
            </a:extLst>
          </p:cNvPr>
          <p:cNvPicPr>
            <a:picLocks noChangeAspect="1"/>
          </p:cNvPicPr>
          <p:nvPr/>
        </p:nvPicPr>
        <p:blipFill rotWithShape="1">
          <a:blip r:embed="rId2"/>
          <a:srcRect l="48405" t="47592" r="28028" b="32010"/>
          <a:stretch/>
        </p:blipFill>
        <p:spPr>
          <a:xfrm>
            <a:off x="453112" y="4145920"/>
            <a:ext cx="5327500" cy="2593651"/>
          </a:xfrm>
          <a:prstGeom prst="rect">
            <a:avLst/>
          </a:prstGeom>
        </p:spPr>
      </p:pic>
      <p:sp>
        <p:nvSpPr>
          <p:cNvPr id="10" name="ZoneTexte 9">
            <a:extLst>
              <a:ext uri="{FF2B5EF4-FFF2-40B4-BE49-F238E27FC236}">
                <a16:creationId xmlns:a16="http://schemas.microsoft.com/office/drawing/2014/main" id="{010E00C2-61A8-458A-91F9-FF97C6CB8F79}"/>
              </a:ext>
            </a:extLst>
          </p:cNvPr>
          <p:cNvSpPr txBox="1"/>
          <p:nvPr/>
        </p:nvSpPr>
        <p:spPr>
          <a:xfrm>
            <a:off x="1629984" y="3784523"/>
            <a:ext cx="2621976" cy="369332"/>
          </a:xfrm>
          <a:prstGeom prst="rect">
            <a:avLst/>
          </a:prstGeom>
          <a:noFill/>
        </p:spPr>
        <p:txBody>
          <a:bodyPr wrap="square" rtlCol="0">
            <a:spAutoFit/>
          </a:bodyPr>
          <a:lstStyle/>
          <a:p>
            <a:r>
              <a:rPr lang="en-GB" b="1" dirty="0">
                <a:solidFill>
                  <a:schemeClr val="accent2">
                    <a:lumMod val="50000"/>
                    <a:lumOff val="50000"/>
                  </a:schemeClr>
                </a:solidFill>
              </a:rPr>
              <a:t>CD8a mRNA </a:t>
            </a:r>
            <a:r>
              <a:rPr lang="en-GB" b="1" dirty="0">
                <a:solidFill>
                  <a:srgbClr val="FF0000"/>
                </a:solidFill>
              </a:rPr>
              <a:t>/</a:t>
            </a:r>
            <a:r>
              <a:rPr lang="en-GB" b="1" dirty="0" err="1">
                <a:solidFill>
                  <a:srgbClr val="FF0000"/>
                </a:solidFill>
              </a:rPr>
              <a:t>IFN</a:t>
            </a:r>
            <a:r>
              <a:rPr lang="en-GB" b="1" dirty="0" err="1">
                <a:solidFill>
                  <a:srgbClr val="FF0000"/>
                </a:solidFill>
                <a:latin typeface="Symbol" panose="05050102010706020507" pitchFamily="18" charset="2"/>
              </a:rPr>
              <a:t>g</a:t>
            </a:r>
            <a:r>
              <a:rPr lang="en-GB" b="1" dirty="0">
                <a:solidFill>
                  <a:srgbClr val="FF0000"/>
                </a:solidFill>
              </a:rPr>
              <a:t> mRNA</a:t>
            </a:r>
            <a:endParaRPr lang="fr-FR" b="1" dirty="0">
              <a:solidFill>
                <a:srgbClr val="FF0000"/>
              </a:solidFill>
            </a:endParaRPr>
          </a:p>
        </p:txBody>
      </p:sp>
      <p:sp>
        <p:nvSpPr>
          <p:cNvPr id="12" name="ZoneTexte 11">
            <a:extLst>
              <a:ext uri="{FF2B5EF4-FFF2-40B4-BE49-F238E27FC236}">
                <a16:creationId xmlns:a16="http://schemas.microsoft.com/office/drawing/2014/main" id="{F737BCED-B1BC-4CAE-AAD5-6C016DF53390}"/>
              </a:ext>
            </a:extLst>
          </p:cNvPr>
          <p:cNvSpPr txBox="1"/>
          <p:nvPr/>
        </p:nvSpPr>
        <p:spPr>
          <a:xfrm>
            <a:off x="1636776" y="902167"/>
            <a:ext cx="2485025" cy="369332"/>
          </a:xfrm>
          <a:prstGeom prst="rect">
            <a:avLst/>
          </a:prstGeom>
          <a:noFill/>
        </p:spPr>
        <p:txBody>
          <a:bodyPr wrap="square" rtlCol="0">
            <a:spAutoFit/>
          </a:bodyPr>
          <a:lstStyle/>
          <a:p>
            <a:r>
              <a:rPr lang="en-GB" b="1" dirty="0">
                <a:solidFill>
                  <a:schemeClr val="accent2">
                    <a:lumMod val="50000"/>
                    <a:lumOff val="50000"/>
                  </a:schemeClr>
                </a:solidFill>
              </a:rPr>
              <a:t>CD4 m RNA</a:t>
            </a:r>
            <a:r>
              <a:rPr lang="en-GB" b="1" dirty="0">
                <a:solidFill>
                  <a:srgbClr val="FF0000"/>
                </a:solidFill>
              </a:rPr>
              <a:t>/</a:t>
            </a:r>
            <a:r>
              <a:rPr lang="en-GB" b="1" dirty="0" err="1">
                <a:solidFill>
                  <a:srgbClr val="FF0000"/>
                </a:solidFill>
              </a:rPr>
              <a:t>IFN</a:t>
            </a:r>
            <a:r>
              <a:rPr lang="en-GB" b="1" dirty="0" err="1">
                <a:solidFill>
                  <a:srgbClr val="FF0000"/>
                </a:solidFill>
                <a:latin typeface="Symbol" panose="05050102010706020507" pitchFamily="18" charset="2"/>
              </a:rPr>
              <a:t>g</a:t>
            </a:r>
            <a:r>
              <a:rPr lang="en-GB" b="1" dirty="0">
                <a:solidFill>
                  <a:srgbClr val="FF0000"/>
                </a:solidFill>
              </a:rPr>
              <a:t> mRNA</a:t>
            </a:r>
            <a:endParaRPr lang="fr-FR" b="1" dirty="0">
              <a:solidFill>
                <a:srgbClr val="FF0000"/>
              </a:solidFill>
            </a:endParaRPr>
          </a:p>
        </p:txBody>
      </p:sp>
      <p:pic>
        <p:nvPicPr>
          <p:cNvPr id="15" name="Image 14">
            <a:extLst>
              <a:ext uri="{FF2B5EF4-FFF2-40B4-BE49-F238E27FC236}">
                <a16:creationId xmlns:a16="http://schemas.microsoft.com/office/drawing/2014/main" id="{B07735A9-3CAB-4281-B317-41EE12148D91}"/>
              </a:ext>
            </a:extLst>
          </p:cNvPr>
          <p:cNvPicPr>
            <a:picLocks noChangeAspect="1"/>
          </p:cNvPicPr>
          <p:nvPr/>
        </p:nvPicPr>
        <p:blipFill rotWithShape="1">
          <a:blip r:embed="rId3"/>
          <a:srcRect l="9236" t="26667" r="24583" b="17778"/>
          <a:stretch/>
        </p:blipFill>
        <p:spPr>
          <a:xfrm>
            <a:off x="5996348" y="881947"/>
            <a:ext cx="4080094" cy="1926592"/>
          </a:xfrm>
          <a:prstGeom prst="rect">
            <a:avLst/>
          </a:prstGeom>
        </p:spPr>
      </p:pic>
      <p:pic>
        <p:nvPicPr>
          <p:cNvPr id="16" name="Image 15">
            <a:extLst>
              <a:ext uri="{FF2B5EF4-FFF2-40B4-BE49-F238E27FC236}">
                <a16:creationId xmlns:a16="http://schemas.microsoft.com/office/drawing/2014/main" id="{3DBE2CC0-5D2E-4ED9-93AA-BAAE705E0DE5}"/>
              </a:ext>
            </a:extLst>
          </p:cNvPr>
          <p:cNvPicPr>
            <a:picLocks noChangeAspect="1"/>
          </p:cNvPicPr>
          <p:nvPr/>
        </p:nvPicPr>
        <p:blipFill rotWithShape="1">
          <a:blip r:embed="rId4"/>
          <a:srcRect l="8681" t="34198" r="24444" b="10246"/>
          <a:stretch/>
        </p:blipFill>
        <p:spPr>
          <a:xfrm>
            <a:off x="7372761" y="2853611"/>
            <a:ext cx="3984303" cy="1861824"/>
          </a:xfrm>
          <a:prstGeom prst="rect">
            <a:avLst/>
          </a:prstGeom>
        </p:spPr>
      </p:pic>
      <p:pic>
        <p:nvPicPr>
          <p:cNvPr id="17" name="Image 16">
            <a:extLst>
              <a:ext uri="{FF2B5EF4-FFF2-40B4-BE49-F238E27FC236}">
                <a16:creationId xmlns:a16="http://schemas.microsoft.com/office/drawing/2014/main" id="{60D6F459-010C-4424-801A-964EBA9F6E66}"/>
              </a:ext>
            </a:extLst>
          </p:cNvPr>
          <p:cNvPicPr>
            <a:picLocks noChangeAspect="1"/>
          </p:cNvPicPr>
          <p:nvPr/>
        </p:nvPicPr>
        <p:blipFill rotWithShape="1">
          <a:blip r:embed="rId5"/>
          <a:srcRect l="8819" t="33333" r="24306" b="11111"/>
          <a:stretch/>
        </p:blipFill>
        <p:spPr>
          <a:xfrm>
            <a:off x="8008392" y="4877747"/>
            <a:ext cx="3984303" cy="1861824"/>
          </a:xfrm>
          <a:prstGeom prst="rect">
            <a:avLst/>
          </a:prstGeom>
        </p:spPr>
      </p:pic>
      <p:sp>
        <p:nvSpPr>
          <p:cNvPr id="11" name="ZoneTexte 10">
            <a:extLst>
              <a:ext uri="{FF2B5EF4-FFF2-40B4-BE49-F238E27FC236}">
                <a16:creationId xmlns:a16="http://schemas.microsoft.com/office/drawing/2014/main" id="{D5A9986A-34B8-42E0-91F2-A96C193F2ADA}"/>
              </a:ext>
            </a:extLst>
          </p:cNvPr>
          <p:cNvSpPr txBox="1"/>
          <p:nvPr/>
        </p:nvSpPr>
        <p:spPr>
          <a:xfrm>
            <a:off x="0" y="96234"/>
            <a:ext cx="11992696" cy="615553"/>
          </a:xfrm>
          <a:prstGeom prst="rect">
            <a:avLst/>
          </a:prstGeom>
          <a:noFill/>
        </p:spPr>
        <p:txBody>
          <a:bodyPr wrap="square" rtlCol="0">
            <a:spAutoFit/>
          </a:bodyPr>
          <a:lstStyle/>
          <a:p>
            <a:pPr algn="ctr"/>
            <a:r>
              <a:rPr lang="en-GB" sz="3400" b="1" dirty="0">
                <a:solidFill>
                  <a:schemeClr val="bg1"/>
                </a:solidFill>
              </a:rPr>
              <a:t>Identify the cellular origin of a soluble factor</a:t>
            </a:r>
            <a:endParaRPr lang="fr-FR" sz="3400" b="1" dirty="0">
              <a:solidFill>
                <a:schemeClr val="accent1">
                  <a:lumMod val="50000"/>
                  <a:lumOff val="50000"/>
                </a:schemeClr>
              </a:solidFill>
            </a:endParaRPr>
          </a:p>
        </p:txBody>
      </p:sp>
      <p:grpSp>
        <p:nvGrpSpPr>
          <p:cNvPr id="13" name="Groupe 12">
            <a:extLst>
              <a:ext uri="{FF2B5EF4-FFF2-40B4-BE49-F238E27FC236}">
                <a16:creationId xmlns:a16="http://schemas.microsoft.com/office/drawing/2014/main" id="{0848C6BC-4600-4CEB-9CAE-947A7A0634F6}"/>
              </a:ext>
            </a:extLst>
          </p:cNvPr>
          <p:cNvGrpSpPr/>
          <p:nvPr/>
        </p:nvGrpSpPr>
        <p:grpSpPr>
          <a:xfrm>
            <a:off x="116891" y="23676"/>
            <a:ext cx="1360703" cy="1165633"/>
            <a:chOff x="1994604" y="2014652"/>
            <a:chExt cx="2002081" cy="1795470"/>
          </a:xfrm>
        </p:grpSpPr>
        <p:pic>
          <p:nvPicPr>
            <p:cNvPr id="14" name="Picture 5" descr="A picture containing plant, decorated&#10;&#10;Description automatically generated">
              <a:extLst>
                <a:ext uri="{FF2B5EF4-FFF2-40B4-BE49-F238E27FC236}">
                  <a16:creationId xmlns:a16="http://schemas.microsoft.com/office/drawing/2014/main" id="{0338B9AC-772A-4A01-AA37-302F019C3039}"/>
                </a:ext>
              </a:extLst>
            </p:cNvPr>
            <p:cNvPicPr>
              <a:picLocks noChangeAspect="1"/>
            </p:cNvPicPr>
            <p:nvPr/>
          </p:nvPicPr>
          <p:blipFill rotWithShape="1">
            <a:blip r:embed="rId6">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18" name="TextBox 11">
              <a:extLst>
                <a:ext uri="{FF2B5EF4-FFF2-40B4-BE49-F238E27FC236}">
                  <a16:creationId xmlns:a16="http://schemas.microsoft.com/office/drawing/2014/main" id="{3526D1B6-F1DC-4458-B208-33ACF56C424D}"/>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spTree>
    <p:extLst>
      <p:ext uri="{BB962C8B-B14F-4D97-AF65-F5344CB8AC3E}">
        <p14:creationId xmlns:p14="http://schemas.microsoft.com/office/powerpoint/2010/main" val="16435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EF1795A9-1167-4D52-BF61-83336495F6FF}"/>
              </a:ext>
            </a:extLst>
          </p:cNvPr>
          <p:cNvPicPr>
            <a:picLocks noChangeAspect="1"/>
          </p:cNvPicPr>
          <p:nvPr/>
        </p:nvPicPr>
        <p:blipFill rotWithShape="1">
          <a:blip r:embed="rId2"/>
          <a:srcRect l="9719" t="12402" r="8304" b="3850"/>
          <a:stretch/>
        </p:blipFill>
        <p:spPr>
          <a:xfrm>
            <a:off x="1273692" y="1363781"/>
            <a:ext cx="10007642" cy="5320483"/>
          </a:xfrm>
          <a:prstGeom prst="rect">
            <a:avLst/>
          </a:prstGeom>
        </p:spPr>
      </p:pic>
      <p:grpSp>
        <p:nvGrpSpPr>
          <p:cNvPr id="3" name="Groupe 2">
            <a:extLst>
              <a:ext uri="{FF2B5EF4-FFF2-40B4-BE49-F238E27FC236}">
                <a16:creationId xmlns:a16="http://schemas.microsoft.com/office/drawing/2014/main" id="{7E964181-D3B7-4194-973C-D2100F6DC3F9}"/>
              </a:ext>
            </a:extLst>
          </p:cNvPr>
          <p:cNvGrpSpPr/>
          <p:nvPr/>
        </p:nvGrpSpPr>
        <p:grpSpPr>
          <a:xfrm>
            <a:off x="116891" y="71301"/>
            <a:ext cx="1360703" cy="1165633"/>
            <a:chOff x="1994604" y="2014652"/>
            <a:chExt cx="2002081" cy="1795470"/>
          </a:xfrm>
        </p:grpSpPr>
        <p:pic>
          <p:nvPicPr>
            <p:cNvPr id="5" name="Picture 5" descr="A picture containing plant, decorated&#10;&#10;Description automatically generated">
              <a:extLst>
                <a:ext uri="{FF2B5EF4-FFF2-40B4-BE49-F238E27FC236}">
                  <a16:creationId xmlns:a16="http://schemas.microsoft.com/office/drawing/2014/main" id="{1105E259-04DE-4C47-B653-FDFD0BF74B0A}"/>
                </a:ext>
              </a:extLst>
            </p:cNvPr>
            <p:cNvPicPr>
              <a:picLocks noChangeAspect="1"/>
            </p:cNvPicPr>
            <p:nvPr/>
          </p:nvPicPr>
          <p:blipFill rotWithShape="1">
            <a:blip r:embed="rId3">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6" name="TextBox 11">
              <a:extLst>
                <a:ext uri="{FF2B5EF4-FFF2-40B4-BE49-F238E27FC236}">
                  <a16:creationId xmlns:a16="http://schemas.microsoft.com/office/drawing/2014/main" id="{6CAD3547-4FB6-4C43-85B7-05A819FB7E31}"/>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sp>
        <p:nvSpPr>
          <p:cNvPr id="7" name="ZoneTexte 6">
            <a:extLst>
              <a:ext uri="{FF2B5EF4-FFF2-40B4-BE49-F238E27FC236}">
                <a16:creationId xmlns:a16="http://schemas.microsoft.com/office/drawing/2014/main" id="{CADC606F-0B47-48D7-BC55-FF71D36AE615}"/>
              </a:ext>
            </a:extLst>
          </p:cNvPr>
          <p:cNvSpPr txBox="1"/>
          <p:nvPr/>
        </p:nvSpPr>
        <p:spPr>
          <a:xfrm>
            <a:off x="0" y="96445"/>
            <a:ext cx="12192000" cy="523220"/>
          </a:xfrm>
          <a:prstGeom prst="rect">
            <a:avLst/>
          </a:prstGeom>
          <a:noFill/>
        </p:spPr>
        <p:txBody>
          <a:bodyPr wrap="square" rtlCol="0">
            <a:spAutoFit/>
          </a:bodyPr>
          <a:lstStyle/>
          <a:p>
            <a:pPr algn="ctr"/>
            <a:r>
              <a:rPr lang="en-GB" sz="2800" b="1" dirty="0">
                <a:solidFill>
                  <a:schemeClr val="bg1"/>
                </a:solidFill>
              </a:rPr>
              <a:t>Gene expression in a spatial and morphological context</a:t>
            </a:r>
            <a:endParaRPr lang="fr-FR" sz="2800" b="1" dirty="0">
              <a:solidFill>
                <a:schemeClr val="bg1"/>
              </a:solidFill>
            </a:endParaRPr>
          </a:p>
        </p:txBody>
      </p:sp>
      <p:sp>
        <p:nvSpPr>
          <p:cNvPr id="9" name="ZoneTexte 8">
            <a:extLst>
              <a:ext uri="{FF2B5EF4-FFF2-40B4-BE49-F238E27FC236}">
                <a16:creationId xmlns:a16="http://schemas.microsoft.com/office/drawing/2014/main" id="{D0890311-FA4A-4C06-AEA0-759710B2C8A0}"/>
              </a:ext>
            </a:extLst>
          </p:cNvPr>
          <p:cNvSpPr txBox="1"/>
          <p:nvPr/>
        </p:nvSpPr>
        <p:spPr>
          <a:xfrm>
            <a:off x="0" y="900248"/>
            <a:ext cx="12192000" cy="400110"/>
          </a:xfrm>
          <a:prstGeom prst="rect">
            <a:avLst/>
          </a:prstGeom>
          <a:noFill/>
        </p:spPr>
        <p:txBody>
          <a:bodyPr wrap="square" rtlCol="0">
            <a:spAutoFit/>
          </a:bodyPr>
          <a:lstStyle/>
          <a:p>
            <a:pPr algn="ctr"/>
            <a:r>
              <a:rPr lang="en-GB" sz="2000" b="1" dirty="0">
                <a:solidFill>
                  <a:schemeClr val="bg1"/>
                </a:solidFill>
              </a:rPr>
              <a:t>Intratumor heterogeneous expression of PD-L1 in lung </a:t>
            </a:r>
            <a:r>
              <a:rPr lang="en-GB" sz="2000" b="1" dirty="0" err="1">
                <a:solidFill>
                  <a:schemeClr val="bg1"/>
                </a:solidFill>
              </a:rPr>
              <a:t>tumor</a:t>
            </a:r>
            <a:endParaRPr lang="fr-FR" sz="2000" b="1" dirty="0">
              <a:solidFill>
                <a:schemeClr val="bg1"/>
              </a:solidFill>
            </a:endParaRPr>
          </a:p>
        </p:txBody>
      </p:sp>
    </p:spTree>
    <p:extLst>
      <p:ext uri="{BB962C8B-B14F-4D97-AF65-F5344CB8AC3E}">
        <p14:creationId xmlns:p14="http://schemas.microsoft.com/office/powerpoint/2010/main" val="1719165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49A83FF-1B21-40C8-B301-A4EFC27A2B48}"/>
              </a:ext>
            </a:extLst>
          </p:cNvPr>
          <p:cNvPicPr>
            <a:picLocks noChangeAspect="1"/>
          </p:cNvPicPr>
          <p:nvPr/>
        </p:nvPicPr>
        <p:blipFill rotWithShape="1">
          <a:blip r:embed="rId2"/>
          <a:srcRect l="1919" t="18386" r="6369" b="18596"/>
          <a:stretch/>
        </p:blipFill>
        <p:spPr>
          <a:xfrm>
            <a:off x="1363953" y="761738"/>
            <a:ext cx="10323630" cy="3990075"/>
          </a:xfrm>
          <a:prstGeom prst="rect">
            <a:avLst/>
          </a:prstGeom>
        </p:spPr>
      </p:pic>
      <p:pic>
        <p:nvPicPr>
          <p:cNvPr id="4" name="Image 3">
            <a:extLst>
              <a:ext uri="{FF2B5EF4-FFF2-40B4-BE49-F238E27FC236}">
                <a16:creationId xmlns:a16="http://schemas.microsoft.com/office/drawing/2014/main" id="{4EB46241-CAC4-4B21-834D-7560D38A1B97}"/>
              </a:ext>
            </a:extLst>
          </p:cNvPr>
          <p:cNvPicPr>
            <a:picLocks noChangeAspect="1"/>
          </p:cNvPicPr>
          <p:nvPr/>
        </p:nvPicPr>
        <p:blipFill rotWithShape="1">
          <a:blip r:embed="rId3"/>
          <a:srcRect l="48395" t="26948" r="15842" b="17614"/>
          <a:stretch/>
        </p:blipFill>
        <p:spPr>
          <a:xfrm>
            <a:off x="2637429" y="4453128"/>
            <a:ext cx="2589089" cy="2257594"/>
          </a:xfrm>
          <a:prstGeom prst="rect">
            <a:avLst/>
          </a:prstGeom>
        </p:spPr>
      </p:pic>
      <p:sp>
        <p:nvSpPr>
          <p:cNvPr id="14" name="ZoneTexte 13">
            <a:extLst>
              <a:ext uri="{FF2B5EF4-FFF2-40B4-BE49-F238E27FC236}">
                <a16:creationId xmlns:a16="http://schemas.microsoft.com/office/drawing/2014/main" id="{62677D64-B0F1-4637-B0A3-C088532CD106}"/>
              </a:ext>
            </a:extLst>
          </p:cNvPr>
          <p:cNvSpPr txBox="1"/>
          <p:nvPr/>
        </p:nvSpPr>
        <p:spPr>
          <a:xfrm>
            <a:off x="348651" y="5009804"/>
            <a:ext cx="1720782" cy="584775"/>
          </a:xfrm>
          <a:prstGeom prst="rect">
            <a:avLst/>
          </a:prstGeom>
          <a:noFill/>
        </p:spPr>
        <p:txBody>
          <a:bodyPr wrap="square" rtlCol="0">
            <a:spAutoFit/>
          </a:bodyPr>
          <a:lstStyle/>
          <a:p>
            <a:r>
              <a:rPr lang="en-GB" sz="1600" b="1" dirty="0">
                <a:solidFill>
                  <a:schemeClr val="bg1"/>
                </a:solidFill>
              </a:rPr>
              <a:t>T cell subsets </a:t>
            </a:r>
          </a:p>
          <a:p>
            <a:r>
              <a:rPr lang="en-GB" sz="1600" b="1" dirty="0">
                <a:solidFill>
                  <a:schemeClr val="bg1"/>
                </a:solidFill>
              </a:rPr>
              <a:t>within the </a:t>
            </a:r>
            <a:r>
              <a:rPr lang="en-GB" sz="1600" b="1" dirty="0" err="1">
                <a:solidFill>
                  <a:schemeClr val="bg1"/>
                </a:solidFill>
              </a:rPr>
              <a:t>tumor</a:t>
            </a:r>
            <a:endParaRPr lang="fr-FR" sz="1600" b="1" dirty="0">
              <a:solidFill>
                <a:schemeClr val="bg1"/>
              </a:solidFill>
            </a:endParaRPr>
          </a:p>
        </p:txBody>
      </p:sp>
      <p:pic>
        <p:nvPicPr>
          <p:cNvPr id="15" name="Image 14">
            <a:extLst>
              <a:ext uri="{FF2B5EF4-FFF2-40B4-BE49-F238E27FC236}">
                <a16:creationId xmlns:a16="http://schemas.microsoft.com/office/drawing/2014/main" id="{8B72B5FD-D405-480D-B2D8-F98A860CCBBE}"/>
              </a:ext>
            </a:extLst>
          </p:cNvPr>
          <p:cNvPicPr>
            <a:picLocks noChangeAspect="1"/>
          </p:cNvPicPr>
          <p:nvPr/>
        </p:nvPicPr>
        <p:blipFill rotWithShape="1">
          <a:blip r:embed="rId4"/>
          <a:srcRect l="48317" t="24421" r="15920" b="20702"/>
          <a:stretch/>
        </p:blipFill>
        <p:spPr>
          <a:xfrm>
            <a:off x="6593388" y="4432216"/>
            <a:ext cx="2598737" cy="2243060"/>
          </a:xfrm>
          <a:prstGeom prst="rect">
            <a:avLst/>
          </a:prstGeom>
        </p:spPr>
      </p:pic>
      <p:sp>
        <p:nvSpPr>
          <p:cNvPr id="16" name="ZoneTexte 15">
            <a:extLst>
              <a:ext uri="{FF2B5EF4-FFF2-40B4-BE49-F238E27FC236}">
                <a16:creationId xmlns:a16="http://schemas.microsoft.com/office/drawing/2014/main" id="{D3A318F7-DC38-4EB2-A371-BE0BD3AC9922}"/>
              </a:ext>
            </a:extLst>
          </p:cNvPr>
          <p:cNvSpPr txBox="1"/>
          <p:nvPr/>
        </p:nvSpPr>
        <p:spPr>
          <a:xfrm>
            <a:off x="9192124" y="5041900"/>
            <a:ext cx="2820203" cy="584775"/>
          </a:xfrm>
          <a:prstGeom prst="rect">
            <a:avLst/>
          </a:prstGeom>
          <a:noFill/>
        </p:spPr>
        <p:txBody>
          <a:bodyPr wrap="square" rtlCol="0">
            <a:spAutoFit/>
          </a:bodyPr>
          <a:lstStyle/>
          <a:p>
            <a:r>
              <a:rPr lang="en-GB" sz="1600" b="1" dirty="0">
                <a:solidFill>
                  <a:schemeClr val="bg1"/>
                </a:solidFill>
              </a:rPr>
              <a:t>Macrophage markers, chemokines within the </a:t>
            </a:r>
            <a:r>
              <a:rPr lang="en-GB" sz="1600" b="1" dirty="0" err="1">
                <a:solidFill>
                  <a:schemeClr val="bg1"/>
                </a:solidFill>
              </a:rPr>
              <a:t>tumor</a:t>
            </a:r>
            <a:endParaRPr lang="fr-FR" sz="1600" b="1" dirty="0">
              <a:solidFill>
                <a:schemeClr val="bg1"/>
              </a:solidFill>
            </a:endParaRPr>
          </a:p>
        </p:txBody>
      </p:sp>
      <p:sp>
        <p:nvSpPr>
          <p:cNvPr id="10" name="ZoneTexte 9">
            <a:extLst>
              <a:ext uri="{FF2B5EF4-FFF2-40B4-BE49-F238E27FC236}">
                <a16:creationId xmlns:a16="http://schemas.microsoft.com/office/drawing/2014/main" id="{FE6454BB-2D4A-40E0-B2ED-74C7BD5DD2F0}"/>
              </a:ext>
            </a:extLst>
          </p:cNvPr>
          <p:cNvSpPr txBox="1"/>
          <p:nvPr/>
        </p:nvSpPr>
        <p:spPr>
          <a:xfrm>
            <a:off x="529420" y="33686"/>
            <a:ext cx="11992696" cy="615553"/>
          </a:xfrm>
          <a:prstGeom prst="rect">
            <a:avLst/>
          </a:prstGeom>
          <a:noFill/>
        </p:spPr>
        <p:txBody>
          <a:bodyPr wrap="square" rtlCol="0">
            <a:spAutoFit/>
          </a:bodyPr>
          <a:lstStyle/>
          <a:p>
            <a:pPr algn="ctr"/>
            <a:r>
              <a:rPr lang="en-GB" sz="3400" b="1" dirty="0">
                <a:solidFill>
                  <a:schemeClr val="bg1"/>
                </a:solidFill>
              </a:rPr>
              <a:t>Spatial understanding of the </a:t>
            </a:r>
            <a:r>
              <a:rPr lang="en-GB" sz="3400" b="1" dirty="0" err="1">
                <a:solidFill>
                  <a:schemeClr val="bg1"/>
                </a:solidFill>
              </a:rPr>
              <a:t>Tumor</a:t>
            </a:r>
            <a:r>
              <a:rPr lang="en-GB" sz="3400" b="1" dirty="0">
                <a:solidFill>
                  <a:schemeClr val="bg1"/>
                </a:solidFill>
              </a:rPr>
              <a:t> Micro Environment</a:t>
            </a:r>
            <a:endParaRPr lang="fr-FR" sz="3400" b="1" dirty="0">
              <a:solidFill>
                <a:schemeClr val="accent1">
                  <a:lumMod val="50000"/>
                  <a:lumOff val="50000"/>
                </a:schemeClr>
              </a:solidFill>
            </a:endParaRPr>
          </a:p>
        </p:txBody>
      </p:sp>
      <p:grpSp>
        <p:nvGrpSpPr>
          <p:cNvPr id="8" name="Groupe 7">
            <a:extLst>
              <a:ext uri="{FF2B5EF4-FFF2-40B4-BE49-F238E27FC236}">
                <a16:creationId xmlns:a16="http://schemas.microsoft.com/office/drawing/2014/main" id="{1BD9F153-F195-40B9-9EF2-9E42A4C3EC58}"/>
              </a:ext>
            </a:extLst>
          </p:cNvPr>
          <p:cNvGrpSpPr/>
          <p:nvPr/>
        </p:nvGrpSpPr>
        <p:grpSpPr>
          <a:xfrm>
            <a:off x="116891" y="71301"/>
            <a:ext cx="1360703" cy="1165633"/>
            <a:chOff x="1994604" y="2014652"/>
            <a:chExt cx="2002081" cy="1795470"/>
          </a:xfrm>
        </p:grpSpPr>
        <p:pic>
          <p:nvPicPr>
            <p:cNvPr id="9" name="Picture 5" descr="A picture containing plant, decorated&#10;&#10;Description automatically generated">
              <a:extLst>
                <a:ext uri="{FF2B5EF4-FFF2-40B4-BE49-F238E27FC236}">
                  <a16:creationId xmlns:a16="http://schemas.microsoft.com/office/drawing/2014/main" id="{2CC896DF-B055-4978-8293-D26BEEBFBB30}"/>
                </a:ext>
              </a:extLst>
            </p:cNvPr>
            <p:cNvPicPr>
              <a:picLocks noChangeAspect="1"/>
            </p:cNvPicPr>
            <p:nvPr/>
          </p:nvPicPr>
          <p:blipFill rotWithShape="1">
            <a:blip r:embed="rId5">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11" name="TextBox 11">
              <a:extLst>
                <a:ext uri="{FF2B5EF4-FFF2-40B4-BE49-F238E27FC236}">
                  <a16:creationId xmlns:a16="http://schemas.microsoft.com/office/drawing/2014/main" id="{1A2A9615-A1B0-4585-9C9C-16EE0F56D0A6}"/>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spTree>
    <p:extLst>
      <p:ext uri="{BB962C8B-B14F-4D97-AF65-F5344CB8AC3E}">
        <p14:creationId xmlns:p14="http://schemas.microsoft.com/office/powerpoint/2010/main" val="373678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DD70D07-03E5-454E-9019-F9C71FD6518D}"/>
              </a:ext>
            </a:extLst>
          </p:cNvPr>
          <p:cNvPicPr>
            <a:picLocks noChangeAspect="1"/>
          </p:cNvPicPr>
          <p:nvPr/>
        </p:nvPicPr>
        <p:blipFill rotWithShape="1">
          <a:blip r:embed="rId2"/>
          <a:srcRect r="59520"/>
          <a:stretch/>
        </p:blipFill>
        <p:spPr>
          <a:xfrm>
            <a:off x="2304451" y="1851852"/>
            <a:ext cx="3367750" cy="4309124"/>
          </a:xfrm>
          <a:prstGeom prst="rect">
            <a:avLst/>
          </a:prstGeom>
          <a:ln w="28575">
            <a:solidFill>
              <a:schemeClr val="tx1"/>
            </a:solidFill>
          </a:ln>
        </p:spPr>
      </p:pic>
      <p:sp>
        <p:nvSpPr>
          <p:cNvPr id="7" name="Text Placeholder 6">
            <a:extLst>
              <a:ext uri="{FF2B5EF4-FFF2-40B4-BE49-F238E27FC236}">
                <a16:creationId xmlns:a16="http://schemas.microsoft.com/office/drawing/2014/main" id="{9C8A310A-B62A-402F-9135-6A9597A7D026}"/>
              </a:ext>
            </a:extLst>
          </p:cNvPr>
          <p:cNvSpPr txBox="1">
            <a:spLocks/>
          </p:cNvSpPr>
          <p:nvPr/>
        </p:nvSpPr>
        <p:spPr>
          <a:xfrm>
            <a:off x="2304451" y="1358185"/>
            <a:ext cx="1711752" cy="370660"/>
          </a:xfrm>
          <a:prstGeom prst="roundRect">
            <a:avLst/>
          </a:prstGeom>
          <a:solidFill>
            <a:schemeClr val="accent2">
              <a:lumMod val="60000"/>
              <a:lumOff val="40000"/>
            </a:schemeClr>
          </a:solidFill>
          <a:ln w="28575">
            <a:noFill/>
          </a:ln>
        </p:spPr>
        <p:txBody>
          <a:bodyPr vert="horz" lIns="162532" tIns="81265" rIns="162532" bIns="81265" rtlCol="0" anchor="ctr">
            <a:noAutofit/>
          </a:bodyPr>
          <a:lstStyle>
            <a:lvl1pPr marL="308979" indent="-308979" algn="ctr" defTabSz="914400" rtl="0" eaLnBrk="1" latinLnBrk="0" hangingPunct="1">
              <a:lnSpc>
                <a:spcPct val="95000"/>
              </a:lnSpc>
              <a:spcBef>
                <a:spcPts val="0"/>
              </a:spcBef>
              <a:buFont typeface="Arial" panose="020B0604020202020204" pitchFamily="34" charset="0"/>
              <a:buNone/>
              <a:defRPr lang="en-US" sz="2000" b="0" kern="1200" dirty="0">
                <a:solidFill>
                  <a:schemeClr val="tx1"/>
                </a:solidFill>
                <a:latin typeface="+mj-lt"/>
                <a:ea typeface="+mn-ea"/>
                <a:cs typeface="+mn-cs"/>
              </a:defRPr>
            </a:lvl1pPr>
            <a:lvl2pPr marL="625475" indent="-285750" algn="l" defTabSz="914400" rtl="0" eaLnBrk="1" latinLnBrk="0" hangingPunct="1">
              <a:lnSpc>
                <a:spcPct val="95000"/>
              </a:lnSpc>
              <a:spcBef>
                <a:spcPts val="200"/>
              </a:spcBef>
              <a:buFont typeface="Arial" panose="020B0604020202020204" pitchFamily="34" charset="0"/>
              <a:buChar char="–"/>
              <a:defRPr sz="1800" kern="1200">
                <a:solidFill>
                  <a:schemeClr val="tx1"/>
                </a:solidFill>
                <a:latin typeface="+mn-lt"/>
                <a:ea typeface="+mn-ea"/>
                <a:cs typeface="+mn-cs"/>
              </a:defRPr>
            </a:lvl2pPr>
            <a:lvl3pPr marL="969963" indent="-228600" algn="l" defTabSz="914400" rtl="0" eaLnBrk="1" latinLnBrk="0" hangingPunct="1">
              <a:lnSpc>
                <a:spcPct val="95000"/>
              </a:lnSpc>
              <a:spcBef>
                <a:spcPts val="200"/>
              </a:spcBef>
              <a:buFont typeface="Arial" panose="020B0604020202020204" pitchFamily="34" charset="0"/>
              <a:buChar char="•"/>
              <a:defRPr sz="1600" kern="1200">
                <a:solidFill>
                  <a:schemeClr val="tx1"/>
                </a:solidFill>
                <a:latin typeface="+mn-lt"/>
                <a:ea typeface="+mn-ea"/>
                <a:cs typeface="+mn-cs"/>
              </a:defRPr>
            </a:lvl3pPr>
            <a:lvl4pPr marL="1316038" indent="-228600" algn="l" defTabSz="914400" rtl="0" eaLnBrk="1" latinLnBrk="0" hangingPunct="1">
              <a:lnSpc>
                <a:spcPct val="95000"/>
              </a:lnSpc>
              <a:spcBef>
                <a:spcPts val="2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11962" marR="0" lvl="0" indent="-411962" algn="ctr" defTabSz="1219170" rtl="0" eaLnBrk="1" fontAlgn="auto" latinLnBrk="0" hangingPunct="1">
              <a:lnSpc>
                <a:spcPct val="95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miR-205-5p</a:t>
            </a:r>
          </a:p>
        </p:txBody>
      </p:sp>
      <p:sp>
        <p:nvSpPr>
          <p:cNvPr id="8" name="Text Placeholder 6">
            <a:extLst>
              <a:ext uri="{FF2B5EF4-FFF2-40B4-BE49-F238E27FC236}">
                <a16:creationId xmlns:a16="http://schemas.microsoft.com/office/drawing/2014/main" id="{E6743B5B-ACB4-409F-8AC5-0495CB95CB04}"/>
              </a:ext>
            </a:extLst>
          </p:cNvPr>
          <p:cNvSpPr txBox="1">
            <a:spLocks/>
          </p:cNvSpPr>
          <p:nvPr/>
        </p:nvSpPr>
        <p:spPr>
          <a:xfrm>
            <a:off x="4087007" y="1358185"/>
            <a:ext cx="1711752" cy="370660"/>
          </a:xfrm>
          <a:prstGeom prst="roundRect">
            <a:avLst/>
          </a:prstGeom>
          <a:solidFill>
            <a:schemeClr val="accent2">
              <a:lumMod val="60000"/>
              <a:lumOff val="40000"/>
            </a:schemeClr>
          </a:solidFill>
          <a:ln w="28575">
            <a:noFill/>
          </a:ln>
        </p:spPr>
        <p:txBody>
          <a:bodyPr vert="horz" lIns="162532" tIns="81265" rIns="162532" bIns="81265" rtlCol="0" anchor="ctr">
            <a:noAutofit/>
          </a:bodyPr>
          <a:lstStyle>
            <a:lvl1pPr marL="308979" indent="-308979" algn="ctr" defTabSz="914400" rtl="0" eaLnBrk="1" latinLnBrk="0" hangingPunct="1">
              <a:lnSpc>
                <a:spcPct val="95000"/>
              </a:lnSpc>
              <a:spcBef>
                <a:spcPts val="0"/>
              </a:spcBef>
              <a:buFont typeface="Arial" panose="020B0604020202020204" pitchFamily="34" charset="0"/>
              <a:buNone/>
              <a:defRPr lang="en-US" sz="2000" b="0" kern="1200" dirty="0">
                <a:solidFill>
                  <a:schemeClr val="tx1"/>
                </a:solidFill>
                <a:latin typeface="+mj-lt"/>
                <a:ea typeface="+mn-ea"/>
                <a:cs typeface="+mn-cs"/>
              </a:defRPr>
            </a:lvl1pPr>
            <a:lvl2pPr marL="625475" indent="-285750" algn="l" defTabSz="914400" rtl="0" eaLnBrk="1" latinLnBrk="0" hangingPunct="1">
              <a:lnSpc>
                <a:spcPct val="95000"/>
              </a:lnSpc>
              <a:spcBef>
                <a:spcPts val="200"/>
              </a:spcBef>
              <a:buFont typeface="Arial" panose="020B0604020202020204" pitchFamily="34" charset="0"/>
              <a:buChar char="–"/>
              <a:defRPr sz="1800" kern="1200">
                <a:solidFill>
                  <a:schemeClr val="tx1"/>
                </a:solidFill>
                <a:latin typeface="+mn-lt"/>
                <a:ea typeface="+mn-ea"/>
                <a:cs typeface="+mn-cs"/>
              </a:defRPr>
            </a:lvl2pPr>
            <a:lvl3pPr marL="969963" indent="-228600" algn="l" defTabSz="914400" rtl="0" eaLnBrk="1" latinLnBrk="0" hangingPunct="1">
              <a:lnSpc>
                <a:spcPct val="95000"/>
              </a:lnSpc>
              <a:spcBef>
                <a:spcPts val="200"/>
              </a:spcBef>
              <a:buFont typeface="Arial" panose="020B0604020202020204" pitchFamily="34" charset="0"/>
              <a:buChar char="•"/>
              <a:defRPr sz="1600" kern="1200">
                <a:solidFill>
                  <a:schemeClr val="tx1"/>
                </a:solidFill>
                <a:latin typeface="+mn-lt"/>
                <a:ea typeface="+mn-ea"/>
                <a:cs typeface="+mn-cs"/>
              </a:defRPr>
            </a:lvl3pPr>
            <a:lvl4pPr marL="1316038" indent="-228600" algn="l" defTabSz="914400" rtl="0" eaLnBrk="1" latinLnBrk="0" hangingPunct="1">
              <a:lnSpc>
                <a:spcPct val="95000"/>
              </a:lnSpc>
              <a:spcBef>
                <a:spcPts val="2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11962" marR="0" lvl="0" indent="-411962" algn="ctr" defTabSz="1219170" rtl="0" eaLnBrk="1" fontAlgn="auto" latinLnBrk="0" hangingPunct="1">
              <a:lnSpc>
                <a:spcPct val="95000"/>
              </a:lnSpc>
              <a:spcBef>
                <a:spcPts val="0"/>
              </a:spcBef>
              <a:spcAft>
                <a:spcPts val="0"/>
              </a:spcAft>
              <a:buClrTx/>
              <a:buSzTx/>
              <a:buFont typeface="Arial" panose="020B0604020202020204" pitchFamily="34" charset="0"/>
              <a:buNone/>
              <a:tabLst/>
              <a:defRPr/>
            </a:pPr>
            <a:r>
              <a:rPr lang="en-US" sz="1600" b="1" dirty="0">
                <a:solidFill>
                  <a:prstClr val="black"/>
                </a:solidFill>
                <a:latin typeface="Calibri"/>
              </a:rPr>
              <a:t>miR-21-5p</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10">
            <a:extLst>
              <a:ext uri="{FF2B5EF4-FFF2-40B4-BE49-F238E27FC236}">
                <a16:creationId xmlns:a16="http://schemas.microsoft.com/office/drawing/2014/main" id="{9042A765-D813-4129-8BC4-D4EB35DE71AA}"/>
              </a:ext>
            </a:extLst>
          </p:cNvPr>
          <p:cNvSpPr/>
          <p:nvPr/>
        </p:nvSpPr>
        <p:spPr>
          <a:xfrm>
            <a:off x="2304451" y="928305"/>
            <a:ext cx="3494308" cy="370660"/>
          </a:xfrm>
          <a:prstGeom prst="roundRect">
            <a:avLst/>
          </a:prstGeom>
          <a:gradFill>
            <a:gsLst>
              <a:gs pos="0">
                <a:srgbClr val="000204"/>
              </a:gs>
              <a:gs pos="43000">
                <a:srgbClr val="032338"/>
              </a:gs>
              <a:gs pos="100000">
                <a:srgbClr val="074F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Lung cancer</a:t>
            </a:r>
          </a:p>
        </p:txBody>
      </p:sp>
      <p:pic>
        <p:nvPicPr>
          <p:cNvPr id="12" name="Image 11">
            <a:extLst>
              <a:ext uri="{FF2B5EF4-FFF2-40B4-BE49-F238E27FC236}">
                <a16:creationId xmlns:a16="http://schemas.microsoft.com/office/drawing/2014/main" id="{79C18C3D-F10C-428A-878B-AF2E5F383768}"/>
              </a:ext>
            </a:extLst>
          </p:cNvPr>
          <p:cNvPicPr>
            <a:picLocks noChangeAspect="1"/>
          </p:cNvPicPr>
          <p:nvPr/>
        </p:nvPicPr>
        <p:blipFill rotWithShape="1">
          <a:blip r:embed="rId3"/>
          <a:srcRect l="52276" t="9370" r="14349"/>
          <a:stretch/>
        </p:blipFill>
        <p:spPr>
          <a:xfrm>
            <a:off x="6003684" y="1325904"/>
            <a:ext cx="3494308" cy="5337451"/>
          </a:xfrm>
          <a:prstGeom prst="rect">
            <a:avLst/>
          </a:prstGeom>
        </p:spPr>
      </p:pic>
      <p:sp>
        <p:nvSpPr>
          <p:cNvPr id="13" name="Rectangle: Rounded Corners 10">
            <a:extLst>
              <a:ext uri="{FF2B5EF4-FFF2-40B4-BE49-F238E27FC236}">
                <a16:creationId xmlns:a16="http://schemas.microsoft.com/office/drawing/2014/main" id="{BDBE25AF-2B04-4C1B-94F5-36D153352884}"/>
              </a:ext>
            </a:extLst>
          </p:cNvPr>
          <p:cNvSpPr/>
          <p:nvPr/>
        </p:nvSpPr>
        <p:spPr>
          <a:xfrm>
            <a:off x="6003684" y="928057"/>
            <a:ext cx="3494308" cy="370660"/>
          </a:xfrm>
          <a:prstGeom prst="roundRect">
            <a:avLst/>
          </a:prstGeom>
          <a:gradFill>
            <a:gsLst>
              <a:gs pos="0">
                <a:srgbClr val="000204"/>
              </a:gs>
              <a:gs pos="43000">
                <a:srgbClr val="032338"/>
              </a:gs>
              <a:gs pos="100000">
                <a:srgbClr val="074F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Breast cancer</a:t>
            </a:r>
          </a:p>
        </p:txBody>
      </p:sp>
      <p:sp>
        <p:nvSpPr>
          <p:cNvPr id="10" name="ZoneTexte 9">
            <a:extLst>
              <a:ext uri="{FF2B5EF4-FFF2-40B4-BE49-F238E27FC236}">
                <a16:creationId xmlns:a16="http://schemas.microsoft.com/office/drawing/2014/main" id="{37CC1F59-4FB0-4AD2-99BA-D6B79A07EE11}"/>
              </a:ext>
            </a:extLst>
          </p:cNvPr>
          <p:cNvSpPr txBox="1"/>
          <p:nvPr/>
        </p:nvSpPr>
        <p:spPr>
          <a:xfrm>
            <a:off x="-197589" y="86265"/>
            <a:ext cx="11992696" cy="615553"/>
          </a:xfrm>
          <a:prstGeom prst="rect">
            <a:avLst/>
          </a:prstGeom>
          <a:noFill/>
        </p:spPr>
        <p:txBody>
          <a:bodyPr wrap="square" rtlCol="0">
            <a:spAutoFit/>
          </a:bodyPr>
          <a:lstStyle/>
          <a:p>
            <a:pPr algn="ctr"/>
            <a:r>
              <a:rPr lang="en-GB" sz="3400" b="1" dirty="0">
                <a:solidFill>
                  <a:schemeClr val="bg1"/>
                </a:solidFill>
              </a:rPr>
              <a:t>Specific miRNA detection in </a:t>
            </a:r>
            <a:r>
              <a:rPr lang="en-GB" sz="3400" b="1" dirty="0" err="1">
                <a:solidFill>
                  <a:schemeClr val="bg1"/>
                </a:solidFill>
              </a:rPr>
              <a:t>tumors</a:t>
            </a:r>
            <a:endParaRPr lang="fr-FR" sz="3400" b="1" dirty="0">
              <a:solidFill>
                <a:schemeClr val="accent1">
                  <a:lumMod val="50000"/>
                  <a:lumOff val="50000"/>
                </a:schemeClr>
              </a:solidFill>
            </a:endParaRPr>
          </a:p>
        </p:txBody>
      </p:sp>
      <p:grpSp>
        <p:nvGrpSpPr>
          <p:cNvPr id="14" name="Groupe 13">
            <a:extLst>
              <a:ext uri="{FF2B5EF4-FFF2-40B4-BE49-F238E27FC236}">
                <a16:creationId xmlns:a16="http://schemas.microsoft.com/office/drawing/2014/main" id="{A0C67FF9-3438-442D-A29F-A8B012A2CD60}"/>
              </a:ext>
            </a:extLst>
          </p:cNvPr>
          <p:cNvGrpSpPr/>
          <p:nvPr/>
        </p:nvGrpSpPr>
        <p:grpSpPr>
          <a:xfrm>
            <a:off x="116891" y="111202"/>
            <a:ext cx="1360703" cy="1165633"/>
            <a:chOff x="1994604" y="2014652"/>
            <a:chExt cx="2002081" cy="1795470"/>
          </a:xfrm>
        </p:grpSpPr>
        <p:pic>
          <p:nvPicPr>
            <p:cNvPr id="15" name="Picture 5" descr="A picture containing plant, decorated&#10;&#10;Description automatically generated">
              <a:extLst>
                <a:ext uri="{FF2B5EF4-FFF2-40B4-BE49-F238E27FC236}">
                  <a16:creationId xmlns:a16="http://schemas.microsoft.com/office/drawing/2014/main" id="{9AE4ECCC-AEA5-4207-93A2-FCC9D015DCBF}"/>
                </a:ext>
              </a:extLst>
            </p:cNvPr>
            <p:cNvPicPr>
              <a:picLocks noChangeAspect="1"/>
            </p:cNvPicPr>
            <p:nvPr/>
          </p:nvPicPr>
          <p:blipFill rotWithShape="1">
            <a:blip r:embed="rId4">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16" name="TextBox 11">
              <a:extLst>
                <a:ext uri="{FF2B5EF4-FFF2-40B4-BE49-F238E27FC236}">
                  <a16:creationId xmlns:a16="http://schemas.microsoft.com/office/drawing/2014/main" id="{0EE47187-1EC8-4B4D-93CB-C6FA12058C89}"/>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spTree>
    <p:extLst>
      <p:ext uri="{BB962C8B-B14F-4D97-AF65-F5344CB8AC3E}">
        <p14:creationId xmlns:p14="http://schemas.microsoft.com/office/powerpoint/2010/main" val="125388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4535C43D-5DBD-4814-9F19-287C805AEC6F}"/>
              </a:ext>
            </a:extLst>
          </p:cNvPr>
          <p:cNvPicPr>
            <a:picLocks noChangeAspect="1"/>
          </p:cNvPicPr>
          <p:nvPr/>
        </p:nvPicPr>
        <p:blipFill rotWithShape="1">
          <a:blip r:embed="rId2"/>
          <a:srcRect l="6524" t="17600" r="11275"/>
          <a:stretch/>
        </p:blipFill>
        <p:spPr>
          <a:xfrm>
            <a:off x="0" y="0"/>
            <a:ext cx="12162408" cy="6858000"/>
          </a:xfrm>
          <a:prstGeom prst="rect">
            <a:avLst/>
          </a:prstGeom>
        </p:spPr>
      </p:pic>
      <p:grpSp>
        <p:nvGrpSpPr>
          <p:cNvPr id="3" name="Groupe 2">
            <a:extLst>
              <a:ext uri="{FF2B5EF4-FFF2-40B4-BE49-F238E27FC236}">
                <a16:creationId xmlns:a16="http://schemas.microsoft.com/office/drawing/2014/main" id="{BADCF530-3E93-4CEA-80A7-D872A9E4E00A}"/>
              </a:ext>
            </a:extLst>
          </p:cNvPr>
          <p:cNvGrpSpPr/>
          <p:nvPr/>
        </p:nvGrpSpPr>
        <p:grpSpPr>
          <a:xfrm>
            <a:off x="116891" y="577546"/>
            <a:ext cx="1360703" cy="1165633"/>
            <a:chOff x="1994604" y="2014652"/>
            <a:chExt cx="2002081" cy="1795470"/>
          </a:xfrm>
        </p:grpSpPr>
        <p:pic>
          <p:nvPicPr>
            <p:cNvPr id="4" name="Picture 5" descr="A picture containing plant, decorated&#10;&#10;Description automatically generated">
              <a:extLst>
                <a:ext uri="{FF2B5EF4-FFF2-40B4-BE49-F238E27FC236}">
                  <a16:creationId xmlns:a16="http://schemas.microsoft.com/office/drawing/2014/main" id="{177B911F-D4CD-460F-A809-58ED0AF9DA19}"/>
                </a:ext>
              </a:extLst>
            </p:cNvPr>
            <p:cNvPicPr>
              <a:picLocks noChangeAspect="1"/>
            </p:cNvPicPr>
            <p:nvPr/>
          </p:nvPicPr>
          <p:blipFill rotWithShape="1">
            <a:blip r:embed="rId3">
              <a:extLst>
                <a:ext uri="{28A0092B-C50C-407E-A947-70E740481C1C}">
                  <a14:useLocalDpi xmlns:a14="http://schemas.microsoft.com/office/drawing/2010/main" val="0"/>
                </a:ext>
              </a:extLst>
            </a:blip>
            <a:srcRect t="33201" r="12317"/>
            <a:stretch/>
          </p:blipFill>
          <p:spPr>
            <a:xfrm>
              <a:off x="1994604" y="2509705"/>
              <a:ext cx="1709566" cy="1300417"/>
            </a:xfrm>
            <a:prstGeom prst="rect">
              <a:avLst/>
            </a:prstGeom>
            <a:ln>
              <a:solidFill>
                <a:srgbClr val="FF0000"/>
              </a:solidFill>
            </a:ln>
          </p:spPr>
        </p:pic>
        <p:sp>
          <p:nvSpPr>
            <p:cNvPr id="5" name="TextBox 11">
              <a:extLst>
                <a:ext uri="{FF2B5EF4-FFF2-40B4-BE49-F238E27FC236}">
                  <a16:creationId xmlns:a16="http://schemas.microsoft.com/office/drawing/2014/main" id="{8B051BFB-00EA-481C-9028-70632ACE26F7}"/>
                </a:ext>
              </a:extLst>
            </p:cNvPr>
            <p:cNvSpPr txBox="1"/>
            <p:nvPr/>
          </p:nvSpPr>
          <p:spPr>
            <a:xfrm>
              <a:off x="2208506" y="2014652"/>
              <a:ext cx="1788179" cy="495052"/>
            </a:xfrm>
            <a:prstGeom prst="rect">
              <a:avLst/>
            </a:prstGeom>
            <a:noFill/>
          </p:spPr>
          <p:txBody>
            <a:bodyPr wrap="square" rtlCol="0">
              <a:spAutoFit/>
            </a:bodyPr>
            <a:lstStyle/>
            <a:p>
              <a:r>
                <a:rPr lang="en-US" sz="1000" b="1" dirty="0">
                  <a:solidFill>
                    <a:schemeClr val="bg1"/>
                  </a:solidFill>
                </a:rPr>
                <a:t>CANCER/IO</a:t>
              </a:r>
            </a:p>
          </p:txBody>
        </p:sp>
      </p:grpSp>
    </p:spTree>
    <p:extLst>
      <p:ext uri="{BB962C8B-B14F-4D97-AF65-F5344CB8AC3E}">
        <p14:creationId xmlns:p14="http://schemas.microsoft.com/office/powerpoint/2010/main" val="2674645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D905B3F-2D04-427D-B106-DD544D7FC58C}"/>
              </a:ext>
            </a:extLst>
          </p:cNvPr>
          <p:cNvPicPr>
            <a:picLocks noChangeAspect="1"/>
          </p:cNvPicPr>
          <p:nvPr/>
        </p:nvPicPr>
        <p:blipFill rotWithShape="1">
          <a:blip r:embed="rId2"/>
          <a:srcRect l="6225" t="17334" r="11350"/>
          <a:stretch/>
        </p:blipFill>
        <p:spPr>
          <a:xfrm>
            <a:off x="0" y="-1"/>
            <a:ext cx="12192000" cy="6878107"/>
          </a:xfrm>
          <a:prstGeom prst="rect">
            <a:avLst/>
          </a:prstGeom>
        </p:spPr>
      </p:pic>
    </p:spTree>
    <p:extLst>
      <p:ext uri="{BB962C8B-B14F-4D97-AF65-F5344CB8AC3E}">
        <p14:creationId xmlns:p14="http://schemas.microsoft.com/office/powerpoint/2010/main" val="99467110"/>
      </p:ext>
    </p:extLst>
  </p:cSld>
  <p:clrMapOvr>
    <a:masterClrMapping/>
  </p:clrMapOvr>
</p:sld>
</file>

<file path=ppt/theme/theme1.xml><?xml version="1.0" encoding="utf-8"?>
<a:theme xmlns:a="http://schemas.openxmlformats.org/drawingml/2006/main" name="CORRECT Office Theme">
  <a:themeElements>
    <a:clrScheme name="Custom 4">
      <a:dk1>
        <a:srgbClr val="000000"/>
      </a:dk1>
      <a:lt1>
        <a:srgbClr val="FFFFFF"/>
      </a:lt1>
      <a:dk2>
        <a:srgbClr val="115D9D"/>
      </a:dk2>
      <a:lt2>
        <a:srgbClr val="B2C735"/>
      </a:lt2>
      <a:accent1>
        <a:srgbClr val="021B2A"/>
      </a:accent1>
      <a:accent2>
        <a:srgbClr val="01090F"/>
      </a:accent2>
      <a:accent3>
        <a:srgbClr val="8E9CBB"/>
      </a:accent3>
      <a:accent4>
        <a:srgbClr val="A5BADD"/>
      </a:accent4>
      <a:accent5>
        <a:srgbClr val="01B5D1"/>
      </a:accent5>
      <a:accent6>
        <a:srgbClr val="872C91"/>
      </a:accent6>
      <a:hlink>
        <a:srgbClr val="EE811F"/>
      </a:hlink>
      <a:folHlink>
        <a:srgbClr val="F7A1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000204"/>
            </a:gs>
            <a:gs pos="43000">
              <a:srgbClr val="032338"/>
            </a:gs>
            <a:gs pos="100000">
              <a:srgbClr val="074F7C"/>
            </a:gs>
          </a:gsLst>
          <a:lin ang="54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io-Techne" id="{DC2DAC22-9B61-144D-805E-468279C49353}" vid="{26108307-25E6-9C4F-83AB-819938EB9875}"/>
    </a:ext>
  </a:extLst>
</a:theme>
</file>

<file path=ppt/theme/theme2.xml><?xml version="1.0" encoding="utf-8"?>
<a:theme xmlns:a="http://schemas.openxmlformats.org/drawingml/2006/main" name="Office Theme">
  <a:themeElements>
    <a:clrScheme name="BioTechne_2019_V01">
      <a:dk1>
        <a:srgbClr val="000000"/>
      </a:dk1>
      <a:lt1>
        <a:srgbClr val="FFFFFF"/>
      </a:lt1>
      <a:dk2>
        <a:srgbClr val="808285"/>
      </a:dk2>
      <a:lt2>
        <a:srgbClr val="EDEFEF"/>
      </a:lt2>
      <a:accent1>
        <a:srgbClr val="005F9E"/>
      </a:accent1>
      <a:accent2>
        <a:srgbClr val="00B5D1"/>
      </a:accent2>
      <a:accent3>
        <a:srgbClr val="B2C839"/>
      </a:accent3>
      <a:accent4>
        <a:srgbClr val="208A3C"/>
      </a:accent4>
      <a:accent5>
        <a:srgbClr val="882F91"/>
      </a:accent5>
      <a:accent6>
        <a:srgbClr val="F6D235"/>
      </a:accent6>
      <a:hlink>
        <a:srgbClr val="00B5D1"/>
      </a:hlink>
      <a:folHlink>
        <a:srgbClr val="B5B6B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ioTechne_2019_V01">
      <a:dk1>
        <a:srgbClr val="000000"/>
      </a:dk1>
      <a:lt1>
        <a:srgbClr val="FFFFFF"/>
      </a:lt1>
      <a:dk2>
        <a:srgbClr val="808285"/>
      </a:dk2>
      <a:lt2>
        <a:srgbClr val="EDEFEF"/>
      </a:lt2>
      <a:accent1>
        <a:srgbClr val="005F9E"/>
      </a:accent1>
      <a:accent2>
        <a:srgbClr val="00B5D1"/>
      </a:accent2>
      <a:accent3>
        <a:srgbClr val="B2C839"/>
      </a:accent3>
      <a:accent4>
        <a:srgbClr val="208A3C"/>
      </a:accent4>
      <a:accent5>
        <a:srgbClr val="882F91"/>
      </a:accent5>
      <a:accent6>
        <a:srgbClr val="F6D235"/>
      </a:accent6>
      <a:hlink>
        <a:srgbClr val="00B5D1"/>
      </a:hlink>
      <a:folHlink>
        <a:srgbClr val="B5B6B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45A36F77ED7C48BC82C8D0652C66B4" ma:contentTypeVersion="4" ma:contentTypeDescription="Create a new document." ma:contentTypeScope="" ma:versionID="b7b299fde9c35508e6f142dc8f095661">
  <xsd:schema xmlns:xsd="http://www.w3.org/2001/XMLSchema" xmlns:xs="http://www.w3.org/2001/XMLSchema" xmlns:p="http://schemas.microsoft.com/office/2006/metadata/properties" xmlns:ns2="e887e174-f0da-4be9-b17b-420ff1612259" targetNamespace="http://schemas.microsoft.com/office/2006/metadata/properties" ma:root="true" ma:fieldsID="da8f2ece82cc22b6750241775f7c1c74" ns2:_="">
    <xsd:import namespace="e887e174-f0da-4be9-b17b-420ff16122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7e174-f0da-4be9-b17b-420ff1612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3358E7-DE9F-45A5-93E9-D9FBB9E55EC1}">
  <ds:schemaRefs>
    <ds:schemaRef ds:uri="e887e174-f0da-4be9-b17b-420ff16122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B3BA4F-87D7-476A-BCAC-6DF4E5EAE2A8}">
  <ds:schemaRefs>
    <ds:schemaRef ds:uri="http://www.w3.org/XML/1998/namespace"/>
    <ds:schemaRef ds:uri="http://purl.org/dc/terms/"/>
    <ds:schemaRef ds:uri="http://schemas.microsoft.com/office/2006/metadata/properties"/>
    <ds:schemaRef ds:uri="http://schemas.microsoft.com/office/2006/documentManagement/types"/>
    <ds:schemaRef ds:uri="e887e174-f0da-4be9-b17b-420ff1612259"/>
    <ds:schemaRef ds:uri="http://schemas.microsoft.com/office/infopath/2007/PartnerControls"/>
    <ds:schemaRef ds:uri="http://purl.org/dc/dcmitype/"/>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D8A353D1-7E85-4D1E-BE77-ECFF9C2C3F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17806</TotalTime>
  <Words>2007</Words>
  <Application>Microsoft Office PowerPoint</Application>
  <PresentationFormat>Grand écran</PresentationFormat>
  <Paragraphs>227</Paragraphs>
  <Slides>37</Slides>
  <Notes>10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37</vt:i4>
      </vt:variant>
    </vt:vector>
  </HeadingPairs>
  <TitlesOfParts>
    <vt:vector size="48" baseType="lpstr">
      <vt:lpstr>Arial</vt:lpstr>
      <vt:lpstr>Avenir Book</vt:lpstr>
      <vt:lpstr>Avenir Light</vt:lpstr>
      <vt:lpstr>Avenir Next</vt:lpstr>
      <vt:lpstr>Avenir Next Demi Bold</vt:lpstr>
      <vt:lpstr>Avenir Next Ultra Light</vt:lpstr>
      <vt:lpstr>Calibri</vt:lpstr>
      <vt:lpstr>Calibri Light</vt:lpstr>
      <vt:lpstr>Palatino</vt:lpstr>
      <vt:lpstr>Symbol</vt:lpstr>
      <vt:lpstr>CORRECT 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Skeletal muscle RNAscope Examples</vt:lpstr>
      <vt:lpstr>Présentation PowerPoint</vt:lpstr>
      <vt:lpstr>RNAscope validates novel organoid cell types identified by scrnaseq</vt:lpstr>
      <vt:lpstr>Présentation PowerPoint</vt:lpstr>
      <vt:lpstr>Présentation PowerPoint</vt:lpstr>
      <vt:lpstr>Présentation PowerPoint</vt:lpstr>
      <vt:lpstr>Most Sensitive Method Available for RNA ISH</vt:lpstr>
      <vt:lpstr>in the human intestinal epithelium, each cell lineage plays a unique role in resolving virus infection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SCIENCE INTERSECTS INNOVATION</dc:title>
  <dc:creator>Kevin Smyth</dc:creator>
  <cp:lastModifiedBy>ludovic arnold</cp:lastModifiedBy>
  <cp:revision>389</cp:revision>
  <dcterms:created xsi:type="dcterms:W3CDTF">2019-08-21T01:42:02Z</dcterms:created>
  <dcterms:modified xsi:type="dcterms:W3CDTF">2022-09-23T12:11:07Z</dcterms:modified>
</cp:coreProperties>
</file>