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3" r:id="rId2"/>
    <p:sldId id="269" r:id="rId3"/>
    <p:sldId id="288" r:id="rId4"/>
    <p:sldId id="260" r:id="rId5"/>
    <p:sldId id="289" r:id="rId6"/>
    <p:sldId id="261" r:id="rId7"/>
    <p:sldId id="262" r:id="rId8"/>
    <p:sldId id="264" r:id="rId9"/>
    <p:sldId id="265" r:id="rId10"/>
    <p:sldId id="266" r:id="rId11"/>
    <p:sldId id="267" r:id="rId12"/>
    <p:sldId id="268"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4" r:id="rId27"/>
    <p:sldId id="290" r:id="rId28"/>
    <p:sldId id="285" r:id="rId29"/>
    <p:sldId id="286" r:id="rId30"/>
    <p:sldId id="287"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7Il3C33VRotN7zgg+3ypPg==" hashData="ZIyNE9Ny2ofEok31tflgPxj6zy4GYVuqZWO0MJGjyB9lvYtSBCbgb7jNcJVmZoxVnoGVM5g8GM6XooNqThtZa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597" autoAdjust="0"/>
    <p:restoredTop sz="94660"/>
  </p:normalViewPr>
  <p:slideViewPr>
    <p:cSldViewPr snapToGrid="0">
      <p:cViewPr varScale="1">
        <p:scale>
          <a:sx n="69" d="100"/>
          <a:sy n="69" d="100"/>
        </p:scale>
        <p:origin x="42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A620826-703A-E934-2EB8-B6993838463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76B1D6D8-8332-B518-00D6-41B2B978BC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C00C044-14CD-BE68-3917-F5D34262E748}"/>
              </a:ext>
            </a:extLst>
          </p:cNvPr>
          <p:cNvSpPr>
            <a:spLocks noGrp="1"/>
          </p:cNvSpPr>
          <p:nvPr>
            <p:ph type="dt" sz="half" idx="10"/>
          </p:nvPr>
        </p:nvSpPr>
        <p:spPr/>
        <p:txBody>
          <a:bodyPr/>
          <a:lstStyle/>
          <a:p>
            <a:fld id="{D30CDC63-3A28-4814-8A62-BF41401C2825}" type="datetimeFigureOut">
              <a:rPr lang="fr-FR" smtClean="0"/>
              <a:t>02/09/2022</a:t>
            </a:fld>
            <a:endParaRPr lang="fr-FR"/>
          </a:p>
        </p:txBody>
      </p:sp>
      <p:sp>
        <p:nvSpPr>
          <p:cNvPr id="5" name="Espace réservé du pied de page 4">
            <a:extLst>
              <a:ext uri="{FF2B5EF4-FFF2-40B4-BE49-F238E27FC236}">
                <a16:creationId xmlns:a16="http://schemas.microsoft.com/office/drawing/2014/main" id="{A9FCD9A3-5BB3-0293-9CA0-BB3F6985B95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860A026-BCD7-CF8A-6FB5-4D2A3DC81C3A}"/>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4270670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FE55897-5BE3-E142-D3DC-31982D990A5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ACADCBB-9A6D-CFA0-FAEE-A7A8427E54C6}"/>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ABCCB93-4EB7-3D49-1F87-5E170291B1F8}"/>
              </a:ext>
            </a:extLst>
          </p:cNvPr>
          <p:cNvSpPr>
            <a:spLocks noGrp="1"/>
          </p:cNvSpPr>
          <p:nvPr>
            <p:ph type="dt" sz="half" idx="10"/>
          </p:nvPr>
        </p:nvSpPr>
        <p:spPr/>
        <p:txBody>
          <a:bodyPr/>
          <a:lstStyle/>
          <a:p>
            <a:fld id="{D30CDC63-3A28-4814-8A62-BF41401C2825}" type="datetimeFigureOut">
              <a:rPr lang="fr-FR" smtClean="0"/>
              <a:t>02/09/2022</a:t>
            </a:fld>
            <a:endParaRPr lang="fr-FR"/>
          </a:p>
        </p:txBody>
      </p:sp>
      <p:sp>
        <p:nvSpPr>
          <p:cNvPr id="5" name="Espace réservé du pied de page 4">
            <a:extLst>
              <a:ext uri="{FF2B5EF4-FFF2-40B4-BE49-F238E27FC236}">
                <a16:creationId xmlns:a16="http://schemas.microsoft.com/office/drawing/2014/main" id="{EA9490C9-8970-3BE1-4FAD-7F0D5F70594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2B9E1F4-8289-9A5A-762C-321437A21B0C}"/>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208841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66B2B5A-84A3-F726-592D-B7357F74C370}"/>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550CDFDA-0473-BC58-A5D0-34EE6EDA5B9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3241DBDE-AB19-A8F1-61FF-3ADD0A868364}"/>
              </a:ext>
            </a:extLst>
          </p:cNvPr>
          <p:cNvSpPr>
            <a:spLocks noGrp="1"/>
          </p:cNvSpPr>
          <p:nvPr>
            <p:ph type="dt" sz="half" idx="10"/>
          </p:nvPr>
        </p:nvSpPr>
        <p:spPr/>
        <p:txBody>
          <a:bodyPr/>
          <a:lstStyle/>
          <a:p>
            <a:fld id="{D30CDC63-3A28-4814-8A62-BF41401C2825}" type="datetimeFigureOut">
              <a:rPr lang="fr-FR" smtClean="0"/>
              <a:t>02/09/2022</a:t>
            </a:fld>
            <a:endParaRPr lang="fr-FR"/>
          </a:p>
        </p:txBody>
      </p:sp>
      <p:sp>
        <p:nvSpPr>
          <p:cNvPr id="5" name="Espace réservé du pied de page 4">
            <a:extLst>
              <a:ext uri="{FF2B5EF4-FFF2-40B4-BE49-F238E27FC236}">
                <a16:creationId xmlns:a16="http://schemas.microsoft.com/office/drawing/2014/main" id="{0AF3D8DD-4F8A-FDF8-3143-333554E9F99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1B9E665-4E97-D379-88DF-E04445AA79C6}"/>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1170422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7CEB7A6-5370-5176-FB44-F14F00E800F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BC82A4D-0B4E-7C05-B303-67DE222BF434}"/>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B4E13917-42F7-634F-DC26-F51D89D2A9AD}"/>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1B541A64-8F22-C1CC-D9C8-3D550D33BB47}"/>
              </a:ext>
            </a:extLst>
          </p:cNvPr>
          <p:cNvSpPr>
            <a:spLocks noGrp="1"/>
          </p:cNvSpPr>
          <p:nvPr>
            <p:ph type="dt" sz="half" idx="10"/>
          </p:nvPr>
        </p:nvSpPr>
        <p:spPr/>
        <p:txBody>
          <a:bodyPr/>
          <a:lstStyle/>
          <a:p>
            <a:fld id="{D30CDC63-3A28-4814-8A62-BF41401C2825}" type="datetimeFigureOut">
              <a:rPr lang="fr-FR" smtClean="0"/>
              <a:t>02/09/2022</a:t>
            </a:fld>
            <a:endParaRPr lang="fr-FR"/>
          </a:p>
        </p:txBody>
      </p:sp>
      <p:sp>
        <p:nvSpPr>
          <p:cNvPr id="6" name="Espace réservé du pied de page 5">
            <a:extLst>
              <a:ext uri="{FF2B5EF4-FFF2-40B4-BE49-F238E27FC236}">
                <a16:creationId xmlns:a16="http://schemas.microsoft.com/office/drawing/2014/main" id="{64DE98EA-1D93-D769-2326-55894D27ABA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C6ADDAD-E7E9-6001-A570-9A306BEADF6E}"/>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5414351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1CD3F1B-C6D7-9919-21CF-DE840AD46F7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6CABE81-72C9-E754-C169-EF0DCC38205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561332D-1546-5ECF-33FA-BBB35BA13CF8}"/>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1C86209B-9BC8-1756-7762-7C620E80DB1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03FE4B97-2B03-4AB1-5669-C74C91962A2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E126105-433D-9D3A-F499-72EBC78B1E64}"/>
              </a:ext>
            </a:extLst>
          </p:cNvPr>
          <p:cNvSpPr>
            <a:spLocks noGrp="1"/>
          </p:cNvSpPr>
          <p:nvPr>
            <p:ph type="dt" sz="half" idx="10"/>
          </p:nvPr>
        </p:nvSpPr>
        <p:spPr/>
        <p:txBody>
          <a:bodyPr/>
          <a:lstStyle/>
          <a:p>
            <a:fld id="{D30CDC63-3A28-4814-8A62-BF41401C2825}" type="datetimeFigureOut">
              <a:rPr lang="fr-FR" smtClean="0"/>
              <a:t>02/09/2022</a:t>
            </a:fld>
            <a:endParaRPr lang="fr-FR"/>
          </a:p>
        </p:txBody>
      </p:sp>
      <p:sp>
        <p:nvSpPr>
          <p:cNvPr id="8" name="Espace réservé du pied de page 7">
            <a:extLst>
              <a:ext uri="{FF2B5EF4-FFF2-40B4-BE49-F238E27FC236}">
                <a16:creationId xmlns:a16="http://schemas.microsoft.com/office/drawing/2014/main" id="{A4216F43-8747-2EC2-3BE7-6E78971A371D}"/>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6C59B93F-C556-C909-6FF6-09BB633B5D93}"/>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18173609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4825F9D-8E64-5924-C1B1-593093FCCCCD}"/>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5BED16C7-8E3A-9AB8-1F1F-AFB4E7D000AD}"/>
              </a:ext>
            </a:extLst>
          </p:cNvPr>
          <p:cNvSpPr>
            <a:spLocks noGrp="1"/>
          </p:cNvSpPr>
          <p:nvPr>
            <p:ph type="dt" sz="half" idx="10"/>
          </p:nvPr>
        </p:nvSpPr>
        <p:spPr/>
        <p:txBody>
          <a:bodyPr/>
          <a:lstStyle/>
          <a:p>
            <a:fld id="{D30CDC63-3A28-4814-8A62-BF41401C2825}" type="datetimeFigureOut">
              <a:rPr lang="fr-FR" smtClean="0"/>
              <a:t>02/09/2022</a:t>
            </a:fld>
            <a:endParaRPr lang="fr-FR"/>
          </a:p>
        </p:txBody>
      </p:sp>
      <p:sp>
        <p:nvSpPr>
          <p:cNvPr id="4" name="Espace réservé du pied de page 3">
            <a:extLst>
              <a:ext uri="{FF2B5EF4-FFF2-40B4-BE49-F238E27FC236}">
                <a16:creationId xmlns:a16="http://schemas.microsoft.com/office/drawing/2014/main" id="{46CEE484-4352-383D-AF3C-5666614F1858}"/>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0603F3A8-9F54-EB72-7E51-A89149968667}"/>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30728571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F1C0236-2C5B-B2E9-2035-7C0DD3233C70}"/>
              </a:ext>
            </a:extLst>
          </p:cNvPr>
          <p:cNvSpPr>
            <a:spLocks noGrp="1"/>
          </p:cNvSpPr>
          <p:nvPr>
            <p:ph type="dt" sz="half" idx="10"/>
          </p:nvPr>
        </p:nvSpPr>
        <p:spPr/>
        <p:txBody>
          <a:bodyPr/>
          <a:lstStyle/>
          <a:p>
            <a:fld id="{D30CDC63-3A28-4814-8A62-BF41401C2825}" type="datetimeFigureOut">
              <a:rPr lang="fr-FR" smtClean="0"/>
              <a:t>02/09/2022</a:t>
            </a:fld>
            <a:endParaRPr lang="fr-FR"/>
          </a:p>
        </p:txBody>
      </p:sp>
      <p:sp>
        <p:nvSpPr>
          <p:cNvPr id="3" name="Espace réservé du pied de page 2">
            <a:extLst>
              <a:ext uri="{FF2B5EF4-FFF2-40B4-BE49-F238E27FC236}">
                <a16:creationId xmlns:a16="http://schemas.microsoft.com/office/drawing/2014/main" id="{7C7BD648-E46A-F663-B1F3-7F6222DC9D15}"/>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B8E9823A-C30F-0E7F-4CE8-078809F9AB06}"/>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2677739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5AF348-54D9-F475-6DB2-C41895F5600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14A95EDE-F6A1-B526-E8A5-9ADF75027D3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76362571-450E-5D8C-0243-9B3B9B14138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5790B75-63BF-C82A-5D24-8B2F8929E689}"/>
              </a:ext>
            </a:extLst>
          </p:cNvPr>
          <p:cNvSpPr>
            <a:spLocks noGrp="1"/>
          </p:cNvSpPr>
          <p:nvPr>
            <p:ph type="dt" sz="half" idx="10"/>
          </p:nvPr>
        </p:nvSpPr>
        <p:spPr/>
        <p:txBody>
          <a:bodyPr/>
          <a:lstStyle/>
          <a:p>
            <a:fld id="{D30CDC63-3A28-4814-8A62-BF41401C2825}" type="datetimeFigureOut">
              <a:rPr lang="fr-FR" smtClean="0"/>
              <a:t>02/09/2022</a:t>
            </a:fld>
            <a:endParaRPr lang="fr-FR"/>
          </a:p>
        </p:txBody>
      </p:sp>
      <p:sp>
        <p:nvSpPr>
          <p:cNvPr id="6" name="Espace réservé du pied de page 5">
            <a:extLst>
              <a:ext uri="{FF2B5EF4-FFF2-40B4-BE49-F238E27FC236}">
                <a16:creationId xmlns:a16="http://schemas.microsoft.com/office/drawing/2014/main" id="{F0D6A3CB-B99F-9E48-C538-412A6E696FD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CCCB75E-D08E-C56A-B08F-486351B9B431}"/>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7120610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265A13B-9503-FAE5-6CA4-375B67E4573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833EDA0B-ABB8-A8FA-2EAC-33EE7415B1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F0CF1B8-2E54-67A3-201F-34498648CD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1755008-0014-D947-73EB-8BDB01509384}"/>
              </a:ext>
            </a:extLst>
          </p:cNvPr>
          <p:cNvSpPr>
            <a:spLocks noGrp="1"/>
          </p:cNvSpPr>
          <p:nvPr>
            <p:ph type="dt" sz="half" idx="10"/>
          </p:nvPr>
        </p:nvSpPr>
        <p:spPr/>
        <p:txBody>
          <a:bodyPr/>
          <a:lstStyle/>
          <a:p>
            <a:fld id="{D30CDC63-3A28-4814-8A62-BF41401C2825}" type="datetimeFigureOut">
              <a:rPr lang="fr-FR" smtClean="0"/>
              <a:t>02/09/2022</a:t>
            </a:fld>
            <a:endParaRPr lang="fr-FR"/>
          </a:p>
        </p:txBody>
      </p:sp>
      <p:sp>
        <p:nvSpPr>
          <p:cNvPr id="6" name="Espace réservé du pied de page 5">
            <a:extLst>
              <a:ext uri="{FF2B5EF4-FFF2-40B4-BE49-F238E27FC236}">
                <a16:creationId xmlns:a16="http://schemas.microsoft.com/office/drawing/2014/main" id="{EFB9D21D-6FE3-9985-4DD0-350B6702305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6C33E39-6092-B37D-3671-2ADF4938186B}"/>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6124095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99357D-ABF4-CDA5-1A8D-8397A6202CA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03EF6E7E-2775-08DA-5B34-5EA24E516DA4}"/>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8FA720F-519E-5D60-97A3-2706AE83BA3D}"/>
              </a:ext>
            </a:extLst>
          </p:cNvPr>
          <p:cNvSpPr>
            <a:spLocks noGrp="1"/>
          </p:cNvSpPr>
          <p:nvPr>
            <p:ph type="dt" sz="half" idx="10"/>
          </p:nvPr>
        </p:nvSpPr>
        <p:spPr/>
        <p:txBody>
          <a:bodyPr/>
          <a:lstStyle/>
          <a:p>
            <a:fld id="{D30CDC63-3A28-4814-8A62-BF41401C2825}" type="datetimeFigureOut">
              <a:rPr lang="fr-FR" smtClean="0"/>
              <a:t>02/09/2022</a:t>
            </a:fld>
            <a:endParaRPr lang="fr-FR"/>
          </a:p>
        </p:txBody>
      </p:sp>
      <p:sp>
        <p:nvSpPr>
          <p:cNvPr id="5" name="Espace réservé du pied de page 4">
            <a:extLst>
              <a:ext uri="{FF2B5EF4-FFF2-40B4-BE49-F238E27FC236}">
                <a16:creationId xmlns:a16="http://schemas.microsoft.com/office/drawing/2014/main" id="{ED856A3A-559C-6F7E-23D8-D89D411549C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B93E56F-AB8A-812C-2AAA-DF751A8E9983}"/>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3415794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12F256B8-52A5-2F0F-1F44-12FE188C388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C4BF1220-3A04-B06D-A732-E4A95887C801}"/>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C7B2C2F-2CF5-BDE3-9B89-C084F7F3EEBC}"/>
              </a:ext>
            </a:extLst>
          </p:cNvPr>
          <p:cNvSpPr>
            <a:spLocks noGrp="1"/>
          </p:cNvSpPr>
          <p:nvPr>
            <p:ph type="dt" sz="half" idx="10"/>
          </p:nvPr>
        </p:nvSpPr>
        <p:spPr/>
        <p:txBody>
          <a:bodyPr/>
          <a:lstStyle/>
          <a:p>
            <a:fld id="{D30CDC63-3A28-4814-8A62-BF41401C2825}" type="datetimeFigureOut">
              <a:rPr lang="fr-FR" smtClean="0"/>
              <a:t>02/09/2022</a:t>
            </a:fld>
            <a:endParaRPr lang="fr-FR"/>
          </a:p>
        </p:txBody>
      </p:sp>
      <p:sp>
        <p:nvSpPr>
          <p:cNvPr id="5" name="Espace réservé du pied de page 4">
            <a:extLst>
              <a:ext uri="{FF2B5EF4-FFF2-40B4-BE49-F238E27FC236}">
                <a16:creationId xmlns:a16="http://schemas.microsoft.com/office/drawing/2014/main" id="{8EA8B6D6-A5CD-B132-DD40-9AE964C5C52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E106AB6-5D8A-E745-BDB8-4AE78A97A465}"/>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12084362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5760F97-DF0C-D1E2-A22A-1F48768C17D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B15CC6DA-EA84-A1F4-BD45-D52D61E977F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57C58B8-2537-BA00-CA4E-E82554F31AA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0CDC63-3A28-4814-8A62-BF41401C2825}" type="datetimeFigureOut">
              <a:rPr lang="fr-FR" smtClean="0"/>
              <a:t>02/09/2022</a:t>
            </a:fld>
            <a:endParaRPr lang="fr-FR"/>
          </a:p>
        </p:txBody>
      </p:sp>
      <p:sp>
        <p:nvSpPr>
          <p:cNvPr id="5" name="Espace réservé du pied de page 4">
            <a:extLst>
              <a:ext uri="{FF2B5EF4-FFF2-40B4-BE49-F238E27FC236}">
                <a16:creationId xmlns:a16="http://schemas.microsoft.com/office/drawing/2014/main" id="{F963A338-3863-B4B6-EB15-AAACA68737E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98A63F7-D83D-8C0B-7E98-708A28DF06F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D0FE47-800D-4652-9033-9FDC22D07DC8}" type="slidenum">
              <a:rPr lang="fr-FR" smtClean="0"/>
              <a:t>‹N°›</a:t>
            </a:fld>
            <a:endParaRPr lang="fr-FR"/>
          </a:p>
        </p:txBody>
      </p:sp>
    </p:spTree>
    <p:extLst>
      <p:ext uri="{BB962C8B-B14F-4D97-AF65-F5344CB8AC3E}">
        <p14:creationId xmlns:p14="http://schemas.microsoft.com/office/powerpoint/2010/main" val="5348691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extérieur, cité, montagne&#10;&#10;Description générée automatiquement">
            <a:extLst>
              <a:ext uri="{FF2B5EF4-FFF2-40B4-BE49-F238E27FC236}">
                <a16:creationId xmlns:a16="http://schemas.microsoft.com/office/drawing/2014/main" id="{485CE7DB-F990-6AE6-7CFB-E501BABF188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6773" y="283779"/>
            <a:ext cx="9676676" cy="6290441"/>
          </a:xfrm>
          <a:prstGeom prst="rect">
            <a:avLst/>
          </a:prstGeom>
          <a:ln w="50800" cmpd="dbl">
            <a:solidFill>
              <a:schemeClr val="bg1"/>
            </a:solidFill>
          </a:ln>
        </p:spPr>
      </p:pic>
      <p:sp>
        <p:nvSpPr>
          <p:cNvPr id="4" name="ZoneTexte 3">
            <a:extLst>
              <a:ext uri="{FF2B5EF4-FFF2-40B4-BE49-F238E27FC236}">
                <a16:creationId xmlns:a16="http://schemas.microsoft.com/office/drawing/2014/main" id="{6A199F41-2A42-7D37-9DCE-4EB362782EBE}"/>
              </a:ext>
            </a:extLst>
          </p:cNvPr>
          <p:cNvSpPr txBox="1"/>
          <p:nvPr/>
        </p:nvSpPr>
        <p:spPr>
          <a:xfrm>
            <a:off x="9979572" y="2790497"/>
            <a:ext cx="2554014" cy="369332"/>
          </a:xfrm>
          <a:prstGeom prst="rect">
            <a:avLst/>
          </a:prstGeom>
          <a:noFill/>
        </p:spPr>
        <p:txBody>
          <a:bodyPr wrap="square" rtlCol="0">
            <a:spAutoFit/>
          </a:bodyPr>
          <a:lstStyle/>
          <a:p>
            <a:r>
              <a:rPr lang="fr-FR" b="1" i="1" dirty="0">
                <a:solidFill>
                  <a:schemeClr val="bg1"/>
                </a:solidFill>
              </a:rPr>
              <a:t>Lorient Vous Présente</a:t>
            </a:r>
          </a:p>
        </p:txBody>
      </p:sp>
      <p:sp>
        <p:nvSpPr>
          <p:cNvPr id="5" name="ZoneTexte 4">
            <a:extLst>
              <a:ext uri="{FF2B5EF4-FFF2-40B4-BE49-F238E27FC236}">
                <a16:creationId xmlns:a16="http://schemas.microsoft.com/office/drawing/2014/main" id="{A189A870-52EE-7D1E-062E-14166C679C11}"/>
              </a:ext>
            </a:extLst>
          </p:cNvPr>
          <p:cNvSpPr txBox="1"/>
          <p:nvPr/>
        </p:nvSpPr>
        <p:spPr>
          <a:xfrm>
            <a:off x="10294882" y="3205968"/>
            <a:ext cx="2554014" cy="646331"/>
          </a:xfrm>
          <a:prstGeom prst="rect">
            <a:avLst/>
          </a:prstGeom>
          <a:noFill/>
        </p:spPr>
        <p:txBody>
          <a:bodyPr wrap="square" rtlCol="0">
            <a:spAutoFit/>
          </a:bodyPr>
          <a:lstStyle/>
          <a:p>
            <a:r>
              <a:rPr lang="fr-FR" b="1" i="1" dirty="0">
                <a:solidFill>
                  <a:schemeClr val="bg1"/>
                </a:solidFill>
              </a:rPr>
              <a:t>La Forêt Noire</a:t>
            </a:r>
          </a:p>
          <a:p>
            <a:r>
              <a:rPr lang="fr-FR" b="1" i="1" dirty="0">
                <a:solidFill>
                  <a:schemeClr val="bg1"/>
                </a:solidFill>
              </a:rPr>
              <a:t>Allemagne</a:t>
            </a:r>
          </a:p>
        </p:txBody>
      </p:sp>
    </p:spTree>
    <p:extLst>
      <p:ext uri="{BB962C8B-B14F-4D97-AF65-F5344CB8AC3E}">
        <p14:creationId xmlns:p14="http://schemas.microsoft.com/office/powerpoint/2010/main" val="2720949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sndAc>
          <p:stSnd loop="1">
            <p:snd r:embed="rId2" name="videoplayback.wav"/>
          </p:stSnd>
        </p:sndAc>
      </p:transition>
    </mc:Choice>
    <mc:Fallback xmlns="">
      <p:transition spd="slow" advClick="0" advTm="16000">
        <p:fade/>
        <p:sndAc>
          <p:stSnd loop="1">
            <p:snd r:embed="rId4" name="videoplayback.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705500B-8F77-F43F-A3C9-62334704C96C}"/>
              </a:ext>
            </a:extLst>
          </p:cNvPr>
          <p:cNvSpPr/>
          <p:nvPr/>
        </p:nvSpPr>
        <p:spPr>
          <a:xfrm>
            <a:off x="0" y="-31531"/>
            <a:ext cx="12192000" cy="688953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t>La </a:t>
            </a:r>
            <a:r>
              <a:rPr lang="fr-FR" sz="36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Forêt-Noire est un massif montagneux du sud-ouest de l’Allemagne, situé à la frontière avec la France. Réputée pour sa forêt dense au feuillage persistant et ses villages pittoresques, elle est souvent associée aux contes des frères Grimm. La région attire les visiteurs pour ses spas et ses pendules à coucou fabriquées depuis le XVIIIe siècle. La plus grande ville de la région, Fribourg-en-Brisgau, possède des bâtiments de style gothique et est entourée de vignobles</a:t>
            </a:r>
            <a:r>
              <a:rPr lang="fr-FR" dirty="0"/>
              <a:t>. </a:t>
            </a:r>
          </a:p>
        </p:txBody>
      </p:sp>
    </p:spTree>
    <p:extLst>
      <p:ext uri="{BB962C8B-B14F-4D97-AF65-F5344CB8AC3E}">
        <p14:creationId xmlns:p14="http://schemas.microsoft.com/office/powerpoint/2010/main" val="26588468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3" name="Image 2" descr="Une image contenant eau, arbre, ciel, extérieur&#10;&#10;Description générée automatiquement">
            <a:extLst>
              <a:ext uri="{FF2B5EF4-FFF2-40B4-BE49-F238E27FC236}">
                <a16:creationId xmlns:a16="http://schemas.microsoft.com/office/drawing/2014/main" id="{DAA04CFC-6426-377D-9112-6EE1F37629E9}"/>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50800" cmpd="dbl">
            <a:solidFill>
              <a:schemeClr val="tx1"/>
            </a:solidFill>
          </a:ln>
        </p:spPr>
      </p:pic>
      <p:sp>
        <p:nvSpPr>
          <p:cNvPr id="4" name="ZoneTexte 3">
            <a:extLst>
              <a:ext uri="{FF2B5EF4-FFF2-40B4-BE49-F238E27FC236}">
                <a16:creationId xmlns:a16="http://schemas.microsoft.com/office/drawing/2014/main" id="{B7CF0428-E687-BC5E-1A80-8BE482BE1FAC}"/>
              </a:ext>
            </a:extLst>
          </p:cNvPr>
          <p:cNvSpPr txBox="1"/>
          <p:nvPr/>
        </p:nvSpPr>
        <p:spPr>
          <a:xfrm>
            <a:off x="1245477" y="274135"/>
            <a:ext cx="10689020" cy="369332"/>
          </a:xfrm>
          <a:prstGeom prst="rect">
            <a:avLst/>
          </a:prstGeom>
          <a:noFill/>
        </p:spPr>
        <p:txBody>
          <a:bodyPr wrap="square" rtlCol="0">
            <a:spAutoFit/>
          </a:bodyPr>
          <a:lstStyle/>
          <a:p>
            <a:r>
              <a:rPr lang="fr-FR" b="1" i="1" dirty="0"/>
              <a:t>Activés Nautiques Sur Les Eaux Calmes  Du Lac Titisee ( Lac Glaciaire Au Cœur De La Forêt Noire )</a:t>
            </a:r>
          </a:p>
        </p:txBody>
      </p:sp>
    </p:spTree>
    <p:extLst>
      <p:ext uri="{BB962C8B-B14F-4D97-AF65-F5344CB8AC3E}">
        <p14:creationId xmlns:p14="http://schemas.microsoft.com/office/powerpoint/2010/main" val="48990920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3" name="Image 2" descr="Une image contenant herbe, arbre, extérieur, ciel&#10;&#10;Description générée automatiquement">
            <a:extLst>
              <a:ext uri="{FF2B5EF4-FFF2-40B4-BE49-F238E27FC236}">
                <a16:creationId xmlns:a16="http://schemas.microsoft.com/office/drawing/2014/main" id="{7168129C-8E2E-52A3-346E-6CFEC26550F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21733" y="548639"/>
            <a:ext cx="11548534" cy="5785659"/>
          </a:xfrm>
          <a:prstGeom prst="rect">
            <a:avLst/>
          </a:prstGeom>
          <a:ln w="50800" cmpd="dbl">
            <a:solidFill>
              <a:schemeClr val="tx1"/>
            </a:solidFill>
          </a:ln>
        </p:spPr>
      </p:pic>
      <p:sp>
        <p:nvSpPr>
          <p:cNvPr id="4" name="ZoneTexte 3">
            <a:extLst>
              <a:ext uri="{FF2B5EF4-FFF2-40B4-BE49-F238E27FC236}">
                <a16:creationId xmlns:a16="http://schemas.microsoft.com/office/drawing/2014/main" id="{2DBE2A6F-C481-49D2-C80B-C1B435271EA2}"/>
              </a:ext>
            </a:extLst>
          </p:cNvPr>
          <p:cNvSpPr txBox="1"/>
          <p:nvPr/>
        </p:nvSpPr>
        <p:spPr>
          <a:xfrm>
            <a:off x="1418897" y="154370"/>
            <a:ext cx="11246068" cy="369332"/>
          </a:xfrm>
          <a:prstGeom prst="rect">
            <a:avLst/>
          </a:prstGeom>
          <a:noFill/>
        </p:spPr>
        <p:txBody>
          <a:bodyPr wrap="square" rtlCol="0">
            <a:spAutoFit/>
          </a:bodyPr>
          <a:lstStyle/>
          <a:p>
            <a:r>
              <a:rPr lang="fr-FR" dirty="0"/>
              <a:t> </a:t>
            </a:r>
            <a:r>
              <a:rPr lang="fr-FR" b="1" i="1" dirty="0"/>
              <a:t>à la Découverte  du Quotidien rural Du XVII° Siècle  Au musée  de plein air de la Forêt Noire</a:t>
            </a:r>
          </a:p>
        </p:txBody>
      </p:sp>
    </p:spTree>
    <p:extLst>
      <p:ext uri="{BB962C8B-B14F-4D97-AF65-F5344CB8AC3E}">
        <p14:creationId xmlns:p14="http://schemas.microsoft.com/office/powerpoint/2010/main" val="208099094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3" name="Image 2" descr="Une image contenant extérieur, ciel, eau, nature&#10;&#10;Description générée automatiquement">
            <a:extLst>
              <a:ext uri="{FF2B5EF4-FFF2-40B4-BE49-F238E27FC236}">
                <a16:creationId xmlns:a16="http://schemas.microsoft.com/office/drawing/2014/main" id="{D9C1CBAA-0F6E-4DC6-1854-EFAC1D24106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b="-1"/>
          <a:stretch/>
        </p:blipFill>
        <p:spPr>
          <a:xfrm>
            <a:off x="321733" y="448887"/>
            <a:ext cx="11548534" cy="6087380"/>
          </a:xfrm>
          <a:prstGeom prst="rect">
            <a:avLst/>
          </a:prstGeom>
          <a:ln w="50800" cmpd="dbl">
            <a:solidFill>
              <a:schemeClr val="tx1"/>
            </a:solidFill>
          </a:ln>
        </p:spPr>
      </p:pic>
      <p:sp>
        <p:nvSpPr>
          <p:cNvPr id="4" name="ZoneTexte 3">
            <a:extLst>
              <a:ext uri="{FF2B5EF4-FFF2-40B4-BE49-F238E27FC236}">
                <a16:creationId xmlns:a16="http://schemas.microsoft.com/office/drawing/2014/main" id="{F86C46BA-B2B1-7582-0889-F94078702968}"/>
              </a:ext>
            </a:extLst>
          </p:cNvPr>
          <p:cNvSpPr txBox="1"/>
          <p:nvPr/>
        </p:nvSpPr>
        <p:spPr>
          <a:xfrm>
            <a:off x="2903482" y="79555"/>
            <a:ext cx="6889531" cy="369332"/>
          </a:xfrm>
          <a:prstGeom prst="rect">
            <a:avLst/>
          </a:prstGeom>
          <a:noFill/>
        </p:spPr>
        <p:txBody>
          <a:bodyPr wrap="square" rtlCol="0">
            <a:spAutoFit/>
          </a:bodyPr>
          <a:lstStyle/>
          <a:p>
            <a:r>
              <a:rPr lang="fr-FR" b="1" i="1" dirty="0"/>
              <a:t>Visite Revigorante  à la Fontaine  de Jouvence  de Baden </a:t>
            </a:r>
            <a:r>
              <a:rPr lang="fr-FR" b="1" i="1" dirty="0" err="1"/>
              <a:t>Baden</a:t>
            </a:r>
            <a:endParaRPr lang="fr-FR" b="1" i="1" dirty="0"/>
          </a:p>
        </p:txBody>
      </p:sp>
    </p:spTree>
    <p:extLst>
      <p:ext uri="{BB962C8B-B14F-4D97-AF65-F5344CB8AC3E}">
        <p14:creationId xmlns:p14="http://schemas.microsoft.com/office/powerpoint/2010/main" val="372910444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échafaudage, tour, objet d’extérieur&#10;&#10;Description générée automatiquement">
            <a:extLst>
              <a:ext uri="{FF2B5EF4-FFF2-40B4-BE49-F238E27FC236}">
                <a16:creationId xmlns:a16="http://schemas.microsoft.com/office/drawing/2014/main" id="{24554B55-988D-D2BE-6150-4111C5B0376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49283" y="498764"/>
            <a:ext cx="10293433" cy="6018414"/>
          </a:xfrm>
          <a:prstGeom prst="rect">
            <a:avLst/>
          </a:prstGeom>
          <a:ln w="50800" cmpd="dbl">
            <a:solidFill>
              <a:schemeClr val="bg1"/>
            </a:solidFill>
          </a:ln>
        </p:spPr>
      </p:pic>
      <p:sp>
        <p:nvSpPr>
          <p:cNvPr id="4" name="ZoneTexte 3">
            <a:extLst>
              <a:ext uri="{FF2B5EF4-FFF2-40B4-BE49-F238E27FC236}">
                <a16:creationId xmlns:a16="http://schemas.microsoft.com/office/drawing/2014/main" id="{0B4C8F01-F9F1-9B6F-2C9C-29A67830B0AC}"/>
              </a:ext>
            </a:extLst>
          </p:cNvPr>
          <p:cNvSpPr txBox="1"/>
          <p:nvPr/>
        </p:nvSpPr>
        <p:spPr>
          <a:xfrm>
            <a:off x="2895599" y="104339"/>
            <a:ext cx="6400800" cy="369332"/>
          </a:xfrm>
          <a:prstGeom prst="rect">
            <a:avLst/>
          </a:prstGeom>
          <a:noFill/>
        </p:spPr>
        <p:txBody>
          <a:bodyPr wrap="square" rtlCol="0">
            <a:spAutoFit/>
          </a:bodyPr>
          <a:lstStyle/>
          <a:p>
            <a:r>
              <a:rPr lang="fr-FR" b="1" i="1" dirty="0">
                <a:solidFill>
                  <a:schemeClr val="bg1"/>
                </a:solidFill>
              </a:rPr>
              <a:t>Des montagnes Russes à Couper Le souffle  à Europa - Park</a:t>
            </a:r>
          </a:p>
        </p:txBody>
      </p:sp>
    </p:spTree>
    <p:extLst>
      <p:ext uri="{BB962C8B-B14F-4D97-AF65-F5344CB8AC3E}">
        <p14:creationId xmlns:p14="http://schemas.microsoft.com/office/powerpoint/2010/main" val="23555186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3" name="Image 2" descr="Une image contenant nature, arbre, eau, chute d’eau&#10;&#10;Description générée automatiquement">
            <a:extLst>
              <a:ext uri="{FF2B5EF4-FFF2-40B4-BE49-F238E27FC236}">
                <a16:creationId xmlns:a16="http://schemas.microsoft.com/office/drawing/2014/main" id="{7601DCC7-3650-1C73-14C7-2985570D33C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21733" y="448887"/>
            <a:ext cx="11548534" cy="5985164"/>
          </a:xfrm>
          <a:prstGeom prst="rect">
            <a:avLst/>
          </a:prstGeom>
          <a:ln w="50800" cmpd="dbl">
            <a:solidFill>
              <a:schemeClr val="tx1"/>
            </a:solidFill>
          </a:ln>
        </p:spPr>
      </p:pic>
      <p:sp>
        <p:nvSpPr>
          <p:cNvPr id="5" name="ZoneTexte 4">
            <a:extLst>
              <a:ext uri="{FF2B5EF4-FFF2-40B4-BE49-F238E27FC236}">
                <a16:creationId xmlns:a16="http://schemas.microsoft.com/office/drawing/2014/main" id="{DFFF7482-4976-4851-C335-C462E022F0FA}"/>
              </a:ext>
            </a:extLst>
          </p:cNvPr>
          <p:cNvSpPr txBox="1"/>
          <p:nvPr/>
        </p:nvSpPr>
        <p:spPr>
          <a:xfrm>
            <a:off x="4083269" y="54617"/>
            <a:ext cx="6337738" cy="369332"/>
          </a:xfrm>
          <a:prstGeom prst="rect">
            <a:avLst/>
          </a:prstGeom>
          <a:noFill/>
        </p:spPr>
        <p:txBody>
          <a:bodyPr wrap="square" rtlCol="0">
            <a:spAutoFit/>
          </a:bodyPr>
          <a:lstStyle/>
          <a:p>
            <a:r>
              <a:rPr lang="fr-FR" b="1" i="1" dirty="0"/>
              <a:t>Randonnée Jusqu’aux Cascade  de </a:t>
            </a:r>
            <a:r>
              <a:rPr lang="fr-FR" b="1" i="1" dirty="0" err="1"/>
              <a:t>Triberg</a:t>
            </a:r>
            <a:endParaRPr lang="fr-FR" b="1" i="1" dirty="0"/>
          </a:p>
        </p:txBody>
      </p:sp>
    </p:spTree>
    <p:extLst>
      <p:ext uri="{BB962C8B-B14F-4D97-AF65-F5344CB8AC3E}">
        <p14:creationId xmlns:p14="http://schemas.microsoft.com/office/powerpoint/2010/main" val="187232392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3" name="Image 2" descr="Une image contenant clôture, ciel, extérieur, pont&#10;&#10;Description générée automatiquement">
            <a:extLst>
              <a:ext uri="{FF2B5EF4-FFF2-40B4-BE49-F238E27FC236}">
                <a16:creationId xmlns:a16="http://schemas.microsoft.com/office/drawing/2014/main" id="{5442BC79-2010-8EBA-B38A-B02B39B5331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21733" y="498763"/>
            <a:ext cx="11548534" cy="6037503"/>
          </a:xfrm>
          <a:prstGeom prst="rect">
            <a:avLst/>
          </a:prstGeom>
          <a:ln w="50800" cmpd="dbl">
            <a:solidFill>
              <a:schemeClr val="tx1"/>
            </a:solidFill>
          </a:ln>
        </p:spPr>
      </p:pic>
      <p:sp>
        <p:nvSpPr>
          <p:cNvPr id="4" name="ZoneTexte 3">
            <a:extLst>
              <a:ext uri="{FF2B5EF4-FFF2-40B4-BE49-F238E27FC236}">
                <a16:creationId xmlns:a16="http://schemas.microsoft.com/office/drawing/2014/main" id="{F4F27460-19DC-1E0C-9EC5-4FD4C0D6BBBF}"/>
              </a:ext>
            </a:extLst>
          </p:cNvPr>
          <p:cNvSpPr txBox="1"/>
          <p:nvPr/>
        </p:nvSpPr>
        <p:spPr>
          <a:xfrm>
            <a:off x="1734206" y="129431"/>
            <a:ext cx="11056883" cy="369332"/>
          </a:xfrm>
          <a:prstGeom prst="rect">
            <a:avLst/>
          </a:prstGeom>
          <a:noFill/>
        </p:spPr>
        <p:txBody>
          <a:bodyPr wrap="square" rtlCol="0">
            <a:spAutoFit/>
          </a:bodyPr>
          <a:lstStyle/>
          <a:p>
            <a:r>
              <a:rPr lang="fr-FR" dirty="0"/>
              <a:t> </a:t>
            </a:r>
            <a:r>
              <a:rPr lang="fr-FR" b="1" i="1" dirty="0"/>
              <a:t>à la Découverte De Fabuleux panoramas sur le Sentier  des Cimes  De la Forêt Noire </a:t>
            </a:r>
          </a:p>
        </p:txBody>
      </p:sp>
    </p:spTree>
    <p:extLst>
      <p:ext uri="{BB962C8B-B14F-4D97-AF65-F5344CB8AC3E}">
        <p14:creationId xmlns:p14="http://schemas.microsoft.com/office/powerpoint/2010/main" val="146716426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3" name="Image 2" descr="Une image contenant intérieur, éléments, encombré, boutique&#10;&#10;Description générée automatiquement">
            <a:extLst>
              <a:ext uri="{FF2B5EF4-FFF2-40B4-BE49-F238E27FC236}">
                <a16:creationId xmlns:a16="http://schemas.microsoft.com/office/drawing/2014/main" id="{CB0B2AA8-B947-8827-39E4-AB15BC3F32C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21733" y="515389"/>
            <a:ext cx="11548534" cy="6020878"/>
          </a:xfrm>
          <a:prstGeom prst="rect">
            <a:avLst/>
          </a:prstGeom>
          <a:ln w="50800" cmpd="dbl">
            <a:solidFill>
              <a:schemeClr val="tx1"/>
            </a:solidFill>
          </a:ln>
        </p:spPr>
      </p:pic>
      <p:sp>
        <p:nvSpPr>
          <p:cNvPr id="4" name="ZoneTexte 3">
            <a:extLst>
              <a:ext uri="{FF2B5EF4-FFF2-40B4-BE49-F238E27FC236}">
                <a16:creationId xmlns:a16="http://schemas.microsoft.com/office/drawing/2014/main" id="{A3E599B1-0F38-3AD3-3FE1-CAA0B38A446F}"/>
              </a:ext>
            </a:extLst>
          </p:cNvPr>
          <p:cNvSpPr txBox="1"/>
          <p:nvPr/>
        </p:nvSpPr>
        <p:spPr>
          <a:xfrm>
            <a:off x="1550276" y="22188"/>
            <a:ext cx="9816662" cy="369332"/>
          </a:xfrm>
          <a:prstGeom prst="rect">
            <a:avLst/>
          </a:prstGeom>
          <a:noFill/>
        </p:spPr>
        <p:txBody>
          <a:bodyPr wrap="square" rtlCol="0">
            <a:spAutoFit/>
          </a:bodyPr>
          <a:lstStyle/>
          <a:p>
            <a:r>
              <a:rPr lang="fr-FR" dirty="0"/>
              <a:t> </a:t>
            </a:r>
            <a:r>
              <a:rPr lang="fr-FR" b="1" i="1" dirty="0"/>
              <a:t>à la Chasse  de vos Propres   Couscous des Trésors  emblématiques de La Forêt Noire </a:t>
            </a:r>
          </a:p>
        </p:txBody>
      </p:sp>
    </p:spTree>
    <p:extLst>
      <p:ext uri="{BB962C8B-B14F-4D97-AF65-F5344CB8AC3E}">
        <p14:creationId xmlns:p14="http://schemas.microsoft.com/office/powerpoint/2010/main" val="69379871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3" name="Image 2" descr="Une image contenant extérieur, ciel, herbe&#10;&#10;Description générée automatiquement">
            <a:extLst>
              <a:ext uri="{FF2B5EF4-FFF2-40B4-BE49-F238E27FC236}">
                <a16:creationId xmlns:a16="http://schemas.microsoft.com/office/drawing/2014/main" id="{6ED40651-2B7E-E705-52D7-C1A5733A45F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50800" cmpd="dbl">
            <a:solidFill>
              <a:schemeClr val="tx1"/>
            </a:solidFill>
          </a:ln>
        </p:spPr>
      </p:pic>
      <p:sp>
        <p:nvSpPr>
          <p:cNvPr id="4" name="ZoneTexte 3">
            <a:extLst>
              <a:ext uri="{FF2B5EF4-FFF2-40B4-BE49-F238E27FC236}">
                <a16:creationId xmlns:a16="http://schemas.microsoft.com/office/drawing/2014/main" id="{5F69FD6A-EC64-6741-3F86-1D0DB5627976}"/>
              </a:ext>
            </a:extLst>
          </p:cNvPr>
          <p:cNvSpPr txBox="1"/>
          <p:nvPr/>
        </p:nvSpPr>
        <p:spPr>
          <a:xfrm>
            <a:off x="4256689" y="274135"/>
            <a:ext cx="6653048" cy="369332"/>
          </a:xfrm>
          <a:prstGeom prst="rect">
            <a:avLst/>
          </a:prstGeom>
          <a:noFill/>
        </p:spPr>
        <p:txBody>
          <a:bodyPr wrap="square" rtlCol="0">
            <a:spAutoFit/>
          </a:bodyPr>
          <a:lstStyle/>
          <a:p>
            <a:r>
              <a:rPr lang="fr-FR" b="1" i="1" dirty="0"/>
              <a:t>Sur La Route Des Vins De Baden</a:t>
            </a:r>
          </a:p>
        </p:txBody>
      </p:sp>
    </p:spTree>
    <p:extLst>
      <p:ext uri="{BB962C8B-B14F-4D97-AF65-F5344CB8AC3E}">
        <p14:creationId xmlns:p14="http://schemas.microsoft.com/office/powerpoint/2010/main" val="410703888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3" name="Image 2" descr="Une image contenant bâtiment, extérieur, terrain, brique&#10;&#10;Description générée automatiquement">
            <a:extLst>
              <a:ext uri="{FF2B5EF4-FFF2-40B4-BE49-F238E27FC236}">
                <a16:creationId xmlns:a16="http://schemas.microsoft.com/office/drawing/2014/main" id="{B9C87C87-5D52-56D9-1CF5-16369450E5A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50800" cmpd="dbl">
            <a:solidFill>
              <a:schemeClr val="tx1"/>
            </a:solidFill>
          </a:ln>
        </p:spPr>
      </p:pic>
      <p:sp>
        <p:nvSpPr>
          <p:cNvPr id="4" name="ZoneTexte 3">
            <a:extLst>
              <a:ext uri="{FF2B5EF4-FFF2-40B4-BE49-F238E27FC236}">
                <a16:creationId xmlns:a16="http://schemas.microsoft.com/office/drawing/2014/main" id="{B2166D49-BDBA-CF8E-CC3D-19AD821675A3}"/>
              </a:ext>
            </a:extLst>
          </p:cNvPr>
          <p:cNvSpPr txBox="1"/>
          <p:nvPr/>
        </p:nvSpPr>
        <p:spPr>
          <a:xfrm>
            <a:off x="3436882" y="274135"/>
            <a:ext cx="7015656" cy="369332"/>
          </a:xfrm>
          <a:prstGeom prst="rect">
            <a:avLst/>
          </a:prstGeom>
          <a:noFill/>
        </p:spPr>
        <p:txBody>
          <a:bodyPr wrap="square" rtlCol="0">
            <a:spAutoFit/>
          </a:bodyPr>
          <a:lstStyle/>
          <a:p>
            <a:r>
              <a:rPr lang="fr-FR" b="1" i="1" dirty="0"/>
              <a:t>Découvertes des Maison Médiévales de </a:t>
            </a:r>
            <a:r>
              <a:rPr lang="fr-FR" b="1" i="1" dirty="0" err="1"/>
              <a:t>Calw</a:t>
            </a:r>
            <a:endParaRPr lang="fr-FR" b="1" i="1" dirty="0"/>
          </a:p>
        </p:txBody>
      </p:sp>
    </p:spTree>
    <p:extLst>
      <p:ext uri="{BB962C8B-B14F-4D97-AF65-F5344CB8AC3E}">
        <p14:creationId xmlns:p14="http://schemas.microsoft.com/office/powerpoint/2010/main" val="154104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3" name="Image 2" descr="Une image contenant table, assiette, alimentation, en bois&#10;&#10;Description générée automatiquement">
            <a:extLst>
              <a:ext uri="{FF2B5EF4-FFF2-40B4-BE49-F238E27FC236}">
                <a16:creationId xmlns:a16="http://schemas.microsoft.com/office/drawing/2014/main" id="{470D5F27-49B2-F371-67E7-5A0D15D59A1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50800" cmpd="dbl">
            <a:solidFill>
              <a:schemeClr val="tx1"/>
            </a:solidFill>
          </a:ln>
        </p:spPr>
      </p:pic>
      <p:sp>
        <p:nvSpPr>
          <p:cNvPr id="5" name="ZoneTexte 4">
            <a:extLst>
              <a:ext uri="{FF2B5EF4-FFF2-40B4-BE49-F238E27FC236}">
                <a16:creationId xmlns:a16="http://schemas.microsoft.com/office/drawing/2014/main" id="{CB3F46C1-C5D5-E9AE-095B-1B233642A06E}"/>
              </a:ext>
            </a:extLst>
          </p:cNvPr>
          <p:cNvSpPr txBox="1"/>
          <p:nvPr/>
        </p:nvSpPr>
        <p:spPr>
          <a:xfrm>
            <a:off x="3563007" y="157353"/>
            <a:ext cx="8387255" cy="369332"/>
          </a:xfrm>
          <a:prstGeom prst="rect">
            <a:avLst/>
          </a:prstGeom>
          <a:noFill/>
        </p:spPr>
        <p:txBody>
          <a:bodyPr wrap="square" rtlCol="0">
            <a:spAutoFit/>
          </a:bodyPr>
          <a:lstStyle/>
          <a:p>
            <a:r>
              <a:rPr lang="fr-FR" b="1" i="1" dirty="0"/>
              <a:t>Dégustation  d’Une Forêt Noire au Café Schaefer</a:t>
            </a:r>
          </a:p>
        </p:txBody>
      </p:sp>
    </p:spTree>
    <p:extLst>
      <p:ext uri="{BB962C8B-B14F-4D97-AF65-F5344CB8AC3E}">
        <p14:creationId xmlns:p14="http://schemas.microsoft.com/office/powerpoint/2010/main" val="240846013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3" name="Image 2" descr="Une image contenant neige, extérieur, ciel, nature&#10;&#10;Description générée automatiquement">
            <a:extLst>
              <a:ext uri="{FF2B5EF4-FFF2-40B4-BE49-F238E27FC236}">
                <a16:creationId xmlns:a16="http://schemas.microsoft.com/office/drawing/2014/main" id="{A760AE79-FF5C-F563-1483-916EB5997C50}"/>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50800" cmpd="dbl">
            <a:solidFill>
              <a:schemeClr val="tx1"/>
            </a:solidFill>
          </a:ln>
        </p:spPr>
      </p:pic>
      <p:sp>
        <p:nvSpPr>
          <p:cNvPr id="4" name="ZoneTexte 3">
            <a:extLst>
              <a:ext uri="{FF2B5EF4-FFF2-40B4-BE49-F238E27FC236}">
                <a16:creationId xmlns:a16="http://schemas.microsoft.com/office/drawing/2014/main" id="{25180D7E-C6C3-BAE4-7F4E-E4E832D622C5}"/>
              </a:ext>
            </a:extLst>
          </p:cNvPr>
          <p:cNvSpPr txBox="1"/>
          <p:nvPr/>
        </p:nvSpPr>
        <p:spPr>
          <a:xfrm>
            <a:off x="2645688" y="140430"/>
            <a:ext cx="9162685" cy="369332"/>
          </a:xfrm>
          <a:prstGeom prst="rect">
            <a:avLst/>
          </a:prstGeom>
          <a:noFill/>
        </p:spPr>
        <p:txBody>
          <a:bodyPr wrap="square" rtlCol="0">
            <a:spAutoFit/>
          </a:bodyPr>
          <a:lstStyle/>
          <a:p>
            <a:r>
              <a:rPr lang="fr-FR" b="1" i="1" dirty="0"/>
              <a:t>Le </a:t>
            </a:r>
            <a:r>
              <a:rPr lang="fr-FR" b="1" i="1" dirty="0" err="1"/>
              <a:t>Schauinsland</a:t>
            </a:r>
            <a:r>
              <a:rPr lang="fr-FR" b="1" i="1" dirty="0"/>
              <a:t> L’Hiver  avec  les Vosges  en Arrière Plan</a:t>
            </a:r>
          </a:p>
        </p:txBody>
      </p:sp>
    </p:spTree>
    <p:extLst>
      <p:ext uri="{BB962C8B-B14F-4D97-AF65-F5344CB8AC3E}">
        <p14:creationId xmlns:p14="http://schemas.microsoft.com/office/powerpoint/2010/main" val="334835129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3" name="Image 2" descr="Une image contenant extérieur, bâtiment, arbre, ciel&#10;&#10;Description générée automatiquement">
            <a:extLst>
              <a:ext uri="{FF2B5EF4-FFF2-40B4-BE49-F238E27FC236}">
                <a16:creationId xmlns:a16="http://schemas.microsoft.com/office/drawing/2014/main" id="{83E6D70A-18D5-095A-BA04-486552275D99}"/>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50800" cmpd="dbl">
            <a:solidFill>
              <a:schemeClr val="tx1"/>
            </a:solidFill>
          </a:ln>
        </p:spPr>
      </p:pic>
      <p:sp>
        <p:nvSpPr>
          <p:cNvPr id="4" name="ZoneTexte 3">
            <a:extLst>
              <a:ext uri="{FF2B5EF4-FFF2-40B4-BE49-F238E27FC236}">
                <a16:creationId xmlns:a16="http://schemas.microsoft.com/office/drawing/2014/main" id="{B4CB14D6-53FB-982C-C6AF-966BAF20FB40}"/>
              </a:ext>
            </a:extLst>
          </p:cNvPr>
          <p:cNvSpPr txBox="1"/>
          <p:nvPr/>
        </p:nvSpPr>
        <p:spPr>
          <a:xfrm>
            <a:off x="4117719" y="231661"/>
            <a:ext cx="7504386" cy="369332"/>
          </a:xfrm>
          <a:prstGeom prst="rect">
            <a:avLst/>
          </a:prstGeom>
          <a:noFill/>
        </p:spPr>
        <p:txBody>
          <a:bodyPr wrap="square" rtlCol="0">
            <a:spAutoFit/>
          </a:bodyPr>
          <a:lstStyle/>
          <a:p>
            <a:r>
              <a:rPr lang="fr-FR" b="1" i="1" dirty="0"/>
              <a:t>Maison Typique de la Forêt Noire</a:t>
            </a:r>
          </a:p>
        </p:txBody>
      </p:sp>
    </p:spTree>
    <p:extLst>
      <p:ext uri="{BB962C8B-B14F-4D97-AF65-F5344CB8AC3E}">
        <p14:creationId xmlns:p14="http://schemas.microsoft.com/office/powerpoint/2010/main" val="104517202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4995E8B-DB3C-4E23-9186-1613402BFD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F21E7C5-2080-4549-97AA-9A6688257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58454601-8C5B-41C4-8012-BF42AE4E16F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075420"/>
            <a:ext cx="12048729" cy="4093306"/>
            <a:chOff x="1" y="2075420"/>
            <a:chExt cx="12048729" cy="4093306"/>
          </a:xfrm>
        </p:grpSpPr>
        <p:sp>
          <p:nvSpPr>
            <p:cNvPr id="13" name="Oval 12">
              <a:extLst>
                <a:ext uri="{FF2B5EF4-FFF2-40B4-BE49-F238E27FC236}">
                  <a16:creationId xmlns:a16="http://schemas.microsoft.com/office/drawing/2014/main" id="{7DC402C5-77D9-4E58-85B2-94FDC43054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1D68ED91-A5B1-47B2-93BF-9A7136A89B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BE7D0AA1-7663-4AEB-906F-8C19834874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FD0B5082-766B-4B9B-95AE-8345369B68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Oval 16">
              <a:extLst>
                <a:ext uri="{FF2B5EF4-FFF2-40B4-BE49-F238E27FC236}">
                  <a16:creationId xmlns:a16="http://schemas.microsoft.com/office/drawing/2014/main" id="{C6EA71F2-5221-4164-8741-7AFF97E221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53567A6-853B-47EF-8846-22A1C04687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 name="Rectangle 19">
            <a:extLst>
              <a:ext uri="{FF2B5EF4-FFF2-40B4-BE49-F238E27FC236}">
                <a16:creationId xmlns:a16="http://schemas.microsoft.com/office/drawing/2014/main" id="{57957B04-C024-4B5F-B7C3-20FAE3F1D3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438146" y="1042605"/>
            <a:ext cx="2796461" cy="711252"/>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C6FBFCE4-B693-49EB-9CE1-4420332195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6140785"/>
            <a:ext cx="6095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23">
            <a:extLst>
              <a:ext uri="{FF2B5EF4-FFF2-40B4-BE49-F238E27FC236}">
                <a16:creationId xmlns:a16="http://schemas.microsoft.com/office/drawing/2014/main" id="{8FFC4225-9683-4D55-8686-FCDDB8BCBF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16345" y="5940560"/>
            <a:ext cx="1285875" cy="549007"/>
            <a:chOff x="7029447" y="3514725"/>
            <a:chExt cx="1285875" cy="549007"/>
          </a:xfrm>
        </p:grpSpPr>
        <p:cxnSp>
          <p:nvCxnSpPr>
            <p:cNvPr id="25" name="Straight Connector 24">
              <a:extLst>
                <a:ext uri="{FF2B5EF4-FFF2-40B4-BE49-F238E27FC236}">
                  <a16:creationId xmlns:a16="http://schemas.microsoft.com/office/drawing/2014/main" id="{23CC42CD-CAE0-4CF0-B118-067FD44AE1E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C53ED46F-B155-4F61-89A2-9811AA0F3B4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083B7973-20C3-4DB8-B3E0-064793F7A9A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DF30D744-3746-48BB-92A0-20B891DE868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pic>
        <p:nvPicPr>
          <p:cNvPr id="3" name="Image 2" descr="Une image contenant herbe, extérieur, ciel, arbre&#10;&#10;Description générée automatiquement">
            <a:extLst>
              <a:ext uri="{FF2B5EF4-FFF2-40B4-BE49-F238E27FC236}">
                <a16:creationId xmlns:a16="http://schemas.microsoft.com/office/drawing/2014/main" id="{84287166-04C9-19D6-56CA-502DE8DFEA5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746190" y="491900"/>
            <a:ext cx="10721907" cy="5663518"/>
          </a:xfrm>
          <a:prstGeom prst="rect">
            <a:avLst/>
          </a:prstGeom>
          <a:ln w="50800" cmpd="dbl">
            <a:solidFill>
              <a:schemeClr val="bg1"/>
            </a:solidFill>
          </a:ln>
        </p:spPr>
      </p:pic>
      <p:grpSp>
        <p:nvGrpSpPr>
          <p:cNvPr id="30" name="Group 29">
            <a:extLst>
              <a:ext uri="{FF2B5EF4-FFF2-40B4-BE49-F238E27FC236}">
                <a16:creationId xmlns:a16="http://schemas.microsoft.com/office/drawing/2014/main" id="{2993EE7D-6C2F-43A3-9C60-0C79DB9E529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588843" y="626533"/>
            <a:ext cx="304800" cy="429768"/>
            <a:chOff x="215328" y="-46937"/>
            <a:chExt cx="304800" cy="2773841"/>
          </a:xfrm>
        </p:grpSpPr>
        <p:cxnSp>
          <p:nvCxnSpPr>
            <p:cNvPr id="31" name="Straight Connector 30">
              <a:extLst>
                <a:ext uri="{FF2B5EF4-FFF2-40B4-BE49-F238E27FC236}">
                  <a16:creationId xmlns:a16="http://schemas.microsoft.com/office/drawing/2014/main" id="{4F4095D5-6DE8-4CF4-8418-1C6822E1648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33CD50F6-3A5C-4547-BD23-ACBD8E3913D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6912E168-78F1-4E05-A8A5-65F2BAF5969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7315E977-7B29-4DD8-9B9E-C63D97DF307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5" name="ZoneTexte 4">
            <a:extLst>
              <a:ext uri="{FF2B5EF4-FFF2-40B4-BE49-F238E27FC236}">
                <a16:creationId xmlns:a16="http://schemas.microsoft.com/office/drawing/2014/main" id="{E94B2003-88CC-C1C7-079F-FBEFDC7D4CEE}"/>
              </a:ext>
            </a:extLst>
          </p:cNvPr>
          <p:cNvSpPr txBox="1"/>
          <p:nvPr/>
        </p:nvSpPr>
        <p:spPr>
          <a:xfrm>
            <a:off x="5130216" y="105823"/>
            <a:ext cx="6432331" cy="369332"/>
          </a:xfrm>
          <a:prstGeom prst="rect">
            <a:avLst/>
          </a:prstGeom>
          <a:noFill/>
        </p:spPr>
        <p:txBody>
          <a:bodyPr wrap="square" rtlCol="0">
            <a:spAutoFit/>
          </a:bodyPr>
          <a:lstStyle/>
          <a:p>
            <a:r>
              <a:rPr lang="fr-FR" b="1" dirty="0">
                <a:solidFill>
                  <a:schemeClr val="bg1"/>
                </a:solidFill>
              </a:rPr>
              <a:t>Paysage  typique </a:t>
            </a:r>
          </a:p>
        </p:txBody>
      </p:sp>
    </p:spTree>
    <p:extLst>
      <p:ext uri="{BB962C8B-B14F-4D97-AF65-F5344CB8AC3E}">
        <p14:creationId xmlns:p14="http://schemas.microsoft.com/office/powerpoint/2010/main" val="31307709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4995E8B-DB3C-4E23-9186-1613402BFD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F21E7C5-2080-4549-97AA-9A6688257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oup 13">
            <a:extLst>
              <a:ext uri="{FF2B5EF4-FFF2-40B4-BE49-F238E27FC236}">
                <a16:creationId xmlns:a16="http://schemas.microsoft.com/office/drawing/2014/main" id="{58454601-8C5B-41C4-8012-BF42AE4E16F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075420"/>
            <a:ext cx="12048729" cy="4093306"/>
            <a:chOff x="1" y="2075420"/>
            <a:chExt cx="12048729" cy="4093306"/>
          </a:xfrm>
        </p:grpSpPr>
        <p:sp>
          <p:nvSpPr>
            <p:cNvPr id="15" name="Oval 14">
              <a:extLst>
                <a:ext uri="{FF2B5EF4-FFF2-40B4-BE49-F238E27FC236}">
                  <a16:creationId xmlns:a16="http://schemas.microsoft.com/office/drawing/2014/main" id="{7DC402C5-77D9-4E58-85B2-94FDC43054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1D68ED91-A5B1-47B2-93BF-9A7136A89B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BE7D0AA1-7663-4AEB-906F-8C19834874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FD0B5082-766B-4B9B-95AE-8345369B68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Oval 18">
              <a:extLst>
                <a:ext uri="{FF2B5EF4-FFF2-40B4-BE49-F238E27FC236}">
                  <a16:creationId xmlns:a16="http://schemas.microsoft.com/office/drawing/2014/main" id="{C6EA71F2-5221-4164-8741-7AFF97E221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A53567A6-853B-47EF-8846-22A1C04687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2" name="Rectangle 21">
            <a:extLst>
              <a:ext uri="{FF2B5EF4-FFF2-40B4-BE49-F238E27FC236}">
                <a16:creationId xmlns:a16="http://schemas.microsoft.com/office/drawing/2014/main" id="{57957B04-C024-4B5F-B7C3-20FAE3F1D3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438146" y="1042605"/>
            <a:ext cx="2796461" cy="711252"/>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C6FBFCE4-B693-49EB-9CE1-4420332195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6140785"/>
            <a:ext cx="6095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a:extLst>
              <a:ext uri="{FF2B5EF4-FFF2-40B4-BE49-F238E27FC236}">
                <a16:creationId xmlns:a16="http://schemas.microsoft.com/office/drawing/2014/main" id="{8FFC4225-9683-4D55-8686-FCDDB8BCBF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16345" y="5940560"/>
            <a:ext cx="1285875" cy="549007"/>
            <a:chOff x="7029447" y="3514725"/>
            <a:chExt cx="1285875" cy="549007"/>
          </a:xfrm>
        </p:grpSpPr>
        <p:cxnSp>
          <p:nvCxnSpPr>
            <p:cNvPr id="27" name="Straight Connector 26">
              <a:extLst>
                <a:ext uri="{FF2B5EF4-FFF2-40B4-BE49-F238E27FC236}">
                  <a16:creationId xmlns:a16="http://schemas.microsoft.com/office/drawing/2014/main" id="{23CC42CD-CAE0-4CF0-B118-067FD44AE1E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C53ED46F-B155-4F61-89A2-9811AA0F3B4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3B7973-20C3-4DB8-B3E0-064793F7A9A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DF30D744-3746-48BB-92A0-20B891DE868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pic>
        <p:nvPicPr>
          <p:cNvPr id="5" name="Image 4" descr="Une image contenant arbre, terrain, extérieur, saleté&#10;&#10;Description générée automatiquement">
            <a:extLst>
              <a:ext uri="{FF2B5EF4-FFF2-40B4-BE49-F238E27FC236}">
                <a16:creationId xmlns:a16="http://schemas.microsoft.com/office/drawing/2014/main" id="{C5E42F40-11F7-4FA5-9A6B-D3B50DD9EBF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746190" y="491900"/>
            <a:ext cx="10721907" cy="5663518"/>
          </a:xfrm>
          <a:prstGeom prst="rect">
            <a:avLst/>
          </a:prstGeom>
          <a:ln w="50800" cmpd="dbl">
            <a:solidFill>
              <a:schemeClr val="bg1"/>
            </a:solidFill>
          </a:ln>
        </p:spPr>
      </p:pic>
      <p:grpSp>
        <p:nvGrpSpPr>
          <p:cNvPr id="32" name="Group 31">
            <a:extLst>
              <a:ext uri="{FF2B5EF4-FFF2-40B4-BE49-F238E27FC236}">
                <a16:creationId xmlns:a16="http://schemas.microsoft.com/office/drawing/2014/main" id="{2993EE7D-6C2F-43A3-9C60-0C79DB9E529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588843" y="626533"/>
            <a:ext cx="304800" cy="429768"/>
            <a:chOff x="215328" y="-46937"/>
            <a:chExt cx="304800" cy="2773841"/>
          </a:xfrm>
        </p:grpSpPr>
        <p:cxnSp>
          <p:nvCxnSpPr>
            <p:cNvPr id="33" name="Straight Connector 32">
              <a:extLst>
                <a:ext uri="{FF2B5EF4-FFF2-40B4-BE49-F238E27FC236}">
                  <a16:creationId xmlns:a16="http://schemas.microsoft.com/office/drawing/2014/main" id="{4F4095D5-6DE8-4CF4-8418-1C6822E1648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33CD50F6-3A5C-4547-BD23-ACBD8E3913D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6912E168-78F1-4E05-A8A5-65F2BAF5969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7315E977-7B29-4DD8-9B9E-C63D97DF307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6" name="ZoneTexte 5">
            <a:extLst>
              <a:ext uri="{FF2B5EF4-FFF2-40B4-BE49-F238E27FC236}">
                <a16:creationId xmlns:a16="http://schemas.microsoft.com/office/drawing/2014/main" id="{3A7F1670-17EF-C547-0B3C-16E88FA3669B}"/>
              </a:ext>
            </a:extLst>
          </p:cNvPr>
          <p:cNvSpPr txBox="1"/>
          <p:nvPr/>
        </p:nvSpPr>
        <p:spPr>
          <a:xfrm>
            <a:off x="4015330" y="126637"/>
            <a:ext cx="6419735" cy="369332"/>
          </a:xfrm>
          <a:prstGeom prst="rect">
            <a:avLst/>
          </a:prstGeom>
          <a:noFill/>
        </p:spPr>
        <p:txBody>
          <a:bodyPr wrap="square" rtlCol="0">
            <a:spAutoFit/>
          </a:bodyPr>
          <a:lstStyle/>
          <a:p>
            <a:r>
              <a:rPr lang="fr-FR" b="1" dirty="0">
                <a:solidFill>
                  <a:schemeClr val="bg1"/>
                </a:solidFill>
              </a:rPr>
              <a:t>Chemin De randonnée En  Forêt Noire</a:t>
            </a:r>
          </a:p>
        </p:txBody>
      </p:sp>
    </p:spTree>
    <p:extLst>
      <p:ext uri="{BB962C8B-B14F-4D97-AF65-F5344CB8AC3E}">
        <p14:creationId xmlns:p14="http://schemas.microsoft.com/office/powerpoint/2010/main" val="130739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3" name="Image 2" descr="Une image contenant herbe, nature, montagne, extérieur&#10;&#10;Description générée automatiquement">
            <a:extLst>
              <a:ext uri="{FF2B5EF4-FFF2-40B4-BE49-F238E27FC236}">
                <a16:creationId xmlns:a16="http://schemas.microsoft.com/office/drawing/2014/main" id="{6C83DD8F-9040-1223-66C8-DBB48EF9CCB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21733" y="457199"/>
            <a:ext cx="11548534" cy="6079067"/>
          </a:xfrm>
          <a:prstGeom prst="rect">
            <a:avLst/>
          </a:prstGeom>
          <a:ln w="50800" cmpd="dbl">
            <a:solidFill>
              <a:schemeClr val="tx1"/>
            </a:solidFill>
          </a:ln>
        </p:spPr>
      </p:pic>
      <p:sp>
        <p:nvSpPr>
          <p:cNvPr id="4" name="ZoneTexte 3">
            <a:extLst>
              <a:ext uri="{FF2B5EF4-FFF2-40B4-BE49-F238E27FC236}">
                <a16:creationId xmlns:a16="http://schemas.microsoft.com/office/drawing/2014/main" id="{06D4A105-BE4E-31C3-7D13-8B37610789A3}"/>
              </a:ext>
            </a:extLst>
          </p:cNvPr>
          <p:cNvSpPr txBox="1"/>
          <p:nvPr/>
        </p:nvSpPr>
        <p:spPr>
          <a:xfrm>
            <a:off x="4408714" y="57089"/>
            <a:ext cx="4474029" cy="400110"/>
          </a:xfrm>
          <a:prstGeom prst="rect">
            <a:avLst/>
          </a:prstGeom>
          <a:noFill/>
        </p:spPr>
        <p:txBody>
          <a:bodyPr wrap="square" rtlCol="0">
            <a:spAutoFit/>
          </a:bodyPr>
          <a:lstStyle/>
          <a:p>
            <a:r>
              <a:rPr lang="fr-FR" sz="2000" b="1" i="1" dirty="0"/>
              <a:t>Voyage En Forêt  Noire</a:t>
            </a:r>
          </a:p>
        </p:txBody>
      </p:sp>
    </p:spTree>
    <p:extLst>
      <p:ext uri="{BB962C8B-B14F-4D97-AF65-F5344CB8AC3E}">
        <p14:creationId xmlns:p14="http://schemas.microsoft.com/office/powerpoint/2010/main" val="166067291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3" name="Image 2" descr="Une image contenant arbre, montagne, extérieur, nature&#10;&#10;Description générée automatiquement">
            <a:extLst>
              <a:ext uri="{FF2B5EF4-FFF2-40B4-BE49-F238E27FC236}">
                <a16:creationId xmlns:a16="http://schemas.microsoft.com/office/drawing/2014/main" id="{D4BFE7B8-59AF-A986-A198-72510E8281D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21733" y="507999"/>
            <a:ext cx="11548534" cy="6028267"/>
          </a:xfrm>
          <a:prstGeom prst="rect">
            <a:avLst/>
          </a:prstGeom>
          <a:ln w="50800" cmpd="dbl">
            <a:solidFill>
              <a:schemeClr val="tx1"/>
            </a:solidFill>
          </a:ln>
        </p:spPr>
      </p:pic>
      <p:sp>
        <p:nvSpPr>
          <p:cNvPr id="4" name="ZoneTexte 3">
            <a:extLst>
              <a:ext uri="{FF2B5EF4-FFF2-40B4-BE49-F238E27FC236}">
                <a16:creationId xmlns:a16="http://schemas.microsoft.com/office/drawing/2014/main" id="{2BED0DA5-AC97-CA4C-778A-65146C1C588A}"/>
              </a:ext>
            </a:extLst>
          </p:cNvPr>
          <p:cNvSpPr txBox="1"/>
          <p:nvPr/>
        </p:nvSpPr>
        <p:spPr>
          <a:xfrm>
            <a:off x="4767943" y="101172"/>
            <a:ext cx="6417128" cy="369332"/>
          </a:xfrm>
          <a:prstGeom prst="rect">
            <a:avLst/>
          </a:prstGeom>
          <a:noFill/>
        </p:spPr>
        <p:txBody>
          <a:bodyPr wrap="square" rtlCol="0">
            <a:spAutoFit/>
          </a:bodyPr>
          <a:lstStyle/>
          <a:p>
            <a:r>
              <a:rPr lang="fr-FR" b="1" i="1" dirty="0"/>
              <a:t>Le Village </a:t>
            </a:r>
            <a:r>
              <a:rPr lang="fr-FR" b="1" i="1" dirty="0" err="1"/>
              <a:t>Bettlerpfad</a:t>
            </a:r>
            <a:endParaRPr lang="fr-FR" b="1" i="1" dirty="0"/>
          </a:p>
        </p:txBody>
      </p:sp>
    </p:spTree>
    <p:extLst>
      <p:ext uri="{BB962C8B-B14F-4D97-AF65-F5344CB8AC3E}">
        <p14:creationId xmlns:p14="http://schemas.microsoft.com/office/powerpoint/2010/main" val="352810625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arbre, extérieur, montagne, eau&#10;&#10;Description générée automatiquement">
            <a:extLst>
              <a:ext uri="{FF2B5EF4-FFF2-40B4-BE49-F238E27FC236}">
                <a16:creationId xmlns:a16="http://schemas.microsoft.com/office/drawing/2014/main" id="{A48B07FD-E7B9-47FD-7A54-D5B8C67E82E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98071" y="718457"/>
            <a:ext cx="10303329" cy="5372100"/>
          </a:xfrm>
          <a:prstGeom prst="rect">
            <a:avLst/>
          </a:prstGeom>
          <a:ln w="50800" cmpd="dbl">
            <a:solidFill>
              <a:schemeClr val="bg1"/>
            </a:solidFill>
          </a:ln>
        </p:spPr>
      </p:pic>
      <p:sp>
        <p:nvSpPr>
          <p:cNvPr id="4" name="ZoneTexte 3">
            <a:extLst>
              <a:ext uri="{FF2B5EF4-FFF2-40B4-BE49-F238E27FC236}">
                <a16:creationId xmlns:a16="http://schemas.microsoft.com/office/drawing/2014/main" id="{C1CF3AB5-907A-E49C-8022-8CE1F77922BB}"/>
              </a:ext>
            </a:extLst>
          </p:cNvPr>
          <p:cNvSpPr txBox="1"/>
          <p:nvPr/>
        </p:nvSpPr>
        <p:spPr>
          <a:xfrm>
            <a:off x="5208814" y="349125"/>
            <a:ext cx="7690757" cy="369332"/>
          </a:xfrm>
          <a:prstGeom prst="rect">
            <a:avLst/>
          </a:prstGeom>
          <a:noFill/>
        </p:spPr>
        <p:txBody>
          <a:bodyPr wrap="square" rtlCol="0">
            <a:spAutoFit/>
          </a:bodyPr>
          <a:lstStyle/>
          <a:p>
            <a:r>
              <a:rPr lang="fr-FR" b="1" dirty="0">
                <a:solidFill>
                  <a:schemeClr val="bg1"/>
                </a:solidFill>
              </a:rPr>
              <a:t>Le Lac Titisee</a:t>
            </a:r>
          </a:p>
        </p:txBody>
      </p:sp>
    </p:spTree>
    <p:extLst>
      <p:ext uri="{BB962C8B-B14F-4D97-AF65-F5344CB8AC3E}">
        <p14:creationId xmlns:p14="http://schemas.microsoft.com/office/powerpoint/2010/main" val="40825360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extérieur, ciel, montagne&#10;&#10;Description générée automatiquement">
            <a:extLst>
              <a:ext uri="{FF2B5EF4-FFF2-40B4-BE49-F238E27FC236}">
                <a16:creationId xmlns:a16="http://schemas.microsoft.com/office/drawing/2014/main" id="{769EF3BE-4213-ED67-AB45-5EDC6DBA8EB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65200" y="541866"/>
            <a:ext cx="10261600" cy="5875867"/>
          </a:xfrm>
          <a:prstGeom prst="rect">
            <a:avLst/>
          </a:prstGeom>
          <a:ln w="50800" cmpd="dbl">
            <a:solidFill>
              <a:schemeClr val="bg1"/>
            </a:solidFill>
          </a:ln>
        </p:spPr>
      </p:pic>
      <p:sp>
        <p:nvSpPr>
          <p:cNvPr id="4" name="ZoneTexte 3">
            <a:extLst>
              <a:ext uri="{FF2B5EF4-FFF2-40B4-BE49-F238E27FC236}">
                <a16:creationId xmlns:a16="http://schemas.microsoft.com/office/drawing/2014/main" id="{2B9D877A-6C35-AAA6-10A0-D242E4D32013}"/>
              </a:ext>
            </a:extLst>
          </p:cNvPr>
          <p:cNvSpPr txBox="1"/>
          <p:nvPr/>
        </p:nvSpPr>
        <p:spPr>
          <a:xfrm>
            <a:off x="5551713" y="40157"/>
            <a:ext cx="4474029" cy="400110"/>
          </a:xfrm>
          <a:prstGeom prst="rect">
            <a:avLst/>
          </a:prstGeom>
          <a:noFill/>
        </p:spPr>
        <p:txBody>
          <a:bodyPr wrap="square" rtlCol="0">
            <a:spAutoFit/>
          </a:bodyPr>
          <a:lstStyle/>
          <a:p>
            <a:r>
              <a:rPr lang="fr-FR" sz="2000" b="1" i="1" dirty="0">
                <a:solidFill>
                  <a:schemeClr val="bg1"/>
                </a:solidFill>
              </a:rPr>
              <a:t>Baden - Baden</a:t>
            </a:r>
          </a:p>
        </p:txBody>
      </p:sp>
    </p:spTree>
    <p:extLst>
      <p:ext uri="{BB962C8B-B14F-4D97-AF65-F5344CB8AC3E}">
        <p14:creationId xmlns:p14="http://schemas.microsoft.com/office/powerpoint/2010/main" val="15676627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3" name="Image 2" descr="Une image contenant ciel, extérieur, herbe, bâtiment&#10;&#10;Description générée automatiquement">
            <a:extLst>
              <a:ext uri="{FF2B5EF4-FFF2-40B4-BE49-F238E27FC236}">
                <a16:creationId xmlns:a16="http://schemas.microsoft.com/office/drawing/2014/main" id="{672C4C85-E344-30F3-E117-9EF5BA704C0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b="-1"/>
          <a:stretch/>
        </p:blipFill>
        <p:spPr>
          <a:xfrm>
            <a:off x="321733" y="457199"/>
            <a:ext cx="11548534" cy="6079067"/>
          </a:xfrm>
          <a:prstGeom prst="rect">
            <a:avLst/>
          </a:prstGeom>
          <a:ln w="50800" cmpd="dbl">
            <a:solidFill>
              <a:schemeClr val="tx1"/>
            </a:solidFill>
          </a:ln>
        </p:spPr>
      </p:pic>
      <p:sp>
        <p:nvSpPr>
          <p:cNvPr id="4" name="ZoneTexte 3">
            <a:extLst>
              <a:ext uri="{FF2B5EF4-FFF2-40B4-BE49-F238E27FC236}">
                <a16:creationId xmlns:a16="http://schemas.microsoft.com/office/drawing/2014/main" id="{8370BD0A-A9D6-7C66-11B3-FDCC9A4F69CE}"/>
              </a:ext>
            </a:extLst>
          </p:cNvPr>
          <p:cNvSpPr txBox="1"/>
          <p:nvPr/>
        </p:nvSpPr>
        <p:spPr>
          <a:xfrm>
            <a:off x="2726871" y="0"/>
            <a:ext cx="7021286" cy="369332"/>
          </a:xfrm>
          <a:prstGeom prst="rect">
            <a:avLst/>
          </a:prstGeom>
          <a:noFill/>
        </p:spPr>
        <p:txBody>
          <a:bodyPr wrap="square" rtlCol="0">
            <a:spAutoFit/>
          </a:bodyPr>
          <a:lstStyle/>
          <a:p>
            <a:r>
              <a:rPr lang="fr-FR" b="1" i="1" dirty="0"/>
              <a:t>Centre Du Parc  national de la Forêt Noire  sur le </a:t>
            </a:r>
            <a:r>
              <a:rPr lang="fr-FR" b="1" i="1" dirty="0" err="1"/>
              <a:t>Ruhestein</a:t>
            </a:r>
            <a:endParaRPr lang="fr-FR" b="1" i="1" dirty="0"/>
          </a:p>
        </p:txBody>
      </p:sp>
    </p:spTree>
    <p:extLst>
      <p:ext uri="{BB962C8B-B14F-4D97-AF65-F5344CB8AC3E}">
        <p14:creationId xmlns:p14="http://schemas.microsoft.com/office/powerpoint/2010/main" val="415717072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3" name="Image 2" descr="Une image contenant arbre, extérieur, montagne, plante&#10;&#10;Description générée automatiquement">
            <a:extLst>
              <a:ext uri="{FF2B5EF4-FFF2-40B4-BE49-F238E27FC236}">
                <a16:creationId xmlns:a16="http://schemas.microsoft.com/office/drawing/2014/main" id="{46D9E10E-D85E-C2B5-07B7-0C37455EB5F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21733" y="440267"/>
            <a:ext cx="11548534" cy="6096000"/>
          </a:xfrm>
          <a:prstGeom prst="rect">
            <a:avLst/>
          </a:prstGeom>
          <a:ln w="50800" cmpd="dbl">
            <a:solidFill>
              <a:schemeClr val="tx1"/>
            </a:solidFill>
          </a:ln>
        </p:spPr>
      </p:pic>
      <p:sp>
        <p:nvSpPr>
          <p:cNvPr id="4" name="ZoneTexte 3">
            <a:extLst>
              <a:ext uri="{FF2B5EF4-FFF2-40B4-BE49-F238E27FC236}">
                <a16:creationId xmlns:a16="http://schemas.microsoft.com/office/drawing/2014/main" id="{F201EB92-3441-1A8C-96FA-904504102726}"/>
              </a:ext>
            </a:extLst>
          </p:cNvPr>
          <p:cNvSpPr txBox="1"/>
          <p:nvPr/>
        </p:nvSpPr>
        <p:spPr>
          <a:xfrm>
            <a:off x="5274128" y="70935"/>
            <a:ext cx="5796643" cy="369332"/>
          </a:xfrm>
          <a:prstGeom prst="rect">
            <a:avLst/>
          </a:prstGeom>
          <a:noFill/>
        </p:spPr>
        <p:txBody>
          <a:bodyPr wrap="square" rtlCol="0">
            <a:spAutoFit/>
          </a:bodyPr>
          <a:lstStyle/>
          <a:p>
            <a:r>
              <a:rPr lang="fr-FR" b="1" i="1" dirty="0"/>
              <a:t>Vue Du Parc</a:t>
            </a:r>
          </a:p>
        </p:txBody>
      </p:sp>
    </p:spTree>
    <p:extLst>
      <p:ext uri="{BB962C8B-B14F-4D97-AF65-F5344CB8AC3E}">
        <p14:creationId xmlns:p14="http://schemas.microsoft.com/office/powerpoint/2010/main" val="315538834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3" name="Image 2" descr="Une image contenant herbe, extérieur, arbre, ciel&#10;&#10;Description générée automatiquement">
            <a:extLst>
              <a:ext uri="{FF2B5EF4-FFF2-40B4-BE49-F238E27FC236}">
                <a16:creationId xmlns:a16="http://schemas.microsoft.com/office/drawing/2014/main" id="{F0718F8E-CB23-E586-5E3F-3D1DA834968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21733" y="440267"/>
            <a:ext cx="11548534" cy="6096000"/>
          </a:xfrm>
          <a:prstGeom prst="rect">
            <a:avLst/>
          </a:prstGeom>
          <a:ln w="50800" cmpd="dbl">
            <a:solidFill>
              <a:schemeClr val="tx1"/>
            </a:solidFill>
          </a:ln>
        </p:spPr>
      </p:pic>
      <p:sp>
        <p:nvSpPr>
          <p:cNvPr id="5" name="ZoneTexte 4">
            <a:extLst>
              <a:ext uri="{FF2B5EF4-FFF2-40B4-BE49-F238E27FC236}">
                <a16:creationId xmlns:a16="http://schemas.microsoft.com/office/drawing/2014/main" id="{B2BABE28-5152-0CA4-6FC2-306541AFDB24}"/>
              </a:ext>
            </a:extLst>
          </p:cNvPr>
          <p:cNvSpPr txBox="1"/>
          <p:nvPr/>
        </p:nvSpPr>
        <p:spPr>
          <a:xfrm>
            <a:off x="4552949" y="60476"/>
            <a:ext cx="6025243" cy="369332"/>
          </a:xfrm>
          <a:prstGeom prst="rect">
            <a:avLst/>
          </a:prstGeom>
          <a:noFill/>
        </p:spPr>
        <p:txBody>
          <a:bodyPr wrap="square" rtlCol="0">
            <a:spAutoFit/>
          </a:bodyPr>
          <a:lstStyle/>
          <a:p>
            <a:r>
              <a:rPr lang="fr-FR" b="1" i="1" dirty="0"/>
              <a:t>Parc National Schwarzwald</a:t>
            </a:r>
          </a:p>
        </p:txBody>
      </p:sp>
    </p:spTree>
    <p:extLst>
      <p:ext uri="{BB962C8B-B14F-4D97-AF65-F5344CB8AC3E}">
        <p14:creationId xmlns:p14="http://schemas.microsoft.com/office/powerpoint/2010/main" val="10545757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2690B32-551F-813F-1E2A-16F92A85A5A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04157" y="473530"/>
            <a:ext cx="11038114" cy="5910942"/>
          </a:xfrm>
          <a:prstGeom prst="rect">
            <a:avLst/>
          </a:prstGeom>
          <a:ln w="50800" cmpd="dbl">
            <a:solidFill>
              <a:schemeClr val="bg1"/>
            </a:solidFill>
          </a:ln>
        </p:spPr>
      </p:pic>
      <p:sp>
        <p:nvSpPr>
          <p:cNvPr id="5" name="ZoneTexte 4">
            <a:extLst>
              <a:ext uri="{FF2B5EF4-FFF2-40B4-BE49-F238E27FC236}">
                <a16:creationId xmlns:a16="http://schemas.microsoft.com/office/drawing/2014/main" id="{D1B285F9-AEC8-83F6-9384-CADB9A1D357C}"/>
              </a:ext>
            </a:extLst>
          </p:cNvPr>
          <p:cNvSpPr txBox="1"/>
          <p:nvPr/>
        </p:nvSpPr>
        <p:spPr>
          <a:xfrm>
            <a:off x="3951515" y="104196"/>
            <a:ext cx="5437414" cy="369332"/>
          </a:xfrm>
          <a:prstGeom prst="rect">
            <a:avLst/>
          </a:prstGeom>
          <a:noFill/>
        </p:spPr>
        <p:txBody>
          <a:bodyPr wrap="square" rtlCol="0">
            <a:spAutoFit/>
          </a:bodyPr>
          <a:lstStyle/>
          <a:p>
            <a:r>
              <a:rPr lang="fr-FR" b="1" i="1" dirty="0">
                <a:solidFill>
                  <a:schemeClr val="bg1"/>
                </a:solidFill>
              </a:rPr>
              <a:t>Panorama  du Parc National Schwarzwald</a:t>
            </a:r>
          </a:p>
        </p:txBody>
      </p:sp>
    </p:spTree>
    <p:extLst>
      <p:ext uri="{BB962C8B-B14F-4D97-AF65-F5344CB8AC3E}">
        <p14:creationId xmlns:p14="http://schemas.microsoft.com/office/powerpoint/2010/main" val="32471230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3" name="Image 2" descr="Une image contenant arbre, herbe, extérieur, plante&#10;&#10;Description générée automatiquement">
            <a:extLst>
              <a:ext uri="{FF2B5EF4-FFF2-40B4-BE49-F238E27FC236}">
                <a16:creationId xmlns:a16="http://schemas.microsoft.com/office/drawing/2014/main" id="{E0092C54-D8F7-CE4F-7459-83221537EAF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b="-1"/>
          <a:stretch/>
        </p:blipFill>
        <p:spPr>
          <a:xfrm>
            <a:off x="321733" y="524933"/>
            <a:ext cx="11548534" cy="6011334"/>
          </a:xfrm>
          <a:prstGeom prst="rect">
            <a:avLst/>
          </a:prstGeom>
          <a:ln w="50800" cmpd="dbl">
            <a:solidFill>
              <a:schemeClr val="tx1"/>
            </a:solidFill>
          </a:ln>
        </p:spPr>
      </p:pic>
      <p:sp>
        <p:nvSpPr>
          <p:cNvPr id="4" name="ZoneTexte 3">
            <a:extLst>
              <a:ext uri="{FF2B5EF4-FFF2-40B4-BE49-F238E27FC236}">
                <a16:creationId xmlns:a16="http://schemas.microsoft.com/office/drawing/2014/main" id="{616F4009-84BD-CE83-DFB2-FF5FC6F78471}"/>
              </a:ext>
            </a:extLst>
          </p:cNvPr>
          <p:cNvSpPr txBox="1"/>
          <p:nvPr/>
        </p:nvSpPr>
        <p:spPr>
          <a:xfrm>
            <a:off x="8049986" y="326571"/>
            <a:ext cx="45719" cy="369332"/>
          </a:xfrm>
          <a:prstGeom prst="rect">
            <a:avLst/>
          </a:prstGeom>
          <a:noFill/>
        </p:spPr>
        <p:txBody>
          <a:bodyPr wrap="square" rtlCol="0">
            <a:spAutoFit/>
          </a:bodyPr>
          <a:lstStyle/>
          <a:p>
            <a:endParaRPr lang="fr-FR" dirty="0"/>
          </a:p>
        </p:txBody>
      </p:sp>
      <p:sp>
        <p:nvSpPr>
          <p:cNvPr id="5" name="ZoneTexte 4">
            <a:extLst>
              <a:ext uri="{FF2B5EF4-FFF2-40B4-BE49-F238E27FC236}">
                <a16:creationId xmlns:a16="http://schemas.microsoft.com/office/drawing/2014/main" id="{4E65B061-DFFC-7DC7-1FED-9FC96AC55865}"/>
              </a:ext>
            </a:extLst>
          </p:cNvPr>
          <p:cNvSpPr txBox="1"/>
          <p:nvPr/>
        </p:nvSpPr>
        <p:spPr>
          <a:xfrm>
            <a:off x="4457701" y="137067"/>
            <a:ext cx="6580414" cy="369332"/>
          </a:xfrm>
          <a:prstGeom prst="rect">
            <a:avLst/>
          </a:prstGeom>
          <a:noFill/>
        </p:spPr>
        <p:txBody>
          <a:bodyPr wrap="square" rtlCol="0">
            <a:spAutoFit/>
          </a:bodyPr>
          <a:lstStyle/>
          <a:p>
            <a:r>
              <a:rPr lang="fr-FR" b="1" i="1" dirty="0"/>
              <a:t>lac Dans Le Bade  - Wurtemberg </a:t>
            </a:r>
          </a:p>
        </p:txBody>
      </p:sp>
    </p:spTree>
    <p:extLst>
      <p:ext uri="{BB962C8B-B14F-4D97-AF65-F5344CB8AC3E}">
        <p14:creationId xmlns:p14="http://schemas.microsoft.com/office/powerpoint/2010/main" val="44934805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extérieur, personne&#10;&#10;Description générée automatiquement">
            <a:extLst>
              <a:ext uri="{FF2B5EF4-FFF2-40B4-BE49-F238E27FC236}">
                <a16:creationId xmlns:a16="http://schemas.microsoft.com/office/drawing/2014/main" id="{273FB0A4-DE5F-CEBF-7F6A-70B3672CAA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4000" y="313266"/>
            <a:ext cx="6231467" cy="6341534"/>
          </a:xfrm>
          <a:prstGeom prst="rect">
            <a:avLst/>
          </a:prstGeom>
          <a:ln w="50800" cmpd="dbl">
            <a:solidFill>
              <a:schemeClr val="bg1"/>
            </a:solidFill>
          </a:ln>
        </p:spPr>
      </p:pic>
      <p:sp>
        <p:nvSpPr>
          <p:cNvPr id="4" name="ZoneTexte 3">
            <a:extLst>
              <a:ext uri="{FF2B5EF4-FFF2-40B4-BE49-F238E27FC236}">
                <a16:creationId xmlns:a16="http://schemas.microsoft.com/office/drawing/2014/main" id="{F3CECD6F-7497-DA03-D8F8-14AF46FFFAB5}"/>
              </a:ext>
            </a:extLst>
          </p:cNvPr>
          <p:cNvSpPr txBox="1"/>
          <p:nvPr/>
        </p:nvSpPr>
        <p:spPr>
          <a:xfrm>
            <a:off x="6694714" y="4294414"/>
            <a:ext cx="5497286" cy="646331"/>
          </a:xfrm>
          <a:prstGeom prst="rect">
            <a:avLst/>
          </a:prstGeom>
          <a:noFill/>
        </p:spPr>
        <p:txBody>
          <a:bodyPr wrap="square" rtlCol="0">
            <a:spAutoFit/>
          </a:bodyPr>
          <a:lstStyle/>
          <a:p>
            <a:r>
              <a:rPr lang="fr-FR" b="1" i="1" dirty="0">
                <a:solidFill>
                  <a:schemeClr val="bg1"/>
                </a:solidFill>
              </a:rPr>
              <a:t>Figurantes portant  le </a:t>
            </a:r>
            <a:r>
              <a:rPr lang="fr-FR" b="1" i="1" dirty="0" err="1">
                <a:solidFill>
                  <a:schemeClr val="bg1"/>
                </a:solidFill>
              </a:rPr>
              <a:t>Dirndl</a:t>
            </a:r>
            <a:r>
              <a:rPr lang="fr-FR" b="1" i="1" dirty="0">
                <a:solidFill>
                  <a:schemeClr val="bg1"/>
                </a:solidFill>
              </a:rPr>
              <a:t> et le </a:t>
            </a:r>
            <a:r>
              <a:rPr lang="fr-FR" b="1" i="1" dirty="0" err="1">
                <a:solidFill>
                  <a:schemeClr val="bg1"/>
                </a:solidFill>
              </a:rPr>
              <a:t>bollenhut</a:t>
            </a:r>
            <a:endParaRPr lang="fr-FR" b="1" i="1" dirty="0">
              <a:solidFill>
                <a:schemeClr val="bg1"/>
              </a:solidFill>
            </a:endParaRPr>
          </a:p>
          <a:p>
            <a:r>
              <a:rPr lang="fr-FR" b="1" i="1" dirty="0">
                <a:solidFill>
                  <a:schemeClr val="bg1"/>
                </a:solidFill>
              </a:rPr>
              <a:t>Au musée  en plein  Air De </a:t>
            </a:r>
            <a:r>
              <a:rPr lang="fr-FR" b="1" i="1" dirty="0" err="1">
                <a:solidFill>
                  <a:schemeClr val="bg1"/>
                </a:solidFill>
              </a:rPr>
              <a:t>Gutach</a:t>
            </a:r>
            <a:endParaRPr lang="fr-FR" b="1" i="1" dirty="0">
              <a:solidFill>
                <a:schemeClr val="bg1"/>
              </a:solidFill>
            </a:endParaRPr>
          </a:p>
        </p:txBody>
      </p:sp>
    </p:spTree>
    <p:extLst>
      <p:ext uri="{BB962C8B-B14F-4D97-AF65-F5344CB8AC3E}">
        <p14:creationId xmlns:p14="http://schemas.microsoft.com/office/powerpoint/2010/main" val="35770142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3" name="Image 2" descr="Une image contenant eau, herbe, extérieur, montagne&#10;&#10;Description générée automatiquement">
            <a:extLst>
              <a:ext uri="{FF2B5EF4-FFF2-40B4-BE49-F238E27FC236}">
                <a16:creationId xmlns:a16="http://schemas.microsoft.com/office/drawing/2014/main" id="{12D1E1D2-4F25-F353-02DB-BCAD7C18AC5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b="-1"/>
          <a:stretch/>
        </p:blipFill>
        <p:spPr>
          <a:xfrm>
            <a:off x="321733" y="592667"/>
            <a:ext cx="11548534" cy="5943600"/>
          </a:xfrm>
          <a:prstGeom prst="rect">
            <a:avLst/>
          </a:prstGeom>
          <a:ln w="50800" cmpd="dbl">
            <a:solidFill>
              <a:schemeClr val="tx1"/>
            </a:solidFill>
          </a:ln>
        </p:spPr>
      </p:pic>
      <p:sp>
        <p:nvSpPr>
          <p:cNvPr id="4" name="ZoneTexte 3">
            <a:extLst>
              <a:ext uri="{FF2B5EF4-FFF2-40B4-BE49-F238E27FC236}">
                <a16:creationId xmlns:a16="http://schemas.microsoft.com/office/drawing/2014/main" id="{6E184435-AA48-EAF2-A068-88EAA5EBE7F3}"/>
              </a:ext>
            </a:extLst>
          </p:cNvPr>
          <p:cNvSpPr txBox="1"/>
          <p:nvPr/>
        </p:nvSpPr>
        <p:spPr>
          <a:xfrm>
            <a:off x="3918857" y="137067"/>
            <a:ext cx="7380514" cy="369332"/>
          </a:xfrm>
          <a:prstGeom prst="rect">
            <a:avLst/>
          </a:prstGeom>
          <a:noFill/>
        </p:spPr>
        <p:txBody>
          <a:bodyPr wrap="square" rtlCol="0">
            <a:spAutoFit/>
          </a:bodyPr>
          <a:lstStyle/>
          <a:p>
            <a:r>
              <a:rPr lang="fr-FR" b="1" i="1" dirty="0"/>
              <a:t>Le Lac  et la Commune  de </a:t>
            </a:r>
            <a:r>
              <a:rPr lang="fr-FR" b="1" i="1" dirty="0" err="1"/>
              <a:t>Schluchsee</a:t>
            </a:r>
            <a:endParaRPr lang="fr-FR" b="1" i="1" dirty="0"/>
          </a:p>
        </p:txBody>
      </p:sp>
    </p:spTree>
    <p:extLst>
      <p:ext uri="{BB962C8B-B14F-4D97-AF65-F5344CB8AC3E}">
        <p14:creationId xmlns:p14="http://schemas.microsoft.com/office/powerpoint/2010/main" val="233436327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3" name="Image 2" descr="Une image contenant arbre, montagne, extérieur, nature&#10;&#10;Description générée automatiquement">
            <a:extLst>
              <a:ext uri="{FF2B5EF4-FFF2-40B4-BE49-F238E27FC236}">
                <a16:creationId xmlns:a16="http://schemas.microsoft.com/office/drawing/2014/main" id="{DA1D7FC9-343E-52E0-A673-DE30D479A190}"/>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2"/>
          <a:stretch/>
        </p:blipFill>
        <p:spPr>
          <a:xfrm>
            <a:off x="321733" y="481847"/>
            <a:ext cx="11548534" cy="5948437"/>
          </a:xfrm>
          <a:prstGeom prst="rect">
            <a:avLst/>
          </a:prstGeom>
          <a:ln w="50800" cmpd="dbl">
            <a:solidFill>
              <a:schemeClr val="tx1"/>
            </a:solidFill>
          </a:ln>
        </p:spPr>
      </p:pic>
      <p:sp>
        <p:nvSpPr>
          <p:cNvPr id="4" name="ZoneTexte 3">
            <a:extLst>
              <a:ext uri="{FF2B5EF4-FFF2-40B4-BE49-F238E27FC236}">
                <a16:creationId xmlns:a16="http://schemas.microsoft.com/office/drawing/2014/main" id="{FEFDC20A-32A7-EF44-7B1B-EC8F81C26DD3}"/>
              </a:ext>
            </a:extLst>
          </p:cNvPr>
          <p:cNvSpPr txBox="1"/>
          <p:nvPr/>
        </p:nvSpPr>
        <p:spPr>
          <a:xfrm>
            <a:off x="4523013" y="58384"/>
            <a:ext cx="7102929" cy="369332"/>
          </a:xfrm>
          <a:prstGeom prst="rect">
            <a:avLst/>
          </a:prstGeom>
          <a:noFill/>
        </p:spPr>
        <p:txBody>
          <a:bodyPr wrap="square" rtlCol="0">
            <a:spAutoFit/>
          </a:bodyPr>
          <a:lstStyle/>
          <a:p>
            <a:r>
              <a:rPr lang="fr-FR" b="1" i="1" dirty="0"/>
              <a:t>Le Château de Hohenzollern</a:t>
            </a:r>
          </a:p>
        </p:txBody>
      </p:sp>
    </p:spTree>
    <p:extLst>
      <p:ext uri="{BB962C8B-B14F-4D97-AF65-F5344CB8AC3E}">
        <p14:creationId xmlns:p14="http://schemas.microsoft.com/office/powerpoint/2010/main" val="242119661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3" name="Image 2" descr="Une image contenant extérieur, arbre, maison, nature&#10;&#10;Description générée automatiquement">
            <a:extLst>
              <a:ext uri="{FF2B5EF4-FFF2-40B4-BE49-F238E27FC236}">
                <a16:creationId xmlns:a16="http://schemas.microsoft.com/office/drawing/2014/main" id="{2C083FDE-BA03-22ED-C805-9AE31E6DAF8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21733" y="507999"/>
            <a:ext cx="11548534" cy="6028267"/>
          </a:xfrm>
          <a:prstGeom prst="rect">
            <a:avLst/>
          </a:prstGeom>
          <a:ln w="50800" cmpd="dbl">
            <a:solidFill>
              <a:schemeClr val="tx1"/>
            </a:solidFill>
          </a:ln>
        </p:spPr>
      </p:pic>
      <p:sp>
        <p:nvSpPr>
          <p:cNvPr id="4" name="ZoneTexte 3">
            <a:extLst>
              <a:ext uri="{FF2B5EF4-FFF2-40B4-BE49-F238E27FC236}">
                <a16:creationId xmlns:a16="http://schemas.microsoft.com/office/drawing/2014/main" id="{52AF4781-41B9-2F64-45CB-93CC27B4C3E9}"/>
              </a:ext>
            </a:extLst>
          </p:cNvPr>
          <p:cNvSpPr txBox="1"/>
          <p:nvPr/>
        </p:nvSpPr>
        <p:spPr>
          <a:xfrm>
            <a:off x="4425042" y="138667"/>
            <a:ext cx="6482443" cy="369332"/>
          </a:xfrm>
          <a:prstGeom prst="rect">
            <a:avLst/>
          </a:prstGeom>
          <a:noFill/>
        </p:spPr>
        <p:txBody>
          <a:bodyPr wrap="square" rtlCol="0">
            <a:spAutoFit/>
          </a:bodyPr>
          <a:lstStyle/>
          <a:p>
            <a:r>
              <a:rPr lang="fr-FR" b="1" i="1" dirty="0"/>
              <a:t>Le Relais Et Châteaux </a:t>
            </a:r>
            <a:r>
              <a:rPr lang="fr-FR" b="1" i="1" dirty="0" err="1"/>
              <a:t>Bareiss</a:t>
            </a:r>
            <a:endParaRPr lang="fr-FR" b="1" i="1" dirty="0"/>
          </a:p>
        </p:txBody>
      </p:sp>
    </p:spTree>
    <p:extLst>
      <p:ext uri="{BB962C8B-B14F-4D97-AF65-F5344CB8AC3E}">
        <p14:creationId xmlns:p14="http://schemas.microsoft.com/office/powerpoint/2010/main" val="333481637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9F3FA0DF-03B2-57E2-0138-6475CED75821}"/>
              </a:ext>
            </a:extLst>
          </p:cNvPr>
          <p:cNvSpPr txBox="1"/>
          <p:nvPr/>
        </p:nvSpPr>
        <p:spPr>
          <a:xfrm>
            <a:off x="2514600" y="1539351"/>
            <a:ext cx="8458200" cy="461665"/>
          </a:xfrm>
          <a:prstGeom prst="rect">
            <a:avLst/>
          </a:prstGeom>
          <a:noFill/>
        </p:spPr>
        <p:txBody>
          <a:bodyPr wrap="square" rtlCol="0">
            <a:spAutoFit/>
          </a:bodyPr>
          <a:lstStyle/>
          <a:p>
            <a:r>
              <a:rPr lang="fr-FR" sz="2400" b="1" i="1" dirty="0">
                <a:solidFill>
                  <a:schemeClr val="bg1"/>
                </a:solidFill>
              </a:rPr>
              <a:t>Lorient Vous A Présenter La Forêt Noir ( Allemagne )</a:t>
            </a:r>
          </a:p>
        </p:txBody>
      </p:sp>
      <p:sp>
        <p:nvSpPr>
          <p:cNvPr id="3" name="ZoneTexte 2">
            <a:extLst>
              <a:ext uri="{FF2B5EF4-FFF2-40B4-BE49-F238E27FC236}">
                <a16:creationId xmlns:a16="http://schemas.microsoft.com/office/drawing/2014/main" id="{373F82D3-E4B9-0498-1B97-194F6802F744}"/>
              </a:ext>
            </a:extLst>
          </p:cNvPr>
          <p:cNvSpPr txBox="1"/>
          <p:nvPr/>
        </p:nvSpPr>
        <p:spPr>
          <a:xfrm>
            <a:off x="4180114" y="2661556"/>
            <a:ext cx="5943600" cy="461665"/>
          </a:xfrm>
          <a:prstGeom prst="rect">
            <a:avLst/>
          </a:prstGeom>
          <a:noFill/>
        </p:spPr>
        <p:txBody>
          <a:bodyPr wrap="square" rtlCol="0">
            <a:spAutoFit/>
          </a:bodyPr>
          <a:lstStyle/>
          <a:p>
            <a:r>
              <a:rPr lang="fr-FR" sz="2400" b="1" i="1" dirty="0">
                <a:solidFill>
                  <a:schemeClr val="bg1"/>
                </a:solidFill>
              </a:rPr>
              <a:t>Le Son Et Les Images Du Net</a:t>
            </a:r>
          </a:p>
        </p:txBody>
      </p:sp>
      <p:sp>
        <p:nvSpPr>
          <p:cNvPr id="4" name="ZoneTexte 3">
            <a:extLst>
              <a:ext uri="{FF2B5EF4-FFF2-40B4-BE49-F238E27FC236}">
                <a16:creationId xmlns:a16="http://schemas.microsoft.com/office/drawing/2014/main" id="{283B885B-F769-B781-173F-7D169B1A8BB2}"/>
              </a:ext>
            </a:extLst>
          </p:cNvPr>
          <p:cNvSpPr txBox="1"/>
          <p:nvPr/>
        </p:nvSpPr>
        <p:spPr>
          <a:xfrm>
            <a:off x="5617028" y="4065813"/>
            <a:ext cx="4963886" cy="461665"/>
          </a:xfrm>
          <a:prstGeom prst="rect">
            <a:avLst/>
          </a:prstGeom>
          <a:noFill/>
        </p:spPr>
        <p:txBody>
          <a:bodyPr wrap="square" rtlCol="0">
            <a:spAutoFit/>
          </a:bodyPr>
          <a:lstStyle/>
          <a:p>
            <a:r>
              <a:rPr lang="fr-FR" sz="2400" b="1" i="1" dirty="0">
                <a:solidFill>
                  <a:schemeClr val="bg1"/>
                </a:solidFill>
              </a:rPr>
              <a:t>Lorient</a:t>
            </a:r>
          </a:p>
        </p:txBody>
      </p:sp>
    </p:spTree>
    <p:extLst>
      <p:ext uri="{BB962C8B-B14F-4D97-AF65-F5344CB8AC3E}">
        <p14:creationId xmlns:p14="http://schemas.microsoft.com/office/powerpoint/2010/main" val="27240034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194</TotalTime>
  <Words>318</Words>
  <Application>Microsoft Office PowerPoint</Application>
  <PresentationFormat>Grand écran</PresentationFormat>
  <Paragraphs>35</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8</cp:revision>
  <dcterms:created xsi:type="dcterms:W3CDTF">2022-08-18T11:30:00Z</dcterms:created>
  <dcterms:modified xsi:type="dcterms:W3CDTF">2022-09-02T05:00:18Z</dcterms:modified>
</cp:coreProperties>
</file>