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C69B54"/>
    <a:srgbClr val="EBE9E9"/>
    <a:srgbClr val="3B0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1" autoAdjust="0"/>
    <p:restoredTop sz="94673" autoAdjust="0"/>
  </p:normalViewPr>
  <p:slideViewPr>
    <p:cSldViewPr snapToGrid="0">
      <p:cViewPr varScale="1">
        <p:scale>
          <a:sx n="75" d="100"/>
          <a:sy n="75" d="100"/>
        </p:scale>
        <p:origin x="93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9D4A8-03ED-DB99-F294-D17708265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111871-00F7-96EE-E4F8-88BC13BF0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3026F-19EB-E6F3-D7D1-2A1AA582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665AA-95A0-CBE0-15C4-9B27C2DE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83E86E-FDFA-AEC3-DBFA-60BE3C4A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1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CA5C8-7E41-02AA-D791-85D1674F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D3AB25-54A4-462D-A5D1-6842DB6C5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F3588E-274B-6AD2-D653-4DC45339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7D0EC-8B58-FF82-513D-C44E28CBD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407E09-A5FF-FD51-1268-D796DA43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6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51CC7F-74E2-986E-889E-B7CC0F841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9F7199-38A1-1801-98FE-400B9E2E5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DFEB8-929C-2E3E-3BB7-C2D4A94F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DF2D0F-03A7-7A2A-B4F6-0A63E2DC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CCB281-DDF8-59A8-567C-9FD16F65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7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DDE91-17C9-48D9-9346-4CBF22C1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BB52F5-EDD2-F354-C410-B184EE7C3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BE3079-9262-F643-3234-37E511C6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1293D2-B51F-6B1E-5659-A2EA2ABF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6BFFA4-6799-49F8-0D5A-D44F3DD2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2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81204-8CB0-8324-2949-625A5014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DA42FF-0753-D5BD-E69C-8FFC2203F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C7BC52-070D-092B-0246-99A9A7A7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9A5B02-9C76-6139-F1FC-A362E4A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CF17F0-A9BA-78B6-397C-D7A7D10D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19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F7C0C-B8BA-CD32-2CB9-7841AFA5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D1115E-BBE4-251C-1193-377CD90E5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BC08CF-07A3-2CB3-E5A5-F66C36FBC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0F4B0D-3DC5-EE8A-398E-178243FA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E2828C-420E-1F64-A7E5-CA8F1F83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1C3173-DED8-1A94-106E-46335F0E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20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D43-B292-FD73-5FBD-502746B8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C07AD6-5350-B540-3D93-35C6AD6ED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F7E18C-D64A-7D1E-991C-516B48F90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06C794-26D0-585C-5DE7-361192442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410E25-63A8-37E7-6D35-63647A6A3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634746-70BC-0C7F-BBA7-6FA7A544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176E57-CA18-258F-FEFC-25417400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892291-ECD8-9186-5280-5795BF6A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02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EB804-415F-C0D5-94EC-98DA6A99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77B33E-59C4-AD37-6545-26D91491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0C1D95-9226-E233-992D-30E73B9E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C80A8A-57CB-7AB1-63AB-080984E0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74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FCA651-E7EC-A204-0EBD-72A0A2C9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0638F0-0C3A-1DC2-57AA-2025371E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6664A7-A598-AD2F-3567-F8883314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49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965853-98FE-2E3A-8B31-6FB6FE55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B5D442-3371-9126-4302-5922459F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1AFF13-C6C7-501D-46DF-A89654EE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4CD58D-89F6-8AFF-B97F-FBF41387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78B1AB-B754-1F24-49D2-A38990A7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732C28-031D-8BAC-9F53-587A08D1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8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C4F60-42CA-9F10-346D-2B8F33D6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D097BB-C44F-1750-1164-B8BC4C3A0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96F108-B8E3-E022-ECAE-63F6D4AE8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3A5744-E69C-0F51-8CE7-1DE2C2F4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454F45-52EC-515C-C297-36A72327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F14D5B-96D1-6DDC-985B-3CCA73E7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5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1E08F10-0F25-0644-4D2B-BEAF97CE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BDE640-D2F6-A4A9-EB38-4E1062F43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89DDE4-801C-E82F-7221-98EDC386F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A8EB9-D24B-4450-B86B-73C50C081148}" type="datetimeFigureOut">
              <a:rPr lang="fr-FR" smtClean="0"/>
              <a:t>29/08/2022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C6DE0F-2854-D922-62B2-523A1121F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0ABDC7-6327-D842-D435-C822E287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888A-AD5D-43B2-959D-3CED8F093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59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slide" Target="slide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slide" Target="slide2.xml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4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01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slide" Target="slide2.xml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slide" Target="slide2.xml"/><Relationship Id="rId12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3.xml"/><Relationship Id="rId7" Type="http://schemas.openxmlformats.org/officeDocument/2006/relationships/slide" Target="slide2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slide" Target="slide29.xml"/><Relationship Id="rId4" Type="http://schemas.openxmlformats.org/officeDocument/2006/relationships/slide" Target="slide5.xm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185.png"/><Relationship Id="rId10" Type="http://schemas.openxmlformats.org/officeDocument/2006/relationships/image" Target="../media/image189.png"/><Relationship Id="rId4" Type="http://schemas.openxmlformats.org/officeDocument/2006/relationships/image" Target="../media/image18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g"/><Relationship Id="rId9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slide" Target="slide2.xml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2.xml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741A7B-1850-F7EC-DCFF-97873EE941BB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1193CE-3A47-8C35-98EB-EBA534C82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4" b="33211"/>
          <a:stretch/>
        </p:blipFill>
        <p:spPr>
          <a:xfrm>
            <a:off x="3885045" y="1680058"/>
            <a:ext cx="4421909" cy="17096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13C1A0-E368-A562-A0D9-5C1700C09174}"/>
              </a:ext>
            </a:extLst>
          </p:cNvPr>
          <p:cNvSpPr txBox="1"/>
          <p:nvPr/>
        </p:nvSpPr>
        <p:spPr>
          <a:xfrm>
            <a:off x="3863108" y="3725317"/>
            <a:ext cx="446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C69B54"/>
                </a:solidFill>
                <a:latin typeface="Nexa Bold" panose="00000800000000000000" pitchFamily="2" charset="0"/>
              </a:rPr>
              <a:t>CARTE DES VINS</a:t>
            </a:r>
            <a:endParaRPr lang="fr-FR" sz="3200" dirty="0">
              <a:solidFill>
                <a:srgbClr val="C69B54"/>
              </a:solidFill>
              <a:latin typeface="Nexa Light Italic" panose="000003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BE3ADA-F5F6-D8DB-6840-6D8F385282CC}"/>
              </a:ext>
            </a:extLst>
          </p:cNvPr>
          <p:cNvSpPr txBox="1"/>
          <p:nvPr/>
        </p:nvSpPr>
        <p:spPr>
          <a:xfrm>
            <a:off x="3863108" y="6316118"/>
            <a:ext cx="4465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Nexa Bold" panose="00000800000000000000" pitchFamily="2" charset="0"/>
              </a:rPr>
              <a:t>L’abus d’alcool est dangereux pour la santé</a:t>
            </a:r>
            <a:endParaRPr lang="fr-FR" sz="1000" dirty="0">
              <a:solidFill>
                <a:schemeClr val="bg1"/>
              </a:solidFill>
              <a:latin typeface="Nexa Light Italic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9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40653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DA MAROTEIRA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CEM REIS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61500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DA MAROTEIRA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DEZ TOSTOES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F2D96-3B98-9573-30D6-E4E0DE841A12}"/>
              </a:ext>
            </a:extLst>
          </p:cNvPr>
          <p:cNvSpPr txBox="1"/>
          <p:nvPr/>
        </p:nvSpPr>
        <p:spPr>
          <a:xfrm>
            <a:off x="4361569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DA MAROTEIRA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MIL REIS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 ARREPIADO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829085-D377-E15A-4E2E-D698486AB636}"/>
              </a:ext>
            </a:extLst>
          </p:cNvPr>
          <p:cNvSpPr txBox="1"/>
          <p:nvPr/>
        </p:nvSpPr>
        <p:spPr>
          <a:xfrm>
            <a:off x="760792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 ARREPIADO AMMA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433903" y="4230827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721861" y="423034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381093" y="424714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8144511" y="424516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500945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297529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186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48E9789-450F-EF40-4F9C-FF9027D4091C}"/>
              </a:ext>
            </a:extLst>
          </p:cNvPr>
          <p:cNvSpPr/>
          <p:nvPr/>
        </p:nvSpPr>
        <p:spPr>
          <a:xfrm>
            <a:off x="9628620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809337-B78B-9685-50A8-75405D0E6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59" y="1320435"/>
            <a:ext cx="336028" cy="12760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64B2E0-AEDA-E00A-AD8F-AF1F4AEB2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11" y="1320436"/>
            <a:ext cx="336028" cy="12760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A0BCDD9-B010-A258-4E15-334EC7617B2C}"/>
              </a:ext>
            </a:extLst>
          </p:cNvPr>
          <p:cNvSpPr txBox="1"/>
          <p:nvPr/>
        </p:nvSpPr>
        <p:spPr>
          <a:xfrm>
            <a:off x="1073611" y="5235283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37528A6-B59E-7443-194D-3B812D15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59" y="1304077"/>
            <a:ext cx="353260" cy="12924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647A6DE-89BB-349A-2D7A-79948980E1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1" r="37497"/>
          <a:stretch/>
        </p:blipFill>
        <p:spPr>
          <a:xfrm>
            <a:off x="6616051" y="1293421"/>
            <a:ext cx="323340" cy="1313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D601803-1F0B-5877-44E0-3469F662D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41" y="1253374"/>
            <a:ext cx="770209" cy="1410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F273E16-EABE-E88D-2202-F3F0656ED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20" y="1222049"/>
            <a:ext cx="793257" cy="1452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097AFB18-B639-738B-FE05-889032450BD4}"/>
              </a:ext>
            </a:extLst>
          </p:cNvPr>
          <p:cNvSpPr txBox="1"/>
          <p:nvPr/>
        </p:nvSpPr>
        <p:spPr>
          <a:xfrm>
            <a:off x="9268328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 ARREPIADO BRETT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A9C078FC-49D1-19AB-C162-A23775EF46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2" r="6102"/>
          <a:stretch/>
        </p:blipFill>
        <p:spPr>
          <a:xfrm>
            <a:off x="1423106" y="3849423"/>
            <a:ext cx="733570" cy="1343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B5E0F0A7-9CA4-8729-3C92-561E9FA54FD9}"/>
              </a:ext>
            </a:extLst>
          </p:cNvPr>
          <p:cNvSpPr/>
          <p:nvPr/>
        </p:nvSpPr>
        <p:spPr>
          <a:xfrm>
            <a:off x="2975786" y="4230827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96C18BE-E05C-E354-28FF-99825951F86B}"/>
              </a:ext>
            </a:extLst>
          </p:cNvPr>
          <p:cNvSpPr txBox="1"/>
          <p:nvPr/>
        </p:nvSpPr>
        <p:spPr>
          <a:xfrm>
            <a:off x="2615494" y="5235283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 3L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77A81243-30D9-1822-1E49-F7B26ADA1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29" y="3849423"/>
            <a:ext cx="733570" cy="1343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AEC2C6EB-7FC6-0379-CC32-093CA0F1BA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23007"/>
          <a:stretch/>
        </p:blipFill>
        <p:spPr>
          <a:xfrm>
            <a:off x="4910915" y="3819119"/>
            <a:ext cx="415148" cy="1371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B5B5057-E6FC-C4DD-FC0E-73386EF389BA}"/>
              </a:ext>
            </a:extLst>
          </p:cNvPr>
          <p:cNvSpPr txBox="1"/>
          <p:nvPr/>
        </p:nvSpPr>
        <p:spPr>
          <a:xfrm>
            <a:off x="4361569" y="5235283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DOM RAFAEL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E6B9F60-E9F1-F112-BB35-5277058B377A}"/>
              </a:ext>
            </a:extLst>
          </p:cNvPr>
          <p:cNvSpPr txBox="1"/>
          <p:nvPr/>
        </p:nvSpPr>
        <p:spPr>
          <a:xfrm>
            <a:off x="6020801" y="5235283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PONTE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062A4B9-C9AE-3AE6-27B2-3E969FD9ABA8}"/>
              </a:ext>
            </a:extLst>
          </p:cNvPr>
          <p:cNvSpPr txBox="1"/>
          <p:nvPr/>
        </p:nvSpPr>
        <p:spPr>
          <a:xfrm>
            <a:off x="7784219" y="5235283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TONEL 3-4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91B1F7D2-B485-91DB-8CBC-AB04EAF46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15" y="3809083"/>
            <a:ext cx="763413" cy="1397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E72082DA-818B-E98D-674F-A2EE73C12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81" y="3748191"/>
            <a:ext cx="526716" cy="15049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Ellipse 72">
            <a:extLst>
              <a:ext uri="{FF2B5EF4-FFF2-40B4-BE49-F238E27FC236}">
                <a16:creationId xmlns:a16="http://schemas.microsoft.com/office/drawing/2014/main" id="{94576D66-0753-9430-D19B-1AB6D8912111}"/>
              </a:ext>
            </a:extLst>
          </p:cNvPr>
          <p:cNvSpPr/>
          <p:nvPr/>
        </p:nvSpPr>
        <p:spPr>
          <a:xfrm>
            <a:off x="9630577" y="42200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8732F55-D05C-CAE3-D4BD-A60A4358AC5A}"/>
              </a:ext>
            </a:extLst>
          </p:cNvPr>
          <p:cNvSpPr txBox="1"/>
          <p:nvPr/>
        </p:nvSpPr>
        <p:spPr>
          <a:xfrm>
            <a:off x="9270285" y="5210204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MOUCHAO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TONEL 3-4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4B4C8773-CE09-BE73-D143-57C5A64B35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47" y="3723112"/>
            <a:ext cx="526716" cy="15049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C019442-DB44-034C-A204-D489EEB71397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7" name="Ellips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B084B66-2119-C7AF-CB46-00FD3B82C8FD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0D0044FB-FD38-0737-129A-E1DF3F73075C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3797C5B-8B56-7923-3573-8D6DA73628DE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1" name="Ellips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0926694-5EF5-E329-9EE4-DE5349C769A6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1CFEB3BB-F854-22A7-70BE-69A2938C166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75350A3-A3EF-83DD-0428-A21161707242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8" name="Ellipse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A2AEF0FC-C84A-D9EF-5CC7-1D05F3532CAB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9B29E02-D206-331B-6941-5C20EC4A0785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90D16C-C035-0C85-7299-542E1361E1B3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>
                <a:extLst>
                  <a:ext uri="{FF2B5EF4-FFF2-40B4-BE49-F238E27FC236}">
                    <a16:creationId xmlns:a16="http://schemas.microsoft.com/office/drawing/2014/main" id="{6FD509EB-E4B4-762C-22CF-FE181C362120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CD382C2B-D084-2114-218C-8E74A58DC246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</p:spTree>
    <p:extLst>
      <p:ext uri="{BB962C8B-B14F-4D97-AF65-F5344CB8AC3E}">
        <p14:creationId xmlns:p14="http://schemas.microsoft.com/office/powerpoint/2010/main" val="53552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40653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DO PESO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COLHEITA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61500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PESO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ICONE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F2D96-3B98-9573-30D6-E4E0DE841A12}"/>
              </a:ext>
            </a:extLst>
          </p:cNvPr>
          <p:cNvSpPr txBox="1"/>
          <p:nvPr/>
        </p:nvSpPr>
        <p:spPr>
          <a:xfrm>
            <a:off x="4361569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PESO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PESO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TRINCA BOLOTAS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829085-D377-E15A-4E2E-D698486AB636}"/>
              </a:ext>
            </a:extLst>
          </p:cNvPr>
          <p:cNvSpPr txBox="1"/>
          <p:nvPr/>
        </p:nvSpPr>
        <p:spPr>
          <a:xfrm>
            <a:off x="760792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PESO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 DO MONTE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433903" y="4230827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721861" y="423034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381093" y="424714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7960361" y="424516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50094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297529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186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48E9789-450F-EF40-4F9C-FF9027D4091C}"/>
              </a:ext>
            </a:extLst>
          </p:cNvPr>
          <p:cNvSpPr/>
          <p:nvPr/>
        </p:nvSpPr>
        <p:spPr>
          <a:xfrm>
            <a:off x="9628620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0BCDD9-B010-A258-4E15-334EC7617B2C}"/>
              </a:ext>
            </a:extLst>
          </p:cNvPr>
          <p:cNvSpPr txBox="1"/>
          <p:nvPr/>
        </p:nvSpPr>
        <p:spPr>
          <a:xfrm>
            <a:off x="1073611" y="5284938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JULIO B BASTOS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97AFB18-B639-738B-FE05-889032450BD4}"/>
              </a:ext>
            </a:extLst>
          </p:cNvPr>
          <p:cNvSpPr txBox="1"/>
          <p:nvPr/>
        </p:nvSpPr>
        <p:spPr>
          <a:xfrm>
            <a:off x="9268328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DOS GROUS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5E0F0A7-9CA4-8729-3C92-561E9FA54FD9}"/>
              </a:ext>
            </a:extLst>
          </p:cNvPr>
          <p:cNvSpPr/>
          <p:nvPr/>
        </p:nvSpPr>
        <p:spPr>
          <a:xfrm>
            <a:off x="2975786" y="4230827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96C18BE-E05C-E354-28FF-99825951F86B}"/>
              </a:ext>
            </a:extLst>
          </p:cNvPr>
          <p:cNvSpPr txBox="1"/>
          <p:nvPr/>
        </p:nvSpPr>
        <p:spPr>
          <a:xfrm>
            <a:off x="2615494" y="5284938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MARCOLINO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SEBO 17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B5B5057-E6FC-C4DD-FC0E-73386EF389BA}"/>
              </a:ext>
            </a:extLst>
          </p:cNvPr>
          <p:cNvSpPr txBox="1"/>
          <p:nvPr/>
        </p:nvSpPr>
        <p:spPr>
          <a:xfrm>
            <a:off x="4361569" y="5284938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MARQUES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DE BORBA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E6B9F60-E9F1-F112-BB35-5277058B377A}"/>
              </a:ext>
            </a:extLst>
          </p:cNvPr>
          <p:cNvSpPr txBox="1"/>
          <p:nvPr/>
        </p:nvSpPr>
        <p:spPr>
          <a:xfrm>
            <a:off x="6020801" y="5284938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MONTARIA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062A4B9-C9AE-3AE6-27B2-3E969FD9ABA8}"/>
              </a:ext>
            </a:extLst>
          </p:cNvPr>
          <p:cNvSpPr txBox="1"/>
          <p:nvPr/>
        </p:nvSpPr>
        <p:spPr>
          <a:xfrm>
            <a:off x="7600069" y="5284938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MONTARIA GRANDE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ESCOLHA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4576D66-0753-9430-D19B-1AB6D8912111}"/>
              </a:ext>
            </a:extLst>
          </p:cNvPr>
          <p:cNvSpPr/>
          <p:nvPr/>
        </p:nvSpPr>
        <p:spPr>
          <a:xfrm>
            <a:off x="9630577" y="42200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8732F55-D05C-CAE3-D4BD-A60A4358AC5A}"/>
              </a:ext>
            </a:extLst>
          </p:cNvPr>
          <p:cNvSpPr txBox="1"/>
          <p:nvPr/>
        </p:nvSpPr>
        <p:spPr>
          <a:xfrm>
            <a:off x="9270285" y="5284938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 DOS CABAÇOS, COLHEITA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2D0D55-F995-4058-835A-115CFE21F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0" y="1356802"/>
            <a:ext cx="331590" cy="1259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C34FB5-F158-EA9A-9AFD-1849481C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08" y="1287504"/>
            <a:ext cx="712215" cy="1303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FFD8D8-39DD-7537-E131-CEE9E98B4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5" r="36929"/>
          <a:stretch/>
        </p:blipFill>
        <p:spPr>
          <a:xfrm>
            <a:off x="4956663" y="1365706"/>
            <a:ext cx="323651" cy="12502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FCF1F2-740D-0440-0478-D2EB9F250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86" y="1365706"/>
            <a:ext cx="331590" cy="12512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D11A13-678E-FF6F-86AE-70EBA071A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0" y="1364717"/>
            <a:ext cx="331069" cy="1251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CB0756-3780-9DC8-1C64-ABCFF1E57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292" y="1287504"/>
            <a:ext cx="767911" cy="1405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FA118B-DAC2-C927-14E8-28B88E11D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11" y="3856642"/>
            <a:ext cx="725597" cy="13284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DA9B84-8FA6-2EB0-8CE4-E8328EC120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1" y="3831882"/>
            <a:ext cx="766507" cy="14034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F36026-5009-3339-596B-40655C86B4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56" y="3956646"/>
            <a:ext cx="357264" cy="1253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553432-D2B3-2EEC-9D10-456B71DEB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76" y="3925966"/>
            <a:ext cx="735090" cy="13458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B3D4578-6CD4-B4CC-99A3-76F953475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57" y="3933318"/>
            <a:ext cx="725586" cy="1328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DAA0DE5-5558-0335-27D9-60B4DA7B9F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89" y="4066544"/>
            <a:ext cx="295316" cy="11214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9E2417C-FE71-E026-1EAC-85C22A0D5A08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EE2DFA2-3BCE-ABEC-4219-24DF8B673B5D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C2E4692E-CDBB-D922-9444-ED1E750A7089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F521596-FEA9-7D3A-3569-E7E17DDA1F31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21" name="Ellips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677294-338C-4772-139D-CCB918EA9D36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5262A456-E40F-6A33-65A3-C99F54C19D08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993809-3E8F-399D-3ED0-658476980696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29" name="Ellipse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6031E177-17C1-5B96-F6E3-0F64AB53097B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99C054F-767B-0EE8-B18A-92E547954AC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D7113B8-118A-BACE-4496-6D210B5F1950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riangle isocèle 33">
                <a:extLst>
                  <a:ext uri="{FF2B5EF4-FFF2-40B4-BE49-F238E27FC236}">
                    <a16:creationId xmlns:a16="http://schemas.microsoft.com/office/drawing/2014/main" id="{1678EEED-92A5-1584-7133-B13D9A1F0D36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5E17CB02-5F8B-8CE2-C20F-D04D4B7ACEB2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</p:spTree>
    <p:extLst>
      <p:ext uri="{BB962C8B-B14F-4D97-AF65-F5344CB8AC3E}">
        <p14:creationId xmlns:p14="http://schemas.microsoft.com/office/powerpoint/2010/main" val="141406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40653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 DOS CABAÇOS,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MARGARIDA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61500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CARMO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3F2D96-3B98-9573-30D6-E4E0DE841A12}"/>
              </a:ext>
            </a:extLst>
          </p:cNvPr>
          <p:cNvSpPr txBox="1"/>
          <p:nvPr/>
        </p:nvSpPr>
        <p:spPr>
          <a:xfrm>
            <a:off x="4361569" y="2685300"/>
            <a:ext cx="1513840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CARMO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DOM MARTINHO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CARMO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829085-D377-E15A-4E2E-D698486AB636}"/>
              </a:ext>
            </a:extLst>
          </p:cNvPr>
          <p:cNvSpPr txBox="1"/>
          <p:nvPr/>
        </p:nvSpPr>
        <p:spPr>
          <a:xfrm>
            <a:off x="7607925" y="2685300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REGUENGOS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433903" y="4230827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721861" y="423034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381093" y="424714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7954011" y="424516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50094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297529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186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48E9789-450F-EF40-4F9C-FF9027D4091C}"/>
              </a:ext>
            </a:extLst>
          </p:cNvPr>
          <p:cNvSpPr/>
          <p:nvPr/>
        </p:nvSpPr>
        <p:spPr>
          <a:xfrm>
            <a:off x="9628620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0BCDD9-B010-A258-4E15-334EC7617B2C}"/>
              </a:ext>
            </a:extLst>
          </p:cNvPr>
          <p:cNvSpPr txBox="1"/>
          <p:nvPr/>
        </p:nvSpPr>
        <p:spPr>
          <a:xfrm>
            <a:off x="1073611" y="5349904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DE COELHEIROS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GARRAFEIRA 3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97AFB18-B639-738B-FE05-889032450BD4}"/>
              </a:ext>
            </a:extLst>
          </p:cNvPr>
          <p:cNvSpPr txBox="1"/>
          <p:nvPr/>
        </p:nvSpPr>
        <p:spPr>
          <a:xfrm>
            <a:off x="9268328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COELHEIROS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 DO TA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5E0F0A7-9CA4-8729-3C92-561E9FA54FD9}"/>
              </a:ext>
            </a:extLst>
          </p:cNvPr>
          <p:cNvSpPr/>
          <p:nvPr/>
        </p:nvSpPr>
        <p:spPr>
          <a:xfrm>
            <a:off x="2975786" y="4230827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96C18BE-E05C-E354-28FF-99825951F86B}"/>
              </a:ext>
            </a:extLst>
          </p:cNvPr>
          <p:cNvSpPr txBox="1"/>
          <p:nvPr/>
        </p:nvSpPr>
        <p:spPr>
          <a:xfrm>
            <a:off x="2615494" y="5349904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COELHEIROS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GARRAFEIRA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B5B5057-E6FC-C4DD-FC0E-73386EF389BA}"/>
              </a:ext>
            </a:extLst>
          </p:cNvPr>
          <p:cNvSpPr txBox="1"/>
          <p:nvPr/>
        </p:nvSpPr>
        <p:spPr>
          <a:xfrm>
            <a:off x="4361569" y="534990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VILLAR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062A4B9-C9AE-3AE6-27B2-3E969FD9ABA8}"/>
              </a:ext>
            </a:extLst>
          </p:cNvPr>
          <p:cNvSpPr txBox="1"/>
          <p:nvPr/>
        </p:nvSpPr>
        <p:spPr>
          <a:xfrm>
            <a:off x="7593719" y="5349904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DO CHAVES,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VINHAS VELHAS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4576D66-0753-9430-D19B-1AB6D8912111}"/>
              </a:ext>
            </a:extLst>
          </p:cNvPr>
          <p:cNvSpPr/>
          <p:nvPr/>
        </p:nvSpPr>
        <p:spPr>
          <a:xfrm>
            <a:off x="9630577" y="42200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8732F55-D05C-CAE3-D4BD-A60A4358AC5A}"/>
              </a:ext>
            </a:extLst>
          </p:cNvPr>
          <p:cNvSpPr txBox="1"/>
          <p:nvPr/>
        </p:nvSpPr>
        <p:spPr>
          <a:xfrm>
            <a:off x="9270285" y="534990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VINHAS VELHAS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948A1C-FF4A-B82C-CE3F-C4603B37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03" y="1409336"/>
            <a:ext cx="321759" cy="1221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84402E-6241-5283-9090-A5C05E50A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45" y="1409336"/>
            <a:ext cx="321759" cy="1221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7D45C7C-EC5D-3E95-A8EA-D570AD170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33" y="1411791"/>
            <a:ext cx="321112" cy="1219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87205E3-3152-F1D2-204D-C5E30F198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65" y="1409336"/>
            <a:ext cx="321112" cy="1219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C5193F5-F275-422E-37E6-84E001B0B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08" y="1409336"/>
            <a:ext cx="321112" cy="1219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B982C8E-DE26-C6AB-D4A8-7467B7341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51" y="1323241"/>
            <a:ext cx="336306" cy="1419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D647477-91B3-5A7A-F3EE-3E2D60EB60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r="35817"/>
          <a:stretch/>
        </p:blipFill>
        <p:spPr>
          <a:xfrm>
            <a:off x="1666920" y="3934487"/>
            <a:ext cx="333840" cy="1329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C6DFB2D-1412-8176-EAE7-8DDA91641C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r="35817"/>
          <a:stretch/>
        </p:blipFill>
        <p:spPr>
          <a:xfrm>
            <a:off x="3208016" y="3934617"/>
            <a:ext cx="333840" cy="1329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6369D0E-A292-A237-FB80-CAFAC9EE5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7" y="4000500"/>
            <a:ext cx="347468" cy="1209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28957F8-EC14-CF73-EFCD-FF462002ED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6" r="34839"/>
          <a:stretch/>
        </p:blipFill>
        <p:spPr>
          <a:xfrm>
            <a:off x="6610043" y="4000500"/>
            <a:ext cx="378767" cy="12347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B964EED-C02A-7CA1-D54E-6A67775A71B4}"/>
              </a:ext>
            </a:extLst>
          </p:cNvPr>
          <p:cNvSpPr txBox="1"/>
          <p:nvPr/>
        </p:nvSpPr>
        <p:spPr>
          <a:xfrm>
            <a:off x="6042506" y="534990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TAPADA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CHAVES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6B3CB587-1BAE-BE40-3D4B-49C9E00E35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4552"/>
          <a:stretch/>
        </p:blipFill>
        <p:spPr>
          <a:xfrm>
            <a:off x="8165618" y="3953372"/>
            <a:ext cx="394937" cy="12922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C6C66B6-6EF9-8E4D-1F70-BADAA9CC6A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04" y="3931093"/>
            <a:ext cx="735199" cy="1346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E815DE8-F683-B521-598E-7D4062376449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6" name="Ellips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569FD6B-B669-5B4C-0389-1B2253FC1AF7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D8B73E72-A5CC-3BDB-0949-F3B05152487B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95B6834-1393-AACD-91F0-B7233578F940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0" name="Ellipse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44E8A2F-803F-5C70-4917-FF7CF08FBB16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BF878DF5-0006-E61F-4FE5-47B5D47FB733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2763310-D451-23C7-E832-AB8918719DC6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6" name="Ellipse 15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DF5E41-1515-BB03-5071-B93BA27DDA37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52122B8-BAFC-42DF-B5EE-49A39E47BA1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F54036-AA9C-2B2F-2D2D-BF8355CE47DC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>
                <a:extLst>
                  <a:ext uri="{FF2B5EF4-FFF2-40B4-BE49-F238E27FC236}">
                    <a16:creationId xmlns:a16="http://schemas.microsoft.com/office/drawing/2014/main" id="{70CFFF39-566F-0D1C-4AB9-6B550AA90AC2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15A54EED-9853-0BD3-E52D-83A8D0867DDA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</p:spTree>
    <p:extLst>
      <p:ext uri="{BB962C8B-B14F-4D97-AF65-F5344CB8AC3E}">
        <p14:creationId xmlns:p14="http://schemas.microsoft.com/office/powerpoint/2010/main" val="17513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2019932" y="29927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BLOG 13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3494284" y="2992744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BLOG 13 ALICANTE BOUSCHET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900080" y="29927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CABAÇO,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BLOG 15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2380224" y="200768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854576" y="200768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5588263" y="2007686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7260372" y="200768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8847288" y="200768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0F4339-52EC-8F24-7F85-B740C47D6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29" y="1633989"/>
            <a:ext cx="709047" cy="1298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B4B62F-B026-6FBD-DC53-CBDDACCE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61" y="1661730"/>
            <a:ext cx="709047" cy="1298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B3EA4B-E73B-E419-3ED4-C6324B15D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82" y="1518466"/>
            <a:ext cx="790763" cy="1447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FBB17A-BC3A-A678-0E62-0AAAD4A5ABDF}"/>
              </a:ext>
            </a:extLst>
          </p:cNvPr>
          <p:cNvSpPr txBox="1"/>
          <p:nvPr/>
        </p:nvSpPr>
        <p:spPr>
          <a:xfrm>
            <a:off x="5227971" y="29927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BLOG 13 3L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499€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81FFB74-2C73-E77B-C034-5551C15F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9" y="1581896"/>
            <a:ext cx="790763" cy="14478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F25EA46-2B30-F687-B998-B9E12D9ACD93}"/>
              </a:ext>
            </a:extLst>
          </p:cNvPr>
          <p:cNvSpPr txBox="1"/>
          <p:nvPr/>
        </p:nvSpPr>
        <p:spPr>
          <a:xfrm>
            <a:off x="8486996" y="29927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TIAGO CABAÇO,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 GERAÇOES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D52C133-A630-1E52-0F1A-7119FE50E757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5B5F38-5CB0-9B89-D8A9-116BBC605EF6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69F20F9C-9763-B402-E7CE-756ABF4FA285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D700771-6E3D-DCED-B21F-C12124FA53AF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6" name="Ellips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F1545E7-E745-2F63-F15D-A590A03E9251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DEA01BBC-F8CE-B2FA-4A40-5EDFAAD19D55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DF883F7-FC31-2F8B-16FE-32178581FF96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21" name="Ellipse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ADB46DAA-54C7-EFCE-9D99-A7BD8B864492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7FA270A-8E6F-B458-BCAF-C438B087EE9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6412F4-3D58-EB5E-F8AA-B463F6857666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Triangle isocèle 23">
                <a:extLst>
                  <a:ext uri="{FF2B5EF4-FFF2-40B4-BE49-F238E27FC236}">
                    <a16:creationId xmlns:a16="http://schemas.microsoft.com/office/drawing/2014/main" id="{B429CC73-E959-76F3-E4E7-3F3EDCEFF796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26" name="Image 25" descr="Une image contenant noir, boisson, sombre, alcool&#10;&#10;Description générée automatiquement">
            <a:extLst>
              <a:ext uri="{FF2B5EF4-FFF2-40B4-BE49-F238E27FC236}">
                <a16:creationId xmlns:a16="http://schemas.microsoft.com/office/drawing/2014/main" id="{5C68768D-30A6-3241-6F43-D98002480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98" y="1814655"/>
            <a:ext cx="356235" cy="112495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925F8FF-D6F1-A7C4-CDBE-BC9AEB1764B7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B5B0184-C613-1DE9-0120-E7FB3345F568}"/>
              </a:ext>
            </a:extLst>
          </p:cNvPr>
          <p:cNvSpPr/>
          <p:nvPr/>
        </p:nvSpPr>
        <p:spPr>
          <a:xfrm>
            <a:off x="3858433" y="424220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2217FC6-7892-52BE-4312-8679F72940BF}"/>
              </a:ext>
            </a:extLst>
          </p:cNvPr>
          <p:cNvSpPr/>
          <p:nvPr/>
        </p:nvSpPr>
        <p:spPr>
          <a:xfrm>
            <a:off x="5587951" y="424022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E6435FB-B1F5-E17E-1409-A0A46BBAD7BA}"/>
              </a:ext>
            </a:extLst>
          </p:cNvPr>
          <p:cNvSpPr txBox="1"/>
          <p:nvPr/>
        </p:nvSpPr>
        <p:spPr>
          <a:xfrm>
            <a:off x="3616830" y="5270375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BORBA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45D3524-C86A-006B-3CCD-CD0132AC801C}"/>
              </a:ext>
            </a:extLst>
          </p:cNvPr>
          <p:cNvSpPr txBox="1"/>
          <p:nvPr/>
        </p:nvSpPr>
        <p:spPr>
          <a:xfrm>
            <a:off x="5346348" y="5290702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BORBA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43AC1D6-73F4-940E-A54A-451C17693AA8}"/>
              </a:ext>
            </a:extLst>
          </p:cNvPr>
          <p:cNvSpPr txBox="1"/>
          <p:nvPr/>
        </p:nvSpPr>
        <p:spPr>
          <a:xfrm>
            <a:off x="7024245" y="5322190"/>
            <a:ext cx="1276462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BOMBEIRA DO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GUADIANA MARIO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65DFAE5-9CBC-4017-4181-FC335DF8AA8D}"/>
              </a:ext>
            </a:extLst>
          </p:cNvPr>
          <p:cNvSpPr/>
          <p:nvPr/>
        </p:nvSpPr>
        <p:spPr>
          <a:xfrm>
            <a:off x="7265848" y="424965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24B017C-FDCF-29A1-1A24-323343344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68" y="4095579"/>
            <a:ext cx="614187" cy="1124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B0CE6A1-998A-CA9D-0F6D-33F8B0FFF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87" y="4108767"/>
            <a:ext cx="606984" cy="1111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4E37A63-F5AA-46D1-8EBE-EABE1CA49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52" y="4095579"/>
            <a:ext cx="641649" cy="1174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16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40653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ALVES DE SOUSA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ABANDONADO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61500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ALVES DE SOUSA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 PESSOAL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ANTONIO ADELAIDE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FERREIRA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50094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297529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186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3694FD-36F1-EBBC-03D5-8382D13F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74" y="1339631"/>
            <a:ext cx="331459" cy="1258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FD0FF0-8B33-9496-8355-76032E1E8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95" y="1339631"/>
            <a:ext cx="331459" cy="1258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7C707B-24EC-DA0F-334B-37D0B3908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7" y="1261533"/>
            <a:ext cx="753882" cy="1380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828D47-FE74-B865-9E9E-4DCFFB76157F}"/>
              </a:ext>
            </a:extLst>
          </p:cNvPr>
          <p:cNvSpPr txBox="1"/>
          <p:nvPr/>
        </p:nvSpPr>
        <p:spPr>
          <a:xfrm>
            <a:off x="4342417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CADAO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5BCD9B1-1365-2450-9DAE-886DCD59E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2" r="34248"/>
          <a:stretch/>
        </p:blipFill>
        <p:spPr>
          <a:xfrm>
            <a:off x="6581107" y="1339631"/>
            <a:ext cx="402167" cy="12587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463A7F-BB9B-3966-8B14-0770D01EE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88" y="1383111"/>
            <a:ext cx="375514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BARCA VELHA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C1EFF35-FB1B-D031-A325-240005DCB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93" y="1383111"/>
            <a:ext cx="375514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182893" y="2697323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BARCA VELHA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1999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E8716C8-AAB9-F81E-60AC-72E684F7E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23" y="3918393"/>
            <a:ext cx="375514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BARCA VELHA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4A0654D-4159-F03C-529C-91CED23CF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63" y="3913244"/>
            <a:ext cx="375514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926B4D6-3C00-E862-0F7C-2FB3194CD3EA}"/>
              </a:ext>
            </a:extLst>
          </p:cNvPr>
          <p:cNvSpPr txBox="1"/>
          <p:nvPr/>
        </p:nvSpPr>
        <p:spPr>
          <a:xfrm>
            <a:off x="2716646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BARCA VELHA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1 400€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30DD627-A1D6-7799-DA36-CE7DB09834D4}"/>
              </a:ext>
            </a:extLst>
          </p:cNvPr>
          <p:cNvSpPr txBox="1"/>
          <p:nvPr/>
        </p:nvSpPr>
        <p:spPr>
          <a:xfrm>
            <a:off x="4358167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CALLABRIGA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AD3F1D-2BA8-DEFC-4258-614B2F5D0933}"/>
              </a:ext>
            </a:extLst>
          </p:cNvPr>
          <p:cNvSpPr txBox="1"/>
          <p:nvPr/>
        </p:nvSpPr>
        <p:spPr>
          <a:xfrm>
            <a:off x="6003090" y="5232605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ESTEVA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2AC390E-0E5E-32EE-FE13-CB80EC751433}"/>
              </a:ext>
            </a:extLst>
          </p:cNvPr>
          <p:cNvSpPr txBox="1"/>
          <p:nvPr/>
        </p:nvSpPr>
        <p:spPr>
          <a:xfrm>
            <a:off x="7644611" y="5231746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LEDA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BEDDCFA-41CB-E8DB-241F-31D7C70C2D31}"/>
              </a:ext>
            </a:extLst>
          </p:cNvPr>
          <p:cNvSpPr txBox="1"/>
          <p:nvPr/>
        </p:nvSpPr>
        <p:spPr>
          <a:xfrm>
            <a:off x="9208254" y="5231746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 ESPECIAL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B474055E-0D27-8238-2687-232AF24BF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94" y="3922085"/>
            <a:ext cx="331460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08C9C5AD-879A-7738-BEEF-EEC390CA7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55" y="3909961"/>
            <a:ext cx="333680" cy="12671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49CFCA3E-4A47-E4A1-4251-54DD0EA8C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38" y="3918393"/>
            <a:ext cx="331460" cy="1258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E13B5474-C34A-5ACC-8B89-92B96E370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94" y="3998872"/>
            <a:ext cx="336842" cy="1184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F216C69-19A3-D412-1F5F-D5BA1B58C018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7" name="Ellips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D9C3E3-9C7C-FB9D-3ECD-F41B55AC8208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7D3A3FDE-7927-E798-CAAB-4339DB6F84A4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88EBCD9-EA32-2CBB-ACA0-537CBE021A01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3" name="Ellips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065F7EA-ECAC-A213-BC85-93F0F7E5BC83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>
              <a:extLst>
                <a:ext uri="{FF2B5EF4-FFF2-40B4-BE49-F238E27FC236}">
                  <a16:creationId xmlns:a16="http://schemas.microsoft.com/office/drawing/2014/main" id="{4DF7CA5D-CFDC-AC93-C252-C9A301804395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DA403B6-74C2-8906-34EF-0499ED0F627E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9" name="Ellipse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42568A2F-C453-16F3-A40A-EBA9C2F03426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CCD751A-8122-3F90-BB45-5C16098A5A55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54FFF3-B800-FDFC-1487-FF6F9205A0BC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Triangle isocèle 22">
                <a:extLst>
                  <a:ext uri="{FF2B5EF4-FFF2-40B4-BE49-F238E27FC236}">
                    <a16:creationId xmlns:a16="http://schemas.microsoft.com/office/drawing/2014/main" id="{9A7DCF40-43DD-F740-89CE-1343FBF3FAC8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81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20333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 ESPECIAL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 FERREIRINHA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 ESPECIAL 1,5 L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2007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CASTELINHO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ARGENTEA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828D47-FE74-B865-9E9E-4DCFFB76157F}"/>
              </a:ext>
            </a:extLst>
          </p:cNvPr>
          <p:cNvSpPr txBox="1"/>
          <p:nvPr/>
        </p:nvSpPr>
        <p:spPr>
          <a:xfrm>
            <a:off x="4347497" y="2680031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CASTELINHA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CHARAMBA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182893" y="2697323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CHRYSEIA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DUAS QUINTAS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926B4D6-3C00-E862-0F7C-2FB3194CD3EA}"/>
              </a:ext>
            </a:extLst>
          </p:cNvPr>
          <p:cNvSpPr txBox="1"/>
          <p:nvPr/>
        </p:nvSpPr>
        <p:spPr>
          <a:xfrm>
            <a:off x="2716646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DUAS QUINTAS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30DD627-A1D6-7799-DA36-CE7DB09834D4}"/>
              </a:ext>
            </a:extLst>
          </p:cNvPr>
          <p:cNvSpPr txBox="1"/>
          <p:nvPr/>
        </p:nvSpPr>
        <p:spPr>
          <a:xfrm>
            <a:off x="4358167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DUORUM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AD3F1D-2BA8-DEFC-4258-614B2F5D0933}"/>
              </a:ext>
            </a:extLst>
          </p:cNvPr>
          <p:cNvSpPr txBox="1"/>
          <p:nvPr/>
        </p:nvSpPr>
        <p:spPr>
          <a:xfrm>
            <a:off x="6003090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DUVALLEY GRANDE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2AC390E-0E5E-32EE-FE13-CB80EC751433}"/>
              </a:ext>
            </a:extLst>
          </p:cNvPr>
          <p:cNvSpPr txBox="1"/>
          <p:nvPr/>
        </p:nvSpPr>
        <p:spPr>
          <a:xfrm>
            <a:off x="7644611" y="5231746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KASKUS 18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BEDDCFA-41CB-E8DB-241F-31D7C70C2D31}"/>
              </a:ext>
            </a:extLst>
          </p:cNvPr>
          <p:cNvSpPr txBox="1"/>
          <p:nvPr/>
        </p:nvSpPr>
        <p:spPr>
          <a:xfrm>
            <a:off x="9208254" y="5231746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MONTES ERMOS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0A9811-36E7-7179-8290-6AFF15717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32" y="1443632"/>
            <a:ext cx="336842" cy="1184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0BBC42-4E34-7776-6788-43F7042A8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44" y="1443632"/>
            <a:ext cx="336842" cy="1184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393D3A-EED8-ED9E-BB1B-4B9BCB23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11" y="1416715"/>
            <a:ext cx="325585" cy="1236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4CD0BF-04DF-0E5E-3DCD-E5747A35C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17" y="1416715"/>
            <a:ext cx="325585" cy="1236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F737A37-66FC-3BC7-3CD7-DDC8C8AB88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r="27056"/>
          <a:stretch/>
        </p:blipFill>
        <p:spPr>
          <a:xfrm>
            <a:off x="8191500" y="1326977"/>
            <a:ext cx="342900" cy="1353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7EF8720-DC8F-BAA2-7034-00F39DC15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06" y="1358411"/>
            <a:ext cx="699935" cy="12815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2F4921E-12F1-2671-3400-33521EAFE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82" y="4015910"/>
            <a:ext cx="1119486" cy="1119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EE73ECD-93E7-A036-88C7-21BEA3E11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5" y="4015910"/>
            <a:ext cx="274073" cy="1119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2E22B84-6DD3-70B8-0D34-746E35A21B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19" y="4046126"/>
            <a:ext cx="341443" cy="1119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767265A-58D9-597C-0B01-FA67CA4E38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r="23511"/>
          <a:stretch/>
        </p:blipFill>
        <p:spPr>
          <a:xfrm>
            <a:off x="6593326" y="3952607"/>
            <a:ext cx="373104" cy="12488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58D0722-5F9E-0156-2F4B-9D688A569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92" y="4015911"/>
            <a:ext cx="627942" cy="1149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BF31706-FBD0-C69D-E27C-34C2AA06A8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76" y="3957734"/>
            <a:ext cx="373104" cy="1243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49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120333" y="2685300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MONTES ERMOS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NIEPORT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BATUTA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NIEPORT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REDOMA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PINTAS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CHARACTER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PORCA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MURÇA RESERVA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BOA VISTA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926B4D6-3C00-E862-0F7C-2FB3194CD3EA}"/>
              </a:ext>
            </a:extLst>
          </p:cNvPr>
          <p:cNvSpPr txBox="1"/>
          <p:nvPr/>
        </p:nvSpPr>
        <p:spPr>
          <a:xfrm>
            <a:off x="2716646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BOA VISTA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30DD627-A1D6-7799-DA36-CE7DB09834D4}"/>
              </a:ext>
            </a:extLst>
          </p:cNvPr>
          <p:cNvSpPr txBox="1"/>
          <p:nvPr/>
        </p:nvSpPr>
        <p:spPr>
          <a:xfrm>
            <a:off x="4358167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BOA VISTA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ORATORIO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AD3F1D-2BA8-DEFC-4258-614B2F5D0933}"/>
              </a:ext>
            </a:extLst>
          </p:cNvPr>
          <p:cNvSpPr txBox="1"/>
          <p:nvPr/>
        </p:nvSpPr>
        <p:spPr>
          <a:xfrm>
            <a:off x="6003090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BOA VISTA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ORATORIO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2AC390E-0E5E-32EE-FE13-CB80EC751433}"/>
              </a:ext>
            </a:extLst>
          </p:cNvPr>
          <p:cNvSpPr txBox="1"/>
          <p:nvPr/>
        </p:nvSpPr>
        <p:spPr>
          <a:xfrm>
            <a:off x="7644611" y="5231746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BOA VISTA, VINHA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UJO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BEDDCFA-41CB-E8DB-241F-31D7C70C2D31}"/>
              </a:ext>
            </a:extLst>
          </p:cNvPr>
          <p:cNvSpPr txBox="1"/>
          <p:nvPr/>
        </p:nvSpPr>
        <p:spPr>
          <a:xfrm>
            <a:off x="9208254" y="5231746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GAIVOSA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EEBDC4D7-8BB9-C172-9F3C-6725178E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24" y="1346743"/>
            <a:ext cx="357450" cy="1333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3D73325-4BE0-18D3-8544-FBF6E030D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2312" y="1869588"/>
            <a:ext cx="1230696" cy="3204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42B9808-A029-AB2C-CC65-1A6EB7122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46" y="1414485"/>
            <a:ext cx="336391" cy="12306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NIEPORT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CHARME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C836704-2EEF-80B2-2747-E9629830F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4721" y="1829321"/>
            <a:ext cx="1333288" cy="467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582852C-31A1-BD22-D2D9-54402E81A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64" y="1436115"/>
            <a:ext cx="320876" cy="12185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3BBF9A71-5CA2-E848-9B27-9E4C071842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47" y="1425610"/>
            <a:ext cx="337449" cy="12341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9A45E01D-C0FC-5BAD-DC1E-0EC1940C2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18" y="3995574"/>
            <a:ext cx="311250" cy="1176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740EE1C-B973-A277-BF95-23699BEF2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41" y="3908001"/>
            <a:ext cx="339966" cy="1284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F9AF266-FDAB-C47D-17AD-3F3A18608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81" y="4063366"/>
            <a:ext cx="339966" cy="1108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5949657-AA17-1507-BB52-456849CA9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1" y="3991073"/>
            <a:ext cx="362136" cy="1180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D9B274A-BF74-3FDD-3E80-F89FBF7430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22580"/>
          <a:stretch/>
        </p:blipFill>
        <p:spPr>
          <a:xfrm>
            <a:off x="8209264" y="3879849"/>
            <a:ext cx="391576" cy="13006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F8ABD4CA-DD0A-8CCD-1D84-BB9D4D25C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78" y="3971890"/>
            <a:ext cx="322591" cy="1219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70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PACHECA 18L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XXX€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PACHECA VALE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DE ABRAO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PACHECA VINHAS VELHAS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ROMANEIRA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DAS TECEDEIRAS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926B4D6-3C00-E862-0F7C-2FB3194CD3EA}"/>
              </a:ext>
            </a:extLst>
          </p:cNvPr>
          <p:cNvSpPr txBox="1"/>
          <p:nvPr/>
        </p:nvSpPr>
        <p:spPr>
          <a:xfrm>
            <a:off x="2716646" y="5232605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CRASTO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30DD627-A1D6-7799-DA36-CE7DB09834D4}"/>
              </a:ext>
            </a:extLst>
          </p:cNvPr>
          <p:cNvSpPr txBox="1"/>
          <p:nvPr/>
        </p:nvSpPr>
        <p:spPr>
          <a:xfrm>
            <a:off x="4358167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CRASTRO 1,5L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MAGNUM</a:t>
            </a:r>
          </a:p>
          <a:p>
            <a:pPr algn="ctr"/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8AD3F1D-2BA8-DEFC-4258-614B2F5D0933}"/>
              </a:ext>
            </a:extLst>
          </p:cNvPr>
          <p:cNvSpPr txBox="1"/>
          <p:nvPr/>
        </p:nvSpPr>
        <p:spPr>
          <a:xfrm>
            <a:off x="6003090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 HONORE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1 800€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2AC390E-0E5E-32EE-FE13-CB80EC751433}"/>
              </a:ext>
            </a:extLst>
          </p:cNvPr>
          <p:cNvSpPr txBox="1"/>
          <p:nvPr/>
        </p:nvSpPr>
        <p:spPr>
          <a:xfrm>
            <a:off x="7644611" y="5231746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CRASTO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SUPERIOR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BEDDCFA-41CB-E8DB-241F-31D7C70C2D31}"/>
              </a:ext>
            </a:extLst>
          </p:cNvPr>
          <p:cNvSpPr txBox="1"/>
          <p:nvPr/>
        </p:nvSpPr>
        <p:spPr>
          <a:xfrm>
            <a:off x="9208254" y="5231746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CRASTO TINTA RORIZ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PACHECA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A4668A-7960-AA6B-A9A4-B230CCD7B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18" y="1367524"/>
            <a:ext cx="332470" cy="1254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085572" y="268003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GAIVOSA; VINHA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LORDELO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1DAF89-0042-5D3D-61F3-31F89E7C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28" y="1310054"/>
            <a:ext cx="720975" cy="13200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66A6F0-10C3-E6B4-6941-D9213A2E7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80" y="1354870"/>
            <a:ext cx="344572" cy="13023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6A8823F-30D2-DD6E-2D2F-ADA775D5C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4" y="1354869"/>
            <a:ext cx="371704" cy="13023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4F872C5-107C-6560-E488-FEEC692B0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91" y="1354868"/>
            <a:ext cx="360308" cy="13023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54F0DB5-DF60-504C-D8A4-D8191299E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02" y="1383230"/>
            <a:ext cx="350479" cy="12822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18ADE60-2C44-57AA-4392-8435DC10D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89" y="4072041"/>
            <a:ext cx="338509" cy="1134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CB38F540-F2BC-8FA4-1984-92947B4F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6" y="4037287"/>
            <a:ext cx="651099" cy="1192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9869AA-CAE6-D533-7BFC-D62B576DA9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r="34444"/>
          <a:stretch/>
        </p:blipFill>
        <p:spPr>
          <a:xfrm>
            <a:off x="4921896" y="4012368"/>
            <a:ext cx="371368" cy="1202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822305C-B596-F64A-1E00-67EF6E9BF3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76" y="4027701"/>
            <a:ext cx="313919" cy="1192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F0FF1C0-1C82-9667-8B41-F91B17B09D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00" y="4072041"/>
            <a:ext cx="343618" cy="1151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2B1E404-AD53-E652-F879-2AE291EA66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86" y="4037287"/>
            <a:ext cx="314541" cy="11944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04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 VINHAS VELHAS 18L MELCHIOR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2 200€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 MARIA TEREZA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MONTE XISTO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MONTE XISTO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ORBITA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MONTE XISTO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ORIENTE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 VINHAS VELHAS </a:t>
            </a:r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085572" y="268003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CRASTO, VINHA DA PONTE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715E0F4-43F0-5FD9-6B85-18941A7DD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88" y="1436820"/>
            <a:ext cx="299329" cy="1164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2B1864-263B-C86D-3A37-8CD69F0F9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29" y="1436819"/>
            <a:ext cx="272582" cy="1164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8374513-57CA-267B-D81B-114C199BC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0" y="1436819"/>
            <a:ext cx="272582" cy="1164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7572FD0-B844-7724-4F8B-92576D475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79" y="1436819"/>
            <a:ext cx="272582" cy="1164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8AE5335-CEE1-AF4D-22B4-FC4ECDF0B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51" y="1443165"/>
            <a:ext cx="367667" cy="1200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C88B3A5-1179-3C82-8053-38C8745BD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r="26788"/>
          <a:stretch/>
        </p:blipFill>
        <p:spPr>
          <a:xfrm>
            <a:off x="9732433" y="1443166"/>
            <a:ext cx="448734" cy="120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07FB3739-8139-F7E1-F360-53C58EDD9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6336" y="4391370"/>
            <a:ext cx="1187755" cy="3734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381742E-6940-0600-2751-471C63658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42" y="3984195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6AE981B9-734F-C45C-3C31-8B4F932B6EB5}"/>
              </a:ext>
            </a:extLst>
          </p:cNvPr>
          <p:cNvSpPr txBox="1"/>
          <p:nvPr/>
        </p:nvSpPr>
        <p:spPr>
          <a:xfrm>
            <a:off x="2713244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6F0976B-08CD-7F67-50DB-8527C07FE8B5}"/>
              </a:ext>
            </a:extLst>
          </p:cNvPr>
          <p:cNvSpPr txBox="1"/>
          <p:nvPr/>
        </p:nvSpPr>
        <p:spPr>
          <a:xfrm>
            <a:off x="4373150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F17D58B-F627-25CA-A8F2-54250B3280D5}"/>
              </a:ext>
            </a:extLst>
          </p:cNvPr>
          <p:cNvSpPr txBox="1"/>
          <p:nvPr/>
        </p:nvSpPr>
        <p:spPr>
          <a:xfrm>
            <a:off x="6021733" y="522337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58AAEEB-DE62-BE02-244B-9BC48FF9C02D}"/>
              </a:ext>
            </a:extLst>
          </p:cNvPr>
          <p:cNvSpPr txBox="1"/>
          <p:nvPr/>
        </p:nvSpPr>
        <p:spPr>
          <a:xfrm>
            <a:off x="7681639" y="522337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E50F00D1-3BD4-A760-AFF0-4A3F7FEFE167}"/>
              </a:ext>
            </a:extLst>
          </p:cNvPr>
          <p:cNvSpPr txBox="1"/>
          <p:nvPr/>
        </p:nvSpPr>
        <p:spPr>
          <a:xfrm>
            <a:off x="9225959" y="522337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AD9524DD-2CA0-E2CB-A073-1484366BC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19" y="3984195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2DC037E-C3AF-2427-8F55-640F51400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99" y="3984195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AF3A4441-DD19-3424-D640-A023F81B4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76" y="3984195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E0F4F03F-E8BB-A271-1F97-FED6FE8A1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90" y="3984195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65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MEANDRO 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VALE MEAO MONTE CABECO VERMELHO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VALE MEAO CASA DAS MAQUINAS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12L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18L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VALE MEAO MONTE CABECO VERMELHO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085572" y="268003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VALE MEAO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AE981B9-734F-C45C-3C31-8B4F932B6EB5}"/>
              </a:ext>
            </a:extLst>
          </p:cNvPr>
          <p:cNvSpPr txBox="1"/>
          <p:nvPr/>
        </p:nvSpPr>
        <p:spPr>
          <a:xfrm>
            <a:off x="2713244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6F0976B-08CD-7F67-50DB-8527C07FE8B5}"/>
              </a:ext>
            </a:extLst>
          </p:cNvPr>
          <p:cNvSpPr txBox="1"/>
          <p:nvPr/>
        </p:nvSpPr>
        <p:spPr>
          <a:xfrm>
            <a:off x="4373150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9L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F17D58B-F627-25CA-A8F2-54250B3280D5}"/>
              </a:ext>
            </a:extLst>
          </p:cNvPr>
          <p:cNvSpPr txBox="1"/>
          <p:nvPr/>
        </p:nvSpPr>
        <p:spPr>
          <a:xfrm>
            <a:off x="6021733" y="5223372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ADELAIDE 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58AAEEB-DE62-BE02-244B-9BC48FF9C02D}"/>
              </a:ext>
            </a:extLst>
          </p:cNvPr>
          <p:cNvSpPr txBox="1"/>
          <p:nvPr/>
        </p:nvSpPr>
        <p:spPr>
          <a:xfrm>
            <a:off x="7681639" y="5223372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RESERVA 18L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2 200€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E50F00D1-3BD4-A760-AFF0-4A3F7FEFE167}"/>
              </a:ext>
            </a:extLst>
          </p:cNvPr>
          <p:cNvSpPr txBox="1"/>
          <p:nvPr/>
        </p:nvSpPr>
        <p:spPr>
          <a:xfrm>
            <a:off x="9225959" y="522337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VALLADO SUPERIOR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E0F4F03F-E8BB-A271-1F97-FED6FE8A1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64" y="1425348"/>
            <a:ext cx="351378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5712CE59-4CF3-654A-2417-2841C6C5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32" y="1441037"/>
            <a:ext cx="312776" cy="118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97153E4A-62B4-AEAE-025C-9DE094F02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81" y="1403055"/>
            <a:ext cx="351378" cy="1225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27E450E4-47C3-AA2A-BE8D-66979A6E3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43" y="1422046"/>
            <a:ext cx="351378" cy="1225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9154583C-E8B0-BD99-6384-6A497A0EB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99" y="1450991"/>
            <a:ext cx="347292" cy="1225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CEAFEB07-BA74-BDAD-4A6F-53410A020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75" y="1449456"/>
            <a:ext cx="323312" cy="1190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70E9168C-5D00-193B-93E5-841413967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02" y="3981845"/>
            <a:ext cx="323312" cy="1190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85983130-8EBE-8198-4D2A-14E9CEEBC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48" y="3984383"/>
            <a:ext cx="323312" cy="1190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DBDDCBC0-8362-2300-6729-1A09940FF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68" y="3981845"/>
            <a:ext cx="323312" cy="1190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CE9872F0-07DC-2C50-02E4-AE752D2FB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84" y="3981845"/>
            <a:ext cx="325296" cy="1190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2F88FA26-D838-D3AB-A55A-F78A17C31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74" y="3981845"/>
            <a:ext cx="315546" cy="11982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E399196E-B5DE-06A7-A78E-0850AE5E82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96" y="4040338"/>
            <a:ext cx="334575" cy="11341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79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B20037-FAE3-0B48-BB90-B4BFB161A831}"/>
              </a:ext>
            </a:extLst>
          </p:cNvPr>
          <p:cNvSpPr txBox="1"/>
          <p:nvPr/>
        </p:nvSpPr>
        <p:spPr>
          <a:xfrm>
            <a:off x="4692411" y="589084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3B080D"/>
                </a:solidFill>
                <a:latin typeface="Nexa" panose="00000500000000000000" pitchFamily="2" charset="0"/>
              </a:rPr>
              <a:t>Faites votre choix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48E32233-7AF6-7EEF-F770-84E73B9B1318}"/>
              </a:ext>
            </a:extLst>
          </p:cNvPr>
          <p:cNvSpPr/>
          <p:nvPr/>
        </p:nvSpPr>
        <p:spPr>
          <a:xfrm>
            <a:off x="3483074" y="2202417"/>
            <a:ext cx="1705440" cy="1583873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Champagne</a:t>
            </a: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DFF6DA6D-6998-66B7-2076-45470708819B}"/>
              </a:ext>
            </a:extLst>
          </p:cNvPr>
          <p:cNvSpPr/>
          <p:nvPr/>
        </p:nvSpPr>
        <p:spPr>
          <a:xfrm>
            <a:off x="1632101" y="2202416"/>
            <a:ext cx="1705440" cy="1583873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rosé Français</a:t>
            </a: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00867F98-2B56-AFC7-91A0-8106FFE1DB2C}"/>
              </a:ext>
            </a:extLst>
          </p:cNvPr>
          <p:cNvSpPr/>
          <p:nvPr/>
        </p:nvSpPr>
        <p:spPr>
          <a:xfrm>
            <a:off x="5334047" y="2202419"/>
            <a:ext cx="1705440" cy="1583873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blanc français</a:t>
            </a: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94FF406-D628-676E-1F12-9E87C156D02D}"/>
              </a:ext>
            </a:extLst>
          </p:cNvPr>
          <p:cNvSpPr/>
          <p:nvPr/>
        </p:nvSpPr>
        <p:spPr>
          <a:xfrm>
            <a:off x="7176020" y="2202418"/>
            <a:ext cx="1705440" cy="1583873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Vins</a:t>
            </a: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1A0AE881-C2A1-60B4-03EF-3C53B1E7E54C}"/>
              </a:ext>
            </a:extLst>
          </p:cNvPr>
          <p:cNvSpPr/>
          <p:nvPr/>
        </p:nvSpPr>
        <p:spPr>
          <a:xfrm>
            <a:off x="1632101" y="3948339"/>
            <a:ext cx="1705439" cy="1448409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Portugais Douro</a:t>
            </a:r>
          </a:p>
        </p:txBody>
      </p:sp>
      <p:sp>
        <p:nvSpPr>
          <p:cNvPr id="4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9AEA68FF-D44B-8767-F5F4-105E23048A75}"/>
              </a:ext>
            </a:extLst>
          </p:cNvPr>
          <p:cNvSpPr/>
          <p:nvPr/>
        </p:nvSpPr>
        <p:spPr>
          <a:xfrm>
            <a:off x="3474075" y="3948339"/>
            <a:ext cx="1705439" cy="1448409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Autres régions du Portugal</a:t>
            </a:r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F842FB23-9800-A034-678D-62AD28FD4EE0}"/>
              </a:ext>
            </a:extLst>
          </p:cNvPr>
          <p:cNvSpPr/>
          <p:nvPr/>
        </p:nvSpPr>
        <p:spPr>
          <a:xfrm>
            <a:off x="5316048" y="3948338"/>
            <a:ext cx="1705439" cy="1448409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blancs Portugais</a:t>
            </a:r>
          </a:p>
        </p:txBody>
      </p:sp>
      <p:sp>
        <p:nvSpPr>
          <p:cNvPr id="11" name="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55BDCED5-F048-E638-180F-42D431D9C7F1}"/>
              </a:ext>
            </a:extLst>
          </p:cNvPr>
          <p:cNvSpPr/>
          <p:nvPr/>
        </p:nvSpPr>
        <p:spPr>
          <a:xfrm>
            <a:off x="7158021" y="3948338"/>
            <a:ext cx="1705439" cy="1448409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vert Portugais</a:t>
            </a:r>
          </a:p>
        </p:txBody>
      </p:sp>
      <p:sp>
        <p:nvSpPr>
          <p:cNvPr id="12" name="Rectangle 11">
            <a:hlinkClick r:id="rId10" action="ppaction://hlinksldjump"/>
            <a:extLst>
              <a:ext uri="{FF2B5EF4-FFF2-40B4-BE49-F238E27FC236}">
                <a16:creationId xmlns:a16="http://schemas.microsoft.com/office/drawing/2014/main" id="{F0C2F263-EB65-1B2D-C931-39A8C0291C03}"/>
              </a:ext>
            </a:extLst>
          </p:cNvPr>
          <p:cNvSpPr/>
          <p:nvPr/>
        </p:nvSpPr>
        <p:spPr>
          <a:xfrm>
            <a:off x="8999994" y="3948337"/>
            <a:ext cx="1705439" cy="1448409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Vins rosé Portugais</a:t>
            </a:r>
          </a:p>
        </p:txBody>
      </p:sp>
      <p:sp>
        <p:nvSpPr>
          <p:cNvPr id="13" name="Rectangle 12">
            <a:hlinkClick r:id="rId11" action="ppaction://hlinksldjump"/>
            <a:extLst>
              <a:ext uri="{FF2B5EF4-FFF2-40B4-BE49-F238E27FC236}">
                <a16:creationId xmlns:a16="http://schemas.microsoft.com/office/drawing/2014/main" id="{6880C30A-1E14-3954-80A8-700266578A3A}"/>
              </a:ext>
            </a:extLst>
          </p:cNvPr>
          <p:cNvSpPr/>
          <p:nvPr/>
        </p:nvSpPr>
        <p:spPr>
          <a:xfrm>
            <a:off x="9026993" y="2202416"/>
            <a:ext cx="1705440" cy="1583873"/>
          </a:xfrm>
          <a:prstGeom prst="rect">
            <a:avLst/>
          </a:prstGeom>
          <a:solidFill>
            <a:srgbClr val="3B0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Vins rouge Portugais</a:t>
            </a:r>
          </a:p>
          <a:p>
            <a:pPr algn="ctr"/>
            <a:r>
              <a:rPr lang="fr-FR" sz="1050" dirty="0"/>
              <a:t>Alentejo</a:t>
            </a:r>
          </a:p>
        </p:txBody>
      </p:sp>
    </p:spTree>
    <p:extLst>
      <p:ext uri="{BB962C8B-B14F-4D97-AF65-F5344CB8AC3E}">
        <p14:creationId xmlns:p14="http://schemas.microsoft.com/office/powerpoint/2010/main" val="3480353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VALLEGRE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DONA MAFALDA VINHAS VELHAS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NOVA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ARTERNUS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NOVA MIRABILIS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D’ALDEIA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VESUVIO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085572" y="268003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VALLEGRE VINHA DA COROA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AE981B9-734F-C45C-3C31-8B4F932B6EB5}"/>
              </a:ext>
            </a:extLst>
          </p:cNvPr>
          <p:cNvSpPr txBox="1"/>
          <p:nvPr/>
        </p:nvSpPr>
        <p:spPr>
          <a:xfrm>
            <a:off x="2713244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DONA MARIA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6F0976B-08CD-7F67-50DB-8527C07FE8B5}"/>
              </a:ext>
            </a:extLst>
          </p:cNvPr>
          <p:cNvSpPr txBox="1"/>
          <p:nvPr/>
        </p:nvSpPr>
        <p:spPr>
          <a:xfrm>
            <a:off x="4373150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DONA MARIA 9L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XXX€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F17D58B-F627-25CA-A8F2-54250B3280D5}"/>
              </a:ext>
            </a:extLst>
          </p:cNvPr>
          <p:cNvSpPr txBox="1"/>
          <p:nvPr/>
        </p:nvSpPr>
        <p:spPr>
          <a:xfrm>
            <a:off x="6021733" y="5223372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DONA MARIA VINHA DA FRANCSICA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58AAEEB-DE62-BE02-244B-9BC48FF9C02D}"/>
              </a:ext>
            </a:extLst>
          </p:cNvPr>
          <p:cNvSpPr txBox="1"/>
          <p:nvPr/>
        </p:nvSpPr>
        <p:spPr>
          <a:xfrm>
            <a:off x="7681639" y="522337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VALE DONA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MARIA RUFO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E50F00D1-3BD4-A760-AFF0-4A3F7FEFE167}"/>
              </a:ext>
            </a:extLst>
          </p:cNvPr>
          <p:cNvSpPr txBox="1"/>
          <p:nvPr/>
        </p:nvSpPr>
        <p:spPr>
          <a:xfrm>
            <a:off x="9225959" y="5223371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VALE DONA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MARIA VINHA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DO RIO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083083-72E1-D43E-CDC0-BD92AF0F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22" y="1418131"/>
            <a:ext cx="360803" cy="12110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4EEF64-7CB6-72B2-7C57-D0EEF2B0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81" y="1418131"/>
            <a:ext cx="268478" cy="1209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42F8227-D784-F445-F073-AE0D23C29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68" y="1375438"/>
            <a:ext cx="360803" cy="12809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75387FA-2702-42F0-3B91-C0DCA7B5F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04" y="1375438"/>
            <a:ext cx="333434" cy="12602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1240ED-FFCE-1146-1AE8-20FBE9FB1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20" y="1382332"/>
            <a:ext cx="424850" cy="12809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7DA4355-468F-320B-AAEB-7E22349277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r="28384"/>
          <a:stretch/>
        </p:blipFill>
        <p:spPr>
          <a:xfrm>
            <a:off x="9720428" y="1485104"/>
            <a:ext cx="498054" cy="1137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0333706-8681-5117-D9BE-954558AAF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12" y="4011801"/>
            <a:ext cx="319863" cy="1145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6400000-FEE3-C0A1-9307-ACEDBDEB2B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3" y="4011801"/>
            <a:ext cx="328522" cy="113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ADD67C3-7145-E2B5-5A57-E97CA8FD2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3" y="4057333"/>
            <a:ext cx="328522" cy="113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DDFCF70-0452-DBB3-F000-2CF70D470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86" y="3969409"/>
            <a:ext cx="417469" cy="1217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91D845D-4975-AB48-9AC5-9EB2A913E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51" y="4094212"/>
            <a:ext cx="287919" cy="108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84FDCE7-E196-769C-9EDE-E46CFACDA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864" y="3964787"/>
            <a:ext cx="417468" cy="1217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98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5095406" y="3947692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FRANCISCA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0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PORTUGAIS DOURO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3809425" y="294844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5455698" y="294844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073778" y="294844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6713486" y="3954099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SOGRAPE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LEGADO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3449133" y="3942422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DONA MARIA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VVV VALLEYS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889106-1D7A-2885-1933-DA104E8B2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82" y="2648344"/>
            <a:ext cx="352342" cy="1249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F2660D-18B3-DE24-95BF-3BEF10BF1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6161" r="35344" b="8726"/>
          <a:stretch/>
        </p:blipFill>
        <p:spPr>
          <a:xfrm>
            <a:off x="5645604" y="2629909"/>
            <a:ext cx="437848" cy="1288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1F22BC6-2CDE-EEEA-8F04-C68C0ECA7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8" y="2715633"/>
            <a:ext cx="313576" cy="1163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656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4441966" y="4016947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VALLEGRE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7730922" y="401694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VALLE PRADINHOS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3476309" y="262165"/>
            <a:ext cx="523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AUTRES REGIONS DU PORTUGAL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3190746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4802258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6437062" y="301769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8091214" y="3017696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6082670" y="4011678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VALLE PRADINHOS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2795693" y="4011677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ROMANO CUNHA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4EEF64-7CB6-72B2-7C57-D0EEF2B06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02" y="2749778"/>
            <a:ext cx="268478" cy="1209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E83034-92F6-B3F1-0975-4B5AC1895136}"/>
              </a:ext>
            </a:extLst>
          </p:cNvPr>
          <p:cNvSpPr txBox="1"/>
          <p:nvPr/>
        </p:nvSpPr>
        <p:spPr>
          <a:xfrm>
            <a:off x="4631016" y="617012"/>
            <a:ext cx="292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C69B54"/>
                </a:solidFill>
              </a:rPr>
              <a:t>TRAZ OS MONTES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569AEFD-1C4D-DABF-7A63-FB30F592A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72" y="2654326"/>
            <a:ext cx="457420" cy="1400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4BF90B3-FBB3-955C-AF8D-04B84369E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69" y="2749778"/>
            <a:ext cx="368310" cy="1214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338EFDE-BB3B-D58E-985F-B7CD57490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87" y="2747354"/>
            <a:ext cx="368310" cy="1214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336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3615630" y="4016947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DOS CARVALHAIS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904586" y="401694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TITULAR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3476309" y="262165"/>
            <a:ext cx="523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600" dirty="0">
                <a:solidFill>
                  <a:srgbClr val="3B080D"/>
                </a:solidFill>
              </a:rPr>
              <a:t>AUTRES REGIONS DU PORTUGAL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2364410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975922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5610726" y="301769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7264878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5256334" y="4011678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DOS CARVALHAIS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UNICO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969357" y="4011677"/>
            <a:ext cx="1513840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DOS CARVALHAIS, DAO DUQUE DE VISEU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E83034-92F6-B3F1-0975-4B5AC1895136}"/>
              </a:ext>
            </a:extLst>
          </p:cNvPr>
          <p:cNvSpPr txBox="1"/>
          <p:nvPr/>
        </p:nvSpPr>
        <p:spPr>
          <a:xfrm>
            <a:off x="5677232" y="617012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600" dirty="0">
                <a:solidFill>
                  <a:srgbClr val="C69B54"/>
                </a:solidFill>
              </a:rPr>
              <a:t>DAO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B18478-B416-F6E6-B3AE-D732819B851C}"/>
              </a:ext>
            </a:extLst>
          </p:cNvPr>
          <p:cNvSpPr/>
          <p:nvPr/>
        </p:nvSpPr>
        <p:spPr>
          <a:xfrm>
            <a:off x="8959543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BBC2E3-0D91-BB8F-1940-01991BBE2BCB}"/>
              </a:ext>
            </a:extLst>
          </p:cNvPr>
          <p:cNvSpPr txBox="1"/>
          <p:nvPr/>
        </p:nvSpPr>
        <p:spPr>
          <a:xfrm>
            <a:off x="8564490" y="4011677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TITULAR TOURIGA NACIONAL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5404041-08A5-D2B6-E0BE-35058E19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90" y="2747355"/>
            <a:ext cx="369045" cy="121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E7888C-7C1F-87F1-F7C9-351B28FC3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13" y="2772523"/>
            <a:ext cx="371073" cy="121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A12401A-2BAF-7C20-0E0B-13DEBB2F2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83" y="2740951"/>
            <a:ext cx="371073" cy="12300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66952C1-144E-E7D0-F491-823DCBBA5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69" y="2740951"/>
            <a:ext cx="371073" cy="1254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FFBCC24-B022-01C0-F1F6-8BFD22D92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09" y="2823801"/>
            <a:ext cx="342323" cy="1165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767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6160651" y="394769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BACALHOA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49€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3476309" y="262165"/>
            <a:ext cx="523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600" dirty="0">
                <a:solidFill>
                  <a:srgbClr val="3B080D"/>
                </a:solidFill>
              </a:rPr>
              <a:t>AUTRES REGIONS DU PORTUGAL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4874670" y="294844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6520943" y="294844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4514378" y="394242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PALACIO DA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BACALHOA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222A67-2D94-1ED9-7765-D43054A35660}"/>
              </a:ext>
            </a:extLst>
          </p:cNvPr>
          <p:cNvSpPr txBox="1"/>
          <p:nvPr/>
        </p:nvSpPr>
        <p:spPr>
          <a:xfrm>
            <a:off x="5318706" y="617012"/>
            <a:ext cx="155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pc="600" dirty="0">
                <a:solidFill>
                  <a:srgbClr val="C69B54"/>
                </a:solidFill>
              </a:rPr>
              <a:t>SETUBAL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904DD4-397E-A431-E07C-0B6675FD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35" y="2629909"/>
            <a:ext cx="333926" cy="1268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6FF37F-D561-622E-0F4D-8DE9B60B8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08" y="2560316"/>
            <a:ext cx="359325" cy="13580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361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4441966" y="4016947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FOLLIES TOURIGA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NATIONAL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7730922" y="4016947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LOPO DE FREITAS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3476309" y="262165"/>
            <a:ext cx="523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AUTRES REGIONS DU PORTUGAL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3190746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4802258" y="301769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6437062" y="301769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8091214" y="3017696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6082670" y="4011678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GRANDE FOLLIES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2795693" y="4011677"/>
            <a:ext cx="1513840" cy="103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COLINAS DE SAO LOURENCO PRINCIPAL GRANDE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E83034-92F6-B3F1-0975-4B5AC1895136}"/>
              </a:ext>
            </a:extLst>
          </p:cNvPr>
          <p:cNvSpPr txBox="1"/>
          <p:nvPr/>
        </p:nvSpPr>
        <p:spPr>
          <a:xfrm>
            <a:off x="5211399" y="617012"/>
            <a:ext cx="176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C69B54"/>
                </a:solidFill>
              </a:rPr>
              <a:t>BAIRRADA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DF1D2B-347F-A0C5-15CD-DDE1FB78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61" y="2747353"/>
            <a:ext cx="337955" cy="1214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00859C8-775F-14ED-7ED1-BABAEAE64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70" y="2794000"/>
            <a:ext cx="307458" cy="1167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0B9551-B07C-D518-8076-DFC45AC5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82" y="2773518"/>
            <a:ext cx="334359" cy="1208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B5C987A-DDA1-D02F-3BCB-31196577F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51" y="2747352"/>
            <a:ext cx="347257" cy="12346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96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2731845" y="268530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020801" y="2685300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JOAO PIRES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SETUBAL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1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BLANCS PORTUGAIS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480625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92137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726941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381093" y="168604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7968217" y="168604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7607925" y="2691707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 VELHO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ALENTEJO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A0BC42-5F7B-A84E-2435-94A5144607F7}"/>
              </a:ext>
            </a:extLst>
          </p:cNvPr>
          <p:cNvSpPr/>
          <p:nvPr/>
        </p:nvSpPr>
        <p:spPr>
          <a:xfrm>
            <a:off x="9551322" y="168604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D375564-E9B9-5981-5806-B267C9291C3B}"/>
              </a:ext>
            </a:extLst>
          </p:cNvPr>
          <p:cNvSpPr txBox="1"/>
          <p:nvPr/>
        </p:nvSpPr>
        <p:spPr>
          <a:xfrm>
            <a:off x="9215251" y="268003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 VELHO 37,5CL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ALENTEJO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BD0A9F9-CF37-9E81-61BB-D6731DF8C58D}"/>
              </a:ext>
            </a:extLst>
          </p:cNvPr>
          <p:cNvSpPr/>
          <p:nvPr/>
        </p:nvSpPr>
        <p:spPr>
          <a:xfrm>
            <a:off x="1440152" y="422133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E3A4E1A-05CC-0214-87FE-E68BB2611569}"/>
              </a:ext>
            </a:extLst>
          </p:cNvPr>
          <p:cNvSpPr txBox="1"/>
          <p:nvPr/>
        </p:nvSpPr>
        <p:spPr>
          <a:xfrm>
            <a:off x="1071723" y="5232605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MONTES ERMOS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D7F36C-E6F7-716C-52BE-516BF396DBA7}"/>
              </a:ext>
            </a:extLst>
          </p:cNvPr>
          <p:cNvSpPr/>
          <p:nvPr/>
        </p:nvSpPr>
        <p:spPr>
          <a:xfrm>
            <a:off x="3085792" y="421618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CB3F44C-453F-811B-B816-8899D3DAE037}"/>
              </a:ext>
            </a:extLst>
          </p:cNvPr>
          <p:cNvSpPr/>
          <p:nvPr/>
        </p:nvSpPr>
        <p:spPr>
          <a:xfrm>
            <a:off x="4726596" y="4221331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BF479E8-F00D-96F3-403F-5A89931E6A51}"/>
              </a:ext>
            </a:extLst>
          </p:cNvPr>
          <p:cNvSpPr/>
          <p:nvPr/>
        </p:nvSpPr>
        <p:spPr>
          <a:xfrm>
            <a:off x="6372236" y="4216182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72AF023-9E71-4E18-12C6-BA6B1E00197C}"/>
              </a:ext>
            </a:extLst>
          </p:cNvPr>
          <p:cNvSpPr/>
          <p:nvPr/>
        </p:nvSpPr>
        <p:spPr>
          <a:xfrm>
            <a:off x="8013040" y="4220472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A2C039-F4E5-87D2-39A8-D08FFCD9564E}"/>
              </a:ext>
            </a:extLst>
          </p:cNvPr>
          <p:cNvSpPr/>
          <p:nvPr/>
        </p:nvSpPr>
        <p:spPr>
          <a:xfrm>
            <a:off x="9577400" y="421532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4372549" y="2680031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GRAMBEIRA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1085572" y="268003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ARREPIADO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COLLECTION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AE981B9-734F-C45C-3C31-8B4F932B6EB5}"/>
              </a:ext>
            </a:extLst>
          </p:cNvPr>
          <p:cNvSpPr txBox="1"/>
          <p:nvPr/>
        </p:nvSpPr>
        <p:spPr>
          <a:xfrm>
            <a:off x="2713244" y="5227044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PERA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ALENTEJO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99€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6F0976B-08CD-7F67-50DB-8527C07FE8B5}"/>
              </a:ext>
            </a:extLst>
          </p:cNvPr>
          <p:cNvSpPr txBox="1"/>
          <p:nvPr/>
        </p:nvSpPr>
        <p:spPr>
          <a:xfrm>
            <a:off x="4373150" y="5227044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PLANALTO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F17D58B-F627-25CA-A8F2-54250B3280D5}"/>
              </a:ext>
            </a:extLst>
          </p:cNvPr>
          <p:cNvSpPr txBox="1"/>
          <p:nvPr/>
        </p:nvSpPr>
        <p:spPr>
          <a:xfrm>
            <a:off x="6021733" y="5223372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DA PECHECA 37,5CL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58AAEEB-DE62-BE02-244B-9BC48FF9C02D}"/>
              </a:ext>
            </a:extLst>
          </p:cNvPr>
          <p:cNvSpPr txBox="1"/>
          <p:nvPr/>
        </p:nvSpPr>
        <p:spPr>
          <a:xfrm>
            <a:off x="7681639" y="5223372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E50F00D1-3BD4-A760-AFF0-4A3F7FEFE167}"/>
              </a:ext>
            </a:extLst>
          </p:cNvPr>
          <p:cNvSpPr txBox="1"/>
          <p:nvPr/>
        </p:nvSpPr>
        <p:spPr>
          <a:xfrm>
            <a:off x="9225959" y="5223371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CRASTO SUPERIOR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  <a:endParaRPr lang="fr-FR" sz="1000" dirty="0">
              <a:latin typeface="Nexa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C4D51E-6A48-57C5-EF63-CC2BA8573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58" y="1468193"/>
            <a:ext cx="307028" cy="1123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786659-06CE-EF72-DCE6-86B15F720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61" y="1468193"/>
            <a:ext cx="329494" cy="1123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DCE1101-5FB8-99F7-9A4A-E86C6E654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17" y="1406457"/>
            <a:ext cx="307029" cy="119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093CF2F-BF10-FF8A-6EB0-5370B719F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09" y="1434510"/>
            <a:ext cx="315824" cy="1199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C94F6C5-5128-6043-422C-2984E76BA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02" y="1406457"/>
            <a:ext cx="321086" cy="1213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C3ED497-0BD0-700D-A0C1-5028B5FC6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65" y="1392236"/>
            <a:ext cx="321086" cy="1213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F4BE1D8-A618-7E17-008B-6DBF988438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46" y="4031896"/>
            <a:ext cx="298796" cy="1134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81B29A2-7D0D-4B4A-8C73-78634D440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60" y="4031854"/>
            <a:ext cx="325283" cy="11347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8FBE96E-5415-E059-E014-B38F0BF7B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35" y="4031853"/>
            <a:ext cx="300214" cy="1134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7FC7BE4B-050B-92D6-50B8-E01C6776D6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01" y="4031853"/>
            <a:ext cx="300214" cy="1134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69621D1-57D6-5656-06E3-8EE9FD37C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85" y="4020198"/>
            <a:ext cx="303293" cy="11463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3BD4CD4A-7465-17B1-4BAB-9D02588CC2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51" y="3918392"/>
            <a:ext cx="521992" cy="1304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427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3692360" y="3938859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VALLEGRE RESERVA ESPECIAL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981316" y="3938859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DONA MARIA VINHA MARTIM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41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BLANCS PORTUGAIS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2441140" y="2939608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4052652" y="2939608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5687456" y="293960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7341608" y="2939608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8928732" y="293960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8568440" y="3945266"/>
            <a:ext cx="1513840" cy="5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VALLE PRADINHOS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DOUROS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5333064" y="3933590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VALE D’ALDEIA GRANDE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2046087" y="3933589"/>
            <a:ext cx="1513840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DO VALLEGRE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MOSCATEL GALECO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DOURO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C41BCC-DDF4-485E-2EE2-B04AD70A6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86" y="2680073"/>
            <a:ext cx="354963" cy="1195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E91183-A264-37AF-4F1C-31B26086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82" y="2680073"/>
            <a:ext cx="315523" cy="1195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AD999D-DDB6-0680-217A-E7CBFC264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37" y="2647484"/>
            <a:ext cx="362926" cy="12660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A3B9756-830D-007D-F3AA-416C15BFA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12" y="2689882"/>
            <a:ext cx="346391" cy="11944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58868C-0557-C686-427F-303F73DF3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0" y="2638508"/>
            <a:ext cx="386400" cy="12660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359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3692360" y="2816270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 MONÇAO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MURALHAS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6981316" y="2816270"/>
            <a:ext cx="1513840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ANSELMO MENDES MUROS DE MELGAÇO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052652" y="262165"/>
            <a:ext cx="377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VERT PORTUGAIS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2441140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4052652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5687456" y="1817019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7341608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8928732" y="1817019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54D1E-8769-93D2-E199-E7C099335880}"/>
              </a:ext>
            </a:extLst>
          </p:cNvPr>
          <p:cNvSpPr txBox="1"/>
          <p:nvPr/>
        </p:nvSpPr>
        <p:spPr>
          <a:xfrm>
            <a:off x="8568440" y="2822677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ANSELMO MENDES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PARCELA UNICA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5333064" y="2811001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 MONÇAO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MURALHAS 37,5L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14€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2046087" y="2811000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 MONÇAO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ALVARINHO DEU LA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C1FDE8-05D2-0E5F-9C0A-B983DED077A1}"/>
              </a:ext>
            </a:extLst>
          </p:cNvPr>
          <p:cNvSpPr txBox="1"/>
          <p:nvPr/>
        </p:nvSpPr>
        <p:spPr>
          <a:xfrm>
            <a:off x="3677415" y="5316061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CASAL GARCIA 37,5CL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13€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01FF50-5DB5-0E16-618D-64B102CDA1EE}"/>
              </a:ext>
            </a:extLst>
          </p:cNvPr>
          <p:cNvSpPr txBox="1"/>
          <p:nvPr/>
        </p:nvSpPr>
        <p:spPr>
          <a:xfrm>
            <a:off x="6966371" y="5316061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AVELEDA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0480F5-CED1-9008-4B63-9AB32A2B381B}"/>
              </a:ext>
            </a:extLst>
          </p:cNvPr>
          <p:cNvSpPr/>
          <p:nvPr/>
        </p:nvSpPr>
        <p:spPr>
          <a:xfrm>
            <a:off x="2426195" y="4316810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01C2A55-2408-41D6-47AC-429E437B175D}"/>
              </a:ext>
            </a:extLst>
          </p:cNvPr>
          <p:cNvSpPr/>
          <p:nvPr/>
        </p:nvSpPr>
        <p:spPr>
          <a:xfrm>
            <a:off x="4037707" y="4316810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3FF5EB9-5586-2575-6C30-970A6722FB74}"/>
              </a:ext>
            </a:extLst>
          </p:cNvPr>
          <p:cNvSpPr/>
          <p:nvPr/>
        </p:nvSpPr>
        <p:spPr>
          <a:xfrm>
            <a:off x="5672511" y="431681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47A625-4AC0-5A35-F8CC-48611E4716F2}"/>
              </a:ext>
            </a:extLst>
          </p:cNvPr>
          <p:cNvSpPr/>
          <p:nvPr/>
        </p:nvSpPr>
        <p:spPr>
          <a:xfrm>
            <a:off x="7326663" y="4316810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CD94057-EA42-1EBE-658E-8D9CB83053AB}"/>
              </a:ext>
            </a:extLst>
          </p:cNvPr>
          <p:cNvSpPr/>
          <p:nvPr/>
        </p:nvSpPr>
        <p:spPr>
          <a:xfrm>
            <a:off x="8913787" y="431681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7C02724-4318-EA84-4CCC-9D3AD6F61FD5}"/>
              </a:ext>
            </a:extLst>
          </p:cNvPr>
          <p:cNvSpPr txBox="1"/>
          <p:nvPr/>
        </p:nvSpPr>
        <p:spPr>
          <a:xfrm>
            <a:off x="8553495" y="5322468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SOLAR DE SERRADE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ALVARINHO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0610D0C-1B59-7502-FD17-EEE361D84A76}"/>
              </a:ext>
            </a:extLst>
          </p:cNvPr>
          <p:cNvSpPr txBox="1"/>
          <p:nvPr/>
        </p:nvSpPr>
        <p:spPr>
          <a:xfrm>
            <a:off x="5318119" y="5310792"/>
            <a:ext cx="1513840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PALACIO DA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BREJOEIRA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ALVARINHO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E58BB6B-D2FD-2859-5FD4-CD60623CD568}"/>
              </a:ext>
            </a:extLst>
          </p:cNvPr>
          <p:cNvSpPr txBox="1"/>
          <p:nvPr/>
        </p:nvSpPr>
        <p:spPr>
          <a:xfrm>
            <a:off x="2031142" y="5310791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CASAL GARCIA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18€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32EFE9C-CA88-7784-3849-19808F500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95" y="1636639"/>
            <a:ext cx="289165" cy="1098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8C5BD62-D795-E5AB-6043-B4F26A37A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82" y="1673679"/>
            <a:ext cx="279412" cy="10610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0C940D6-6A66-EA5F-4DD2-966096605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03" y="1673679"/>
            <a:ext cx="279412" cy="10610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B05197A-428D-62FD-07D4-EE73BBD3B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08" y="1673496"/>
            <a:ext cx="279413" cy="10560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B643B8F-E7BC-5757-E75F-9105F0F41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62" y="1636639"/>
            <a:ext cx="315223" cy="1120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095A8A9-8FE6-1FDA-223A-100543B32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84" y="4136839"/>
            <a:ext cx="246186" cy="1084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6283C5F-678C-813B-5286-894A5E6AD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95" y="4136839"/>
            <a:ext cx="246186" cy="1084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E54B94D2-C0D6-F5A0-DC22-E83F76158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22" y="4074561"/>
            <a:ext cx="362723" cy="12090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69953F9-BACF-F203-17E6-DA59D5A6F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73" y="4135412"/>
            <a:ext cx="297550" cy="11299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3E5B7E2A-0D08-0917-88D8-3EF4664CD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91" y="4118451"/>
            <a:ext cx="307938" cy="1163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06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6C883BD-6580-533E-586B-908EFAE542F2}"/>
              </a:ext>
            </a:extLst>
          </p:cNvPr>
          <p:cNvSpPr txBox="1"/>
          <p:nvPr/>
        </p:nvSpPr>
        <p:spPr>
          <a:xfrm>
            <a:off x="4454360" y="2816270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LANCERS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A924-DFBF-72E8-0AF1-A56B3C65C86F}"/>
              </a:ext>
            </a:extLst>
          </p:cNvPr>
          <p:cNvSpPr txBox="1"/>
          <p:nvPr/>
        </p:nvSpPr>
        <p:spPr>
          <a:xfrm>
            <a:off x="7743316" y="2816270"/>
            <a:ext cx="1513840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QUINTA NOVA DE NOSSA SENHORA DO CARNO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06914DC-314A-77E5-07FE-747EA201F45D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66" name="Ellipse 6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B3687FD-054B-169E-4275-82DFE3FA3462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5F1BEBB9-CFCA-ADCE-0127-7A916E8B168C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3203140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4814652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6449456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8103608" y="1817019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FFCC38E-3199-6B4E-E99D-138BD51622E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1BBAAC-0C50-2A27-5A61-E6D7E11FD811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2374ECF1-2D64-1603-3641-D5E11AFED4E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45352C-1E3D-B299-B754-759F49A4A099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3" name="Ellips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7EC1EF1-5E3C-4AFE-64C4-0510A585FC4F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E5636C-F0E0-4AC1-F6EE-6167B9E3075A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630E84-8981-10C3-83C6-A53CC64AB5BD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riangle isocèle 19">
                <a:extLst>
                  <a:ext uri="{FF2B5EF4-FFF2-40B4-BE49-F238E27FC236}">
                    <a16:creationId xmlns:a16="http://schemas.microsoft.com/office/drawing/2014/main" id="{71AA38F4-F5DD-58E5-C811-2673146F3C9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45E2458-43B7-B76D-69B9-227F422D7A97}"/>
              </a:ext>
            </a:extLst>
          </p:cNvPr>
          <p:cNvSpPr txBox="1"/>
          <p:nvPr/>
        </p:nvSpPr>
        <p:spPr>
          <a:xfrm>
            <a:off x="6095064" y="2811001"/>
            <a:ext cx="1513840" cy="44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MATEUS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23€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33DBF2-73E0-4CC9-0793-261183C811E4}"/>
              </a:ext>
            </a:extLst>
          </p:cNvPr>
          <p:cNvSpPr txBox="1"/>
          <p:nvPr/>
        </p:nvSpPr>
        <p:spPr>
          <a:xfrm>
            <a:off x="2808087" y="2811000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COLOSSAL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RESERVA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C1FDE8-05D2-0E5F-9C0A-B983DED077A1}"/>
              </a:ext>
            </a:extLst>
          </p:cNvPr>
          <p:cNvSpPr txBox="1"/>
          <p:nvPr/>
        </p:nvSpPr>
        <p:spPr>
          <a:xfrm>
            <a:off x="5285235" y="5316061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TITULAR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COLHEITA 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0480F5-CED1-9008-4B63-9AB32A2B381B}"/>
              </a:ext>
            </a:extLst>
          </p:cNvPr>
          <p:cNvSpPr/>
          <p:nvPr/>
        </p:nvSpPr>
        <p:spPr>
          <a:xfrm>
            <a:off x="4034015" y="4316810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01C2A55-2408-41D6-47AC-429E437B175D}"/>
              </a:ext>
            </a:extLst>
          </p:cNvPr>
          <p:cNvSpPr/>
          <p:nvPr/>
        </p:nvSpPr>
        <p:spPr>
          <a:xfrm>
            <a:off x="5645527" y="4316810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3FF5EB9-5586-2575-6C30-970A6722FB74}"/>
              </a:ext>
            </a:extLst>
          </p:cNvPr>
          <p:cNvSpPr/>
          <p:nvPr/>
        </p:nvSpPr>
        <p:spPr>
          <a:xfrm>
            <a:off x="7280331" y="4316810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0610D0C-1B59-7502-FD17-EEE361D84A76}"/>
              </a:ext>
            </a:extLst>
          </p:cNvPr>
          <p:cNvSpPr txBox="1"/>
          <p:nvPr/>
        </p:nvSpPr>
        <p:spPr>
          <a:xfrm>
            <a:off x="6925939" y="5310792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VALLE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PRADINHOS</a:t>
            </a:r>
            <a:endParaRPr lang="fr-FR" sz="800" dirty="0">
              <a:latin typeface="Nexa Text Book Italic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E58BB6B-D2FD-2859-5FD4-CD60623CD568}"/>
              </a:ext>
            </a:extLst>
          </p:cNvPr>
          <p:cNvSpPr txBox="1"/>
          <p:nvPr/>
        </p:nvSpPr>
        <p:spPr>
          <a:xfrm>
            <a:off x="3638962" y="5310791"/>
            <a:ext cx="1513840" cy="60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RABO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DE GALA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927899-C7D1-00BC-EC7C-001692DD9449}"/>
              </a:ext>
            </a:extLst>
          </p:cNvPr>
          <p:cNvSpPr txBox="1"/>
          <p:nvPr/>
        </p:nvSpPr>
        <p:spPr>
          <a:xfrm>
            <a:off x="4052652" y="262165"/>
            <a:ext cx="378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ROSÉ PORTUGAIS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E933311-9ED0-CE55-5CFD-CFFDE560E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00" y="1542856"/>
            <a:ext cx="324374" cy="12088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87CB9E-84FD-E5A6-E522-417FFF109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73" y="1542855"/>
            <a:ext cx="944214" cy="1220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35CA111-16C6-695C-F263-14E0159D3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57" y="1739672"/>
            <a:ext cx="502853" cy="10120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5208320-CFB0-D67E-5B86-B61B2561A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13" y="1739672"/>
            <a:ext cx="653846" cy="98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EA228FF-7D7D-2E37-EDF9-D7EB20C33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79" y="4028819"/>
            <a:ext cx="266528" cy="11934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672268D-9429-8DC8-6E30-22273879D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56" y="4056206"/>
            <a:ext cx="357261" cy="1199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4062C7E-A853-6981-566E-D8C83E5A3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328" y="4051151"/>
            <a:ext cx="357262" cy="12042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24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323239" y="262165"/>
            <a:ext cx="354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ROSÉ FRANÇAIS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99F497-11F5-03C9-5798-1FAE8BB05767}"/>
              </a:ext>
            </a:extLst>
          </p:cNvPr>
          <p:cNvGrpSpPr/>
          <p:nvPr/>
        </p:nvGrpSpPr>
        <p:grpSpPr>
          <a:xfrm>
            <a:off x="2597782" y="1288491"/>
            <a:ext cx="1257075" cy="2363678"/>
            <a:chOff x="2597782" y="1288491"/>
            <a:chExt cx="1257075" cy="236367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CAC6AC0A-5F37-512D-2C6B-6F1FA6BF166C}"/>
                </a:ext>
              </a:extLst>
            </p:cNvPr>
            <p:cNvSpPr/>
            <p:nvPr/>
          </p:nvSpPr>
          <p:spPr>
            <a:xfrm>
              <a:off x="2696753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9011F67C-EC67-F5CA-F2D5-74BE65F5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217" y="1288491"/>
              <a:ext cx="408204" cy="15501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EA2B095A-5FA0-CF2A-54C9-5FE4C8101889}"/>
                </a:ext>
              </a:extLst>
            </p:cNvPr>
            <p:cNvSpPr txBox="1"/>
            <p:nvPr/>
          </p:nvSpPr>
          <p:spPr>
            <a:xfrm>
              <a:off x="2597782" y="2997566"/>
              <a:ext cx="1257075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LA GARDONNE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20€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971CF4C-E42C-1193-4803-2B86F6633EF8}"/>
              </a:ext>
            </a:extLst>
          </p:cNvPr>
          <p:cNvGrpSpPr/>
          <p:nvPr/>
        </p:nvGrpSpPr>
        <p:grpSpPr>
          <a:xfrm>
            <a:off x="4603858" y="1288490"/>
            <a:ext cx="1059132" cy="2363679"/>
            <a:chOff x="4603858" y="1288490"/>
            <a:chExt cx="1059132" cy="2363679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5505EB4-6000-44D3-C3F7-6149AF0130E7}"/>
                </a:ext>
              </a:extLst>
            </p:cNvPr>
            <p:cNvSpPr/>
            <p:nvPr/>
          </p:nvSpPr>
          <p:spPr>
            <a:xfrm>
              <a:off x="4603858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CEAA5DE-E2D0-F306-BB46-89559CE443DA}"/>
                </a:ext>
              </a:extLst>
            </p:cNvPr>
            <p:cNvSpPr txBox="1"/>
            <p:nvPr/>
          </p:nvSpPr>
          <p:spPr>
            <a:xfrm>
              <a:off x="4686026" y="2997566"/>
              <a:ext cx="894797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MINUTY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30€</a:t>
              </a:r>
            </a:p>
          </p:txBody>
        </p:sp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F158317D-C994-D495-0054-B7C8261D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322" y="1288490"/>
              <a:ext cx="408204" cy="15501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9EBA612-C75A-3BFE-3FF9-472F48B10187}"/>
              </a:ext>
            </a:extLst>
          </p:cNvPr>
          <p:cNvGrpSpPr/>
          <p:nvPr/>
        </p:nvGrpSpPr>
        <p:grpSpPr>
          <a:xfrm>
            <a:off x="6411991" y="1242253"/>
            <a:ext cx="1059132" cy="2409916"/>
            <a:chOff x="6411991" y="1242253"/>
            <a:chExt cx="1059132" cy="2409916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09EFCF8-E8C6-18F4-8905-6EAC45A778A8}"/>
                </a:ext>
              </a:extLst>
            </p:cNvPr>
            <p:cNvSpPr/>
            <p:nvPr/>
          </p:nvSpPr>
          <p:spPr>
            <a:xfrm>
              <a:off x="6411991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EF6E460-B6E1-2186-C3EA-8C20FD86D47F}"/>
                </a:ext>
              </a:extLst>
            </p:cNvPr>
            <p:cNvSpPr txBox="1"/>
            <p:nvPr/>
          </p:nvSpPr>
          <p:spPr>
            <a:xfrm>
              <a:off x="6419619" y="2997566"/>
              <a:ext cx="1043877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MINUTY 281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105€</a:t>
              </a:r>
            </a:p>
          </p:txBody>
        </p:sp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46A8C307-7E92-55BB-DBD8-8C73E4AE0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082" y="1242253"/>
              <a:ext cx="462951" cy="1596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5DD641E-B7F7-1E5E-63C4-806903FFF50E}"/>
              </a:ext>
            </a:extLst>
          </p:cNvPr>
          <p:cNvGrpSpPr/>
          <p:nvPr/>
        </p:nvGrpSpPr>
        <p:grpSpPr>
          <a:xfrm>
            <a:off x="8220124" y="1265370"/>
            <a:ext cx="1494320" cy="2386799"/>
            <a:chOff x="8220124" y="1265370"/>
            <a:chExt cx="1494320" cy="2386799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D67B940-596F-C72A-FAF7-D4C966F7D4BC}"/>
                </a:ext>
              </a:extLst>
            </p:cNvPr>
            <p:cNvSpPr/>
            <p:nvPr/>
          </p:nvSpPr>
          <p:spPr>
            <a:xfrm>
              <a:off x="8437718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3DE5BE-C8A4-D654-6486-F879C76A5CB6}"/>
                </a:ext>
              </a:extLst>
            </p:cNvPr>
            <p:cNvSpPr txBox="1"/>
            <p:nvPr/>
          </p:nvSpPr>
          <p:spPr>
            <a:xfrm>
              <a:off x="8220124" y="2997566"/>
              <a:ext cx="1494320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MINUTY PRESTIGE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45€</a:t>
              </a:r>
            </a:p>
          </p:txBody>
        </p:sp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C3019F33-F255-6A78-BFFA-49BFB3C4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7094" y="1265370"/>
              <a:ext cx="420380" cy="1596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3A6525-8005-F9A0-84DB-7522DE9D9CFF}"/>
              </a:ext>
            </a:extLst>
          </p:cNvPr>
          <p:cNvGrpSpPr/>
          <p:nvPr/>
        </p:nvGrpSpPr>
        <p:grpSpPr>
          <a:xfrm>
            <a:off x="2477556" y="3836123"/>
            <a:ext cx="1497526" cy="2349136"/>
            <a:chOff x="2477556" y="3836123"/>
            <a:chExt cx="1497526" cy="2349136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28E4928-FDCD-C060-2B9F-74B45AE094DB}"/>
                </a:ext>
              </a:extLst>
            </p:cNvPr>
            <p:cNvSpPr/>
            <p:nvPr/>
          </p:nvSpPr>
          <p:spPr>
            <a:xfrm>
              <a:off x="2696750" y="4223147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76DF76F-BFCC-A482-5B28-BFB3B89A79FB}"/>
                </a:ext>
              </a:extLst>
            </p:cNvPr>
            <p:cNvSpPr txBox="1"/>
            <p:nvPr/>
          </p:nvSpPr>
          <p:spPr>
            <a:xfrm>
              <a:off x="2477556" y="5530656"/>
              <a:ext cx="1497526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 MINUTY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ROSE &amp; OR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65€</a:t>
              </a:r>
            </a:p>
          </p:txBody>
        </p:sp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C0DE7E35-9130-CA1B-B85F-CDBE70C2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503" y="3836123"/>
              <a:ext cx="453625" cy="15732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910F236-559E-8F15-0FAD-A9305DEC48E6}"/>
              </a:ext>
            </a:extLst>
          </p:cNvPr>
          <p:cNvGrpSpPr/>
          <p:nvPr/>
        </p:nvGrpSpPr>
        <p:grpSpPr>
          <a:xfrm>
            <a:off x="4359427" y="3819315"/>
            <a:ext cx="1435008" cy="2382752"/>
            <a:chOff x="4359427" y="3819315"/>
            <a:chExt cx="1435008" cy="2382752"/>
          </a:xfrm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9C7F62A0-C2A3-86A0-1D23-AAC94B538174}"/>
                </a:ext>
              </a:extLst>
            </p:cNvPr>
            <p:cNvSpPr/>
            <p:nvPr/>
          </p:nvSpPr>
          <p:spPr>
            <a:xfrm>
              <a:off x="4547361" y="4239955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4E9A09A1-D97A-1E29-BA0B-D9B76D32DA23}"/>
                </a:ext>
              </a:extLst>
            </p:cNvPr>
            <p:cNvSpPr txBox="1"/>
            <p:nvPr/>
          </p:nvSpPr>
          <p:spPr>
            <a:xfrm>
              <a:off x="4359427" y="5547464"/>
              <a:ext cx="1435008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 PUECH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HAUT PRESTIGE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35€</a:t>
              </a:r>
            </a:p>
          </p:txBody>
        </p:sp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F9FB0658-2709-161F-5FCF-B8E2E02B9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115" y="3819315"/>
              <a:ext cx="453624" cy="15732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C319E51-BDBC-BF39-E9A2-3F5B36506CFF}"/>
              </a:ext>
            </a:extLst>
          </p:cNvPr>
          <p:cNvGrpSpPr/>
          <p:nvPr/>
        </p:nvGrpSpPr>
        <p:grpSpPr>
          <a:xfrm>
            <a:off x="8329349" y="3849192"/>
            <a:ext cx="1213794" cy="2322999"/>
            <a:chOff x="8329349" y="3849192"/>
            <a:chExt cx="1213794" cy="2322999"/>
          </a:xfrm>
        </p:grpSpPr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27A84AE3-33E9-A377-A296-59D8D18549EA}"/>
                </a:ext>
              </a:extLst>
            </p:cNvPr>
            <p:cNvSpPr/>
            <p:nvPr/>
          </p:nvSpPr>
          <p:spPr>
            <a:xfrm>
              <a:off x="8406680" y="421007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4ED12D72-E648-E182-6AC7-45A90094577B}"/>
                </a:ext>
              </a:extLst>
            </p:cNvPr>
            <p:cNvSpPr txBox="1"/>
            <p:nvPr/>
          </p:nvSpPr>
          <p:spPr>
            <a:xfrm>
              <a:off x="8329349" y="5517588"/>
              <a:ext cx="1213794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OTT 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ROMASSAN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80€</a:t>
              </a:r>
            </a:p>
          </p:txBody>
        </p:sp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CFEDE4FF-BE99-3FD2-9DFB-09E10F0B6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704" y="3849192"/>
              <a:ext cx="437084" cy="160889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4E1A05-F1D8-A332-96F4-8CC893D372CF}"/>
              </a:ext>
            </a:extLst>
          </p:cNvPr>
          <p:cNvGrpSpPr/>
          <p:nvPr/>
        </p:nvGrpSpPr>
        <p:grpSpPr>
          <a:xfrm>
            <a:off x="6248072" y="3827214"/>
            <a:ext cx="1334020" cy="2366954"/>
            <a:chOff x="6248072" y="3827214"/>
            <a:chExt cx="1334020" cy="2366954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184C804A-F1A4-673F-4C57-B5B496F310E0}"/>
                </a:ext>
              </a:extLst>
            </p:cNvPr>
            <p:cNvSpPr/>
            <p:nvPr/>
          </p:nvSpPr>
          <p:spPr>
            <a:xfrm>
              <a:off x="6385516" y="4232056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7E30ADD5-AB6A-EC36-CB0E-9728A0E2EDBE}"/>
                </a:ext>
              </a:extLst>
            </p:cNvPr>
            <p:cNvSpPr txBox="1"/>
            <p:nvPr/>
          </p:nvSpPr>
          <p:spPr>
            <a:xfrm>
              <a:off x="6248072" y="5539565"/>
              <a:ext cx="1334020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DOMAINE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TERRE MISTRAL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80€</a:t>
              </a:r>
            </a:p>
          </p:txBody>
        </p:sp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E4FAEE13-1B68-3B3E-7863-CEC040EB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48" y="3827214"/>
              <a:ext cx="364669" cy="15732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3C71400-93F4-8EBE-6AFB-DE329DAAE279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14" name="Ellipse 1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5851D24-52E6-6F08-40B8-0E24124F3DAF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2B45EF89-617F-0FC3-CC2A-EAF4F05629FE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1344D21-3F41-8643-BC34-42E19579A4E3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8" name="Ellips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2065ED-C7A0-E321-F41B-E8EDF9B5AF1E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6E8CEC6D-305E-E1A1-760F-5175AADA4022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F07F3B9-DDE7-F2FA-B2F1-25881BC921E6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21" name="Ellipse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0C6BF76-2EFC-3C30-1B8C-4BEB6468BA71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1BACFC6-EF7B-E49B-7875-C96AA6ADB6E4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B16C12A-9602-64E7-6238-1427773EEE7B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Triangle isocèle 23">
                <a:extLst>
                  <a:ext uri="{FF2B5EF4-FFF2-40B4-BE49-F238E27FC236}">
                    <a16:creationId xmlns:a16="http://schemas.microsoft.com/office/drawing/2014/main" id="{B8D5CEA1-68AD-A29A-1D1D-D8141EA26F33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80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1A8040-B67A-8B13-0029-F13924686921}"/>
              </a:ext>
            </a:extLst>
          </p:cNvPr>
          <p:cNvGrpSpPr/>
          <p:nvPr/>
        </p:nvGrpSpPr>
        <p:grpSpPr>
          <a:xfrm>
            <a:off x="915439" y="1332901"/>
            <a:ext cx="1337226" cy="2358470"/>
            <a:chOff x="915439" y="1332901"/>
            <a:chExt cx="1337226" cy="235847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CAC6AC0A-5F37-512D-2C6B-6F1FA6BF166C}"/>
                </a:ext>
              </a:extLst>
            </p:cNvPr>
            <p:cNvSpPr/>
            <p:nvPr/>
          </p:nvSpPr>
          <p:spPr>
            <a:xfrm>
              <a:off x="1054486" y="1628263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AD915F-5C8F-514D-374D-3B75B678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211" y="1332901"/>
              <a:ext cx="499682" cy="15454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39FE483-B3BD-64BA-9DC5-F224130B6583}"/>
                </a:ext>
              </a:extLst>
            </p:cNvPr>
            <p:cNvSpPr txBox="1"/>
            <p:nvPr/>
          </p:nvSpPr>
          <p:spPr>
            <a:xfrm>
              <a:off x="915439" y="3036768"/>
              <a:ext cx="1337226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DOM PERIGNON</a:t>
              </a:r>
            </a:p>
            <a:p>
              <a:pPr algn="ctr"/>
              <a:r>
                <a:rPr lang="fr-FR" sz="1000" dirty="0">
                  <a:latin typeface="Nexa Text Book Italic" panose="00000400000000000000" pitchFamily="2" charset="0"/>
                </a:rPr>
                <a:t>Année 2009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300€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61C5F21-A703-9D55-E106-6334B1021581}"/>
              </a:ext>
            </a:extLst>
          </p:cNvPr>
          <p:cNvGrpSpPr/>
          <p:nvPr/>
        </p:nvGrpSpPr>
        <p:grpSpPr>
          <a:xfrm>
            <a:off x="2494516" y="1194581"/>
            <a:ext cx="1550424" cy="2496790"/>
            <a:chOff x="2494516" y="1194581"/>
            <a:chExt cx="1550424" cy="2496790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5505EB4-6000-44D3-C3F7-6149AF0130E7}"/>
                </a:ext>
              </a:extLst>
            </p:cNvPr>
            <p:cNvSpPr/>
            <p:nvPr/>
          </p:nvSpPr>
          <p:spPr>
            <a:xfrm>
              <a:off x="2738999" y="1628263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CEAA5DE-E2D0-F306-BB46-89559CE443DA}"/>
                </a:ext>
              </a:extLst>
            </p:cNvPr>
            <p:cNvSpPr txBox="1"/>
            <p:nvPr/>
          </p:nvSpPr>
          <p:spPr>
            <a:xfrm>
              <a:off x="2494516" y="3036768"/>
              <a:ext cx="1550424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GRANZAMY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BLANC DE BLANCS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70€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4AFD3E7-4ABD-065E-E14F-B5B18D99B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2" t="5821" r="26095" b="8108"/>
            <a:stretch/>
          </p:blipFill>
          <p:spPr>
            <a:xfrm>
              <a:off x="2879505" y="1194581"/>
              <a:ext cx="778120" cy="18200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92D70E8-B188-A39D-E062-22DBCFFD6937}"/>
              </a:ext>
            </a:extLst>
          </p:cNvPr>
          <p:cNvGrpSpPr/>
          <p:nvPr/>
        </p:nvGrpSpPr>
        <p:grpSpPr>
          <a:xfrm>
            <a:off x="4286791" y="1289126"/>
            <a:ext cx="1457450" cy="2402245"/>
            <a:chOff x="4286791" y="1289126"/>
            <a:chExt cx="1457450" cy="240224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09EFCF8-E8C6-18F4-8905-6EAC45A778A8}"/>
                </a:ext>
              </a:extLst>
            </p:cNvPr>
            <p:cNvSpPr/>
            <p:nvPr/>
          </p:nvSpPr>
          <p:spPr>
            <a:xfrm>
              <a:off x="4485947" y="1628263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A2D8F0E-FCE8-4F82-D0BA-8672C90A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082" y="1289126"/>
              <a:ext cx="460863" cy="15891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EF6E460-B6E1-2186-C3EA-8C20FD86D47F}"/>
                </a:ext>
              </a:extLst>
            </p:cNvPr>
            <p:cNvSpPr txBox="1"/>
            <p:nvPr/>
          </p:nvSpPr>
          <p:spPr>
            <a:xfrm>
              <a:off x="4286791" y="3036768"/>
              <a:ext cx="1457450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LOUIS ROEDERER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BRUT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70€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F5CC4D6-45B4-BFAE-3BA7-89B1F17C3F32}"/>
              </a:ext>
            </a:extLst>
          </p:cNvPr>
          <p:cNvGrpSpPr/>
          <p:nvPr/>
        </p:nvGrpSpPr>
        <p:grpSpPr>
          <a:xfrm>
            <a:off x="5986092" y="1376551"/>
            <a:ext cx="1492716" cy="2468708"/>
            <a:chOff x="5986092" y="1376551"/>
            <a:chExt cx="1492716" cy="2468708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D67B940-596F-C72A-FAF7-D4C966F7D4BC}"/>
                </a:ext>
              </a:extLst>
            </p:cNvPr>
            <p:cNvSpPr/>
            <p:nvPr/>
          </p:nvSpPr>
          <p:spPr>
            <a:xfrm>
              <a:off x="6202884" y="1628263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43CC304-3AFE-F7BB-0A99-E7EE3283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43" y="1376551"/>
              <a:ext cx="438012" cy="15017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3DE5BE-C8A4-D654-6486-F879C76A5CB6}"/>
                </a:ext>
              </a:extLst>
            </p:cNvPr>
            <p:cNvSpPr txBox="1"/>
            <p:nvPr/>
          </p:nvSpPr>
          <p:spPr>
            <a:xfrm>
              <a:off x="5986092" y="3036768"/>
              <a:ext cx="1492716" cy="808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LOUIS ROEDERER 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CRISTAL</a:t>
              </a:r>
            </a:p>
            <a:p>
              <a:pPr algn="ctr"/>
              <a:r>
                <a:rPr lang="fr-FR" sz="1000" dirty="0">
                  <a:latin typeface="Nexa Text Book Italic" panose="00000400000000000000" pitchFamily="2" charset="0"/>
                </a:rPr>
                <a:t>Année 2008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300€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CC1DA01-B321-5AF9-5DE6-09FB18FD21DB}"/>
              </a:ext>
            </a:extLst>
          </p:cNvPr>
          <p:cNvGrpSpPr/>
          <p:nvPr/>
        </p:nvGrpSpPr>
        <p:grpSpPr>
          <a:xfrm>
            <a:off x="7720659" y="1628263"/>
            <a:ext cx="1550425" cy="2063108"/>
            <a:chOff x="7720659" y="1628263"/>
            <a:chExt cx="1550425" cy="2063108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BA504EE-92B5-918B-AFAB-CC772C749335}"/>
                </a:ext>
              </a:extLst>
            </p:cNvPr>
            <p:cNvSpPr/>
            <p:nvPr/>
          </p:nvSpPr>
          <p:spPr>
            <a:xfrm>
              <a:off x="7966305" y="1628263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E6E6AC8-E42B-66EC-7611-AB4313F0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865" y="1730679"/>
              <a:ext cx="438012" cy="11476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4FB9E88-2197-0D12-4C94-E16374CD489F}"/>
                </a:ext>
              </a:extLst>
            </p:cNvPr>
            <p:cNvSpPr txBox="1"/>
            <p:nvPr/>
          </p:nvSpPr>
          <p:spPr>
            <a:xfrm>
              <a:off x="7720659" y="3036768"/>
              <a:ext cx="1550425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RUINART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BLANC DE BLANCS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120€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947BA9E-67D7-053F-82E6-A254A85A5656}"/>
              </a:ext>
            </a:extLst>
          </p:cNvPr>
          <p:cNvGrpSpPr/>
          <p:nvPr/>
        </p:nvGrpSpPr>
        <p:grpSpPr>
          <a:xfrm>
            <a:off x="9512937" y="1386701"/>
            <a:ext cx="1763624" cy="2304670"/>
            <a:chOff x="9512937" y="1386701"/>
            <a:chExt cx="1763624" cy="230467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B906FB08-30C6-4E7B-069F-E88B6F4D7CA8}"/>
                </a:ext>
              </a:extLst>
            </p:cNvPr>
            <p:cNvSpPr/>
            <p:nvPr/>
          </p:nvSpPr>
          <p:spPr>
            <a:xfrm>
              <a:off x="9865182" y="1628263"/>
              <a:ext cx="1059132" cy="1090641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675AEE5-45FD-4019-96BA-9E892043D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100" y="1386701"/>
              <a:ext cx="569297" cy="14916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FFDBBB9-63F1-B72C-203E-A4C25817710E}"/>
                </a:ext>
              </a:extLst>
            </p:cNvPr>
            <p:cNvSpPr txBox="1"/>
            <p:nvPr/>
          </p:nvSpPr>
          <p:spPr>
            <a:xfrm>
              <a:off x="9512937" y="3036768"/>
              <a:ext cx="1763624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RUINART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BLANC DE BLANCS 3L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800€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B8580DF-9E36-A5FE-3F40-D71B8EC47CAF}"/>
              </a:ext>
            </a:extLst>
          </p:cNvPr>
          <p:cNvGrpSpPr/>
          <p:nvPr/>
        </p:nvGrpSpPr>
        <p:grpSpPr>
          <a:xfrm>
            <a:off x="1862772" y="4152708"/>
            <a:ext cx="1263487" cy="1938297"/>
            <a:chOff x="1145891" y="4250797"/>
            <a:chExt cx="1263487" cy="1938297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28E4928-FDCD-C060-2B9F-74B45AE094DB}"/>
                </a:ext>
              </a:extLst>
            </p:cNvPr>
            <p:cNvSpPr/>
            <p:nvPr/>
          </p:nvSpPr>
          <p:spPr>
            <a:xfrm>
              <a:off x="1248066" y="439625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20BED61-70CD-2D50-B302-C0A4B938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17" y="4250797"/>
              <a:ext cx="512630" cy="13670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76DF76F-BFCC-A482-5B28-BFB3B89A79FB}"/>
                </a:ext>
              </a:extLst>
            </p:cNvPr>
            <p:cNvSpPr txBox="1"/>
            <p:nvPr/>
          </p:nvSpPr>
          <p:spPr>
            <a:xfrm>
              <a:off x="1145891" y="5703768"/>
              <a:ext cx="1263487" cy="485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RUINART BRUT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80€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71DCC0F-4DF5-3F6F-8989-50739F9A1140}"/>
              </a:ext>
            </a:extLst>
          </p:cNvPr>
          <p:cNvGrpSpPr/>
          <p:nvPr/>
        </p:nvGrpSpPr>
        <p:grpSpPr>
          <a:xfrm>
            <a:off x="3546730" y="4152047"/>
            <a:ext cx="1271503" cy="1926252"/>
            <a:chOff x="3347567" y="4262842"/>
            <a:chExt cx="1271503" cy="1926252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6F30581-698C-A862-6F01-ED0B326C703B}"/>
                </a:ext>
              </a:extLst>
            </p:cNvPr>
            <p:cNvSpPr/>
            <p:nvPr/>
          </p:nvSpPr>
          <p:spPr>
            <a:xfrm>
              <a:off x="3453752" y="439625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7E309B9-770E-8B4C-206B-B2CC37F8E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003" y="4262842"/>
              <a:ext cx="512630" cy="13549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60403BC-43B5-B4DD-769E-1E44FDCBA7A8}"/>
                </a:ext>
              </a:extLst>
            </p:cNvPr>
            <p:cNvSpPr txBox="1"/>
            <p:nvPr/>
          </p:nvSpPr>
          <p:spPr>
            <a:xfrm>
              <a:off x="3347567" y="5703768"/>
              <a:ext cx="1271503" cy="485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RUINART ROSÉ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120€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7F415D1-8948-1FC7-5BCD-F625E7381C1B}"/>
              </a:ext>
            </a:extLst>
          </p:cNvPr>
          <p:cNvGrpSpPr/>
          <p:nvPr/>
        </p:nvGrpSpPr>
        <p:grpSpPr>
          <a:xfrm>
            <a:off x="5226373" y="4058913"/>
            <a:ext cx="1220207" cy="2341648"/>
            <a:chOff x="5475979" y="4170611"/>
            <a:chExt cx="1220207" cy="2341648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4B39E34-7054-7862-573F-5353140FCD59}"/>
                </a:ext>
              </a:extLst>
            </p:cNvPr>
            <p:cNvSpPr/>
            <p:nvPr/>
          </p:nvSpPr>
          <p:spPr>
            <a:xfrm>
              <a:off x="5556516" y="439625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E6F864D-4652-E85F-3D2B-1FDEE48A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264" y="4170611"/>
              <a:ext cx="489636" cy="1447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E250032-BBDF-FDF2-8C10-7A332DA75F28}"/>
                </a:ext>
              </a:extLst>
            </p:cNvPr>
            <p:cNvSpPr txBox="1"/>
            <p:nvPr/>
          </p:nvSpPr>
          <p:spPr>
            <a:xfrm>
              <a:off x="5475979" y="5703768"/>
              <a:ext cx="1220207" cy="808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RUINART,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DOM RUINART</a:t>
              </a:r>
            </a:p>
            <a:p>
              <a:pPr algn="ctr"/>
              <a:r>
                <a:rPr lang="fr-FR" sz="1000" dirty="0">
                  <a:latin typeface="Nexa Text Book Italic" panose="00000400000000000000" pitchFamily="2" charset="0"/>
                </a:rPr>
                <a:t>Année 2007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280€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44EFFC3-E939-0A8C-8A15-F0C3B3FDF5CB}"/>
              </a:ext>
            </a:extLst>
          </p:cNvPr>
          <p:cNvGrpSpPr/>
          <p:nvPr/>
        </p:nvGrpSpPr>
        <p:grpSpPr>
          <a:xfrm>
            <a:off x="6973183" y="4104972"/>
            <a:ext cx="1059132" cy="2187760"/>
            <a:chOff x="7631659" y="4170611"/>
            <a:chExt cx="1059132" cy="218776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986571C1-1969-DF81-2687-92CB93B5F53F}"/>
                </a:ext>
              </a:extLst>
            </p:cNvPr>
            <p:cNvSpPr/>
            <p:nvPr/>
          </p:nvSpPr>
          <p:spPr>
            <a:xfrm>
              <a:off x="7631659" y="439625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A884B9F-A59F-FBAA-E532-FC2C52648346}"/>
                </a:ext>
              </a:extLst>
            </p:cNvPr>
            <p:cNvGrpSpPr/>
            <p:nvPr/>
          </p:nvGrpSpPr>
          <p:grpSpPr>
            <a:xfrm>
              <a:off x="7715655" y="4170611"/>
              <a:ext cx="899605" cy="2187760"/>
              <a:chOff x="7715655" y="4170611"/>
              <a:chExt cx="899605" cy="2187760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57BFD613-B011-3964-EE5E-1631F18E4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4407" y="4170611"/>
                <a:ext cx="422100" cy="14472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55F1D77-0D41-E331-B0FB-EA8FE7210C30}"/>
                  </a:ext>
                </a:extLst>
              </p:cNvPr>
              <p:cNvSpPr txBox="1"/>
              <p:nvPr/>
            </p:nvSpPr>
            <p:spPr>
              <a:xfrm>
                <a:off x="7715655" y="5703768"/>
                <a:ext cx="899605" cy="654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>
                    <a:latin typeface="Nexa Bold" panose="00000800000000000000" pitchFamily="2" charset="0"/>
                  </a:rPr>
                  <a:t>VRANKEN</a:t>
                </a:r>
              </a:p>
              <a:p>
                <a:pPr algn="ctr"/>
                <a:r>
                  <a:rPr lang="fr-FR" sz="1100" dirty="0">
                    <a:latin typeface="Nexa Bold" panose="00000800000000000000" pitchFamily="2" charset="0"/>
                  </a:rPr>
                  <a:t>DIAMANT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fr-FR" sz="1100" dirty="0">
                    <a:latin typeface="Nexa" panose="00000500000000000000" pitchFamily="2" charset="0"/>
                  </a:rPr>
                  <a:t>70€</a:t>
                </a: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973A906-75EB-5D9B-FCDD-0CA114134B37}"/>
              </a:ext>
            </a:extLst>
          </p:cNvPr>
          <p:cNvGrpSpPr/>
          <p:nvPr/>
        </p:nvGrpSpPr>
        <p:grpSpPr>
          <a:xfrm>
            <a:off x="8647920" y="4095128"/>
            <a:ext cx="1059132" cy="2207447"/>
            <a:chOff x="9467764" y="4170611"/>
            <a:chExt cx="1059132" cy="2207447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5CFE7C2-F988-9754-BCF4-B25686C67695}"/>
                </a:ext>
              </a:extLst>
            </p:cNvPr>
            <p:cNvSpPr/>
            <p:nvPr/>
          </p:nvSpPr>
          <p:spPr>
            <a:xfrm>
              <a:off x="9467764" y="4396259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8D8718F-B6D7-847A-181C-147A9CED6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630" y="4170611"/>
              <a:ext cx="447401" cy="146688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4AB7010-8CD3-A30F-A380-A83D6AA0A28D}"/>
                </a:ext>
              </a:extLst>
            </p:cNvPr>
            <p:cNvSpPr txBox="1"/>
            <p:nvPr/>
          </p:nvSpPr>
          <p:spPr>
            <a:xfrm>
              <a:off x="9547528" y="5723455"/>
              <a:ext cx="899605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VRANKEN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ROSÉ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75€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A2EF8D94-57E6-DB95-B005-3A25CB54FE42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65" name="Ellipse 6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AE225B-4617-3D47-FFB8-30E78D1F1DFD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Triangle isocèle 75">
              <a:extLst>
                <a:ext uri="{FF2B5EF4-FFF2-40B4-BE49-F238E27FC236}">
                  <a16:creationId xmlns:a16="http://schemas.microsoft.com/office/drawing/2014/main" id="{61D2691B-582F-5EF6-E89E-EE4D36869795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944604" y="262165"/>
            <a:ext cx="21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CHAMPAGNE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959A275-AED5-E3B5-9D39-F5AF8DC705EC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38" name="Ellipse 3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976A1E-9050-4B9F-4558-1A0E1C51DF78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riangle isocèle 38">
              <a:extLst>
                <a:ext uri="{FF2B5EF4-FFF2-40B4-BE49-F238E27FC236}">
                  <a16:creationId xmlns:a16="http://schemas.microsoft.com/office/drawing/2014/main" id="{A71688A6-1A68-68AA-87B6-A6336C4CAF65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5BCA465-F8AC-B4A7-B5A8-2D8873BB3C9B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40" name="Ellips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537AE87-C2A0-F683-FA59-B838FAA72ECB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E483A7D-B91D-7E70-6CF3-BEF1A2D83C30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1986120-7733-5CA8-79D8-EE3D001BDBB8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Triangle isocèle 41">
                <a:extLst>
                  <a:ext uri="{FF2B5EF4-FFF2-40B4-BE49-F238E27FC236}">
                    <a16:creationId xmlns:a16="http://schemas.microsoft.com/office/drawing/2014/main" id="{7C969E3B-20B3-D4D3-0E9F-AFA6F975F52F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674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4323239" y="262165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BLANC FRANÇAIS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97AD89-8947-B072-9526-597DAFF66703}"/>
              </a:ext>
            </a:extLst>
          </p:cNvPr>
          <p:cNvGrpSpPr/>
          <p:nvPr/>
        </p:nvGrpSpPr>
        <p:grpSpPr>
          <a:xfrm>
            <a:off x="3518682" y="1283251"/>
            <a:ext cx="1340432" cy="2368918"/>
            <a:chOff x="3518682" y="1283251"/>
            <a:chExt cx="1340432" cy="236891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CAC6AC0A-5F37-512D-2C6B-6F1FA6BF166C}"/>
                </a:ext>
              </a:extLst>
            </p:cNvPr>
            <p:cNvSpPr/>
            <p:nvPr/>
          </p:nvSpPr>
          <p:spPr>
            <a:xfrm>
              <a:off x="3659329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EA2B095A-5FA0-CF2A-54C9-5FE4C8101889}"/>
                </a:ext>
              </a:extLst>
            </p:cNvPr>
            <p:cNvSpPr txBox="1"/>
            <p:nvPr/>
          </p:nvSpPr>
          <p:spPr>
            <a:xfrm>
              <a:off x="3518682" y="2997566"/>
              <a:ext cx="1340432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CHABLIS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ALBERT BICHOT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40€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0E7E324-AADB-2369-A303-22067A8E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079" y="1283251"/>
              <a:ext cx="436623" cy="15501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0EF33E2-4B6A-ADD1-A02B-574C1F79383A}"/>
              </a:ext>
            </a:extLst>
          </p:cNvPr>
          <p:cNvGrpSpPr/>
          <p:nvPr/>
        </p:nvGrpSpPr>
        <p:grpSpPr>
          <a:xfrm>
            <a:off x="5566434" y="1291020"/>
            <a:ext cx="1059132" cy="2361149"/>
            <a:chOff x="5566434" y="1291020"/>
            <a:chExt cx="1059132" cy="2361149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5505EB4-6000-44D3-C3F7-6149AF0130E7}"/>
                </a:ext>
              </a:extLst>
            </p:cNvPr>
            <p:cNvSpPr/>
            <p:nvPr/>
          </p:nvSpPr>
          <p:spPr>
            <a:xfrm>
              <a:off x="5566434" y="1589061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CEAA5DE-E2D0-F306-BB46-89559CE443DA}"/>
                </a:ext>
              </a:extLst>
            </p:cNvPr>
            <p:cNvSpPr txBox="1"/>
            <p:nvPr/>
          </p:nvSpPr>
          <p:spPr>
            <a:xfrm>
              <a:off x="5602115" y="2997566"/>
              <a:ext cx="987771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CHÂTEAU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LOUMELAT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20€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164E61A-33B7-2AE5-327A-79ABAE9D5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98" y="1291020"/>
              <a:ext cx="408204" cy="15501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2E17078-897D-6D3A-3502-F9260F5AA3D0}"/>
              </a:ext>
            </a:extLst>
          </p:cNvPr>
          <p:cNvGrpSpPr/>
          <p:nvPr/>
        </p:nvGrpSpPr>
        <p:grpSpPr>
          <a:xfrm>
            <a:off x="7017513" y="1283251"/>
            <a:ext cx="1773242" cy="2368918"/>
            <a:chOff x="7017513" y="1283251"/>
            <a:chExt cx="1773242" cy="2368918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09EFCF8-E8C6-18F4-8905-6EAC45A778A8}"/>
                </a:ext>
              </a:extLst>
            </p:cNvPr>
            <p:cNvSpPr/>
            <p:nvPr/>
          </p:nvSpPr>
          <p:spPr>
            <a:xfrm>
              <a:off x="7374568" y="1589061"/>
              <a:ext cx="1059132" cy="1090641"/>
            </a:xfrm>
            <a:prstGeom prst="ellipse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EF6E460-B6E1-2186-C3EA-8C20FD86D47F}"/>
                </a:ext>
              </a:extLst>
            </p:cNvPr>
            <p:cNvSpPr txBox="1"/>
            <p:nvPr/>
          </p:nvSpPr>
          <p:spPr>
            <a:xfrm>
              <a:off x="7017513" y="2997566"/>
              <a:ext cx="1773242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DOMAINE CHAMPEAU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POUILLY FUMÉ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40€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475A40-9B22-B5A1-5517-32683A7D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476" y="1283251"/>
              <a:ext cx="441317" cy="15761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8BBFEBF-EC32-578C-A82B-CE9C01B548E3}"/>
              </a:ext>
            </a:extLst>
          </p:cNvPr>
          <p:cNvGrpSpPr/>
          <p:nvPr/>
        </p:nvGrpSpPr>
        <p:grpSpPr>
          <a:xfrm>
            <a:off x="3520286" y="3827214"/>
            <a:ext cx="1337226" cy="2358045"/>
            <a:chOff x="3520286" y="3827214"/>
            <a:chExt cx="1337226" cy="235804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28E4928-FDCD-C060-2B9F-74B45AE094DB}"/>
                </a:ext>
              </a:extLst>
            </p:cNvPr>
            <p:cNvSpPr/>
            <p:nvPr/>
          </p:nvSpPr>
          <p:spPr>
            <a:xfrm>
              <a:off x="3659333" y="4223147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76DF76F-BFCC-A482-5B28-BFB3B89A79FB}"/>
                </a:ext>
              </a:extLst>
            </p:cNvPr>
            <p:cNvSpPr txBox="1"/>
            <p:nvPr/>
          </p:nvSpPr>
          <p:spPr>
            <a:xfrm>
              <a:off x="3520286" y="5530656"/>
              <a:ext cx="1337226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MEURSAULT,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ALBERT PICHOT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120€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35A6964-5560-FC6A-CCAF-DDF5E270A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55" y="3827214"/>
              <a:ext cx="450288" cy="15616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9BC4189-7FEF-315B-4ADF-5A0099E54298}"/>
              </a:ext>
            </a:extLst>
          </p:cNvPr>
          <p:cNvGrpSpPr/>
          <p:nvPr/>
        </p:nvGrpSpPr>
        <p:grpSpPr>
          <a:xfrm>
            <a:off x="5243458" y="3833149"/>
            <a:ext cx="1592104" cy="2368918"/>
            <a:chOff x="5243458" y="3833149"/>
            <a:chExt cx="1592104" cy="2368918"/>
          </a:xfrm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9C7F62A0-C2A3-86A0-1D23-AAC94B538174}"/>
                </a:ext>
              </a:extLst>
            </p:cNvPr>
            <p:cNvSpPr/>
            <p:nvPr/>
          </p:nvSpPr>
          <p:spPr>
            <a:xfrm>
              <a:off x="5509937" y="4239955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4E9A09A1-D97A-1E29-BA0B-D9B76D32DA23}"/>
                </a:ext>
              </a:extLst>
            </p:cNvPr>
            <p:cNvSpPr txBox="1"/>
            <p:nvPr/>
          </p:nvSpPr>
          <p:spPr>
            <a:xfrm>
              <a:off x="5243458" y="5547464"/>
              <a:ext cx="1592104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MEURSAULT,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LES PARCELLAIRES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150€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B2FEF4-1F25-F07B-54FF-64952DD03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183" y="3833149"/>
              <a:ext cx="455000" cy="16058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867652-89DD-D63C-6096-5989E07DE0A9}"/>
              </a:ext>
            </a:extLst>
          </p:cNvPr>
          <p:cNvGrpSpPr/>
          <p:nvPr/>
        </p:nvGrpSpPr>
        <p:grpSpPr>
          <a:xfrm>
            <a:off x="7348092" y="3869037"/>
            <a:ext cx="1059132" cy="2325131"/>
            <a:chOff x="7348092" y="3869037"/>
            <a:chExt cx="1059132" cy="2325131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184C804A-F1A4-673F-4C57-B5B496F310E0}"/>
                </a:ext>
              </a:extLst>
            </p:cNvPr>
            <p:cNvSpPr/>
            <p:nvPr/>
          </p:nvSpPr>
          <p:spPr>
            <a:xfrm>
              <a:off x="7348092" y="4232056"/>
              <a:ext cx="1059132" cy="10906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7E30ADD5-AB6A-EC36-CB0E-9728A0E2EDBE}"/>
                </a:ext>
              </a:extLst>
            </p:cNvPr>
            <p:cNvSpPr txBox="1"/>
            <p:nvPr/>
          </p:nvSpPr>
          <p:spPr>
            <a:xfrm>
              <a:off x="7386179" y="5539565"/>
              <a:ext cx="982961" cy="65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SANCERRE</a:t>
              </a:r>
            </a:p>
            <a:p>
              <a:pPr algn="ctr"/>
              <a:r>
                <a:rPr lang="fr-FR" sz="1100" dirty="0">
                  <a:latin typeface="Nexa Bold" panose="00000800000000000000" pitchFamily="2" charset="0"/>
                </a:rPr>
                <a:t>LA PORTE</a:t>
              </a:r>
            </a:p>
            <a:p>
              <a:pPr algn="ctr">
                <a:lnSpc>
                  <a:spcPct val="150000"/>
                </a:lnSpc>
              </a:pPr>
              <a:r>
                <a:rPr lang="fr-FR" sz="1100" dirty="0">
                  <a:latin typeface="Nexa" panose="00000500000000000000" pitchFamily="2" charset="0"/>
                </a:rPr>
                <a:t>40€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CB37BF2-8815-E160-A427-FFFE283E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820" y="3869037"/>
              <a:ext cx="457676" cy="16058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04B92D4-48B5-2BFB-6A40-CC781F297251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18" name="Ellipse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1EEF82-80B7-36BA-920B-DE7F43A5DE6B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A3AA47FA-A486-427D-6865-A8183F8B5151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1E6764-67C9-A1A2-16E5-29EAC7505BBC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21" name="Ellips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418754B-3143-B550-5E88-B8345EB2F57C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C9861DB3-A824-18D4-2561-3A2204ED454A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B94307E-6768-1007-7CE4-008760F0EC77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24" name="Ellipse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39E70A56-55E8-CEC1-649D-6D2D7781F314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0327E1F-BFC7-7973-BA3D-72C53E526BD1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A53FF4-D061-E6EA-91E3-D837ACF4B0F4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Triangle isocèle 27">
                <a:extLst>
                  <a:ext uri="{FF2B5EF4-FFF2-40B4-BE49-F238E27FC236}">
                    <a16:creationId xmlns:a16="http://schemas.microsoft.com/office/drawing/2014/main" id="{5A9AF30C-C873-A197-B24C-E22F45564CB8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338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5627763" y="262165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544163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6A5EB47-F1BB-CB29-AE17-0B3F9D28093E}"/>
              </a:ext>
            </a:extLst>
          </p:cNvPr>
          <p:cNvSpPr txBox="1"/>
          <p:nvPr/>
        </p:nvSpPr>
        <p:spPr>
          <a:xfrm>
            <a:off x="1440021" y="2500574"/>
            <a:ext cx="1001540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ANGELUS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900€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A3D22B4D-D000-FA3F-B3CD-494ED83A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33" y="1200381"/>
            <a:ext cx="325716" cy="12063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083201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1C44BF09-ED09-DA01-51F9-4D626DF9C166}"/>
              </a:ext>
            </a:extLst>
          </p:cNvPr>
          <p:cNvSpPr txBox="1"/>
          <p:nvPr/>
        </p:nvSpPr>
        <p:spPr>
          <a:xfrm>
            <a:off x="2833229" y="2500574"/>
            <a:ext cx="1293200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LA GAFFELIERE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430€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8DBE61FD-7B36-EBAC-47F8-0D091B31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71" y="1177619"/>
            <a:ext cx="325716" cy="12291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BDAB94D-AAEF-5C6E-7D8A-C5A5F56D706D}"/>
              </a:ext>
            </a:extLst>
          </p:cNvPr>
          <p:cNvSpPr/>
          <p:nvPr/>
        </p:nvSpPr>
        <p:spPr>
          <a:xfrm>
            <a:off x="4745366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592F32AC-E6C3-B8C2-028C-D324D531340B}"/>
              </a:ext>
            </a:extLst>
          </p:cNvPr>
          <p:cNvSpPr txBox="1"/>
          <p:nvPr/>
        </p:nvSpPr>
        <p:spPr>
          <a:xfrm>
            <a:off x="4559803" y="2500574"/>
            <a:ext cx="116438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SAINT ÉMILION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45€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090AF0C0-C432-D2D4-C80E-6F9F30E5F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36" y="1185303"/>
            <a:ext cx="325716" cy="12214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1BA3BD1-CAF2-96B3-4527-4C7DE8DB5A91}"/>
              </a:ext>
            </a:extLst>
          </p:cNvPr>
          <p:cNvSpPr/>
          <p:nvPr/>
        </p:nvSpPr>
        <p:spPr>
          <a:xfrm>
            <a:off x="6487895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04F5C65-5C81-FE30-B7B3-C49B6215F88E}"/>
              </a:ext>
            </a:extLst>
          </p:cNvPr>
          <p:cNvSpPr txBox="1"/>
          <p:nvPr/>
        </p:nvSpPr>
        <p:spPr>
          <a:xfrm>
            <a:off x="6150463" y="2500574"/>
            <a:ext cx="1468120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DAUZAC MARGAUX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08EC4287-2740-FB76-D835-1087F5633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65" y="1169842"/>
            <a:ext cx="325716" cy="1236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22996AC5-2084-EE2D-9A07-31C408688066}"/>
              </a:ext>
            </a:extLst>
          </p:cNvPr>
          <p:cNvSpPr/>
          <p:nvPr/>
        </p:nvSpPr>
        <p:spPr>
          <a:xfrm>
            <a:off x="8241287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CDAAE9F-457B-9747-73A2-9244B68CA992}"/>
              </a:ext>
            </a:extLst>
          </p:cNvPr>
          <p:cNvSpPr txBox="1"/>
          <p:nvPr/>
        </p:nvSpPr>
        <p:spPr>
          <a:xfrm>
            <a:off x="7806217" y="2500574"/>
            <a:ext cx="1663395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DE 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MALLEPART, BATARD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9777C29C-FC03-6F75-6D17-466F624F86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9" t="7733" r="42510" b="7750"/>
          <a:stretch/>
        </p:blipFill>
        <p:spPr>
          <a:xfrm>
            <a:off x="8416295" y="1087841"/>
            <a:ext cx="443237" cy="1364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B906FB08-30C6-4E7B-069F-E88B6F4D7CA8}"/>
              </a:ext>
            </a:extLst>
          </p:cNvPr>
          <p:cNvSpPr/>
          <p:nvPr/>
        </p:nvSpPr>
        <p:spPr>
          <a:xfrm>
            <a:off x="9891463" y="1411543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CE3ED6E-3515-A433-6B7B-F29E7A9A6B83}"/>
              </a:ext>
            </a:extLst>
          </p:cNvPr>
          <p:cNvSpPr txBox="1"/>
          <p:nvPr/>
        </p:nvSpPr>
        <p:spPr>
          <a:xfrm>
            <a:off x="9643434" y="2500574"/>
            <a:ext cx="1249725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DE MALLEPART 3L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D2854505-C1D0-D392-6A8D-DC54742D5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08" y="1101114"/>
            <a:ext cx="343814" cy="13056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544163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1484915-E3F6-8247-4E79-56C07FBB784E}"/>
              </a:ext>
            </a:extLst>
          </p:cNvPr>
          <p:cNvSpPr txBox="1"/>
          <p:nvPr/>
        </p:nvSpPr>
        <p:spPr>
          <a:xfrm>
            <a:off x="1183871" y="5150340"/>
            <a:ext cx="1513840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ENGHEN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LES TERRES BLANCHES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8047C147-8204-7462-97EE-5510F665A3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9" t="7080" r="43297" b="7487"/>
          <a:stretch/>
        </p:blipFill>
        <p:spPr>
          <a:xfrm>
            <a:off x="1724865" y="3789680"/>
            <a:ext cx="431853" cy="1290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1548BB1C-3CE2-390B-ED78-3227DB18A9FD}"/>
              </a:ext>
            </a:extLst>
          </p:cNvPr>
          <p:cNvSpPr/>
          <p:nvPr/>
        </p:nvSpPr>
        <p:spPr>
          <a:xfrm>
            <a:off x="3083201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4" name="Image 103">
            <a:extLst>
              <a:ext uri="{FF2B5EF4-FFF2-40B4-BE49-F238E27FC236}">
                <a16:creationId xmlns:a16="http://schemas.microsoft.com/office/drawing/2014/main" id="{B2DAD095-386F-A8A8-23BB-23B2C2D31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04" y="3816782"/>
            <a:ext cx="346250" cy="1229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5" name="ZoneTexte 104">
            <a:extLst>
              <a:ext uri="{FF2B5EF4-FFF2-40B4-BE49-F238E27FC236}">
                <a16:creationId xmlns:a16="http://schemas.microsoft.com/office/drawing/2014/main" id="{F445335C-2061-DB4E-3CBC-E2A75939F3E1}"/>
              </a:ext>
            </a:extLst>
          </p:cNvPr>
          <p:cNvSpPr txBox="1"/>
          <p:nvPr/>
        </p:nvSpPr>
        <p:spPr>
          <a:xfrm>
            <a:off x="2773581" y="5128508"/>
            <a:ext cx="1412496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GRIS NUIT ST GEORGES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1</a:t>
            </a:r>
            <a:r>
              <a:rPr lang="fr-FR" sz="1000" baseline="30000" dirty="0">
                <a:latin typeface="Nexa Bold" panose="00000800000000000000" pitchFamily="2" charset="0"/>
              </a:rPr>
              <a:t>er</a:t>
            </a:r>
            <a:r>
              <a:rPr lang="fr-FR" sz="1000" dirty="0">
                <a:latin typeface="Nexa Bold" panose="00000800000000000000" pitchFamily="2" charset="0"/>
              </a:rPr>
              <a:t> CRUS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Bourgogne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745366" y="412446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A20D306-CF3E-FA2B-E1F3-AFF7810FA5F8}"/>
              </a:ext>
            </a:extLst>
          </p:cNvPr>
          <p:cNvSpPr txBox="1"/>
          <p:nvPr/>
        </p:nvSpPr>
        <p:spPr>
          <a:xfrm>
            <a:off x="4503763" y="5143993"/>
            <a:ext cx="1276462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HAUT BEAUSEJOUR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SAINT ESTÈPHE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58€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41623C6D-3356-6652-FA29-40E865E4E6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2" y="3831519"/>
            <a:ext cx="363144" cy="12667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487895" y="414126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B9AE18BB-6983-F200-367F-BAC584DB6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r="50249" b="7778"/>
          <a:stretch/>
        </p:blipFill>
        <p:spPr>
          <a:xfrm>
            <a:off x="6702951" y="3789680"/>
            <a:ext cx="363144" cy="13176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C6A3222E-BEA9-D11F-EDC7-BFBBC14D9926}"/>
              </a:ext>
            </a:extLst>
          </p:cNvPr>
          <p:cNvSpPr txBox="1"/>
          <p:nvPr/>
        </p:nvSpPr>
        <p:spPr>
          <a:xfrm>
            <a:off x="6246292" y="5169435"/>
            <a:ext cx="1276462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LA FLEUR PEREY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SAINT ÉMILION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8241286" y="41392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FF34A74-6795-986D-E873-D67DE11EC9A8}"/>
              </a:ext>
            </a:extLst>
          </p:cNvPr>
          <p:cNvSpPr txBox="1"/>
          <p:nvPr/>
        </p:nvSpPr>
        <p:spPr>
          <a:xfrm>
            <a:off x="7999683" y="5189762"/>
            <a:ext cx="1276462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LANBERSAC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PUISSEGUIN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3ACA668C-4715-1401-3581-157F2FFAAD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54" y="3847692"/>
            <a:ext cx="324921" cy="1233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2" name="ZoneTexte 111">
            <a:extLst>
              <a:ext uri="{FF2B5EF4-FFF2-40B4-BE49-F238E27FC236}">
                <a16:creationId xmlns:a16="http://schemas.microsoft.com/office/drawing/2014/main" id="{99F9CBE1-97B3-2B19-7F76-24E18D4CCC26}"/>
              </a:ext>
            </a:extLst>
          </p:cNvPr>
          <p:cNvSpPr txBox="1"/>
          <p:nvPr/>
        </p:nvSpPr>
        <p:spPr>
          <a:xfrm>
            <a:off x="9630065" y="5221250"/>
            <a:ext cx="127646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LOUMELAT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7304F53-E7EC-4D0B-0F5B-A265E49A197B}"/>
              </a:ext>
            </a:extLst>
          </p:cNvPr>
          <p:cNvSpPr/>
          <p:nvPr/>
        </p:nvSpPr>
        <p:spPr>
          <a:xfrm>
            <a:off x="9871668" y="414871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2348F2A6-729F-078A-358A-36A3AC189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766" y="3799033"/>
            <a:ext cx="333061" cy="1264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A4A2BDA-439C-8563-3ED7-622C694D26D9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5" name="Ellipse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70167A-4FF2-61D2-8BC2-EE8F48B092EA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68D1C16C-063B-0615-04DB-B1E08CEB561F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571C8C9-A370-AC6C-39F6-BE6DAE41971F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8" name="Ellipse 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2184C72-BF27-2FE8-794B-29E72060ACA3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042618BF-C696-1798-4375-BE99433E3394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C45379-84F1-7F97-27FD-0495FD569DDE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2" name="Ellipse 11">
              <a:hlinkClick r:id="rId14" action="ppaction://hlinksldjump"/>
              <a:extLst>
                <a:ext uri="{FF2B5EF4-FFF2-40B4-BE49-F238E27FC236}">
                  <a16:creationId xmlns:a16="http://schemas.microsoft.com/office/drawing/2014/main" id="{CE4F3DB8-24D9-EE94-F60F-AE6F53C191AA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743BBC5-59D2-641B-7AFF-6401AEB31024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896DFB0-6B53-F742-0698-1E141E096001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Triangle isocèle 14">
                <a:extLst>
                  <a:ext uri="{FF2B5EF4-FFF2-40B4-BE49-F238E27FC236}">
                    <a16:creationId xmlns:a16="http://schemas.microsoft.com/office/drawing/2014/main" id="{26007584-7827-BAD2-9875-31E0B2EF1365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41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156402" y="414126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985AF01-4FF6-4824-C8E7-806CA9D61031}"/>
              </a:ext>
            </a:extLst>
          </p:cNvPr>
          <p:cNvSpPr txBox="1"/>
          <p:nvPr/>
        </p:nvSpPr>
        <p:spPr>
          <a:xfrm>
            <a:off x="5627763" y="262165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236757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548BB1C-3CE2-390B-ED78-3227DB18A9FD}"/>
              </a:ext>
            </a:extLst>
          </p:cNvPr>
          <p:cNvSpPr/>
          <p:nvPr/>
        </p:nvSpPr>
        <p:spPr>
          <a:xfrm>
            <a:off x="2775795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448004" y="412446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7885920" y="41392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1484915-E3F6-8247-4E79-56C07FBB784E}"/>
              </a:ext>
            </a:extLst>
          </p:cNvPr>
          <p:cNvSpPr txBox="1"/>
          <p:nvPr/>
        </p:nvSpPr>
        <p:spPr>
          <a:xfrm>
            <a:off x="876465" y="5150340"/>
            <a:ext cx="1513840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CLOS DE VOUGEOT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LES PARCELLAIRES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Bourgogne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A20D306-CF3E-FA2B-E1F3-AFF7810FA5F8}"/>
              </a:ext>
            </a:extLst>
          </p:cNvPr>
          <p:cNvSpPr txBox="1"/>
          <p:nvPr/>
        </p:nvSpPr>
        <p:spPr>
          <a:xfrm>
            <a:off x="4206401" y="5128508"/>
            <a:ext cx="127646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HAUTE CÔTE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DE BEAUMES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Bourgogne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241888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2775795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BDAB94D-AAEF-5C6E-7D8A-C5A5F56D706D}"/>
              </a:ext>
            </a:extLst>
          </p:cNvPr>
          <p:cNvSpPr/>
          <p:nvPr/>
        </p:nvSpPr>
        <p:spPr>
          <a:xfrm>
            <a:off x="4500925" y="1411543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1BA3BD1-CAF2-96B3-4527-4C7DE8DB5A91}"/>
              </a:ext>
            </a:extLst>
          </p:cNvPr>
          <p:cNvSpPr/>
          <p:nvPr/>
        </p:nvSpPr>
        <p:spPr>
          <a:xfrm>
            <a:off x="6202173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2996AC5-2084-EE2D-9A07-31C408688066}"/>
              </a:ext>
            </a:extLst>
          </p:cNvPr>
          <p:cNvSpPr/>
          <p:nvPr/>
        </p:nvSpPr>
        <p:spPr>
          <a:xfrm>
            <a:off x="7891051" y="1411543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906FB08-30C6-4E7B-069F-E88B6F4D7CA8}"/>
              </a:ext>
            </a:extLst>
          </p:cNvPr>
          <p:cNvSpPr/>
          <p:nvPr/>
        </p:nvSpPr>
        <p:spPr>
          <a:xfrm>
            <a:off x="9597871" y="141154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F445335C-2061-DB4E-3CBC-E2A75939F3E1}"/>
              </a:ext>
            </a:extLst>
          </p:cNvPr>
          <p:cNvSpPr txBox="1"/>
          <p:nvPr/>
        </p:nvSpPr>
        <p:spPr>
          <a:xfrm>
            <a:off x="2466175" y="5128508"/>
            <a:ext cx="1412496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DOMAINE DE LA SAPINIÈRE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ARCHIBALD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6A3222E-BEA9-D11F-EDC7-BFBBC14D9926}"/>
              </a:ext>
            </a:extLst>
          </p:cNvPr>
          <p:cNvSpPr txBox="1"/>
          <p:nvPr/>
        </p:nvSpPr>
        <p:spPr>
          <a:xfrm>
            <a:off x="5914799" y="5169435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BORBA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2019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FF34A74-6795-986D-E873-D67DE11EC9A8}"/>
              </a:ext>
            </a:extLst>
          </p:cNvPr>
          <p:cNvSpPr txBox="1"/>
          <p:nvPr/>
        </p:nvSpPr>
        <p:spPr>
          <a:xfrm>
            <a:off x="7644317" y="5189762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ADEGA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BORBA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9F9CBE1-97B3-2B19-7F76-24E18D4CCC26}"/>
              </a:ext>
            </a:extLst>
          </p:cNvPr>
          <p:cNvSpPr txBox="1"/>
          <p:nvPr/>
        </p:nvSpPr>
        <p:spPr>
          <a:xfrm>
            <a:off x="9322214" y="5221250"/>
            <a:ext cx="1276462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BOMBEIRA DO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GUADIANA MARIO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7304F53-E7EC-4D0B-0F5B-A265E49A197B}"/>
              </a:ext>
            </a:extLst>
          </p:cNvPr>
          <p:cNvSpPr/>
          <p:nvPr/>
        </p:nvSpPr>
        <p:spPr>
          <a:xfrm>
            <a:off x="9563817" y="4148716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881596" y="2405306"/>
            <a:ext cx="1513840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MACAILLOU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N°2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AEE8E6-A8DC-68BF-3E3D-CE4A1655423D}"/>
              </a:ext>
            </a:extLst>
          </p:cNvPr>
          <p:cNvSpPr txBox="1"/>
          <p:nvPr/>
        </p:nvSpPr>
        <p:spPr>
          <a:xfrm>
            <a:off x="4101704" y="2399272"/>
            <a:ext cx="1591698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NEUF DU PAPE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CLOS DE L’ORATOIRE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2020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Cote du Rhône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BAEAC0-07F0-D4E7-2F61-BBF367A7EA16}"/>
              </a:ext>
            </a:extLst>
          </p:cNvPr>
          <p:cNvSpPr txBox="1"/>
          <p:nvPr/>
        </p:nvSpPr>
        <p:spPr>
          <a:xfrm>
            <a:off x="2376574" y="2383943"/>
            <a:ext cx="1591698" cy="111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NEUF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DU PAPE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CHÂTEAU DE NALYS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Cote du Rhône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CAB167-CF66-B35E-0EBE-E19CF8721AC8}"/>
              </a:ext>
            </a:extLst>
          </p:cNvPr>
          <p:cNvSpPr txBox="1"/>
          <p:nvPr/>
        </p:nvSpPr>
        <p:spPr>
          <a:xfrm>
            <a:off x="5960570" y="2424401"/>
            <a:ext cx="127646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CLARENDELLE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HAUT BRION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38€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9CA0E8-D405-C779-5B93-758B76097577}"/>
              </a:ext>
            </a:extLst>
          </p:cNvPr>
          <p:cNvSpPr txBox="1"/>
          <p:nvPr/>
        </p:nvSpPr>
        <p:spPr>
          <a:xfrm>
            <a:off x="7649448" y="2444728"/>
            <a:ext cx="127646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CLARENDELLE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HAUT BRION 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350€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13F39C-D450-73C7-3D10-070047EF63F6}"/>
              </a:ext>
            </a:extLst>
          </p:cNvPr>
          <p:cNvSpPr txBox="1"/>
          <p:nvPr/>
        </p:nvSpPr>
        <p:spPr>
          <a:xfrm>
            <a:off x="9327345" y="2476216"/>
            <a:ext cx="138722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CLOS DES MOINES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SAINT ÉMILION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br>
              <a:rPr lang="fr-FR" sz="1000" dirty="0">
                <a:latin typeface="Nexa" panose="00000500000000000000" pitchFamily="2" charset="0"/>
              </a:rPr>
            </a:br>
            <a:r>
              <a:rPr lang="fr-FR" sz="1000" dirty="0">
                <a:latin typeface="Nexa Light Italic" panose="00000300000000000000" pitchFamily="2" charset="0"/>
              </a:rPr>
              <a:t>Bordeaux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8C8A94-30D5-AEFC-9B65-7577E1EA0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15" y="1143838"/>
            <a:ext cx="317803" cy="120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B97A56-9D40-1FF5-11CB-5A36FCC2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34" y="1146308"/>
            <a:ext cx="339779" cy="1206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894800-FF30-829D-761E-C22FE3360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29" y="1132783"/>
            <a:ext cx="348648" cy="1230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6D4CB6-9C85-8B13-0BCF-AF037C0D3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r="27463"/>
          <a:stretch/>
        </p:blipFill>
        <p:spPr>
          <a:xfrm>
            <a:off x="6441447" y="1143838"/>
            <a:ext cx="365508" cy="1203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AC4EBCB-F1F9-C268-33F2-56CE45CC6E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r="31281"/>
          <a:stretch/>
        </p:blipFill>
        <p:spPr>
          <a:xfrm>
            <a:off x="8043343" y="1119417"/>
            <a:ext cx="417552" cy="1242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F332A4-5D4C-A6B4-E04B-592D28209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950" y="1082061"/>
            <a:ext cx="639928" cy="1279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1CCDAAB-5F2A-ED22-848D-99EACB9B0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6" y="3876527"/>
            <a:ext cx="348899" cy="11812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360B7A4-2015-7BE2-B665-64B491AACA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1" t="4423" r="43338" b="6026"/>
          <a:stretch/>
        </p:blipFill>
        <p:spPr>
          <a:xfrm>
            <a:off x="2953995" y="3819287"/>
            <a:ext cx="436857" cy="12639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60E4402-E55C-D999-F53F-09DA81576D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8" t="2884" r="43199" b="3205"/>
          <a:stretch/>
        </p:blipFill>
        <p:spPr>
          <a:xfrm>
            <a:off x="4655777" y="3908418"/>
            <a:ext cx="377711" cy="1174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058A9E-6789-EA63-D3B3-74B632530F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37" y="3994639"/>
            <a:ext cx="614187" cy="1124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E7441B-55B7-DC49-3851-960E77483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56" y="4007827"/>
            <a:ext cx="606984" cy="1111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D03D96-3D87-19C4-608E-50988291F7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21" y="3994639"/>
            <a:ext cx="641649" cy="1174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EB41BE-462A-0242-461C-C3B88A98C499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28" name="Ellipse 2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52EBDE8-5F25-7385-6D01-8700CAA5E044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Triangle isocèle 28">
              <a:extLst>
                <a:ext uri="{FF2B5EF4-FFF2-40B4-BE49-F238E27FC236}">
                  <a16:creationId xmlns:a16="http://schemas.microsoft.com/office/drawing/2014/main" id="{9ABB8525-CF6C-66F3-821E-068723033ED7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B572202-6DD6-6011-CA78-B1462945EA89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32" name="Ellips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238196-3F51-C5CC-2E65-6ACDB8FCFC27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riangle isocèle 32">
              <a:extLst>
                <a:ext uri="{FF2B5EF4-FFF2-40B4-BE49-F238E27FC236}">
                  <a16:creationId xmlns:a16="http://schemas.microsoft.com/office/drawing/2014/main" id="{859E7834-8B46-E254-5092-26F311A78B40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4153DC1-3FE5-7444-5456-52004111BF13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36" name="Ellipse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409034EE-74C7-6031-2AA5-BC859D14053B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1FC93D44-E59B-5C97-30B4-036E140C5DE6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FA40253-C65E-16D8-DDD2-D35F2023A658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Triangle isocèle 38">
                <a:extLst>
                  <a:ext uri="{FF2B5EF4-FFF2-40B4-BE49-F238E27FC236}">
                    <a16:creationId xmlns:a16="http://schemas.microsoft.com/office/drawing/2014/main" id="{3291F312-7BB5-45F5-413A-EDB4B55927D7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696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516157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548BB1C-3CE2-390B-ED78-3227DB18A9FD}"/>
              </a:ext>
            </a:extLst>
          </p:cNvPr>
          <p:cNvSpPr/>
          <p:nvPr/>
        </p:nvSpPr>
        <p:spPr>
          <a:xfrm>
            <a:off x="3055195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723274" y="412446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435802" y="414126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8164725" y="41392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1484915-E3F6-8247-4E79-56C07FBB784E}"/>
              </a:ext>
            </a:extLst>
          </p:cNvPr>
          <p:cNvSpPr txBox="1"/>
          <p:nvPr/>
        </p:nvSpPr>
        <p:spPr>
          <a:xfrm>
            <a:off x="1155865" y="515034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80€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A20D306-CF3E-FA2B-E1F3-AFF7810FA5F8}"/>
              </a:ext>
            </a:extLst>
          </p:cNvPr>
          <p:cNvSpPr txBox="1"/>
          <p:nvPr/>
        </p:nvSpPr>
        <p:spPr>
          <a:xfrm>
            <a:off x="4432015" y="5128508"/>
            <a:ext cx="1375775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 SCALA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COELI 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699088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232995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F445335C-2061-DB4E-3CBC-E2A75939F3E1}"/>
              </a:ext>
            </a:extLst>
          </p:cNvPr>
          <p:cNvSpPr txBox="1"/>
          <p:nvPr/>
        </p:nvSpPr>
        <p:spPr>
          <a:xfrm>
            <a:off x="2745575" y="5128508"/>
            <a:ext cx="1412496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SCALA COELI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6A3222E-BEA9-D11F-EDC7-BFBBC14D9926}"/>
              </a:ext>
            </a:extLst>
          </p:cNvPr>
          <p:cNvSpPr txBox="1"/>
          <p:nvPr/>
        </p:nvSpPr>
        <p:spPr>
          <a:xfrm>
            <a:off x="6194199" y="5169435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CORTES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CIMA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FF34A74-6795-986D-E873-D67DE11EC9A8}"/>
              </a:ext>
            </a:extLst>
          </p:cNvPr>
          <p:cNvSpPr txBox="1"/>
          <p:nvPr/>
        </p:nvSpPr>
        <p:spPr>
          <a:xfrm>
            <a:off x="7857070" y="5220260"/>
            <a:ext cx="1408567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CORTES DE CIMA INCOGNITO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160€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9F9CBE1-97B3-2B19-7F76-24E18D4CCC26}"/>
              </a:ext>
            </a:extLst>
          </p:cNvPr>
          <p:cNvSpPr txBox="1"/>
          <p:nvPr/>
        </p:nvSpPr>
        <p:spPr>
          <a:xfrm>
            <a:off x="9572032" y="5220260"/>
            <a:ext cx="1335626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 PRIVATE SELECTION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2012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7304F53-E7EC-4D0B-0F5B-A265E49A197B}"/>
              </a:ext>
            </a:extLst>
          </p:cNvPr>
          <p:cNvSpPr/>
          <p:nvPr/>
        </p:nvSpPr>
        <p:spPr>
          <a:xfrm>
            <a:off x="9843217" y="4148716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338796" y="2810663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COLHEITA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2016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BAEAC0-07F0-D4E7-2F61-BBF367A7EA16}"/>
              </a:ext>
            </a:extLst>
          </p:cNvPr>
          <p:cNvSpPr txBox="1"/>
          <p:nvPr/>
        </p:nvSpPr>
        <p:spPr>
          <a:xfrm>
            <a:off x="2833774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PÊRA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2005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700€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4501A9-B9D1-29B4-8BD2-FEF6E4ED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19" y="1515546"/>
            <a:ext cx="324995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523E94-C2E5-A158-42BE-560F197FB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7" y="1515546"/>
            <a:ext cx="353792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901075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9066656-A192-8B69-54EE-6F22687A5A9C}"/>
              </a:ext>
            </a:extLst>
          </p:cNvPr>
          <p:cNvSpPr txBox="1"/>
          <p:nvPr/>
        </p:nvSpPr>
        <p:spPr>
          <a:xfrm>
            <a:off x="4501854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PÊRA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05FDD28-2CF3-B93B-7587-3794C1F4E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07" y="1515546"/>
            <a:ext cx="353792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438597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5741709-3AC4-0D66-F7D0-E80DEFEE18DA}"/>
              </a:ext>
            </a:extLst>
          </p:cNvPr>
          <p:cNvSpPr txBox="1"/>
          <p:nvPr/>
        </p:nvSpPr>
        <p:spPr>
          <a:xfrm>
            <a:off x="6039376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PÊRA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2745F71-0DD7-9D6D-77D2-302F38669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29" y="1515546"/>
            <a:ext cx="353792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8080222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FF127E9-BE90-67B6-4209-CC4E00FD4974}"/>
              </a:ext>
            </a:extLst>
          </p:cNvPr>
          <p:cNvSpPr txBox="1"/>
          <p:nvPr/>
        </p:nvSpPr>
        <p:spPr>
          <a:xfrm>
            <a:off x="7681001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PÊRA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600€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9A0A8A4-01B8-8A68-57BC-F3C11EC41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4" y="1515546"/>
            <a:ext cx="353792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A48E9789-450F-EF40-4F9C-FF9027D4091C}"/>
              </a:ext>
            </a:extLst>
          </p:cNvPr>
          <p:cNvSpPr/>
          <p:nvPr/>
        </p:nvSpPr>
        <p:spPr>
          <a:xfrm>
            <a:off x="9784077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0DA824C-A703-8D34-CD93-D59E2BE7CD74}"/>
              </a:ext>
            </a:extLst>
          </p:cNvPr>
          <p:cNvSpPr txBox="1"/>
          <p:nvPr/>
        </p:nvSpPr>
        <p:spPr>
          <a:xfrm>
            <a:off x="9384856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CARTUXA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PÊRA MANCA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500€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EEDE5CE-C8A1-6781-8684-D7924112B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09" y="1515546"/>
            <a:ext cx="353792" cy="1234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91C0E53-6D01-EFDF-0D4C-786D6350E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77" y="3804994"/>
            <a:ext cx="326817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4DD59F4-F351-71DB-81DA-827CB6804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15" y="3804994"/>
            <a:ext cx="326817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8B15AA6D-76DD-DBE8-D2BC-2CBA6A397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94" y="3804994"/>
            <a:ext cx="326817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FD612E6-56B9-4118-F65B-8AAEBAA42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42" y="3831873"/>
            <a:ext cx="333023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D143D31-134E-765C-550F-E81DC1FE4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22" y="3804994"/>
            <a:ext cx="326817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9A2BC92-84D2-2EE3-5721-618474C3F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37" y="3831873"/>
            <a:ext cx="326817" cy="1241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B26839D-47B4-383E-664E-AA7288225D4E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7" name="Ellips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E6CC9A-547D-839A-C9F1-1BCC963B0D8F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B683E992-E9DC-E849-8D81-EF011E97C5FB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467698F-FDF7-610E-93AB-259BD7E1C0F4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10" name="Ellipse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8B5FB32-154C-D0C0-6DB0-FEE88415DA54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722C4181-F4BC-3EA0-0D5E-D45144B3169D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096C752-7AAC-1251-ED7F-E490E2FE1588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14" name="Ellips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40487AF0-EF1A-0049-A079-E4A3BB209346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B97E0789-C708-9D56-8272-670711FB7DD0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D0BE188-DC77-DE7D-A3E7-BB631EB4925F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Triangle isocèle 16">
                <a:extLst>
                  <a:ext uri="{FF2B5EF4-FFF2-40B4-BE49-F238E27FC236}">
                    <a16:creationId xmlns:a16="http://schemas.microsoft.com/office/drawing/2014/main" id="{B2F06D72-7F42-FC75-0303-A6E54C48B34B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60B7C003-FF1A-D94E-457A-9664DEC12D69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</p:spTree>
    <p:extLst>
      <p:ext uri="{BB962C8B-B14F-4D97-AF65-F5344CB8AC3E}">
        <p14:creationId xmlns:p14="http://schemas.microsoft.com/office/powerpoint/2010/main" val="101625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A35B17-45F1-E200-5CC2-071156BE1FD3}"/>
              </a:ext>
            </a:extLst>
          </p:cNvPr>
          <p:cNvSpPr/>
          <p:nvPr/>
        </p:nvSpPr>
        <p:spPr>
          <a:xfrm>
            <a:off x="152400" y="151668"/>
            <a:ext cx="11887200" cy="655466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7ED265-A722-B88C-66EA-52CBBAF23E81}"/>
              </a:ext>
            </a:extLst>
          </p:cNvPr>
          <p:cNvSpPr/>
          <p:nvPr/>
        </p:nvSpPr>
        <p:spPr>
          <a:xfrm>
            <a:off x="1452657" y="4124948"/>
            <a:ext cx="793256" cy="81685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548BB1C-3CE2-390B-ED78-3227DB18A9FD}"/>
              </a:ext>
            </a:extLst>
          </p:cNvPr>
          <p:cNvSpPr/>
          <p:nvPr/>
        </p:nvSpPr>
        <p:spPr>
          <a:xfrm>
            <a:off x="2991695" y="4124948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441B5C-4C7E-FE36-28B7-40E5126A0A08}"/>
              </a:ext>
            </a:extLst>
          </p:cNvPr>
          <p:cNvSpPr/>
          <p:nvPr/>
        </p:nvSpPr>
        <p:spPr>
          <a:xfrm>
            <a:off x="4659774" y="4124461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1800A70-69A3-016B-505D-25B67CF6C47D}"/>
              </a:ext>
            </a:extLst>
          </p:cNvPr>
          <p:cNvSpPr/>
          <p:nvPr/>
        </p:nvSpPr>
        <p:spPr>
          <a:xfrm>
            <a:off x="6372302" y="4141262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7EE16BE-AF23-7D09-B4F7-2C3F7758279D}"/>
              </a:ext>
            </a:extLst>
          </p:cNvPr>
          <p:cNvSpPr/>
          <p:nvPr/>
        </p:nvSpPr>
        <p:spPr>
          <a:xfrm>
            <a:off x="8101225" y="4139284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1484915-E3F6-8247-4E79-56C07FBB784E}"/>
              </a:ext>
            </a:extLst>
          </p:cNvPr>
          <p:cNvSpPr txBox="1"/>
          <p:nvPr/>
        </p:nvSpPr>
        <p:spPr>
          <a:xfrm>
            <a:off x="1092365" y="5150340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TORRE 1,5L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990€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CA20D306-CF3E-FA2B-E1F3-AFF7810FA5F8}"/>
              </a:ext>
            </a:extLst>
          </p:cNvPr>
          <p:cNvSpPr txBox="1"/>
          <p:nvPr/>
        </p:nvSpPr>
        <p:spPr>
          <a:xfrm>
            <a:off x="4331795" y="5128508"/>
            <a:ext cx="1438238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 DO BADECO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6AC0A-5F37-512D-2C6B-6F1FA6BF166C}"/>
              </a:ext>
            </a:extLst>
          </p:cNvPr>
          <p:cNvSpPr/>
          <p:nvPr/>
        </p:nvSpPr>
        <p:spPr>
          <a:xfrm>
            <a:off x="1635588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FB1440-3685-99EE-85CB-D8C3E800719C}"/>
              </a:ext>
            </a:extLst>
          </p:cNvPr>
          <p:cNvSpPr/>
          <p:nvPr/>
        </p:nvSpPr>
        <p:spPr>
          <a:xfrm>
            <a:off x="3169495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F445335C-2061-DB4E-3CBC-E2A75939F3E1}"/>
              </a:ext>
            </a:extLst>
          </p:cNvPr>
          <p:cNvSpPr txBox="1"/>
          <p:nvPr/>
        </p:nvSpPr>
        <p:spPr>
          <a:xfrm>
            <a:off x="2682075" y="5128508"/>
            <a:ext cx="1412496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VINHA DE TALHA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6A3222E-BEA9-D11F-EDC7-BFBBC14D9926}"/>
              </a:ext>
            </a:extLst>
          </p:cNvPr>
          <p:cNvSpPr txBox="1"/>
          <p:nvPr/>
        </p:nvSpPr>
        <p:spPr>
          <a:xfrm>
            <a:off x="6130699" y="5169435"/>
            <a:ext cx="1276462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GLORIA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REYNOLDS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2007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FF34A74-6795-986D-E873-D67DE11EC9A8}"/>
              </a:ext>
            </a:extLst>
          </p:cNvPr>
          <p:cNvSpPr txBox="1"/>
          <p:nvPr/>
        </p:nvSpPr>
        <p:spPr>
          <a:xfrm>
            <a:off x="7793570" y="5220260"/>
            <a:ext cx="1408567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DA BOMBEIRA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2017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9F9CBE1-97B3-2B19-7F76-24E18D4CCC26}"/>
              </a:ext>
            </a:extLst>
          </p:cNvPr>
          <p:cNvSpPr txBox="1"/>
          <p:nvPr/>
        </p:nvSpPr>
        <p:spPr>
          <a:xfrm>
            <a:off x="9508532" y="5220260"/>
            <a:ext cx="1335626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HERDADE DE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MAROTEIRA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CEM REIS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110€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7304F53-E7EC-4D0B-0F5B-A265E49A197B}"/>
              </a:ext>
            </a:extLst>
          </p:cNvPr>
          <p:cNvSpPr/>
          <p:nvPr/>
        </p:nvSpPr>
        <p:spPr>
          <a:xfrm>
            <a:off x="9779717" y="4148716"/>
            <a:ext cx="793256" cy="81685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FBB5C0-8E70-9379-4C35-9BEAC78A5EC7}"/>
              </a:ext>
            </a:extLst>
          </p:cNvPr>
          <p:cNvSpPr txBox="1"/>
          <p:nvPr/>
        </p:nvSpPr>
        <p:spPr>
          <a:xfrm>
            <a:off x="1275296" y="2810663"/>
            <a:ext cx="15138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ESPORAO, CANTO DO ZE CRUZ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55€</a:t>
            </a: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BAEAC0-07F0-D4E7-2F61-BBF367A7EA16}"/>
              </a:ext>
            </a:extLst>
          </p:cNvPr>
          <p:cNvSpPr txBox="1"/>
          <p:nvPr/>
        </p:nvSpPr>
        <p:spPr>
          <a:xfrm>
            <a:off x="2770274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ESPORAO,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MONTE VELHO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----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22€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A17E25-7FA3-C765-687D-DC6F01226F25}"/>
              </a:ext>
            </a:extLst>
          </p:cNvPr>
          <p:cNvSpPr/>
          <p:nvPr/>
        </p:nvSpPr>
        <p:spPr>
          <a:xfrm>
            <a:off x="4837575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9066656-A192-8B69-54EE-6F22687A5A9C}"/>
              </a:ext>
            </a:extLst>
          </p:cNvPr>
          <p:cNvSpPr txBox="1"/>
          <p:nvPr/>
        </p:nvSpPr>
        <p:spPr>
          <a:xfrm>
            <a:off x="4438354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ESPORAO, PRIVATE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SELECTION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2014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A9CBEC0-DBAD-9205-6734-306AE2A0FB00}"/>
              </a:ext>
            </a:extLst>
          </p:cNvPr>
          <p:cNvSpPr/>
          <p:nvPr/>
        </p:nvSpPr>
        <p:spPr>
          <a:xfrm>
            <a:off x="6471617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5741709-3AC4-0D66-F7D0-E80DEFEE18DA}"/>
              </a:ext>
            </a:extLst>
          </p:cNvPr>
          <p:cNvSpPr txBox="1"/>
          <p:nvPr/>
        </p:nvSpPr>
        <p:spPr>
          <a:xfrm>
            <a:off x="6072396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ESPORAO, QUINTA DOS MURCAS VV47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2013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150€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20BC3EF-EF0A-AAF5-4DAF-DD9537335B3F}"/>
              </a:ext>
            </a:extLst>
          </p:cNvPr>
          <p:cNvSpPr/>
          <p:nvPr/>
        </p:nvSpPr>
        <p:spPr>
          <a:xfrm>
            <a:off x="8016722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FF127E9-BE90-67B6-4209-CC4E00FD4974}"/>
              </a:ext>
            </a:extLst>
          </p:cNvPr>
          <p:cNvSpPr txBox="1"/>
          <p:nvPr/>
        </p:nvSpPr>
        <p:spPr>
          <a:xfrm>
            <a:off x="7617501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</a:p>
          <a:p>
            <a:pPr algn="ctr"/>
            <a:r>
              <a:rPr lang="fr-FR" sz="1000" dirty="0">
                <a:latin typeface="Nexa Bold" panose="00000800000000000000" pitchFamily="2" charset="0"/>
              </a:rPr>
              <a:t>RESERVA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2018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35€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48E9789-450F-EF40-4F9C-FF9027D4091C}"/>
              </a:ext>
            </a:extLst>
          </p:cNvPr>
          <p:cNvSpPr/>
          <p:nvPr/>
        </p:nvSpPr>
        <p:spPr>
          <a:xfrm>
            <a:off x="9720577" y="1806633"/>
            <a:ext cx="793256" cy="8168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0DA824C-A703-8D34-CD93-D59E2BE7CD74}"/>
              </a:ext>
            </a:extLst>
          </p:cNvPr>
          <p:cNvSpPr txBox="1"/>
          <p:nvPr/>
        </p:nvSpPr>
        <p:spPr>
          <a:xfrm>
            <a:off x="9321356" y="2810663"/>
            <a:ext cx="1591698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xa Bold" panose="00000800000000000000" pitchFamily="2" charset="0"/>
              </a:rPr>
              <a:t>ESPORAO</a:t>
            </a:r>
            <a:br>
              <a:rPr lang="fr-FR" sz="1000" dirty="0">
                <a:latin typeface="Nexa Bold" panose="00000800000000000000" pitchFamily="2" charset="0"/>
              </a:rPr>
            </a:br>
            <a:r>
              <a:rPr lang="fr-FR" sz="1000" dirty="0">
                <a:latin typeface="Nexa Bold" panose="00000800000000000000" pitchFamily="2" charset="0"/>
              </a:rPr>
              <a:t>TORRE</a:t>
            </a:r>
          </a:p>
          <a:p>
            <a:pPr algn="ctr"/>
            <a:r>
              <a:rPr lang="fr-FR" sz="800" dirty="0">
                <a:latin typeface="Nexa Text Book Italic" panose="00000400000000000000" pitchFamily="2" charset="0"/>
              </a:rPr>
              <a:t>Année 2011</a:t>
            </a:r>
          </a:p>
          <a:p>
            <a:pPr algn="ctr">
              <a:lnSpc>
                <a:spcPct val="150000"/>
              </a:lnSpc>
            </a:pPr>
            <a:r>
              <a:rPr lang="fr-FR" sz="1000" dirty="0">
                <a:latin typeface="Nexa" panose="00000500000000000000" pitchFamily="2" charset="0"/>
              </a:rPr>
              <a:t>400€</a:t>
            </a:r>
            <a:br>
              <a:rPr lang="fr-FR" sz="1000" dirty="0">
                <a:latin typeface="Nexa" panose="00000500000000000000" pitchFamily="2" charset="0"/>
              </a:rPr>
            </a:br>
            <a:endParaRPr lang="fr-FR" sz="1000" dirty="0">
              <a:latin typeface="Nexa Light Italic" panose="000003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22A312-600C-E96D-D624-092A899B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19" y="1515546"/>
            <a:ext cx="324995" cy="123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238ACE-0594-C453-2D13-2048145BD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26" y="1515545"/>
            <a:ext cx="324995" cy="123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70CA3F-4C38-EC15-5424-0FBBF5E34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05" y="1515544"/>
            <a:ext cx="324996" cy="1234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D37B45-A9BF-5A8E-146B-07AFDD777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47" y="1515542"/>
            <a:ext cx="324996" cy="1234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B4B5133-A01E-8ABA-9A16-4AD0220C1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75" y="1535142"/>
            <a:ext cx="346150" cy="121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7E1760-4040-CC91-05CA-B91DE1B86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898" y="1509394"/>
            <a:ext cx="326615" cy="1240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C71AF9-59DF-673B-38E2-815C67040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78" y="3805762"/>
            <a:ext cx="326615" cy="1240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6844004-BFA7-4A08-B55F-582A8B3E38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" b="5672"/>
          <a:stretch/>
        </p:blipFill>
        <p:spPr>
          <a:xfrm>
            <a:off x="3248104" y="3815922"/>
            <a:ext cx="326615" cy="126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220ABB-A96C-682A-9DD8-B4FF7DE33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29" y="3801318"/>
            <a:ext cx="342415" cy="13271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266006-430C-5D1A-EF4E-584FBD2451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63" y="3808176"/>
            <a:ext cx="379365" cy="12506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1E582B-B4F9-0B11-CC29-CD9F0AAF0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66" y="3789723"/>
            <a:ext cx="340887" cy="1294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DDD7D4E-F2AB-4B0D-E80C-2EE3058DAF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78" y="3808176"/>
            <a:ext cx="336028" cy="12760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93B23DD-5313-A8A5-F757-6D7BDEFDB1F6}"/>
              </a:ext>
            </a:extLst>
          </p:cNvPr>
          <p:cNvGrpSpPr/>
          <p:nvPr/>
        </p:nvGrpSpPr>
        <p:grpSpPr>
          <a:xfrm>
            <a:off x="-336993" y="2939608"/>
            <a:ext cx="978785" cy="978785"/>
            <a:chOff x="-336993" y="2939608"/>
            <a:chExt cx="978785" cy="978785"/>
          </a:xfrm>
        </p:grpSpPr>
        <p:sp>
          <p:nvSpPr>
            <p:cNvPr id="8" name="Ellipse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319E670-F2DF-7FB9-D897-3339E0E12C58}"/>
                </a:ext>
              </a:extLst>
            </p:cNvPr>
            <p:cNvSpPr/>
            <p:nvPr/>
          </p:nvSpPr>
          <p:spPr>
            <a:xfrm>
              <a:off x="-336993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A8EE0E4C-CD68-712D-7521-B5872B4DAF71}"/>
                </a:ext>
              </a:extLst>
            </p:cNvPr>
            <p:cNvSpPr/>
            <p:nvPr/>
          </p:nvSpPr>
          <p:spPr>
            <a:xfrm rot="16200000">
              <a:off x="72957" y="3320482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8A8885-2493-62F0-80DF-6240A7B4C6A6}"/>
              </a:ext>
            </a:extLst>
          </p:cNvPr>
          <p:cNvGrpSpPr/>
          <p:nvPr/>
        </p:nvGrpSpPr>
        <p:grpSpPr>
          <a:xfrm>
            <a:off x="11547077" y="2939608"/>
            <a:ext cx="978785" cy="978785"/>
            <a:chOff x="11547077" y="2939608"/>
            <a:chExt cx="978785" cy="978785"/>
          </a:xfrm>
        </p:grpSpPr>
        <p:sp>
          <p:nvSpPr>
            <p:cNvPr id="20" name="Ellips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6BB2CC-07D7-0C3A-1A2F-29F7EBA8DA51}"/>
                </a:ext>
              </a:extLst>
            </p:cNvPr>
            <p:cNvSpPr/>
            <p:nvPr/>
          </p:nvSpPr>
          <p:spPr>
            <a:xfrm>
              <a:off x="11547077" y="2939608"/>
              <a:ext cx="978785" cy="97878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9322A723-493A-4DD3-C936-BF605580F850}"/>
                </a:ext>
              </a:extLst>
            </p:cNvPr>
            <p:cNvSpPr/>
            <p:nvPr/>
          </p:nvSpPr>
          <p:spPr>
            <a:xfrm rot="5400000">
              <a:off x="11828712" y="3331166"/>
              <a:ext cx="293594" cy="1956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F703E76-3073-32AB-05FD-85BCD0644FBC}"/>
              </a:ext>
            </a:extLst>
          </p:cNvPr>
          <p:cNvGrpSpPr/>
          <p:nvPr/>
        </p:nvGrpSpPr>
        <p:grpSpPr>
          <a:xfrm>
            <a:off x="11261321" y="334862"/>
            <a:ext cx="627388" cy="615285"/>
            <a:chOff x="11210195" y="304194"/>
            <a:chExt cx="667480" cy="654604"/>
          </a:xfrm>
        </p:grpSpPr>
        <p:sp>
          <p:nvSpPr>
            <p:cNvPr id="25" name="Ellipse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96499059-A1F3-BCB1-4898-C8E3AF914CE0}"/>
                </a:ext>
              </a:extLst>
            </p:cNvPr>
            <p:cNvSpPr/>
            <p:nvPr/>
          </p:nvSpPr>
          <p:spPr>
            <a:xfrm>
              <a:off x="11210195" y="304194"/>
              <a:ext cx="667480" cy="654604"/>
            </a:xfrm>
            <a:prstGeom prst="ellipse">
              <a:avLst/>
            </a:prstGeom>
            <a:solidFill>
              <a:srgbClr val="3B0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80FCF89-C510-535C-793C-AB7D304EC7BB}"/>
                </a:ext>
              </a:extLst>
            </p:cNvPr>
            <p:cNvGrpSpPr/>
            <p:nvPr/>
          </p:nvGrpSpPr>
          <p:grpSpPr>
            <a:xfrm>
              <a:off x="11436858" y="472439"/>
              <a:ext cx="221741" cy="328403"/>
              <a:chOff x="641793" y="703263"/>
              <a:chExt cx="220436" cy="35401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7957EF-FA92-70E5-FCA3-6D141669B496}"/>
                  </a:ext>
                </a:extLst>
              </p:cNvPr>
              <p:cNvSpPr/>
              <p:nvPr/>
            </p:nvSpPr>
            <p:spPr>
              <a:xfrm>
                <a:off x="641793" y="836839"/>
                <a:ext cx="220436" cy="220436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riangle isocèle 33">
                <a:extLst>
                  <a:ext uri="{FF2B5EF4-FFF2-40B4-BE49-F238E27FC236}">
                    <a16:creationId xmlns:a16="http://schemas.microsoft.com/office/drawing/2014/main" id="{22C63721-CC4D-9095-BF80-14E049D27508}"/>
                  </a:ext>
                </a:extLst>
              </p:cNvPr>
              <p:cNvSpPr/>
              <p:nvPr/>
            </p:nvSpPr>
            <p:spPr>
              <a:xfrm>
                <a:off x="654050" y="703263"/>
                <a:ext cx="193675" cy="133576"/>
              </a:xfrm>
              <a:prstGeom prst="triangl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7C587644-03BC-DBE6-9295-2A64688D8DA5}"/>
              </a:ext>
            </a:extLst>
          </p:cNvPr>
          <p:cNvSpPr txBox="1"/>
          <p:nvPr/>
        </p:nvSpPr>
        <p:spPr>
          <a:xfrm>
            <a:off x="4071087" y="262165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600" dirty="0">
                <a:solidFill>
                  <a:srgbClr val="3B080D"/>
                </a:solidFill>
              </a:rPr>
              <a:t>VINS ROUGE PORTUGAIS</a:t>
            </a:r>
          </a:p>
        </p:txBody>
      </p:sp>
    </p:spTree>
    <p:extLst>
      <p:ext uri="{BB962C8B-B14F-4D97-AF65-F5344CB8AC3E}">
        <p14:creationId xmlns:p14="http://schemas.microsoft.com/office/powerpoint/2010/main" val="12702293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2107</Words>
  <Application>Microsoft Office PowerPoint</Application>
  <PresentationFormat>Grand écran</PresentationFormat>
  <Paragraphs>920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Nexa</vt:lpstr>
      <vt:lpstr>Nexa Bold</vt:lpstr>
      <vt:lpstr>Nexa Light Italic</vt:lpstr>
      <vt:lpstr>Nexa Text Book Italic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Adlene</dc:creator>
  <cp:lastModifiedBy>La boite à slides Prod</cp:lastModifiedBy>
  <cp:revision>37</cp:revision>
  <dcterms:created xsi:type="dcterms:W3CDTF">2022-08-07T10:44:00Z</dcterms:created>
  <dcterms:modified xsi:type="dcterms:W3CDTF">2022-08-29T15:12:09Z</dcterms:modified>
</cp:coreProperties>
</file>