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69"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0/k5vwqi9XUg28nyKcFUQ==" hashData="8GxDWtoKZNTWR5QJGvL7VD960O/PJVu4RJmdRFeYMOnUPhLExyj7S1+c7rw23ieOTyCWwLyeeDe+kEFYazNIA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4"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D30CDC63-3A28-4814-8A62-BF41401C2825}" type="datetimeFigureOut">
              <a:rPr lang="fr-FR" smtClean="0"/>
              <a:t>25/08/2022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0CDC63-3A28-4814-8A62-BF41401C2825}" type="datetimeFigureOut">
              <a:rPr lang="fr-FR" smtClean="0"/>
              <a:t>25/08/2022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herbe&#10;&#10;Description générée automatiquement">
            <a:extLst>
              <a:ext uri="{FF2B5EF4-FFF2-40B4-BE49-F238E27FC236}">
                <a16:creationId xmlns:a16="http://schemas.microsoft.com/office/drawing/2014/main" id="{F6FCCFAE-2C84-2A54-2ACA-F5BDAA3A8C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5310" y="314451"/>
            <a:ext cx="8797159" cy="6229098"/>
          </a:xfrm>
          <a:prstGeom prst="rect">
            <a:avLst/>
          </a:prstGeom>
          <a:ln w="50800" cmpd="dbl">
            <a:solidFill>
              <a:schemeClr val="bg1"/>
            </a:solidFill>
          </a:ln>
        </p:spPr>
      </p:pic>
      <p:sp>
        <p:nvSpPr>
          <p:cNvPr id="5" name="ZoneTexte 4">
            <a:extLst>
              <a:ext uri="{FF2B5EF4-FFF2-40B4-BE49-F238E27FC236}">
                <a16:creationId xmlns:a16="http://schemas.microsoft.com/office/drawing/2014/main" id="{B8258B3A-5DD6-2CFD-77DB-0CC52E3994B1}"/>
              </a:ext>
            </a:extLst>
          </p:cNvPr>
          <p:cNvSpPr txBox="1"/>
          <p:nvPr/>
        </p:nvSpPr>
        <p:spPr>
          <a:xfrm>
            <a:off x="9317422" y="1340068"/>
            <a:ext cx="3026979" cy="1200329"/>
          </a:xfrm>
          <a:prstGeom prst="rect">
            <a:avLst/>
          </a:prstGeom>
          <a:noFill/>
        </p:spPr>
        <p:txBody>
          <a:bodyPr wrap="square" rtlCol="0">
            <a:spAutoFit/>
          </a:bodyPr>
          <a:lstStyle/>
          <a:p>
            <a:r>
              <a:rPr lang="fr-FR" sz="2400" b="1" i="1" dirty="0">
                <a:solidFill>
                  <a:schemeClr val="bg1"/>
                </a:solidFill>
              </a:rPr>
              <a:t>Lorient Vous Propose La Commune Du Beaufortain</a:t>
            </a:r>
          </a:p>
        </p:txBody>
      </p:sp>
      <p:sp>
        <p:nvSpPr>
          <p:cNvPr id="6" name="ZoneTexte 5">
            <a:extLst>
              <a:ext uri="{FF2B5EF4-FFF2-40B4-BE49-F238E27FC236}">
                <a16:creationId xmlns:a16="http://schemas.microsoft.com/office/drawing/2014/main" id="{2169C8FA-7D91-3AF5-4491-3DD327D977CB}"/>
              </a:ext>
            </a:extLst>
          </p:cNvPr>
          <p:cNvSpPr txBox="1"/>
          <p:nvPr/>
        </p:nvSpPr>
        <p:spPr>
          <a:xfrm>
            <a:off x="9317422" y="4950372"/>
            <a:ext cx="2874578" cy="707886"/>
          </a:xfrm>
          <a:prstGeom prst="rect">
            <a:avLst/>
          </a:prstGeom>
          <a:noFill/>
        </p:spPr>
        <p:txBody>
          <a:bodyPr wrap="square" rtlCol="0">
            <a:spAutoFit/>
          </a:bodyPr>
          <a:lstStyle/>
          <a:p>
            <a:r>
              <a:rPr lang="fr-FR" sz="2000" b="1" i="1" dirty="0">
                <a:solidFill>
                  <a:schemeClr val="bg1"/>
                </a:solidFill>
              </a:rPr>
              <a:t>La Commune et Les Hameaux  de Beaufort</a:t>
            </a:r>
          </a:p>
        </p:txBody>
      </p:sp>
    </p:spTree>
    <p:extLst>
      <p:ext uri="{BB962C8B-B14F-4D97-AF65-F5344CB8AC3E}">
        <p14:creationId xmlns:p14="http://schemas.microsoft.com/office/powerpoint/2010/main" val="1045172026"/>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sndAc>
          <p:stSnd loop="1">
            <p:snd r:embed="rId2" name="videoplayback.wav"/>
          </p:stSnd>
        </p:sndAc>
      </p:transition>
    </mc:Choice>
    <mc:Fallback xmlns="">
      <p:transition spd="slow" advClick="0" advTm="16000">
        <p:fade/>
        <p:sndAc>
          <p:stSnd loop="1">
            <p:snd r:embed="rId4"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A117DA-D2CF-A01C-1EBD-42D235D6579F}"/>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Beaufortain ou pays de Beaufort est une région naturelle s'étendant autour de la commune de Beaufort dans le département français de la Savoie. Elle est constituée principalement par la vallée du </a:t>
            </a:r>
            <a:r>
              <a:rPr lang="fr-FR" sz="4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Doron</a:t>
            </a: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dit de Beaufort et se trouve au cœur du massif du Beaufortain.</a:t>
            </a: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xtérieur, neige&#10;&#10;Description générée automatiquement">
            <a:extLst>
              <a:ext uri="{FF2B5EF4-FFF2-40B4-BE49-F238E27FC236}">
                <a16:creationId xmlns:a16="http://schemas.microsoft.com/office/drawing/2014/main" id="{53801A6B-A87E-FBB4-296F-D09F930AF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810" y="577516"/>
            <a:ext cx="10828421" cy="5759116"/>
          </a:xfrm>
          <a:prstGeom prst="rect">
            <a:avLst/>
          </a:prstGeom>
          <a:ln w="50800" cmpd="dbl">
            <a:solidFill>
              <a:schemeClr val="bg1"/>
            </a:solidFill>
          </a:ln>
        </p:spPr>
      </p:pic>
      <p:sp>
        <p:nvSpPr>
          <p:cNvPr id="4" name="ZoneTexte 3">
            <a:extLst>
              <a:ext uri="{FF2B5EF4-FFF2-40B4-BE49-F238E27FC236}">
                <a16:creationId xmlns:a16="http://schemas.microsoft.com/office/drawing/2014/main" id="{727771D9-91BE-DBE7-1028-69A669329DDA}"/>
              </a:ext>
            </a:extLst>
          </p:cNvPr>
          <p:cNvSpPr txBox="1"/>
          <p:nvPr/>
        </p:nvSpPr>
        <p:spPr>
          <a:xfrm>
            <a:off x="3831021" y="79934"/>
            <a:ext cx="7914290" cy="400110"/>
          </a:xfrm>
          <a:prstGeom prst="rect">
            <a:avLst/>
          </a:prstGeom>
          <a:noFill/>
        </p:spPr>
        <p:txBody>
          <a:bodyPr wrap="square" rtlCol="0">
            <a:spAutoFit/>
          </a:bodyPr>
          <a:lstStyle/>
          <a:p>
            <a:r>
              <a:rPr lang="fr-FR" sz="2000" b="1" i="1" dirty="0">
                <a:solidFill>
                  <a:schemeClr val="bg1"/>
                </a:solidFill>
              </a:rPr>
              <a:t>Barrage Et Site De </a:t>
            </a:r>
            <a:r>
              <a:rPr lang="fr-FR" sz="2000" b="1" i="1" dirty="0" err="1">
                <a:solidFill>
                  <a:schemeClr val="bg1"/>
                </a:solidFill>
              </a:rPr>
              <a:t>Roselend</a:t>
            </a:r>
            <a:r>
              <a:rPr lang="fr-FR" sz="2000" b="1" i="1" dirty="0">
                <a:solidFill>
                  <a:schemeClr val="bg1"/>
                </a:solidFill>
              </a:rPr>
              <a:t>  &lt; 1609 m &gt;</a:t>
            </a:r>
          </a:p>
        </p:txBody>
      </p:sp>
    </p:spTree>
    <p:extLst>
      <p:ext uri="{BB962C8B-B14F-4D97-AF65-F5344CB8AC3E}">
        <p14:creationId xmlns:p14="http://schemas.microsoft.com/office/powerpoint/2010/main" val="3673849216"/>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maison, extérieur, résidentiel&#10;&#10;Description générée automatiquement">
            <a:extLst>
              <a:ext uri="{FF2B5EF4-FFF2-40B4-BE49-F238E27FC236}">
                <a16:creationId xmlns:a16="http://schemas.microsoft.com/office/drawing/2014/main" id="{EF69CA62-95D5-B426-E7F0-32A64C0043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011" y="498764"/>
            <a:ext cx="11421688" cy="6001789"/>
          </a:xfrm>
          <a:prstGeom prst="rect">
            <a:avLst/>
          </a:prstGeom>
          <a:ln w="50800" cmpd="dbl">
            <a:solidFill>
              <a:schemeClr val="bg1"/>
            </a:solidFill>
          </a:ln>
        </p:spPr>
      </p:pic>
      <p:sp>
        <p:nvSpPr>
          <p:cNvPr id="4" name="ZoneTexte 3">
            <a:extLst>
              <a:ext uri="{FF2B5EF4-FFF2-40B4-BE49-F238E27FC236}">
                <a16:creationId xmlns:a16="http://schemas.microsoft.com/office/drawing/2014/main" id="{8007ACD1-74C1-FA19-4CCE-70EE761E2876}"/>
              </a:ext>
            </a:extLst>
          </p:cNvPr>
          <p:cNvSpPr txBox="1"/>
          <p:nvPr/>
        </p:nvSpPr>
        <p:spPr>
          <a:xfrm>
            <a:off x="4193628" y="62227"/>
            <a:ext cx="6385034" cy="400110"/>
          </a:xfrm>
          <a:prstGeom prst="rect">
            <a:avLst/>
          </a:prstGeom>
          <a:noFill/>
        </p:spPr>
        <p:txBody>
          <a:bodyPr wrap="square" rtlCol="0">
            <a:spAutoFit/>
          </a:bodyPr>
          <a:lstStyle/>
          <a:p>
            <a:r>
              <a:rPr lang="fr-FR" sz="2000" b="1" i="1" dirty="0">
                <a:solidFill>
                  <a:schemeClr val="bg1"/>
                </a:solidFill>
              </a:rPr>
              <a:t>Eglise  Saint Jean Baptiste d’Arêches</a:t>
            </a:r>
          </a:p>
        </p:txBody>
      </p:sp>
    </p:spTree>
    <p:extLst>
      <p:ext uri="{BB962C8B-B14F-4D97-AF65-F5344CB8AC3E}">
        <p14:creationId xmlns:p14="http://schemas.microsoft.com/office/powerpoint/2010/main" val="605248113"/>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herbe, extérieur, ciel, champ&#10;&#10;Description générée automatiquement">
            <a:extLst>
              <a:ext uri="{FF2B5EF4-FFF2-40B4-BE49-F238E27FC236}">
                <a16:creationId xmlns:a16="http://schemas.microsoft.com/office/drawing/2014/main" id="{D378ECDA-6534-9A70-8AA8-26B79BDC3AF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97305"/>
            <a:ext cx="11548534" cy="6038962"/>
          </a:xfrm>
          <a:prstGeom prst="rect">
            <a:avLst/>
          </a:prstGeom>
          <a:ln w="50800" cmpd="dbl">
            <a:solidFill>
              <a:schemeClr val="tx1"/>
            </a:solidFill>
          </a:ln>
        </p:spPr>
      </p:pic>
      <p:sp>
        <p:nvSpPr>
          <p:cNvPr id="4" name="ZoneTexte 3">
            <a:extLst>
              <a:ext uri="{FF2B5EF4-FFF2-40B4-BE49-F238E27FC236}">
                <a16:creationId xmlns:a16="http://schemas.microsoft.com/office/drawing/2014/main" id="{90D08C84-98E8-6275-A39A-7A4CAD706790}"/>
              </a:ext>
            </a:extLst>
          </p:cNvPr>
          <p:cNvSpPr txBox="1"/>
          <p:nvPr/>
        </p:nvSpPr>
        <p:spPr>
          <a:xfrm>
            <a:off x="4729655" y="40105"/>
            <a:ext cx="4556234" cy="400110"/>
          </a:xfrm>
          <a:prstGeom prst="rect">
            <a:avLst/>
          </a:prstGeom>
          <a:noFill/>
        </p:spPr>
        <p:txBody>
          <a:bodyPr wrap="square" rtlCol="0">
            <a:spAutoFit/>
          </a:bodyPr>
          <a:lstStyle/>
          <a:p>
            <a:r>
              <a:rPr lang="fr-FR" sz="2000" b="1" i="1" dirty="0"/>
              <a:t>Col Du Pré &lt; 1703 m &gt;</a:t>
            </a:r>
          </a:p>
        </p:txBody>
      </p:sp>
    </p:spTree>
    <p:extLst>
      <p:ext uri="{BB962C8B-B14F-4D97-AF65-F5344CB8AC3E}">
        <p14:creationId xmlns:p14="http://schemas.microsoft.com/office/powerpoint/2010/main" val="30128742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xtérieur, eau, nature&#10;&#10;Description générée automatiquement">
            <a:extLst>
              <a:ext uri="{FF2B5EF4-FFF2-40B4-BE49-F238E27FC236}">
                <a16:creationId xmlns:a16="http://schemas.microsoft.com/office/drawing/2014/main" id="{86BDF344-6C98-B930-07A7-593B8BF984A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82137"/>
            <a:ext cx="11548534" cy="6054129"/>
          </a:xfrm>
          <a:prstGeom prst="rect">
            <a:avLst/>
          </a:prstGeom>
          <a:ln w="50800" cmpd="dbl">
            <a:solidFill>
              <a:schemeClr val="tx1"/>
            </a:solidFill>
          </a:ln>
        </p:spPr>
      </p:pic>
      <p:sp>
        <p:nvSpPr>
          <p:cNvPr id="4" name="ZoneTexte 3">
            <a:extLst>
              <a:ext uri="{FF2B5EF4-FFF2-40B4-BE49-F238E27FC236}">
                <a16:creationId xmlns:a16="http://schemas.microsoft.com/office/drawing/2014/main" id="{9658B1BC-0E5E-D05E-1A3A-8807D3840F6A}"/>
              </a:ext>
            </a:extLst>
          </p:cNvPr>
          <p:cNvSpPr txBox="1"/>
          <p:nvPr/>
        </p:nvSpPr>
        <p:spPr>
          <a:xfrm>
            <a:off x="3137337" y="56920"/>
            <a:ext cx="6921063" cy="400110"/>
          </a:xfrm>
          <a:prstGeom prst="rect">
            <a:avLst/>
          </a:prstGeom>
          <a:noFill/>
        </p:spPr>
        <p:txBody>
          <a:bodyPr wrap="square" rtlCol="0">
            <a:spAutoFit/>
          </a:bodyPr>
          <a:lstStyle/>
          <a:p>
            <a:r>
              <a:rPr lang="fr-FR" sz="2000" b="1" i="1" dirty="0"/>
              <a:t>Le Barrage et Le Lac  de Saint Guérin &lt; 1570 m &gt;</a:t>
            </a:r>
          </a:p>
        </p:txBody>
      </p:sp>
    </p:spTree>
    <p:extLst>
      <p:ext uri="{BB962C8B-B14F-4D97-AF65-F5344CB8AC3E}">
        <p14:creationId xmlns:p14="http://schemas.microsoft.com/office/powerpoint/2010/main" val="20809909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vivant, meubles&#10;&#10;Description générée automatiquement">
            <a:extLst>
              <a:ext uri="{FF2B5EF4-FFF2-40B4-BE49-F238E27FC236}">
                <a16:creationId xmlns:a16="http://schemas.microsoft.com/office/drawing/2014/main" id="{3D6A61C3-28A1-790C-633F-82143352B4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262" y="399011"/>
            <a:ext cx="11321934" cy="6184670"/>
          </a:xfrm>
          <a:prstGeom prst="rect">
            <a:avLst/>
          </a:prstGeom>
          <a:ln w="50800" cmpd="dbl">
            <a:solidFill>
              <a:schemeClr val="bg1"/>
            </a:solidFill>
          </a:ln>
        </p:spPr>
      </p:pic>
      <p:sp>
        <p:nvSpPr>
          <p:cNvPr id="4" name="ZoneTexte 3">
            <a:extLst>
              <a:ext uri="{FF2B5EF4-FFF2-40B4-BE49-F238E27FC236}">
                <a16:creationId xmlns:a16="http://schemas.microsoft.com/office/drawing/2014/main" id="{6A7163B0-2EC3-D0EA-FAA7-26A0650C38CA}"/>
              </a:ext>
            </a:extLst>
          </p:cNvPr>
          <p:cNvSpPr txBox="1"/>
          <p:nvPr/>
        </p:nvSpPr>
        <p:spPr>
          <a:xfrm>
            <a:off x="4934606" y="-40658"/>
            <a:ext cx="5391807" cy="400110"/>
          </a:xfrm>
          <a:prstGeom prst="rect">
            <a:avLst/>
          </a:prstGeom>
          <a:noFill/>
        </p:spPr>
        <p:txBody>
          <a:bodyPr wrap="square" rtlCol="0">
            <a:spAutoFit/>
          </a:bodyPr>
          <a:lstStyle/>
          <a:p>
            <a:r>
              <a:rPr lang="fr-FR" sz="2000" b="1" i="1" dirty="0">
                <a:solidFill>
                  <a:schemeClr val="bg1"/>
                </a:solidFill>
              </a:rPr>
              <a:t>Ecomusée d’Hauteluce</a:t>
            </a:r>
          </a:p>
        </p:txBody>
      </p:sp>
    </p:spTree>
    <p:extLst>
      <p:ext uri="{BB962C8B-B14F-4D97-AF65-F5344CB8AC3E}">
        <p14:creationId xmlns:p14="http://schemas.microsoft.com/office/powerpoint/2010/main" val="2355518688"/>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montagne, nature, extérieur&#10;&#10;Description générée automatiquement">
            <a:extLst>
              <a:ext uri="{FF2B5EF4-FFF2-40B4-BE49-F238E27FC236}">
                <a16:creationId xmlns:a16="http://schemas.microsoft.com/office/drawing/2014/main" id="{4F0D25EB-6803-AA39-9C25-511F53F3DD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764" y="432263"/>
            <a:ext cx="11222181" cy="6035040"/>
          </a:xfrm>
          <a:prstGeom prst="rect">
            <a:avLst/>
          </a:prstGeom>
          <a:ln w="50800" cmpd="dbl">
            <a:solidFill>
              <a:schemeClr val="bg1"/>
            </a:solidFill>
          </a:ln>
        </p:spPr>
      </p:pic>
      <p:sp>
        <p:nvSpPr>
          <p:cNvPr id="4" name="ZoneTexte 3">
            <a:extLst>
              <a:ext uri="{FF2B5EF4-FFF2-40B4-BE49-F238E27FC236}">
                <a16:creationId xmlns:a16="http://schemas.microsoft.com/office/drawing/2014/main" id="{5D147C23-81FB-E87E-EA96-7E3F5FC82872}"/>
              </a:ext>
            </a:extLst>
          </p:cNvPr>
          <p:cNvSpPr txBox="1"/>
          <p:nvPr/>
        </p:nvSpPr>
        <p:spPr>
          <a:xfrm>
            <a:off x="2979683" y="0"/>
            <a:ext cx="6999889" cy="400110"/>
          </a:xfrm>
          <a:prstGeom prst="rect">
            <a:avLst/>
          </a:prstGeom>
          <a:noFill/>
        </p:spPr>
        <p:txBody>
          <a:bodyPr wrap="square" rtlCol="0">
            <a:spAutoFit/>
          </a:bodyPr>
          <a:lstStyle/>
          <a:p>
            <a:r>
              <a:rPr lang="fr-FR" sz="2000" b="1" i="1" dirty="0">
                <a:solidFill>
                  <a:schemeClr val="bg1"/>
                </a:solidFill>
              </a:rPr>
              <a:t>Barrage de La Girotte et Centrale de Belleville &lt; 1740m </a:t>
            </a:r>
            <a:r>
              <a:rPr lang="fr-FR" dirty="0">
                <a:solidFill>
                  <a:schemeClr val="bg1"/>
                </a:solidFill>
              </a:rPr>
              <a:t>&gt;</a:t>
            </a:r>
          </a:p>
        </p:txBody>
      </p:sp>
    </p:spTree>
    <p:extLst>
      <p:ext uri="{BB962C8B-B14F-4D97-AF65-F5344CB8AC3E}">
        <p14:creationId xmlns:p14="http://schemas.microsoft.com/office/powerpoint/2010/main" val="1872323922"/>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herbe, ciel&#10;&#10;Description générée automatiquement">
            <a:extLst>
              <a:ext uri="{FF2B5EF4-FFF2-40B4-BE49-F238E27FC236}">
                <a16:creationId xmlns:a16="http://schemas.microsoft.com/office/drawing/2014/main" id="{9ADD4F8C-1A71-350A-8BA6-235A9156BA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903" y="346841"/>
            <a:ext cx="11382704" cy="6137087"/>
          </a:xfrm>
          <a:prstGeom prst="rect">
            <a:avLst/>
          </a:prstGeom>
        </p:spPr>
      </p:pic>
    </p:spTree>
    <p:extLst>
      <p:ext uri="{BB962C8B-B14F-4D97-AF65-F5344CB8AC3E}">
        <p14:creationId xmlns:p14="http://schemas.microsoft.com/office/powerpoint/2010/main" val="272094964"/>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herbe, ciel&#10;&#10;Description générée automatiquement">
            <a:extLst>
              <a:ext uri="{FF2B5EF4-FFF2-40B4-BE49-F238E27FC236}">
                <a16:creationId xmlns:a16="http://schemas.microsoft.com/office/drawing/2014/main" id="{8742E331-8374-B29D-5DA3-414E938916D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48394" y="515390"/>
            <a:ext cx="10873046" cy="5885410"/>
          </a:xfrm>
          <a:prstGeom prst="rect">
            <a:avLst/>
          </a:prstGeom>
          <a:ln w="50800" cmpd="dbl">
            <a:solidFill>
              <a:schemeClr val="bg1"/>
            </a:solidFill>
          </a:ln>
        </p:spPr>
      </p:pic>
      <p:sp>
        <p:nvSpPr>
          <p:cNvPr id="4" name="ZoneTexte 3">
            <a:extLst>
              <a:ext uri="{FF2B5EF4-FFF2-40B4-BE49-F238E27FC236}">
                <a16:creationId xmlns:a16="http://schemas.microsoft.com/office/drawing/2014/main" id="{FD04ADCE-D278-8F9F-2FDB-F0AAD4235B47}"/>
              </a:ext>
            </a:extLst>
          </p:cNvPr>
          <p:cNvSpPr txBox="1"/>
          <p:nvPr/>
        </p:nvSpPr>
        <p:spPr>
          <a:xfrm>
            <a:off x="4035973" y="115280"/>
            <a:ext cx="6069724" cy="400110"/>
          </a:xfrm>
          <a:prstGeom prst="rect">
            <a:avLst/>
          </a:prstGeom>
          <a:noFill/>
        </p:spPr>
        <p:txBody>
          <a:bodyPr wrap="square" rtlCol="0">
            <a:spAutoFit/>
          </a:bodyPr>
          <a:lstStyle/>
          <a:p>
            <a:r>
              <a:rPr lang="fr-FR" sz="2000" b="1" i="1" dirty="0">
                <a:solidFill>
                  <a:schemeClr val="bg1"/>
                </a:solidFill>
              </a:rPr>
              <a:t>Arêches  Depuis  la route de beaufort</a:t>
            </a:r>
          </a:p>
        </p:txBody>
      </p:sp>
    </p:spTree>
    <p:extLst>
      <p:ext uri="{BB962C8B-B14F-4D97-AF65-F5344CB8AC3E}">
        <p14:creationId xmlns:p14="http://schemas.microsoft.com/office/powerpoint/2010/main" val="1467164260"/>
      </p:ext>
    </p:extLst>
  </p:cSld>
  <p:clrMapOvr>
    <a:masterClrMapping/>
  </p:clrMapOvr>
  <mc:AlternateContent xmlns:mc="http://schemas.openxmlformats.org/markup-compatibility/2006">
    <mc:Choice xmlns:p14="http://schemas.microsoft.com/office/powerpoint/2010/main" Requires="p14">
      <p:transition spd="slow" p14:dur="5000" advClick="0" advTm="16000">
        <p14:glitter pattern="hexagon"/>
        <p:sndAc>
          <p:stSnd>
            <p:snd r:embed="rId2" name="videoplayback.wav"/>
          </p:stSnd>
        </p:sndAc>
      </p:transition>
    </mc:Choice>
    <mc:Fallback>
      <p:transition spd="slow" advClick="0" advTm="16000">
        <p:fade/>
        <p:sndAc>
          <p:stSnd>
            <p:snd r:embed="rId2" name="videoplayback.wav"/>
          </p:stSnd>
        </p:sndAc>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herbe&#10;&#10;Description générée automatiquement">
            <a:extLst>
              <a:ext uri="{FF2B5EF4-FFF2-40B4-BE49-F238E27FC236}">
                <a16:creationId xmlns:a16="http://schemas.microsoft.com/office/drawing/2014/main" id="{A0BA6CEE-C9FC-7669-68B3-97D285E2F3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4895" y="532015"/>
            <a:ext cx="10673541" cy="5885410"/>
          </a:xfrm>
          <a:prstGeom prst="rect">
            <a:avLst/>
          </a:prstGeom>
          <a:ln w="50800" cmpd="dbl">
            <a:solidFill>
              <a:schemeClr val="bg1"/>
            </a:solidFill>
          </a:ln>
        </p:spPr>
      </p:pic>
      <p:sp>
        <p:nvSpPr>
          <p:cNvPr id="4" name="ZoneTexte 3">
            <a:extLst>
              <a:ext uri="{FF2B5EF4-FFF2-40B4-BE49-F238E27FC236}">
                <a16:creationId xmlns:a16="http://schemas.microsoft.com/office/drawing/2014/main" id="{4F31F8D2-CDBF-F643-0653-FDA9B1EDA0E3}"/>
              </a:ext>
            </a:extLst>
          </p:cNvPr>
          <p:cNvSpPr txBox="1"/>
          <p:nvPr/>
        </p:nvSpPr>
        <p:spPr>
          <a:xfrm>
            <a:off x="2648606" y="40465"/>
            <a:ext cx="7583215" cy="400110"/>
          </a:xfrm>
          <a:prstGeom prst="rect">
            <a:avLst/>
          </a:prstGeom>
          <a:noFill/>
        </p:spPr>
        <p:txBody>
          <a:bodyPr wrap="square" rtlCol="0">
            <a:spAutoFit/>
          </a:bodyPr>
          <a:lstStyle/>
          <a:p>
            <a:r>
              <a:rPr lang="fr-FR" sz="2000" b="1" i="1" dirty="0">
                <a:solidFill>
                  <a:schemeClr val="bg1"/>
                </a:solidFill>
              </a:rPr>
              <a:t>Village De Beaufort  depuis Le Hameau des  </a:t>
            </a:r>
            <a:r>
              <a:rPr lang="fr-FR" sz="2000" b="1" i="1" dirty="0" err="1">
                <a:solidFill>
                  <a:schemeClr val="bg1"/>
                </a:solidFill>
              </a:rPr>
              <a:t>Curtillets</a:t>
            </a:r>
            <a:r>
              <a:rPr lang="fr-FR" sz="2000" b="1" i="1" dirty="0">
                <a:solidFill>
                  <a:schemeClr val="bg1"/>
                </a:solidFill>
              </a:rPr>
              <a:t> En été</a:t>
            </a:r>
          </a:p>
        </p:txBody>
      </p:sp>
    </p:spTree>
    <p:extLst>
      <p:ext uri="{BB962C8B-B14F-4D97-AF65-F5344CB8AC3E}">
        <p14:creationId xmlns:p14="http://schemas.microsoft.com/office/powerpoint/2010/main" val="693798718"/>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neige, extérieur, nature, montagne&#10;&#10;Description générée automatiquement">
            <a:extLst>
              <a:ext uri="{FF2B5EF4-FFF2-40B4-BE49-F238E27FC236}">
                <a16:creationId xmlns:a16="http://schemas.microsoft.com/office/drawing/2014/main" id="{CA4DC733-95F5-3B3A-1F30-B5E7942B1B3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19383" r="-1" b="-1"/>
          <a:stretch/>
        </p:blipFill>
        <p:spPr>
          <a:xfrm>
            <a:off x="321733" y="482137"/>
            <a:ext cx="11548534" cy="6054129"/>
          </a:xfrm>
          <a:prstGeom prst="rect">
            <a:avLst/>
          </a:prstGeom>
          <a:ln w="50800" cmpd="dbl">
            <a:solidFill>
              <a:schemeClr val="tx1"/>
            </a:solidFill>
          </a:ln>
        </p:spPr>
      </p:pic>
      <p:sp>
        <p:nvSpPr>
          <p:cNvPr id="4" name="ZoneTexte 3">
            <a:extLst>
              <a:ext uri="{FF2B5EF4-FFF2-40B4-BE49-F238E27FC236}">
                <a16:creationId xmlns:a16="http://schemas.microsoft.com/office/drawing/2014/main" id="{D3B17438-DA08-CB8B-3115-B341F9303BC0}"/>
              </a:ext>
            </a:extLst>
          </p:cNvPr>
          <p:cNvSpPr txBox="1"/>
          <p:nvPr/>
        </p:nvSpPr>
        <p:spPr>
          <a:xfrm>
            <a:off x="2270234" y="0"/>
            <a:ext cx="8655270" cy="461665"/>
          </a:xfrm>
          <a:prstGeom prst="rect">
            <a:avLst/>
          </a:prstGeom>
          <a:noFill/>
        </p:spPr>
        <p:txBody>
          <a:bodyPr wrap="square" rtlCol="0">
            <a:spAutoFit/>
          </a:bodyPr>
          <a:lstStyle/>
          <a:p>
            <a:r>
              <a:rPr lang="fr-FR" sz="2400" b="1" dirty="0"/>
              <a:t>Le Village  d’Arêches vue depuis  le Crêt </a:t>
            </a:r>
            <a:r>
              <a:rPr lang="fr-FR" sz="2400" b="1" dirty="0" err="1"/>
              <a:t>Gerel</a:t>
            </a:r>
            <a:r>
              <a:rPr lang="fr-FR" sz="2400" b="1" dirty="0"/>
              <a:t>  en Hiver</a:t>
            </a:r>
          </a:p>
        </p:txBody>
      </p:sp>
    </p:spTree>
    <p:extLst>
      <p:ext uri="{BB962C8B-B14F-4D97-AF65-F5344CB8AC3E}">
        <p14:creationId xmlns:p14="http://schemas.microsoft.com/office/powerpoint/2010/main" val="41070388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iel, extérieur, montagne, neige&#10;&#10;Description générée automatiquement">
            <a:extLst>
              <a:ext uri="{FF2B5EF4-FFF2-40B4-BE49-F238E27FC236}">
                <a16:creationId xmlns:a16="http://schemas.microsoft.com/office/drawing/2014/main" id="{E61BA437-21B4-B162-5614-E86689B277D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4451" r="-1" b="3798"/>
          <a:stretch/>
        </p:blipFill>
        <p:spPr>
          <a:xfrm>
            <a:off x="321733" y="577515"/>
            <a:ext cx="11548534" cy="5958751"/>
          </a:xfrm>
          <a:prstGeom prst="rect">
            <a:avLst/>
          </a:prstGeom>
          <a:ln w="50800" cmpd="dbl">
            <a:solidFill>
              <a:schemeClr val="tx1"/>
            </a:solidFill>
          </a:ln>
        </p:spPr>
      </p:pic>
      <p:sp>
        <p:nvSpPr>
          <p:cNvPr id="4" name="ZoneTexte 3">
            <a:extLst>
              <a:ext uri="{FF2B5EF4-FFF2-40B4-BE49-F238E27FC236}">
                <a16:creationId xmlns:a16="http://schemas.microsoft.com/office/drawing/2014/main" id="{1A2A6950-69A5-F4A7-DBC7-3434289F94A8}"/>
              </a:ext>
            </a:extLst>
          </p:cNvPr>
          <p:cNvSpPr txBox="1"/>
          <p:nvPr/>
        </p:nvSpPr>
        <p:spPr>
          <a:xfrm>
            <a:off x="2822026" y="177405"/>
            <a:ext cx="7945822" cy="400110"/>
          </a:xfrm>
          <a:prstGeom prst="rect">
            <a:avLst/>
          </a:prstGeom>
          <a:noFill/>
        </p:spPr>
        <p:txBody>
          <a:bodyPr wrap="square" rtlCol="0">
            <a:spAutoFit/>
          </a:bodyPr>
          <a:lstStyle/>
          <a:p>
            <a:r>
              <a:rPr lang="fr-FR" sz="2000" b="1" i="1" dirty="0"/>
              <a:t>Village  de Beaufort  depuis La Route  d’Arêches  en Hiver</a:t>
            </a:r>
          </a:p>
        </p:txBody>
      </p:sp>
    </p:spTree>
    <p:extLst>
      <p:ext uri="{BB962C8B-B14F-4D97-AF65-F5344CB8AC3E}">
        <p14:creationId xmlns:p14="http://schemas.microsoft.com/office/powerpoint/2010/main" val="1541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neige, maison&#10;&#10;Description générée automatiquement">
            <a:extLst>
              <a:ext uri="{FF2B5EF4-FFF2-40B4-BE49-F238E27FC236}">
                <a16:creationId xmlns:a16="http://schemas.microsoft.com/office/drawing/2014/main" id="{0A9DC440-9677-BDB9-AB69-7BEBC7D3D9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1891" y="498764"/>
            <a:ext cx="10972799" cy="5985163"/>
          </a:xfrm>
          <a:prstGeom prst="rect">
            <a:avLst/>
          </a:prstGeom>
          <a:ln w="50800" cmpd="dbl">
            <a:solidFill>
              <a:schemeClr val="bg1"/>
            </a:solidFill>
          </a:ln>
        </p:spPr>
      </p:pic>
      <p:sp>
        <p:nvSpPr>
          <p:cNvPr id="4" name="ZoneTexte 3">
            <a:extLst>
              <a:ext uri="{FF2B5EF4-FFF2-40B4-BE49-F238E27FC236}">
                <a16:creationId xmlns:a16="http://schemas.microsoft.com/office/drawing/2014/main" id="{CBAA5620-2B74-2135-861B-4BA972610E5E}"/>
              </a:ext>
            </a:extLst>
          </p:cNvPr>
          <p:cNvSpPr txBox="1"/>
          <p:nvPr/>
        </p:nvSpPr>
        <p:spPr>
          <a:xfrm>
            <a:off x="1229709" y="-1"/>
            <a:ext cx="10562897" cy="400110"/>
          </a:xfrm>
          <a:prstGeom prst="rect">
            <a:avLst/>
          </a:prstGeom>
          <a:noFill/>
        </p:spPr>
        <p:txBody>
          <a:bodyPr wrap="square" rtlCol="0">
            <a:spAutoFit/>
          </a:bodyPr>
          <a:lstStyle/>
          <a:p>
            <a:r>
              <a:rPr lang="fr-FR" sz="2000" b="1" i="1" dirty="0">
                <a:solidFill>
                  <a:schemeClr val="bg1"/>
                </a:solidFill>
              </a:rPr>
              <a:t>Vue Hivernale  d’Un Chalet Savoyard  Dans le Quartier  Du Planay  à Arêches - Beaufort</a:t>
            </a:r>
          </a:p>
        </p:txBody>
      </p:sp>
    </p:spTree>
    <p:extLst>
      <p:ext uri="{BB962C8B-B14F-4D97-AF65-F5344CB8AC3E}">
        <p14:creationId xmlns:p14="http://schemas.microsoft.com/office/powerpoint/2010/main" val="2408460139"/>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montagne, nature, herbe, extérieur&#10;&#10;Description générée automatiquement">
            <a:extLst>
              <a:ext uri="{FF2B5EF4-FFF2-40B4-BE49-F238E27FC236}">
                <a16:creationId xmlns:a16="http://schemas.microsoft.com/office/drawing/2014/main" id="{5C3C5EAA-3D5C-9A4B-B411-C6EA636C430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5513" y="482138"/>
            <a:ext cx="11205556" cy="6068291"/>
          </a:xfrm>
          <a:prstGeom prst="rect">
            <a:avLst/>
          </a:prstGeom>
          <a:ln w="50800" cmpd="dbl">
            <a:solidFill>
              <a:schemeClr val="bg1"/>
            </a:solidFill>
          </a:ln>
        </p:spPr>
      </p:pic>
      <p:sp>
        <p:nvSpPr>
          <p:cNvPr id="4" name="ZoneTexte 3">
            <a:extLst>
              <a:ext uri="{FF2B5EF4-FFF2-40B4-BE49-F238E27FC236}">
                <a16:creationId xmlns:a16="http://schemas.microsoft.com/office/drawing/2014/main" id="{0797E63B-05EF-7459-647A-DA2B77971D92}"/>
              </a:ext>
            </a:extLst>
          </p:cNvPr>
          <p:cNvSpPr txBox="1"/>
          <p:nvPr/>
        </p:nvSpPr>
        <p:spPr>
          <a:xfrm>
            <a:off x="4745421" y="41014"/>
            <a:ext cx="4792717" cy="400110"/>
          </a:xfrm>
          <a:prstGeom prst="rect">
            <a:avLst/>
          </a:prstGeom>
          <a:noFill/>
        </p:spPr>
        <p:txBody>
          <a:bodyPr wrap="square" rtlCol="0">
            <a:spAutoFit/>
          </a:bodyPr>
          <a:lstStyle/>
          <a:p>
            <a:r>
              <a:rPr lang="fr-FR" sz="2000" b="1" i="1" dirty="0">
                <a:solidFill>
                  <a:schemeClr val="bg1"/>
                </a:solidFill>
              </a:rPr>
              <a:t>Roc Du Vent ( Beaufortain )</a:t>
            </a:r>
          </a:p>
        </p:txBody>
      </p:sp>
    </p:spTree>
    <p:extLst>
      <p:ext uri="{BB962C8B-B14F-4D97-AF65-F5344CB8AC3E}">
        <p14:creationId xmlns:p14="http://schemas.microsoft.com/office/powerpoint/2010/main" val="3348351298"/>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extérieur, ciel&#10;&#10;Description générée automatiquement">
            <a:extLst>
              <a:ext uri="{FF2B5EF4-FFF2-40B4-BE49-F238E27FC236}">
                <a16:creationId xmlns:a16="http://schemas.microsoft.com/office/drawing/2014/main" id="{7DE3F208-9451-CC73-5392-B7BDA6CF4B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600" y="465512"/>
            <a:ext cx="10972800" cy="5981007"/>
          </a:xfrm>
          <a:prstGeom prst="rect">
            <a:avLst/>
          </a:prstGeom>
          <a:ln w="50800" cmpd="dbl">
            <a:solidFill>
              <a:schemeClr val="bg1"/>
            </a:solidFill>
          </a:ln>
        </p:spPr>
      </p:pic>
      <p:sp>
        <p:nvSpPr>
          <p:cNvPr id="4" name="ZoneTexte 3">
            <a:extLst>
              <a:ext uri="{FF2B5EF4-FFF2-40B4-BE49-F238E27FC236}">
                <a16:creationId xmlns:a16="http://schemas.microsoft.com/office/drawing/2014/main" id="{298D8E85-1AFC-629C-9932-C2E7D41AD340}"/>
              </a:ext>
            </a:extLst>
          </p:cNvPr>
          <p:cNvSpPr txBox="1"/>
          <p:nvPr/>
        </p:nvSpPr>
        <p:spPr>
          <a:xfrm>
            <a:off x="2869324" y="0"/>
            <a:ext cx="7551683" cy="400110"/>
          </a:xfrm>
          <a:prstGeom prst="rect">
            <a:avLst/>
          </a:prstGeom>
          <a:noFill/>
        </p:spPr>
        <p:txBody>
          <a:bodyPr wrap="square" rtlCol="0">
            <a:spAutoFit/>
          </a:bodyPr>
          <a:lstStyle/>
          <a:p>
            <a:r>
              <a:rPr lang="fr-FR" sz="2000" b="1" i="1" dirty="0">
                <a:solidFill>
                  <a:schemeClr val="bg1"/>
                </a:solidFill>
              </a:rPr>
              <a:t>Vue Sur Le Beaufortin  &lt; Hauteluce  Beaufort ,Arêches  &gt; </a:t>
            </a: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herbe, extérieur, montagne, ciel&#10;&#10;Description générée automatiquement">
            <a:extLst>
              <a:ext uri="{FF2B5EF4-FFF2-40B4-BE49-F238E27FC236}">
                <a16:creationId xmlns:a16="http://schemas.microsoft.com/office/drawing/2014/main" id="{6F07226A-8649-ECFA-E3C2-13026396BFD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81891"/>
            <a:ext cx="11548534" cy="5954376"/>
          </a:xfrm>
          <a:prstGeom prst="rect">
            <a:avLst/>
          </a:prstGeom>
          <a:ln w="50800" cmpd="dbl">
            <a:solidFill>
              <a:schemeClr val="tx1"/>
            </a:solidFill>
          </a:ln>
        </p:spPr>
      </p:pic>
      <p:sp>
        <p:nvSpPr>
          <p:cNvPr id="4" name="ZoneTexte 3">
            <a:extLst>
              <a:ext uri="{FF2B5EF4-FFF2-40B4-BE49-F238E27FC236}">
                <a16:creationId xmlns:a16="http://schemas.microsoft.com/office/drawing/2014/main" id="{83FCD0C5-11E7-2A77-C199-986B11039532}"/>
              </a:ext>
            </a:extLst>
          </p:cNvPr>
          <p:cNvSpPr txBox="1"/>
          <p:nvPr/>
        </p:nvSpPr>
        <p:spPr>
          <a:xfrm>
            <a:off x="3042745" y="140907"/>
            <a:ext cx="7062952" cy="400110"/>
          </a:xfrm>
          <a:prstGeom prst="rect">
            <a:avLst/>
          </a:prstGeom>
          <a:noFill/>
        </p:spPr>
        <p:txBody>
          <a:bodyPr wrap="square" rtlCol="0">
            <a:spAutoFit/>
          </a:bodyPr>
          <a:lstStyle/>
          <a:p>
            <a:r>
              <a:rPr lang="fr-FR" sz="2000" b="1" i="1" dirty="0"/>
              <a:t>Centrale De Belleville  Au pied  du Lac  de la Girotte</a:t>
            </a:r>
          </a:p>
        </p:txBody>
      </p:sp>
    </p:spTree>
    <p:extLst>
      <p:ext uri="{BB962C8B-B14F-4D97-AF65-F5344CB8AC3E}">
        <p14:creationId xmlns:p14="http://schemas.microsoft.com/office/powerpoint/2010/main" val="130739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montagne, arbre&#10;&#10;Description générée automatiquement">
            <a:extLst>
              <a:ext uri="{FF2B5EF4-FFF2-40B4-BE49-F238E27FC236}">
                <a16:creationId xmlns:a16="http://schemas.microsoft.com/office/drawing/2014/main" id="{63A193D0-69E8-0207-D608-96FDEED78B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0822" y="266007"/>
            <a:ext cx="9119062" cy="6350923"/>
          </a:xfrm>
          <a:prstGeom prst="rect">
            <a:avLst/>
          </a:prstGeom>
          <a:ln w="50800" cmpd="dbl">
            <a:solidFill>
              <a:schemeClr val="bg1"/>
            </a:solidFill>
          </a:ln>
        </p:spPr>
      </p:pic>
      <p:sp>
        <p:nvSpPr>
          <p:cNvPr id="4" name="ZoneTexte 3">
            <a:extLst>
              <a:ext uri="{FF2B5EF4-FFF2-40B4-BE49-F238E27FC236}">
                <a16:creationId xmlns:a16="http://schemas.microsoft.com/office/drawing/2014/main" id="{907AB081-61D0-2CB1-F36B-32A24F0ED587}"/>
              </a:ext>
            </a:extLst>
          </p:cNvPr>
          <p:cNvSpPr txBox="1"/>
          <p:nvPr/>
        </p:nvSpPr>
        <p:spPr>
          <a:xfrm>
            <a:off x="9570243" y="4698124"/>
            <a:ext cx="2732116" cy="707886"/>
          </a:xfrm>
          <a:prstGeom prst="rect">
            <a:avLst/>
          </a:prstGeom>
          <a:noFill/>
        </p:spPr>
        <p:txBody>
          <a:bodyPr wrap="square" rtlCol="0">
            <a:spAutoFit/>
          </a:bodyPr>
          <a:lstStyle/>
          <a:p>
            <a:r>
              <a:rPr lang="fr-FR" sz="2000" b="1" i="1" dirty="0">
                <a:solidFill>
                  <a:schemeClr val="bg1"/>
                </a:solidFill>
              </a:rPr>
              <a:t>Barrage De la Girotte à Voûtes Multiples</a:t>
            </a:r>
          </a:p>
        </p:txBody>
      </p:sp>
    </p:spTree>
    <p:extLst>
      <p:ext uri="{BB962C8B-B14F-4D97-AF65-F5344CB8AC3E}">
        <p14:creationId xmlns:p14="http://schemas.microsoft.com/office/powerpoint/2010/main" val="1660672916"/>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xtérieur, bâtiment, herbe, ciel&#10;&#10;Description générée automatiquement">
            <a:extLst>
              <a:ext uri="{FF2B5EF4-FFF2-40B4-BE49-F238E27FC236}">
                <a16:creationId xmlns:a16="http://schemas.microsoft.com/office/drawing/2014/main" id="{93C31802-A1D4-9FA5-E8B5-7C814D50F89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35061" r="2" b="5680"/>
          <a:stretch/>
        </p:blipFill>
        <p:spPr>
          <a:xfrm>
            <a:off x="321733" y="515389"/>
            <a:ext cx="11548534" cy="6020877"/>
          </a:xfrm>
          <a:prstGeom prst="rect">
            <a:avLst/>
          </a:prstGeom>
          <a:ln w="50800" cmpd="dbl">
            <a:solidFill>
              <a:schemeClr val="tx1"/>
            </a:solidFill>
          </a:ln>
        </p:spPr>
      </p:pic>
      <p:sp>
        <p:nvSpPr>
          <p:cNvPr id="4" name="ZoneTexte 3">
            <a:extLst>
              <a:ext uri="{FF2B5EF4-FFF2-40B4-BE49-F238E27FC236}">
                <a16:creationId xmlns:a16="http://schemas.microsoft.com/office/drawing/2014/main" id="{C97E6B01-7EBC-8EF2-54E5-09A230E59181}"/>
              </a:ext>
            </a:extLst>
          </p:cNvPr>
          <p:cNvSpPr txBox="1"/>
          <p:nvPr/>
        </p:nvSpPr>
        <p:spPr>
          <a:xfrm>
            <a:off x="4430110" y="6424"/>
            <a:ext cx="5376042" cy="400110"/>
          </a:xfrm>
          <a:prstGeom prst="rect">
            <a:avLst/>
          </a:prstGeom>
          <a:noFill/>
        </p:spPr>
        <p:txBody>
          <a:bodyPr wrap="square" rtlCol="0">
            <a:spAutoFit/>
          </a:bodyPr>
          <a:lstStyle/>
          <a:p>
            <a:r>
              <a:rPr lang="fr-FR" sz="2000" b="1" i="1" dirty="0"/>
              <a:t>La Commune De Beaufort </a:t>
            </a:r>
          </a:p>
        </p:txBody>
      </p:sp>
    </p:spTree>
    <p:extLst>
      <p:ext uri="{BB962C8B-B14F-4D97-AF65-F5344CB8AC3E}">
        <p14:creationId xmlns:p14="http://schemas.microsoft.com/office/powerpoint/2010/main" val="35281062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nature, extérieur&#10;&#10;Description générée automatiquement">
            <a:extLst>
              <a:ext uri="{FF2B5EF4-FFF2-40B4-BE49-F238E27FC236}">
                <a16:creationId xmlns:a16="http://schemas.microsoft.com/office/drawing/2014/main" id="{7D1E9D2A-2C84-2D6D-A879-1AB4800627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138" y="482138"/>
            <a:ext cx="11172306" cy="6035040"/>
          </a:xfrm>
          <a:prstGeom prst="rect">
            <a:avLst/>
          </a:prstGeom>
          <a:ln w="50800" cmpd="dbl">
            <a:solidFill>
              <a:schemeClr val="bg1"/>
            </a:solidFill>
          </a:ln>
        </p:spPr>
      </p:pic>
      <p:sp>
        <p:nvSpPr>
          <p:cNvPr id="4" name="ZoneTexte 3">
            <a:extLst>
              <a:ext uri="{FF2B5EF4-FFF2-40B4-BE49-F238E27FC236}">
                <a16:creationId xmlns:a16="http://schemas.microsoft.com/office/drawing/2014/main" id="{4B949BBF-0102-222D-58BE-FB5079F927DF}"/>
              </a:ext>
            </a:extLst>
          </p:cNvPr>
          <p:cNvSpPr txBox="1"/>
          <p:nvPr/>
        </p:nvSpPr>
        <p:spPr>
          <a:xfrm>
            <a:off x="3452648" y="22311"/>
            <a:ext cx="6653048" cy="400110"/>
          </a:xfrm>
          <a:prstGeom prst="rect">
            <a:avLst/>
          </a:prstGeom>
          <a:noFill/>
        </p:spPr>
        <p:txBody>
          <a:bodyPr wrap="square" rtlCol="0">
            <a:spAutoFit/>
          </a:bodyPr>
          <a:lstStyle/>
          <a:p>
            <a:r>
              <a:rPr lang="fr-FR" sz="2000" b="1" i="1" dirty="0">
                <a:solidFill>
                  <a:schemeClr val="bg1"/>
                </a:solidFill>
              </a:rPr>
              <a:t>Direction Des Massifs Dans le Beaufortain </a:t>
            </a:r>
          </a:p>
        </p:txBody>
      </p:sp>
    </p:spTree>
    <p:extLst>
      <p:ext uri="{BB962C8B-B14F-4D97-AF65-F5344CB8AC3E}">
        <p14:creationId xmlns:p14="http://schemas.microsoft.com/office/powerpoint/2010/main" val="4082536079"/>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 name="Image 4" descr="Une image contenant texte, ciel, bâtiment, extérieur&#10;&#10;Description générée automatiquement">
            <a:extLst>
              <a:ext uri="{FF2B5EF4-FFF2-40B4-BE49-F238E27FC236}">
                <a16:creationId xmlns:a16="http://schemas.microsoft.com/office/drawing/2014/main" id="{CCE7405D-EAA3-83EE-E453-0C1A8883FA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8516" y="482137"/>
            <a:ext cx="10972800" cy="6137737"/>
          </a:xfrm>
          <a:prstGeom prst="rect">
            <a:avLst/>
          </a:prstGeom>
          <a:ln w="50800" cmpd="dbl">
            <a:solidFill>
              <a:schemeClr val="tx1"/>
            </a:solidFill>
          </a:ln>
        </p:spPr>
      </p:pic>
      <p:sp>
        <p:nvSpPr>
          <p:cNvPr id="6" name="ZoneTexte 5">
            <a:extLst>
              <a:ext uri="{FF2B5EF4-FFF2-40B4-BE49-F238E27FC236}">
                <a16:creationId xmlns:a16="http://schemas.microsoft.com/office/drawing/2014/main" id="{9E1C5D7F-19A0-9521-629B-2ABBB2D862B0}"/>
              </a:ext>
            </a:extLst>
          </p:cNvPr>
          <p:cNvSpPr txBox="1"/>
          <p:nvPr/>
        </p:nvSpPr>
        <p:spPr>
          <a:xfrm>
            <a:off x="5249917" y="82027"/>
            <a:ext cx="5470634" cy="400110"/>
          </a:xfrm>
          <a:prstGeom prst="rect">
            <a:avLst/>
          </a:prstGeom>
          <a:noFill/>
        </p:spPr>
        <p:txBody>
          <a:bodyPr wrap="square" rtlCol="0">
            <a:spAutoFit/>
          </a:bodyPr>
          <a:lstStyle/>
          <a:p>
            <a:r>
              <a:rPr lang="fr-FR" sz="2000" b="1" i="1" dirty="0"/>
              <a:t>Hauteluce</a:t>
            </a:r>
          </a:p>
        </p:txBody>
      </p:sp>
    </p:spTree>
    <p:extLst>
      <p:ext uri="{BB962C8B-B14F-4D97-AF65-F5344CB8AC3E}">
        <p14:creationId xmlns:p14="http://schemas.microsoft.com/office/powerpoint/2010/main" val="15676627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 extérieur, ciel, route&#10;&#10;Description générée automatiquement">
            <a:extLst>
              <a:ext uri="{FF2B5EF4-FFF2-40B4-BE49-F238E27FC236}">
                <a16:creationId xmlns:a16="http://schemas.microsoft.com/office/drawing/2014/main" id="{EFC883F2-A749-EE30-03D5-9E79EB5F93B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98516"/>
            <a:ext cx="11548534" cy="5937750"/>
          </a:xfrm>
          <a:prstGeom prst="rect">
            <a:avLst/>
          </a:prstGeom>
          <a:ln w="50800" cmpd="dbl">
            <a:solidFill>
              <a:schemeClr val="tx1"/>
            </a:solidFill>
          </a:ln>
        </p:spPr>
      </p:pic>
      <p:sp>
        <p:nvSpPr>
          <p:cNvPr id="4" name="ZoneTexte 3">
            <a:extLst>
              <a:ext uri="{FF2B5EF4-FFF2-40B4-BE49-F238E27FC236}">
                <a16:creationId xmlns:a16="http://schemas.microsoft.com/office/drawing/2014/main" id="{53C39A9D-9618-D055-1742-AB8F36777BE9}"/>
              </a:ext>
            </a:extLst>
          </p:cNvPr>
          <p:cNvSpPr txBox="1"/>
          <p:nvPr/>
        </p:nvSpPr>
        <p:spPr>
          <a:xfrm>
            <a:off x="4083269" y="106290"/>
            <a:ext cx="5801711" cy="400110"/>
          </a:xfrm>
          <a:prstGeom prst="rect">
            <a:avLst/>
          </a:prstGeom>
          <a:noFill/>
        </p:spPr>
        <p:txBody>
          <a:bodyPr wrap="square" rtlCol="0">
            <a:spAutoFit/>
          </a:bodyPr>
          <a:lstStyle/>
          <a:p>
            <a:r>
              <a:rPr lang="fr-FR" sz="2000" b="1" i="1" dirty="0"/>
              <a:t>Coopérative Laitière Du Beaufortain</a:t>
            </a:r>
          </a:p>
        </p:txBody>
      </p:sp>
    </p:spTree>
    <p:extLst>
      <p:ext uri="{BB962C8B-B14F-4D97-AF65-F5344CB8AC3E}">
        <p14:creationId xmlns:p14="http://schemas.microsoft.com/office/powerpoint/2010/main" val="41571707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3A59565-1856-FA29-F3D8-841F49AACC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269" y="598515"/>
            <a:ext cx="10789920" cy="5769033"/>
          </a:xfrm>
          <a:prstGeom prst="rect">
            <a:avLst/>
          </a:prstGeom>
          <a:ln w="50800" cmpd="dbl">
            <a:solidFill>
              <a:schemeClr val="bg1"/>
            </a:solidFill>
          </a:ln>
        </p:spPr>
      </p:pic>
      <p:sp>
        <p:nvSpPr>
          <p:cNvPr id="4" name="ZoneTexte 3">
            <a:extLst>
              <a:ext uri="{FF2B5EF4-FFF2-40B4-BE49-F238E27FC236}">
                <a16:creationId xmlns:a16="http://schemas.microsoft.com/office/drawing/2014/main" id="{52747FA2-CCD0-86DD-9E3D-F1DABFB08B47}"/>
              </a:ext>
            </a:extLst>
          </p:cNvPr>
          <p:cNvSpPr txBox="1"/>
          <p:nvPr/>
        </p:nvSpPr>
        <p:spPr>
          <a:xfrm>
            <a:off x="4603531" y="90342"/>
            <a:ext cx="7252138" cy="400110"/>
          </a:xfrm>
          <a:prstGeom prst="rect">
            <a:avLst/>
          </a:prstGeom>
          <a:noFill/>
        </p:spPr>
        <p:txBody>
          <a:bodyPr wrap="square" rtlCol="0">
            <a:spAutoFit/>
          </a:bodyPr>
          <a:lstStyle/>
          <a:p>
            <a:r>
              <a:rPr lang="fr-FR" sz="2000" b="1" i="1" dirty="0">
                <a:solidFill>
                  <a:schemeClr val="bg1"/>
                </a:solidFill>
              </a:rPr>
              <a:t>Fromagerie  &lt; Le beaufort &gt;</a:t>
            </a:r>
          </a:p>
        </p:txBody>
      </p:sp>
    </p:spTree>
    <p:extLst>
      <p:ext uri="{BB962C8B-B14F-4D97-AF65-F5344CB8AC3E}">
        <p14:creationId xmlns:p14="http://schemas.microsoft.com/office/powerpoint/2010/main" val="3155388342"/>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18E2EF8-452A-FA20-4316-B207A084D72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82137"/>
            <a:ext cx="11548534" cy="6054129"/>
          </a:xfrm>
          <a:prstGeom prst="rect">
            <a:avLst/>
          </a:prstGeom>
          <a:ln w="50800" cmpd="dbl">
            <a:solidFill>
              <a:schemeClr val="tx1"/>
            </a:solidFill>
          </a:ln>
        </p:spPr>
      </p:pic>
      <p:sp>
        <p:nvSpPr>
          <p:cNvPr id="4" name="ZoneTexte 3">
            <a:extLst>
              <a:ext uri="{FF2B5EF4-FFF2-40B4-BE49-F238E27FC236}">
                <a16:creationId xmlns:a16="http://schemas.microsoft.com/office/drawing/2014/main" id="{AAE12A55-587F-5688-F59C-E4ADF71F8D9D}"/>
              </a:ext>
            </a:extLst>
          </p:cNvPr>
          <p:cNvSpPr txBox="1"/>
          <p:nvPr/>
        </p:nvSpPr>
        <p:spPr>
          <a:xfrm>
            <a:off x="4713889" y="0"/>
            <a:ext cx="6858000" cy="400110"/>
          </a:xfrm>
          <a:prstGeom prst="rect">
            <a:avLst/>
          </a:prstGeom>
          <a:noFill/>
        </p:spPr>
        <p:txBody>
          <a:bodyPr wrap="square" rtlCol="0">
            <a:spAutoFit/>
          </a:bodyPr>
          <a:lstStyle/>
          <a:p>
            <a:r>
              <a:rPr lang="fr-FR" sz="2000" b="1" i="1" dirty="0"/>
              <a:t>Le Fromage  &lt; Le beaufort &gt; </a:t>
            </a:r>
          </a:p>
        </p:txBody>
      </p:sp>
    </p:spTree>
    <p:extLst>
      <p:ext uri="{BB962C8B-B14F-4D97-AF65-F5344CB8AC3E}">
        <p14:creationId xmlns:p14="http://schemas.microsoft.com/office/powerpoint/2010/main" val="10545757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extérieur, nature&#10;&#10;Description générée automatiquement">
            <a:extLst>
              <a:ext uri="{FF2B5EF4-FFF2-40B4-BE49-F238E27FC236}">
                <a16:creationId xmlns:a16="http://schemas.microsoft.com/office/drawing/2014/main" id="{B184063B-55BF-5A95-7342-AB6FFCAC7F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269" y="615142"/>
            <a:ext cx="10740044" cy="5868785"/>
          </a:xfrm>
          <a:prstGeom prst="rect">
            <a:avLst/>
          </a:prstGeom>
          <a:ln w="50800" cmpd="dbl">
            <a:solidFill>
              <a:schemeClr val="bg1"/>
            </a:solidFill>
          </a:ln>
        </p:spPr>
      </p:pic>
      <p:sp>
        <p:nvSpPr>
          <p:cNvPr id="4" name="ZoneTexte 3">
            <a:extLst>
              <a:ext uri="{FF2B5EF4-FFF2-40B4-BE49-F238E27FC236}">
                <a16:creationId xmlns:a16="http://schemas.microsoft.com/office/drawing/2014/main" id="{C62782B6-CE4E-1BDD-AB38-A0C1A297930B}"/>
              </a:ext>
            </a:extLst>
          </p:cNvPr>
          <p:cNvSpPr txBox="1"/>
          <p:nvPr/>
        </p:nvSpPr>
        <p:spPr>
          <a:xfrm>
            <a:off x="2238704" y="143240"/>
            <a:ext cx="9585434" cy="461665"/>
          </a:xfrm>
          <a:prstGeom prst="rect">
            <a:avLst/>
          </a:prstGeom>
          <a:noFill/>
        </p:spPr>
        <p:txBody>
          <a:bodyPr wrap="square" rtlCol="0">
            <a:spAutoFit/>
          </a:bodyPr>
          <a:lstStyle/>
          <a:p>
            <a:r>
              <a:rPr lang="fr-FR" sz="2400" b="1" dirty="0">
                <a:solidFill>
                  <a:schemeClr val="bg1"/>
                </a:solidFill>
              </a:rPr>
              <a:t>Hauteluce Vue Du Village  et du Clocher à Bulbe de L’Eglise </a:t>
            </a:r>
          </a:p>
        </p:txBody>
      </p:sp>
    </p:spTree>
    <p:extLst>
      <p:ext uri="{BB962C8B-B14F-4D97-AF65-F5344CB8AC3E}">
        <p14:creationId xmlns:p14="http://schemas.microsoft.com/office/powerpoint/2010/main" val="3247123016"/>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xtérieur, herbe&#10;&#10;Description générée automatiquement">
            <a:extLst>
              <a:ext uri="{FF2B5EF4-FFF2-40B4-BE49-F238E27FC236}">
                <a16:creationId xmlns:a16="http://schemas.microsoft.com/office/drawing/2014/main" id="{75A665DF-FCC6-9AB6-DEF3-DA31117193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1519" y="465513"/>
            <a:ext cx="10756669" cy="6068291"/>
          </a:xfrm>
          <a:prstGeom prst="rect">
            <a:avLst/>
          </a:prstGeom>
          <a:ln w="50800" cmpd="dbl">
            <a:solidFill>
              <a:schemeClr val="bg1"/>
            </a:solidFill>
          </a:ln>
        </p:spPr>
      </p:pic>
      <p:sp>
        <p:nvSpPr>
          <p:cNvPr id="4" name="ZoneTexte 3">
            <a:extLst>
              <a:ext uri="{FF2B5EF4-FFF2-40B4-BE49-F238E27FC236}">
                <a16:creationId xmlns:a16="http://schemas.microsoft.com/office/drawing/2014/main" id="{B721B5E7-F5DC-F2E3-1C72-E4010DF29EC0}"/>
              </a:ext>
            </a:extLst>
          </p:cNvPr>
          <p:cNvSpPr txBox="1"/>
          <p:nvPr/>
        </p:nvSpPr>
        <p:spPr>
          <a:xfrm>
            <a:off x="2270234" y="65403"/>
            <a:ext cx="8150772" cy="400110"/>
          </a:xfrm>
          <a:prstGeom prst="rect">
            <a:avLst/>
          </a:prstGeom>
          <a:noFill/>
        </p:spPr>
        <p:txBody>
          <a:bodyPr wrap="square" rtlCol="0">
            <a:spAutoFit/>
          </a:bodyPr>
          <a:lstStyle/>
          <a:p>
            <a:r>
              <a:rPr lang="fr-FR" sz="2000" b="1" i="1" dirty="0">
                <a:solidFill>
                  <a:schemeClr val="bg1"/>
                </a:solidFill>
              </a:rPr>
              <a:t>Vue Générale  de Hauteluce depuis la Route du Col Des Saisies </a:t>
            </a:r>
          </a:p>
        </p:txBody>
      </p:sp>
    </p:spTree>
    <p:extLst>
      <p:ext uri="{BB962C8B-B14F-4D97-AF65-F5344CB8AC3E}">
        <p14:creationId xmlns:p14="http://schemas.microsoft.com/office/powerpoint/2010/main" val="449348057"/>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vieux, lieu de culte&#10;&#10;Description générée automatiquement">
            <a:extLst>
              <a:ext uri="{FF2B5EF4-FFF2-40B4-BE49-F238E27FC236}">
                <a16:creationId xmlns:a16="http://schemas.microsoft.com/office/drawing/2014/main" id="{9D783CB3-0BDB-86FA-615D-3FA9448F75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640" y="311727"/>
            <a:ext cx="6519949" cy="6234545"/>
          </a:xfrm>
          <a:prstGeom prst="rect">
            <a:avLst/>
          </a:prstGeom>
          <a:ln w="50800" cmpd="dbl">
            <a:solidFill>
              <a:schemeClr val="bg1"/>
            </a:solidFill>
          </a:ln>
        </p:spPr>
      </p:pic>
      <p:sp>
        <p:nvSpPr>
          <p:cNvPr id="4" name="ZoneTexte 3">
            <a:extLst>
              <a:ext uri="{FF2B5EF4-FFF2-40B4-BE49-F238E27FC236}">
                <a16:creationId xmlns:a16="http://schemas.microsoft.com/office/drawing/2014/main" id="{08849CD7-A039-38E8-B892-FEFE468A8924}"/>
              </a:ext>
            </a:extLst>
          </p:cNvPr>
          <p:cNvSpPr txBox="1"/>
          <p:nvPr/>
        </p:nvSpPr>
        <p:spPr>
          <a:xfrm>
            <a:off x="7378262" y="4792717"/>
            <a:ext cx="4130566" cy="1015663"/>
          </a:xfrm>
          <a:prstGeom prst="rect">
            <a:avLst/>
          </a:prstGeom>
          <a:noFill/>
        </p:spPr>
        <p:txBody>
          <a:bodyPr wrap="square" rtlCol="0">
            <a:spAutoFit/>
          </a:bodyPr>
          <a:lstStyle/>
          <a:p>
            <a:r>
              <a:rPr lang="fr-FR" sz="2000" b="1" i="1" dirty="0">
                <a:solidFill>
                  <a:schemeClr val="bg1"/>
                </a:solidFill>
              </a:rPr>
              <a:t>Eglise  Saint Jacques  - D’ Assyrie  Avec son</a:t>
            </a:r>
          </a:p>
          <a:p>
            <a:r>
              <a:rPr lang="fr-FR" sz="2000" b="1" i="1" dirty="0">
                <a:solidFill>
                  <a:schemeClr val="bg1"/>
                </a:solidFill>
              </a:rPr>
              <a:t>Clocher à Bulbe</a:t>
            </a:r>
          </a:p>
        </p:txBody>
      </p:sp>
    </p:spTree>
    <p:extLst>
      <p:ext uri="{BB962C8B-B14F-4D97-AF65-F5344CB8AC3E}">
        <p14:creationId xmlns:p14="http://schemas.microsoft.com/office/powerpoint/2010/main" val="706688249"/>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ierre, allée, passerelle&#10;&#10;Description générée automatiquement">
            <a:extLst>
              <a:ext uri="{FF2B5EF4-FFF2-40B4-BE49-F238E27FC236}">
                <a16:creationId xmlns:a16="http://schemas.microsoft.com/office/drawing/2014/main" id="{BB02BEF5-E215-566F-92D8-9EA0E2628D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1891" y="482138"/>
            <a:ext cx="7800109" cy="5951913"/>
          </a:xfrm>
          <a:prstGeom prst="rect">
            <a:avLst/>
          </a:prstGeom>
          <a:ln w="50800" cmpd="dbl">
            <a:solidFill>
              <a:schemeClr val="bg1"/>
            </a:solidFill>
          </a:ln>
        </p:spPr>
      </p:pic>
      <p:sp>
        <p:nvSpPr>
          <p:cNvPr id="4" name="ZoneTexte 3">
            <a:extLst>
              <a:ext uri="{FF2B5EF4-FFF2-40B4-BE49-F238E27FC236}">
                <a16:creationId xmlns:a16="http://schemas.microsoft.com/office/drawing/2014/main" id="{BFB64913-C6C3-17A2-0CDB-B0D6AF93F86A}"/>
              </a:ext>
            </a:extLst>
          </p:cNvPr>
          <p:cNvSpPr txBox="1"/>
          <p:nvPr/>
        </p:nvSpPr>
        <p:spPr>
          <a:xfrm>
            <a:off x="8576441" y="4335517"/>
            <a:ext cx="3247697" cy="707886"/>
          </a:xfrm>
          <a:prstGeom prst="rect">
            <a:avLst/>
          </a:prstGeom>
          <a:noFill/>
        </p:spPr>
        <p:txBody>
          <a:bodyPr wrap="square" rtlCol="0">
            <a:spAutoFit/>
          </a:bodyPr>
          <a:lstStyle/>
          <a:p>
            <a:r>
              <a:rPr lang="fr-FR" sz="2000" b="1" i="1" dirty="0">
                <a:solidFill>
                  <a:schemeClr val="bg1"/>
                </a:solidFill>
              </a:rPr>
              <a:t>Intérieur De L’Eglise Saint Jacques  d’Assyrie</a:t>
            </a: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neige, extérieur, montagne, nature&#10;&#10;Description générée automatiquement">
            <a:extLst>
              <a:ext uri="{FF2B5EF4-FFF2-40B4-BE49-F238E27FC236}">
                <a16:creationId xmlns:a16="http://schemas.microsoft.com/office/drawing/2014/main" id="{1F634209-7831-FA57-81DB-902779C61A3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1733" y="532015"/>
            <a:ext cx="11548534" cy="6004251"/>
          </a:xfrm>
          <a:prstGeom prst="rect">
            <a:avLst/>
          </a:prstGeom>
          <a:ln w="50800" cmpd="dbl">
            <a:solidFill>
              <a:schemeClr val="tx1"/>
            </a:solidFill>
          </a:ln>
        </p:spPr>
      </p:pic>
      <p:sp>
        <p:nvSpPr>
          <p:cNvPr id="4" name="ZoneTexte 3">
            <a:extLst>
              <a:ext uri="{FF2B5EF4-FFF2-40B4-BE49-F238E27FC236}">
                <a16:creationId xmlns:a16="http://schemas.microsoft.com/office/drawing/2014/main" id="{6AE87595-8628-7667-81D0-A25198E498D3}"/>
              </a:ext>
            </a:extLst>
          </p:cNvPr>
          <p:cNvSpPr txBox="1"/>
          <p:nvPr/>
        </p:nvSpPr>
        <p:spPr>
          <a:xfrm>
            <a:off x="5407572" y="121679"/>
            <a:ext cx="5833242" cy="400110"/>
          </a:xfrm>
          <a:prstGeom prst="rect">
            <a:avLst/>
          </a:prstGeom>
          <a:noFill/>
        </p:spPr>
        <p:txBody>
          <a:bodyPr wrap="square" rtlCol="0">
            <a:spAutoFit/>
          </a:bodyPr>
          <a:lstStyle/>
          <a:p>
            <a:r>
              <a:rPr lang="fr-FR" sz="2000" b="1" i="1" dirty="0"/>
              <a:t>Les Saisies </a:t>
            </a:r>
          </a:p>
        </p:txBody>
      </p:sp>
    </p:spTree>
    <p:extLst>
      <p:ext uri="{BB962C8B-B14F-4D97-AF65-F5344CB8AC3E}">
        <p14:creationId xmlns:p14="http://schemas.microsoft.com/office/powerpoint/2010/main" val="24211966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Image 4" descr="Une image contenant neige, extérieur, montagne, nature&#10;&#10;Description générée automatiquement">
            <a:extLst>
              <a:ext uri="{FF2B5EF4-FFF2-40B4-BE49-F238E27FC236}">
                <a16:creationId xmlns:a16="http://schemas.microsoft.com/office/drawing/2014/main" id="{8E882762-1E1F-AEAC-DC55-B3643680D93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2633" y="315310"/>
            <a:ext cx="8624884" cy="6218493"/>
          </a:xfrm>
          <a:prstGeom prst="rect">
            <a:avLst/>
          </a:prstGeom>
          <a:ln w="50800" cmpd="dbl">
            <a:solidFill>
              <a:schemeClr val="bg1"/>
            </a:solidFill>
          </a:ln>
        </p:spPr>
      </p:pic>
      <p:sp>
        <p:nvSpPr>
          <p:cNvPr id="6" name="ZoneTexte 5">
            <a:extLst>
              <a:ext uri="{FF2B5EF4-FFF2-40B4-BE49-F238E27FC236}">
                <a16:creationId xmlns:a16="http://schemas.microsoft.com/office/drawing/2014/main" id="{50DC42B8-8E90-18F7-EAD7-E98B00CD5C0C}"/>
              </a:ext>
            </a:extLst>
          </p:cNvPr>
          <p:cNvSpPr txBox="1"/>
          <p:nvPr/>
        </p:nvSpPr>
        <p:spPr>
          <a:xfrm>
            <a:off x="9188626" y="5527725"/>
            <a:ext cx="6763407" cy="400110"/>
          </a:xfrm>
          <a:prstGeom prst="rect">
            <a:avLst/>
          </a:prstGeom>
          <a:noFill/>
        </p:spPr>
        <p:txBody>
          <a:bodyPr wrap="square" rtlCol="0">
            <a:spAutoFit/>
          </a:bodyPr>
          <a:lstStyle/>
          <a:p>
            <a:r>
              <a:rPr lang="fr-FR" sz="2000" b="1" i="1" dirty="0">
                <a:solidFill>
                  <a:schemeClr val="bg1"/>
                </a:solidFill>
              </a:rPr>
              <a:t>Les Saisies </a:t>
            </a:r>
          </a:p>
        </p:txBody>
      </p:sp>
      <p:sp>
        <p:nvSpPr>
          <p:cNvPr id="7" name="ZoneTexte 6">
            <a:extLst>
              <a:ext uri="{FF2B5EF4-FFF2-40B4-BE49-F238E27FC236}">
                <a16:creationId xmlns:a16="http://schemas.microsoft.com/office/drawing/2014/main" id="{4493BD9D-1E32-123F-E8C3-AD2D11A64E3B}"/>
              </a:ext>
            </a:extLst>
          </p:cNvPr>
          <p:cNvSpPr txBox="1"/>
          <p:nvPr/>
        </p:nvSpPr>
        <p:spPr>
          <a:xfrm>
            <a:off x="9049407" y="930165"/>
            <a:ext cx="3142593" cy="1200329"/>
          </a:xfrm>
          <a:prstGeom prst="rect">
            <a:avLst/>
          </a:prstGeom>
          <a:noFill/>
        </p:spPr>
        <p:txBody>
          <a:bodyPr wrap="square" rtlCol="0">
            <a:spAutoFit/>
          </a:bodyPr>
          <a:lstStyle/>
          <a:p>
            <a:r>
              <a:rPr lang="fr-FR" sz="2400" b="1" i="1" dirty="0">
                <a:solidFill>
                  <a:schemeClr val="bg1"/>
                </a:solidFill>
              </a:rPr>
              <a:t>Lorient Vous  A Présenter La Commune  Le Beaufortain</a:t>
            </a:r>
          </a:p>
        </p:txBody>
      </p:sp>
      <p:sp>
        <p:nvSpPr>
          <p:cNvPr id="8" name="ZoneTexte 7">
            <a:extLst>
              <a:ext uri="{FF2B5EF4-FFF2-40B4-BE49-F238E27FC236}">
                <a16:creationId xmlns:a16="http://schemas.microsoft.com/office/drawing/2014/main" id="{69625C86-17FD-CDD3-3F04-30BDC4DE2624}"/>
              </a:ext>
            </a:extLst>
          </p:cNvPr>
          <p:cNvSpPr txBox="1"/>
          <p:nvPr/>
        </p:nvSpPr>
        <p:spPr>
          <a:xfrm>
            <a:off x="9119016" y="2471509"/>
            <a:ext cx="2859960" cy="830997"/>
          </a:xfrm>
          <a:prstGeom prst="rect">
            <a:avLst/>
          </a:prstGeom>
          <a:noFill/>
        </p:spPr>
        <p:txBody>
          <a:bodyPr wrap="square" rtlCol="0">
            <a:spAutoFit/>
          </a:bodyPr>
          <a:lstStyle/>
          <a:p>
            <a:r>
              <a:rPr lang="fr-FR" sz="2400" b="1" i="1" dirty="0">
                <a:solidFill>
                  <a:schemeClr val="bg1"/>
                </a:solidFill>
              </a:rPr>
              <a:t>Le Son Et Les Images Du Net</a:t>
            </a:r>
          </a:p>
        </p:txBody>
      </p:sp>
      <p:sp>
        <p:nvSpPr>
          <p:cNvPr id="9" name="ZoneTexte 8">
            <a:extLst>
              <a:ext uri="{FF2B5EF4-FFF2-40B4-BE49-F238E27FC236}">
                <a16:creationId xmlns:a16="http://schemas.microsoft.com/office/drawing/2014/main" id="{90A2D4FA-4DAD-9F93-BED2-82315B41C817}"/>
              </a:ext>
            </a:extLst>
          </p:cNvPr>
          <p:cNvSpPr txBox="1"/>
          <p:nvPr/>
        </p:nvSpPr>
        <p:spPr>
          <a:xfrm>
            <a:off x="9247006" y="3536756"/>
            <a:ext cx="2603981" cy="461665"/>
          </a:xfrm>
          <a:prstGeom prst="rect">
            <a:avLst/>
          </a:prstGeom>
          <a:noFill/>
        </p:spPr>
        <p:txBody>
          <a:bodyPr wrap="square" rtlCol="0">
            <a:spAutoFit/>
          </a:bodyPr>
          <a:lstStyle/>
          <a:p>
            <a:r>
              <a:rPr lang="fr-FR" sz="2400" b="1" i="1" dirty="0">
                <a:solidFill>
                  <a:schemeClr val="bg1"/>
                </a:solidFill>
              </a:rPr>
              <a:t>Lorient</a:t>
            </a:r>
          </a:p>
        </p:txBody>
      </p:sp>
    </p:spTree>
    <p:extLst>
      <p:ext uri="{BB962C8B-B14F-4D97-AF65-F5344CB8AC3E}">
        <p14:creationId xmlns:p14="http://schemas.microsoft.com/office/powerpoint/2010/main" val="1878371003"/>
      </p:ext>
    </p:extLst>
  </p:cSld>
  <p:clrMapOvr>
    <a:masterClrMapping/>
  </p:clrMapOvr>
  <mc:AlternateContent xmlns:mc="http://schemas.openxmlformats.org/markup-compatibility/2006" xmlns:p14="http://schemas.microsoft.com/office/powerpoint/2010/main">
    <mc:Choice Requires="p14">
      <p:transition spd="slow" p14:dur="5000" advClick="0" advTm="16000">
        <p14:glitter pattern="hexagon"/>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275</Words>
  <Application>Microsoft Office PowerPoint</Application>
  <PresentationFormat>Grand écran</PresentationFormat>
  <Paragraphs>34</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10</cp:revision>
  <dcterms:created xsi:type="dcterms:W3CDTF">2022-08-18T11:30:00Z</dcterms:created>
  <dcterms:modified xsi:type="dcterms:W3CDTF">2022-08-25T03:24:14Z</dcterms:modified>
</cp:coreProperties>
</file>