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99" r:id="rId3"/>
    <p:sldId id="300" r:id="rId4"/>
    <p:sldId id="294" r:id="rId5"/>
    <p:sldId id="293" r:id="rId6"/>
    <p:sldId id="292" r:id="rId7"/>
    <p:sldId id="291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96" r:id="rId29"/>
    <p:sldId id="297" r:id="rId30"/>
    <p:sldId id="29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5kEx4g4XrAjqzp+1SSC2g==" hashData="va0CD458lB6lU00zlWZ1btykfSbehCYWPAfn9lk9mMVeYT1Qv8tmXV6Z6IarX/C6uaMn+L/2qlQbjBvADcU6r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3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12/08/2022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rose, plante&#10;&#10;Description générée automatiquement">
            <a:extLst>
              <a:ext uri="{FF2B5EF4-FFF2-40B4-BE49-F238E27FC236}">
                <a16:creationId xmlns:a16="http://schemas.microsoft.com/office/drawing/2014/main" id="{F2BF4B8A-BFFA-6594-9F4D-5107315275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492" y="618545"/>
            <a:ext cx="7889016" cy="5900468"/>
          </a:xfrm>
          <a:prstGeom prst="rect">
            <a:avLst/>
          </a:prstGeom>
          <a:ln w="44450" cmpd="dbl">
            <a:solidFill>
              <a:schemeClr val="bg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789F3A-8745-6D9C-6AEA-AEA923FCAC51}"/>
              </a:ext>
            </a:extLst>
          </p:cNvPr>
          <p:cNvSpPr txBox="1"/>
          <p:nvPr/>
        </p:nvSpPr>
        <p:spPr>
          <a:xfrm>
            <a:off x="3302000" y="2167466"/>
            <a:ext cx="6120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 Une Promenade En Aquitaine N°1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  <p:sndAc>
          <p:stSnd loop="1">
            <p:snd r:embed="rId2" name="L'ESPERANCE FOLLE..valse musette..jean claude898.wav"/>
          </p:stSnd>
        </p:sndAc>
      </p:transition>
    </mc:Choice>
    <mc:Fallback>
      <p:transition spd="slow" advClick="0" advTm="16000">
        <p:fade/>
        <p:sndAc>
          <p:stSnd loop="1">
            <p:snd r:embed="rId2" name="L'ESPERANCE FOLLE..valse musette..jean claude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136A0A-4528-DF80-2B73-3463AC5DEF5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région Nouvelle-Aquitaine résulte de la fusion de trois collectivités territoriales (Aquitaine, Limousin et Poitou-Charentes) décidée dans le cadre de la réforme territoriale de 2014. S’étendant sur 84 036 km219 (comparable à la superficie de l’Autriche), plus étendue que la Guyane, c'est la plus vaste région de France (métropole et outre-mer confondus). Elle est l'une des quatre régions constitutives du Midi de la France.</a:t>
            </a:r>
          </a:p>
          <a:p>
            <a:pPr algn="ctr"/>
            <a:endParaRPr lang="fr-FR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Elle couvre une partie du Grand Sud-Ouest, soit douze départements qui sont les suivants par ordre alphabétique : Charente, Charente-Maritime, Corrèze, Creuse, Deux-Sèvres, Dordogne, Gironde, Haute-Vienne, Landes, Lot-et-Garonne, Pyrénées-Atlantiques et Vienne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67B448-DADC-2F0A-BC1F-31DA9E2EBA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991" y="421341"/>
            <a:ext cx="5038017" cy="6015318"/>
          </a:xfrm>
          <a:prstGeom prst="rect">
            <a:avLst/>
          </a:prstGeom>
          <a:ln w="44450" cmpd="dbl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938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nature, colline&#10;&#10;Description générée automatiquement">
            <a:extLst>
              <a:ext uri="{FF2B5EF4-FFF2-40B4-BE49-F238E27FC236}">
                <a16:creationId xmlns:a16="http://schemas.microsoft.com/office/drawing/2014/main" id="{4A099D9D-9131-CB8F-3BA0-EB8767F94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858" y="663388"/>
            <a:ext cx="10596283" cy="584779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515A7-B989-D36C-C9CB-75814A38457F}"/>
              </a:ext>
            </a:extLst>
          </p:cNvPr>
          <p:cNvSpPr txBox="1"/>
          <p:nvPr/>
        </p:nvSpPr>
        <p:spPr>
          <a:xfrm>
            <a:off x="3014133" y="201723"/>
            <a:ext cx="858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Le pic Du Midi d’Ossau S’élève à  2884 Mètres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arbre, ciel, extérieur&#10;&#10;Description générée automatiquement">
            <a:extLst>
              <a:ext uri="{FF2B5EF4-FFF2-40B4-BE49-F238E27FC236}">
                <a16:creationId xmlns:a16="http://schemas.microsoft.com/office/drawing/2014/main" id="{1C7A9081-0BC2-075D-2E75-81569B4CD7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3" y="502023"/>
            <a:ext cx="11548534" cy="6034243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6A8BB5-183E-9DB4-C792-232778485B4B}"/>
              </a:ext>
            </a:extLst>
          </p:cNvPr>
          <p:cNvSpPr txBox="1"/>
          <p:nvPr/>
        </p:nvSpPr>
        <p:spPr>
          <a:xfrm>
            <a:off x="2794000" y="40358"/>
            <a:ext cx="660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 Du limousin et Vue  du Lac  Vassivière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bateau, extérieur, en bois, eau&#10;&#10;Description générée automatiquement">
            <a:extLst>
              <a:ext uri="{FF2B5EF4-FFF2-40B4-BE49-F238E27FC236}">
                <a16:creationId xmlns:a16="http://schemas.microsoft.com/office/drawing/2014/main" id="{A5B02830-05E0-2209-7DD0-90EA716C4D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082" y="484094"/>
            <a:ext cx="11707906" cy="6167718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E74BF9-7B44-E910-7B14-85D5CB4D233B}"/>
              </a:ext>
            </a:extLst>
          </p:cNvPr>
          <p:cNvSpPr txBox="1"/>
          <p:nvPr/>
        </p:nvSpPr>
        <p:spPr>
          <a:xfrm>
            <a:off x="1523501" y="47073"/>
            <a:ext cx="9127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Site Ostréicole  de Fort Royer Dans le Bassin  De Marennes  Oléron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nature, extérieur, ciel, montagne&#10;&#10;Description générée automatiquement">
            <a:extLst>
              <a:ext uri="{FF2B5EF4-FFF2-40B4-BE49-F238E27FC236}">
                <a16:creationId xmlns:a16="http://schemas.microsoft.com/office/drawing/2014/main" id="{5FD24AC6-A8E8-7FDE-7BBF-0B6CAF8740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094" y="394446"/>
            <a:ext cx="11152093" cy="6149789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3490F5-C7CC-11FD-B9AC-FB1DE68708AF}"/>
              </a:ext>
            </a:extLst>
          </p:cNvPr>
          <p:cNvSpPr txBox="1"/>
          <p:nvPr/>
        </p:nvSpPr>
        <p:spPr>
          <a:xfrm>
            <a:off x="2252132" y="-67219"/>
            <a:ext cx="9197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Gironde  est le plus vaste  estuaire  d’Europe occidentale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5C7AD72-820A-C6E4-B258-11C9EC46F5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024" y="455420"/>
            <a:ext cx="11187952" cy="6124674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A2D7AE-58E7-F61B-D495-F85810AF9707}"/>
              </a:ext>
            </a:extLst>
          </p:cNvPr>
          <p:cNvSpPr txBox="1"/>
          <p:nvPr/>
        </p:nvSpPr>
        <p:spPr>
          <a:xfrm>
            <a:off x="1503024" y="47073"/>
            <a:ext cx="11187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Vignes Du Domaine  de Château </a:t>
            </a:r>
            <a:r>
              <a:rPr lang="fr-FR" sz="2400" b="1" dirty="0" err="1">
                <a:solidFill>
                  <a:schemeClr val="bg1"/>
                </a:solidFill>
              </a:rPr>
              <a:t>Margeot</a:t>
            </a:r>
            <a:r>
              <a:rPr lang="fr-FR" sz="2400" b="1" dirty="0">
                <a:solidFill>
                  <a:schemeClr val="bg1"/>
                </a:solidFill>
              </a:rPr>
              <a:t> dans le Vignoble  Du Médoc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eau, extérieur, nature&#10;&#10;Description générée automatiquement">
            <a:extLst>
              <a:ext uri="{FF2B5EF4-FFF2-40B4-BE49-F238E27FC236}">
                <a16:creationId xmlns:a16="http://schemas.microsoft.com/office/drawing/2014/main" id="{718F2158-4BD5-6C6C-8DB1-06FCAA6633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588" y="448235"/>
            <a:ext cx="11474824" cy="6060142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8DFF2E-F676-29AC-7338-8D4F37D65734}"/>
              </a:ext>
            </a:extLst>
          </p:cNvPr>
          <p:cNvSpPr txBox="1"/>
          <p:nvPr/>
        </p:nvSpPr>
        <p:spPr>
          <a:xfrm>
            <a:off x="2946401" y="-22395"/>
            <a:ext cx="714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Cabanes </a:t>
            </a:r>
            <a:r>
              <a:rPr lang="fr-FR" sz="2400" b="1" dirty="0" err="1">
                <a:solidFill>
                  <a:schemeClr val="bg1"/>
                </a:solidFill>
              </a:rPr>
              <a:t>Tchanquées</a:t>
            </a:r>
            <a:r>
              <a:rPr lang="fr-FR" sz="2400" b="1" dirty="0">
                <a:solidFill>
                  <a:schemeClr val="bg1"/>
                </a:solidFill>
              </a:rPr>
              <a:t>  dans le Bassin d’Arcachon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nature&#10;&#10;Description générée automatiquement">
            <a:extLst>
              <a:ext uri="{FF2B5EF4-FFF2-40B4-BE49-F238E27FC236}">
                <a16:creationId xmlns:a16="http://schemas.microsoft.com/office/drawing/2014/main" id="{B62C0171-865F-7091-00BB-B40FA23CAD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733" y="573741"/>
            <a:ext cx="11548534" cy="5962526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32005E-AA49-B8D8-93EB-AFB09786CDBB}"/>
              </a:ext>
            </a:extLst>
          </p:cNvPr>
          <p:cNvSpPr txBox="1"/>
          <p:nvPr/>
        </p:nvSpPr>
        <p:spPr>
          <a:xfrm>
            <a:off x="1659466" y="16933"/>
            <a:ext cx="9939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Vallée de </a:t>
            </a:r>
            <a:r>
              <a:rPr lang="fr-FR" sz="2400" b="1" dirty="0" err="1"/>
              <a:t>Barétous</a:t>
            </a:r>
            <a:r>
              <a:rPr lang="fr-FR" sz="2400" b="1" dirty="0"/>
              <a:t>  Vue Du Pic d’</a:t>
            </a:r>
            <a:r>
              <a:rPr lang="fr-FR" sz="2400" b="1" dirty="0" err="1"/>
              <a:t>Issarbe</a:t>
            </a:r>
            <a:r>
              <a:rPr lang="fr-FR" sz="2400" b="1" dirty="0"/>
              <a:t> &lt; Pyrénées Atlantiques &gt; 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ison, extérieur, vieux&#10;&#10;Description générée automatiquement">
            <a:extLst>
              <a:ext uri="{FF2B5EF4-FFF2-40B4-BE49-F238E27FC236}">
                <a16:creationId xmlns:a16="http://schemas.microsoft.com/office/drawing/2014/main" id="{80F1F239-0072-B171-9B8B-4BAD197B23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19953"/>
            <a:ext cx="11548534" cy="6016314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D10AC4-6B39-C951-172C-228782BF8A5C}"/>
              </a:ext>
            </a:extLst>
          </p:cNvPr>
          <p:cNvSpPr txBox="1"/>
          <p:nvPr/>
        </p:nvSpPr>
        <p:spPr>
          <a:xfrm>
            <a:off x="2861732" y="-15333"/>
            <a:ext cx="6942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Village de </a:t>
            </a:r>
            <a:r>
              <a:rPr lang="fr-FR" sz="2400" b="1" dirty="0" err="1"/>
              <a:t>Castelnaud</a:t>
            </a:r>
            <a:r>
              <a:rPr lang="fr-FR" sz="2400" b="1" dirty="0"/>
              <a:t> la Chapelle  &lt; Dordogne &gt;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herbe&#10;&#10;Description générée automatiquement">
            <a:extLst>
              <a:ext uri="{FF2B5EF4-FFF2-40B4-BE49-F238E27FC236}">
                <a16:creationId xmlns:a16="http://schemas.microsoft.com/office/drawing/2014/main" id="{8A659C2B-5A37-9A53-F67E-24655D064E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55811"/>
            <a:ext cx="11548534" cy="5980455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8DFCC4-86E7-21E6-8953-242A0A3F41AF}"/>
              </a:ext>
            </a:extLst>
          </p:cNvPr>
          <p:cNvSpPr txBox="1"/>
          <p:nvPr/>
        </p:nvSpPr>
        <p:spPr>
          <a:xfrm>
            <a:off x="2599266" y="38608"/>
            <a:ext cx="6993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 Au Bord Du lac De Biscarrosse  &lt; Landes &gt;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nature&#10;&#10;Description générée automatiquement">
            <a:extLst>
              <a:ext uri="{FF2B5EF4-FFF2-40B4-BE49-F238E27FC236}">
                <a16:creationId xmlns:a16="http://schemas.microsoft.com/office/drawing/2014/main" id="{0508FD62-EBDD-05DA-8763-503B3C291D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84093"/>
            <a:ext cx="11548534" cy="6052173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33F8B1-469D-2CB5-E452-AA279798B829}"/>
              </a:ext>
            </a:extLst>
          </p:cNvPr>
          <p:cNvSpPr txBox="1"/>
          <p:nvPr/>
        </p:nvSpPr>
        <p:spPr>
          <a:xfrm>
            <a:off x="3234267" y="0"/>
            <a:ext cx="690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Vieille Ville  d’Aubusson &lt; Creuse &gt;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97F5105C-1854-869D-5B01-66265BB40D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19953"/>
            <a:ext cx="11548534" cy="6016314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792350-7FF7-09E4-50F5-C1418E4FDB6D}"/>
              </a:ext>
            </a:extLst>
          </p:cNvPr>
          <p:cNvSpPr txBox="1"/>
          <p:nvPr/>
        </p:nvSpPr>
        <p:spPr>
          <a:xfrm>
            <a:off x="3691466" y="87174"/>
            <a:ext cx="7382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gare De Bordeaux Saint Jean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fond, plancher, intérieur, aéroport&#10;&#10;Description générée automatiquement">
            <a:extLst>
              <a:ext uri="{FF2B5EF4-FFF2-40B4-BE49-F238E27FC236}">
                <a16:creationId xmlns:a16="http://schemas.microsoft.com/office/drawing/2014/main" id="{97911009-2E52-0D3A-BA83-1303FE7F50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7881"/>
            <a:ext cx="11548534" cy="5998385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6D63DE-50F8-6BE2-561C-641AC4693482}"/>
              </a:ext>
            </a:extLst>
          </p:cNvPr>
          <p:cNvSpPr txBox="1"/>
          <p:nvPr/>
        </p:nvSpPr>
        <p:spPr>
          <a:xfrm>
            <a:off x="694268" y="42350"/>
            <a:ext cx="11040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Terminal De l’Aéroport  De Biarritz Bayonne  Anglet  Deuxième De la Région 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plusieurs&#10;&#10;Description générée automatiquement">
            <a:extLst>
              <a:ext uri="{FF2B5EF4-FFF2-40B4-BE49-F238E27FC236}">
                <a16:creationId xmlns:a16="http://schemas.microsoft.com/office/drawing/2014/main" id="{633B9E93-F3B4-7EB3-500F-B8F4AEB3FC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866464"/>
            <a:ext cx="11548534" cy="5669802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C3ECC6-0D76-81DB-F16C-C5E142E8F117}"/>
              </a:ext>
            </a:extLst>
          </p:cNvPr>
          <p:cNvSpPr txBox="1"/>
          <p:nvPr/>
        </p:nvSpPr>
        <p:spPr>
          <a:xfrm>
            <a:off x="558799" y="35467"/>
            <a:ext cx="118702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marina  de Port Médoc  au Verdon  sur Mer  Fait Face à Royan  sur l’autre rive de le Gironde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herbe&#10;&#10;Description générée automatiquement">
            <a:extLst>
              <a:ext uri="{FF2B5EF4-FFF2-40B4-BE49-F238E27FC236}">
                <a16:creationId xmlns:a16="http://schemas.microsoft.com/office/drawing/2014/main" id="{8D4633BC-105C-63C6-77EB-DB181F334E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37881"/>
            <a:ext cx="11548534" cy="5998385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DDC9320-13CF-3615-4C80-72B6F9253A69}"/>
              </a:ext>
            </a:extLst>
          </p:cNvPr>
          <p:cNvSpPr txBox="1"/>
          <p:nvPr/>
        </p:nvSpPr>
        <p:spPr>
          <a:xfrm>
            <a:off x="1896532" y="1"/>
            <a:ext cx="9567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Paquebot &lt; Le Queen Elizabeth au Port de la Rochelle </a:t>
            </a:r>
            <a:r>
              <a:rPr lang="fr-FR" sz="2400" b="1" dirty="0" err="1"/>
              <a:t>Pallice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pont&#10;&#10;Description générée automatiquement">
            <a:extLst>
              <a:ext uri="{FF2B5EF4-FFF2-40B4-BE49-F238E27FC236}">
                <a16:creationId xmlns:a16="http://schemas.microsoft.com/office/drawing/2014/main" id="{F946947E-DDCD-4E1B-7BF7-A8625816B8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19953"/>
            <a:ext cx="11548534" cy="6016314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8CCC64-3871-FE60-8C9F-C021E81E50BA}"/>
              </a:ext>
            </a:extLst>
          </p:cNvPr>
          <p:cNvSpPr txBox="1"/>
          <p:nvPr/>
        </p:nvSpPr>
        <p:spPr>
          <a:xfrm>
            <a:off x="3725333" y="58288"/>
            <a:ext cx="6570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Barrage  De Bort les Orgues 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cité&#10;&#10;Description générée automatiquement">
            <a:extLst>
              <a:ext uri="{FF2B5EF4-FFF2-40B4-BE49-F238E27FC236}">
                <a16:creationId xmlns:a16="http://schemas.microsoft.com/office/drawing/2014/main" id="{3A40C218-DBEC-4254-FF1E-8582C5D97E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7881"/>
            <a:ext cx="11548534" cy="5998385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3F47FC-66B1-BAA3-5574-BC45388D546F}"/>
              </a:ext>
            </a:extLst>
          </p:cNvPr>
          <p:cNvSpPr txBox="1"/>
          <p:nvPr/>
        </p:nvSpPr>
        <p:spPr>
          <a:xfrm>
            <a:off x="2641600" y="0"/>
            <a:ext cx="756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Quartier d’Affaires De </a:t>
            </a:r>
            <a:r>
              <a:rPr lang="fr-FR" sz="2400" b="1" dirty="0" err="1"/>
              <a:t>mériadeck</a:t>
            </a:r>
            <a:r>
              <a:rPr lang="fr-FR" sz="2400" b="1" dirty="0"/>
              <a:t> à Bordeaux 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vache, mammifère&#10;&#10;Description générée automatiquement">
            <a:extLst>
              <a:ext uri="{FF2B5EF4-FFF2-40B4-BE49-F238E27FC236}">
                <a16:creationId xmlns:a16="http://schemas.microsoft.com/office/drawing/2014/main" id="{62BF27DF-6848-BBDA-1DC6-7836931E67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84093"/>
            <a:ext cx="11548534" cy="6052173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5854D0-8F8F-51D8-610B-1131F264151F}"/>
              </a:ext>
            </a:extLst>
          </p:cNvPr>
          <p:cNvSpPr txBox="1"/>
          <p:nvPr/>
        </p:nvSpPr>
        <p:spPr>
          <a:xfrm>
            <a:off x="2252133" y="22428"/>
            <a:ext cx="9228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Blonde d’Aquitaine en  Estime dans  les  Pyrénées 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bateau&#10;&#10;Description générée automatiquement">
            <a:extLst>
              <a:ext uri="{FF2B5EF4-FFF2-40B4-BE49-F238E27FC236}">
                <a16:creationId xmlns:a16="http://schemas.microsoft.com/office/drawing/2014/main" id="{3C43C8C3-BE7B-730E-E185-2FB2C1DE16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19953"/>
            <a:ext cx="11548534" cy="6016314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F49319-5449-BB1D-04A5-BF0C0FD8292F}"/>
              </a:ext>
            </a:extLst>
          </p:cNvPr>
          <p:cNvSpPr txBox="1"/>
          <p:nvPr/>
        </p:nvSpPr>
        <p:spPr>
          <a:xfrm>
            <a:off x="4080933" y="90900"/>
            <a:ext cx="6536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 de Saint Jean De </a:t>
            </a:r>
            <a:r>
              <a:rPr lang="fr-FR" sz="2400" b="1" dirty="0" err="1"/>
              <a:t>Luz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sous-sol, tonneau, plusieurs&#10;&#10;Description générée automatiquement">
            <a:extLst>
              <a:ext uri="{FF2B5EF4-FFF2-40B4-BE49-F238E27FC236}">
                <a16:creationId xmlns:a16="http://schemas.microsoft.com/office/drawing/2014/main" id="{C522AA6D-9284-1FEB-C290-ED33B8CB20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84093"/>
            <a:ext cx="11548534" cy="6052173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F7F3F0-6324-154C-9285-B64FA62BC4FC}"/>
              </a:ext>
            </a:extLst>
          </p:cNvPr>
          <p:cNvSpPr txBox="1"/>
          <p:nvPr/>
        </p:nvSpPr>
        <p:spPr>
          <a:xfrm>
            <a:off x="2734733" y="22428"/>
            <a:ext cx="6722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Caves  du Vignoble de Bordeaux  en Gironde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7356A98F-9D6F-E999-3FB7-9CB9428DC7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84093"/>
            <a:ext cx="11548534" cy="6052173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8A06F2-AF4C-2358-3351-0664F38708BA}"/>
              </a:ext>
            </a:extLst>
          </p:cNvPr>
          <p:cNvSpPr txBox="1"/>
          <p:nvPr/>
        </p:nvSpPr>
        <p:spPr>
          <a:xfrm>
            <a:off x="1744132" y="22428"/>
            <a:ext cx="9465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cognac une des deux  eaux  de vie régionales avec l’Armagnac  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route, plane&#10;&#10;Description générée automatiquement">
            <a:extLst>
              <a:ext uri="{FF2B5EF4-FFF2-40B4-BE49-F238E27FC236}">
                <a16:creationId xmlns:a16="http://schemas.microsoft.com/office/drawing/2014/main" id="{C2D37B12-9C02-02D1-2098-D1354487E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387" y="440267"/>
            <a:ext cx="10936941" cy="6247404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8EDFDA-A334-E07C-9A46-1D70DAB2174B}"/>
              </a:ext>
            </a:extLst>
          </p:cNvPr>
          <p:cNvSpPr txBox="1"/>
          <p:nvPr/>
        </p:nvSpPr>
        <p:spPr>
          <a:xfrm>
            <a:off x="591671" y="-1"/>
            <a:ext cx="10936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Rafales  sont assemblés à Mérignac au sud ouest de La Métropole De Bordelaise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4AD048B1-345A-208C-E12B-52AF5785D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470" y="495300"/>
            <a:ext cx="10399059" cy="586740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2FABFB3-D897-DE1A-85FD-138BF9FEF648}"/>
              </a:ext>
            </a:extLst>
          </p:cNvPr>
          <p:cNvSpPr txBox="1"/>
          <p:nvPr/>
        </p:nvSpPr>
        <p:spPr>
          <a:xfrm>
            <a:off x="643466" y="33635"/>
            <a:ext cx="11548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Turbomoteur  </a:t>
            </a:r>
            <a:r>
              <a:rPr lang="fr-FR" sz="2400" b="1" dirty="0" err="1">
                <a:solidFill>
                  <a:schemeClr val="bg1"/>
                </a:solidFill>
              </a:rPr>
              <a:t>Turbomeca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Arriel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Arriel</a:t>
            </a:r>
            <a:r>
              <a:rPr lang="fr-FR" sz="2400" b="1" dirty="0">
                <a:solidFill>
                  <a:schemeClr val="bg1"/>
                </a:solidFill>
              </a:rPr>
              <a:t> Fabriqué à Bordes  &lt; Pyrénées Atlantiques &gt; 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8156A99B-FB93-A9A1-603D-D7295A31F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459" y="519953"/>
            <a:ext cx="10847294" cy="5988424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318F9B-C1DF-D4D0-0474-4F6F801C5C5F}"/>
              </a:ext>
            </a:extLst>
          </p:cNvPr>
          <p:cNvSpPr txBox="1"/>
          <p:nvPr/>
        </p:nvSpPr>
        <p:spPr>
          <a:xfrm>
            <a:off x="3606798" y="58288"/>
            <a:ext cx="7145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 La  Grande  Conche à Royan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EEBA3E71-F6D4-09B6-82BC-D63F3C8A2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741" y="627529"/>
            <a:ext cx="11026587" cy="5898778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A810AD-2E0D-30C7-CF9C-7100E0AFA018}"/>
              </a:ext>
            </a:extLst>
          </p:cNvPr>
          <p:cNvSpPr txBox="1"/>
          <p:nvPr/>
        </p:nvSpPr>
        <p:spPr>
          <a:xfrm>
            <a:off x="2116667" y="100860"/>
            <a:ext cx="8940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cap Ferret  vue du Sud et le Bassin d’Arcachon  à L’est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ligné, jardin&#10;&#10;Description générée automatiquement">
            <a:extLst>
              <a:ext uri="{FF2B5EF4-FFF2-40B4-BE49-F238E27FC236}">
                <a16:creationId xmlns:a16="http://schemas.microsoft.com/office/drawing/2014/main" id="{52F6428E-5298-0DA7-1A62-9DEC8DF27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917" y="508000"/>
            <a:ext cx="11134165" cy="5933141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74B335-D437-0957-ECE2-C9B7296F7129}"/>
              </a:ext>
            </a:extLst>
          </p:cNvPr>
          <p:cNvSpPr txBox="1"/>
          <p:nvPr/>
        </p:nvSpPr>
        <p:spPr>
          <a:xfrm>
            <a:off x="528917" y="35466"/>
            <a:ext cx="11502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Parc Futuroscope situé sur les Communes  de </a:t>
            </a:r>
            <a:r>
              <a:rPr lang="fr-FR" sz="2400" b="1" dirty="0" err="1">
                <a:solidFill>
                  <a:schemeClr val="bg1"/>
                </a:solidFill>
              </a:rPr>
              <a:t>Jaunay</a:t>
            </a:r>
            <a:r>
              <a:rPr lang="fr-FR" sz="2400" b="1" dirty="0">
                <a:solidFill>
                  <a:schemeClr val="bg1"/>
                </a:solidFill>
              </a:rPr>
              <a:t>  Clan  et Chasseneuil du Poitou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A0EAF6-FBC6-7D06-E884-5A4CE9F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035" y="830997"/>
            <a:ext cx="10685930" cy="565945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67E518-1367-E8E9-948B-1A5691DBEF95}"/>
              </a:ext>
            </a:extLst>
          </p:cNvPr>
          <p:cNvSpPr txBox="1"/>
          <p:nvPr/>
        </p:nvSpPr>
        <p:spPr>
          <a:xfrm>
            <a:off x="372534" y="0"/>
            <a:ext cx="11971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Bâtiment  De l’Université De Bordeaux  sur le Domaine universitaire  de Talence Pessac Gradignan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E1CBD0B0-E9FF-D428-E2CF-44677B481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" y="645460"/>
            <a:ext cx="11008659" cy="5952564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E83482-67A8-7CD8-1F31-1F04A35047D1}"/>
              </a:ext>
            </a:extLst>
          </p:cNvPr>
          <p:cNvSpPr txBox="1"/>
          <p:nvPr/>
        </p:nvSpPr>
        <p:spPr>
          <a:xfrm>
            <a:off x="1066800" y="29143"/>
            <a:ext cx="10805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Beynac en Dordogne  à Déjà </a:t>
            </a:r>
            <a:r>
              <a:rPr lang="fr-FR" sz="2400" b="1" dirty="0" err="1">
                <a:solidFill>
                  <a:schemeClr val="bg1"/>
                </a:solidFill>
              </a:rPr>
              <a:t>Serv</a:t>
            </a:r>
            <a:r>
              <a:rPr lang="fr-FR" sz="2400" b="1" dirty="0">
                <a:solidFill>
                  <a:schemeClr val="bg1"/>
                </a:solidFill>
              </a:rPr>
              <a:t> de Cadre à plusieurs Films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racture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400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2022-06-26T11:41:41Z</dcterms:created>
  <dcterms:modified xsi:type="dcterms:W3CDTF">2022-08-12T08:56:55Z</dcterms:modified>
</cp:coreProperties>
</file>