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86" r:id="rId2"/>
    <p:sldId id="299" r:id="rId3"/>
    <p:sldId id="295" r:id="rId4"/>
    <p:sldId id="294" r:id="rId5"/>
    <p:sldId id="293" r:id="rId6"/>
    <p:sldId id="292" r:id="rId7"/>
    <p:sldId id="291" r:id="rId8"/>
    <p:sldId id="289" r:id="rId9"/>
    <p:sldId id="258" r:id="rId10"/>
    <p:sldId id="259" r:id="rId11"/>
    <p:sldId id="260" r:id="rId12"/>
    <p:sldId id="261" r:id="rId13"/>
    <p:sldId id="262" r:id="rId14"/>
    <p:sldId id="263" r:id="rId15"/>
    <p:sldId id="264" r:id="rId16"/>
    <p:sldId id="265" r:id="rId17"/>
    <p:sldId id="266" r:id="rId18"/>
    <p:sldId id="267" r:id="rId19"/>
    <p:sldId id="268" r:id="rId20"/>
    <p:sldId id="269" r:id="rId21"/>
    <p:sldId id="270" r:id="rId22"/>
    <p:sldId id="272" r:id="rId23"/>
    <p:sldId id="300" r:id="rId24"/>
    <p:sldId id="273" r:id="rId25"/>
    <p:sldId id="274" r:id="rId26"/>
    <p:sldId id="275" r:id="rId27"/>
    <p:sldId id="276" r:id="rId28"/>
    <p:sldId id="296" r:id="rId29"/>
    <p:sldId id="298" r:id="rId30"/>
    <p:sldId id="301" r:id="rId31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2/xjDJvTmknrcW5a+9yNsA==" hashData="LMBWD/zTK1q4NmQkgN0b0qUEs5erftR78xC9fluyqzMFywyo6nezQU+VlRfXOBMix8wnjgWhkjSFaEIQMbrFag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028" autoAdjust="0"/>
    <p:restoredTop sz="94660"/>
  </p:normalViewPr>
  <p:slideViewPr>
    <p:cSldViewPr snapToGrid="0">
      <p:cViewPr varScale="1">
        <p:scale>
          <a:sx n="68" d="100"/>
          <a:sy n="68" d="100"/>
        </p:scale>
        <p:origin x="318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198A89A-465A-43D8-B108-6B055E2F8C7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DB59846A-43F1-ABF9-BBC4-79858D3AD15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BC22C2F-239A-0ED5-6B57-6E4F87B78E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88A97D-56E5-441E-AE49-CD398B183447}" type="datetimeFigureOut">
              <a:rPr lang="fr-FR" smtClean="0"/>
              <a:t>08/08/2022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649AB68-9D9E-90D1-66E0-3F87365D02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35A5618-B557-A417-C98C-05422458B5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1406B-4BD3-4440-BE86-3AF5E942220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7372475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6000">
        <p15:prstTrans prst="curtains"/>
      </p:transition>
    </mc:Choice>
    <mc:Fallback>
      <p:transition spd="slow" advClick="0" advTm="16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11239B3-D3DF-C9E6-DF22-74ADFD2102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623D0D8F-81BD-1144-E87C-41017595460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9EA056DD-9666-C8CC-2D0B-4A68E10970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88A97D-56E5-441E-AE49-CD398B183447}" type="datetimeFigureOut">
              <a:rPr lang="fr-FR" smtClean="0"/>
              <a:t>08/08/2022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C49DE45-8584-BAAB-3CDF-98129FE0DB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6997BF75-E57F-3A18-7487-4EC792775E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1406B-4BD3-4440-BE86-3AF5E942220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2181034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6000">
        <p15:prstTrans prst="curtains"/>
      </p:transition>
    </mc:Choice>
    <mc:Fallback>
      <p:transition spd="slow" advClick="0" advTm="16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48723C7-7BE2-E305-D0A0-DF044CBA4D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1556AFBB-67D8-EA9B-5329-FC82F8F8B45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02617770-B53A-DED0-3EE5-0D74C92796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88A97D-56E5-441E-AE49-CD398B183447}" type="datetimeFigureOut">
              <a:rPr lang="fr-FR" smtClean="0"/>
              <a:t>08/08/2022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CB315304-5E2C-793A-AF33-60053A66E1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BB5651B5-0E8A-3C79-5770-4F3C88D981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1406B-4BD3-4440-BE86-3AF5E942220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4608118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6000">
        <p15:prstTrans prst="curtains"/>
      </p:transition>
    </mc:Choice>
    <mc:Fallback>
      <p:transition spd="slow" advClick="0" advTm="16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B34F724-3485-85FD-FBD9-0FE87613EA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8D07C7A2-0C6E-FFB6-454D-81491BCEB17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32C3B69E-AA7C-E19B-7B09-D7140C715C6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2F6A851A-54B0-F476-C6D4-6CE06DFB01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88A97D-56E5-441E-AE49-CD398B183447}" type="datetimeFigureOut">
              <a:rPr lang="fr-FR" smtClean="0"/>
              <a:t>08/08/2022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609130E8-B4CC-A631-AA4B-63C1D15B6D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24182533-A686-759C-9289-2C697E3190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1406B-4BD3-4440-BE86-3AF5E942220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1846978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6000">
        <p15:prstTrans prst="curtains"/>
      </p:transition>
    </mc:Choice>
    <mc:Fallback>
      <p:transition spd="slow" advClick="0" advTm="16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0075160-B8DF-F077-E8C6-BC79C92E3D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19187224-F37E-D25F-62C6-9249B1B29EE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00FF967C-5D1B-6BB1-8BB6-A6602E86135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5E257F72-897A-4ACA-9B80-C40A3A2CF41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46A40359-9645-2576-0C29-F19ACF443A3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AED33D0C-A819-B455-4318-E441D04B56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88A97D-56E5-441E-AE49-CD398B183447}" type="datetimeFigureOut">
              <a:rPr lang="fr-FR" smtClean="0"/>
              <a:t>08/08/2022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15785383-94C1-B6F8-63B0-18E11A9E9E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8954236D-10A7-4555-F261-6B3124B874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1406B-4BD3-4440-BE86-3AF5E942220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7824639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6000">
        <p15:prstTrans prst="curtains"/>
      </p:transition>
    </mc:Choice>
    <mc:Fallback>
      <p:transition spd="slow" advClick="0" advTm="16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79DA7C1-2298-30C6-6151-48A9A3B55B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6AF0335E-EAAD-B6A9-9E1F-71859A7278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88A97D-56E5-441E-AE49-CD398B183447}" type="datetimeFigureOut">
              <a:rPr lang="fr-FR" smtClean="0"/>
              <a:t>08/08/2022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88F52021-5D8A-B2B0-93CA-6DD6D44DC7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81FBEE93-DB59-B431-BD07-A0AB442CDD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1406B-4BD3-4440-BE86-3AF5E942220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0339851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6000">
        <p15:prstTrans prst="curtains"/>
      </p:transition>
    </mc:Choice>
    <mc:Fallback>
      <p:transition spd="slow" advClick="0" advTm="16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9E7691EE-FD06-FD40-87A3-10A048A0D7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88A97D-56E5-441E-AE49-CD398B183447}" type="datetimeFigureOut">
              <a:rPr lang="fr-FR" smtClean="0"/>
              <a:t>08/08/2022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1DDE87F8-E280-4368-1A64-7C893A5138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CD980384-2F9A-2E14-E2D6-B9C7D521A9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1406B-4BD3-4440-BE86-3AF5E942220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5183579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6000">
        <p15:prstTrans prst="curtains"/>
      </p:transition>
    </mc:Choice>
    <mc:Fallback>
      <p:transition spd="slow" advClick="0" advTm="16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BD195F2-6366-53ED-AFEF-6B43099AE8D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C5D6CE59-5B8C-9D42-35B0-196EC72772C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0E698B77-F749-31D3-7F6A-5DC3414EF95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95BE48C3-42D0-AFB0-0F4E-7097F66A67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88A97D-56E5-441E-AE49-CD398B183447}" type="datetimeFigureOut">
              <a:rPr lang="fr-FR" smtClean="0"/>
              <a:t>08/08/2022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670B1FDF-1E38-8015-9056-0B8AD9D574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06096BDB-BA4E-8147-D6FD-D4602B9202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1406B-4BD3-4440-BE86-3AF5E942220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1476491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6000">
        <p15:prstTrans prst="curtains"/>
      </p:transition>
    </mc:Choice>
    <mc:Fallback>
      <p:transition spd="slow" advClick="0" advTm="16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B6153BC-E7E3-004A-E44F-D663CDA30F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2D0F2A22-7E72-EF84-B63C-FEE7FF78543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E51D5AE9-751B-8B44-035B-82A1828125A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85BCAF38-FE34-1716-3C57-98B1D17157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88A97D-56E5-441E-AE49-CD398B183447}" type="datetimeFigureOut">
              <a:rPr lang="fr-FR" smtClean="0"/>
              <a:t>08/08/2022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52512980-58CA-1144-A74A-DFA2BB5918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74C0C2F5-34D6-6388-B0C5-545E52CF7E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1406B-4BD3-4440-BE86-3AF5E942220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8936327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6000">
        <p15:prstTrans prst="curtains"/>
      </p:transition>
    </mc:Choice>
    <mc:Fallback>
      <p:transition spd="slow" advClick="0" advTm="16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025B12D-25A2-D8E5-EBB8-B48C42A9AF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A08EC1F5-217D-C9F7-60EB-86D417D9591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3C9CCD1A-03DF-3269-2736-B4B82248452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88A97D-56E5-441E-AE49-CD398B183447}" type="datetimeFigureOut">
              <a:rPr lang="fr-FR" smtClean="0"/>
              <a:t>08/08/2022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701CE02C-CCDA-DCE5-E7A2-D5EDB6F830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E2555E2-D05E-277B-28D8-58665DD537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1406B-4BD3-4440-BE86-3AF5E942220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6841313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6000">
        <p15:prstTrans prst="curtains"/>
      </p:transition>
    </mc:Choice>
    <mc:Fallback>
      <p:transition spd="slow" advClick="0" advTm="16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33A7AD48-1759-DA9A-AD87-7D401808690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26D4359D-7E74-ECE5-8F35-B22A60E658D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E35FF721-B1AB-BC26-C3AA-00B58ABE54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88A97D-56E5-441E-AE49-CD398B183447}" type="datetimeFigureOut">
              <a:rPr lang="fr-FR" smtClean="0"/>
              <a:t>08/08/2022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BB15141E-7D8C-DB9E-F632-85CD70AE6D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DAD56CC-3A64-299E-0FB1-0D1B300537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1406B-4BD3-4440-BE86-3AF5E942220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8177772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6000">
        <p15:prstTrans prst="curtains"/>
      </p:transition>
    </mc:Choice>
    <mc:Fallback>
      <p:transition spd="slow" advClick="0" advTm="16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D616BF0E-5544-495C-298A-01C0EEC119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98734D6E-4910-A26C-0B53-59BBAE2340E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BFC0B8B-DFF0-6438-935B-BEA66A3D727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788A97D-56E5-441E-AE49-CD398B183447}" type="datetimeFigureOut">
              <a:rPr lang="fr-FR" smtClean="0"/>
              <a:t>08/08/2022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D556B83F-E06E-4E6E-4D3C-8D87D12B81B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D4CAAE5C-5533-E93F-D6F3-7AE0B4D9C3A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931406B-4BD3-4440-BE86-3AF5E942220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536010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6000">
        <p15:prstTrans prst="curtains"/>
      </p:transition>
    </mc:Choice>
    <mc:Fallback>
      <p:transition spd="slow" advClick="0" advTm="16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bre, décoré, plante, meubles&#10;&#10;Description générée automatiquement">
            <a:extLst>
              <a:ext uri="{FF2B5EF4-FFF2-40B4-BE49-F238E27FC236}">
                <a16:creationId xmlns:a16="http://schemas.microsoft.com/office/drawing/2014/main" id="{E820E134-65AF-0A23-CCC6-EA1C4399352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8" name="Freeform: Shape 7">
            <a:extLst>
              <a:ext uri="{FF2B5EF4-FFF2-40B4-BE49-F238E27FC236}">
                <a16:creationId xmlns:a16="http://schemas.microsoft.com/office/drawing/2014/main" id="{8FF5081D-6F37-4BB4-B5EA-A1169235894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643467 w 12192000"/>
              <a:gd name="connsiteY0" fmla="*/ 643467 h 6858000"/>
              <a:gd name="connsiteX1" fmla="*/ 643467 w 12192000"/>
              <a:gd name="connsiteY1" fmla="*/ 6214533 h 6858000"/>
              <a:gd name="connsiteX2" fmla="*/ 11548533 w 12192000"/>
              <a:gd name="connsiteY2" fmla="*/ 6214533 h 6858000"/>
              <a:gd name="connsiteX3" fmla="*/ 11548533 w 12192000"/>
              <a:gd name="connsiteY3" fmla="*/ 643467 h 6858000"/>
              <a:gd name="connsiteX4" fmla="*/ 0 w 12192000"/>
              <a:gd name="connsiteY4" fmla="*/ 0 h 6858000"/>
              <a:gd name="connsiteX5" fmla="*/ 12192000 w 12192000"/>
              <a:gd name="connsiteY5" fmla="*/ 0 h 6858000"/>
              <a:gd name="connsiteX6" fmla="*/ 12192000 w 12192000"/>
              <a:gd name="connsiteY6" fmla="*/ 6858000 h 6858000"/>
              <a:gd name="connsiteX7" fmla="*/ 0 w 12192000"/>
              <a:gd name="connsiteY7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2192000" h="6858000">
                <a:moveTo>
                  <a:pt x="643467" y="643467"/>
                </a:moveTo>
                <a:lnTo>
                  <a:pt x="643467" y="6214533"/>
                </a:lnTo>
                <a:lnTo>
                  <a:pt x="11548533" y="6214533"/>
                </a:lnTo>
                <a:lnTo>
                  <a:pt x="11548533" y="643467"/>
                </a:lnTo>
                <a:close/>
                <a:moveTo>
                  <a:pt x="0" y="0"/>
                </a:move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close/>
              </a:path>
            </a:pathLst>
          </a:custGeom>
          <a:solidFill>
            <a:srgbClr val="4C6B47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B8DC041D-D1C3-4296-85D0-23923F3A499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38175" y="627698"/>
            <a:ext cx="10915650" cy="5602605"/>
          </a:xfrm>
          <a:prstGeom prst="rect">
            <a:avLst/>
          </a:prstGeom>
          <a:noFill/>
          <a:ln w="44450" cap="sq" cmpd="dbl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814D0B4A-0487-A0C1-9D62-D8BC997F324F}"/>
              </a:ext>
            </a:extLst>
          </p:cNvPr>
          <p:cNvSpPr txBox="1"/>
          <p:nvPr/>
        </p:nvSpPr>
        <p:spPr>
          <a:xfrm>
            <a:off x="3123028" y="683177"/>
            <a:ext cx="713136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Lorient Vous Présente L’Hôtel Dieu De Beaune N° 2</a:t>
            </a:r>
          </a:p>
        </p:txBody>
      </p:sp>
    </p:spTree>
    <p:extLst>
      <p:ext uri="{BB962C8B-B14F-4D97-AF65-F5344CB8AC3E}">
        <p14:creationId xmlns:p14="http://schemas.microsoft.com/office/powerpoint/2010/main" val="181215178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6000">
        <p15:prstTrans prst="curtains"/>
        <p:sndAc>
          <p:stSnd loop="1">
            <p:snd r:embed="rId2" name="Chants grégoriens et psaumes pour se détendre, méditer, prier et se relaxer (35minutes).wav"/>
          </p:stSnd>
        </p:sndAc>
      </p:transition>
    </mc:Choice>
    <mc:Fallback>
      <p:transition spd="slow" advClick="0" advTm="16000">
        <p:fade/>
        <p:sndAc>
          <p:stSnd loop="1">
            <p:snd r:embed="rId2" name="Chants grégoriens et psaumes pour se détendre, méditer, prier et se relaxer (35minutes)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045DFBA3-74DF-4F77-3D37-9C7251E4ADD4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4800" b="1" dirty="0">
                <a:ln>
                  <a:solidFill>
                    <a:srgbClr val="FFFF00"/>
                  </a:solidFill>
                </a:ln>
                <a:solidFill>
                  <a:schemeClr val="tx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Les Hospices de Beaune ou Hôtel-Dieu de Beaune est un Hôtel-Dieu / Hospices de style gothique flamboyant avec toiture en tuile vernissée de Bourgogne, fondé au XVᵉ siècle par le chancelier des ducs de Bourgogne Nicolas Rolin et son épouse </a:t>
            </a:r>
            <a:r>
              <a:rPr lang="fr-FR" sz="4800" b="1" dirty="0" err="1">
                <a:ln>
                  <a:solidFill>
                    <a:srgbClr val="FFFF00"/>
                  </a:solidFill>
                </a:ln>
                <a:solidFill>
                  <a:schemeClr val="tx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Guigone</a:t>
            </a:r>
            <a:r>
              <a:rPr lang="fr-FR" sz="4800" b="1" dirty="0">
                <a:ln>
                  <a:solidFill>
                    <a:srgbClr val="FFFF00"/>
                  </a:solidFill>
                </a:ln>
                <a:solidFill>
                  <a:schemeClr val="tx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 de Salins, à Beaune en Bourgogne</a:t>
            </a:r>
          </a:p>
        </p:txBody>
      </p:sp>
    </p:spTree>
    <p:extLst>
      <p:ext uri="{BB962C8B-B14F-4D97-AF65-F5344CB8AC3E}">
        <p14:creationId xmlns:p14="http://schemas.microsoft.com/office/powerpoint/2010/main" val="361301180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6000">
        <p15:prstTrans prst="curtains"/>
      </p:transition>
    </mc:Choice>
    <mc:Fallback>
      <p:transition spd="slow" advClick="0" advTm="16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intérieur, plancher, bâtiment, pièce&#10;&#10;Description générée automatiquement">
            <a:extLst>
              <a:ext uri="{FF2B5EF4-FFF2-40B4-BE49-F238E27FC236}">
                <a16:creationId xmlns:a16="http://schemas.microsoft.com/office/drawing/2014/main" id="{4C5B80B4-6536-2546-9154-59822EA3031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8" name="Freeform: Shape 7">
            <a:extLst>
              <a:ext uri="{FF2B5EF4-FFF2-40B4-BE49-F238E27FC236}">
                <a16:creationId xmlns:a16="http://schemas.microsoft.com/office/drawing/2014/main" id="{8FF5081D-6F37-4BB4-B5EA-A1169235894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643467 w 12192000"/>
              <a:gd name="connsiteY0" fmla="*/ 643467 h 6858000"/>
              <a:gd name="connsiteX1" fmla="*/ 643467 w 12192000"/>
              <a:gd name="connsiteY1" fmla="*/ 6214533 h 6858000"/>
              <a:gd name="connsiteX2" fmla="*/ 11548533 w 12192000"/>
              <a:gd name="connsiteY2" fmla="*/ 6214533 h 6858000"/>
              <a:gd name="connsiteX3" fmla="*/ 11548533 w 12192000"/>
              <a:gd name="connsiteY3" fmla="*/ 643467 h 6858000"/>
              <a:gd name="connsiteX4" fmla="*/ 0 w 12192000"/>
              <a:gd name="connsiteY4" fmla="*/ 0 h 6858000"/>
              <a:gd name="connsiteX5" fmla="*/ 12192000 w 12192000"/>
              <a:gd name="connsiteY5" fmla="*/ 0 h 6858000"/>
              <a:gd name="connsiteX6" fmla="*/ 12192000 w 12192000"/>
              <a:gd name="connsiteY6" fmla="*/ 6858000 h 6858000"/>
              <a:gd name="connsiteX7" fmla="*/ 0 w 12192000"/>
              <a:gd name="connsiteY7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2192000" h="6858000">
                <a:moveTo>
                  <a:pt x="643467" y="643467"/>
                </a:moveTo>
                <a:lnTo>
                  <a:pt x="643467" y="6214533"/>
                </a:lnTo>
                <a:lnTo>
                  <a:pt x="11548533" y="6214533"/>
                </a:lnTo>
                <a:lnTo>
                  <a:pt x="11548533" y="643467"/>
                </a:lnTo>
                <a:close/>
                <a:moveTo>
                  <a:pt x="0" y="0"/>
                </a:move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close/>
              </a:path>
            </a:pathLst>
          </a:custGeom>
          <a:solidFill>
            <a:srgbClr val="553932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B8DC041D-D1C3-4296-85D0-23923F3A499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38175" y="627698"/>
            <a:ext cx="10915650" cy="5602605"/>
          </a:xfrm>
          <a:prstGeom prst="rect">
            <a:avLst/>
          </a:prstGeom>
          <a:noFill/>
          <a:ln w="44450" cap="sq" cmpd="dbl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132A218E-36B2-C031-2B52-AE886E1124A1}"/>
              </a:ext>
            </a:extLst>
          </p:cNvPr>
          <p:cNvSpPr txBox="1"/>
          <p:nvPr/>
        </p:nvSpPr>
        <p:spPr>
          <a:xfrm>
            <a:off x="3014003" y="166028"/>
            <a:ext cx="821201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Salle Saint Nicolas  Hôtel Dieu De Beaune</a:t>
            </a:r>
          </a:p>
        </p:txBody>
      </p:sp>
    </p:spTree>
    <p:extLst>
      <p:ext uri="{BB962C8B-B14F-4D97-AF65-F5344CB8AC3E}">
        <p14:creationId xmlns:p14="http://schemas.microsoft.com/office/powerpoint/2010/main" val="406589233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6000">
        <p15:prstTrans prst="curtains"/>
      </p:transition>
    </mc:Choice>
    <mc:Fallback>
      <p:transition spd="slow" advClick="0" advTm="16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texte, mur, intérieur, cadre&#10;&#10;Description générée automatiquement">
            <a:extLst>
              <a:ext uri="{FF2B5EF4-FFF2-40B4-BE49-F238E27FC236}">
                <a16:creationId xmlns:a16="http://schemas.microsoft.com/office/drawing/2014/main" id="{8448927E-6DD8-6F00-2EF1-69915CE50AD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4770" y="366954"/>
            <a:ext cx="5284454" cy="6171869"/>
          </a:xfrm>
          <a:prstGeom prst="rect">
            <a:avLst/>
          </a:prstGeom>
          <a:ln w="31750" cmpd="dbl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ACC1466-25F5-6619-0DC2-E959102C2F48}"/>
              </a:ext>
            </a:extLst>
          </p:cNvPr>
          <p:cNvSpPr txBox="1"/>
          <p:nvPr/>
        </p:nvSpPr>
        <p:spPr>
          <a:xfrm>
            <a:off x="6262777" y="4157932"/>
            <a:ext cx="608958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Salle Saint Nicolas Hôtel Dieu de Beaune</a:t>
            </a:r>
          </a:p>
        </p:txBody>
      </p:sp>
    </p:spTree>
    <p:extLst>
      <p:ext uri="{BB962C8B-B14F-4D97-AF65-F5344CB8AC3E}">
        <p14:creationId xmlns:p14="http://schemas.microsoft.com/office/powerpoint/2010/main" val="25998396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6000">
        <p15:prstTrans prst="curtains"/>
      </p:transition>
    </mc:Choice>
    <mc:Fallback>
      <p:transition spd="slow" advClick="0" advTm="16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texte, intérieur, personne, cadre&#10;&#10;Description générée automatiquement">
            <a:extLst>
              <a:ext uri="{FF2B5EF4-FFF2-40B4-BE49-F238E27FC236}">
                <a16:creationId xmlns:a16="http://schemas.microsoft.com/office/drawing/2014/main" id="{D1610DB6-9BC8-3429-3346-099BAD2B6CA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1040" y="310896"/>
            <a:ext cx="5394960" cy="6236208"/>
          </a:xfrm>
          <a:prstGeom prst="rect">
            <a:avLst/>
          </a:prstGeom>
          <a:ln w="31750" cmpd="dbl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D5B2096-44BB-9280-376D-72E720269930}"/>
              </a:ext>
            </a:extLst>
          </p:cNvPr>
          <p:cNvSpPr txBox="1"/>
          <p:nvPr/>
        </p:nvSpPr>
        <p:spPr>
          <a:xfrm>
            <a:off x="6935638" y="4433977"/>
            <a:ext cx="525636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Salle Saint Nicolas Hôtel Dieu de Beaune </a:t>
            </a:r>
          </a:p>
          <a:p>
            <a:r>
              <a:rPr lang="fr-FR" sz="2400" b="1" dirty="0">
                <a:solidFill>
                  <a:schemeClr val="bg1"/>
                </a:solidFill>
              </a:rPr>
              <a:t>Portrait  Du médecin  Jean Baptiste Bourgeois</a:t>
            </a:r>
          </a:p>
        </p:txBody>
      </p:sp>
    </p:spTree>
    <p:extLst>
      <p:ext uri="{BB962C8B-B14F-4D97-AF65-F5344CB8AC3E}">
        <p14:creationId xmlns:p14="http://schemas.microsoft.com/office/powerpoint/2010/main" val="251327512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6000">
        <p15:prstTrans prst="curtains"/>
      </p:transition>
    </mc:Choice>
    <mc:Fallback>
      <p:transition spd="slow" advClick="0" advTm="16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intérieur, compteur, vente, plusieurs&#10;&#10;Description générée automatiquement">
            <a:extLst>
              <a:ext uri="{FF2B5EF4-FFF2-40B4-BE49-F238E27FC236}">
                <a16:creationId xmlns:a16="http://schemas.microsoft.com/office/drawing/2014/main" id="{13DAFBFD-9609-AC3D-771C-A72C19ACE43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8" name="Freeform: Shape 7">
            <a:extLst>
              <a:ext uri="{FF2B5EF4-FFF2-40B4-BE49-F238E27FC236}">
                <a16:creationId xmlns:a16="http://schemas.microsoft.com/office/drawing/2014/main" id="{8FF5081D-6F37-4BB4-B5EA-A1169235894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643467 w 12192000"/>
              <a:gd name="connsiteY0" fmla="*/ 643467 h 6858000"/>
              <a:gd name="connsiteX1" fmla="*/ 643467 w 12192000"/>
              <a:gd name="connsiteY1" fmla="*/ 6214533 h 6858000"/>
              <a:gd name="connsiteX2" fmla="*/ 11548533 w 12192000"/>
              <a:gd name="connsiteY2" fmla="*/ 6214533 h 6858000"/>
              <a:gd name="connsiteX3" fmla="*/ 11548533 w 12192000"/>
              <a:gd name="connsiteY3" fmla="*/ 643467 h 6858000"/>
              <a:gd name="connsiteX4" fmla="*/ 0 w 12192000"/>
              <a:gd name="connsiteY4" fmla="*/ 0 h 6858000"/>
              <a:gd name="connsiteX5" fmla="*/ 12192000 w 12192000"/>
              <a:gd name="connsiteY5" fmla="*/ 0 h 6858000"/>
              <a:gd name="connsiteX6" fmla="*/ 12192000 w 12192000"/>
              <a:gd name="connsiteY6" fmla="*/ 6858000 h 6858000"/>
              <a:gd name="connsiteX7" fmla="*/ 0 w 12192000"/>
              <a:gd name="connsiteY7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2192000" h="6858000">
                <a:moveTo>
                  <a:pt x="643467" y="643467"/>
                </a:moveTo>
                <a:lnTo>
                  <a:pt x="643467" y="6214533"/>
                </a:lnTo>
                <a:lnTo>
                  <a:pt x="11548533" y="6214533"/>
                </a:lnTo>
                <a:lnTo>
                  <a:pt x="11548533" y="643467"/>
                </a:lnTo>
                <a:close/>
                <a:moveTo>
                  <a:pt x="0" y="0"/>
                </a:move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close/>
              </a:path>
            </a:pathLst>
          </a:custGeom>
          <a:solidFill>
            <a:srgbClr val="7E574D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B8DC041D-D1C3-4296-85D0-23923F3A499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38175" y="627698"/>
            <a:ext cx="10915650" cy="5602605"/>
          </a:xfrm>
          <a:prstGeom prst="rect">
            <a:avLst/>
          </a:prstGeom>
          <a:noFill/>
          <a:ln w="44450" cap="sq" cmpd="dbl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1157340D-EDC2-BAA6-4E6F-4E660BB01FED}"/>
              </a:ext>
            </a:extLst>
          </p:cNvPr>
          <p:cNvSpPr txBox="1"/>
          <p:nvPr/>
        </p:nvSpPr>
        <p:spPr>
          <a:xfrm>
            <a:off x="3385185" y="163151"/>
            <a:ext cx="66934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Salle Saint Nicolas Hôtel Dieu De Beaune </a:t>
            </a:r>
          </a:p>
        </p:txBody>
      </p:sp>
    </p:spTree>
    <p:extLst>
      <p:ext uri="{BB962C8B-B14F-4D97-AF65-F5344CB8AC3E}">
        <p14:creationId xmlns:p14="http://schemas.microsoft.com/office/powerpoint/2010/main" val="258818654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6000">
        <p15:prstTrans prst="curtains"/>
      </p:transition>
    </mc:Choice>
    <mc:Fallback>
      <p:transition spd="slow" advClick="0" advTm="16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texte, intérieur&#10;&#10;Description générée automatiquement">
            <a:extLst>
              <a:ext uri="{FF2B5EF4-FFF2-40B4-BE49-F238E27FC236}">
                <a16:creationId xmlns:a16="http://schemas.microsoft.com/office/drawing/2014/main" id="{E009D0BC-089D-8E1F-C543-48E9671B5FC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77824" y="530352"/>
            <a:ext cx="10387584" cy="5852160"/>
          </a:xfrm>
          <a:prstGeom prst="rect">
            <a:avLst/>
          </a:prstGeom>
          <a:ln w="31750" cmpd="dbl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3903B8D-6F42-A060-7EE1-2259472B5F57}"/>
              </a:ext>
            </a:extLst>
          </p:cNvPr>
          <p:cNvSpPr txBox="1"/>
          <p:nvPr/>
        </p:nvSpPr>
        <p:spPr>
          <a:xfrm>
            <a:off x="3285284" y="68687"/>
            <a:ext cx="55726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Salle Saint Nicolas Hôtel Dieu De Beaune</a:t>
            </a:r>
          </a:p>
        </p:txBody>
      </p:sp>
    </p:spTree>
    <p:extLst>
      <p:ext uri="{BB962C8B-B14F-4D97-AF65-F5344CB8AC3E}">
        <p14:creationId xmlns:p14="http://schemas.microsoft.com/office/powerpoint/2010/main" val="390797685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6000">
        <p15:prstTrans prst="curtains"/>
      </p:transition>
    </mc:Choice>
    <mc:Fallback>
      <p:transition spd="slow" advClick="0" advTm="16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texte, intérieur, plancher, plafond&#10;&#10;Description générée automatiquement">
            <a:extLst>
              <a:ext uri="{FF2B5EF4-FFF2-40B4-BE49-F238E27FC236}">
                <a16:creationId xmlns:a16="http://schemas.microsoft.com/office/drawing/2014/main" id="{440C53E8-59E5-D214-852C-AA8776E64CF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10"/>
            <a:ext cx="12191980" cy="6857990"/>
          </a:xfrm>
          <a:prstGeom prst="rect">
            <a:avLst/>
          </a:prstGeom>
        </p:spPr>
      </p:pic>
      <p:sp>
        <p:nvSpPr>
          <p:cNvPr id="8" name="Freeform: Shape 7">
            <a:extLst>
              <a:ext uri="{FF2B5EF4-FFF2-40B4-BE49-F238E27FC236}">
                <a16:creationId xmlns:a16="http://schemas.microsoft.com/office/drawing/2014/main" id="{8FF5081D-6F37-4BB4-B5EA-A1169235894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643467 w 12192000"/>
              <a:gd name="connsiteY0" fmla="*/ 643467 h 6858000"/>
              <a:gd name="connsiteX1" fmla="*/ 643467 w 12192000"/>
              <a:gd name="connsiteY1" fmla="*/ 6214533 h 6858000"/>
              <a:gd name="connsiteX2" fmla="*/ 11548533 w 12192000"/>
              <a:gd name="connsiteY2" fmla="*/ 6214533 h 6858000"/>
              <a:gd name="connsiteX3" fmla="*/ 11548533 w 12192000"/>
              <a:gd name="connsiteY3" fmla="*/ 643467 h 6858000"/>
              <a:gd name="connsiteX4" fmla="*/ 0 w 12192000"/>
              <a:gd name="connsiteY4" fmla="*/ 0 h 6858000"/>
              <a:gd name="connsiteX5" fmla="*/ 12192000 w 12192000"/>
              <a:gd name="connsiteY5" fmla="*/ 0 h 6858000"/>
              <a:gd name="connsiteX6" fmla="*/ 12192000 w 12192000"/>
              <a:gd name="connsiteY6" fmla="*/ 6858000 h 6858000"/>
              <a:gd name="connsiteX7" fmla="*/ 0 w 12192000"/>
              <a:gd name="connsiteY7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2192000" h="6858000">
                <a:moveTo>
                  <a:pt x="643467" y="643467"/>
                </a:moveTo>
                <a:lnTo>
                  <a:pt x="643467" y="6214533"/>
                </a:lnTo>
                <a:lnTo>
                  <a:pt x="11548533" y="6214533"/>
                </a:lnTo>
                <a:lnTo>
                  <a:pt x="11548533" y="643467"/>
                </a:lnTo>
                <a:close/>
                <a:moveTo>
                  <a:pt x="0" y="0"/>
                </a:move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close/>
              </a:path>
            </a:pathLst>
          </a:custGeom>
          <a:solidFill>
            <a:srgbClr val="465566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B8DC041D-D1C3-4296-85D0-23923F3A499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38175" y="627698"/>
            <a:ext cx="10915650" cy="5602605"/>
          </a:xfrm>
          <a:prstGeom prst="rect">
            <a:avLst/>
          </a:prstGeom>
          <a:noFill/>
          <a:ln w="44450" cap="sq" cmpd="dbl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7DE68E1A-644F-F26B-52F7-85DE00A6573E}"/>
              </a:ext>
            </a:extLst>
          </p:cNvPr>
          <p:cNvSpPr txBox="1"/>
          <p:nvPr/>
        </p:nvSpPr>
        <p:spPr>
          <a:xfrm>
            <a:off x="1253686" y="166032"/>
            <a:ext cx="1107631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Polyptyque  le jugement dernier de Rogier  Van Der Weyden Ouvert Fermé</a:t>
            </a:r>
          </a:p>
        </p:txBody>
      </p:sp>
    </p:spTree>
    <p:extLst>
      <p:ext uri="{BB962C8B-B14F-4D97-AF65-F5344CB8AC3E}">
        <p14:creationId xmlns:p14="http://schemas.microsoft.com/office/powerpoint/2010/main" val="329325834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6000">
        <p15:prstTrans prst="curtains"/>
      </p:transition>
    </mc:Choice>
    <mc:Fallback>
      <p:transition spd="slow" advClick="0" advTm="16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texte, galerie&#10;&#10;Description générée automatiquement">
            <a:extLst>
              <a:ext uri="{FF2B5EF4-FFF2-40B4-BE49-F238E27FC236}">
                <a16:creationId xmlns:a16="http://schemas.microsoft.com/office/drawing/2014/main" id="{538D8C89-8F71-0E8C-92D0-1D8CCF1AF3A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8" name="Freeform: Shape 7">
            <a:extLst>
              <a:ext uri="{FF2B5EF4-FFF2-40B4-BE49-F238E27FC236}">
                <a16:creationId xmlns:a16="http://schemas.microsoft.com/office/drawing/2014/main" id="{8FF5081D-6F37-4BB4-B5EA-A1169235894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643467 w 12192000"/>
              <a:gd name="connsiteY0" fmla="*/ 643467 h 6858000"/>
              <a:gd name="connsiteX1" fmla="*/ 643467 w 12192000"/>
              <a:gd name="connsiteY1" fmla="*/ 6214533 h 6858000"/>
              <a:gd name="connsiteX2" fmla="*/ 11548533 w 12192000"/>
              <a:gd name="connsiteY2" fmla="*/ 6214533 h 6858000"/>
              <a:gd name="connsiteX3" fmla="*/ 11548533 w 12192000"/>
              <a:gd name="connsiteY3" fmla="*/ 643467 h 6858000"/>
              <a:gd name="connsiteX4" fmla="*/ 0 w 12192000"/>
              <a:gd name="connsiteY4" fmla="*/ 0 h 6858000"/>
              <a:gd name="connsiteX5" fmla="*/ 12192000 w 12192000"/>
              <a:gd name="connsiteY5" fmla="*/ 0 h 6858000"/>
              <a:gd name="connsiteX6" fmla="*/ 12192000 w 12192000"/>
              <a:gd name="connsiteY6" fmla="*/ 6858000 h 6858000"/>
              <a:gd name="connsiteX7" fmla="*/ 0 w 12192000"/>
              <a:gd name="connsiteY7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2192000" h="6858000">
                <a:moveTo>
                  <a:pt x="643467" y="643467"/>
                </a:moveTo>
                <a:lnTo>
                  <a:pt x="643467" y="6214533"/>
                </a:lnTo>
                <a:lnTo>
                  <a:pt x="11548533" y="6214533"/>
                </a:lnTo>
                <a:lnTo>
                  <a:pt x="11548533" y="643467"/>
                </a:lnTo>
                <a:close/>
                <a:moveTo>
                  <a:pt x="0" y="0"/>
                </a:move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close/>
              </a:path>
            </a:pathLst>
          </a:custGeom>
          <a:solidFill>
            <a:srgbClr val="62633C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B8DC041D-D1C3-4296-85D0-23923F3A499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38175" y="627698"/>
            <a:ext cx="10915650" cy="5602605"/>
          </a:xfrm>
          <a:prstGeom prst="rect">
            <a:avLst/>
          </a:prstGeom>
          <a:noFill/>
          <a:ln w="44450" cap="sq" cmpd="dbl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C57A0B05-BB3F-5E2E-712F-B1430D79AFC5}"/>
              </a:ext>
            </a:extLst>
          </p:cNvPr>
          <p:cNvSpPr txBox="1"/>
          <p:nvPr/>
        </p:nvSpPr>
        <p:spPr>
          <a:xfrm>
            <a:off x="4821916" y="166028"/>
            <a:ext cx="73700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Polyptyque Ouvert</a:t>
            </a:r>
          </a:p>
        </p:txBody>
      </p:sp>
    </p:spTree>
    <p:extLst>
      <p:ext uri="{BB962C8B-B14F-4D97-AF65-F5344CB8AC3E}">
        <p14:creationId xmlns:p14="http://schemas.microsoft.com/office/powerpoint/2010/main" val="273207021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6000">
        <p15:prstTrans prst="curtains"/>
      </p:transition>
    </mc:Choice>
    <mc:Fallback>
      <p:transition spd="slow" advClick="0" advTm="16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texte, galerie, différent, botte&#10;&#10;Description générée automatiquement">
            <a:extLst>
              <a:ext uri="{FF2B5EF4-FFF2-40B4-BE49-F238E27FC236}">
                <a16:creationId xmlns:a16="http://schemas.microsoft.com/office/drawing/2014/main" id="{92E679C6-6C0B-1CE3-2E05-9DA5740C152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8" name="Freeform: Shape 7">
            <a:extLst>
              <a:ext uri="{FF2B5EF4-FFF2-40B4-BE49-F238E27FC236}">
                <a16:creationId xmlns:a16="http://schemas.microsoft.com/office/drawing/2014/main" id="{8FF5081D-6F37-4BB4-B5EA-A1169235894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643467 w 12192000"/>
              <a:gd name="connsiteY0" fmla="*/ 643467 h 6858000"/>
              <a:gd name="connsiteX1" fmla="*/ 643467 w 12192000"/>
              <a:gd name="connsiteY1" fmla="*/ 6214533 h 6858000"/>
              <a:gd name="connsiteX2" fmla="*/ 11548533 w 12192000"/>
              <a:gd name="connsiteY2" fmla="*/ 6214533 h 6858000"/>
              <a:gd name="connsiteX3" fmla="*/ 11548533 w 12192000"/>
              <a:gd name="connsiteY3" fmla="*/ 643467 h 6858000"/>
              <a:gd name="connsiteX4" fmla="*/ 0 w 12192000"/>
              <a:gd name="connsiteY4" fmla="*/ 0 h 6858000"/>
              <a:gd name="connsiteX5" fmla="*/ 12192000 w 12192000"/>
              <a:gd name="connsiteY5" fmla="*/ 0 h 6858000"/>
              <a:gd name="connsiteX6" fmla="*/ 12192000 w 12192000"/>
              <a:gd name="connsiteY6" fmla="*/ 6858000 h 6858000"/>
              <a:gd name="connsiteX7" fmla="*/ 0 w 12192000"/>
              <a:gd name="connsiteY7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2192000" h="6858000">
                <a:moveTo>
                  <a:pt x="643467" y="643467"/>
                </a:moveTo>
                <a:lnTo>
                  <a:pt x="643467" y="6214533"/>
                </a:lnTo>
                <a:lnTo>
                  <a:pt x="11548533" y="6214533"/>
                </a:lnTo>
                <a:lnTo>
                  <a:pt x="11548533" y="643467"/>
                </a:lnTo>
                <a:close/>
                <a:moveTo>
                  <a:pt x="0" y="0"/>
                </a:move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close/>
              </a:path>
            </a:pathLst>
          </a:custGeom>
          <a:solidFill>
            <a:srgbClr val="5D5E3B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B8DC041D-D1C3-4296-85D0-23923F3A499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38175" y="627698"/>
            <a:ext cx="10915650" cy="5602605"/>
          </a:xfrm>
          <a:prstGeom prst="rect">
            <a:avLst/>
          </a:prstGeom>
          <a:noFill/>
          <a:ln w="44450" cap="sq" cmpd="dbl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6774E4EC-8A7A-FEDE-6F21-16130D9D33AD}"/>
              </a:ext>
            </a:extLst>
          </p:cNvPr>
          <p:cNvSpPr txBox="1"/>
          <p:nvPr/>
        </p:nvSpPr>
        <p:spPr>
          <a:xfrm>
            <a:off x="4702112" y="83022"/>
            <a:ext cx="78089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Polyptyque Fermé</a:t>
            </a:r>
          </a:p>
        </p:txBody>
      </p:sp>
    </p:spTree>
    <p:extLst>
      <p:ext uri="{BB962C8B-B14F-4D97-AF65-F5344CB8AC3E}">
        <p14:creationId xmlns:p14="http://schemas.microsoft.com/office/powerpoint/2010/main" val="210250859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6000">
        <p15:prstTrans prst="curtains"/>
      </p:transition>
    </mc:Choice>
    <mc:Fallback>
      <p:transition spd="slow" advClick="0" advTm="16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texte, plancher, intérieur, table&#10;&#10;Description générée automatiquement">
            <a:extLst>
              <a:ext uri="{FF2B5EF4-FFF2-40B4-BE49-F238E27FC236}">
                <a16:creationId xmlns:a16="http://schemas.microsoft.com/office/drawing/2014/main" id="{D861D2CB-8D1D-2401-893E-D05EABF49C9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1352" y="512064"/>
            <a:ext cx="8887968" cy="5833872"/>
          </a:xfrm>
          <a:prstGeom prst="rect">
            <a:avLst/>
          </a:prstGeom>
          <a:ln w="31750" cmpd="dbl">
            <a:solidFill>
              <a:schemeClr val="bg1"/>
            </a:solidFill>
          </a:ln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D0B571C1-356C-F2D1-4459-44A27A210528}"/>
              </a:ext>
            </a:extLst>
          </p:cNvPr>
          <p:cNvSpPr txBox="1"/>
          <p:nvPr/>
        </p:nvSpPr>
        <p:spPr>
          <a:xfrm>
            <a:off x="9851366" y="3864634"/>
            <a:ext cx="246715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L’Annonciation</a:t>
            </a:r>
          </a:p>
        </p:txBody>
      </p:sp>
    </p:spTree>
    <p:extLst>
      <p:ext uri="{BB962C8B-B14F-4D97-AF65-F5344CB8AC3E}">
        <p14:creationId xmlns:p14="http://schemas.microsoft.com/office/powerpoint/2010/main" val="192354984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6000">
        <p15:prstTrans prst="curtains"/>
      </p:transition>
    </mc:Choice>
    <mc:Fallback>
      <p:transition spd="slow" advClick="0" advTm="16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texte, peinture, tissu&#10;&#10;Description générée automatiquement">
            <a:extLst>
              <a:ext uri="{FF2B5EF4-FFF2-40B4-BE49-F238E27FC236}">
                <a16:creationId xmlns:a16="http://schemas.microsoft.com/office/drawing/2014/main" id="{66487770-69D3-6220-500C-AC99B58124F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8" name="Freeform: Shape 7">
            <a:extLst>
              <a:ext uri="{FF2B5EF4-FFF2-40B4-BE49-F238E27FC236}">
                <a16:creationId xmlns:a16="http://schemas.microsoft.com/office/drawing/2014/main" id="{8FF5081D-6F37-4BB4-B5EA-A1169235894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643467 w 12192000"/>
              <a:gd name="connsiteY0" fmla="*/ 643467 h 6858000"/>
              <a:gd name="connsiteX1" fmla="*/ 643467 w 12192000"/>
              <a:gd name="connsiteY1" fmla="*/ 6214533 h 6858000"/>
              <a:gd name="connsiteX2" fmla="*/ 11548533 w 12192000"/>
              <a:gd name="connsiteY2" fmla="*/ 6214533 h 6858000"/>
              <a:gd name="connsiteX3" fmla="*/ 11548533 w 12192000"/>
              <a:gd name="connsiteY3" fmla="*/ 643467 h 6858000"/>
              <a:gd name="connsiteX4" fmla="*/ 0 w 12192000"/>
              <a:gd name="connsiteY4" fmla="*/ 0 h 6858000"/>
              <a:gd name="connsiteX5" fmla="*/ 12192000 w 12192000"/>
              <a:gd name="connsiteY5" fmla="*/ 0 h 6858000"/>
              <a:gd name="connsiteX6" fmla="*/ 12192000 w 12192000"/>
              <a:gd name="connsiteY6" fmla="*/ 6858000 h 6858000"/>
              <a:gd name="connsiteX7" fmla="*/ 0 w 12192000"/>
              <a:gd name="connsiteY7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2192000" h="6858000">
                <a:moveTo>
                  <a:pt x="643467" y="643467"/>
                </a:moveTo>
                <a:lnTo>
                  <a:pt x="643467" y="6214533"/>
                </a:lnTo>
                <a:lnTo>
                  <a:pt x="11548533" y="6214533"/>
                </a:lnTo>
                <a:lnTo>
                  <a:pt x="11548533" y="643467"/>
                </a:lnTo>
                <a:close/>
                <a:moveTo>
                  <a:pt x="0" y="0"/>
                </a:move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close/>
              </a:path>
            </a:pathLst>
          </a:custGeom>
          <a:solidFill>
            <a:srgbClr val="50513A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B8DC041D-D1C3-4296-85D0-23923F3A499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38175" y="627698"/>
            <a:ext cx="10915650" cy="5602605"/>
          </a:xfrm>
          <a:prstGeom prst="rect">
            <a:avLst/>
          </a:prstGeom>
          <a:noFill/>
          <a:ln w="44450" cap="sq" cmpd="dbl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4CBD47CC-9350-2497-DCDD-90B2873397DA}"/>
              </a:ext>
            </a:extLst>
          </p:cNvPr>
          <p:cNvSpPr txBox="1"/>
          <p:nvPr/>
        </p:nvSpPr>
        <p:spPr>
          <a:xfrm>
            <a:off x="2968867" y="183331"/>
            <a:ext cx="67848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Tapisserie de Saint Eloi Et Vierge à L’Enfant</a:t>
            </a:r>
          </a:p>
        </p:txBody>
      </p:sp>
    </p:spTree>
    <p:extLst>
      <p:ext uri="{BB962C8B-B14F-4D97-AF65-F5344CB8AC3E}">
        <p14:creationId xmlns:p14="http://schemas.microsoft.com/office/powerpoint/2010/main" val="381893014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6000">
        <p15:prstTrans prst="curtains"/>
      </p:transition>
    </mc:Choice>
    <mc:Fallback>
      <p:transition spd="slow" advClick="0" advTm="16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meubles&#10;&#10;Description générée automatiquement">
            <a:extLst>
              <a:ext uri="{FF2B5EF4-FFF2-40B4-BE49-F238E27FC236}">
                <a16:creationId xmlns:a16="http://schemas.microsoft.com/office/drawing/2014/main" id="{C98F32F6-1186-6715-8F76-46853B4256E6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-20622"/>
            <a:ext cx="12191980" cy="6857990"/>
          </a:xfrm>
          <a:prstGeom prst="rect">
            <a:avLst/>
          </a:prstGeom>
        </p:spPr>
      </p:pic>
      <p:sp>
        <p:nvSpPr>
          <p:cNvPr id="8" name="Freeform: Shape 7">
            <a:extLst>
              <a:ext uri="{FF2B5EF4-FFF2-40B4-BE49-F238E27FC236}">
                <a16:creationId xmlns:a16="http://schemas.microsoft.com/office/drawing/2014/main" id="{8FF5081D-6F37-4BB4-B5EA-A1169235894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643467 w 12192000"/>
              <a:gd name="connsiteY0" fmla="*/ 643467 h 6858000"/>
              <a:gd name="connsiteX1" fmla="*/ 643467 w 12192000"/>
              <a:gd name="connsiteY1" fmla="*/ 6214533 h 6858000"/>
              <a:gd name="connsiteX2" fmla="*/ 11548533 w 12192000"/>
              <a:gd name="connsiteY2" fmla="*/ 6214533 h 6858000"/>
              <a:gd name="connsiteX3" fmla="*/ 11548533 w 12192000"/>
              <a:gd name="connsiteY3" fmla="*/ 643467 h 6858000"/>
              <a:gd name="connsiteX4" fmla="*/ 0 w 12192000"/>
              <a:gd name="connsiteY4" fmla="*/ 0 h 6858000"/>
              <a:gd name="connsiteX5" fmla="*/ 12192000 w 12192000"/>
              <a:gd name="connsiteY5" fmla="*/ 0 h 6858000"/>
              <a:gd name="connsiteX6" fmla="*/ 12192000 w 12192000"/>
              <a:gd name="connsiteY6" fmla="*/ 6858000 h 6858000"/>
              <a:gd name="connsiteX7" fmla="*/ 0 w 12192000"/>
              <a:gd name="connsiteY7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2192000" h="6858000">
                <a:moveTo>
                  <a:pt x="643467" y="643467"/>
                </a:moveTo>
                <a:lnTo>
                  <a:pt x="643467" y="6214533"/>
                </a:lnTo>
                <a:lnTo>
                  <a:pt x="11548533" y="6214533"/>
                </a:lnTo>
                <a:lnTo>
                  <a:pt x="11548533" y="643467"/>
                </a:lnTo>
                <a:close/>
                <a:moveTo>
                  <a:pt x="0" y="0"/>
                </a:move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close/>
              </a:path>
            </a:pathLst>
          </a:custGeom>
          <a:solidFill>
            <a:srgbClr val="324459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B8DC041D-D1C3-4296-85D0-23923F3A499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38175" y="627698"/>
            <a:ext cx="10915650" cy="5602605"/>
          </a:xfrm>
          <a:prstGeom prst="rect">
            <a:avLst/>
          </a:prstGeom>
          <a:noFill/>
          <a:ln w="44450" cap="sq" cmpd="dbl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F9DFF4D6-B437-3AD0-8352-4AE14105FCB8}"/>
              </a:ext>
            </a:extLst>
          </p:cNvPr>
          <p:cNvSpPr txBox="1"/>
          <p:nvPr/>
        </p:nvSpPr>
        <p:spPr>
          <a:xfrm>
            <a:off x="3860673" y="117877"/>
            <a:ext cx="70408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Agnus Dei &lt; Agneau de Dieu &gt;</a:t>
            </a:r>
          </a:p>
        </p:txBody>
      </p:sp>
    </p:spTree>
    <p:extLst>
      <p:ext uri="{BB962C8B-B14F-4D97-AF65-F5344CB8AC3E}">
        <p14:creationId xmlns:p14="http://schemas.microsoft.com/office/powerpoint/2010/main" val="231760915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6000">
        <p15:prstTrans prst="curtains"/>
      </p:transition>
    </mc:Choice>
    <mc:Fallback>
      <p:transition spd="slow" advClick="0" advTm="16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texte, meubles, décoré, peint&#10;&#10;Description générée automatiquement">
            <a:extLst>
              <a:ext uri="{FF2B5EF4-FFF2-40B4-BE49-F238E27FC236}">
                <a16:creationId xmlns:a16="http://schemas.microsoft.com/office/drawing/2014/main" id="{DBC811E9-D96B-C764-A221-7F4C810B07C1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"/>
          <a:stretch/>
        </p:blipFill>
        <p:spPr>
          <a:xfrm>
            <a:off x="321733" y="493775"/>
            <a:ext cx="11548534" cy="6042491"/>
          </a:xfrm>
          <a:prstGeom prst="rect">
            <a:avLst/>
          </a:prstGeom>
          <a:ln w="31750" cmpd="dbl">
            <a:solidFill>
              <a:schemeClr val="tx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FEA7DEB-8103-C95F-EFC9-AC69632BB6FB}"/>
              </a:ext>
            </a:extLst>
          </p:cNvPr>
          <p:cNvSpPr txBox="1"/>
          <p:nvPr/>
        </p:nvSpPr>
        <p:spPr>
          <a:xfrm>
            <a:off x="1621766" y="26040"/>
            <a:ext cx="1024850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Saint Antoine Ermite  saint protecteur  de L’Hôtel  Dieu de Beaune </a:t>
            </a:r>
          </a:p>
        </p:txBody>
      </p:sp>
    </p:spTree>
    <p:extLst>
      <p:ext uri="{BB962C8B-B14F-4D97-AF65-F5344CB8AC3E}">
        <p14:creationId xmlns:p14="http://schemas.microsoft.com/office/powerpoint/2010/main" val="409023627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6000">
        <p15:prstTrans prst="curtains"/>
      </p:transition>
    </mc:Choice>
    <mc:Fallback>
      <p:transition spd="slow" advClick="0" advTm="16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texte, cadre&#10;&#10;Description générée automatiquement">
            <a:extLst>
              <a:ext uri="{FF2B5EF4-FFF2-40B4-BE49-F238E27FC236}">
                <a16:creationId xmlns:a16="http://schemas.microsoft.com/office/drawing/2014/main" id="{F1F91BDD-A202-F6A3-4B3C-428C84CF572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3279" y="241540"/>
            <a:ext cx="4980593" cy="6858000"/>
          </a:xfrm>
          <a:prstGeom prst="rect">
            <a:avLst/>
          </a:prstGeom>
          <a:ln w="31750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6A4428A-3E8B-288B-F008-1D5934266138}"/>
              </a:ext>
            </a:extLst>
          </p:cNvPr>
          <p:cNvSpPr txBox="1"/>
          <p:nvPr/>
        </p:nvSpPr>
        <p:spPr>
          <a:xfrm>
            <a:off x="5469147" y="3674853"/>
            <a:ext cx="44857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Hôtel Dieu  de Beaune</a:t>
            </a:r>
          </a:p>
        </p:txBody>
      </p:sp>
    </p:spTree>
    <p:extLst>
      <p:ext uri="{BB962C8B-B14F-4D97-AF65-F5344CB8AC3E}">
        <p14:creationId xmlns:p14="http://schemas.microsoft.com/office/powerpoint/2010/main" val="341989454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6000">
        <p15:prstTrans prst="curtains"/>
      </p:transition>
    </mc:Choice>
    <mc:Fallback>
      <p:transition spd="slow" advClick="0" advTm="16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3" name="Image 2" descr="Une image contenant plancher, intérieur, mur, pièce&#10;&#10;Description générée automatiquement">
            <a:extLst>
              <a:ext uri="{FF2B5EF4-FFF2-40B4-BE49-F238E27FC236}">
                <a16:creationId xmlns:a16="http://schemas.microsoft.com/office/drawing/2014/main" id="{E98313F1-E01D-BF63-1972-C9169FCE58E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02336" y="457200"/>
            <a:ext cx="11430000" cy="6163056"/>
          </a:xfrm>
          <a:prstGeom prst="rect">
            <a:avLst/>
          </a:prstGeom>
          <a:ln w="31750" cmpd="dbl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9304FCB-6180-A815-5B4C-76F46094B4AF}"/>
              </a:ext>
            </a:extLst>
          </p:cNvPr>
          <p:cNvSpPr txBox="1"/>
          <p:nvPr/>
        </p:nvSpPr>
        <p:spPr>
          <a:xfrm>
            <a:off x="3283789" y="-11377"/>
            <a:ext cx="645255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Apothicairerie à L’Hôtel  Dieu De Beaune</a:t>
            </a:r>
          </a:p>
        </p:txBody>
      </p:sp>
    </p:spTree>
    <p:extLst>
      <p:ext uri="{BB962C8B-B14F-4D97-AF65-F5344CB8AC3E}">
        <p14:creationId xmlns:p14="http://schemas.microsoft.com/office/powerpoint/2010/main" val="277389688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6000">
        <p15:prstTrans prst="curtains"/>
      </p:transition>
    </mc:Choice>
    <mc:Fallback>
      <p:transition spd="slow" advClick="0" advTm="16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intérieur, plafond, plancher, mur&#10;&#10;Description générée automatiquement">
            <a:extLst>
              <a:ext uri="{FF2B5EF4-FFF2-40B4-BE49-F238E27FC236}">
                <a16:creationId xmlns:a16="http://schemas.microsoft.com/office/drawing/2014/main" id="{43C8947E-BDA4-B44E-24E6-7732981AA40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96112" y="457200"/>
            <a:ext cx="10460736" cy="5980176"/>
          </a:xfrm>
          <a:prstGeom prst="rect">
            <a:avLst/>
          </a:prstGeom>
          <a:ln w="31750" cmpd="dbl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D84726B-5D52-0B79-EC19-E2ACBD2ED263}"/>
              </a:ext>
            </a:extLst>
          </p:cNvPr>
          <p:cNvSpPr txBox="1"/>
          <p:nvPr/>
        </p:nvSpPr>
        <p:spPr>
          <a:xfrm>
            <a:off x="3029596" y="-4465"/>
            <a:ext cx="809157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Apothicairerie De L’Hôtel Dieu  de Beaune</a:t>
            </a:r>
          </a:p>
        </p:txBody>
      </p:sp>
    </p:spTree>
    <p:extLst>
      <p:ext uri="{BB962C8B-B14F-4D97-AF65-F5344CB8AC3E}">
        <p14:creationId xmlns:p14="http://schemas.microsoft.com/office/powerpoint/2010/main" val="331170661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6000">
        <p15:prstTrans prst="curtains"/>
      </p:transition>
    </mc:Choice>
    <mc:Fallback>
      <p:transition spd="slow" advClick="0" advTm="16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0918A69B-41ED-8EC7-475C-BBFBD01D4CA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1520" y="566928"/>
            <a:ext cx="10643616" cy="6016752"/>
          </a:xfrm>
          <a:prstGeom prst="rect">
            <a:avLst/>
          </a:prstGeom>
          <a:ln w="31750" cmpd="dbl">
            <a:solidFill>
              <a:schemeClr val="bg1"/>
            </a:solidFill>
          </a:ln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BB800F34-B28B-5EF1-D412-B073EDF5F497}"/>
              </a:ext>
            </a:extLst>
          </p:cNvPr>
          <p:cNvSpPr txBox="1"/>
          <p:nvPr/>
        </p:nvSpPr>
        <p:spPr>
          <a:xfrm>
            <a:off x="3157268" y="105263"/>
            <a:ext cx="807432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Apothicairerie De l’Hôtel Dieu de Beaune </a:t>
            </a:r>
          </a:p>
        </p:txBody>
      </p:sp>
    </p:spTree>
    <p:extLst>
      <p:ext uri="{BB962C8B-B14F-4D97-AF65-F5344CB8AC3E}">
        <p14:creationId xmlns:p14="http://schemas.microsoft.com/office/powerpoint/2010/main" val="166384354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6000">
        <p15:prstTrans prst="curtains"/>
      </p:transition>
    </mc:Choice>
    <mc:Fallback>
      <p:transition spd="slow" advClick="0" advTm="16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texte, bouteille, intérieur, alcool&#10;&#10;Description générée automatiquement">
            <a:extLst>
              <a:ext uri="{FF2B5EF4-FFF2-40B4-BE49-F238E27FC236}">
                <a16:creationId xmlns:a16="http://schemas.microsoft.com/office/drawing/2014/main" id="{56760746-094B-12FD-6B43-CE0F236A240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8" name="Freeform: Shape 7">
            <a:extLst>
              <a:ext uri="{FF2B5EF4-FFF2-40B4-BE49-F238E27FC236}">
                <a16:creationId xmlns:a16="http://schemas.microsoft.com/office/drawing/2014/main" id="{8FF5081D-6F37-4BB4-B5EA-A1169235894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643467 w 12192000"/>
              <a:gd name="connsiteY0" fmla="*/ 643467 h 6858000"/>
              <a:gd name="connsiteX1" fmla="*/ 643467 w 12192000"/>
              <a:gd name="connsiteY1" fmla="*/ 6214533 h 6858000"/>
              <a:gd name="connsiteX2" fmla="*/ 11548533 w 12192000"/>
              <a:gd name="connsiteY2" fmla="*/ 6214533 h 6858000"/>
              <a:gd name="connsiteX3" fmla="*/ 11548533 w 12192000"/>
              <a:gd name="connsiteY3" fmla="*/ 643467 h 6858000"/>
              <a:gd name="connsiteX4" fmla="*/ 0 w 12192000"/>
              <a:gd name="connsiteY4" fmla="*/ 0 h 6858000"/>
              <a:gd name="connsiteX5" fmla="*/ 12192000 w 12192000"/>
              <a:gd name="connsiteY5" fmla="*/ 0 h 6858000"/>
              <a:gd name="connsiteX6" fmla="*/ 12192000 w 12192000"/>
              <a:gd name="connsiteY6" fmla="*/ 6858000 h 6858000"/>
              <a:gd name="connsiteX7" fmla="*/ 0 w 12192000"/>
              <a:gd name="connsiteY7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2192000" h="6858000">
                <a:moveTo>
                  <a:pt x="643467" y="643467"/>
                </a:moveTo>
                <a:lnTo>
                  <a:pt x="643467" y="6214533"/>
                </a:lnTo>
                <a:lnTo>
                  <a:pt x="11548533" y="6214533"/>
                </a:lnTo>
                <a:lnTo>
                  <a:pt x="11548533" y="643467"/>
                </a:lnTo>
                <a:close/>
                <a:moveTo>
                  <a:pt x="0" y="0"/>
                </a:move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close/>
              </a:path>
            </a:pathLst>
          </a:custGeom>
          <a:solidFill>
            <a:srgbClr val="7A4639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B8DC041D-D1C3-4296-85D0-23923F3A499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38175" y="627698"/>
            <a:ext cx="10915650" cy="5602605"/>
          </a:xfrm>
          <a:prstGeom prst="rect">
            <a:avLst/>
          </a:prstGeom>
          <a:noFill/>
          <a:ln w="44450" cap="sq" cmpd="dbl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B5D3D4B5-5BBF-8ADB-F83D-3746326C61EA}"/>
              </a:ext>
            </a:extLst>
          </p:cNvPr>
          <p:cNvSpPr txBox="1"/>
          <p:nvPr/>
        </p:nvSpPr>
        <p:spPr>
          <a:xfrm>
            <a:off x="4034057" y="166028"/>
            <a:ext cx="70774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Pots Poudre  de Cloportes</a:t>
            </a:r>
          </a:p>
        </p:txBody>
      </p:sp>
    </p:spTree>
    <p:extLst>
      <p:ext uri="{BB962C8B-B14F-4D97-AF65-F5344CB8AC3E}">
        <p14:creationId xmlns:p14="http://schemas.microsoft.com/office/powerpoint/2010/main" val="51366284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6000">
        <p15:prstTrans prst="curtains"/>
      </p:transition>
    </mc:Choice>
    <mc:Fallback>
      <p:transition spd="slow" advClick="0" advTm="16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intérieur, décoré, arts de la table, peint&#10;&#10;Description générée automatiquement">
            <a:extLst>
              <a:ext uri="{FF2B5EF4-FFF2-40B4-BE49-F238E27FC236}">
                <a16:creationId xmlns:a16="http://schemas.microsoft.com/office/drawing/2014/main" id="{F597F667-B5CD-705C-94D0-A0456827BA1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9184" y="347472"/>
            <a:ext cx="6912864" cy="6272784"/>
          </a:xfrm>
          <a:prstGeom prst="rect">
            <a:avLst/>
          </a:prstGeom>
          <a:ln w="31750" cmpd="dbl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52FBE4E-EEC6-8178-C6D0-51933E4E76FD}"/>
              </a:ext>
            </a:extLst>
          </p:cNvPr>
          <p:cNvSpPr txBox="1"/>
          <p:nvPr/>
        </p:nvSpPr>
        <p:spPr>
          <a:xfrm>
            <a:off x="7498080" y="4096512"/>
            <a:ext cx="436473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Apothicairerie De L’Hôtel  Dieu De Beaune</a:t>
            </a:r>
          </a:p>
        </p:txBody>
      </p:sp>
    </p:spTree>
    <p:extLst>
      <p:ext uri="{BB962C8B-B14F-4D97-AF65-F5344CB8AC3E}">
        <p14:creationId xmlns:p14="http://schemas.microsoft.com/office/powerpoint/2010/main" val="24792180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6000">
        <p15:prstTrans prst="curtains"/>
      </p:transition>
    </mc:Choice>
    <mc:Fallback>
      <p:transition spd="slow" advClick="0" advTm="16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F5729A81-DB43-EFD5-249D-36FC43B87E2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31321" y="507521"/>
            <a:ext cx="11335109" cy="6048554"/>
          </a:xfrm>
          <a:prstGeom prst="rect">
            <a:avLst/>
          </a:prstGeom>
          <a:ln w="31750" cmpd="dbl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1D03C6A-8EA4-F9FE-FB38-AB55E5E97489}"/>
              </a:ext>
            </a:extLst>
          </p:cNvPr>
          <p:cNvSpPr txBox="1"/>
          <p:nvPr/>
        </p:nvSpPr>
        <p:spPr>
          <a:xfrm>
            <a:off x="3916392" y="-47596"/>
            <a:ext cx="771201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Cuisine de L’Hôtel  Dieu de Beaune</a:t>
            </a:r>
          </a:p>
        </p:txBody>
      </p:sp>
    </p:spTree>
    <p:extLst>
      <p:ext uri="{BB962C8B-B14F-4D97-AF65-F5344CB8AC3E}">
        <p14:creationId xmlns:p14="http://schemas.microsoft.com/office/powerpoint/2010/main" val="302362538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6000">
        <p15:prstTrans prst="curtains"/>
      </p:transition>
    </mc:Choice>
    <mc:Fallback>
      <p:transition spd="slow" advClick="0" advTm="16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5" name="Image 4" descr="Une image contenant intérieur, plancher, cuisine, poêle&#10;&#10;Description générée automatiquement">
            <a:extLst>
              <a:ext uri="{FF2B5EF4-FFF2-40B4-BE49-F238E27FC236}">
                <a16:creationId xmlns:a16="http://schemas.microsoft.com/office/drawing/2014/main" id="{52F1036E-3A4B-5E35-3274-3BEFCBD4947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56032" y="621102"/>
            <a:ext cx="11649456" cy="6035730"/>
          </a:xfrm>
          <a:prstGeom prst="rect">
            <a:avLst/>
          </a:prstGeom>
          <a:ln w="31750" cmpd="dbl">
            <a:solidFill>
              <a:schemeClr val="bg1"/>
            </a:solidFill>
          </a:ln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059D90EB-7745-B87F-AA17-379CF1FDD38E}"/>
              </a:ext>
            </a:extLst>
          </p:cNvPr>
          <p:cNvSpPr txBox="1"/>
          <p:nvPr/>
        </p:nvSpPr>
        <p:spPr>
          <a:xfrm>
            <a:off x="3709359" y="86264"/>
            <a:ext cx="605574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Cuisine De L’Hôtel Dieu de Beaune</a:t>
            </a:r>
          </a:p>
        </p:txBody>
      </p:sp>
    </p:spTree>
    <p:extLst>
      <p:ext uri="{BB962C8B-B14F-4D97-AF65-F5344CB8AC3E}">
        <p14:creationId xmlns:p14="http://schemas.microsoft.com/office/powerpoint/2010/main" val="251354630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6000">
        <p15:prstTrans prst="curtains"/>
      </p:transition>
    </mc:Choice>
    <mc:Fallback>
      <p:transition spd="slow" advClick="0" advTm="16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5" name="Image 4" descr="Une image contenant intérieur, mur, meubles, plusieurs&#10;&#10;Description générée automatiquement">
            <a:extLst>
              <a:ext uri="{FF2B5EF4-FFF2-40B4-BE49-F238E27FC236}">
                <a16:creationId xmlns:a16="http://schemas.microsoft.com/office/drawing/2014/main" id="{FFAC22F8-C1E1-FC31-6FCD-E32C4DDA749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65760" y="457200"/>
            <a:ext cx="11430000" cy="6144768"/>
          </a:xfrm>
          <a:prstGeom prst="rect">
            <a:avLst/>
          </a:prstGeom>
          <a:ln w="31750" cmpd="dbl">
            <a:solidFill>
              <a:schemeClr val="bg1"/>
            </a:solidFill>
          </a:ln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DF9AB436-88E5-D3B3-F689-F1739484BD28}"/>
              </a:ext>
            </a:extLst>
          </p:cNvPr>
          <p:cNvSpPr txBox="1"/>
          <p:nvPr/>
        </p:nvSpPr>
        <p:spPr>
          <a:xfrm>
            <a:off x="4589253" y="25199"/>
            <a:ext cx="65560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Hôtel Dieu De Beaune</a:t>
            </a:r>
          </a:p>
        </p:txBody>
      </p:sp>
    </p:spTree>
    <p:extLst>
      <p:ext uri="{BB962C8B-B14F-4D97-AF65-F5344CB8AC3E}">
        <p14:creationId xmlns:p14="http://schemas.microsoft.com/office/powerpoint/2010/main" val="31149895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6000">
        <p15:prstTrans prst="curtains"/>
      </p:transition>
    </mc:Choice>
    <mc:Fallback>
      <p:transition spd="slow" advClick="0" advTm="16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3" name="Image 2" descr="Une image contenant intérieur, plancher, fenêtre, vieux&#10;&#10;Description générée automatiquement">
            <a:extLst>
              <a:ext uri="{FF2B5EF4-FFF2-40B4-BE49-F238E27FC236}">
                <a16:creationId xmlns:a16="http://schemas.microsoft.com/office/drawing/2014/main" id="{72B632FE-2056-E342-D621-B30603C216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20624" y="475488"/>
            <a:ext cx="11411712" cy="612648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F38925A-7D27-8F04-CA59-BC8FC6148667}"/>
              </a:ext>
            </a:extLst>
          </p:cNvPr>
          <p:cNvSpPr txBox="1"/>
          <p:nvPr/>
        </p:nvSpPr>
        <p:spPr>
          <a:xfrm>
            <a:off x="3913287" y="25199"/>
            <a:ext cx="57972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Cuisine de L’Hôtel Dieu de Beaune</a:t>
            </a:r>
          </a:p>
        </p:txBody>
      </p:sp>
    </p:spTree>
    <p:extLst>
      <p:ext uri="{BB962C8B-B14F-4D97-AF65-F5344CB8AC3E}">
        <p14:creationId xmlns:p14="http://schemas.microsoft.com/office/powerpoint/2010/main" val="197340611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6000">
        <p15:prstTrans prst="curtains"/>
      </p:transition>
    </mc:Choice>
    <mc:Fallback>
      <p:transition spd="slow" advClick="0" advTm="16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3" name="Image 2" descr="Une image contenant intérieur, mur, encombré, meubles&#10;&#10;Description générée automatiquement">
            <a:extLst>
              <a:ext uri="{FF2B5EF4-FFF2-40B4-BE49-F238E27FC236}">
                <a16:creationId xmlns:a16="http://schemas.microsoft.com/office/drawing/2014/main" id="{4CEC7201-DAFA-800F-EBEB-4DB0E031828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29184" y="500332"/>
            <a:ext cx="11576304" cy="6156500"/>
          </a:xfrm>
          <a:prstGeom prst="rect">
            <a:avLst/>
          </a:prstGeom>
          <a:ln w="31750" cmpd="dbl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D52D6E6-C0F6-F08A-EBFB-E8D2C1EF014F}"/>
              </a:ext>
            </a:extLst>
          </p:cNvPr>
          <p:cNvSpPr txBox="1"/>
          <p:nvPr/>
        </p:nvSpPr>
        <p:spPr>
          <a:xfrm>
            <a:off x="3485072" y="25201"/>
            <a:ext cx="686662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Cuisine de L’Hôtel  Dieu De Beaune</a:t>
            </a:r>
          </a:p>
        </p:txBody>
      </p:sp>
    </p:spTree>
    <p:extLst>
      <p:ext uri="{BB962C8B-B14F-4D97-AF65-F5344CB8AC3E}">
        <p14:creationId xmlns:p14="http://schemas.microsoft.com/office/powerpoint/2010/main" val="63334871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6000">
        <p15:prstTrans prst="curtains"/>
      </p:transition>
    </mc:Choice>
    <mc:Fallback>
      <p:transition spd="slow" advClick="0" advTm="16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texte&#10;&#10;Description générée automatiquement">
            <a:extLst>
              <a:ext uri="{FF2B5EF4-FFF2-40B4-BE49-F238E27FC236}">
                <a16:creationId xmlns:a16="http://schemas.microsoft.com/office/drawing/2014/main" id="{5332BDA8-7359-9C61-20A6-9C9C72D18F9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0897" y="274320"/>
            <a:ext cx="7084324" cy="630936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5C00194-A03C-E855-DA8D-EC9F4B800042}"/>
              </a:ext>
            </a:extLst>
          </p:cNvPr>
          <p:cNvSpPr txBox="1"/>
          <p:nvPr/>
        </p:nvSpPr>
        <p:spPr>
          <a:xfrm>
            <a:off x="7607808" y="3054096"/>
            <a:ext cx="427329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Vente Des Vins De Beaune</a:t>
            </a:r>
          </a:p>
        </p:txBody>
      </p:sp>
    </p:spTree>
    <p:extLst>
      <p:ext uri="{BB962C8B-B14F-4D97-AF65-F5344CB8AC3E}">
        <p14:creationId xmlns:p14="http://schemas.microsoft.com/office/powerpoint/2010/main" val="195182652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6000">
        <p15:prstTrans prst="curtains"/>
      </p:transition>
    </mc:Choice>
    <mc:Fallback>
      <p:transition spd="slow" advClick="0" advTm="16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rsonne, gens, foule, groupe&#10;&#10;Description générée automatiquement">
            <a:extLst>
              <a:ext uri="{FF2B5EF4-FFF2-40B4-BE49-F238E27FC236}">
                <a16:creationId xmlns:a16="http://schemas.microsoft.com/office/drawing/2014/main" id="{9B42CFAD-8FE7-12EB-48FC-D3DA9FFE02C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8" name="Freeform: Shape 7">
            <a:extLst>
              <a:ext uri="{FF2B5EF4-FFF2-40B4-BE49-F238E27FC236}">
                <a16:creationId xmlns:a16="http://schemas.microsoft.com/office/drawing/2014/main" id="{8FF5081D-6F37-4BB4-B5EA-A1169235894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643467 w 12192000"/>
              <a:gd name="connsiteY0" fmla="*/ 643467 h 6858000"/>
              <a:gd name="connsiteX1" fmla="*/ 643467 w 12192000"/>
              <a:gd name="connsiteY1" fmla="*/ 6214533 h 6858000"/>
              <a:gd name="connsiteX2" fmla="*/ 11548533 w 12192000"/>
              <a:gd name="connsiteY2" fmla="*/ 6214533 h 6858000"/>
              <a:gd name="connsiteX3" fmla="*/ 11548533 w 12192000"/>
              <a:gd name="connsiteY3" fmla="*/ 643467 h 6858000"/>
              <a:gd name="connsiteX4" fmla="*/ 0 w 12192000"/>
              <a:gd name="connsiteY4" fmla="*/ 0 h 6858000"/>
              <a:gd name="connsiteX5" fmla="*/ 12192000 w 12192000"/>
              <a:gd name="connsiteY5" fmla="*/ 0 h 6858000"/>
              <a:gd name="connsiteX6" fmla="*/ 12192000 w 12192000"/>
              <a:gd name="connsiteY6" fmla="*/ 6858000 h 6858000"/>
              <a:gd name="connsiteX7" fmla="*/ 0 w 12192000"/>
              <a:gd name="connsiteY7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2192000" h="6858000">
                <a:moveTo>
                  <a:pt x="643467" y="643467"/>
                </a:moveTo>
                <a:lnTo>
                  <a:pt x="643467" y="6214533"/>
                </a:lnTo>
                <a:lnTo>
                  <a:pt x="11548533" y="6214533"/>
                </a:lnTo>
                <a:lnTo>
                  <a:pt x="11548533" y="643467"/>
                </a:lnTo>
                <a:close/>
                <a:moveTo>
                  <a:pt x="0" y="0"/>
                </a:move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close/>
              </a:path>
            </a:pathLst>
          </a:custGeom>
          <a:solidFill>
            <a:srgbClr val="3A4758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B8DC041D-D1C3-4296-85D0-23923F3A499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38175" y="627698"/>
            <a:ext cx="10915650" cy="5602605"/>
          </a:xfrm>
          <a:prstGeom prst="rect">
            <a:avLst/>
          </a:prstGeom>
          <a:noFill/>
          <a:ln w="44450" cap="sq" cmpd="dbl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E61C7CC9-DC7A-002A-9CBE-FA8BA7E6302D}"/>
              </a:ext>
            </a:extLst>
          </p:cNvPr>
          <p:cNvSpPr txBox="1"/>
          <p:nvPr/>
        </p:nvSpPr>
        <p:spPr>
          <a:xfrm>
            <a:off x="816276" y="627697"/>
            <a:ext cx="3324404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Vente Des Hospices de Beaune  Hôtel Dieu  Et Salle  des Ventes  des Halles / Marché Couvert de </a:t>
            </a:r>
            <a:r>
              <a:rPr lang="fr-FR" sz="2400" b="1" dirty="0" err="1">
                <a:solidFill>
                  <a:schemeClr val="bg1"/>
                </a:solidFill>
              </a:rPr>
              <a:t>beaune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3017718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6000">
        <p15:prstTrans prst="curtains"/>
      </p:transition>
    </mc:Choice>
    <mc:Fallback>
      <p:transition spd="slow" advClick="0" advTm="16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intérieur, plusieurs, vente&#10;&#10;Description générée automatiquement">
            <a:extLst>
              <a:ext uri="{FF2B5EF4-FFF2-40B4-BE49-F238E27FC236}">
                <a16:creationId xmlns:a16="http://schemas.microsoft.com/office/drawing/2014/main" id="{D5266638-4E77-51EA-C0AF-CDE3F4821B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8" name="Freeform: Shape 7">
            <a:extLst>
              <a:ext uri="{FF2B5EF4-FFF2-40B4-BE49-F238E27FC236}">
                <a16:creationId xmlns:a16="http://schemas.microsoft.com/office/drawing/2014/main" id="{8FF5081D-6F37-4BB4-B5EA-A1169235894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643467 w 12192000"/>
              <a:gd name="connsiteY0" fmla="*/ 643467 h 6858000"/>
              <a:gd name="connsiteX1" fmla="*/ 643467 w 12192000"/>
              <a:gd name="connsiteY1" fmla="*/ 6214533 h 6858000"/>
              <a:gd name="connsiteX2" fmla="*/ 11548533 w 12192000"/>
              <a:gd name="connsiteY2" fmla="*/ 6214533 h 6858000"/>
              <a:gd name="connsiteX3" fmla="*/ 11548533 w 12192000"/>
              <a:gd name="connsiteY3" fmla="*/ 643467 h 6858000"/>
              <a:gd name="connsiteX4" fmla="*/ 0 w 12192000"/>
              <a:gd name="connsiteY4" fmla="*/ 0 h 6858000"/>
              <a:gd name="connsiteX5" fmla="*/ 12192000 w 12192000"/>
              <a:gd name="connsiteY5" fmla="*/ 0 h 6858000"/>
              <a:gd name="connsiteX6" fmla="*/ 12192000 w 12192000"/>
              <a:gd name="connsiteY6" fmla="*/ 6858000 h 6858000"/>
              <a:gd name="connsiteX7" fmla="*/ 0 w 12192000"/>
              <a:gd name="connsiteY7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2192000" h="6858000">
                <a:moveTo>
                  <a:pt x="643467" y="643467"/>
                </a:moveTo>
                <a:lnTo>
                  <a:pt x="643467" y="6214533"/>
                </a:lnTo>
                <a:lnTo>
                  <a:pt x="11548533" y="6214533"/>
                </a:lnTo>
                <a:lnTo>
                  <a:pt x="11548533" y="643467"/>
                </a:lnTo>
                <a:close/>
                <a:moveTo>
                  <a:pt x="0" y="0"/>
                </a:move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close/>
              </a:path>
            </a:pathLst>
          </a:custGeom>
          <a:solidFill>
            <a:srgbClr val="455A41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B8DC041D-D1C3-4296-85D0-23923F3A499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38175" y="627698"/>
            <a:ext cx="10915650" cy="5602605"/>
          </a:xfrm>
          <a:prstGeom prst="rect">
            <a:avLst/>
          </a:prstGeom>
          <a:noFill/>
          <a:ln w="44450" cap="sq" cmpd="dbl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43B6C2D8-DEB8-B19E-91BE-C320A14A88A5}"/>
              </a:ext>
            </a:extLst>
          </p:cNvPr>
          <p:cNvSpPr txBox="1"/>
          <p:nvPr/>
        </p:nvSpPr>
        <p:spPr>
          <a:xfrm>
            <a:off x="3913287" y="166028"/>
            <a:ext cx="81381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Vente  des Hospice de Beaune</a:t>
            </a:r>
          </a:p>
        </p:txBody>
      </p:sp>
    </p:spTree>
    <p:extLst>
      <p:ext uri="{BB962C8B-B14F-4D97-AF65-F5344CB8AC3E}">
        <p14:creationId xmlns:p14="http://schemas.microsoft.com/office/powerpoint/2010/main" val="103151002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6000">
        <p15:prstTrans prst="curtains"/>
      </p:transition>
    </mc:Choice>
    <mc:Fallback>
      <p:transition spd="slow" advClick="0" advTm="16000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texte, rayon, distributeur automatique&#10;&#10;Description générée automatiquement">
            <a:extLst>
              <a:ext uri="{FF2B5EF4-FFF2-40B4-BE49-F238E27FC236}">
                <a16:creationId xmlns:a16="http://schemas.microsoft.com/office/drawing/2014/main" id="{071A46FC-FF1D-23E2-AAFD-A5ED34F104D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5488" y="585216"/>
            <a:ext cx="11247120" cy="5943600"/>
          </a:xfrm>
          <a:prstGeom prst="rect">
            <a:avLst/>
          </a:prstGeom>
          <a:ln w="31750" cmpd="dbl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08B8018-0E02-4530-D6E0-8279A4330CB2}"/>
              </a:ext>
            </a:extLst>
          </p:cNvPr>
          <p:cNvSpPr txBox="1"/>
          <p:nvPr/>
        </p:nvSpPr>
        <p:spPr>
          <a:xfrm>
            <a:off x="4299060" y="98351"/>
            <a:ext cx="85404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Vin Hôtel Dieu De Beaune</a:t>
            </a:r>
          </a:p>
        </p:txBody>
      </p:sp>
    </p:spTree>
    <p:extLst>
      <p:ext uri="{BB962C8B-B14F-4D97-AF65-F5344CB8AC3E}">
        <p14:creationId xmlns:p14="http://schemas.microsoft.com/office/powerpoint/2010/main" val="73379244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6000">
        <p15:prstTrans prst="curtains"/>
      </p:transition>
    </mc:Choice>
    <mc:Fallback>
      <p:transition spd="slow" advClick="0" advTm="16000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texte, bouteille, vin, intérieur&#10;&#10;Description générée automatiquement">
            <a:extLst>
              <a:ext uri="{FF2B5EF4-FFF2-40B4-BE49-F238E27FC236}">
                <a16:creationId xmlns:a16="http://schemas.microsoft.com/office/drawing/2014/main" id="{BD4B53C4-BF6D-6AC5-5F58-6EBDC4742B1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53396" y="603848"/>
            <a:ext cx="8885208" cy="6003985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7D436B7-11F2-712F-D947-4F0714914649}"/>
              </a:ext>
            </a:extLst>
          </p:cNvPr>
          <p:cNvSpPr txBox="1"/>
          <p:nvPr/>
        </p:nvSpPr>
        <p:spPr>
          <a:xfrm>
            <a:off x="281796" y="142183"/>
            <a:ext cx="116284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Vin Hôtel  Dieu  de Beaune dont Bouteille  de Beaune  1 er Cru  Cuvée </a:t>
            </a:r>
            <a:r>
              <a:rPr lang="fr-FR" sz="2400" b="1" dirty="0" err="1">
                <a:solidFill>
                  <a:schemeClr val="bg1"/>
                </a:solidFill>
              </a:rPr>
              <a:t>Guigone</a:t>
            </a:r>
            <a:r>
              <a:rPr lang="fr-FR" sz="2400" b="1" dirty="0">
                <a:solidFill>
                  <a:schemeClr val="bg1"/>
                </a:solidFill>
              </a:rPr>
              <a:t> de Salins</a:t>
            </a:r>
          </a:p>
        </p:txBody>
      </p:sp>
    </p:spTree>
    <p:extLst>
      <p:ext uri="{BB962C8B-B14F-4D97-AF65-F5344CB8AC3E}">
        <p14:creationId xmlns:p14="http://schemas.microsoft.com/office/powerpoint/2010/main" val="287862986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6000">
        <p15:prstTrans prst="curtains"/>
      </p:transition>
    </mc:Choice>
    <mc:Fallback>
      <p:transition spd="slow" advClick="0" advTm="16000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109</TotalTime>
  <Words>250</Words>
  <Application>Microsoft Office PowerPoint</Application>
  <PresentationFormat>Grand écran</PresentationFormat>
  <Paragraphs>31</Paragraphs>
  <Slides>30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30</vt:i4>
      </vt:variant>
    </vt:vector>
  </HeadingPairs>
  <TitlesOfParts>
    <vt:vector size="35" baseType="lpstr">
      <vt:lpstr>Algerian</vt:lpstr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Daniel Moulac</dc:creator>
  <cp:lastModifiedBy>Daniel Moulac</cp:lastModifiedBy>
  <cp:revision>9</cp:revision>
  <dcterms:created xsi:type="dcterms:W3CDTF">2022-06-26T11:41:41Z</dcterms:created>
  <dcterms:modified xsi:type="dcterms:W3CDTF">2022-08-08T08:27:07Z</dcterms:modified>
</cp:coreProperties>
</file>