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99" r:id="rId3"/>
    <p:sldId id="295" r:id="rId4"/>
    <p:sldId id="293" r:id="rId5"/>
    <p:sldId id="294" r:id="rId6"/>
    <p:sldId id="291" r:id="rId7"/>
    <p:sldId id="289" r:id="rId8"/>
    <p:sldId id="258" r:id="rId9"/>
    <p:sldId id="259" r:id="rId10"/>
    <p:sldId id="260" r:id="rId11"/>
    <p:sldId id="262" r:id="rId12"/>
    <p:sldId id="300" r:id="rId13"/>
    <p:sldId id="263" r:id="rId14"/>
    <p:sldId id="264" r:id="rId15"/>
    <p:sldId id="265" r:id="rId16"/>
    <p:sldId id="266" r:id="rId17"/>
    <p:sldId id="267" r:id="rId18"/>
    <p:sldId id="268" r:id="rId19"/>
    <p:sldId id="269" r:id="rId20"/>
    <p:sldId id="270" r:id="rId21"/>
    <p:sldId id="271" r:id="rId22"/>
    <p:sldId id="273" r:id="rId23"/>
    <p:sldId id="301" r:id="rId24"/>
    <p:sldId id="274" r:id="rId25"/>
    <p:sldId id="275" r:id="rId26"/>
    <p:sldId id="276" r:id="rId27"/>
    <p:sldId id="296" r:id="rId28"/>
    <p:sldId id="297" r:id="rId29"/>
    <p:sldId id="298"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jxHcFq+eHJHuv0kv90fxw==" hashData="VylRsM5ss6kXFAIVKDcYKt4ZbHX9S6A1xKck5Dh3s9Q8npXgqKKs/h2uqDelAnXOfPYzci3QOGpY3B8rjYJ2R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4788A97D-56E5-441E-AE49-CD398B183447}" type="datetimeFigureOut">
              <a:rPr lang="fr-FR" smtClean="0"/>
              <a:t>08/08/2022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8A97D-56E5-441E-AE49-CD398B183447}" type="datetimeFigureOut">
              <a:rPr lang="fr-FR" smtClean="0"/>
              <a:t>08/08/2022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arbre, décoré, plante, meubles&#10;&#10;Description générée automatiquement">
            <a:extLst>
              <a:ext uri="{FF2B5EF4-FFF2-40B4-BE49-F238E27FC236}">
                <a16:creationId xmlns:a16="http://schemas.microsoft.com/office/drawing/2014/main" id="{AA05EB46-0D4F-D507-9736-FE52C95E566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C6B4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AA442F1-6C1A-1F50-3AFD-613D2DF82549}"/>
              </a:ext>
            </a:extLst>
          </p:cNvPr>
          <p:cNvSpPr txBox="1"/>
          <p:nvPr/>
        </p:nvSpPr>
        <p:spPr>
          <a:xfrm>
            <a:off x="3823629" y="627697"/>
            <a:ext cx="8546122" cy="461665"/>
          </a:xfrm>
          <a:prstGeom prst="rect">
            <a:avLst/>
          </a:prstGeom>
          <a:noFill/>
        </p:spPr>
        <p:txBody>
          <a:bodyPr wrap="square" rtlCol="0">
            <a:spAutoFit/>
          </a:bodyPr>
          <a:lstStyle/>
          <a:p>
            <a:r>
              <a:rPr lang="fr-FR" sz="2400" b="1" dirty="0"/>
              <a:t>Lorient Vous Présente Beaune N°1</a:t>
            </a:r>
          </a:p>
        </p:txBody>
      </p:sp>
    </p:spTree>
    <p:extLst>
      <p:ext uri="{BB962C8B-B14F-4D97-AF65-F5344CB8AC3E}">
        <p14:creationId xmlns:p14="http://schemas.microsoft.com/office/powerpoint/2010/main" val="1812151782"/>
      </p:ext>
    </p:extLst>
  </p:cSld>
  <p:clrMapOvr>
    <a:masterClrMapping/>
  </p:clrMapOvr>
  <mc:AlternateContent xmlns:mc="http://schemas.openxmlformats.org/markup-compatibility/2006" xmlns:p14="http://schemas.microsoft.com/office/powerpoint/2010/main">
    <mc:Choice Requires="p14">
      <p:transition spd="slow" p14:dur="5000" advClick="0" advTm="16000">
        <p14:shred/>
        <p:sndAc>
          <p:stSnd loop="1">
            <p:snd r:embed="rId2" name="videoplayback.wav"/>
          </p:stSnd>
        </p:sndAc>
      </p:transition>
    </mc:Choice>
    <mc:Fallback xmlns="">
      <p:transition spd="slow" advClick="0" advTm="16000">
        <p:fade/>
        <p:sndAc>
          <p:stSnd loop="1">
            <p:snd r:embed="rId4"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C4B70D-9822-DCAF-BE5D-AECA93E3B36A}"/>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Beaune est une cité fortifiée située au cœur de la région viticole de Bourgogne en France. Entourée de vignobles de la Côte d'Or, la ville aux rues pavées est célèbre pour sa vente aux enchères annuelle de vins qui a lieu dans les Hospices de Beaune. Reconnaissable à son toit de tuiles colorées aux motifs géométriques, cet ancien hôpital du XVe siècle est aujourd'hui devenu musée de l'Hôtel-Dieu et expose des chefs-d'œuvre tels que le Jugement dernier de Rogier van der Weyden</a:t>
            </a:r>
          </a:p>
        </p:txBody>
      </p:sp>
    </p:spTree>
    <p:extLst>
      <p:ext uri="{BB962C8B-B14F-4D97-AF65-F5344CB8AC3E}">
        <p14:creationId xmlns:p14="http://schemas.microsoft.com/office/powerpoint/2010/main" val="361301180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ciel, extérieur, lieu de culte&#10;&#10;Description générée automatiquement">
            <a:extLst>
              <a:ext uri="{FF2B5EF4-FFF2-40B4-BE49-F238E27FC236}">
                <a16:creationId xmlns:a16="http://schemas.microsoft.com/office/drawing/2014/main" id="{9DF0516F-42B8-E958-3A6A-9FBA9CDE5FC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D383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BB4C2DF-B43B-3F60-2088-D4CCBE20FC2C}"/>
              </a:ext>
            </a:extLst>
          </p:cNvPr>
          <p:cNvSpPr txBox="1"/>
          <p:nvPr/>
        </p:nvSpPr>
        <p:spPr>
          <a:xfrm>
            <a:off x="2103119" y="83022"/>
            <a:ext cx="9094763" cy="461665"/>
          </a:xfrm>
          <a:prstGeom prst="rect">
            <a:avLst/>
          </a:prstGeom>
          <a:noFill/>
        </p:spPr>
        <p:txBody>
          <a:bodyPr wrap="square" rtlCol="0">
            <a:spAutoFit/>
          </a:bodyPr>
          <a:lstStyle/>
          <a:p>
            <a:r>
              <a:rPr lang="fr-FR" sz="2400" b="1" dirty="0">
                <a:solidFill>
                  <a:schemeClr val="bg1"/>
                </a:solidFill>
              </a:rPr>
              <a:t>Les Hospices De Beaune avec la Tuile  vernissée de Bourgogne</a:t>
            </a:r>
          </a:p>
        </p:txBody>
      </p:sp>
    </p:spTree>
    <p:extLst>
      <p:ext uri="{BB962C8B-B14F-4D97-AF65-F5344CB8AC3E}">
        <p14:creationId xmlns:p14="http://schemas.microsoft.com/office/powerpoint/2010/main" val="4065892331"/>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extérieur, lieu de culte, vieux&#10;&#10;Description générée automatiquement">
            <a:extLst>
              <a:ext uri="{FF2B5EF4-FFF2-40B4-BE49-F238E27FC236}">
                <a16:creationId xmlns:a16="http://schemas.microsoft.com/office/drawing/2014/main" id="{5CB6EDED-FB88-72D7-E8DF-273CBA2DD4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8210" y="597877"/>
            <a:ext cx="10355580" cy="6049108"/>
          </a:xfrm>
          <a:prstGeom prst="rect">
            <a:avLst/>
          </a:prstGeom>
          <a:ln w="31750">
            <a:solidFill>
              <a:schemeClr val="bg1"/>
            </a:solidFill>
          </a:ln>
        </p:spPr>
      </p:pic>
      <p:sp>
        <p:nvSpPr>
          <p:cNvPr id="4" name="ZoneTexte 3">
            <a:extLst>
              <a:ext uri="{FF2B5EF4-FFF2-40B4-BE49-F238E27FC236}">
                <a16:creationId xmlns:a16="http://schemas.microsoft.com/office/drawing/2014/main" id="{7E3F1100-4F6F-612B-1BD2-8BABF37EA984}"/>
              </a:ext>
            </a:extLst>
          </p:cNvPr>
          <p:cNvSpPr txBox="1"/>
          <p:nvPr/>
        </p:nvSpPr>
        <p:spPr>
          <a:xfrm>
            <a:off x="4717714" y="136212"/>
            <a:ext cx="6556076" cy="461665"/>
          </a:xfrm>
          <a:prstGeom prst="rect">
            <a:avLst/>
          </a:prstGeom>
          <a:noFill/>
        </p:spPr>
        <p:txBody>
          <a:bodyPr wrap="square" rtlCol="0">
            <a:spAutoFit/>
          </a:bodyPr>
          <a:lstStyle/>
          <a:p>
            <a:r>
              <a:rPr lang="fr-FR" sz="2400" b="1" dirty="0">
                <a:solidFill>
                  <a:schemeClr val="bg1"/>
                </a:solidFill>
              </a:rPr>
              <a:t>Hospice De Beaune</a:t>
            </a:r>
          </a:p>
        </p:txBody>
      </p:sp>
    </p:spTree>
    <p:extLst>
      <p:ext uri="{BB962C8B-B14F-4D97-AF65-F5344CB8AC3E}">
        <p14:creationId xmlns:p14="http://schemas.microsoft.com/office/powerpoint/2010/main" val="2513275124"/>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passage, scène&#10;&#10;Description générée automatiquement">
            <a:extLst>
              <a:ext uri="{FF2B5EF4-FFF2-40B4-BE49-F238E27FC236}">
                <a16:creationId xmlns:a16="http://schemas.microsoft.com/office/drawing/2014/main" id="{C0A461AA-68FE-2EA3-B1E4-E32308E7D4C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95A4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AB286CEE-D587-E2A4-3E9F-038CFDBAAFF6}"/>
              </a:ext>
            </a:extLst>
          </p:cNvPr>
          <p:cNvSpPr txBox="1"/>
          <p:nvPr/>
        </p:nvSpPr>
        <p:spPr>
          <a:xfrm>
            <a:off x="3935437" y="166028"/>
            <a:ext cx="7455877" cy="461665"/>
          </a:xfrm>
          <a:prstGeom prst="rect">
            <a:avLst/>
          </a:prstGeom>
          <a:noFill/>
        </p:spPr>
        <p:txBody>
          <a:bodyPr wrap="square" rtlCol="0">
            <a:spAutoFit/>
          </a:bodyPr>
          <a:lstStyle/>
          <a:p>
            <a:r>
              <a:rPr lang="fr-FR" sz="2400" b="1" dirty="0">
                <a:solidFill>
                  <a:schemeClr val="bg1"/>
                </a:solidFill>
              </a:rPr>
              <a:t>Rue Commerciale De Beaune</a:t>
            </a:r>
          </a:p>
        </p:txBody>
      </p:sp>
    </p:spTree>
    <p:extLst>
      <p:ext uri="{BB962C8B-B14F-4D97-AF65-F5344CB8AC3E}">
        <p14:creationId xmlns:p14="http://schemas.microsoft.com/office/powerpoint/2010/main" val="259983960"/>
      </p:ext>
    </p:extLst>
  </p:cSld>
  <p:clrMapOvr>
    <a:masterClrMapping/>
  </p:clrMapOvr>
  <mc:AlternateContent xmlns:mc="http://schemas.openxmlformats.org/markup-compatibility/2006" xmlns:p14="http://schemas.microsoft.com/office/powerpoint/2010/main">
    <mc:Choice Requires="p14">
      <p:transition spd="slow" p14:dur="5000" advClick="0" advTm="16000">
        <p14:shred/>
        <p:sndAc>
          <p:stSnd>
            <p:snd r:embed="rId2" name="videoplayback.wav"/>
          </p:stSnd>
        </p:sndAc>
      </p:transition>
    </mc:Choice>
    <mc:Fallback xmlns="">
      <p:transition spd="slow" advClick="0" advTm="16000">
        <p:fade/>
        <p:sndAc>
          <p:stSnd>
            <p:snd r:embed="rId4" name="videoplayback.wav"/>
          </p:stSnd>
        </p:sndAc>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vaisseau, tonneau, intérieur, plancher&#10;&#10;Description générée automatiquement">
            <a:extLst>
              <a:ext uri="{FF2B5EF4-FFF2-40B4-BE49-F238E27FC236}">
                <a16:creationId xmlns:a16="http://schemas.microsoft.com/office/drawing/2014/main" id="{6BCD5C6A-400E-F882-A583-42D99AE819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8096" y="457200"/>
            <a:ext cx="10625327" cy="6144768"/>
          </a:xfrm>
          <a:prstGeom prst="rect">
            <a:avLst/>
          </a:prstGeom>
          <a:ln w="31750">
            <a:solidFill>
              <a:schemeClr val="bg1"/>
            </a:solidFill>
          </a:ln>
        </p:spPr>
      </p:pic>
      <p:sp>
        <p:nvSpPr>
          <p:cNvPr id="4" name="ZoneTexte 3">
            <a:extLst>
              <a:ext uri="{FF2B5EF4-FFF2-40B4-BE49-F238E27FC236}">
                <a16:creationId xmlns:a16="http://schemas.microsoft.com/office/drawing/2014/main" id="{728168A6-3A92-0DCC-7781-13DAFBF3B480}"/>
              </a:ext>
            </a:extLst>
          </p:cNvPr>
          <p:cNvSpPr txBox="1"/>
          <p:nvPr/>
        </p:nvSpPr>
        <p:spPr>
          <a:xfrm>
            <a:off x="3743863" y="25199"/>
            <a:ext cx="6366295" cy="461665"/>
          </a:xfrm>
          <a:prstGeom prst="rect">
            <a:avLst/>
          </a:prstGeom>
          <a:noFill/>
        </p:spPr>
        <p:txBody>
          <a:bodyPr wrap="square" rtlCol="0">
            <a:spAutoFit/>
          </a:bodyPr>
          <a:lstStyle/>
          <a:p>
            <a:r>
              <a:rPr lang="fr-FR" sz="2400" b="1" dirty="0">
                <a:solidFill>
                  <a:schemeClr val="bg1"/>
                </a:solidFill>
              </a:rPr>
              <a:t>Domaine Debray (Vins Bourgogne )</a:t>
            </a: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terrain, brique&#10;&#10;Description générée automatiquement">
            <a:extLst>
              <a:ext uri="{FF2B5EF4-FFF2-40B4-BE49-F238E27FC236}">
                <a16:creationId xmlns:a16="http://schemas.microsoft.com/office/drawing/2014/main" id="{28932786-9377-8814-2BA0-2EA23D56397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F4F3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E543AAF-AE6C-7A9F-7F53-DFF8C50F0909}"/>
              </a:ext>
            </a:extLst>
          </p:cNvPr>
          <p:cNvSpPr txBox="1"/>
          <p:nvPr/>
        </p:nvSpPr>
        <p:spPr>
          <a:xfrm>
            <a:off x="5544122" y="83022"/>
            <a:ext cx="7077456" cy="461665"/>
          </a:xfrm>
          <a:prstGeom prst="rect">
            <a:avLst/>
          </a:prstGeom>
          <a:noFill/>
        </p:spPr>
        <p:txBody>
          <a:bodyPr wrap="square" rtlCol="0">
            <a:spAutoFit/>
          </a:bodyPr>
          <a:lstStyle/>
          <a:p>
            <a:r>
              <a:rPr lang="fr-FR" sz="2400" b="1" dirty="0">
                <a:solidFill>
                  <a:schemeClr val="bg1"/>
                </a:solidFill>
              </a:rPr>
              <a:t>Beaune </a:t>
            </a: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iel, bâtiment, brique, terrain&#10;&#10;Description générée automatiquement">
            <a:extLst>
              <a:ext uri="{FF2B5EF4-FFF2-40B4-BE49-F238E27FC236}">
                <a16:creationId xmlns:a16="http://schemas.microsoft.com/office/drawing/2014/main" id="{544B9B2A-1348-E45C-62B2-E2BA2650FA0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6BB7D69-C69E-CA4A-2B82-D6036A3AF9F3}"/>
              </a:ext>
            </a:extLst>
          </p:cNvPr>
          <p:cNvSpPr txBox="1"/>
          <p:nvPr/>
        </p:nvSpPr>
        <p:spPr>
          <a:xfrm>
            <a:off x="4511270" y="83022"/>
            <a:ext cx="6217920" cy="461665"/>
          </a:xfrm>
          <a:prstGeom prst="rect">
            <a:avLst/>
          </a:prstGeom>
          <a:noFill/>
        </p:spPr>
        <p:txBody>
          <a:bodyPr wrap="square" rtlCol="0">
            <a:spAutoFit/>
          </a:bodyPr>
          <a:lstStyle/>
          <a:p>
            <a:r>
              <a:rPr lang="fr-FR" sz="2400" b="1" dirty="0">
                <a:solidFill>
                  <a:schemeClr val="bg1"/>
                </a:solidFill>
              </a:rPr>
              <a:t>Beaune Centre De Ville</a:t>
            </a:r>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extérieur, bâtiment, ciel, église&#10;&#10;Description générée automatiquement">
            <a:extLst>
              <a:ext uri="{FF2B5EF4-FFF2-40B4-BE49-F238E27FC236}">
                <a16:creationId xmlns:a16="http://schemas.microsoft.com/office/drawing/2014/main" id="{F2D474E2-2FBF-5CBD-126C-778897B37C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04982" y="643467"/>
            <a:ext cx="4071668" cy="5571066"/>
          </a:xfrm>
          <a:prstGeom prst="rect">
            <a:avLst/>
          </a:prstGeom>
          <a:ln w="146050" cmpd="tri">
            <a:solidFill>
              <a:schemeClr val="bg1"/>
            </a:solidFill>
          </a:ln>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ciel, église&#10;&#10;Description générée automatiquement">
            <a:extLst>
              <a:ext uri="{FF2B5EF4-FFF2-40B4-BE49-F238E27FC236}">
                <a16:creationId xmlns:a16="http://schemas.microsoft.com/office/drawing/2014/main" id="{2D183979-2CAE-EBDE-8797-7AFBCBBA70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101" y="643467"/>
            <a:ext cx="4065917" cy="5571066"/>
          </a:xfrm>
          <a:prstGeom prst="rect">
            <a:avLst/>
          </a:prstGeom>
          <a:ln w="146050" cmpd="tri">
            <a:solidFill>
              <a:schemeClr val="bg1"/>
            </a:solidFill>
          </a:ln>
        </p:spPr>
      </p:pic>
      <p:sp>
        <p:nvSpPr>
          <p:cNvPr id="6" name="ZoneTexte 5">
            <a:extLst>
              <a:ext uri="{FF2B5EF4-FFF2-40B4-BE49-F238E27FC236}">
                <a16:creationId xmlns:a16="http://schemas.microsoft.com/office/drawing/2014/main" id="{41E22A1D-79FE-D21E-7309-1CEC1A3B8FE9}"/>
              </a:ext>
            </a:extLst>
          </p:cNvPr>
          <p:cNvSpPr txBox="1"/>
          <p:nvPr/>
        </p:nvSpPr>
        <p:spPr>
          <a:xfrm>
            <a:off x="345057" y="28036"/>
            <a:ext cx="5244860" cy="461665"/>
          </a:xfrm>
          <a:prstGeom prst="rect">
            <a:avLst/>
          </a:prstGeom>
          <a:noFill/>
        </p:spPr>
        <p:txBody>
          <a:bodyPr wrap="square" rtlCol="0">
            <a:spAutoFit/>
          </a:bodyPr>
          <a:lstStyle/>
          <a:p>
            <a:r>
              <a:rPr lang="fr-FR" sz="2400" b="1" dirty="0">
                <a:solidFill>
                  <a:schemeClr val="bg1"/>
                </a:solidFill>
              </a:rPr>
              <a:t>Collégiale Notre Dame De  Beaune</a:t>
            </a:r>
          </a:p>
        </p:txBody>
      </p:sp>
      <p:sp>
        <p:nvSpPr>
          <p:cNvPr id="7" name="ZoneTexte 6">
            <a:extLst>
              <a:ext uri="{FF2B5EF4-FFF2-40B4-BE49-F238E27FC236}">
                <a16:creationId xmlns:a16="http://schemas.microsoft.com/office/drawing/2014/main" id="{71C9128C-5B93-AFEB-6097-C033BA1BAAA7}"/>
              </a:ext>
            </a:extLst>
          </p:cNvPr>
          <p:cNvSpPr txBox="1"/>
          <p:nvPr/>
        </p:nvSpPr>
        <p:spPr>
          <a:xfrm>
            <a:off x="7930709" y="28036"/>
            <a:ext cx="4882551" cy="461665"/>
          </a:xfrm>
          <a:prstGeom prst="rect">
            <a:avLst/>
          </a:prstGeom>
          <a:noFill/>
        </p:spPr>
        <p:txBody>
          <a:bodyPr wrap="square" rtlCol="0">
            <a:spAutoFit/>
          </a:bodyPr>
          <a:lstStyle/>
          <a:p>
            <a:r>
              <a:rPr lang="fr-FR" sz="2400" b="1" dirty="0">
                <a:solidFill>
                  <a:schemeClr val="bg1"/>
                </a:solidFill>
              </a:rPr>
              <a:t>Notre Dame De Beaune</a:t>
            </a: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herbe, bâtiment gouvernemental, vieux&#10;&#10;Description générée automatiquement">
            <a:extLst>
              <a:ext uri="{FF2B5EF4-FFF2-40B4-BE49-F238E27FC236}">
                <a16:creationId xmlns:a16="http://schemas.microsoft.com/office/drawing/2014/main" id="{19C175A8-F1F9-4318-BB3D-1F9842B0E09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0790" y="685951"/>
            <a:ext cx="9290419" cy="5884164"/>
          </a:xfrm>
          <a:prstGeom prst="rect">
            <a:avLst/>
          </a:prstGeom>
          <a:ln w="31750">
            <a:solidFill>
              <a:schemeClr val="bg1"/>
            </a:solidFill>
          </a:ln>
        </p:spPr>
      </p:pic>
      <p:sp>
        <p:nvSpPr>
          <p:cNvPr id="4" name="ZoneTexte 3">
            <a:extLst>
              <a:ext uri="{FF2B5EF4-FFF2-40B4-BE49-F238E27FC236}">
                <a16:creationId xmlns:a16="http://schemas.microsoft.com/office/drawing/2014/main" id="{F648B8B0-D58F-1492-9743-0BA8EA6D61E5}"/>
              </a:ext>
            </a:extLst>
          </p:cNvPr>
          <p:cNvSpPr txBox="1"/>
          <p:nvPr/>
        </p:nvSpPr>
        <p:spPr>
          <a:xfrm>
            <a:off x="4873694" y="224286"/>
            <a:ext cx="5434642" cy="461665"/>
          </a:xfrm>
          <a:prstGeom prst="rect">
            <a:avLst/>
          </a:prstGeom>
          <a:noFill/>
        </p:spPr>
        <p:txBody>
          <a:bodyPr wrap="square" rtlCol="0">
            <a:spAutoFit/>
          </a:bodyPr>
          <a:lstStyle/>
          <a:p>
            <a:r>
              <a:rPr lang="fr-FR" sz="2400" b="1" dirty="0">
                <a:solidFill>
                  <a:schemeClr val="bg1"/>
                </a:solidFill>
              </a:rPr>
              <a:t>Mairie De Beaune</a:t>
            </a: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4B1B5C2-E918-84E8-7BB7-C52BAF702D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4920" y="530352"/>
            <a:ext cx="9662160" cy="6181344"/>
          </a:xfrm>
          <a:prstGeom prst="rect">
            <a:avLst/>
          </a:prstGeom>
          <a:ln w="31750">
            <a:solidFill>
              <a:schemeClr val="bg1"/>
            </a:solidFill>
          </a:ln>
        </p:spPr>
      </p:pic>
      <p:sp>
        <p:nvSpPr>
          <p:cNvPr id="4" name="ZoneTexte 3">
            <a:extLst>
              <a:ext uri="{FF2B5EF4-FFF2-40B4-BE49-F238E27FC236}">
                <a16:creationId xmlns:a16="http://schemas.microsoft.com/office/drawing/2014/main" id="{60F01F5E-F18F-5959-5AB1-3BD65A099430}"/>
              </a:ext>
            </a:extLst>
          </p:cNvPr>
          <p:cNvSpPr txBox="1"/>
          <p:nvPr/>
        </p:nvSpPr>
        <p:spPr>
          <a:xfrm>
            <a:off x="3933645" y="68687"/>
            <a:ext cx="5848710" cy="461665"/>
          </a:xfrm>
          <a:prstGeom prst="rect">
            <a:avLst/>
          </a:prstGeom>
          <a:noFill/>
        </p:spPr>
        <p:txBody>
          <a:bodyPr wrap="square" rtlCol="0">
            <a:spAutoFit/>
          </a:bodyPr>
          <a:lstStyle/>
          <a:p>
            <a:r>
              <a:rPr lang="fr-FR" sz="2400" b="1" dirty="0">
                <a:solidFill>
                  <a:schemeClr val="bg1"/>
                </a:solidFill>
              </a:rPr>
              <a:t>Salle des Pauvres  (Hôtel Dieu )</a:t>
            </a:r>
          </a:p>
        </p:txBody>
      </p:sp>
    </p:spTree>
    <p:extLst>
      <p:ext uri="{BB962C8B-B14F-4D97-AF65-F5344CB8AC3E}">
        <p14:creationId xmlns:p14="http://schemas.microsoft.com/office/powerpoint/2010/main" val="2317609150"/>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xte&#10;&#10;Description générée automatiquement">
            <a:extLst>
              <a:ext uri="{FF2B5EF4-FFF2-40B4-BE49-F238E27FC236}">
                <a16:creationId xmlns:a16="http://schemas.microsoft.com/office/drawing/2014/main" id="{1A55F475-EAF9-D40E-C1DC-FCADABFAB4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54796" y="643467"/>
            <a:ext cx="4021853" cy="5571066"/>
          </a:xfrm>
          <a:prstGeom prst="rect">
            <a:avLst/>
          </a:prstGeom>
          <a:ln w="139700" cmpd="tri">
            <a:solidFill>
              <a:schemeClr val="bg1"/>
            </a:solidFill>
          </a:ln>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texte, vêtement de cérémonie&#10;&#10;Description générée automatiquement">
            <a:extLst>
              <a:ext uri="{FF2B5EF4-FFF2-40B4-BE49-F238E27FC236}">
                <a16:creationId xmlns:a16="http://schemas.microsoft.com/office/drawing/2014/main" id="{F3B28973-C155-6AAF-F914-042F760385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965" y="643467"/>
            <a:ext cx="3412277" cy="5571066"/>
          </a:xfrm>
          <a:prstGeom prst="rect">
            <a:avLst/>
          </a:prstGeom>
          <a:ln w="146050" cmpd="tri">
            <a:solidFill>
              <a:schemeClr val="bg1"/>
            </a:solidFill>
          </a:ln>
        </p:spPr>
      </p:pic>
      <p:sp>
        <p:nvSpPr>
          <p:cNvPr id="6" name="ZoneTexte 5">
            <a:extLst>
              <a:ext uri="{FF2B5EF4-FFF2-40B4-BE49-F238E27FC236}">
                <a16:creationId xmlns:a16="http://schemas.microsoft.com/office/drawing/2014/main" id="{5045795A-7D9F-1885-AC16-03ABC7BA7292}"/>
              </a:ext>
            </a:extLst>
          </p:cNvPr>
          <p:cNvSpPr txBox="1"/>
          <p:nvPr/>
        </p:nvSpPr>
        <p:spPr>
          <a:xfrm>
            <a:off x="335165" y="18395"/>
            <a:ext cx="5760835" cy="461665"/>
          </a:xfrm>
          <a:prstGeom prst="rect">
            <a:avLst/>
          </a:prstGeom>
          <a:noFill/>
        </p:spPr>
        <p:txBody>
          <a:bodyPr wrap="square" rtlCol="0">
            <a:spAutoFit/>
          </a:bodyPr>
          <a:lstStyle/>
          <a:p>
            <a:r>
              <a:rPr lang="fr-FR" sz="2400" b="1" dirty="0">
                <a:solidFill>
                  <a:schemeClr val="bg1"/>
                </a:solidFill>
              </a:rPr>
              <a:t>1/Retable  de Beaune  (Hôtel Dieu</a:t>
            </a:r>
          </a:p>
        </p:txBody>
      </p:sp>
      <p:sp>
        <p:nvSpPr>
          <p:cNvPr id="7" name="ZoneTexte 6">
            <a:extLst>
              <a:ext uri="{FF2B5EF4-FFF2-40B4-BE49-F238E27FC236}">
                <a16:creationId xmlns:a16="http://schemas.microsoft.com/office/drawing/2014/main" id="{5F32ADBD-BA28-3609-C931-EA42C6A6BF61}"/>
              </a:ext>
            </a:extLst>
          </p:cNvPr>
          <p:cNvSpPr txBox="1"/>
          <p:nvPr/>
        </p:nvSpPr>
        <p:spPr>
          <a:xfrm>
            <a:off x="5065475" y="6351122"/>
            <a:ext cx="7365031" cy="461665"/>
          </a:xfrm>
          <a:prstGeom prst="rect">
            <a:avLst/>
          </a:prstGeom>
          <a:noFill/>
        </p:spPr>
        <p:txBody>
          <a:bodyPr wrap="square" rtlCol="0">
            <a:spAutoFit/>
          </a:bodyPr>
          <a:lstStyle/>
          <a:p>
            <a:r>
              <a:rPr lang="fr-FR" sz="2400" b="1" dirty="0">
                <a:solidFill>
                  <a:schemeClr val="bg1"/>
                </a:solidFill>
              </a:rPr>
              <a:t>2/Nicolas Rolin  Fondateur  de L’hôtel dieu de Beaune</a:t>
            </a:r>
          </a:p>
        </p:txBody>
      </p:sp>
    </p:spTree>
    <p:extLst>
      <p:ext uri="{BB962C8B-B14F-4D97-AF65-F5344CB8AC3E}">
        <p14:creationId xmlns:p14="http://schemas.microsoft.com/office/powerpoint/2010/main" val="3265139722"/>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22EACAF-E99A-8AC0-B116-ABFAE3351FC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3404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0026BB8-6A5A-6F18-AA26-253BD79AD342}"/>
              </a:ext>
            </a:extLst>
          </p:cNvPr>
          <p:cNvSpPr txBox="1"/>
          <p:nvPr/>
        </p:nvSpPr>
        <p:spPr>
          <a:xfrm>
            <a:off x="138024" y="6128653"/>
            <a:ext cx="11864176" cy="830997"/>
          </a:xfrm>
          <a:prstGeom prst="rect">
            <a:avLst/>
          </a:prstGeom>
          <a:noFill/>
        </p:spPr>
        <p:txBody>
          <a:bodyPr wrap="square" rtlCol="0">
            <a:spAutoFit/>
          </a:bodyPr>
          <a:lstStyle/>
          <a:p>
            <a:r>
              <a:rPr lang="fr-FR" sz="2400" b="1" dirty="0">
                <a:solidFill>
                  <a:schemeClr val="bg1"/>
                </a:solidFill>
              </a:rPr>
              <a:t>Les Hospice De Beaune Sont  une institution  Caritative à Beaune  Fodé en 1443 Par Nicolas Rolin Chancelier De Bourgogne </a:t>
            </a: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bâtiment, extérieur, pierre&#10;&#10;Description générée automatiquement">
            <a:extLst>
              <a:ext uri="{FF2B5EF4-FFF2-40B4-BE49-F238E27FC236}">
                <a16:creationId xmlns:a16="http://schemas.microsoft.com/office/drawing/2014/main" id="{BE9BC561-5CEE-3609-0B97-344D1A018F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92599" y="572451"/>
            <a:ext cx="4178299" cy="5638568"/>
          </a:xfrm>
          <a:prstGeom prst="rect">
            <a:avLst/>
          </a:prstGeom>
          <a:ln w="139700" cmpd="tri">
            <a:solidFill>
              <a:schemeClr val="bg1"/>
            </a:solidFill>
          </a:ln>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pierre&#10;&#10;Description générée automatiquement">
            <a:extLst>
              <a:ext uri="{FF2B5EF4-FFF2-40B4-BE49-F238E27FC236}">
                <a16:creationId xmlns:a16="http://schemas.microsoft.com/office/drawing/2014/main" id="{EC976A12-BEB3-EC6C-8748-49BCCDA4A6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102" y="621102"/>
            <a:ext cx="3698150" cy="5640876"/>
          </a:xfrm>
          <a:prstGeom prst="rect">
            <a:avLst/>
          </a:prstGeom>
          <a:ln w="146050" cmpd="tri">
            <a:solidFill>
              <a:schemeClr val="bg1"/>
            </a:solidFill>
          </a:ln>
        </p:spPr>
      </p:pic>
      <p:sp>
        <p:nvSpPr>
          <p:cNvPr id="6" name="ZoneTexte 5">
            <a:extLst>
              <a:ext uri="{FF2B5EF4-FFF2-40B4-BE49-F238E27FC236}">
                <a16:creationId xmlns:a16="http://schemas.microsoft.com/office/drawing/2014/main" id="{E8683CE9-3201-FF37-D09E-5EB69F81FC9F}"/>
              </a:ext>
            </a:extLst>
          </p:cNvPr>
          <p:cNvSpPr txBox="1"/>
          <p:nvPr/>
        </p:nvSpPr>
        <p:spPr>
          <a:xfrm>
            <a:off x="258793" y="-20983"/>
            <a:ext cx="11456195" cy="461665"/>
          </a:xfrm>
          <a:prstGeom prst="rect">
            <a:avLst/>
          </a:prstGeom>
          <a:noFill/>
        </p:spPr>
        <p:txBody>
          <a:bodyPr wrap="square" rtlCol="0">
            <a:spAutoFit/>
          </a:bodyPr>
          <a:lstStyle/>
          <a:p>
            <a:r>
              <a:rPr lang="fr-FR" sz="2400" b="1" dirty="0">
                <a:solidFill>
                  <a:schemeClr val="bg1"/>
                </a:solidFill>
              </a:rPr>
              <a:t>1/Cour Intérieur ,Puits Salle Saint Louis  Et Toit de la grande Salle  en Ardoises</a:t>
            </a:r>
          </a:p>
        </p:txBody>
      </p:sp>
      <p:sp>
        <p:nvSpPr>
          <p:cNvPr id="7" name="ZoneTexte 6">
            <a:extLst>
              <a:ext uri="{FF2B5EF4-FFF2-40B4-BE49-F238E27FC236}">
                <a16:creationId xmlns:a16="http://schemas.microsoft.com/office/drawing/2014/main" id="{46F1A610-9EA1-4CC9-D38D-45FC6E944131}"/>
              </a:ext>
            </a:extLst>
          </p:cNvPr>
          <p:cNvSpPr txBox="1"/>
          <p:nvPr/>
        </p:nvSpPr>
        <p:spPr>
          <a:xfrm>
            <a:off x="5884533" y="6386414"/>
            <a:ext cx="7194430" cy="461665"/>
          </a:xfrm>
          <a:prstGeom prst="rect">
            <a:avLst/>
          </a:prstGeom>
          <a:noFill/>
        </p:spPr>
        <p:txBody>
          <a:bodyPr wrap="square" rtlCol="0">
            <a:spAutoFit/>
          </a:bodyPr>
          <a:lstStyle/>
          <a:p>
            <a:r>
              <a:rPr lang="fr-FR" sz="2400" b="1" dirty="0">
                <a:solidFill>
                  <a:schemeClr val="bg1"/>
                </a:solidFill>
              </a:rPr>
              <a:t>2/ Puit  dans La Cour De L’Hôtel dieu De Beaune</a:t>
            </a: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intérieur, bâtiment, meubles&#10;&#10;Description générée automatiquement">
            <a:extLst>
              <a:ext uri="{FF2B5EF4-FFF2-40B4-BE49-F238E27FC236}">
                <a16:creationId xmlns:a16="http://schemas.microsoft.com/office/drawing/2014/main" id="{F7E3EFB4-89A9-D73C-582C-4A5F80DA8C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1524" y="461665"/>
            <a:ext cx="10368951" cy="6067617"/>
          </a:xfrm>
          <a:prstGeom prst="rect">
            <a:avLst/>
          </a:prstGeom>
          <a:ln w="31750">
            <a:solidFill>
              <a:schemeClr val="bg1"/>
            </a:solidFill>
          </a:ln>
        </p:spPr>
      </p:pic>
      <p:sp>
        <p:nvSpPr>
          <p:cNvPr id="4" name="ZoneTexte 3">
            <a:extLst>
              <a:ext uri="{FF2B5EF4-FFF2-40B4-BE49-F238E27FC236}">
                <a16:creationId xmlns:a16="http://schemas.microsoft.com/office/drawing/2014/main" id="{9BB11341-9FEA-4A6F-F761-95539936105F}"/>
              </a:ext>
            </a:extLst>
          </p:cNvPr>
          <p:cNvSpPr txBox="1"/>
          <p:nvPr/>
        </p:nvSpPr>
        <p:spPr>
          <a:xfrm>
            <a:off x="3795623" y="0"/>
            <a:ext cx="7039155" cy="461665"/>
          </a:xfrm>
          <a:prstGeom prst="rect">
            <a:avLst/>
          </a:prstGeom>
          <a:noFill/>
        </p:spPr>
        <p:txBody>
          <a:bodyPr wrap="square" rtlCol="0">
            <a:spAutoFit/>
          </a:bodyPr>
          <a:lstStyle/>
          <a:p>
            <a:r>
              <a:rPr lang="fr-FR" sz="2400" b="1" dirty="0">
                <a:solidFill>
                  <a:schemeClr val="bg1"/>
                </a:solidFill>
              </a:rPr>
              <a:t>Chapelle  de L’Hôtel De De Beaune</a:t>
            </a: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texte, plancher&#10;&#10;Description générée automatiquement">
            <a:extLst>
              <a:ext uri="{FF2B5EF4-FFF2-40B4-BE49-F238E27FC236}">
                <a16:creationId xmlns:a16="http://schemas.microsoft.com/office/drawing/2014/main" id="{EF93EDAD-5771-1B4A-C1AC-EBA40F6884B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4776" y="566928"/>
            <a:ext cx="10442448" cy="5907024"/>
          </a:xfrm>
          <a:prstGeom prst="rect">
            <a:avLst/>
          </a:prstGeom>
          <a:ln w="31750">
            <a:solidFill>
              <a:schemeClr val="bg1"/>
            </a:solidFill>
          </a:ln>
        </p:spPr>
      </p:pic>
      <p:sp>
        <p:nvSpPr>
          <p:cNvPr id="4" name="ZoneTexte 3">
            <a:extLst>
              <a:ext uri="{FF2B5EF4-FFF2-40B4-BE49-F238E27FC236}">
                <a16:creationId xmlns:a16="http://schemas.microsoft.com/office/drawing/2014/main" id="{F2FF98AB-BA9E-2BFE-EF96-1D76C6AD7AFC}"/>
              </a:ext>
            </a:extLst>
          </p:cNvPr>
          <p:cNvSpPr txBox="1"/>
          <p:nvPr/>
        </p:nvSpPr>
        <p:spPr>
          <a:xfrm>
            <a:off x="3617975" y="153215"/>
            <a:ext cx="9821979" cy="461665"/>
          </a:xfrm>
          <a:prstGeom prst="rect">
            <a:avLst/>
          </a:prstGeom>
          <a:noFill/>
        </p:spPr>
        <p:txBody>
          <a:bodyPr wrap="square" rtlCol="0">
            <a:spAutoFit/>
          </a:bodyPr>
          <a:lstStyle/>
          <a:p>
            <a:r>
              <a:rPr lang="fr-FR" sz="2400" b="1" dirty="0">
                <a:solidFill>
                  <a:schemeClr val="bg1"/>
                </a:solidFill>
              </a:rPr>
              <a:t>Chapelle  de L’Hôtel Dieu de Beaune</a:t>
            </a: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toilette&#10;&#10;Description générée automatiquement">
            <a:extLst>
              <a:ext uri="{FF2B5EF4-FFF2-40B4-BE49-F238E27FC236}">
                <a16:creationId xmlns:a16="http://schemas.microsoft.com/office/drawing/2014/main" id="{61C6548A-86E5-FEC6-825C-82E311FB21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5760" y="548640"/>
            <a:ext cx="11283696" cy="5852160"/>
          </a:xfrm>
          <a:prstGeom prst="rect">
            <a:avLst/>
          </a:prstGeom>
          <a:ln w="31750">
            <a:solidFill>
              <a:schemeClr val="bg1"/>
            </a:solidFill>
          </a:ln>
        </p:spPr>
      </p:pic>
      <p:sp>
        <p:nvSpPr>
          <p:cNvPr id="4" name="ZoneTexte 3">
            <a:extLst>
              <a:ext uri="{FF2B5EF4-FFF2-40B4-BE49-F238E27FC236}">
                <a16:creationId xmlns:a16="http://schemas.microsoft.com/office/drawing/2014/main" id="{5AC87F89-5313-37AE-DC60-A1F71C047F14}"/>
              </a:ext>
            </a:extLst>
          </p:cNvPr>
          <p:cNvSpPr txBox="1"/>
          <p:nvPr/>
        </p:nvSpPr>
        <p:spPr>
          <a:xfrm>
            <a:off x="3485072" y="0"/>
            <a:ext cx="7159924" cy="461665"/>
          </a:xfrm>
          <a:prstGeom prst="rect">
            <a:avLst/>
          </a:prstGeom>
          <a:noFill/>
        </p:spPr>
        <p:txBody>
          <a:bodyPr wrap="square" rtlCol="0">
            <a:spAutoFit/>
          </a:bodyPr>
          <a:lstStyle/>
          <a:p>
            <a:r>
              <a:rPr lang="fr-FR" sz="2400" b="1" dirty="0">
                <a:solidFill>
                  <a:schemeClr val="bg1"/>
                </a:solidFill>
              </a:rPr>
              <a:t>Chapelle de L’Hôtel Dieu de Beaune </a:t>
            </a:r>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texte, plusieurs&#10;&#10;Description générée automatiquement">
            <a:extLst>
              <a:ext uri="{FF2B5EF4-FFF2-40B4-BE49-F238E27FC236}">
                <a16:creationId xmlns:a16="http://schemas.microsoft.com/office/drawing/2014/main" id="{72E51CC3-CB88-31CC-5465-CFD337397F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1624" y="493776"/>
            <a:ext cx="10588752" cy="6181344"/>
          </a:xfrm>
          <a:prstGeom prst="rect">
            <a:avLst/>
          </a:prstGeom>
          <a:ln w="31750">
            <a:solidFill>
              <a:schemeClr val="bg1"/>
            </a:solidFill>
          </a:ln>
        </p:spPr>
      </p:pic>
      <p:sp>
        <p:nvSpPr>
          <p:cNvPr id="4" name="ZoneTexte 3">
            <a:extLst>
              <a:ext uri="{FF2B5EF4-FFF2-40B4-BE49-F238E27FC236}">
                <a16:creationId xmlns:a16="http://schemas.microsoft.com/office/drawing/2014/main" id="{F3BDF52B-3AF8-051B-555B-B51C2107FD93}"/>
              </a:ext>
            </a:extLst>
          </p:cNvPr>
          <p:cNvSpPr txBox="1"/>
          <p:nvPr/>
        </p:nvSpPr>
        <p:spPr>
          <a:xfrm>
            <a:off x="3709359" y="32111"/>
            <a:ext cx="7522234" cy="461665"/>
          </a:xfrm>
          <a:prstGeom prst="rect">
            <a:avLst/>
          </a:prstGeom>
          <a:noFill/>
        </p:spPr>
        <p:txBody>
          <a:bodyPr wrap="square" rtlCol="0">
            <a:spAutoFit/>
          </a:bodyPr>
          <a:lstStyle/>
          <a:p>
            <a:r>
              <a:rPr lang="fr-FR" sz="2400" b="1" dirty="0">
                <a:solidFill>
                  <a:schemeClr val="bg1"/>
                </a:solidFill>
              </a:rPr>
              <a:t>Chapelle de L’Hôtel Dieu De Beaune</a:t>
            </a:r>
          </a:p>
        </p:txBody>
      </p:sp>
    </p:spTree>
    <p:extLst>
      <p:ext uri="{BB962C8B-B14F-4D97-AF65-F5344CB8AC3E}">
        <p14:creationId xmlns:p14="http://schemas.microsoft.com/office/powerpoint/2010/main" val="51366284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intérieur, rouge, zone&#10;&#10;Description générée automatiquement">
            <a:extLst>
              <a:ext uri="{FF2B5EF4-FFF2-40B4-BE49-F238E27FC236}">
                <a16:creationId xmlns:a16="http://schemas.microsoft.com/office/drawing/2014/main" id="{DC04781F-7968-D3FF-3B3B-485EA338852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1284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5E5BE58-95C3-5E8A-6136-14593028BF02}"/>
              </a:ext>
            </a:extLst>
          </p:cNvPr>
          <p:cNvSpPr txBox="1"/>
          <p:nvPr/>
        </p:nvSpPr>
        <p:spPr>
          <a:xfrm>
            <a:off x="999234" y="83022"/>
            <a:ext cx="10554591" cy="461665"/>
          </a:xfrm>
          <a:prstGeom prst="rect">
            <a:avLst/>
          </a:prstGeom>
          <a:noFill/>
        </p:spPr>
        <p:txBody>
          <a:bodyPr wrap="square" rtlCol="0">
            <a:spAutoFit/>
          </a:bodyPr>
          <a:lstStyle/>
          <a:p>
            <a:r>
              <a:rPr lang="fr-FR" sz="2400" b="1" dirty="0">
                <a:solidFill>
                  <a:schemeClr val="bg1"/>
                </a:solidFill>
              </a:rPr>
              <a:t>Rangées  de Lits  dans la Grande Salle Des Pauvres  de L’Hôtel Dieu De Beaune</a:t>
            </a:r>
          </a:p>
        </p:txBody>
      </p:sp>
    </p:spTree>
    <p:extLst>
      <p:ext uri="{BB962C8B-B14F-4D97-AF65-F5344CB8AC3E}">
        <p14:creationId xmlns:p14="http://schemas.microsoft.com/office/powerpoint/2010/main" val="247921800"/>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intérieur, plancher, pièce, meubles&#10;&#10;Description générée automatiquement">
            <a:extLst>
              <a:ext uri="{FF2B5EF4-FFF2-40B4-BE49-F238E27FC236}">
                <a16:creationId xmlns:a16="http://schemas.microsoft.com/office/drawing/2014/main" id="{6B440A42-B607-2EFF-D53A-BC8DEC7CF6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48640" y="548640"/>
            <a:ext cx="11009376" cy="5870448"/>
          </a:xfrm>
          <a:prstGeom prst="rect">
            <a:avLst/>
          </a:prstGeom>
          <a:ln w="31750">
            <a:solidFill>
              <a:schemeClr val="bg1"/>
            </a:solidFill>
          </a:ln>
        </p:spPr>
      </p:pic>
      <p:sp>
        <p:nvSpPr>
          <p:cNvPr id="4" name="ZoneTexte 3">
            <a:extLst>
              <a:ext uri="{FF2B5EF4-FFF2-40B4-BE49-F238E27FC236}">
                <a16:creationId xmlns:a16="http://schemas.microsoft.com/office/drawing/2014/main" id="{26877946-81C1-4DE1-1F16-D6C8BA6217D1}"/>
              </a:ext>
            </a:extLst>
          </p:cNvPr>
          <p:cNvSpPr txBox="1"/>
          <p:nvPr/>
        </p:nvSpPr>
        <p:spPr>
          <a:xfrm>
            <a:off x="3588589" y="86975"/>
            <a:ext cx="9299275" cy="461665"/>
          </a:xfrm>
          <a:prstGeom prst="rect">
            <a:avLst/>
          </a:prstGeom>
          <a:noFill/>
        </p:spPr>
        <p:txBody>
          <a:bodyPr wrap="square" rtlCol="0">
            <a:spAutoFit/>
          </a:bodyPr>
          <a:lstStyle/>
          <a:p>
            <a:r>
              <a:rPr lang="fr-FR" sz="2400" b="1" dirty="0">
                <a:solidFill>
                  <a:schemeClr val="bg1"/>
                </a:solidFill>
              </a:rPr>
              <a:t>La Convalescente Par Jean Geoffroy</a:t>
            </a:r>
          </a:p>
        </p:txBody>
      </p:sp>
    </p:spTree>
    <p:extLst>
      <p:ext uri="{BB962C8B-B14F-4D97-AF65-F5344CB8AC3E}">
        <p14:creationId xmlns:p14="http://schemas.microsoft.com/office/powerpoint/2010/main" val="3023625384"/>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bâtiment, pierre, âtre&#10;&#10;Description générée automatiquement">
            <a:extLst>
              <a:ext uri="{FF2B5EF4-FFF2-40B4-BE49-F238E27FC236}">
                <a16:creationId xmlns:a16="http://schemas.microsoft.com/office/drawing/2014/main" id="{0FA988DD-080F-23C3-3819-691758426E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6928" y="493776"/>
            <a:ext cx="8193024" cy="5998464"/>
          </a:xfrm>
          <a:prstGeom prst="rect">
            <a:avLst/>
          </a:prstGeom>
          <a:ln w="31750">
            <a:solidFill>
              <a:schemeClr val="bg1"/>
            </a:solidFill>
          </a:ln>
        </p:spPr>
      </p:pic>
      <p:sp>
        <p:nvSpPr>
          <p:cNvPr id="4" name="ZoneTexte 3">
            <a:extLst>
              <a:ext uri="{FF2B5EF4-FFF2-40B4-BE49-F238E27FC236}">
                <a16:creationId xmlns:a16="http://schemas.microsoft.com/office/drawing/2014/main" id="{145DFA77-A439-8B2F-3EEE-B4A1A2A3D5BA}"/>
              </a:ext>
            </a:extLst>
          </p:cNvPr>
          <p:cNvSpPr txBox="1"/>
          <p:nvPr/>
        </p:nvSpPr>
        <p:spPr>
          <a:xfrm>
            <a:off x="8988725" y="4002657"/>
            <a:ext cx="3071003" cy="461665"/>
          </a:xfrm>
          <a:prstGeom prst="rect">
            <a:avLst/>
          </a:prstGeom>
          <a:noFill/>
        </p:spPr>
        <p:txBody>
          <a:bodyPr wrap="square" rtlCol="0">
            <a:spAutoFit/>
          </a:bodyPr>
          <a:lstStyle/>
          <a:p>
            <a:r>
              <a:rPr lang="fr-FR" sz="2400" b="1" dirty="0">
                <a:solidFill>
                  <a:schemeClr val="bg1"/>
                </a:solidFill>
              </a:rPr>
              <a:t>Passion Du Christ</a:t>
            </a:r>
          </a:p>
        </p:txBody>
      </p:sp>
    </p:spTree>
    <p:extLst>
      <p:ext uri="{BB962C8B-B14F-4D97-AF65-F5344CB8AC3E}">
        <p14:creationId xmlns:p14="http://schemas.microsoft.com/office/powerpoint/2010/main" val="2156789714"/>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intérieur, plancher, fenêtre, pièce&#10;&#10;Description générée automatiquement">
            <a:extLst>
              <a:ext uri="{FF2B5EF4-FFF2-40B4-BE49-F238E27FC236}">
                <a16:creationId xmlns:a16="http://schemas.microsoft.com/office/drawing/2014/main" id="{E34BBBB9-91EF-4462-9146-891BF317C7A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026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B5F0436-9690-6E11-49D4-4C0D863F6EC6}"/>
              </a:ext>
            </a:extLst>
          </p:cNvPr>
          <p:cNvSpPr txBox="1"/>
          <p:nvPr/>
        </p:nvSpPr>
        <p:spPr>
          <a:xfrm>
            <a:off x="3228350" y="166028"/>
            <a:ext cx="6912864" cy="461665"/>
          </a:xfrm>
          <a:prstGeom prst="rect">
            <a:avLst/>
          </a:prstGeom>
          <a:noFill/>
        </p:spPr>
        <p:txBody>
          <a:bodyPr wrap="square" rtlCol="0">
            <a:spAutoFit/>
          </a:bodyPr>
          <a:lstStyle/>
          <a:p>
            <a:r>
              <a:rPr lang="fr-FR" sz="2400" b="1" dirty="0">
                <a:solidFill>
                  <a:schemeClr val="bg1"/>
                </a:solidFill>
              </a:rPr>
              <a:t>Saint Hugues  de L’Hôtel Dieu  de Beaune</a:t>
            </a:r>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texte, intérieur&#10;&#10;Description générée automatiquement">
            <a:extLst>
              <a:ext uri="{FF2B5EF4-FFF2-40B4-BE49-F238E27FC236}">
                <a16:creationId xmlns:a16="http://schemas.microsoft.com/office/drawing/2014/main" id="{CEEBAE12-9294-2829-DA23-A409E42CD3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2288" y="658368"/>
            <a:ext cx="9107424" cy="5925312"/>
          </a:xfrm>
          <a:prstGeom prst="rect">
            <a:avLst/>
          </a:prstGeom>
          <a:ln w="31750">
            <a:solidFill>
              <a:schemeClr val="bg1"/>
            </a:solidFill>
          </a:ln>
        </p:spPr>
      </p:pic>
      <p:sp>
        <p:nvSpPr>
          <p:cNvPr id="4" name="ZoneTexte 3">
            <a:extLst>
              <a:ext uri="{FF2B5EF4-FFF2-40B4-BE49-F238E27FC236}">
                <a16:creationId xmlns:a16="http://schemas.microsoft.com/office/drawing/2014/main" id="{6F0CEF28-65F3-17BE-4993-B2C93C91D671}"/>
              </a:ext>
            </a:extLst>
          </p:cNvPr>
          <p:cNvSpPr txBox="1"/>
          <p:nvPr/>
        </p:nvSpPr>
        <p:spPr>
          <a:xfrm>
            <a:off x="3196489" y="43487"/>
            <a:ext cx="7453223" cy="461665"/>
          </a:xfrm>
          <a:prstGeom prst="rect">
            <a:avLst/>
          </a:prstGeom>
          <a:noFill/>
        </p:spPr>
        <p:txBody>
          <a:bodyPr wrap="square" rtlCol="0">
            <a:spAutoFit/>
          </a:bodyPr>
          <a:lstStyle/>
          <a:p>
            <a:r>
              <a:rPr lang="fr-FR" sz="2400" b="1" dirty="0">
                <a:solidFill>
                  <a:schemeClr val="bg1"/>
                </a:solidFill>
              </a:rPr>
              <a:t>Salle Saint Hugues  Hôtel Dieu De Beaune</a:t>
            </a:r>
          </a:p>
        </p:txBody>
      </p:sp>
    </p:spTree>
    <p:extLst>
      <p:ext uri="{BB962C8B-B14F-4D97-AF65-F5344CB8AC3E}">
        <p14:creationId xmlns:p14="http://schemas.microsoft.com/office/powerpoint/2010/main" val="171606872"/>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intérieur, peinture&#10;&#10;Description générée automatiquement">
            <a:extLst>
              <a:ext uri="{FF2B5EF4-FFF2-40B4-BE49-F238E27FC236}">
                <a16:creationId xmlns:a16="http://schemas.microsoft.com/office/drawing/2014/main" id="{D86DE7C9-D61B-DF67-3415-F25722905E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2248" y="552091"/>
            <a:ext cx="9747504" cy="5995013"/>
          </a:xfrm>
          <a:prstGeom prst="rect">
            <a:avLst/>
          </a:prstGeom>
          <a:ln w="31750">
            <a:solidFill>
              <a:schemeClr val="bg1"/>
            </a:solidFill>
          </a:ln>
        </p:spPr>
      </p:pic>
      <p:sp>
        <p:nvSpPr>
          <p:cNvPr id="4" name="ZoneTexte 3">
            <a:extLst>
              <a:ext uri="{FF2B5EF4-FFF2-40B4-BE49-F238E27FC236}">
                <a16:creationId xmlns:a16="http://schemas.microsoft.com/office/drawing/2014/main" id="{0EDFE6E8-D216-80D0-AF59-74A66CBA4FEF}"/>
              </a:ext>
            </a:extLst>
          </p:cNvPr>
          <p:cNvSpPr txBox="1"/>
          <p:nvPr/>
        </p:nvSpPr>
        <p:spPr>
          <a:xfrm>
            <a:off x="3345525" y="80063"/>
            <a:ext cx="6418053" cy="461665"/>
          </a:xfrm>
          <a:prstGeom prst="rect">
            <a:avLst/>
          </a:prstGeom>
          <a:noFill/>
        </p:spPr>
        <p:txBody>
          <a:bodyPr wrap="square" rtlCol="0">
            <a:spAutoFit/>
          </a:bodyPr>
          <a:lstStyle/>
          <a:p>
            <a:r>
              <a:rPr lang="fr-FR" sz="2400" b="1" dirty="0">
                <a:solidFill>
                  <a:schemeClr val="bg1"/>
                </a:solidFill>
              </a:rPr>
              <a:t>Salle Saint Hugues Hôtel Dieu De Beaune</a:t>
            </a:r>
          </a:p>
        </p:txBody>
      </p:sp>
    </p:spTree>
    <p:extLst>
      <p:ext uri="{BB962C8B-B14F-4D97-AF65-F5344CB8AC3E}">
        <p14:creationId xmlns:p14="http://schemas.microsoft.com/office/powerpoint/2010/main" val="633348710"/>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intérieur, plancher, plafond&#10;&#10;Description générée automatiquement">
            <a:extLst>
              <a:ext uri="{FF2B5EF4-FFF2-40B4-BE49-F238E27FC236}">
                <a16:creationId xmlns:a16="http://schemas.microsoft.com/office/drawing/2014/main" id="{6CE39206-2F0D-0173-2751-39A2C86F26B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3243" y="498187"/>
            <a:ext cx="10705514" cy="5983150"/>
          </a:xfrm>
          <a:prstGeom prst="rect">
            <a:avLst/>
          </a:prstGeom>
          <a:ln w="31750">
            <a:solidFill>
              <a:schemeClr val="bg1"/>
            </a:solidFill>
          </a:ln>
        </p:spPr>
      </p:pic>
      <p:sp>
        <p:nvSpPr>
          <p:cNvPr id="4" name="ZoneTexte 3">
            <a:extLst>
              <a:ext uri="{FF2B5EF4-FFF2-40B4-BE49-F238E27FC236}">
                <a16:creationId xmlns:a16="http://schemas.microsoft.com/office/drawing/2014/main" id="{A3DA58E7-2803-8644-B899-AA84ACCB4269}"/>
              </a:ext>
            </a:extLst>
          </p:cNvPr>
          <p:cNvSpPr txBox="1"/>
          <p:nvPr/>
        </p:nvSpPr>
        <p:spPr>
          <a:xfrm>
            <a:off x="3621024" y="0"/>
            <a:ext cx="6199632" cy="461665"/>
          </a:xfrm>
          <a:prstGeom prst="rect">
            <a:avLst/>
          </a:prstGeom>
          <a:noFill/>
        </p:spPr>
        <p:txBody>
          <a:bodyPr wrap="square" rtlCol="0">
            <a:spAutoFit/>
          </a:bodyPr>
          <a:lstStyle/>
          <a:p>
            <a:r>
              <a:rPr lang="fr-FR" sz="2400" b="1" dirty="0">
                <a:solidFill>
                  <a:schemeClr val="bg1"/>
                </a:solidFill>
              </a:rPr>
              <a:t>Salle Saint Louis  Hôtel Dieu de Beaune</a:t>
            </a:r>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intérieur, ensemble, plusieurs&#10;&#10;Description générée automatiquement">
            <a:extLst>
              <a:ext uri="{FF2B5EF4-FFF2-40B4-BE49-F238E27FC236}">
                <a16:creationId xmlns:a16="http://schemas.microsoft.com/office/drawing/2014/main" id="{5BF9C753-975D-BB6E-45FC-D63A340140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86612" y="493776"/>
            <a:ext cx="10018776" cy="5870448"/>
          </a:xfrm>
          <a:prstGeom prst="rect">
            <a:avLst/>
          </a:prstGeom>
          <a:ln w="31750">
            <a:solidFill>
              <a:schemeClr val="bg1"/>
            </a:solidFill>
          </a:ln>
        </p:spPr>
      </p:pic>
      <p:sp>
        <p:nvSpPr>
          <p:cNvPr id="4" name="ZoneTexte 3">
            <a:extLst>
              <a:ext uri="{FF2B5EF4-FFF2-40B4-BE49-F238E27FC236}">
                <a16:creationId xmlns:a16="http://schemas.microsoft.com/office/drawing/2014/main" id="{BD890435-235A-C0E1-A13F-236B9200E341}"/>
              </a:ext>
            </a:extLst>
          </p:cNvPr>
          <p:cNvSpPr txBox="1"/>
          <p:nvPr/>
        </p:nvSpPr>
        <p:spPr>
          <a:xfrm>
            <a:off x="3236976" y="0"/>
            <a:ext cx="7059168" cy="461665"/>
          </a:xfrm>
          <a:prstGeom prst="rect">
            <a:avLst/>
          </a:prstGeom>
          <a:noFill/>
        </p:spPr>
        <p:txBody>
          <a:bodyPr wrap="square" rtlCol="0">
            <a:spAutoFit/>
          </a:bodyPr>
          <a:lstStyle/>
          <a:p>
            <a:r>
              <a:rPr lang="fr-FR" sz="2400" b="1" dirty="0">
                <a:solidFill>
                  <a:schemeClr val="bg1"/>
                </a:solidFill>
              </a:rPr>
              <a:t>Salle Saint Louis Hôtel Dieu de Beaune</a:t>
            </a:r>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intérieur, mur, autel, âtre&#10;&#10;Description générée automatiquement">
            <a:extLst>
              <a:ext uri="{FF2B5EF4-FFF2-40B4-BE49-F238E27FC236}">
                <a16:creationId xmlns:a16="http://schemas.microsoft.com/office/drawing/2014/main" id="{40E15A94-C47A-2152-4415-06F1DA2D3C6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8433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359CCA4-6C50-6C95-9A4D-3335CFB12DC7}"/>
              </a:ext>
            </a:extLst>
          </p:cNvPr>
          <p:cNvSpPr txBox="1"/>
          <p:nvPr/>
        </p:nvSpPr>
        <p:spPr>
          <a:xfrm>
            <a:off x="3133344" y="166028"/>
            <a:ext cx="7205472" cy="461665"/>
          </a:xfrm>
          <a:prstGeom prst="rect">
            <a:avLst/>
          </a:prstGeom>
          <a:noFill/>
        </p:spPr>
        <p:txBody>
          <a:bodyPr wrap="square" rtlCol="0">
            <a:spAutoFit/>
          </a:bodyPr>
          <a:lstStyle/>
          <a:p>
            <a:r>
              <a:rPr lang="fr-FR" sz="2400" b="1" dirty="0">
                <a:solidFill>
                  <a:schemeClr val="bg1"/>
                </a:solidFill>
              </a:rPr>
              <a:t>La Mort De Saint Louis Par Isaac </a:t>
            </a:r>
            <a:r>
              <a:rPr lang="fr-FR" sz="2400" b="1" dirty="0" err="1">
                <a:solidFill>
                  <a:schemeClr val="bg1"/>
                </a:solidFill>
              </a:rPr>
              <a:t>Moillon</a:t>
            </a:r>
            <a:endParaRPr lang="fr-FR" sz="2400" b="1" dirty="0">
              <a:solidFill>
                <a:schemeClr val="bg1"/>
              </a:solidFill>
            </a:endParaRPr>
          </a:p>
        </p:txBody>
      </p:sp>
    </p:spTree>
    <p:extLst>
      <p:ext uri="{BB962C8B-B14F-4D97-AF65-F5344CB8AC3E}">
        <p14:creationId xmlns:p14="http://schemas.microsoft.com/office/powerpoint/2010/main" val="103151002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mure&#10;&#10;Description générée automatiquement">
            <a:extLst>
              <a:ext uri="{FF2B5EF4-FFF2-40B4-BE49-F238E27FC236}">
                <a16:creationId xmlns:a16="http://schemas.microsoft.com/office/drawing/2014/main" id="{2125FA41-3BF4-DD27-6B3D-99BB5DEB40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58551" y="643467"/>
            <a:ext cx="4178299" cy="5571066"/>
          </a:xfrm>
          <a:prstGeom prst="rect">
            <a:avLst/>
          </a:prstGeom>
          <a:ln w="152400" cmpd="tri">
            <a:solidFill>
              <a:schemeClr val="bg1"/>
            </a:solidFill>
          </a:ln>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mur, intérieur, sculpture, pierre&#10;&#10;Description générée automatiquement">
            <a:extLst>
              <a:ext uri="{FF2B5EF4-FFF2-40B4-BE49-F238E27FC236}">
                <a16:creationId xmlns:a16="http://schemas.microsoft.com/office/drawing/2014/main" id="{B78209AD-4562-A221-1E55-EAB03EDEAA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5150" y="643467"/>
            <a:ext cx="4178299" cy="5571066"/>
          </a:xfrm>
          <a:prstGeom prst="rect">
            <a:avLst/>
          </a:prstGeom>
          <a:ln w="155575" cmpd="tri">
            <a:solidFill>
              <a:schemeClr val="bg1"/>
            </a:solidFill>
          </a:ln>
        </p:spPr>
      </p:pic>
      <p:sp>
        <p:nvSpPr>
          <p:cNvPr id="6" name="ZoneTexte 5">
            <a:extLst>
              <a:ext uri="{FF2B5EF4-FFF2-40B4-BE49-F238E27FC236}">
                <a16:creationId xmlns:a16="http://schemas.microsoft.com/office/drawing/2014/main" id="{0ADDC709-459E-B422-D327-B1D3D60DB946}"/>
              </a:ext>
            </a:extLst>
          </p:cNvPr>
          <p:cNvSpPr txBox="1"/>
          <p:nvPr/>
        </p:nvSpPr>
        <p:spPr>
          <a:xfrm>
            <a:off x="1030224" y="-18395"/>
            <a:ext cx="5065776" cy="461665"/>
          </a:xfrm>
          <a:prstGeom prst="rect">
            <a:avLst/>
          </a:prstGeom>
          <a:noFill/>
        </p:spPr>
        <p:txBody>
          <a:bodyPr wrap="square" rtlCol="0">
            <a:spAutoFit/>
          </a:bodyPr>
          <a:lstStyle/>
          <a:p>
            <a:r>
              <a:rPr lang="fr-FR" sz="2400" b="1" dirty="0">
                <a:solidFill>
                  <a:schemeClr val="bg1"/>
                </a:solidFill>
              </a:rPr>
              <a:t>1/ Saint Jean le Baptiste</a:t>
            </a:r>
          </a:p>
        </p:txBody>
      </p:sp>
      <p:sp>
        <p:nvSpPr>
          <p:cNvPr id="8" name="ZoneTexte 7">
            <a:extLst>
              <a:ext uri="{FF2B5EF4-FFF2-40B4-BE49-F238E27FC236}">
                <a16:creationId xmlns:a16="http://schemas.microsoft.com/office/drawing/2014/main" id="{3A87F9E4-B387-7C41-3033-DD6EBAE55C08}"/>
              </a:ext>
            </a:extLst>
          </p:cNvPr>
          <p:cNvSpPr txBox="1"/>
          <p:nvPr/>
        </p:nvSpPr>
        <p:spPr>
          <a:xfrm>
            <a:off x="4535424" y="6377940"/>
            <a:ext cx="7498080" cy="830997"/>
          </a:xfrm>
          <a:prstGeom prst="rect">
            <a:avLst/>
          </a:prstGeom>
          <a:noFill/>
        </p:spPr>
        <p:txBody>
          <a:bodyPr wrap="square" rtlCol="0">
            <a:spAutoFit/>
          </a:bodyPr>
          <a:lstStyle/>
          <a:p>
            <a:r>
              <a:rPr lang="fr-FR" dirty="0">
                <a:solidFill>
                  <a:schemeClr val="bg1"/>
                </a:solidFill>
              </a:rPr>
              <a:t>2</a:t>
            </a:r>
            <a:r>
              <a:rPr lang="fr-FR" sz="2400" b="1" dirty="0">
                <a:solidFill>
                  <a:schemeClr val="bg1"/>
                </a:solidFill>
              </a:rPr>
              <a:t>/Saint Antoine Ermite saint protecteur de L’Hôtel Dieu de Beaune</a:t>
            </a:r>
          </a:p>
        </p:txBody>
      </p:sp>
    </p:spTree>
    <p:extLst>
      <p:ext uri="{BB962C8B-B14F-4D97-AF65-F5344CB8AC3E}">
        <p14:creationId xmlns:p14="http://schemas.microsoft.com/office/powerpoint/2010/main" val="1306199379"/>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intérieur, plancher, bâtiment, pièce&#10;&#10;Description générée automatiquement">
            <a:extLst>
              <a:ext uri="{FF2B5EF4-FFF2-40B4-BE49-F238E27FC236}">
                <a16:creationId xmlns:a16="http://schemas.microsoft.com/office/drawing/2014/main" id="{807484EA-9F20-7E4E-55EF-4292915F0E4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5393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BC9ADF1B-5CF8-B3EB-CC5A-B4E92FF11AE5}"/>
              </a:ext>
            </a:extLst>
          </p:cNvPr>
          <p:cNvSpPr txBox="1"/>
          <p:nvPr/>
        </p:nvSpPr>
        <p:spPr>
          <a:xfrm>
            <a:off x="3127248" y="83022"/>
            <a:ext cx="8577072" cy="461665"/>
          </a:xfrm>
          <a:prstGeom prst="rect">
            <a:avLst/>
          </a:prstGeom>
          <a:noFill/>
        </p:spPr>
        <p:txBody>
          <a:bodyPr wrap="square" rtlCol="0">
            <a:spAutoFit/>
          </a:bodyPr>
          <a:lstStyle/>
          <a:p>
            <a:r>
              <a:rPr lang="fr-FR" sz="2400" b="1" dirty="0">
                <a:solidFill>
                  <a:schemeClr val="bg1"/>
                </a:solidFill>
              </a:rPr>
              <a:t>Salle Saint Nicolas  Hôtel Dieu De Beaune </a:t>
            </a:r>
          </a:p>
        </p:txBody>
      </p:sp>
    </p:spTree>
    <p:extLst>
      <p:ext uri="{BB962C8B-B14F-4D97-AF65-F5344CB8AC3E}">
        <p14:creationId xmlns:p14="http://schemas.microsoft.com/office/powerpoint/2010/main" val="733792445"/>
      </p:ext>
    </p:extLst>
  </p:cSld>
  <p:clrMapOvr>
    <a:masterClrMapping/>
  </p:clrMapOvr>
  <mc:AlternateContent xmlns:mc="http://schemas.openxmlformats.org/markup-compatibility/2006" xmlns:p14="http://schemas.microsoft.com/office/powerpoint/2010/main">
    <mc:Choice Requires="p14">
      <p:transition spd="slow" p14:dur="5000" advClick="0" advTm="16000">
        <p14:shred/>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319</Words>
  <Application>Microsoft Office PowerPoint</Application>
  <PresentationFormat>Grand écran</PresentationFormat>
  <Paragraphs>33</Paragraphs>
  <Slides>29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13</cp:revision>
  <dcterms:created xsi:type="dcterms:W3CDTF">2022-06-26T11:41:41Z</dcterms:created>
  <dcterms:modified xsi:type="dcterms:W3CDTF">2022-08-08T05:32:06Z</dcterms:modified>
</cp:coreProperties>
</file>