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5" r:id="rId2"/>
    <p:sldId id="273" r:id="rId3"/>
    <p:sldId id="294" r:id="rId4"/>
    <p:sldId id="286" r:id="rId5"/>
    <p:sldId id="293" r:id="rId6"/>
    <p:sldId id="292" r:id="rId7"/>
    <p:sldId id="291" r:id="rId8"/>
    <p:sldId id="289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  <p:sldId id="270" r:id="rId22"/>
    <p:sldId id="271" r:id="rId23"/>
    <p:sldId id="272" r:id="rId24"/>
    <p:sldId id="274" r:id="rId25"/>
    <p:sldId id="276" r:id="rId26"/>
    <p:sldId id="300" r:id="rId27"/>
    <p:sldId id="296" r:id="rId28"/>
    <p:sldId id="297" r:id="rId29"/>
    <p:sldId id="298" r:id="rId30"/>
    <p:sldId id="299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geE2e0qz+LfEYySR10toRg==" hashData="humYHPBA1AJXZvutYQFFXd7BOfnDDkax384+igyL5rTK027cNSZqzFQ7DtXBy7ztf4sJMs5AB7m3855FQXyRc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582" autoAdjust="0"/>
    <p:restoredTop sz="94660"/>
  </p:normalViewPr>
  <p:slideViewPr>
    <p:cSldViewPr snapToGrid="0">
      <p:cViewPr varScale="1">
        <p:scale>
          <a:sx n="68" d="100"/>
          <a:sy n="68" d="100"/>
        </p:scale>
        <p:origin x="402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198A89A-465A-43D8-B108-6B055E2F8C7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DB59846A-43F1-ABF9-BBC4-79858D3AD15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BC22C2F-239A-0ED5-6B57-6E4F87B78E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07/08/2022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649AB68-9D9E-90D1-66E0-3F87365D02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35A5618-B557-A417-C98C-05422458B5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37247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gallery dir="l"/>
      </p:transition>
    </mc:Choice>
    <mc:Fallback>
      <p:transition spd="slow" advClick="0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11239B3-D3DF-C9E6-DF22-74ADFD2102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23D0D8F-81BD-1144-E87C-41017595460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EA056DD-9666-C8CC-2D0B-4A68E10970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07/08/2022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C49DE45-8584-BAAB-3CDF-98129FE0DB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997BF75-E57F-3A18-7487-4EC792775E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18103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gallery dir="l"/>
      </p:transition>
    </mc:Choice>
    <mc:Fallback>
      <p:transition spd="slow" advClick="0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48723C7-7BE2-E305-D0A0-DF044CBA4D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556AFBB-67D8-EA9B-5329-FC82F8F8B4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2617770-B53A-DED0-3EE5-0D74C92796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07/08/2022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B315304-5E2C-793A-AF33-60053A66E1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B5651B5-0E8A-3C79-5770-4F3C88D981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60811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gallery dir="l"/>
      </p:transition>
    </mc:Choice>
    <mc:Fallback>
      <p:transition spd="slow" advClick="0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34F724-3485-85FD-FBD9-0FE87613EA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D07C7A2-0C6E-FFB6-454D-81491BCEB17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2C3B69E-AA7C-E19B-7B09-D7140C715C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F6A851A-54B0-F476-C6D4-6CE06DFB01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07/08/2022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09130E8-B4CC-A631-AA4B-63C1D15B6D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4182533-A686-759C-9289-2C697E3190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84697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gallery dir="l"/>
      </p:transition>
    </mc:Choice>
    <mc:Fallback>
      <p:transition spd="slow" advClick="0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0075160-B8DF-F077-E8C6-BC79C92E3D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9187224-F37E-D25F-62C6-9249B1B29E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0FF967C-5D1B-6BB1-8BB6-A6602E8613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5E257F72-897A-4ACA-9B80-C40A3A2CF41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46A40359-9645-2576-0C29-F19ACF443A3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AED33D0C-A819-B455-4318-E441D04B56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07/08/2022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15785383-94C1-B6F8-63B0-18E11A9E9E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8954236D-10A7-4555-F261-6B3124B874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8246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gallery dir="l"/>
      </p:transition>
    </mc:Choice>
    <mc:Fallback>
      <p:transition spd="slow" advClick="0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79DA7C1-2298-30C6-6151-48A9A3B55B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6AF0335E-EAAD-B6A9-9E1F-71859A7278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07/08/2022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8F52021-5D8A-B2B0-93CA-6DD6D44DC7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81FBEE93-DB59-B431-BD07-A0AB442CDD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33985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gallery dir="l"/>
      </p:transition>
    </mc:Choice>
    <mc:Fallback>
      <p:transition spd="slow" advClick="0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9E7691EE-FD06-FD40-87A3-10A048A0D7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07/08/2022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1DDE87F8-E280-4368-1A64-7C893A5138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CD980384-2F9A-2E14-E2D6-B9C7D521A9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18357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gallery dir="l"/>
      </p:transition>
    </mc:Choice>
    <mc:Fallback>
      <p:transition spd="slow" advClick="0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D195F2-6366-53ED-AFEF-6B43099AE8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5D6CE59-5B8C-9D42-35B0-196EC72772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0E698B77-F749-31D3-7F6A-5DC3414EF95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5BE48C3-42D0-AFB0-0F4E-7097F66A67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07/08/2022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70B1FDF-1E38-8015-9056-0B8AD9D574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6096BDB-BA4E-8147-D6FD-D4602B9202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47649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gallery dir="l"/>
      </p:transition>
    </mc:Choice>
    <mc:Fallback>
      <p:transition spd="slow" advClick="0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6153BC-E7E3-004A-E44F-D663CDA30F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2D0F2A22-7E72-EF84-B63C-FEE7FF78543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51D5AE9-751B-8B44-035B-82A1828125A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5BCAF38-FE34-1716-3C57-98B1D17157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07/08/2022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2512980-58CA-1144-A74A-DFA2BB5918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4C0C2F5-34D6-6388-B0C5-545E52CF7E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93632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gallery dir="l"/>
      </p:transition>
    </mc:Choice>
    <mc:Fallback>
      <p:transition spd="slow" advClick="0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025B12D-25A2-D8E5-EBB8-B48C42A9AF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A08EC1F5-217D-C9F7-60EB-86D417D9591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C9CCD1A-03DF-3269-2736-B4B8224845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07/08/2022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01CE02C-CCDA-DCE5-E7A2-D5EDB6F830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E2555E2-D05E-277B-28D8-58665DD537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84131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gallery dir="l"/>
      </p:transition>
    </mc:Choice>
    <mc:Fallback>
      <p:transition spd="slow" advClick="0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33A7AD48-1759-DA9A-AD87-7D401808690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26D4359D-7E74-ECE5-8F35-B22A60E658D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35FF721-B1AB-BC26-C3AA-00B58ABE54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07/08/2022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B15141E-7D8C-DB9E-F632-85CD70AE6D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DAD56CC-3A64-299E-0FB1-0D1B300537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1777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gallery dir="l"/>
      </p:transition>
    </mc:Choice>
    <mc:Fallback>
      <p:transition spd="slow" advClick="0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D616BF0E-5544-495C-298A-01C0EEC119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8734D6E-4910-A26C-0B53-59BBAE2340E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BFC0B8B-DFF0-6438-935B-BEA66A3D727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88A97D-56E5-441E-AE49-CD398B183447}" type="datetimeFigureOut">
              <a:rPr lang="fr-FR" smtClean="0"/>
              <a:t>07/08/2022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556B83F-E06E-4E6E-4D3C-8D87D12B81B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4CAAE5C-5533-E93F-D6F3-7AE0B4D9C3A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36010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gallery dir="l"/>
      </p:transition>
    </mc:Choice>
    <mc:Fallback>
      <p:transition spd="slow" advClick="0" advTm="16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0813CF1-1DD5-7034-4D2D-70BE1DC5789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8129" y="464234"/>
            <a:ext cx="10438227" cy="6035040"/>
          </a:xfrm>
          <a:prstGeom prst="rect">
            <a:avLst/>
          </a:prstGeom>
          <a:ln w="3175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AC87A39-9222-2792-012A-8425843782A0}"/>
              </a:ext>
            </a:extLst>
          </p:cNvPr>
          <p:cNvSpPr txBox="1"/>
          <p:nvPr/>
        </p:nvSpPr>
        <p:spPr>
          <a:xfrm>
            <a:off x="2794000" y="1947333"/>
            <a:ext cx="660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Lorient Vous Présente La Fontaine de Vaucluse</a:t>
            </a:r>
          </a:p>
        </p:txBody>
      </p:sp>
    </p:spTree>
    <p:extLst>
      <p:ext uri="{BB962C8B-B14F-4D97-AF65-F5344CB8AC3E}">
        <p14:creationId xmlns:p14="http://schemas.microsoft.com/office/powerpoint/2010/main" val="40658923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gallery dir="l"/>
        <p:sndAc>
          <p:stSnd loop="1">
            <p:snd r:embed="rId2" name="Quand les Sardes chantent à Fontaine de Vaucluse.wav"/>
          </p:stSnd>
        </p:sndAc>
      </p:transition>
    </mc:Choice>
    <mc:Fallback>
      <p:transition spd="slow" advClick="0" advTm="16000">
        <p:fade/>
        <p:sndAc>
          <p:stSnd loop="1">
            <p:snd r:embed="rId2" name="Quand les Sardes chantent à Fontaine de Vauclus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CF6D3CB-6E90-D3FE-2E24-DF173DF8AD4C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6000" b="1" dirty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Fontaine-de-Vaucluse est une commune française située dans le département de Vaucluse, en région Provence-Alpes-Côte d'Azur. Ses habitants sont appelés les Vauclusiens.</a:t>
            </a:r>
          </a:p>
        </p:txBody>
      </p:sp>
    </p:spTree>
    <p:extLst>
      <p:ext uri="{BB962C8B-B14F-4D97-AF65-F5344CB8AC3E}">
        <p14:creationId xmlns:p14="http://schemas.microsoft.com/office/powerpoint/2010/main" val="1973406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gallery dir="l"/>
      </p:transition>
    </mc:Choice>
    <mc:Fallback>
      <p:transition spd="slow" advClick="0" advTm="16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4F140D4-CE19-9B51-6340-3C3A85EA8A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4800" y="491067"/>
            <a:ext cx="11633200" cy="6028266"/>
          </a:xfrm>
          <a:prstGeom prst="rect">
            <a:avLst/>
          </a:prstGeom>
          <a:ln w="31750">
            <a:solidFill>
              <a:schemeClr val="bg1"/>
            </a:solidFill>
          </a:ln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F8072E8F-FCE8-FFB0-0C56-1BF6A7CDA57B}"/>
              </a:ext>
            </a:extLst>
          </p:cNvPr>
          <p:cNvSpPr txBox="1"/>
          <p:nvPr/>
        </p:nvSpPr>
        <p:spPr>
          <a:xfrm>
            <a:off x="4360334" y="46336"/>
            <a:ext cx="64854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Sur Les Rives De là Sorgue</a:t>
            </a:r>
          </a:p>
        </p:txBody>
      </p:sp>
    </p:spTree>
    <p:extLst>
      <p:ext uri="{BB962C8B-B14F-4D97-AF65-F5344CB8AC3E}">
        <p14:creationId xmlns:p14="http://schemas.microsoft.com/office/powerpoint/2010/main" val="259983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gallery dir="l"/>
      </p:transition>
    </mc:Choice>
    <mc:Fallback>
      <p:transition spd="slow" advClick="0" advTm="16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2D30EDD-82CC-98F1-0347-5458BEEB7E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9467" y="389467"/>
            <a:ext cx="11446933" cy="5994400"/>
          </a:xfrm>
          <a:prstGeom prst="rect">
            <a:avLst/>
          </a:prstGeom>
          <a:ln w="3175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C4D2B98-7B12-316D-8B6B-B0A02DC157BE}"/>
              </a:ext>
            </a:extLst>
          </p:cNvPr>
          <p:cNvSpPr txBox="1"/>
          <p:nvPr/>
        </p:nvSpPr>
        <p:spPr>
          <a:xfrm>
            <a:off x="2794000" y="-72198"/>
            <a:ext cx="7975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Vue De Fontaine de Vaucluse Depuis le Château</a:t>
            </a:r>
          </a:p>
        </p:txBody>
      </p:sp>
    </p:spTree>
    <p:extLst>
      <p:ext uri="{BB962C8B-B14F-4D97-AF65-F5344CB8AC3E}">
        <p14:creationId xmlns:p14="http://schemas.microsoft.com/office/powerpoint/2010/main" val="1812151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gallery dir="l"/>
      </p:transition>
    </mc:Choice>
    <mc:Fallback>
      <p:transition spd="slow" advClick="0" advTm="16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ciel, montagne, nature&#10;&#10;Description générée automatiquement">
            <a:extLst>
              <a:ext uri="{FF2B5EF4-FFF2-40B4-BE49-F238E27FC236}">
                <a16:creationId xmlns:a16="http://schemas.microsoft.com/office/drawing/2014/main" id="{0265ACC8-73A0-066C-96CF-3C3ABABF8F8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/>
          <a:stretch/>
        </p:blipFill>
        <p:spPr>
          <a:xfrm>
            <a:off x="321733" y="545123"/>
            <a:ext cx="11548534" cy="5991144"/>
          </a:xfrm>
          <a:prstGeom prst="rect">
            <a:avLst/>
          </a:prstGeom>
          <a:ln w="31750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D528245-2FE1-55BB-5600-2F2E260DA3DE}"/>
              </a:ext>
            </a:extLst>
          </p:cNvPr>
          <p:cNvSpPr txBox="1"/>
          <p:nvPr/>
        </p:nvSpPr>
        <p:spPr>
          <a:xfrm>
            <a:off x="2709333" y="83458"/>
            <a:ext cx="8534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>
                <a:solidFill>
                  <a:schemeClr val="bg1"/>
                </a:solidFill>
              </a:rPr>
              <a:t>Massif Calcaire Vue Depuis  Fontaine de Vaucluse</a:t>
            </a:r>
          </a:p>
        </p:txBody>
      </p:sp>
    </p:spTree>
    <p:extLst>
      <p:ext uri="{BB962C8B-B14F-4D97-AF65-F5344CB8AC3E}">
        <p14:creationId xmlns:p14="http://schemas.microsoft.com/office/powerpoint/2010/main" val="251327512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gallery dir="l"/>
      </p:transition>
    </mc:Choice>
    <mc:Fallback>
      <p:transition spd="slow" advClick="0" advTm="16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bâtiment, eau, ciel&#10;&#10;Description générée automatiquement">
            <a:extLst>
              <a:ext uri="{FF2B5EF4-FFF2-40B4-BE49-F238E27FC236}">
                <a16:creationId xmlns:a16="http://schemas.microsoft.com/office/drawing/2014/main" id="{DF5FED7E-1D98-CCEA-EE0B-187A36169C6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/>
          <a:stretch/>
        </p:blipFill>
        <p:spPr>
          <a:xfrm>
            <a:off x="321733" y="439615"/>
            <a:ext cx="11548534" cy="6096652"/>
          </a:xfrm>
          <a:prstGeom prst="rect">
            <a:avLst/>
          </a:prstGeom>
          <a:ln w="31750">
            <a:solidFill>
              <a:schemeClr val="bg2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CC69370-A576-1DD8-3E49-A6141F2DCDFD}"/>
              </a:ext>
            </a:extLst>
          </p:cNvPr>
          <p:cNvSpPr txBox="1"/>
          <p:nvPr/>
        </p:nvSpPr>
        <p:spPr>
          <a:xfrm>
            <a:off x="3064934" y="-22050"/>
            <a:ext cx="88053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Sorgue à Fontaine  de Vaucluse à 1,5 mètres</a:t>
            </a:r>
          </a:p>
        </p:txBody>
      </p:sp>
    </p:spTree>
    <p:extLst>
      <p:ext uri="{BB962C8B-B14F-4D97-AF65-F5344CB8AC3E}">
        <p14:creationId xmlns:p14="http://schemas.microsoft.com/office/powerpoint/2010/main" val="258818654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gallery dir="l"/>
      </p:transition>
    </mc:Choice>
    <mc:Fallback>
      <p:transition spd="slow" advClick="0" advTm="16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extérieur, plante, forêt&#10;&#10;Description générée automatiquement">
            <a:extLst>
              <a:ext uri="{FF2B5EF4-FFF2-40B4-BE49-F238E27FC236}">
                <a16:creationId xmlns:a16="http://schemas.microsoft.com/office/drawing/2014/main" id="{E4F2C587-A038-FDFA-19B8-EBC844CBF6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8937" y="830995"/>
            <a:ext cx="11605847" cy="5857672"/>
          </a:xfrm>
          <a:prstGeom prst="rect">
            <a:avLst/>
          </a:prstGeom>
          <a:ln w="31750">
            <a:solidFill>
              <a:schemeClr val="bg1"/>
            </a:solidFill>
          </a:ln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2F88A237-C937-4D80-7FE1-B0C1F0AA65C1}"/>
              </a:ext>
            </a:extLst>
          </p:cNvPr>
          <p:cNvSpPr txBox="1"/>
          <p:nvPr/>
        </p:nvSpPr>
        <p:spPr>
          <a:xfrm>
            <a:off x="982133" y="-2"/>
            <a:ext cx="1007533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pente la plus raide de la Sorgue avec 1 ,53  mètres d’eau , l’exsurgence  au pied de la </a:t>
            </a:r>
            <a:r>
              <a:rPr lang="fr-FR" sz="2400" b="1" dirty="0" err="1">
                <a:solidFill>
                  <a:schemeClr val="bg1"/>
                </a:solidFill>
              </a:rPr>
              <a:t>Falaiseest</a:t>
            </a:r>
            <a:r>
              <a:rPr lang="fr-FR" sz="2400" b="1" dirty="0">
                <a:solidFill>
                  <a:schemeClr val="bg1"/>
                </a:solidFill>
              </a:rPr>
              <a:t> visible  en haut de photo</a:t>
            </a:r>
          </a:p>
        </p:txBody>
      </p:sp>
    </p:spTree>
    <p:extLst>
      <p:ext uri="{BB962C8B-B14F-4D97-AF65-F5344CB8AC3E}">
        <p14:creationId xmlns:p14="http://schemas.microsoft.com/office/powerpoint/2010/main" val="39079768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gallery dir="l"/>
      </p:transition>
    </mc:Choice>
    <mc:Fallback>
      <p:transition spd="slow" advClick="0" advTm="16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roche, extérieur, nature, vallée&#10;&#10;Description générée automatiquement">
            <a:extLst>
              <a:ext uri="{FF2B5EF4-FFF2-40B4-BE49-F238E27FC236}">
                <a16:creationId xmlns:a16="http://schemas.microsoft.com/office/drawing/2014/main" id="{E90DC7E0-5E4C-8832-8E0A-4DE7F8D362F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 b="-1"/>
          <a:stretch/>
        </p:blipFill>
        <p:spPr>
          <a:xfrm>
            <a:off x="321733" y="509953"/>
            <a:ext cx="11548534" cy="6026313"/>
          </a:xfrm>
          <a:prstGeom prst="rect">
            <a:avLst/>
          </a:prstGeom>
          <a:ln w="3175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B4B209D-05BE-1A85-BE3B-672373D85903}"/>
              </a:ext>
            </a:extLst>
          </p:cNvPr>
          <p:cNvSpPr txBox="1"/>
          <p:nvPr/>
        </p:nvSpPr>
        <p:spPr>
          <a:xfrm>
            <a:off x="3759200" y="31355"/>
            <a:ext cx="8432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L’Exsurgence  Lors Du Débordement</a:t>
            </a:r>
          </a:p>
        </p:txBody>
      </p:sp>
    </p:spTree>
    <p:extLst>
      <p:ext uri="{BB962C8B-B14F-4D97-AF65-F5344CB8AC3E}">
        <p14:creationId xmlns:p14="http://schemas.microsoft.com/office/powerpoint/2010/main" val="329325834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gallery dir="l"/>
      </p:transition>
    </mc:Choice>
    <mc:Fallback>
      <p:transition spd="slow" advClick="0" advTm="16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5C89C00-05A4-982D-3E49-D4CA86A303D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4800" y="440267"/>
            <a:ext cx="11531600" cy="6079066"/>
          </a:xfrm>
          <a:prstGeom prst="rect">
            <a:avLst/>
          </a:prstGeom>
          <a:ln w="3175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DD60236-65D6-A34B-00C1-B8365368ACA5}"/>
              </a:ext>
            </a:extLst>
          </p:cNvPr>
          <p:cNvSpPr txBox="1"/>
          <p:nvPr/>
        </p:nvSpPr>
        <p:spPr>
          <a:xfrm>
            <a:off x="3454400" y="0"/>
            <a:ext cx="7721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L’exsurgence lors du Débordement</a:t>
            </a:r>
          </a:p>
        </p:txBody>
      </p:sp>
    </p:spTree>
    <p:extLst>
      <p:ext uri="{BB962C8B-B14F-4D97-AF65-F5344CB8AC3E}">
        <p14:creationId xmlns:p14="http://schemas.microsoft.com/office/powerpoint/2010/main" val="27320702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gallery dir="l"/>
      </p:transition>
    </mc:Choice>
    <mc:Fallback>
      <p:transition spd="slow" advClick="0" advTm="16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extérieur, roche, caverne&#10;&#10;Description générée automatiquement">
            <a:extLst>
              <a:ext uri="{FF2B5EF4-FFF2-40B4-BE49-F238E27FC236}">
                <a16:creationId xmlns:a16="http://schemas.microsoft.com/office/drawing/2014/main" id="{C5B3024E-DC06-3150-113D-FB163C2A02B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/>
          <a:stretch/>
        </p:blipFill>
        <p:spPr>
          <a:xfrm>
            <a:off x="321733" y="527537"/>
            <a:ext cx="11548534" cy="6008729"/>
          </a:xfrm>
          <a:prstGeom prst="rect">
            <a:avLst/>
          </a:prstGeom>
          <a:ln w="31750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E04EBEB-DB3F-C10E-6F68-EA7E6105F97A}"/>
              </a:ext>
            </a:extLst>
          </p:cNvPr>
          <p:cNvSpPr txBox="1"/>
          <p:nvPr/>
        </p:nvSpPr>
        <p:spPr>
          <a:xfrm>
            <a:off x="2269067" y="65872"/>
            <a:ext cx="80941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L’exsurgence Lors D’un Débit  Très Faible de la sorgue</a:t>
            </a:r>
          </a:p>
        </p:txBody>
      </p:sp>
    </p:spTree>
    <p:extLst>
      <p:ext uri="{BB962C8B-B14F-4D97-AF65-F5344CB8AC3E}">
        <p14:creationId xmlns:p14="http://schemas.microsoft.com/office/powerpoint/2010/main" val="210250859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gallery dir="l"/>
      </p:transition>
    </mc:Choice>
    <mc:Fallback>
      <p:transition spd="slow" advClick="0" advTm="16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extérieur, nature, vieux&#10;&#10;Description générée automatiquement">
            <a:extLst>
              <a:ext uri="{FF2B5EF4-FFF2-40B4-BE49-F238E27FC236}">
                <a16:creationId xmlns:a16="http://schemas.microsoft.com/office/drawing/2014/main" id="{27B47B35-D61B-0271-7908-D0BEBA29D78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 b="-1"/>
          <a:stretch/>
        </p:blipFill>
        <p:spPr>
          <a:xfrm>
            <a:off x="321733" y="580291"/>
            <a:ext cx="11548534" cy="5955975"/>
          </a:xfrm>
          <a:prstGeom prst="rect">
            <a:avLst/>
          </a:prstGeom>
          <a:ln w="31750">
            <a:solidFill>
              <a:schemeClr val="tx1"/>
            </a:solidFill>
          </a:ln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83A7B843-241F-8784-ECD3-68018BA1623C}"/>
              </a:ext>
            </a:extLst>
          </p:cNvPr>
          <p:cNvSpPr txBox="1"/>
          <p:nvPr/>
        </p:nvSpPr>
        <p:spPr>
          <a:xfrm>
            <a:off x="2048933" y="90901"/>
            <a:ext cx="8534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La Sorgue  à Fontaine de Vaucluse  pendant L’hiver 2022</a:t>
            </a:r>
          </a:p>
        </p:txBody>
      </p:sp>
    </p:spTree>
    <p:extLst>
      <p:ext uri="{BB962C8B-B14F-4D97-AF65-F5344CB8AC3E}">
        <p14:creationId xmlns:p14="http://schemas.microsoft.com/office/powerpoint/2010/main" val="192354984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gallery dir="l"/>
      </p:transition>
    </mc:Choice>
    <mc:Fallback>
      <p:transition spd="slow" advClick="0" advTm="16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extérieur, nature, plante&#10;&#10;Description générée automatiquement">
            <a:extLst>
              <a:ext uri="{FF2B5EF4-FFF2-40B4-BE49-F238E27FC236}">
                <a16:creationId xmlns:a16="http://schemas.microsoft.com/office/drawing/2014/main" id="{BACD5B1A-6612-CD3D-F8CC-D6CDF83E2EB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 b="-1"/>
          <a:stretch/>
        </p:blipFill>
        <p:spPr>
          <a:xfrm>
            <a:off x="321733" y="580291"/>
            <a:ext cx="11548534" cy="5955975"/>
          </a:xfrm>
          <a:prstGeom prst="rect">
            <a:avLst/>
          </a:prstGeom>
          <a:ln w="31750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6AB40BB-1A6F-7B05-AA7D-15A0D4B615B5}"/>
              </a:ext>
            </a:extLst>
          </p:cNvPr>
          <p:cNvSpPr txBox="1"/>
          <p:nvPr/>
        </p:nvSpPr>
        <p:spPr>
          <a:xfrm>
            <a:off x="3572932" y="118627"/>
            <a:ext cx="80602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La Sorgue Et le Château De Vaucluse</a:t>
            </a:r>
          </a:p>
        </p:txBody>
      </p:sp>
    </p:spTree>
    <p:extLst>
      <p:ext uri="{BB962C8B-B14F-4D97-AF65-F5344CB8AC3E}">
        <p14:creationId xmlns:p14="http://schemas.microsoft.com/office/powerpoint/2010/main" val="381893014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gallery dir="l"/>
      </p:transition>
    </mc:Choice>
    <mc:Fallback>
      <p:transition spd="slow" advClick="0" advTm="16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pierre&#10;&#10;Description générée automatiquement">
            <a:extLst>
              <a:ext uri="{FF2B5EF4-FFF2-40B4-BE49-F238E27FC236}">
                <a16:creationId xmlns:a16="http://schemas.microsoft.com/office/drawing/2014/main" id="{0468B892-2CB3-C79B-77BC-83F742B1E4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17430" y="270933"/>
            <a:ext cx="8481647" cy="6384843"/>
          </a:xfrm>
          <a:prstGeom prst="rect">
            <a:avLst/>
          </a:prstGeom>
          <a:ln w="3175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7C8ECDC-45F6-562B-C457-347DB8E8E580}"/>
              </a:ext>
            </a:extLst>
          </p:cNvPr>
          <p:cNvSpPr txBox="1"/>
          <p:nvPr/>
        </p:nvSpPr>
        <p:spPr>
          <a:xfrm>
            <a:off x="10331288" y="3386667"/>
            <a:ext cx="186071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</a:t>
            </a:r>
            <a:r>
              <a:rPr lang="fr-FR" sz="2400" b="1" dirty="0" err="1">
                <a:solidFill>
                  <a:schemeClr val="bg1"/>
                </a:solidFill>
              </a:rPr>
              <a:t>Coulobre</a:t>
            </a:r>
            <a:r>
              <a:rPr lang="fr-FR" sz="2400" b="1" dirty="0">
                <a:solidFill>
                  <a:schemeClr val="bg1"/>
                </a:solidFill>
              </a:rPr>
              <a:t>  Statufié à la Porte  de l’église de Saint </a:t>
            </a:r>
            <a:r>
              <a:rPr lang="fr-FR" sz="2400" b="1" dirty="0" err="1">
                <a:solidFill>
                  <a:schemeClr val="bg1"/>
                </a:solidFill>
              </a:rPr>
              <a:t>Véran</a:t>
            </a:r>
            <a:r>
              <a:rPr lang="fr-FR" sz="2400" b="1" dirty="0">
                <a:solidFill>
                  <a:schemeClr val="bg1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317609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gallery dir="l"/>
      </p:transition>
    </mc:Choice>
    <mc:Fallback>
      <p:transition spd="slow" advClick="0" advTm="16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bâtiment, extérieur, vieux, pierre&#10;&#10;Description générée automatiquement">
            <a:extLst>
              <a:ext uri="{FF2B5EF4-FFF2-40B4-BE49-F238E27FC236}">
                <a16:creationId xmlns:a16="http://schemas.microsoft.com/office/drawing/2014/main" id="{A1DF39C0-5517-1B62-6304-465AC96898E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 b="-1"/>
          <a:stretch/>
        </p:blipFill>
        <p:spPr>
          <a:xfrm>
            <a:off x="321733" y="527537"/>
            <a:ext cx="11548534" cy="6008729"/>
          </a:xfrm>
          <a:prstGeom prst="rect">
            <a:avLst/>
          </a:prstGeom>
          <a:ln w="31750">
            <a:solidFill>
              <a:schemeClr val="bg1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880366BA-79C9-D0D5-4E86-7FBD0AB8C9B8}"/>
              </a:ext>
            </a:extLst>
          </p:cNvPr>
          <p:cNvSpPr txBox="1"/>
          <p:nvPr/>
        </p:nvSpPr>
        <p:spPr>
          <a:xfrm>
            <a:off x="4859866" y="90901"/>
            <a:ext cx="88730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Eglise Saint </a:t>
            </a:r>
            <a:r>
              <a:rPr lang="fr-FR" sz="2400" b="1" dirty="0" err="1">
                <a:solidFill>
                  <a:schemeClr val="bg1"/>
                </a:solidFill>
              </a:rPr>
              <a:t>Véran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023627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gallery dir="l"/>
      </p:transition>
    </mc:Choice>
    <mc:Fallback>
      <p:transition spd="slow" advClick="0" advTm="16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9E90EB45-EEE9-4563-8179-65EF62AE09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E4E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bâtiment, extérieur, arbre, maison&#10;&#10;Description générée automatiquement">
            <a:extLst>
              <a:ext uri="{FF2B5EF4-FFF2-40B4-BE49-F238E27FC236}">
                <a16:creationId xmlns:a16="http://schemas.microsoft.com/office/drawing/2014/main" id="{67EC9C57-C430-B9C8-C8DD-53C928C52B3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47466" y="643467"/>
            <a:ext cx="4301067" cy="5571066"/>
          </a:xfrm>
          <a:prstGeom prst="rect">
            <a:avLst/>
          </a:prstGeom>
          <a:ln w="161925" cmpd="tri">
            <a:solidFill>
              <a:schemeClr val="bg1"/>
            </a:solidFill>
          </a:ln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23D0EF74-AD1E-4FD9-914D-8EC9058EBB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Image 4" descr="Une image contenant bouteille, table, vin, intérieur&#10;&#10;Description générée automatiquement">
            <a:extLst>
              <a:ext uri="{FF2B5EF4-FFF2-40B4-BE49-F238E27FC236}">
                <a16:creationId xmlns:a16="http://schemas.microsoft.com/office/drawing/2014/main" id="{55BE08A3-5D67-6E57-114E-CA839A727E6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3467" y="643467"/>
            <a:ext cx="3793066" cy="5571066"/>
          </a:xfrm>
          <a:prstGeom prst="rect">
            <a:avLst/>
          </a:prstGeom>
          <a:ln w="161925" cmpd="tri">
            <a:solidFill>
              <a:schemeClr val="bg1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6B8506FA-95E1-C762-E7BF-F4C9D751607F}"/>
              </a:ext>
            </a:extLst>
          </p:cNvPr>
          <p:cNvSpPr txBox="1"/>
          <p:nvPr/>
        </p:nvSpPr>
        <p:spPr>
          <a:xfrm>
            <a:off x="8266345" y="0"/>
            <a:ext cx="43518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Musée Pétrarque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8982DFD8-E996-A959-C70D-C4C4F4A1B518}"/>
              </a:ext>
            </a:extLst>
          </p:cNvPr>
          <p:cNvSpPr txBox="1"/>
          <p:nvPr/>
        </p:nvSpPr>
        <p:spPr>
          <a:xfrm>
            <a:off x="169333" y="30596"/>
            <a:ext cx="60621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A.O.C Ventoux  Cuvée  </a:t>
            </a:r>
            <a:r>
              <a:rPr lang="fr-FR" sz="2400" b="1" dirty="0" err="1">
                <a:solidFill>
                  <a:schemeClr val="bg1"/>
                </a:solidFill>
              </a:rPr>
              <a:t>Vallis</a:t>
            </a:r>
            <a:r>
              <a:rPr lang="fr-FR" sz="2400" b="1" dirty="0">
                <a:solidFill>
                  <a:schemeClr val="bg1"/>
                </a:solidFill>
              </a:rPr>
              <a:t>  - </a:t>
            </a:r>
            <a:r>
              <a:rPr lang="fr-FR" sz="2400" b="1" dirty="0" err="1">
                <a:solidFill>
                  <a:schemeClr val="bg1"/>
                </a:solidFill>
              </a:rPr>
              <a:t>Clausa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9894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gallery dir="l"/>
      </p:transition>
    </mc:Choice>
    <mc:Fallback>
      <p:transition spd="slow" advClick="0" advTm="16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intérieur&#10;&#10;Description générée automatiquement">
            <a:extLst>
              <a:ext uri="{FF2B5EF4-FFF2-40B4-BE49-F238E27FC236}">
                <a16:creationId xmlns:a16="http://schemas.microsoft.com/office/drawing/2014/main" id="{EA2ECBAC-5BF9-C99A-4C47-43284F5BE1A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/>
          <a:stretch/>
        </p:blipFill>
        <p:spPr>
          <a:xfrm>
            <a:off x="321733" y="492369"/>
            <a:ext cx="11548534" cy="6043898"/>
          </a:xfrm>
          <a:prstGeom prst="rect">
            <a:avLst/>
          </a:prstGeom>
          <a:ln w="3175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04E7057-B754-DDE2-4495-5A722106D5C1}"/>
              </a:ext>
            </a:extLst>
          </p:cNvPr>
          <p:cNvSpPr txBox="1"/>
          <p:nvPr/>
        </p:nvSpPr>
        <p:spPr>
          <a:xfrm>
            <a:off x="4961467" y="0"/>
            <a:ext cx="75353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Moulin à Papier</a:t>
            </a:r>
          </a:p>
        </p:txBody>
      </p:sp>
    </p:spTree>
    <p:extLst>
      <p:ext uri="{BB962C8B-B14F-4D97-AF65-F5344CB8AC3E}">
        <p14:creationId xmlns:p14="http://schemas.microsoft.com/office/powerpoint/2010/main" val="277389688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gallery dir="l"/>
      </p:transition>
    </mc:Choice>
    <mc:Fallback>
      <p:transition spd="slow" advClick="0" advTm="16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extérieur, nature, plante&#10;&#10;Description générée automatiquement">
            <a:extLst>
              <a:ext uri="{FF2B5EF4-FFF2-40B4-BE49-F238E27FC236}">
                <a16:creationId xmlns:a16="http://schemas.microsoft.com/office/drawing/2014/main" id="{34EB7C7B-1098-6921-F2D9-C7BE880CE6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2031" y="263769"/>
            <a:ext cx="6267938" cy="6330461"/>
          </a:xfrm>
          <a:prstGeom prst="rect">
            <a:avLst/>
          </a:prstGeom>
          <a:ln w="3175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C55502F-42E2-5B81-7F48-AC8AA4C6A091}"/>
              </a:ext>
            </a:extLst>
          </p:cNvPr>
          <p:cNvSpPr txBox="1"/>
          <p:nvPr/>
        </p:nvSpPr>
        <p:spPr>
          <a:xfrm>
            <a:off x="6908800" y="4859867"/>
            <a:ext cx="45381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L’Accès du Site</a:t>
            </a:r>
          </a:p>
        </p:txBody>
      </p:sp>
    </p:spTree>
    <p:extLst>
      <p:ext uri="{BB962C8B-B14F-4D97-AF65-F5344CB8AC3E}">
        <p14:creationId xmlns:p14="http://schemas.microsoft.com/office/powerpoint/2010/main" val="33117066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gallery dir="l"/>
      </p:transition>
    </mc:Choice>
    <mc:Fallback>
      <p:transition spd="slow" advClick="0" advTm="16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&#10;&#10;Description générée automatiquement">
            <a:extLst>
              <a:ext uri="{FF2B5EF4-FFF2-40B4-BE49-F238E27FC236}">
                <a16:creationId xmlns:a16="http://schemas.microsoft.com/office/drawing/2014/main" id="{AA09D9A1-F19F-CAA0-A81B-8C60A18B740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1733" y="509953"/>
            <a:ext cx="11548534" cy="6026313"/>
          </a:xfrm>
          <a:prstGeom prst="rect">
            <a:avLst/>
          </a:prstGeom>
          <a:ln w="31750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7B3481A-F409-B12A-AD22-FC8FDD440280}"/>
              </a:ext>
            </a:extLst>
          </p:cNvPr>
          <p:cNvSpPr txBox="1"/>
          <p:nvPr/>
        </p:nvSpPr>
        <p:spPr>
          <a:xfrm>
            <a:off x="4690533" y="31355"/>
            <a:ext cx="77554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Les Reste Du Château</a:t>
            </a:r>
          </a:p>
        </p:txBody>
      </p:sp>
    </p:spTree>
    <p:extLst>
      <p:ext uri="{BB962C8B-B14F-4D97-AF65-F5344CB8AC3E}">
        <p14:creationId xmlns:p14="http://schemas.microsoft.com/office/powerpoint/2010/main" val="166384354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gallery dir="l"/>
      </p:transition>
    </mc:Choice>
    <mc:Fallback>
      <p:transition spd="slow" advClick="0" advTm="16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extérieur, ciel, nature&#10;&#10;Description générée automatiquement">
            <a:extLst>
              <a:ext uri="{FF2B5EF4-FFF2-40B4-BE49-F238E27FC236}">
                <a16:creationId xmlns:a16="http://schemas.microsoft.com/office/drawing/2014/main" id="{8ED68C86-3D29-6B9B-C5BD-6F4E3F75A4A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/>
          <a:stretch/>
        </p:blipFill>
        <p:spPr>
          <a:xfrm>
            <a:off x="321733" y="527537"/>
            <a:ext cx="11548534" cy="6008729"/>
          </a:xfrm>
          <a:prstGeom prst="rect">
            <a:avLst/>
          </a:prstGeom>
          <a:ln w="31750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87AF173-CE64-2086-0F19-8E67798B05FB}"/>
              </a:ext>
            </a:extLst>
          </p:cNvPr>
          <p:cNvSpPr txBox="1"/>
          <p:nvPr/>
        </p:nvSpPr>
        <p:spPr>
          <a:xfrm>
            <a:off x="3708400" y="65872"/>
            <a:ext cx="78401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Château Surplombant Le village</a:t>
            </a:r>
          </a:p>
        </p:txBody>
      </p:sp>
    </p:spTree>
    <p:extLst>
      <p:ext uri="{BB962C8B-B14F-4D97-AF65-F5344CB8AC3E}">
        <p14:creationId xmlns:p14="http://schemas.microsoft.com/office/powerpoint/2010/main" val="51366284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gallery dir="l"/>
      </p:transition>
    </mc:Choice>
    <mc:Fallback>
      <p:transition spd="slow" advClick="0" advTm="16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9E90EB45-EEE9-4563-8179-65EF62AE09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E4E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eau, extérieur, rivière&#10;&#10;Description générée automatiquement">
            <a:extLst>
              <a:ext uri="{FF2B5EF4-FFF2-40B4-BE49-F238E27FC236}">
                <a16:creationId xmlns:a16="http://schemas.microsoft.com/office/drawing/2014/main" id="{A1A040A7-EA57-03EA-4147-FF4F343924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03140" y="643467"/>
            <a:ext cx="4579260" cy="5571066"/>
          </a:xfrm>
          <a:prstGeom prst="rect">
            <a:avLst/>
          </a:prstGeom>
          <a:ln w="155575" cmpd="tri">
            <a:solidFill>
              <a:schemeClr val="bg1"/>
            </a:solidFill>
          </a:ln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23D0EF74-AD1E-4FD9-914D-8EC9058EBB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Image 6" descr="Une image contenant arbre, extérieur, nature, colline&#10;&#10;Description générée automatiquement">
            <a:extLst>
              <a:ext uri="{FF2B5EF4-FFF2-40B4-BE49-F238E27FC236}">
                <a16:creationId xmlns:a16="http://schemas.microsoft.com/office/drawing/2014/main" id="{CA8E0C97-69DA-3201-8061-7BD96308E0F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00" y="643467"/>
            <a:ext cx="4673600" cy="5571066"/>
          </a:xfrm>
          <a:prstGeom prst="rect">
            <a:avLst/>
          </a:prstGeom>
          <a:ln w="152400" cmpd="tri">
            <a:solidFill>
              <a:schemeClr val="bg1"/>
            </a:solidFill>
          </a:ln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57BC44F3-815D-6FDD-CAC2-9A78A7E82276}"/>
              </a:ext>
            </a:extLst>
          </p:cNvPr>
          <p:cNvSpPr txBox="1"/>
          <p:nvPr/>
        </p:nvSpPr>
        <p:spPr>
          <a:xfrm>
            <a:off x="1679279" y="68464"/>
            <a:ext cx="51279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Vue De la fontaine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4680EB64-C310-3E8D-0613-C01C1F079B98}"/>
              </a:ext>
            </a:extLst>
          </p:cNvPr>
          <p:cNvSpPr txBox="1"/>
          <p:nvPr/>
        </p:nvSpPr>
        <p:spPr>
          <a:xfrm>
            <a:off x="7799007" y="68464"/>
            <a:ext cx="43929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L’Ecoulement De L’Eau</a:t>
            </a:r>
          </a:p>
        </p:txBody>
      </p:sp>
    </p:spTree>
    <p:extLst>
      <p:ext uri="{BB962C8B-B14F-4D97-AF65-F5344CB8AC3E}">
        <p14:creationId xmlns:p14="http://schemas.microsoft.com/office/powerpoint/2010/main" val="2479218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gallery dir="l"/>
      </p:transition>
    </mc:Choice>
    <mc:Fallback>
      <p:transition spd="slow" advClick="0" advTm="16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ciel, arbre, plante&#10;&#10;Description générée automatiquement">
            <a:extLst>
              <a:ext uri="{FF2B5EF4-FFF2-40B4-BE49-F238E27FC236}">
                <a16:creationId xmlns:a16="http://schemas.microsoft.com/office/drawing/2014/main" id="{4631D971-32AA-9C13-4339-58F9EF40945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 b="-1"/>
          <a:stretch/>
        </p:blipFill>
        <p:spPr>
          <a:xfrm>
            <a:off x="321733" y="474785"/>
            <a:ext cx="11548534" cy="6061482"/>
          </a:xfrm>
          <a:prstGeom prst="rect">
            <a:avLst/>
          </a:prstGeom>
          <a:ln w="31750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785E544-E998-AF8D-7A73-A5F2FF94AB1A}"/>
              </a:ext>
            </a:extLst>
          </p:cNvPr>
          <p:cNvSpPr txBox="1"/>
          <p:nvPr/>
        </p:nvSpPr>
        <p:spPr>
          <a:xfrm>
            <a:off x="3183467" y="50800"/>
            <a:ext cx="63161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château  vu  depuis le Chemin d’ Accès </a:t>
            </a:r>
          </a:p>
        </p:txBody>
      </p:sp>
    </p:spTree>
    <p:extLst>
      <p:ext uri="{BB962C8B-B14F-4D97-AF65-F5344CB8AC3E}">
        <p14:creationId xmlns:p14="http://schemas.microsoft.com/office/powerpoint/2010/main" val="302362538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gallery dir="l"/>
      </p:transition>
    </mc:Choice>
    <mc:Fallback>
      <p:transition spd="slow" advClick="0" advTm="16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extérieur, nature, pierre&#10;&#10;Description générée automatiquement">
            <a:extLst>
              <a:ext uri="{FF2B5EF4-FFF2-40B4-BE49-F238E27FC236}">
                <a16:creationId xmlns:a16="http://schemas.microsoft.com/office/drawing/2014/main" id="{C467B92E-80FF-7516-0197-9EB63EF1E9A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 b="-1"/>
          <a:stretch/>
        </p:blipFill>
        <p:spPr>
          <a:xfrm>
            <a:off x="321733" y="422031"/>
            <a:ext cx="11548534" cy="6114236"/>
          </a:xfrm>
          <a:prstGeom prst="rect">
            <a:avLst/>
          </a:prstGeom>
          <a:ln w="31750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28EE94E-8E70-2E89-523F-4FF0EC944A25}"/>
              </a:ext>
            </a:extLst>
          </p:cNvPr>
          <p:cNvSpPr txBox="1"/>
          <p:nvPr/>
        </p:nvSpPr>
        <p:spPr>
          <a:xfrm>
            <a:off x="4419599" y="-39634"/>
            <a:ext cx="69426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Les Ruines Du Château</a:t>
            </a:r>
          </a:p>
        </p:txBody>
      </p:sp>
    </p:spTree>
    <p:extLst>
      <p:ext uri="{BB962C8B-B14F-4D97-AF65-F5344CB8AC3E}">
        <p14:creationId xmlns:p14="http://schemas.microsoft.com/office/powerpoint/2010/main" val="215678971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gallery dir="l"/>
      </p:transition>
    </mc:Choice>
    <mc:Fallback>
      <p:transition spd="slow" advClick="0" advTm="16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rte&#10;&#10;Description générée automatiquement">
            <a:extLst>
              <a:ext uri="{FF2B5EF4-FFF2-40B4-BE49-F238E27FC236}">
                <a16:creationId xmlns:a16="http://schemas.microsoft.com/office/drawing/2014/main" id="{661B97B6-3CF3-81A8-2534-E45FE0A213D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/>
          <a:stretch/>
        </p:blipFill>
        <p:spPr>
          <a:xfrm>
            <a:off x="321733" y="509953"/>
            <a:ext cx="11548534" cy="6026313"/>
          </a:xfrm>
          <a:prstGeom prst="rect">
            <a:avLst/>
          </a:prstGeom>
          <a:ln w="31750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6EE4E19-C64B-F173-A8E4-FB05777DCC58}"/>
              </a:ext>
            </a:extLst>
          </p:cNvPr>
          <p:cNvSpPr txBox="1"/>
          <p:nvPr/>
        </p:nvSpPr>
        <p:spPr>
          <a:xfrm>
            <a:off x="2116667" y="72888"/>
            <a:ext cx="82126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Pétrarque ,Laure Cupidon Allégorie de Vaucluse vers 1444</a:t>
            </a:r>
          </a:p>
        </p:txBody>
      </p:sp>
    </p:spTree>
    <p:extLst>
      <p:ext uri="{BB962C8B-B14F-4D97-AF65-F5344CB8AC3E}">
        <p14:creationId xmlns:p14="http://schemas.microsoft.com/office/powerpoint/2010/main" val="251354630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gallery dir="l"/>
      </p:transition>
    </mc:Choice>
    <mc:Fallback>
      <p:transition spd="slow" advClick="0" advTm="16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extérieur, gens, nature&#10;&#10;Description générée automatiquement">
            <a:extLst>
              <a:ext uri="{FF2B5EF4-FFF2-40B4-BE49-F238E27FC236}">
                <a16:creationId xmlns:a16="http://schemas.microsoft.com/office/drawing/2014/main" id="{CEA85E91-9EAB-4AC1-E927-835CCBC572B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 b="-1"/>
          <a:stretch/>
        </p:blipFill>
        <p:spPr>
          <a:xfrm>
            <a:off x="321733" y="407051"/>
            <a:ext cx="11548534" cy="6043898"/>
          </a:xfrm>
          <a:prstGeom prst="rect">
            <a:avLst/>
          </a:prstGeom>
          <a:ln w="3175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9627686-B01B-AFE7-2EEB-74E79C828504}"/>
              </a:ext>
            </a:extLst>
          </p:cNvPr>
          <p:cNvSpPr txBox="1"/>
          <p:nvPr/>
        </p:nvSpPr>
        <p:spPr>
          <a:xfrm>
            <a:off x="4097866" y="-54614"/>
            <a:ext cx="69934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La Fontaine de Vaucluse</a:t>
            </a:r>
          </a:p>
        </p:txBody>
      </p:sp>
    </p:spTree>
    <p:extLst>
      <p:ext uri="{BB962C8B-B14F-4D97-AF65-F5344CB8AC3E}">
        <p14:creationId xmlns:p14="http://schemas.microsoft.com/office/powerpoint/2010/main" val="63334871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gallery dir="l"/>
      </p:transition>
    </mc:Choice>
    <mc:Fallback>
      <p:transition spd="slow" advClick="0" advTm="16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nature, montagne, rivière&#10;&#10;Description générée automatiquement">
            <a:extLst>
              <a:ext uri="{FF2B5EF4-FFF2-40B4-BE49-F238E27FC236}">
                <a16:creationId xmlns:a16="http://schemas.microsoft.com/office/drawing/2014/main" id="{3E32837A-4CE5-C849-781D-D0206D04035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/>
          <a:stretch/>
        </p:blipFill>
        <p:spPr>
          <a:xfrm>
            <a:off x="321733" y="492369"/>
            <a:ext cx="11548534" cy="6043898"/>
          </a:xfrm>
          <a:prstGeom prst="rect">
            <a:avLst/>
          </a:prstGeom>
          <a:ln w="3175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EC25179-3A8D-2253-8EDA-447665605D38}"/>
              </a:ext>
            </a:extLst>
          </p:cNvPr>
          <p:cNvSpPr txBox="1"/>
          <p:nvPr/>
        </p:nvSpPr>
        <p:spPr>
          <a:xfrm>
            <a:off x="3403600" y="30704"/>
            <a:ext cx="82465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Fontaine De Vaucluse Source  de la Sorgue</a:t>
            </a:r>
          </a:p>
        </p:txBody>
      </p:sp>
    </p:spTree>
    <p:extLst>
      <p:ext uri="{BB962C8B-B14F-4D97-AF65-F5344CB8AC3E}">
        <p14:creationId xmlns:p14="http://schemas.microsoft.com/office/powerpoint/2010/main" val="293017718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gallery dir="l"/>
      </p:transition>
    </mc:Choice>
    <mc:Fallback>
      <p:transition spd="slow" advClick="0" advTm="16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caverne&#10;&#10;Description générée automatiquement">
            <a:extLst>
              <a:ext uri="{FF2B5EF4-FFF2-40B4-BE49-F238E27FC236}">
                <a16:creationId xmlns:a16="http://schemas.microsoft.com/office/drawing/2014/main" id="{20928153-FA56-CF22-4BC7-A7CFB3123AB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/>
          <a:stretch/>
        </p:blipFill>
        <p:spPr>
          <a:xfrm>
            <a:off x="321733" y="527537"/>
            <a:ext cx="11548534" cy="6008729"/>
          </a:xfrm>
          <a:prstGeom prst="rect">
            <a:avLst/>
          </a:prstGeom>
          <a:ln w="31750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40124E3-D807-4A48-1F5F-81E329F93DDF}"/>
              </a:ext>
            </a:extLst>
          </p:cNvPr>
          <p:cNvSpPr txBox="1"/>
          <p:nvPr/>
        </p:nvSpPr>
        <p:spPr>
          <a:xfrm>
            <a:off x="3877733" y="90901"/>
            <a:ext cx="69257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Grotte à Fontaine De Vaucluse</a:t>
            </a:r>
          </a:p>
        </p:txBody>
      </p:sp>
    </p:spTree>
    <p:extLst>
      <p:ext uri="{BB962C8B-B14F-4D97-AF65-F5344CB8AC3E}">
        <p14:creationId xmlns:p14="http://schemas.microsoft.com/office/powerpoint/2010/main" val="219309215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gallery dir="l"/>
      </p:transition>
    </mc:Choice>
    <mc:Fallback>
      <p:transition spd="slow" advClick="0" advTm="16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0AEED00-3A9A-71BF-5AC7-227EA4BA195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/>
          <a:stretch/>
        </p:blipFill>
        <p:spPr>
          <a:xfrm>
            <a:off x="321733" y="562707"/>
            <a:ext cx="11548534" cy="5973559"/>
          </a:xfrm>
          <a:prstGeom prst="rect">
            <a:avLst/>
          </a:prstGeom>
          <a:ln w="31750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D4BB87E-925B-D5F5-C75F-81472ECB7FA2}"/>
              </a:ext>
            </a:extLst>
          </p:cNvPr>
          <p:cNvSpPr txBox="1"/>
          <p:nvPr/>
        </p:nvSpPr>
        <p:spPr>
          <a:xfrm>
            <a:off x="3268134" y="90901"/>
            <a:ext cx="74506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Roue  à Aube  de Fontaine de Vaucluse</a:t>
            </a:r>
          </a:p>
        </p:txBody>
      </p:sp>
    </p:spTree>
    <p:extLst>
      <p:ext uri="{BB962C8B-B14F-4D97-AF65-F5344CB8AC3E}">
        <p14:creationId xmlns:p14="http://schemas.microsoft.com/office/powerpoint/2010/main" val="103151002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gallery dir="l"/>
      </p:transition>
    </mc:Choice>
    <mc:Fallback>
      <p:transition spd="slow" advClick="0" advTm="16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arbre, eau, rivière&#10;&#10;Description générée automatiquement">
            <a:extLst>
              <a:ext uri="{FF2B5EF4-FFF2-40B4-BE49-F238E27FC236}">
                <a16:creationId xmlns:a16="http://schemas.microsoft.com/office/drawing/2014/main" id="{DD90272B-EEFE-0D0F-18A3-79B3231A153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1733" y="457199"/>
            <a:ext cx="11548534" cy="6079067"/>
          </a:xfrm>
          <a:prstGeom prst="rect">
            <a:avLst/>
          </a:prstGeom>
          <a:ln w="31750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2799328-187D-6B91-E926-F838F0A97D8F}"/>
              </a:ext>
            </a:extLst>
          </p:cNvPr>
          <p:cNvSpPr txBox="1"/>
          <p:nvPr/>
        </p:nvSpPr>
        <p:spPr>
          <a:xfrm>
            <a:off x="4605867" y="-4466"/>
            <a:ext cx="68918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Fontaine de Vaucluse </a:t>
            </a:r>
          </a:p>
        </p:txBody>
      </p:sp>
    </p:spTree>
    <p:extLst>
      <p:ext uri="{BB962C8B-B14F-4D97-AF65-F5344CB8AC3E}">
        <p14:creationId xmlns:p14="http://schemas.microsoft.com/office/powerpoint/2010/main" val="130619937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gallery dir="l"/>
      </p:transition>
    </mc:Choice>
    <mc:Fallback>
      <p:transition spd="slow" advClick="0" advTm="16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iel, arbre, extérieur&#10;&#10;Description générée automatiquement">
            <a:extLst>
              <a:ext uri="{FF2B5EF4-FFF2-40B4-BE49-F238E27FC236}">
                <a16:creationId xmlns:a16="http://schemas.microsoft.com/office/drawing/2014/main" id="{511EEDFF-5638-3738-1F59-500FEFB8F11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/>
          <a:stretch/>
        </p:blipFill>
        <p:spPr>
          <a:xfrm>
            <a:off x="321733" y="597877"/>
            <a:ext cx="11548534" cy="6061482"/>
          </a:xfrm>
          <a:prstGeom prst="rect">
            <a:avLst/>
          </a:prstGeom>
          <a:ln w="31750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1C0F700-48A4-DC18-9628-8548373600F8}"/>
              </a:ext>
            </a:extLst>
          </p:cNvPr>
          <p:cNvSpPr txBox="1"/>
          <p:nvPr/>
        </p:nvSpPr>
        <p:spPr>
          <a:xfrm>
            <a:off x="3810000" y="143282"/>
            <a:ext cx="6756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L’Eglise de Fontaine de Vaucluse</a:t>
            </a:r>
          </a:p>
        </p:txBody>
      </p:sp>
    </p:spTree>
    <p:extLst>
      <p:ext uri="{BB962C8B-B14F-4D97-AF65-F5344CB8AC3E}">
        <p14:creationId xmlns:p14="http://schemas.microsoft.com/office/powerpoint/2010/main" val="73379244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gallery dir="l"/>
      </p:transition>
    </mc:Choice>
    <mc:Fallback>
      <p:transition spd="slow" advClick="0" advTm="16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9E90EB45-EEE9-4563-8179-65EF62AE09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E4E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voûte, pierre, colonnade&#10;&#10;Description générée automatiquement">
            <a:extLst>
              <a:ext uri="{FF2B5EF4-FFF2-40B4-BE49-F238E27FC236}">
                <a16:creationId xmlns:a16="http://schemas.microsoft.com/office/drawing/2014/main" id="{6722F171-7B4C-B41C-A5D4-BAD3B18007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13600" y="643467"/>
            <a:ext cx="4334933" cy="5571066"/>
          </a:xfrm>
          <a:prstGeom prst="rect">
            <a:avLst/>
          </a:prstGeom>
          <a:ln w="152400" cmpd="tri">
            <a:solidFill>
              <a:schemeClr val="bg1"/>
            </a:solidFill>
          </a:ln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23D0EF74-AD1E-4FD9-914D-8EC9058EBB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Image 4" descr="Une image contenant texte&#10;&#10;Description générée automatiquement">
            <a:extLst>
              <a:ext uri="{FF2B5EF4-FFF2-40B4-BE49-F238E27FC236}">
                <a16:creationId xmlns:a16="http://schemas.microsoft.com/office/drawing/2014/main" id="{4E622AED-EB7E-B20B-669E-51758B1BC4B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3467" y="643467"/>
            <a:ext cx="4775199" cy="5571066"/>
          </a:xfrm>
          <a:prstGeom prst="rect">
            <a:avLst/>
          </a:prstGeom>
          <a:ln w="139700" cmpd="tri">
            <a:solidFill>
              <a:schemeClr val="bg1"/>
            </a:solidFill>
          </a:ln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33A704AB-0C09-7C1A-A7F9-9D01ABCB64BD}"/>
              </a:ext>
            </a:extLst>
          </p:cNvPr>
          <p:cNvSpPr txBox="1"/>
          <p:nvPr/>
        </p:nvSpPr>
        <p:spPr>
          <a:xfrm>
            <a:off x="4047065" y="18395"/>
            <a:ext cx="69426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Eglise de Fontaine de Vaucluse</a:t>
            </a:r>
          </a:p>
        </p:txBody>
      </p:sp>
    </p:spTree>
    <p:extLst>
      <p:ext uri="{BB962C8B-B14F-4D97-AF65-F5344CB8AC3E}">
        <p14:creationId xmlns:p14="http://schemas.microsoft.com/office/powerpoint/2010/main" val="36130118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gallery dir="l"/>
      </p:transition>
    </mc:Choice>
    <mc:Fallback>
      <p:transition spd="slow" advClick="0" advTm="16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115</TotalTime>
  <Words>225</Words>
  <Application>Microsoft Office PowerPoint</Application>
  <PresentationFormat>Grand écran</PresentationFormat>
  <Paragraphs>32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5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10</cp:revision>
  <dcterms:created xsi:type="dcterms:W3CDTF">2022-06-26T11:41:41Z</dcterms:created>
  <dcterms:modified xsi:type="dcterms:W3CDTF">2022-08-07T07:24:20Z</dcterms:modified>
</cp:coreProperties>
</file>