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99" r:id="rId3"/>
    <p:sldId id="295" r:id="rId4"/>
    <p:sldId id="294" r:id="rId5"/>
    <p:sldId id="293" r:id="rId6"/>
    <p:sldId id="292" r:id="rId7"/>
    <p:sldId id="291" r:id="rId8"/>
    <p:sldId id="289" r:id="rId9"/>
    <p:sldId id="259" r:id="rId10"/>
    <p:sldId id="300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96" r:id="rId29"/>
    <p:sldId id="297" r:id="rId30"/>
    <p:sldId id="29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BSqVvosGKML5yEDihCfw==" hashData="y/esFD3i6PwwwJeW7CBQpbZLGIaNzGcKs54BCJY9E0M3v6aYndb74qHT3h/SXycDnZFktyvGlCzGfPBhok+p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05/08/2022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0E6C91F2-B312-50D4-7C91-4DF1AB2955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E0B6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C145E65-FDD4-2527-14B1-8DBA768A07A1}"/>
              </a:ext>
            </a:extLst>
          </p:cNvPr>
          <p:cNvSpPr txBox="1"/>
          <p:nvPr/>
        </p:nvSpPr>
        <p:spPr>
          <a:xfrm>
            <a:off x="849190" y="2300068"/>
            <a:ext cx="3750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Abbaye de Montmajour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5BED38-36AD-D13C-CCF6-2A29A3BA513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L'abbaye Saint-Pierre de Montmajour est une abbaye bénédictine fondée en 948 à environ quatre kilomètres au nord-est du centre historique d'Arles dans le département des Bouches-du-Rhône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arbre&#10;&#10;Description générée automatiquement">
            <a:extLst>
              <a:ext uri="{FF2B5EF4-FFF2-40B4-BE49-F238E27FC236}">
                <a16:creationId xmlns:a16="http://schemas.microsoft.com/office/drawing/2014/main" id="{DF19906C-26BC-485F-B8AD-2208ED451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570" y="307730"/>
            <a:ext cx="9144000" cy="624253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13EAED-5522-B75C-BE7F-509C4D8A8033}"/>
              </a:ext>
            </a:extLst>
          </p:cNvPr>
          <p:cNvSpPr txBox="1"/>
          <p:nvPr/>
        </p:nvSpPr>
        <p:spPr>
          <a:xfrm>
            <a:off x="9471803" y="4399472"/>
            <a:ext cx="25706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Montmajour Vue Général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FDFF33B-352A-E20E-2CC5-23C9136F6049}"/>
              </a:ext>
            </a:extLst>
          </p:cNvPr>
          <p:cNvSpPr txBox="1"/>
          <p:nvPr/>
        </p:nvSpPr>
        <p:spPr>
          <a:xfrm>
            <a:off x="6492816" y="3968151"/>
            <a:ext cx="3065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Blason  Provence – Alpes – Côte  D’Azur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B370C69-B6CF-A8C4-E5E9-26413762E5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270" y="185468"/>
            <a:ext cx="6234545" cy="648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roche, pierre, matériau de construction&#10;&#10;Description générée automatiquement">
            <a:extLst>
              <a:ext uri="{FF2B5EF4-FFF2-40B4-BE49-F238E27FC236}">
                <a16:creationId xmlns:a16="http://schemas.microsoft.com/office/drawing/2014/main" id="{E8A7AD45-70E6-6B21-7221-F823C249C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416" y="292608"/>
            <a:ext cx="9192768" cy="627278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DBA07-C9F3-21F1-E0D6-19E7B6CC9ABA}"/>
              </a:ext>
            </a:extLst>
          </p:cNvPr>
          <p:cNvSpPr txBox="1"/>
          <p:nvPr/>
        </p:nvSpPr>
        <p:spPr>
          <a:xfrm>
            <a:off x="9530694" y="4899804"/>
            <a:ext cx="23808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Cimetière Des Moines 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ersonne, debout&#10;&#10;Description générée automatiquement">
            <a:extLst>
              <a:ext uri="{FF2B5EF4-FFF2-40B4-BE49-F238E27FC236}">
                <a16:creationId xmlns:a16="http://schemas.microsoft.com/office/drawing/2014/main" id="{5F3C7858-C63C-1468-B308-5993104B6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3" y="329184"/>
            <a:ext cx="10139654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938133-119F-DEB7-5A7D-572B718457B6}"/>
              </a:ext>
            </a:extLst>
          </p:cNvPr>
          <p:cNvSpPr txBox="1"/>
          <p:nvPr/>
        </p:nvSpPr>
        <p:spPr>
          <a:xfrm>
            <a:off x="10541479" y="4209691"/>
            <a:ext cx="16505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Enfeu Des Comtes de Provence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617DF6-34FF-AB12-7B50-84251DC87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804" y="327804"/>
            <a:ext cx="9558067" cy="629728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4DC2BB-6BAB-63DF-DC08-6E305FC35CAB}"/>
              </a:ext>
            </a:extLst>
          </p:cNvPr>
          <p:cNvSpPr txBox="1"/>
          <p:nvPr/>
        </p:nvSpPr>
        <p:spPr>
          <a:xfrm>
            <a:off x="10058400" y="4278702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Montmajour  Vers 1900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urt, pierre, sale&#10;&#10;Description générée automatiquement">
            <a:extLst>
              <a:ext uri="{FF2B5EF4-FFF2-40B4-BE49-F238E27FC236}">
                <a16:creationId xmlns:a16="http://schemas.microsoft.com/office/drawing/2014/main" id="{B84BA18A-A44A-9F84-0976-696F1E2919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5" y="228600"/>
            <a:ext cx="7168895" cy="6400800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07536A-BBDA-CD5F-A578-44AD7B114F1D}"/>
              </a:ext>
            </a:extLst>
          </p:cNvPr>
          <p:cNvSpPr txBox="1"/>
          <p:nvPr/>
        </p:nvSpPr>
        <p:spPr>
          <a:xfrm>
            <a:off x="7625751" y="4520242"/>
            <a:ext cx="3778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Montmajour  L’Eglise Saint Pierre  &lt; XIX°Siècle &gt;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7DACAE66-1C5C-40AC-A64D-CA84BDDA7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5" y="201168"/>
            <a:ext cx="9235439" cy="6473952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E2CB77-3937-B3E4-A873-C99FE983D304}"/>
              </a:ext>
            </a:extLst>
          </p:cNvPr>
          <p:cNvSpPr txBox="1"/>
          <p:nvPr/>
        </p:nvSpPr>
        <p:spPr>
          <a:xfrm>
            <a:off x="10008021" y="4641011"/>
            <a:ext cx="28453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Chevet De L’Abbatiale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court, plafond&#10;&#10;Description générée automatiquement">
            <a:extLst>
              <a:ext uri="{FF2B5EF4-FFF2-40B4-BE49-F238E27FC236}">
                <a16:creationId xmlns:a16="http://schemas.microsoft.com/office/drawing/2014/main" id="{58EC2D3C-73FE-6D0E-7C3C-57DA12171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84" y="201168"/>
            <a:ext cx="9400032" cy="6437376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7B0A2D-AA19-4994-3A2D-914E8D0A5E77}"/>
              </a:ext>
            </a:extLst>
          </p:cNvPr>
          <p:cNvSpPr txBox="1"/>
          <p:nvPr/>
        </p:nvSpPr>
        <p:spPr>
          <a:xfrm>
            <a:off x="10058400" y="4416724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Crypte Saint Benoît</a:t>
            </a:r>
          </a:p>
        </p:txBody>
      </p:sp>
    </p:spTree>
    <p:extLst>
      <p:ext uri="{BB962C8B-B14F-4D97-AF65-F5344CB8AC3E}">
        <p14:creationId xmlns:p14="http://schemas.microsoft.com/office/powerpoint/2010/main" val="138896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intérieur, pierre&#10;&#10;Description générée automatiquement">
            <a:extLst>
              <a:ext uri="{FF2B5EF4-FFF2-40B4-BE49-F238E27FC236}">
                <a16:creationId xmlns:a16="http://schemas.microsoft.com/office/drawing/2014/main" id="{0C57EF02-B85F-3400-6FEE-565C10287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283464"/>
            <a:ext cx="8650224" cy="629107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9FE4E6-3F7F-DF97-51EB-D001B9E1D87C}"/>
              </a:ext>
            </a:extLst>
          </p:cNvPr>
          <p:cNvSpPr txBox="1"/>
          <p:nvPr/>
        </p:nvSpPr>
        <p:spPr>
          <a:xfrm>
            <a:off x="9299274" y="4779034"/>
            <a:ext cx="40544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Rotonde Vue de Déambulatoire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oûte&#10;&#10;Description générée automatiquement">
            <a:extLst>
              <a:ext uri="{FF2B5EF4-FFF2-40B4-BE49-F238E27FC236}">
                <a16:creationId xmlns:a16="http://schemas.microsoft.com/office/drawing/2014/main" id="{43CB2AF4-77EA-3069-4599-DF2B334F4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201168"/>
            <a:ext cx="8606824" cy="645566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E31691-7DD2-E745-2A8F-171FE5A6798E}"/>
              </a:ext>
            </a:extLst>
          </p:cNvPr>
          <p:cNvSpPr txBox="1"/>
          <p:nvPr/>
        </p:nvSpPr>
        <p:spPr>
          <a:xfrm>
            <a:off x="8936966" y="4468483"/>
            <a:ext cx="3381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Baie de L’Abside 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DB462AAD-1B51-3616-041C-728A0FF22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1" y="182880"/>
            <a:ext cx="9582911" cy="649224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E2B7D-4A40-540C-2BE4-87D030D1CDAE}"/>
              </a:ext>
            </a:extLst>
          </p:cNvPr>
          <p:cNvSpPr txBox="1"/>
          <p:nvPr/>
        </p:nvSpPr>
        <p:spPr>
          <a:xfrm>
            <a:off x="9903125" y="5020573"/>
            <a:ext cx="2105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Toitures de L’abbatiale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829C424C-40CF-296E-0CD5-B4975F2D73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7" y="292608"/>
            <a:ext cx="8430767" cy="6309360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D90F93-E7E9-BF44-4CFA-625386BB424C}"/>
              </a:ext>
            </a:extLst>
          </p:cNvPr>
          <p:cNvSpPr txBox="1"/>
          <p:nvPr/>
        </p:nvSpPr>
        <p:spPr>
          <a:xfrm>
            <a:off x="8936966" y="3830128"/>
            <a:ext cx="3255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nord  des deux Travées de la Nef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rique&#10;&#10;Description générée automatiquement">
            <a:extLst>
              <a:ext uri="{FF2B5EF4-FFF2-40B4-BE49-F238E27FC236}">
                <a16:creationId xmlns:a16="http://schemas.microsoft.com/office/drawing/2014/main" id="{47F7BA45-E0F2-43BE-41DE-B7D6CC1F46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219456"/>
            <a:ext cx="7528100" cy="6419088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108B79-C5E6-9AA4-7E7E-8B2FFDBD08F1}"/>
              </a:ext>
            </a:extLst>
          </p:cNvPr>
          <p:cNvSpPr txBox="1"/>
          <p:nvPr/>
        </p:nvSpPr>
        <p:spPr>
          <a:xfrm>
            <a:off x="8195094" y="3429000"/>
            <a:ext cx="4485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Ouest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lafond, pierre&#10;&#10;Description générée automatiquement">
            <a:extLst>
              <a:ext uri="{FF2B5EF4-FFF2-40B4-BE49-F238E27FC236}">
                <a16:creationId xmlns:a16="http://schemas.microsoft.com/office/drawing/2014/main" id="{3197C4C2-1CF5-4046-9E65-88A2008D1F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182880"/>
            <a:ext cx="7212790" cy="649224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E2283F-BA8F-7C5B-CB02-770017938D0C}"/>
              </a:ext>
            </a:extLst>
          </p:cNvPr>
          <p:cNvSpPr txBox="1"/>
          <p:nvPr/>
        </p:nvSpPr>
        <p:spPr>
          <a:xfrm>
            <a:off x="7815532" y="4917057"/>
            <a:ext cx="4376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Croisée du transept et derrière l’abside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plafond&#10;&#10;Description générée automatiquement">
            <a:extLst>
              <a:ext uri="{FF2B5EF4-FFF2-40B4-BE49-F238E27FC236}">
                <a16:creationId xmlns:a16="http://schemas.microsoft.com/office/drawing/2014/main" id="{DBC87835-E9D2-7070-67D3-8312BBE40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33" y="274320"/>
            <a:ext cx="8599373" cy="632764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77E04B-3258-CBB9-4072-128B2BCC0FD9}"/>
              </a:ext>
            </a:extLst>
          </p:cNvPr>
          <p:cNvSpPr txBox="1"/>
          <p:nvPr/>
        </p:nvSpPr>
        <p:spPr>
          <a:xfrm>
            <a:off x="8841206" y="4140679"/>
            <a:ext cx="33507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Voûte  de la croisée du Transept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ens, groupe, allée, passerelle&#10;&#10;Description générée automatiquement">
            <a:extLst>
              <a:ext uri="{FF2B5EF4-FFF2-40B4-BE49-F238E27FC236}">
                <a16:creationId xmlns:a16="http://schemas.microsoft.com/office/drawing/2014/main" id="{9BB61A56-64B5-47EB-BCE3-603D3FB7C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5" y="192024"/>
            <a:ext cx="10066502" cy="647395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ABA429-4B0F-5E9D-965D-4667438A6BD3}"/>
              </a:ext>
            </a:extLst>
          </p:cNvPr>
          <p:cNvSpPr txBox="1"/>
          <p:nvPr/>
        </p:nvSpPr>
        <p:spPr>
          <a:xfrm>
            <a:off x="10437962" y="3571336"/>
            <a:ext cx="1754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Mur Ouest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allée, plafond&#10;&#10;Description générée automatiquement">
            <a:extLst>
              <a:ext uri="{FF2B5EF4-FFF2-40B4-BE49-F238E27FC236}">
                <a16:creationId xmlns:a16="http://schemas.microsoft.com/office/drawing/2014/main" id="{793BE794-8439-FB46-F398-903F2B9F2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2" y="228600"/>
            <a:ext cx="7679394" cy="640080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60EAB-717F-7BFF-9EE0-71B0E40BA43D}"/>
              </a:ext>
            </a:extLst>
          </p:cNvPr>
          <p:cNvSpPr txBox="1"/>
          <p:nvPr/>
        </p:nvSpPr>
        <p:spPr>
          <a:xfrm>
            <a:off x="8074325" y="4175185"/>
            <a:ext cx="3830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Croisillon Sud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llée&#10;&#10;Description générée automatiquement">
            <a:extLst>
              <a:ext uri="{FF2B5EF4-FFF2-40B4-BE49-F238E27FC236}">
                <a16:creationId xmlns:a16="http://schemas.microsoft.com/office/drawing/2014/main" id="{4C38D278-2D74-F6B6-259B-02A8FD2F0F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1" y="347472"/>
            <a:ext cx="7498079" cy="6277615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C517BE-7233-AB2D-ECE7-D5F46D2D1E0A}"/>
              </a:ext>
            </a:extLst>
          </p:cNvPr>
          <p:cNvSpPr txBox="1"/>
          <p:nvPr/>
        </p:nvSpPr>
        <p:spPr>
          <a:xfrm>
            <a:off x="8050172" y="4641011"/>
            <a:ext cx="4141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Croisillon Nord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pierre, plafond&#10;&#10;Description générée automatiquement">
            <a:extLst>
              <a:ext uri="{FF2B5EF4-FFF2-40B4-BE49-F238E27FC236}">
                <a16:creationId xmlns:a16="http://schemas.microsoft.com/office/drawing/2014/main" id="{A86250BE-90F4-B15C-6856-ACD29EA76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1" y="292608"/>
            <a:ext cx="6858000" cy="6309360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A92CA-B6C3-BF19-9C25-C8AD15FFCE94}"/>
              </a:ext>
            </a:extLst>
          </p:cNvPr>
          <p:cNvSpPr txBox="1"/>
          <p:nvPr/>
        </p:nvSpPr>
        <p:spPr>
          <a:xfrm>
            <a:off x="7349706" y="4244196"/>
            <a:ext cx="4567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Chapelle gothique Notre Dame  La Blanche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eux, voûte, pierre&#10;&#10;Description générée automatiquement">
            <a:extLst>
              <a:ext uri="{FF2B5EF4-FFF2-40B4-BE49-F238E27FC236}">
                <a16:creationId xmlns:a16="http://schemas.microsoft.com/office/drawing/2014/main" id="{C3FA2BEC-CB89-FF4A-20E8-F0B59F6428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192024"/>
            <a:ext cx="7148499" cy="654710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EA6657-A3DE-3EBC-D37E-48733AFD6A32}"/>
              </a:ext>
            </a:extLst>
          </p:cNvPr>
          <p:cNvSpPr txBox="1"/>
          <p:nvPr/>
        </p:nvSpPr>
        <p:spPr>
          <a:xfrm>
            <a:off x="7573992" y="4968815"/>
            <a:ext cx="422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Tombe De La Sœur  de L’abbé de </a:t>
            </a:r>
            <a:r>
              <a:rPr lang="fr-FR" sz="2400" b="1" dirty="0" err="1">
                <a:solidFill>
                  <a:schemeClr val="bg1"/>
                </a:solidFill>
              </a:rPr>
              <a:t>Maussang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oûte, pierre&#10;&#10;Description générée automatiquement">
            <a:extLst>
              <a:ext uri="{FF2B5EF4-FFF2-40B4-BE49-F238E27FC236}">
                <a16:creationId xmlns:a16="http://schemas.microsoft.com/office/drawing/2014/main" id="{74E87856-90F2-05BD-38F0-4092B8E50C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" y="219456"/>
            <a:ext cx="7514259" cy="6419088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38489-4F7C-2AFF-83ED-8FC447CC8700}"/>
              </a:ext>
            </a:extLst>
          </p:cNvPr>
          <p:cNvSpPr txBox="1"/>
          <p:nvPr/>
        </p:nvSpPr>
        <p:spPr>
          <a:xfrm>
            <a:off x="7953555" y="4244196"/>
            <a:ext cx="4018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Porte de la Sacristie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ieux, sale&#10;&#10;Description générée automatiquement">
            <a:extLst>
              <a:ext uri="{FF2B5EF4-FFF2-40B4-BE49-F238E27FC236}">
                <a16:creationId xmlns:a16="http://schemas.microsoft.com/office/drawing/2014/main" id="{2E160DF3-1148-A079-B186-4F0D1851A8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246888"/>
            <a:ext cx="6764451" cy="6364224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6074F2-9B2E-1ECB-65F1-B7CF4BF6AB65}"/>
              </a:ext>
            </a:extLst>
          </p:cNvPr>
          <p:cNvSpPr txBox="1"/>
          <p:nvPr/>
        </p:nvSpPr>
        <p:spPr>
          <a:xfrm>
            <a:off x="7142672" y="4416725"/>
            <a:ext cx="4727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Lavabo De La Sacristie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ciment&#10;&#10;Description générée automatiquement">
            <a:extLst>
              <a:ext uri="{FF2B5EF4-FFF2-40B4-BE49-F238E27FC236}">
                <a16:creationId xmlns:a16="http://schemas.microsoft.com/office/drawing/2014/main" id="{BDCECFA9-8CA9-080D-C637-007D04491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67" y="192024"/>
            <a:ext cx="8136051" cy="6473952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95ABE0-9D3C-063D-B6A8-CD092E819630}"/>
              </a:ext>
            </a:extLst>
          </p:cNvPr>
          <p:cNvSpPr txBox="1"/>
          <p:nvPr/>
        </p:nvSpPr>
        <p:spPr>
          <a:xfrm>
            <a:off x="8522898" y="4123426"/>
            <a:ext cx="34120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Du Cloître depuis la tour  ,Galerie Ouest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pierre&#10;&#10;Description générée automatiquement">
            <a:extLst>
              <a:ext uri="{FF2B5EF4-FFF2-40B4-BE49-F238E27FC236}">
                <a16:creationId xmlns:a16="http://schemas.microsoft.com/office/drawing/2014/main" id="{CBF61CD2-89E4-D4A0-2888-DEA8374FB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9" y="256032"/>
            <a:ext cx="9107423" cy="634593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6840DC-AE6B-305F-28B6-F538738A7CC2}"/>
              </a:ext>
            </a:extLst>
          </p:cNvPr>
          <p:cNvSpPr txBox="1"/>
          <p:nvPr/>
        </p:nvSpPr>
        <p:spPr>
          <a:xfrm>
            <a:off x="9400032" y="5037826"/>
            <a:ext cx="3381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Angle nord  - est  à l’arrière-l ’abbatiale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court, passerelle&#10;&#10;Description générée automatiquement">
            <a:extLst>
              <a:ext uri="{FF2B5EF4-FFF2-40B4-BE49-F238E27FC236}">
                <a16:creationId xmlns:a16="http://schemas.microsoft.com/office/drawing/2014/main" id="{8E34EC0B-5CA6-CE6A-F74A-381D8493D8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219456"/>
            <a:ext cx="6398691" cy="6455664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D48CA4-3988-C5BF-FBB1-9F6BAAECE549}"/>
              </a:ext>
            </a:extLst>
          </p:cNvPr>
          <p:cNvSpPr txBox="1"/>
          <p:nvPr/>
        </p:nvSpPr>
        <p:spPr>
          <a:xfrm>
            <a:off x="7004649" y="4882551"/>
            <a:ext cx="45547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Est  Voûte  en berceau  er arcs doubleaux  délimitant  les travées 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urt, colonnade, voûte&#10;&#10;Description générée automatiquement">
            <a:extLst>
              <a:ext uri="{FF2B5EF4-FFF2-40B4-BE49-F238E27FC236}">
                <a16:creationId xmlns:a16="http://schemas.microsoft.com/office/drawing/2014/main" id="{3CD1BC8C-3662-0557-8F40-D3F4E97364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257" y="128016"/>
            <a:ext cx="8599373" cy="6483799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8F7CD6-3DD9-E310-612F-7E8F10143F2E}"/>
              </a:ext>
            </a:extLst>
          </p:cNvPr>
          <p:cNvSpPr txBox="1"/>
          <p:nvPr/>
        </p:nvSpPr>
        <p:spPr>
          <a:xfrm>
            <a:off x="8804630" y="4919472"/>
            <a:ext cx="3387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Galerie Sud  baie à quadruple arcature  colonnes géminées 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extérieur, étape&#10;&#10;Description générée automatiquement">
            <a:extLst>
              <a:ext uri="{FF2B5EF4-FFF2-40B4-BE49-F238E27FC236}">
                <a16:creationId xmlns:a16="http://schemas.microsoft.com/office/drawing/2014/main" id="{7E1F1DFF-988E-484D-A5BD-345973321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237744"/>
            <a:ext cx="7825155" cy="6419088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D85DE6-F7BF-C95A-3B95-E983B0AB3074}"/>
              </a:ext>
            </a:extLst>
          </p:cNvPr>
          <p:cNvSpPr txBox="1"/>
          <p:nvPr/>
        </p:nvSpPr>
        <p:spPr>
          <a:xfrm>
            <a:off x="8412480" y="4572000"/>
            <a:ext cx="3913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Quadruple Arcature de la Galerie  Sud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urt, pierre, colonnade&#10;&#10;Description générée automatiquement">
            <a:extLst>
              <a:ext uri="{FF2B5EF4-FFF2-40B4-BE49-F238E27FC236}">
                <a16:creationId xmlns:a16="http://schemas.microsoft.com/office/drawing/2014/main" id="{A69390C2-4817-C4C3-581A-ADB58027A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7" y="292608"/>
            <a:ext cx="9381743" cy="6382512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85CFFD-B086-897E-1C05-D8050527FCD1}"/>
              </a:ext>
            </a:extLst>
          </p:cNvPr>
          <p:cNvSpPr txBox="1"/>
          <p:nvPr/>
        </p:nvSpPr>
        <p:spPr>
          <a:xfrm>
            <a:off x="9784080" y="4206240"/>
            <a:ext cx="2188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Galerie  est pile centrale Cannelée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177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2022-06-26T11:41:41Z</dcterms:created>
  <dcterms:modified xsi:type="dcterms:W3CDTF">2022-08-05T03:59:19Z</dcterms:modified>
</cp:coreProperties>
</file>