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6" r:id="rId2"/>
    <p:sldId id="295" r:id="rId3"/>
    <p:sldId id="294" r:id="rId4"/>
    <p:sldId id="293" r:id="rId5"/>
    <p:sldId id="292" r:id="rId6"/>
    <p:sldId id="291" r:id="rId7"/>
    <p:sldId id="289"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96" r:id="rId28"/>
    <p:sldId id="297" r:id="rId29"/>
    <p:sldId id="298" r:id="rId30"/>
    <p:sldId id="299"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EHBEcJuqMlXVnaqZRJ/PA==" hashData="Sa/6idpVYc9WQt1oU6b2Hxil5Qu8RVFvgJ6+X0iEivRKI0qGxW+x8Cnx408pHpzXkjGNxQJBbHukrR6vyVH76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8" autoAdjust="0"/>
    <p:restoredTop sz="94660"/>
  </p:normalViewPr>
  <p:slideViewPr>
    <p:cSldViewPr snapToGrid="0">
      <p:cViewPr varScale="1">
        <p:scale>
          <a:sx n="68" d="100"/>
          <a:sy n="68" d="100"/>
        </p:scale>
        <p:origin x="3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98A89A-465A-43D8-B108-6B055E2F8C7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B59846A-43F1-ABF9-BBC4-79858D3AD1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BC22C2F-239A-0ED5-6B57-6E4F87B78E95}"/>
              </a:ext>
            </a:extLst>
          </p:cNvPr>
          <p:cNvSpPr>
            <a:spLocks noGrp="1"/>
          </p:cNvSpPr>
          <p:nvPr>
            <p:ph type="dt" sz="half" idx="10"/>
          </p:nvPr>
        </p:nvSpPr>
        <p:spPr/>
        <p:txBody>
          <a:bodyPr/>
          <a:lstStyle/>
          <a:p>
            <a:fld id="{4788A97D-56E5-441E-AE49-CD398B183447}" type="datetimeFigureOut">
              <a:rPr lang="fr-FR" smtClean="0"/>
              <a:t>02/08/2022</a:t>
            </a:fld>
            <a:endParaRPr lang="fr-FR"/>
          </a:p>
        </p:txBody>
      </p:sp>
      <p:sp>
        <p:nvSpPr>
          <p:cNvPr id="5" name="Espace réservé du pied de page 4">
            <a:extLst>
              <a:ext uri="{FF2B5EF4-FFF2-40B4-BE49-F238E27FC236}">
                <a16:creationId xmlns:a16="http://schemas.microsoft.com/office/drawing/2014/main" id="{5649AB68-9D9E-90D1-66E0-3F87365D02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35A5618-B557-A417-C98C-05422458B547}"/>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4173724751"/>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1239B3-D3DF-C9E6-DF22-74ADFD2102F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23D0D8F-81BD-1144-E87C-41017595460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EA056DD-9666-C8CC-2D0B-4A68E109709B}"/>
              </a:ext>
            </a:extLst>
          </p:cNvPr>
          <p:cNvSpPr>
            <a:spLocks noGrp="1"/>
          </p:cNvSpPr>
          <p:nvPr>
            <p:ph type="dt" sz="half" idx="10"/>
          </p:nvPr>
        </p:nvSpPr>
        <p:spPr/>
        <p:txBody>
          <a:bodyPr/>
          <a:lstStyle/>
          <a:p>
            <a:fld id="{4788A97D-56E5-441E-AE49-CD398B183447}" type="datetimeFigureOut">
              <a:rPr lang="fr-FR" smtClean="0"/>
              <a:t>02/08/2022</a:t>
            </a:fld>
            <a:endParaRPr lang="fr-FR"/>
          </a:p>
        </p:txBody>
      </p:sp>
      <p:sp>
        <p:nvSpPr>
          <p:cNvPr id="5" name="Espace réservé du pied de page 4">
            <a:extLst>
              <a:ext uri="{FF2B5EF4-FFF2-40B4-BE49-F238E27FC236}">
                <a16:creationId xmlns:a16="http://schemas.microsoft.com/office/drawing/2014/main" id="{8C49DE45-8584-BAAB-3CDF-98129FE0DBA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97BF75-E57F-3A18-7487-4EC792775E2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621810343"/>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8723C7-7BE2-E305-D0A0-DF044CBA4D5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556AFBB-67D8-EA9B-5329-FC82F8F8B4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2617770-B53A-DED0-3EE5-0D74C9279612}"/>
              </a:ext>
            </a:extLst>
          </p:cNvPr>
          <p:cNvSpPr>
            <a:spLocks noGrp="1"/>
          </p:cNvSpPr>
          <p:nvPr>
            <p:ph type="dt" sz="half" idx="10"/>
          </p:nvPr>
        </p:nvSpPr>
        <p:spPr/>
        <p:txBody>
          <a:bodyPr/>
          <a:lstStyle/>
          <a:p>
            <a:fld id="{4788A97D-56E5-441E-AE49-CD398B183447}" type="datetimeFigureOut">
              <a:rPr lang="fr-FR" smtClean="0"/>
              <a:t>02/08/2022</a:t>
            </a:fld>
            <a:endParaRPr lang="fr-FR"/>
          </a:p>
        </p:txBody>
      </p:sp>
      <p:sp>
        <p:nvSpPr>
          <p:cNvPr id="5" name="Espace réservé du pied de page 4">
            <a:extLst>
              <a:ext uri="{FF2B5EF4-FFF2-40B4-BE49-F238E27FC236}">
                <a16:creationId xmlns:a16="http://schemas.microsoft.com/office/drawing/2014/main" id="{CB315304-5E2C-793A-AF33-60053A66E1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B5651B5-0E8A-3C79-5770-4F3C88D981E1}"/>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46081183"/>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34F724-3485-85FD-FBD9-0FE87613EAB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D07C7A2-0C6E-FFB6-454D-81491BCEB17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2C3B69E-AA7C-E19B-7B09-D7140C715C6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F6A851A-54B0-F476-C6D4-6CE06DFB01CF}"/>
              </a:ext>
            </a:extLst>
          </p:cNvPr>
          <p:cNvSpPr>
            <a:spLocks noGrp="1"/>
          </p:cNvSpPr>
          <p:nvPr>
            <p:ph type="dt" sz="half" idx="10"/>
          </p:nvPr>
        </p:nvSpPr>
        <p:spPr/>
        <p:txBody>
          <a:bodyPr/>
          <a:lstStyle/>
          <a:p>
            <a:fld id="{4788A97D-56E5-441E-AE49-CD398B183447}" type="datetimeFigureOut">
              <a:rPr lang="fr-FR" smtClean="0"/>
              <a:t>02/08/2022</a:t>
            </a:fld>
            <a:endParaRPr lang="fr-FR"/>
          </a:p>
        </p:txBody>
      </p:sp>
      <p:sp>
        <p:nvSpPr>
          <p:cNvPr id="6" name="Espace réservé du pied de page 5">
            <a:extLst>
              <a:ext uri="{FF2B5EF4-FFF2-40B4-BE49-F238E27FC236}">
                <a16:creationId xmlns:a16="http://schemas.microsoft.com/office/drawing/2014/main" id="{609130E8-B4CC-A631-AA4B-63C1D15B6D0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4182533-A686-759C-9289-2C697E3190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918469783"/>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075160-B8DF-F077-E8C6-BC79C92E3D8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9187224-F37E-D25F-62C6-9249B1B29E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0FF967C-5D1B-6BB1-8BB6-A6602E86135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E257F72-897A-4ACA-9B80-C40A3A2CF4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6A40359-9645-2576-0C29-F19ACF443A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ED33D0C-A819-B455-4318-E441D04B563E}"/>
              </a:ext>
            </a:extLst>
          </p:cNvPr>
          <p:cNvSpPr>
            <a:spLocks noGrp="1"/>
          </p:cNvSpPr>
          <p:nvPr>
            <p:ph type="dt" sz="half" idx="10"/>
          </p:nvPr>
        </p:nvSpPr>
        <p:spPr/>
        <p:txBody>
          <a:bodyPr/>
          <a:lstStyle/>
          <a:p>
            <a:fld id="{4788A97D-56E5-441E-AE49-CD398B183447}" type="datetimeFigureOut">
              <a:rPr lang="fr-FR" smtClean="0"/>
              <a:t>02/08/2022</a:t>
            </a:fld>
            <a:endParaRPr lang="fr-FR"/>
          </a:p>
        </p:txBody>
      </p:sp>
      <p:sp>
        <p:nvSpPr>
          <p:cNvPr id="8" name="Espace réservé du pied de page 7">
            <a:extLst>
              <a:ext uri="{FF2B5EF4-FFF2-40B4-BE49-F238E27FC236}">
                <a16:creationId xmlns:a16="http://schemas.microsoft.com/office/drawing/2014/main" id="{15785383-94C1-B6F8-63B0-18E11A9E9E8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954236D-10A7-4555-F261-6B3124B874E3}"/>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2178246398"/>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9DA7C1-2298-30C6-6151-48A9A3B55B1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AF0335E-EAAD-B6A9-9E1F-71859A7278F4}"/>
              </a:ext>
            </a:extLst>
          </p:cNvPr>
          <p:cNvSpPr>
            <a:spLocks noGrp="1"/>
          </p:cNvSpPr>
          <p:nvPr>
            <p:ph type="dt" sz="half" idx="10"/>
          </p:nvPr>
        </p:nvSpPr>
        <p:spPr/>
        <p:txBody>
          <a:bodyPr/>
          <a:lstStyle/>
          <a:p>
            <a:fld id="{4788A97D-56E5-441E-AE49-CD398B183447}" type="datetimeFigureOut">
              <a:rPr lang="fr-FR" smtClean="0"/>
              <a:t>02/08/2022</a:t>
            </a:fld>
            <a:endParaRPr lang="fr-FR"/>
          </a:p>
        </p:txBody>
      </p:sp>
      <p:sp>
        <p:nvSpPr>
          <p:cNvPr id="4" name="Espace réservé du pied de page 3">
            <a:extLst>
              <a:ext uri="{FF2B5EF4-FFF2-40B4-BE49-F238E27FC236}">
                <a16:creationId xmlns:a16="http://schemas.microsoft.com/office/drawing/2014/main" id="{88F52021-5D8A-B2B0-93CA-6DD6D44DC75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1FBEE93-DB59-B431-BD07-A0AB442CDDFB}"/>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80339851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E7691EE-FD06-FD40-87A3-10A048A0D769}"/>
              </a:ext>
            </a:extLst>
          </p:cNvPr>
          <p:cNvSpPr>
            <a:spLocks noGrp="1"/>
          </p:cNvSpPr>
          <p:nvPr>
            <p:ph type="dt" sz="half" idx="10"/>
          </p:nvPr>
        </p:nvSpPr>
        <p:spPr/>
        <p:txBody>
          <a:bodyPr/>
          <a:lstStyle/>
          <a:p>
            <a:fld id="{4788A97D-56E5-441E-AE49-CD398B183447}" type="datetimeFigureOut">
              <a:rPr lang="fr-FR" smtClean="0"/>
              <a:t>02/08/2022</a:t>
            </a:fld>
            <a:endParaRPr lang="fr-FR"/>
          </a:p>
        </p:txBody>
      </p:sp>
      <p:sp>
        <p:nvSpPr>
          <p:cNvPr id="3" name="Espace réservé du pied de page 2">
            <a:extLst>
              <a:ext uri="{FF2B5EF4-FFF2-40B4-BE49-F238E27FC236}">
                <a16:creationId xmlns:a16="http://schemas.microsoft.com/office/drawing/2014/main" id="{1DDE87F8-E280-4368-1A64-7C893A5138E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D980384-2F9A-2E14-E2D6-B9C7D521A936}"/>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351835798"/>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D195F2-6366-53ED-AFEF-6B43099AE8D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5D6CE59-5B8C-9D42-35B0-196EC72772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E698B77-F749-31D3-7F6A-5DC3414EF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5BE48C3-42D0-AFB0-0F4E-7097F66A677E}"/>
              </a:ext>
            </a:extLst>
          </p:cNvPr>
          <p:cNvSpPr>
            <a:spLocks noGrp="1"/>
          </p:cNvSpPr>
          <p:nvPr>
            <p:ph type="dt" sz="half" idx="10"/>
          </p:nvPr>
        </p:nvSpPr>
        <p:spPr/>
        <p:txBody>
          <a:bodyPr/>
          <a:lstStyle/>
          <a:p>
            <a:fld id="{4788A97D-56E5-441E-AE49-CD398B183447}" type="datetimeFigureOut">
              <a:rPr lang="fr-FR" smtClean="0"/>
              <a:t>02/08/2022</a:t>
            </a:fld>
            <a:endParaRPr lang="fr-FR"/>
          </a:p>
        </p:txBody>
      </p:sp>
      <p:sp>
        <p:nvSpPr>
          <p:cNvPr id="6" name="Espace réservé du pied de page 5">
            <a:extLst>
              <a:ext uri="{FF2B5EF4-FFF2-40B4-BE49-F238E27FC236}">
                <a16:creationId xmlns:a16="http://schemas.microsoft.com/office/drawing/2014/main" id="{670B1FDF-1E38-8015-9056-0B8AD9D5747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6096BDB-BA4E-8147-D6FD-D4602B9202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51476491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6153BC-E7E3-004A-E44F-D663CDA30FA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D0F2A22-7E72-EF84-B63C-FEE7FF7854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51D5AE9-751B-8B44-035B-82A1828125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BCAF38-FE34-1716-3C57-98B1D17157DA}"/>
              </a:ext>
            </a:extLst>
          </p:cNvPr>
          <p:cNvSpPr>
            <a:spLocks noGrp="1"/>
          </p:cNvSpPr>
          <p:nvPr>
            <p:ph type="dt" sz="half" idx="10"/>
          </p:nvPr>
        </p:nvSpPr>
        <p:spPr/>
        <p:txBody>
          <a:bodyPr/>
          <a:lstStyle/>
          <a:p>
            <a:fld id="{4788A97D-56E5-441E-AE49-CD398B183447}" type="datetimeFigureOut">
              <a:rPr lang="fr-FR" smtClean="0"/>
              <a:t>02/08/2022</a:t>
            </a:fld>
            <a:endParaRPr lang="fr-FR"/>
          </a:p>
        </p:txBody>
      </p:sp>
      <p:sp>
        <p:nvSpPr>
          <p:cNvPr id="6" name="Espace réservé du pied de page 5">
            <a:extLst>
              <a:ext uri="{FF2B5EF4-FFF2-40B4-BE49-F238E27FC236}">
                <a16:creationId xmlns:a16="http://schemas.microsoft.com/office/drawing/2014/main" id="{52512980-58CA-1144-A74A-DFA2BB59180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4C0C2F5-34D6-6388-B0C5-545E52CF7E74}"/>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089363277"/>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25B12D-25A2-D8E5-EBB8-B48C42A9AF6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08EC1F5-217D-C9F7-60EB-86D417D9591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9CCD1A-03DF-3269-2736-B4B822484529}"/>
              </a:ext>
            </a:extLst>
          </p:cNvPr>
          <p:cNvSpPr>
            <a:spLocks noGrp="1"/>
          </p:cNvSpPr>
          <p:nvPr>
            <p:ph type="dt" sz="half" idx="10"/>
          </p:nvPr>
        </p:nvSpPr>
        <p:spPr/>
        <p:txBody>
          <a:bodyPr/>
          <a:lstStyle/>
          <a:p>
            <a:fld id="{4788A97D-56E5-441E-AE49-CD398B183447}" type="datetimeFigureOut">
              <a:rPr lang="fr-FR" smtClean="0"/>
              <a:t>02/08/2022</a:t>
            </a:fld>
            <a:endParaRPr lang="fr-FR"/>
          </a:p>
        </p:txBody>
      </p:sp>
      <p:sp>
        <p:nvSpPr>
          <p:cNvPr id="5" name="Espace réservé du pied de page 4">
            <a:extLst>
              <a:ext uri="{FF2B5EF4-FFF2-40B4-BE49-F238E27FC236}">
                <a16:creationId xmlns:a16="http://schemas.microsoft.com/office/drawing/2014/main" id="{701CE02C-CCDA-DCE5-E7A2-D5EDB6F830F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2555E2-D05E-277B-28D8-58665DD5378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468413132"/>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3A7AD48-1759-DA9A-AD87-7D401808690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6D4359D-7E74-ECE5-8F35-B22A60E658D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35FF721-B1AB-BC26-C3AA-00B58ABE5483}"/>
              </a:ext>
            </a:extLst>
          </p:cNvPr>
          <p:cNvSpPr>
            <a:spLocks noGrp="1"/>
          </p:cNvSpPr>
          <p:nvPr>
            <p:ph type="dt" sz="half" idx="10"/>
          </p:nvPr>
        </p:nvSpPr>
        <p:spPr/>
        <p:txBody>
          <a:bodyPr/>
          <a:lstStyle/>
          <a:p>
            <a:fld id="{4788A97D-56E5-441E-AE49-CD398B183447}" type="datetimeFigureOut">
              <a:rPr lang="fr-FR" smtClean="0"/>
              <a:t>02/08/2022</a:t>
            </a:fld>
            <a:endParaRPr lang="fr-FR"/>
          </a:p>
        </p:txBody>
      </p:sp>
      <p:sp>
        <p:nvSpPr>
          <p:cNvPr id="5" name="Espace réservé du pied de page 4">
            <a:extLst>
              <a:ext uri="{FF2B5EF4-FFF2-40B4-BE49-F238E27FC236}">
                <a16:creationId xmlns:a16="http://schemas.microsoft.com/office/drawing/2014/main" id="{BB15141E-7D8C-DB9E-F632-85CD70AE6DD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DAD56CC-3A64-299E-0FB1-0D1B300537B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81777727"/>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616BF0E-5544-495C-298A-01C0EEC119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8734D6E-4910-A26C-0B53-59BBAE2340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BFC0B8B-DFF0-6438-935B-BEA66A3D72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88A97D-56E5-441E-AE49-CD398B183447}" type="datetimeFigureOut">
              <a:rPr lang="fr-FR" smtClean="0"/>
              <a:t>02/08/2022</a:t>
            </a:fld>
            <a:endParaRPr lang="fr-FR"/>
          </a:p>
        </p:txBody>
      </p:sp>
      <p:sp>
        <p:nvSpPr>
          <p:cNvPr id="5" name="Espace réservé du pied de page 4">
            <a:extLst>
              <a:ext uri="{FF2B5EF4-FFF2-40B4-BE49-F238E27FC236}">
                <a16:creationId xmlns:a16="http://schemas.microsoft.com/office/drawing/2014/main" id="{D556B83F-E06E-4E6E-4D3C-8D87D12B81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4CAAE5C-5533-E93F-D6F3-7AE0B4D9C3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31406B-4BD3-4440-BE86-3AF5E9422203}" type="slidenum">
              <a:rPr lang="fr-FR" smtClean="0"/>
              <a:t>‹N°›</a:t>
            </a:fld>
            <a:endParaRPr lang="fr-FR"/>
          </a:p>
        </p:txBody>
      </p:sp>
    </p:spTree>
    <p:extLst>
      <p:ext uri="{BB962C8B-B14F-4D97-AF65-F5344CB8AC3E}">
        <p14:creationId xmlns:p14="http://schemas.microsoft.com/office/powerpoint/2010/main" val="35536010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fleur, intérieur, plante, bleu&#10;&#10;Description générée automatiquement">
            <a:extLst>
              <a:ext uri="{FF2B5EF4-FFF2-40B4-BE49-F238E27FC236}">
                <a16:creationId xmlns:a16="http://schemas.microsoft.com/office/drawing/2014/main" id="{E274B2B0-524D-0763-14E9-C44D25C0D4B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r="-1"/>
          <a:stretch/>
        </p:blipFill>
        <p:spPr>
          <a:xfrm>
            <a:off x="20" y="1282"/>
            <a:ext cx="12191980" cy="6856718"/>
          </a:xfrm>
          <a:prstGeom prst="rect">
            <a:avLst/>
          </a:prstGeom>
        </p:spPr>
      </p:pic>
      <p:sp>
        <p:nvSpPr>
          <p:cNvPr id="4" name="ZoneTexte 3">
            <a:extLst>
              <a:ext uri="{FF2B5EF4-FFF2-40B4-BE49-F238E27FC236}">
                <a16:creationId xmlns:a16="http://schemas.microsoft.com/office/drawing/2014/main" id="{4C519DDD-A211-DE96-1F46-C12A4C0270C3}"/>
              </a:ext>
            </a:extLst>
          </p:cNvPr>
          <p:cNvSpPr txBox="1"/>
          <p:nvPr/>
        </p:nvSpPr>
        <p:spPr>
          <a:xfrm>
            <a:off x="0" y="0"/>
            <a:ext cx="6527409" cy="461665"/>
          </a:xfrm>
          <a:prstGeom prst="rect">
            <a:avLst/>
          </a:prstGeom>
          <a:noFill/>
        </p:spPr>
        <p:txBody>
          <a:bodyPr wrap="square" rtlCol="0">
            <a:spAutoFit/>
          </a:bodyPr>
          <a:lstStyle/>
          <a:p>
            <a:r>
              <a:rPr lang="fr-FR" sz="2400" b="1" dirty="0">
                <a:solidFill>
                  <a:schemeClr val="bg1"/>
                </a:solidFill>
              </a:rPr>
              <a:t>Lorient Vous Présente le peintre Paul Sérusier</a:t>
            </a:r>
          </a:p>
        </p:txBody>
      </p:sp>
    </p:spTree>
    <p:extLst>
      <p:ext uri="{BB962C8B-B14F-4D97-AF65-F5344CB8AC3E}">
        <p14:creationId xmlns:p14="http://schemas.microsoft.com/office/powerpoint/2010/main" val="1812151782"/>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sndAc>
          <p:stSnd loop="1">
            <p:snd r:embed="rId2" name="videoplayback.wav"/>
          </p:stSnd>
        </p:sndAc>
      </p:transition>
    </mc:Choice>
    <mc:Fallback>
      <p:transition spd="slow" advClick="0" advTm="16000">
        <p:fade/>
        <p:sndAc>
          <p:stSnd loop="1">
            <p:snd r:embed="rId2"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personne, homme, noir&#10;&#10;Description générée automatiquement">
            <a:extLst>
              <a:ext uri="{FF2B5EF4-FFF2-40B4-BE49-F238E27FC236}">
                <a16:creationId xmlns:a16="http://schemas.microsoft.com/office/drawing/2014/main" id="{FB28F413-D4FC-B666-3A9D-500DA0416D6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4107" y="351692"/>
            <a:ext cx="7227277" cy="6154616"/>
          </a:xfrm>
          <a:prstGeom prst="rect">
            <a:avLst/>
          </a:prstGeom>
          <a:ln w="25400">
            <a:solidFill>
              <a:schemeClr val="bg1"/>
            </a:solidFill>
          </a:ln>
        </p:spPr>
      </p:pic>
      <p:sp>
        <p:nvSpPr>
          <p:cNvPr id="4" name="ZoneTexte 3">
            <a:extLst>
              <a:ext uri="{FF2B5EF4-FFF2-40B4-BE49-F238E27FC236}">
                <a16:creationId xmlns:a16="http://schemas.microsoft.com/office/drawing/2014/main" id="{A1535E23-1499-E555-D75E-A22068849423}"/>
              </a:ext>
            </a:extLst>
          </p:cNvPr>
          <p:cNvSpPr txBox="1"/>
          <p:nvPr/>
        </p:nvSpPr>
        <p:spPr>
          <a:xfrm>
            <a:off x="7746521" y="4899804"/>
            <a:ext cx="3709358" cy="830997"/>
          </a:xfrm>
          <a:prstGeom prst="rect">
            <a:avLst/>
          </a:prstGeom>
          <a:noFill/>
        </p:spPr>
        <p:txBody>
          <a:bodyPr wrap="square" rtlCol="0">
            <a:spAutoFit/>
          </a:bodyPr>
          <a:lstStyle/>
          <a:p>
            <a:r>
              <a:rPr lang="fr-FR" sz="2400" b="1" dirty="0">
                <a:solidFill>
                  <a:schemeClr val="bg1"/>
                </a:solidFill>
              </a:rPr>
              <a:t>Paul Sérusier Peintre  Huile Sur Toile</a:t>
            </a:r>
          </a:p>
        </p:txBody>
      </p:sp>
    </p:spTree>
    <p:extLst>
      <p:ext uri="{BB962C8B-B14F-4D97-AF65-F5344CB8AC3E}">
        <p14:creationId xmlns:p14="http://schemas.microsoft.com/office/powerpoint/2010/main" val="4065892331"/>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A470B74-F7EC-81BF-1A7F-136B0EB5B33C}"/>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4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Paul Sérusier naît dans une famille de classe moyenne aisée. Son père, un homme d'affaires qui travaille dans l'industrie du parfum, lui assure une éducation classique. En 1875, Sérusier est admis au lycée Condorcet à Paris où il étudie la philosophie, le grec, le latin et les sciences. Il reçoit ses deux diplômes de philosophie et de mathématique en 1883.</a:t>
            </a:r>
          </a:p>
        </p:txBody>
      </p:sp>
    </p:spTree>
    <p:extLst>
      <p:ext uri="{BB962C8B-B14F-4D97-AF65-F5344CB8AC3E}">
        <p14:creationId xmlns:p14="http://schemas.microsoft.com/office/powerpoint/2010/main" val="259983960"/>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texte, dessin, peinture, peint&#10;&#10;Description générée automatiquement">
            <a:extLst>
              <a:ext uri="{FF2B5EF4-FFF2-40B4-BE49-F238E27FC236}">
                <a16:creationId xmlns:a16="http://schemas.microsoft.com/office/drawing/2014/main" id="{6DB436DE-55D7-74A1-5550-5F69F1DA75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4321" y="228600"/>
            <a:ext cx="7027122" cy="6400800"/>
          </a:xfrm>
          <a:prstGeom prst="rect">
            <a:avLst/>
          </a:prstGeom>
          <a:ln w="25400">
            <a:solidFill>
              <a:schemeClr val="bg1"/>
            </a:solidFill>
          </a:ln>
        </p:spPr>
      </p:pic>
      <p:sp>
        <p:nvSpPr>
          <p:cNvPr id="4" name="ZoneTexte 3">
            <a:extLst>
              <a:ext uri="{FF2B5EF4-FFF2-40B4-BE49-F238E27FC236}">
                <a16:creationId xmlns:a16="http://schemas.microsoft.com/office/drawing/2014/main" id="{46F1ADCF-0728-E149-565F-0184BFB0F44D}"/>
              </a:ext>
            </a:extLst>
          </p:cNvPr>
          <p:cNvSpPr txBox="1"/>
          <p:nvPr/>
        </p:nvSpPr>
        <p:spPr>
          <a:xfrm>
            <a:off x="7435970" y="4226944"/>
            <a:ext cx="3554083" cy="1200329"/>
          </a:xfrm>
          <a:prstGeom prst="rect">
            <a:avLst/>
          </a:prstGeom>
          <a:noFill/>
        </p:spPr>
        <p:txBody>
          <a:bodyPr wrap="square" rtlCol="0">
            <a:spAutoFit/>
          </a:bodyPr>
          <a:lstStyle/>
          <a:p>
            <a:r>
              <a:rPr lang="fr-FR" sz="2400" b="1" dirty="0">
                <a:solidFill>
                  <a:schemeClr val="bg1"/>
                </a:solidFill>
              </a:rPr>
              <a:t>Le Talisman &lt; 1888 &gt; Huile sur Bois &lt; 27 x 21,5 &gt; Paris  ,Musée d’Orsay</a:t>
            </a:r>
          </a:p>
        </p:txBody>
      </p:sp>
    </p:spTree>
    <p:extLst>
      <p:ext uri="{BB962C8B-B14F-4D97-AF65-F5344CB8AC3E}">
        <p14:creationId xmlns:p14="http://schemas.microsoft.com/office/powerpoint/2010/main" val="2513275124"/>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texte, vieux, peinture&#10;&#10;Description générée automatiquement">
            <a:extLst>
              <a:ext uri="{FF2B5EF4-FFF2-40B4-BE49-F238E27FC236}">
                <a16:creationId xmlns:a16="http://schemas.microsoft.com/office/drawing/2014/main" id="{06075F6B-F2AA-307E-E905-606E2C9CB03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592" y="192024"/>
            <a:ext cx="6420993" cy="6473952"/>
          </a:xfrm>
          <a:prstGeom prst="rect">
            <a:avLst/>
          </a:prstGeom>
          <a:ln w="25400">
            <a:solidFill>
              <a:schemeClr val="bg1"/>
            </a:solidFill>
          </a:ln>
        </p:spPr>
      </p:pic>
      <p:sp>
        <p:nvSpPr>
          <p:cNvPr id="5" name="ZoneTexte 4">
            <a:extLst>
              <a:ext uri="{FF2B5EF4-FFF2-40B4-BE49-F238E27FC236}">
                <a16:creationId xmlns:a16="http://schemas.microsoft.com/office/drawing/2014/main" id="{5E9AE2D2-446F-9926-4A36-B29D9ADD96DC}"/>
              </a:ext>
            </a:extLst>
          </p:cNvPr>
          <p:cNvSpPr txBox="1"/>
          <p:nvPr/>
        </p:nvSpPr>
        <p:spPr>
          <a:xfrm>
            <a:off x="6814868" y="3812875"/>
            <a:ext cx="5212540" cy="1938992"/>
          </a:xfrm>
          <a:prstGeom prst="rect">
            <a:avLst/>
          </a:prstGeom>
          <a:noFill/>
        </p:spPr>
        <p:txBody>
          <a:bodyPr wrap="square" rtlCol="0">
            <a:spAutoFit/>
          </a:bodyPr>
          <a:lstStyle/>
          <a:p>
            <a:r>
              <a:rPr lang="fr-FR" sz="2400" b="1" dirty="0"/>
              <a:t>Louise  ou la Servante Bretonne  &lt; 1890 &gt; Huile Sur Toile </a:t>
            </a:r>
          </a:p>
          <a:p>
            <a:r>
              <a:rPr lang="fr-FR" sz="2400" b="1" dirty="0"/>
              <a:t>Saint Germain  -En – Lay  ,Musée  départemental  Maurice Denis  &lt; Le Prieuré &gt;</a:t>
            </a:r>
          </a:p>
        </p:txBody>
      </p:sp>
    </p:spTree>
    <p:extLst>
      <p:ext uri="{BB962C8B-B14F-4D97-AF65-F5344CB8AC3E}">
        <p14:creationId xmlns:p14="http://schemas.microsoft.com/office/powerpoint/2010/main" val="258818654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texte, dessin, très coloré, peinture&#10;&#10;Description générée automatiquement">
            <a:extLst>
              <a:ext uri="{FF2B5EF4-FFF2-40B4-BE49-F238E27FC236}">
                <a16:creationId xmlns:a16="http://schemas.microsoft.com/office/drawing/2014/main" id="{686AEB25-0913-9B38-1C85-9DACF78EF5D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592" y="384048"/>
            <a:ext cx="8247888" cy="6217920"/>
          </a:xfrm>
          <a:prstGeom prst="rect">
            <a:avLst/>
          </a:prstGeom>
          <a:ln w="25400">
            <a:solidFill>
              <a:schemeClr val="bg1"/>
            </a:solidFill>
          </a:ln>
        </p:spPr>
      </p:pic>
      <p:sp>
        <p:nvSpPr>
          <p:cNvPr id="4" name="ZoneTexte 3">
            <a:extLst>
              <a:ext uri="{FF2B5EF4-FFF2-40B4-BE49-F238E27FC236}">
                <a16:creationId xmlns:a16="http://schemas.microsoft.com/office/drawing/2014/main" id="{7D6940AE-399A-914F-D118-E2A0553B1381}"/>
              </a:ext>
            </a:extLst>
          </p:cNvPr>
          <p:cNvSpPr txBox="1"/>
          <p:nvPr/>
        </p:nvSpPr>
        <p:spPr>
          <a:xfrm>
            <a:off x="8809295" y="3912596"/>
            <a:ext cx="2957135" cy="1938992"/>
          </a:xfrm>
          <a:prstGeom prst="rect">
            <a:avLst/>
          </a:prstGeom>
          <a:noFill/>
        </p:spPr>
        <p:txBody>
          <a:bodyPr wrap="square" rtlCol="0">
            <a:spAutoFit/>
          </a:bodyPr>
          <a:lstStyle/>
          <a:p>
            <a:r>
              <a:rPr lang="fr-FR" sz="2400" b="1" dirty="0"/>
              <a:t>Eve Bretonne  ou Mélancolie &lt; Vers 1891 &gt; Huile Sur Toile (73 x 60 cm &gt;Paris  musée D'Orsay</a:t>
            </a:r>
          </a:p>
        </p:txBody>
      </p:sp>
    </p:spTree>
    <p:extLst>
      <p:ext uri="{BB962C8B-B14F-4D97-AF65-F5344CB8AC3E}">
        <p14:creationId xmlns:p14="http://schemas.microsoft.com/office/powerpoint/2010/main" val="3907976856"/>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texte, herbe, peinture&#10;&#10;Description générée automatiquement">
            <a:extLst>
              <a:ext uri="{FF2B5EF4-FFF2-40B4-BE49-F238E27FC236}">
                <a16:creationId xmlns:a16="http://schemas.microsoft.com/office/drawing/2014/main" id="{FBF89CE1-5968-A6F4-3E51-957E2A4D0CC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2268" y="219456"/>
            <a:ext cx="9220840" cy="6382512"/>
          </a:xfrm>
          <a:prstGeom prst="rect">
            <a:avLst/>
          </a:prstGeom>
          <a:ln w="25400">
            <a:solidFill>
              <a:schemeClr val="bg1"/>
            </a:solidFill>
          </a:ln>
        </p:spPr>
      </p:pic>
      <p:sp>
        <p:nvSpPr>
          <p:cNvPr id="4" name="ZoneTexte 3">
            <a:extLst>
              <a:ext uri="{FF2B5EF4-FFF2-40B4-BE49-F238E27FC236}">
                <a16:creationId xmlns:a16="http://schemas.microsoft.com/office/drawing/2014/main" id="{2C88EA08-E71E-0CA7-8396-23F60F34D1E5}"/>
              </a:ext>
            </a:extLst>
          </p:cNvPr>
          <p:cNvSpPr txBox="1"/>
          <p:nvPr/>
        </p:nvSpPr>
        <p:spPr>
          <a:xfrm>
            <a:off x="9698172" y="2881223"/>
            <a:ext cx="2361560" cy="2677656"/>
          </a:xfrm>
          <a:prstGeom prst="rect">
            <a:avLst/>
          </a:prstGeom>
          <a:noFill/>
        </p:spPr>
        <p:txBody>
          <a:bodyPr wrap="square" rtlCol="0">
            <a:spAutoFit/>
          </a:bodyPr>
          <a:lstStyle/>
          <a:p>
            <a:r>
              <a:rPr lang="fr-FR" sz="2400" b="1" dirty="0"/>
              <a:t>Le Berger Corydon  &lt;1913 &gt; Huile sur toile  &lt; 73x 99 cm &gt; Le Havre musée  d’Art moderne André Malraux</a:t>
            </a:r>
          </a:p>
        </p:txBody>
      </p:sp>
    </p:spTree>
    <p:extLst>
      <p:ext uri="{BB962C8B-B14F-4D97-AF65-F5344CB8AC3E}">
        <p14:creationId xmlns:p14="http://schemas.microsoft.com/office/powerpoint/2010/main" val="3293258346"/>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carte&#10;&#10;Description générée automatiquement">
            <a:extLst>
              <a:ext uri="{FF2B5EF4-FFF2-40B4-BE49-F238E27FC236}">
                <a16:creationId xmlns:a16="http://schemas.microsoft.com/office/drawing/2014/main" id="{23DC6683-49BB-C4CE-EA66-93DEA1EF2F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6033" y="182880"/>
            <a:ext cx="6620256" cy="6528816"/>
          </a:xfrm>
          <a:prstGeom prst="rect">
            <a:avLst/>
          </a:prstGeom>
          <a:ln w="25400">
            <a:solidFill>
              <a:schemeClr val="tx1"/>
            </a:solidFill>
          </a:ln>
        </p:spPr>
      </p:pic>
      <p:sp>
        <p:nvSpPr>
          <p:cNvPr id="4" name="ZoneTexte 3">
            <a:extLst>
              <a:ext uri="{FF2B5EF4-FFF2-40B4-BE49-F238E27FC236}">
                <a16:creationId xmlns:a16="http://schemas.microsoft.com/office/drawing/2014/main" id="{B3BB7A49-420F-664B-E2EF-2A70BAC5E68D}"/>
              </a:ext>
            </a:extLst>
          </p:cNvPr>
          <p:cNvSpPr txBox="1"/>
          <p:nvPr/>
        </p:nvSpPr>
        <p:spPr>
          <a:xfrm>
            <a:off x="7132322" y="3447288"/>
            <a:ext cx="5059678" cy="1846659"/>
          </a:xfrm>
          <a:prstGeom prst="rect">
            <a:avLst/>
          </a:prstGeom>
          <a:noFill/>
        </p:spPr>
        <p:txBody>
          <a:bodyPr wrap="square" rtlCol="0">
            <a:spAutoFit/>
          </a:bodyPr>
          <a:lstStyle/>
          <a:p>
            <a:r>
              <a:rPr lang="fr-FR" sz="2400" b="1" dirty="0"/>
              <a:t>Mignonne  ,Allons  voir  si la Rose  &lt; Huile Sur Toile &gt; </a:t>
            </a:r>
          </a:p>
          <a:p>
            <a:r>
              <a:rPr lang="fr-FR" sz="2400" b="1" dirty="0"/>
              <a:t>&lt; 92 x 73,7 cm &gt; Toulouse Fondation  </a:t>
            </a:r>
            <a:r>
              <a:rPr lang="fr-FR" sz="2400" b="1" dirty="0" err="1"/>
              <a:t>Bemberg</a:t>
            </a:r>
            <a:r>
              <a:rPr lang="fr-FR" sz="2400" b="1" dirty="0"/>
              <a:t> </a:t>
            </a:r>
          </a:p>
          <a:p>
            <a:endParaRPr lang="fr-FR" dirty="0"/>
          </a:p>
        </p:txBody>
      </p:sp>
    </p:spTree>
    <p:extLst>
      <p:ext uri="{BB962C8B-B14F-4D97-AF65-F5344CB8AC3E}">
        <p14:creationId xmlns:p14="http://schemas.microsoft.com/office/powerpoint/2010/main" val="273207021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texte, peinture&#10;&#10;Description générée automatiquement">
            <a:extLst>
              <a:ext uri="{FF2B5EF4-FFF2-40B4-BE49-F238E27FC236}">
                <a16:creationId xmlns:a16="http://schemas.microsoft.com/office/drawing/2014/main" id="{0B4D44C2-1EE2-0D9C-9AB6-498A1E20204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1354" y="298938"/>
            <a:ext cx="9478107" cy="6224954"/>
          </a:xfrm>
          <a:prstGeom prst="rect">
            <a:avLst/>
          </a:prstGeom>
          <a:ln w="25400">
            <a:solidFill>
              <a:schemeClr val="bg1"/>
            </a:solidFill>
          </a:ln>
        </p:spPr>
      </p:pic>
      <p:sp>
        <p:nvSpPr>
          <p:cNvPr id="4" name="ZoneTexte 3">
            <a:extLst>
              <a:ext uri="{FF2B5EF4-FFF2-40B4-BE49-F238E27FC236}">
                <a16:creationId xmlns:a16="http://schemas.microsoft.com/office/drawing/2014/main" id="{CC565372-CD15-76D0-1AEA-1D9D367A0AAA}"/>
              </a:ext>
            </a:extLst>
          </p:cNvPr>
          <p:cNvSpPr txBox="1"/>
          <p:nvPr/>
        </p:nvSpPr>
        <p:spPr>
          <a:xfrm>
            <a:off x="9759461" y="3053751"/>
            <a:ext cx="2432539" cy="2677656"/>
          </a:xfrm>
          <a:prstGeom prst="rect">
            <a:avLst/>
          </a:prstGeom>
          <a:noFill/>
        </p:spPr>
        <p:txBody>
          <a:bodyPr wrap="square" rtlCol="0">
            <a:spAutoFit/>
          </a:bodyPr>
          <a:lstStyle/>
          <a:p>
            <a:r>
              <a:rPr lang="fr-FR" sz="2400" b="1" dirty="0"/>
              <a:t>La Colline Aux Peupliers ( 1907 ) Huile sur Toile </a:t>
            </a:r>
          </a:p>
          <a:p>
            <a:r>
              <a:rPr lang="fr-FR" sz="2400" b="1" dirty="0"/>
              <a:t>&lt; 73 x 54,4 cm &gt; Le Havre musée moderne André Malraux </a:t>
            </a:r>
          </a:p>
        </p:txBody>
      </p:sp>
    </p:spTree>
    <p:extLst>
      <p:ext uri="{BB962C8B-B14F-4D97-AF65-F5344CB8AC3E}">
        <p14:creationId xmlns:p14="http://schemas.microsoft.com/office/powerpoint/2010/main" val="2102508592"/>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intérieur, bâtiment, fenêtre, vieux&#10;&#10;Description générée automatiquement">
            <a:extLst>
              <a:ext uri="{FF2B5EF4-FFF2-40B4-BE49-F238E27FC236}">
                <a16:creationId xmlns:a16="http://schemas.microsoft.com/office/drawing/2014/main" id="{3E5E6FCB-3ACF-03C3-2AD0-FD8E376EDDE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0896" y="292608"/>
            <a:ext cx="8430768" cy="6419088"/>
          </a:xfrm>
          <a:prstGeom prst="rect">
            <a:avLst/>
          </a:prstGeom>
          <a:ln w="28575">
            <a:solidFill>
              <a:schemeClr val="bg1"/>
            </a:solidFill>
          </a:ln>
        </p:spPr>
      </p:pic>
      <p:sp>
        <p:nvSpPr>
          <p:cNvPr id="4" name="ZoneTexte 3">
            <a:extLst>
              <a:ext uri="{FF2B5EF4-FFF2-40B4-BE49-F238E27FC236}">
                <a16:creationId xmlns:a16="http://schemas.microsoft.com/office/drawing/2014/main" id="{2A8E8E0B-697C-012B-2E55-4B4C36C7E3CE}"/>
              </a:ext>
            </a:extLst>
          </p:cNvPr>
          <p:cNvSpPr txBox="1"/>
          <p:nvPr/>
        </p:nvSpPr>
        <p:spPr>
          <a:xfrm>
            <a:off x="8919713" y="3968151"/>
            <a:ext cx="2961391" cy="1569660"/>
          </a:xfrm>
          <a:prstGeom prst="rect">
            <a:avLst/>
          </a:prstGeom>
          <a:noFill/>
        </p:spPr>
        <p:txBody>
          <a:bodyPr wrap="square" rtlCol="0">
            <a:spAutoFit/>
          </a:bodyPr>
          <a:lstStyle/>
          <a:p>
            <a:r>
              <a:rPr lang="fr-FR" sz="2400" b="1" dirty="0">
                <a:solidFill>
                  <a:schemeClr val="bg1"/>
                </a:solidFill>
              </a:rPr>
              <a:t>Le Tisserand (1888 ) Huile sur Toile  &lt; 72  x 58 cm &gt; musée D’Art Archéologie de Senlis </a:t>
            </a:r>
          </a:p>
        </p:txBody>
      </p:sp>
    </p:spTree>
    <p:extLst>
      <p:ext uri="{BB962C8B-B14F-4D97-AF65-F5344CB8AC3E}">
        <p14:creationId xmlns:p14="http://schemas.microsoft.com/office/powerpoint/2010/main" val="1923549849"/>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BA377005-B1C5-65CE-0AC2-9E777588F85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4321" y="192024"/>
            <a:ext cx="6071616" cy="6473952"/>
          </a:xfrm>
          <a:prstGeom prst="rect">
            <a:avLst/>
          </a:prstGeom>
          <a:ln w="31750">
            <a:solidFill>
              <a:schemeClr val="bg1"/>
            </a:solidFill>
          </a:ln>
        </p:spPr>
      </p:pic>
      <p:sp>
        <p:nvSpPr>
          <p:cNvPr id="4" name="ZoneTexte 3">
            <a:extLst>
              <a:ext uri="{FF2B5EF4-FFF2-40B4-BE49-F238E27FC236}">
                <a16:creationId xmlns:a16="http://schemas.microsoft.com/office/drawing/2014/main" id="{F63CE71A-AFF8-9838-9CF5-3BB49055B70E}"/>
              </a:ext>
            </a:extLst>
          </p:cNvPr>
          <p:cNvSpPr txBox="1"/>
          <p:nvPr/>
        </p:nvSpPr>
        <p:spPr>
          <a:xfrm>
            <a:off x="6694099" y="3429000"/>
            <a:ext cx="3536829" cy="1569660"/>
          </a:xfrm>
          <a:prstGeom prst="rect">
            <a:avLst/>
          </a:prstGeom>
          <a:noFill/>
        </p:spPr>
        <p:txBody>
          <a:bodyPr wrap="square" rtlCol="0">
            <a:spAutoFit/>
          </a:bodyPr>
          <a:lstStyle/>
          <a:p>
            <a:r>
              <a:rPr lang="fr-FR" sz="2400" b="1" dirty="0">
                <a:solidFill>
                  <a:schemeClr val="bg1"/>
                </a:solidFill>
              </a:rPr>
              <a:t>Portrait De Marie </a:t>
            </a:r>
            <a:r>
              <a:rPr lang="fr-FR" sz="2400" b="1" dirty="0" err="1">
                <a:solidFill>
                  <a:schemeClr val="bg1"/>
                </a:solidFill>
              </a:rPr>
              <a:t>Lagadu</a:t>
            </a:r>
            <a:r>
              <a:rPr lang="fr-FR" sz="2400" b="1" dirty="0">
                <a:solidFill>
                  <a:schemeClr val="bg1"/>
                </a:solidFill>
              </a:rPr>
              <a:t> &lt; 1889 &gt;Huile sur toile  &lt; 62 x 47 musée des Beaux Arts De Pont - Aven</a:t>
            </a:r>
          </a:p>
        </p:txBody>
      </p:sp>
    </p:spTree>
    <p:extLst>
      <p:ext uri="{BB962C8B-B14F-4D97-AF65-F5344CB8AC3E}">
        <p14:creationId xmlns:p14="http://schemas.microsoft.com/office/powerpoint/2010/main" val="3818930148"/>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peinture, tissu&#10;&#10;Description générée automatiquement">
            <a:extLst>
              <a:ext uri="{FF2B5EF4-FFF2-40B4-BE49-F238E27FC236}">
                <a16:creationId xmlns:a16="http://schemas.microsoft.com/office/drawing/2014/main" id="{4C8AB5D4-A600-DF10-9F95-090C13E52EB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1917" y="465826"/>
            <a:ext cx="11612535" cy="6035212"/>
          </a:xfrm>
          <a:prstGeom prst="rect">
            <a:avLst/>
          </a:prstGeom>
          <a:ln w="25400">
            <a:solidFill>
              <a:schemeClr val="bg1"/>
            </a:solidFill>
          </a:ln>
        </p:spPr>
      </p:pic>
      <p:sp>
        <p:nvSpPr>
          <p:cNvPr id="5" name="ZoneTexte 4">
            <a:extLst>
              <a:ext uri="{FF2B5EF4-FFF2-40B4-BE49-F238E27FC236}">
                <a16:creationId xmlns:a16="http://schemas.microsoft.com/office/drawing/2014/main" id="{05956987-9C11-02C6-234A-B7C2C92D29D8}"/>
              </a:ext>
            </a:extLst>
          </p:cNvPr>
          <p:cNvSpPr txBox="1"/>
          <p:nvPr/>
        </p:nvSpPr>
        <p:spPr>
          <a:xfrm>
            <a:off x="143774" y="0"/>
            <a:ext cx="12048226" cy="461665"/>
          </a:xfrm>
          <a:prstGeom prst="rect">
            <a:avLst/>
          </a:prstGeom>
          <a:noFill/>
        </p:spPr>
        <p:txBody>
          <a:bodyPr wrap="square" rtlCol="0">
            <a:spAutoFit/>
          </a:bodyPr>
          <a:lstStyle/>
          <a:p>
            <a:r>
              <a:rPr lang="fr-FR" sz="2400" b="1" dirty="0">
                <a:solidFill>
                  <a:schemeClr val="bg1"/>
                </a:solidFill>
              </a:rPr>
              <a:t>La Barrière Fleurie   Le Pouldu   &lt; 1889 &gt;  Huile sur toile  &lt; 73 x 60 cm &gt;  Paris Musée D'Orsay</a:t>
            </a:r>
          </a:p>
        </p:txBody>
      </p:sp>
    </p:spTree>
    <p:extLst>
      <p:ext uri="{BB962C8B-B14F-4D97-AF65-F5344CB8AC3E}">
        <p14:creationId xmlns:p14="http://schemas.microsoft.com/office/powerpoint/2010/main" val="2317609150"/>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texte, dessin&#10;&#10;Description générée automatiquement">
            <a:extLst>
              <a:ext uri="{FF2B5EF4-FFF2-40B4-BE49-F238E27FC236}">
                <a16:creationId xmlns:a16="http://schemas.microsoft.com/office/drawing/2014/main" id="{0EBE35DF-0089-1D06-B641-849D154D611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456" y="164592"/>
            <a:ext cx="8229600" cy="6473952"/>
          </a:xfrm>
          <a:prstGeom prst="rect">
            <a:avLst/>
          </a:prstGeom>
          <a:ln w="25400">
            <a:solidFill>
              <a:schemeClr val="bg1"/>
            </a:solidFill>
          </a:ln>
        </p:spPr>
      </p:pic>
      <p:sp>
        <p:nvSpPr>
          <p:cNvPr id="4" name="ZoneTexte 3">
            <a:extLst>
              <a:ext uri="{FF2B5EF4-FFF2-40B4-BE49-F238E27FC236}">
                <a16:creationId xmlns:a16="http://schemas.microsoft.com/office/drawing/2014/main" id="{81C3E9B9-7617-AAA3-9ACB-DD0A3725C978}"/>
              </a:ext>
            </a:extLst>
          </p:cNvPr>
          <p:cNvSpPr txBox="1"/>
          <p:nvPr/>
        </p:nvSpPr>
        <p:spPr>
          <a:xfrm>
            <a:off x="8845871" y="4088921"/>
            <a:ext cx="2834295" cy="1938992"/>
          </a:xfrm>
          <a:prstGeom prst="rect">
            <a:avLst/>
          </a:prstGeom>
          <a:noFill/>
        </p:spPr>
        <p:txBody>
          <a:bodyPr wrap="square" rtlCol="0">
            <a:spAutoFit/>
          </a:bodyPr>
          <a:lstStyle/>
          <a:p>
            <a:r>
              <a:rPr lang="fr-FR" sz="2400" b="1" dirty="0">
                <a:solidFill>
                  <a:schemeClr val="bg1"/>
                </a:solidFill>
              </a:rPr>
              <a:t>Ferme Du Pouldu  &lt; 1890 &gt;  Huile sur toile &lt; 72 x 60 cm &gt;</a:t>
            </a:r>
          </a:p>
          <a:p>
            <a:r>
              <a:rPr lang="fr-FR" sz="2400" b="1" dirty="0">
                <a:solidFill>
                  <a:schemeClr val="bg1"/>
                </a:solidFill>
              </a:rPr>
              <a:t>Washington national </a:t>
            </a:r>
            <a:r>
              <a:rPr lang="fr-FR" sz="2400" b="1" dirty="0" err="1">
                <a:solidFill>
                  <a:schemeClr val="bg1"/>
                </a:solidFill>
              </a:rPr>
              <a:t>Gallery</a:t>
            </a:r>
            <a:r>
              <a:rPr lang="fr-FR" sz="2400" b="1" dirty="0">
                <a:solidFill>
                  <a:schemeClr val="bg1"/>
                </a:solidFill>
              </a:rPr>
              <a:t> D’Art </a:t>
            </a:r>
          </a:p>
        </p:txBody>
      </p:sp>
    </p:spTree>
    <p:extLst>
      <p:ext uri="{BB962C8B-B14F-4D97-AF65-F5344CB8AC3E}">
        <p14:creationId xmlns:p14="http://schemas.microsoft.com/office/powerpoint/2010/main" val="4090236272"/>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texte, herbe, peinture, dessin&#10;&#10;Description générée automatiquement">
            <a:extLst>
              <a:ext uri="{FF2B5EF4-FFF2-40B4-BE49-F238E27FC236}">
                <a16:creationId xmlns:a16="http://schemas.microsoft.com/office/drawing/2014/main" id="{751C966F-F3B4-8573-BC9B-4B3E446437E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29184" y="438912"/>
            <a:ext cx="11558016" cy="6126480"/>
          </a:xfrm>
          <a:prstGeom prst="rect">
            <a:avLst/>
          </a:prstGeom>
          <a:ln w="28575">
            <a:solidFill>
              <a:schemeClr val="bg1"/>
            </a:solidFill>
          </a:ln>
        </p:spPr>
      </p:pic>
      <p:sp>
        <p:nvSpPr>
          <p:cNvPr id="4" name="ZoneTexte 3">
            <a:extLst>
              <a:ext uri="{FF2B5EF4-FFF2-40B4-BE49-F238E27FC236}">
                <a16:creationId xmlns:a16="http://schemas.microsoft.com/office/drawing/2014/main" id="{21E91721-F260-CC3B-9279-D060A29D138E}"/>
              </a:ext>
            </a:extLst>
          </p:cNvPr>
          <p:cNvSpPr txBox="1"/>
          <p:nvPr/>
        </p:nvSpPr>
        <p:spPr>
          <a:xfrm>
            <a:off x="684362" y="-22753"/>
            <a:ext cx="10823276" cy="461665"/>
          </a:xfrm>
          <a:prstGeom prst="rect">
            <a:avLst/>
          </a:prstGeom>
          <a:noFill/>
        </p:spPr>
        <p:txBody>
          <a:bodyPr wrap="square" rtlCol="0">
            <a:spAutoFit/>
          </a:bodyPr>
          <a:lstStyle/>
          <a:p>
            <a:r>
              <a:rPr lang="fr-FR" sz="2400" b="1" dirty="0">
                <a:solidFill>
                  <a:schemeClr val="bg1"/>
                </a:solidFill>
              </a:rPr>
              <a:t>Bretonne revenant  De Lavoir &lt; 1890 &gt; Huile Sur Toile  Munich Neue </a:t>
            </a:r>
            <a:r>
              <a:rPr lang="fr-FR" sz="2400" b="1" dirty="0" err="1">
                <a:solidFill>
                  <a:schemeClr val="bg1"/>
                </a:solidFill>
              </a:rPr>
              <a:t>PinaKothek</a:t>
            </a:r>
            <a:r>
              <a:rPr lang="fr-FR" sz="2400" b="1" dirty="0">
                <a:solidFill>
                  <a:schemeClr val="bg1"/>
                </a:solidFill>
              </a:rPr>
              <a:t> </a:t>
            </a:r>
          </a:p>
        </p:txBody>
      </p:sp>
    </p:spTree>
    <p:extLst>
      <p:ext uri="{BB962C8B-B14F-4D97-AF65-F5344CB8AC3E}">
        <p14:creationId xmlns:p14="http://schemas.microsoft.com/office/powerpoint/2010/main" val="3419894541"/>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6A60CB65-DA76-2E78-D377-523FC637749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016" y="310896"/>
            <a:ext cx="7296912" cy="6309359"/>
          </a:xfrm>
          <a:prstGeom prst="rect">
            <a:avLst/>
          </a:prstGeom>
          <a:ln w="28575">
            <a:solidFill>
              <a:schemeClr val="bg1"/>
            </a:solidFill>
          </a:ln>
        </p:spPr>
      </p:pic>
      <p:sp>
        <p:nvSpPr>
          <p:cNvPr id="4" name="ZoneTexte 3">
            <a:extLst>
              <a:ext uri="{FF2B5EF4-FFF2-40B4-BE49-F238E27FC236}">
                <a16:creationId xmlns:a16="http://schemas.microsoft.com/office/drawing/2014/main" id="{B193EA3A-E5C2-C6A4-C26F-24444EF1E67D}"/>
              </a:ext>
            </a:extLst>
          </p:cNvPr>
          <p:cNvSpPr txBox="1"/>
          <p:nvPr/>
        </p:nvSpPr>
        <p:spPr>
          <a:xfrm>
            <a:off x="7608498" y="4382219"/>
            <a:ext cx="4583502" cy="1200329"/>
          </a:xfrm>
          <a:prstGeom prst="rect">
            <a:avLst/>
          </a:prstGeom>
          <a:noFill/>
        </p:spPr>
        <p:txBody>
          <a:bodyPr wrap="square" rtlCol="0">
            <a:spAutoFit/>
          </a:bodyPr>
          <a:lstStyle/>
          <a:p>
            <a:r>
              <a:rPr lang="fr-FR" sz="2400" b="1" dirty="0"/>
              <a:t>La Lutte Bretonne  &lt;1890 – 1891 &gt; Huile sur Toile  &lt;92 x 73 cm &gt; Paris musée d’ Orsay</a:t>
            </a:r>
          </a:p>
        </p:txBody>
      </p:sp>
    </p:spTree>
    <p:extLst>
      <p:ext uri="{BB962C8B-B14F-4D97-AF65-F5344CB8AC3E}">
        <p14:creationId xmlns:p14="http://schemas.microsoft.com/office/powerpoint/2010/main" val="2773896888"/>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descr="Une image contenant texte, dessin, peinture, peint&#10;&#10;Description générée automatiquement">
            <a:extLst>
              <a:ext uri="{FF2B5EF4-FFF2-40B4-BE49-F238E27FC236}">
                <a16:creationId xmlns:a16="http://schemas.microsoft.com/office/drawing/2014/main" id="{A0E45E95-33D8-A735-C4B5-8F485858F3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456" y="329184"/>
            <a:ext cx="6620256" cy="6291072"/>
          </a:xfrm>
          <a:prstGeom prst="rect">
            <a:avLst/>
          </a:prstGeom>
          <a:ln w="28575">
            <a:solidFill>
              <a:schemeClr val="bg1"/>
            </a:solidFill>
          </a:ln>
        </p:spPr>
      </p:pic>
      <p:sp>
        <p:nvSpPr>
          <p:cNvPr id="4" name="ZoneTexte 3">
            <a:extLst>
              <a:ext uri="{FF2B5EF4-FFF2-40B4-BE49-F238E27FC236}">
                <a16:creationId xmlns:a16="http://schemas.microsoft.com/office/drawing/2014/main" id="{7FEACB9F-F6E4-3009-4BCA-5B8B48379C87}"/>
              </a:ext>
            </a:extLst>
          </p:cNvPr>
          <p:cNvSpPr txBox="1"/>
          <p:nvPr/>
        </p:nvSpPr>
        <p:spPr>
          <a:xfrm>
            <a:off x="7039155" y="3709358"/>
            <a:ext cx="4933389" cy="1200329"/>
          </a:xfrm>
          <a:prstGeom prst="rect">
            <a:avLst/>
          </a:prstGeom>
          <a:noFill/>
        </p:spPr>
        <p:txBody>
          <a:bodyPr wrap="square" rtlCol="0">
            <a:spAutoFit/>
          </a:bodyPr>
          <a:lstStyle/>
          <a:p>
            <a:r>
              <a:rPr lang="fr-FR" sz="2400" b="1" dirty="0"/>
              <a:t>Solitude  &lt; 1891 &gt; huile sur toile  &lt; 75 x 60 cm &gt; musée des beaux arts de Rennes </a:t>
            </a:r>
          </a:p>
        </p:txBody>
      </p:sp>
    </p:spTree>
    <p:extLst>
      <p:ext uri="{BB962C8B-B14F-4D97-AF65-F5344CB8AC3E}">
        <p14:creationId xmlns:p14="http://schemas.microsoft.com/office/powerpoint/2010/main" val="3311706614"/>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3" name="Image 2" descr="Une image contenant texte, livre, peinture, dessin&#10;&#10;Description générée automatiquement">
            <a:extLst>
              <a:ext uri="{FF2B5EF4-FFF2-40B4-BE49-F238E27FC236}">
                <a16:creationId xmlns:a16="http://schemas.microsoft.com/office/drawing/2014/main" id="{1337926D-9B7F-F853-FA4C-B7DA69DF914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592" y="237744"/>
            <a:ext cx="9741408" cy="6345935"/>
          </a:xfrm>
          <a:prstGeom prst="rect">
            <a:avLst/>
          </a:prstGeom>
          <a:ln w="28575">
            <a:solidFill>
              <a:schemeClr val="bg1"/>
            </a:solidFill>
          </a:ln>
        </p:spPr>
      </p:pic>
      <p:sp>
        <p:nvSpPr>
          <p:cNvPr id="4" name="ZoneTexte 3">
            <a:extLst>
              <a:ext uri="{FF2B5EF4-FFF2-40B4-BE49-F238E27FC236}">
                <a16:creationId xmlns:a16="http://schemas.microsoft.com/office/drawing/2014/main" id="{DD2DA571-E7B3-A27A-D1DD-C49CCF1795A0}"/>
              </a:ext>
            </a:extLst>
          </p:cNvPr>
          <p:cNvSpPr txBox="1"/>
          <p:nvPr/>
        </p:nvSpPr>
        <p:spPr>
          <a:xfrm>
            <a:off x="9906000" y="3429000"/>
            <a:ext cx="2286000" cy="1938992"/>
          </a:xfrm>
          <a:prstGeom prst="rect">
            <a:avLst/>
          </a:prstGeom>
          <a:noFill/>
        </p:spPr>
        <p:txBody>
          <a:bodyPr wrap="square" rtlCol="0">
            <a:spAutoFit/>
          </a:bodyPr>
          <a:lstStyle/>
          <a:p>
            <a:r>
              <a:rPr lang="fr-FR" sz="2400" b="1" dirty="0"/>
              <a:t>Les Laveuses à la </a:t>
            </a:r>
            <a:r>
              <a:rPr lang="fr-FR" sz="2400" b="1" dirty="0" err="1"/>
              <a:t>Laïta</a:t>
            </a:r>
            <a:r>
              <a:rPr lang="fr-FR" sz="2400" b="1" dirty="0"/>
              <a:t> &lt; 1892 &gt; huile sur toile  &gt; 73 x 92 cm</a:t>
            </a:r>
          </a:p>
          <a:p>
            <a:r>
              <a:rPr lang="fr-FR" sz="2400" b="1" dirty="0"/>
              <a:t>Paris d’Orsay</a:t>
            </a:r>
          </a:p>
        </p:txBody>
      </p:sp>
    </p:spTree>
    <p:extLst>
      <p:ext uri="{BB962C8B-B14F-4D97-AF65-F5344CB8AC3E}">
        <p14:creationId xmlns:p14="http://schemas.microsoft.com/office/powerpoint/2010/main" val="1663843548"/>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 name="Image 2" descr="Une image contenant texte, tissu&#10;&#10;Description générée automatiquement">
            <a:extLst>
              <a:ext uri="{FF2B5EF4-FFF2-40B4-BE49-F238E27FC236}">
                <a16:creationId xmlns:a16="http://schemas.microsoft.com/office/drawing/2014/main" id="{0878FB0E-D532-4F0E-DE6D-5305A47A0D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8792" y="241540"/>
            <a:ext cx="8828105" cy="6383547"/>
          </a:xfrm>
          <a:prstGeom prst="rect">
            <a:avLst/>
          </a:prstGeom>
          <a:ln w="28575">
            <a:solidFill>
              <a:schemeClr val="bg1"/>
            </a:solidFill>
          </a:ln>
        </p:spPr>
      </p:pic>
      <p:sp>
        <p:nvSpPr>
          <p:cNvPr id="4" name="ZoneTexte 3">
            <a:extLst>
              <a:ext uri="{FF2B5EF4-FFF2-40B4-BE49-F238E27FC236}">
                <a16:creationId xmlns:a16="http://schemas.microsoft.com/office/drawing/2014/main" id="{AC2A7923-3AE9-DDEF-9899-6CF900BC925E}"/>
              </a:ext>
            </a:extLst>
          </p:cNvPr>
          <p:cNvSpPr txBox="1"/>
          <p:nvPr/>
        </p:nvSpPr>
        <p:spPr>
          <a:xfrm>
            <a:off x="9230264" y="2484408"/>
            <a:ext cx="2702944" cy="2677656"/>
          </a:xfrm>
          <a:prstGeom prst="rect">
            <a:avLst/>
          </a:prstGeom>
          <a:noFill/>
        </p:spPr>
        <p:txBody>
          <a:bodyPr wrap="square" rtlCol="0">
            <a:spAutoFit/>
          </a:bodyPr>
          <a:lstStyle/>
          <a:p>
            <a:r>
              <a:rPr lang="fr-FR" sz="2400" b="1" dirty="0">
                <a:solidFill>
                  <a:schemeClr val="bg1"/>
                </a:solidFill>
              </a:rPr>
              <a:t>Deux Bretonnes  Sous Un Pommier en Fleurs  &lt; 1892 &gt;</a:t>
            </a:r>
          </a:p>
          <a:p>
            <a:r>
              <a:rPr lang="fr-FR" sz="2400" b="1" dirty="0">
                <a:solidFill>
                  <a:schemeClr val="bg1"/>
                </a:solidFill>
              </a:rPr>
              <a:t>Huile sur Toile   &lt; 73,5 x 60,5 Madrid   musée Thyssen - </a:t>
            </a:r>
            <a:r>
              <a:rPr lang="fr-FR" sz="2400" b="1" dirty="0" err="1">
                <a:solidFill>
                  <a:schemeClr val="bg1"/>
                </a:solidFill>
              </a:rPr>
              <a:t>Bornemisza</a:t>
            </a:r>
            <a:endParaRPr lang="fr-FR" sz="2400" b="1" dirty="0">
              <a:solidFill>
                <a:schemeClr val="bg1"/>
              </a:solidFill>
            </a:endParaRPr>
          </a:p>
        </p:txBody>
      </p:sp>
    </p:spTree>
    <p:extLst>
      <p:ext uri="{BB962C8B-B14F-4D97-AF65-F5344CB8AC3E}">
        <p14:creationId xmlns:p14="http://schemas.microsoft.com/office/powerpoint/2010/main" val="51366284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3" name="Image 2" descr="Une image contenant texte, vieux, peinture&#10;&#10;Description générée automatiquement">
            <a:extLst>
              <a:ext uri="{FF2B5EF4-FFF2-40B4-BE49-F238E27FC236}">
                <a16:creationId xmlns:a16="http://schemas.microsoft.com/office/drawing/2014/main" id="{C1D1134C-058E-5ED0-F164-E50294972D8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2528" y="228600"/>
            <a:ext cx="6607834" cy="6400800"/>
          </a:xfrm>
          <a:prstGeom prst="rect">
            <a:avLst/>
          </a:prstGeom>
          <a:ln w="28575">
            <a:solidFill>
              <a:schemeClr val="bg1"/>
            </a:solidFill>
          </a:ln>
        </p:spPr>
      </p:pic>
      <p:sp>
        <p:nvSpPr>
          <p:cNvPr id="4" name="ZoneTexte 3">
            <a:extLst>
              <a:ext uri="{FF2B5EF4-FFF2-40B4-BE49-F238E27FC236}">
                <a16:creationId xmlns:a16="http://schemas.microsoft.com/office/drawing/2014/main" id="{0B74EF8B-6F23-EA7E-869B-990A692DC278}"/>
              </a:ext>
            </a:extLst>
          </p:cNvPr>
          <p:cNvSpPr txBox="1"/>
          <p:nvPr/>
        </p:nvSpPr>
        <p:spPr>
          <a:xfrm>
            <a:off x="7004650" y="4468482"/>
            <a:ext cx="3312543" cy="1477328"/>
          </a:xfrm>
          <a:prstGeom prst="rect">
            <a:avLst/>
          </a:prstGeom>
          <a:noFill/>
        </p:spPr>
        <p:txBody>
          <a:bodyPr wrap="square" rtlCol="0">
            <a:spAutoFit/>
          </a:bodyPr>
          <a:lstStyle/>
          <a:p>
            <a:r>
              <a:rPr lang="fr-FR" sz="2400" b="1" dirty="0">
                <a:solidFill>
                  <a:schemeClr val="bg1"/>
                </a:solidFill>
              </a:rPr>
              <a:t>L’averse  &lt; 1893 &gt; Huile Sur Toile  &lt; 73,5 x 60 cm Paris D’Orsay</a:t>
            </a:r>
          </a:p>
          <a:p>
            <a:endParaRPr lang="fr-FR" dirty="0">
              <a:solidFill>
                <a:schemeClr val="bg1"/>
              </a:solidFill>
            </a:endParaRPr>
          </a:p>
        </p:txBody>
      </p:sp>
    </p:spTree>
    <p:extLst>
      <p:ext uri="{BB962C8B-B14F-4D97-AF65-F5344CB8AC3E}">
        <p14:creationId xmlns:p14="http://schemas.microsoft.com/office/powerpoint/2010/main" val="247921800"/>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texte, vieux, dessin, tissu&#10;&#10;Description générée automatiquement">
            <a:extLst>
              <a:ext uri="{FF2B5EF4-FFF2-40B4-BE49-F238E27FC236}">
                <a16:creationId xmlns:a16="http://schemas.microsoft.com/office/drawing/2014/main" id="{7C657B4A-DF74-38E4-0F30-DBFF0E0876B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592" y="237744"/>
            <a:ext cx="8705088" cy="6400800"/>
          </a:xfrm>
          <a:prstGeom prst="rect">
            <a:avLst/>
          </a:prstGeom>
          <a:ln w="28575">
            <a:solidFill>
              <a:schemeClr val="bg1"/>
            </a:solidFill>
          </a:ln>
        </p:spPr>
      </p:pic>
      <p:sp>
        <p:nvSpPr>
          <p:cNvPr id="4" name="ZoneTexte 3">
            <a:extLst>
              <a:ext uri="{FF2B5EF4-FFF2-40B4-BE49-F238E27FC236}">
                <a16:creationId xmlns:a16="http://schemas.microsoft.com/office/drawing/2014/main" id="{B49CE023-28CA-0080-504F-EA623CBA60B5}"/>
              </a:ext>
            </a:extLst>
          </p:cNvPr>
          <p:cNvSpPr txBox="1"/>
          <p:nvPr/>
        </p:nvSpPr>
        <p:spPr>
          <a:xfrm>
            <a:off x="8992635" y="2915729"/>
            <a:ext cx="3034773" cy="3046988"/>
          </a:xfrm>
          <a:prstGeom prst="rect">
            <a:avLst/>
          </a:prstGeom>
          <a:noFill/>
        </p:spPr>
        <p:txBody>
          <a:bodyPr wrap="square" rtlCol="0">
            <a:spAutoFit/>
          </a:bodyPr>
          <a:lstStyle/>
          <a:p>
            <a:r>
              <a:rPr lang="fr-FR" sz="2400" b="1" dirty="0">
                <a:solidFill>
                  <a:schemeClr val="bg1"/>
                </a:solidFill>
              </a:rPr>
              <a:t>Le Pardon De Notre Dame  Des portes à Châteauneuf  - du – Faou</a:t>
            </a:r>
          </a:p>
          <a:p>
            <a:r>
              <a:rPr lang="fr-FR" sz="2400" b="1" dirty="0">
                <a:solidFill>
                  <a:schemeClr val="bg1"/>
                </a:solidFill>
              </a:rPr>
              <a:t> &lt; Vers 1894 &gt; Huile sur toile  &lt; 92 x 73 cm&gt;Musée des Beaux Arts De Quimper</a:t>
            </a:r>
          </a:p>
        </p:txBody>
      </p:sp>
    </p:spTree>
    <p:extLst>
      <p:ext uri="{BB962C8B-B14F-4D97-AF65-F5344CB8AC3E}">
        <p14:creationId xmlns:p14="http://schemas.microsoft.com/office/powerpoint/2010/main" val="3023625384"/>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homme, livre, peinture&#10;&#10;Description générée automatiquement">
            <a:extLst>
              <a:ext uri="{FF2B5EF4-FFF2-40B4-BE49-F238E27FC236}">
                <a16:creationId xmlns:a16="http://schemas.microsoft.com/office/drawing/2014/main" id="{D32B48B3-EA75-C60B-30F9-341E06DCE10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7290" y="267419"/>
            <a:ext cx="11697419" cy="6323162"/>
          </a:xfrm>
          <a:prstGeom prst="rect">
            <a:avLst/>
          </a:prstGeom>
        </p:spPr>
      </p:pic>
      <p:sp>
        <p:nvSpPr>
          <p:cNvPr id="4" name="ZoneTexte 3">
            <a:extLst>
              <a:ext uri="{FF2B5EF4-FFF2-40B4-BE49-F238E27FC236}">
                <a16:creationId xmlns:a16="http://schemas.microsoft.com/office/drawing/2014/main" id="{C86A618D-91B6-3187-DA56-EECC8DF8B602}"/>
              </a:ext>
            </a:extLst>
          </p:cNvPr>
          <p:cNvSpPr txBox="1"/>
          <p:nvPr/>
        </p:nvSpPr>
        <p:spPr>
          <a:xfrm>
            <a:off x="247290" y="267419"/>
            <a:ext cx="4008407" cy="1569660"/>
          </a:xfrm>
          <a:prstGeom prst="rect">
            <a:avLst/>
          </a:prstGeom>
          <a:noFill/>
        </p:spPr>
        <p:txBody>
          <a:bodyPr wrap="square" rtlCol="0">
            <a:spAutoFit/>
          </a:bodyPr>
          <a:lstStyle/>
          <a:p>
            <a:r>
              <a:rPr lang="fr-FR" sz="2400" b="1" dirty="0">
                <a:solidFill>
                  <a:schemeClr val="bg1"/>
                </a:solidFill>
              </a:rPr>
              <a:t>Enfant à la Barque  &lt; 1906 &gt;Huile sur toile   &lt; 61 x 73,2 cm &gt; Melbourne National </a:t>
            </a:r>
            <a:r>
              <a:rPr lang="fr-FR" sz="2400" b="1" dirty="0" err="1">
                <a:solidFill>
                  <a:schemeClr val="bg1"/>
                </a:solidFill>
              </a:rPr>
              <a:t>Gallery</a:t>
            </a:r>
            <a:r>
              <a:rPr lang="fr-FR" sz="2400" b="1" dirty="0">
                <a:solidFill>
                  <a:schemeClr val="bg1"/>
                </a:solidFill>
              </a:rPr>
              <a:t> de Victoria </a:t>
            </a:r>
          </a:p>
        </p:txBody>
      </p:sp>
    </p:spTree>
    <p:extLst>
      <p:ext uri="{BB962C8B-B14F-4D97-AF65-F5344CB8AC3E}">
        <p14:creationId xmlns:p14="http://schemas.microsoft.com/office/powerpoint/2010/main" val="2156789714"/>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arbre, herbe, extérieur, champ&#10;&#10;Description générée automatiquement">
            <a:extLst>
              <a:ext uri="{FF2B5EF4-FFF2-40B4-BE49-F238E27FC236}">
                <a16:creationId xmlns:a16="http://schemas.microsoft.com/office/drawing/2014/main" id="{ECF0A694-8326-1243-9A7E-ECF19E7FEB3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6304" y="256032"/>
            <a:ext cx="9480775" cy="6302883"/>
          </a:xfrm>
          <a:prstGeom prst="rect">
            <a:avLst/>
          </a:prstGeom>
          <a:ln w="28575">
            <a:solidFill>
              <a:schemeClr val="bg1"/>
            </a:solidFill>
          </a:ln>
        </p:spPr>
      </p:pic>
      <p:sp>
        <p:nvSpPr>
          <p:cNvPr id="4" name="ZoneTexte 3">
            <a:extLst>
              <a:ext uri="{FF2B5EF4-FFF2-40B4-BE49-F238E27FC236}">
                <a16:creationId xmlns:a16="http://schemas.microsoft.com/office/drawing/2014/main" id="{672DB9E8-569C-6CA0-1F5F-C8867203CEF6}"/>
              </a:ext>
            </a:extLst>
          </p:cNvPr>
          <p:cNvSpPr txBox="1"/>
          <p:nvPr/>
        </p:nvSpPr>
        <p:spPr>
          <a:xfrm>
            <a:off x="9747849" y="3429000"/>
            <a:ext cx="2444151" cy="1569660"/>
          </a:xfrm>
          <a:prstGeom prst="rect">
            <a:avLst/>
          </a:prstGeom>
          <a:noFill/>
        </p:spPr>
        <p:txBody>
          <a:bodyPr wrap="square" rtlCol="0">
            <a:spAutoFit/>
          </a:bodyPr>
          <a:lstStyle/>
          <a:p>
            <a:r>
              <a:rPr lang="fr-FR" sz="2400" b="1" dirty="0"/>
              <a:t>Paysage &lt; 1912 &gt; Huile sur toile  &lt; 56,5 x 72 cm &gt; Paris d’Orsay</a:t>
            </a:r>
          </a:p>
        </p:txBody>
      </p:sp>
    </p:spTree>
    <p:extLst>
      <p:ext uri="{BB962C8B-B14F-4D97-AF65-F5344CB8AC3E}">
        <p14:creationId xmlns:p14="http://schemas.microsoft.com/office/powerpoint/2010/main" val="251354630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texte, dessin, peint, peinture&#10;&#10;Description générée automatiquement">
            <a:extLst>
              <a:ext uri="{FF2B5EF4-FFF2-40B4-BE49-F238E27FC236}">
                <a16:creationId xmlns:a16="http://schemas.microsoft.com/office/drawing/2014/main" id="{48296FCB-E901-05C4-6AF5-6ECDA349BEA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456" y="329184"/>
            <a:ext cx="9304107" cy="6327648"/>
          </a:xfrm>
          <a:prstGeom prst="rect">
            <a:avLst/>
          </a:prstGeom>
          <a:ln w="28575">
            <a:solidFill>
              <a:schemeClr val="bg1"/>
            </a:solidFill>
          </a:ln>
        </p:spPr>
      </p:pic>
      <p:sp>
        <p:nvSpPr>
          <p:cNvPr id="4" name="ZoneTexte 3">
            <a:extLst>
              <a:ext uri="{FF2B5EF4-FFF2-40B4-BE49-F238E27FC236}">
                <a16:creationId xmlns:a16="http://schemas.microsoft.com/office/drawing/2014/main" id="{A3CD6B0B-72AC-B0B0-68C9-E43F64482A32}"/>
              </a:ext>
            </a:extLst>
          </p:cNvPr>
          <p:cNvSpPr txBox="1"/>
          <p:nvPr/>
        </p:nvSpPr>
        <p:spPr>
          <a:xfrm>
            <a:off x="9523563" y="3122762"/>
            <a:ext cx="2668438" cy="2308324"/>
          </a:xfrm>
          <a:prstGeom prst="rect">
            <a:avLst/>
          </a:prstGeom>
          <a:noFill/>
        </p:spPr>
        <p:txBody>
          <a:bodyPr wrap="square" rtlCol="0">
            <a:spAutoFit/>
          </a:bodyPr>
          <a:lstStyle/>
          <a:p>
            <a:r>
              <a:rPr lang="fr-FR" sz="2400" dirty="0"/>
              <a:t>L’ Incantation ou le Bois Sacré &lt; 1914 &gt;</a:t>
            </a:r>
          </a:p>
          <a:p>
            <a:r>
              <a:rPr lang="fr-FR" sz="2400" dirty="0"/>
              <a:t>Huile sur toile  &lt; 72 x 91,5 &gt; musée  des beaux arts de Quimper</a:t>
            </a:r>
          </a:p>
        </p:txBody>
      </p:sp>
    </p:spTree>
    <p:extLst>
      <p:ext uri="{BB962C8B-B14F-4D97-AF65-F5344CB8AC3E}">
        <p14:creationId xmlns:p14="http://schemas.microsoft.com/office/powerpoint/2010/main" val="197340611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F987C60-8494-9B57-76A5-F4A240DB830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95847" y="420624"/>
            <a:ext cx="11200306" cy="5998464"/>
          </a:xfrm>
          <a:prstGeom prst="rect">
            <a:avLst/>
          </a:prstGeom>
          <a:ln w="28575">
            <a:solidFill>
              <a:schemeClr val="tx1"/>
            </a:solidFill>
          </a:ln>
        </p:spPr>
      </p:pic>
      <p:sp>
        <p:nvSpPr>
          <p:cNvPr id="4" name="ZoneTexte 3">
            <a:extLst>
              <a:ext uri="{FF2B5EF4-FFF2-40B4-BE49-F238E27FC236}">
                <a16:creationId xmlns:a16="http://schemas.microsoft.com/office/drawing/2014/main" id="{C646C12F-76AD-9AD5-9569-52BA0E8BDCCA}"/>
              </a:ext>
            </a:extLst>
          </p:cNvPr>
          <p:cNvSpPr txBox="1"/>
          <p:nvPr/>
        </p:nvSpPr>
        <p:spPr>
          <a:xfrm>
            <a:off x="865861" y="-41041"/>
            <a:ext cx="10949796" cy="461665"/>
          </a:xfrm>
          <a:prstGeom prst="rect">
            <a:avLst/>
          </a:prstGeom>
          <a:noFill/>
        </p:spPr>
        <p:txBody>
          <a:bodyPr wrap="square" rtlCol="0">
            <a:spAutoFit/>
          </a:bodyPr>
          <a:lstStyle/>
          <a:p>
            <a:r>
              <a:rPr lang="fr-FR" sz="2400" b="1" dirty="0"/>
              <a:t>Pommes  écuelle Bleu  &lt; 1922 &gt; Huile sur Toile Musée  Toulouse Lautrec  Albi</a:t>
            </a:r>
          </a:p>
        </p:txBody>
      </p:sp>
    </p:spTree>
    <p:extLst>
      <p:ext uri="{BB962C8B-B14F-4D97-AF65-F5344CB8AC3E}">
        <p14:creationId xmlns:p14="http://schemas.microsoft.com/office/powerpoint/2010/main" val="633348710"/>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texte, herbe, extérieur, arbre&#10;&#10;Description générée automatiquement">
            <a:extLst>
              <a:ext uri="{FF2B5EF4-FFF2-40B4-BE49-F238E27FC236}">
                <a16:creationId xmlns:a16="http://schemas.microsoft.com/office/drawing/2014/main" id="{7C981007-9079-7479-73DB-0B80459C262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23108" y="517584"/>
            <a:ext cx="11868892" cy="5974655"/>
          </a:xfrm>
          <a:prstGeom prst="rect">
            <a:avLst/>
          </a:prstGeom>
          <a:ln w="28575">
            <a:solidFill>
              <a:schemeClr val="bg1"/>
            </a:solidFill>
          </a:ln>
        </p:spPr>
      </p:pic>
      <p:sp>
        <p:nvSpPr>
          <p:cNvPr id="4" name="ZoneTexte 3">
            <a:extLst>
              <a:ext uri="{FF2B5EF4-FFF2-40B4-BE49-F238E27FC236}">
                <a16:creationId xmlns:a16="http://schemas.microsoft.com/office/drawing/2014/main" id="{DFB4C932-7687-174C-6176-C713BE7B4EE5}"/>
              </a:ext>
            </a:extLst>
          </p:cNvPr>
          <p:cNvSpPr txBox="1"/>
          <p:nvPr/>
        </p:nvSpPr>
        <p:spPr>
          <a:xfrm>
            <a:off x="1883961" y="55919"/>
            <a:ext cx="9398334" cy="461665"/>
          </a:xfrm>
          <a:prstGeom prst="rect">
            <a:avLst/>
          </a:prstGeom>
          <a:noFill/>
        </p:spPr>
        <p:txBody>
          <a:bodyPr wrap="square" rtlCol="0">
            <a:spAutoFit/>
          </a:bodyPr>
          <a:lstStyle/>
          <a:p>
            <a:r>
              <a:rPr lang="fr-FR" sz="2400" b="1" dirty="0"/>
              <a:t>Paysage Du Pouldu &lt; 1890 &gt; &lt; Houston Le musée  des Beaux Arts</a:t>
            </a:r>
          </a:p>
        </p:txBody>
      </p:sp>
    </p:spTree>
    <p:extLst>
      <p:ext uri="{BB962C8B-B14F-4D97-AF65-F5344CB8AC3E}">
        <p14:creationId xmlns:p14="http://schemas.microsoft.com/office/powerpoint/2010/main" val="1951826527"/>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texte, posant, famille&#10;&#10;Description générée automatiquement">
            <a:extLst>
              <a:ext uri="{FF2B5EF4-FFF2-40B4-BE49-F238E27FC236}">
                <a16:creationId xmlns:a16="http://schemas.microsoft.com/office/drawing/2014/main" id="{4EDD7E07-A798-99D9-656A-5BEBF346F5E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92608" y="376356"/>
            <a:ext cx="11594592" cy="5800158"/>
          </a:xfrm>
          <a:prstGeom prst="rect">
            <a:avLst/>
          </a:prstGeom>
          <a:ln w="28575">
            <a:solidFill>
              <a:schemeClr val="bg1"/>
            </a:solidFill>
          </a:ln>
        </p:spPr>
      </p:pic>
      <p:sp>
        <p:nvSpPr>
          <p:cNvPr id="4" name="ZoneTexte 3">
            <a:extLst>
              <a:ext uri="{FF2B5EF4-FFF2-40B4-BE49-F238E27FC236}">
                <a16:creationId xmlns:a16="http://schemas.microsoft.com/office/drawing/2014/main" id="{167FD464-DA1A-2FE0-F773-DBAE31D85577}"/>
              </a:ext>
            </a:extLst>
          </p:cNvPr>
          <p:cNvSpPr txBox="1"/>
          <p:nvPr/>
        </p:nvSpPr>
        <p:spPr>
          <a:xfrm>
            <a:off x="834" y="6136588"/>
            <a:ext cx="12191166" cy="830997"/>
          </a:xfrm>
          <a:prstGeom prst="rect">
            <a:avLst/>
          </a:prstGeom>
          <a:noFill/>
        </p:spPr>
        <p:txBody>
          <a:bodyPr wrap="square" rtlCol="0">
            <a:spAutoFit/>
          </a:bodyPr>
          <a:lstStyle/>
          <a:p>
            <a:r>
              <a:rPr lang="fr-FR" sz="2400" b="1" dirty="0"/>
              <a:t>Bretons Dans La Forêt de Huelgoat &lt; 1893 &gt; huile sur Toile  &lt; 71 x 91 cm &gt; Indianapolis Musée D’Art </a:t>
            </a:r>
          </a:p>
        </p:txBody>
      </p:sp>
    </p:spTree>
    <p:extLst>
      <p:ext uri="{BB962C8B-B14F-4D97-AF65-F5344CB8AC3E}">
        <p14:creationId xmlns:p14="http://schemas.microsoft.com/office/powerpoint/2010/main" val="2930177188"/>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texte, très coloré&#10;&#10;Description générée automatiquement">
            <a:extLst>
              <a:ext uri="{FF2B5EF4-FFF2-40B4-BE49-F238E27FC236}">
                <a16:creationId xmlns:a16="http://schemas.microsoft.com/office/drawing/2014/main" id="{3E11D993-D6E5-71E0-AF6B-4D39DA6EB5B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016" y="182880"/>
            <a:ext cx="9719369" cy="6393766"/>
          </a:xfrm>
          <a:prstGeom prst="rect">
            <a:avLst/>
          </a:prstGeom>
          <a:ln w="28575">
            <a:solidFill>
              <a:schemeClr val="bg1"/>
            </a:solidFill>
          </a:ln>
        </p:spPr>
      </p:pic>
      <p:sp>
        <p:nvSpPr>
          <p:cNvPr id="4" name="ZoneTexte 3">
            <a:extLst>
              <a:ext uri="{FF2B5EF4-FFF2-40B4-BE49-F238E27FC236}">
                <a16:creationId xmlns:a16="http://schemas.microsoft.com/office/drawing/2014/main" id="{4BC4F7A3-181E-A96C-63F4-0D4B7FCFB135}"/>
              </a:ext>
            </a:extLst>
          </p:cNvPr>
          <p:cNvSpPr txBox="1"/>
          <p:nvPr/>
        </p:nvSpPr>
        <p:spPr>
          <a:xfrm>
            <a:off x="9847385" y="2816352"/>
            <a:ext cx="2216599" cy="1938992"/>
          </a:xfrm>
          <a:prstGeom prst="rect">
            <a:avLst/>
          </a:prstGeom>
          <a:noFill/>
        </p:spPr>
        <p:txBody>
          <a:bodyPr wrap="square" rtlCol="0">
            <a:spAutoFit/>
          </a:bodyPr>
          <a:lstStyle/>
          <a:p>
            <a:r>
              <a:rPr lang="fr-FR" sz="2400" b="1" dirty="0">
                <a:solidFill>
                  <a:schemeClr val="bg1"/>
                </a:solidFill>
              </a:rPr>
              <a:t>Le conte Celtique</a:t>
            </a:r>
          </a:p>
          <a:p>
            <a:r>
              <a:rPr lang="fr-FR" sz="2400" b="1" dirty="0">
                <a:solidFill>
                  <a:schemeClr val="bg1"/>
                </a:solidFill>
              </a:rPr>
              <a:t> &gt; 1894 &gt; &lt; Dallas  Museum D’Art</a:t>
            </a:r>
          </a:p>
        </p:txBody>
      </p:sp>
    </p:spTree>
    <p:extLst>
      <p:ext uri="{BB962C8B-B14F-4D97-AF65-F5344CB8AC3E}">
        <p14:creationId xmlns:p14="http://schemas.microsoft.com/office/powerpoint/2010/main" val="103151002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26D354F1-DA66-6698-AE8E-5100CA621D8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016" y="164592"/>
            <a:ext cx="9326880" cy="6473951"/>
          </a:xfrm>
          <a:prstGeom prst="rect">
            <a:avLst/>
          </a:prstGeom>
          <a:ln w="28575">
            <a:solidFill>
              <a:schemeClr val="bg1"/>
            </a:solidFill>
          </a:ln>
        </p:spPr>
      </p:pic>
      <p:sp>
        <p:nvSpPr>
          <p:cNvPr id="4" name="ZoneTexte 3">
            <a:extLst>
              <a:ext uri="{FF2B5EF4-FFF2-40B4-BE49-F238E27FC236}">
                <a16:creationId xmlns:a16="http://schemas.microsoft.com/office/drawing/2014/main" id="{B1DC303B-E7AC-0837-38C0-E3D5E43FCF5F}"/>
              </a:ext>
            </a:extLst>
          </p:cNvPr>
          <p:cNvSpPr txBox="1"/>
          <p:nvPr/>
        </p:nvSpPr>
        <p:spPr>
          <a:xfrm>
            <a:off x="9582912" y="3182112"/>
            <a:ext cx="2609088" cy="2677656"/>
          </a:xfrm>
          <a:prstGeom prst="rect">
            <a:avLst/>
          </a:prstGeom>
          <a:noFill/>
        </p:spPr>
        <p:txBody>
          <a:bodyPr wrap="square" rtlCol="0">
            <a:spAutoFit/>
          </a:bodyPr>
          <a:lstStyle/>
          <a:p>
            <a:r>
              <a:rPr lang="fr-FR" sz="2400" b="1" dirty="0">
                <a:solidFill>
                  <a:schemeClr val="bg1"/>
                </a:solidFill>
              </a:rPr>
              <a:t>Les Deux Bretonnes  à L’oiseau Bleu  &lt; 1919 &gt;</a:t>
            </a:r>
          </a:p>
          <a:p>
            <a:r>
              <a:rPr lang="fr-FR" sz="2400" b="1" dirty="0">
                <a:solidFill>
                  <a:schemeClr val="bg1"/>
                </a:solidFill>
              </a:rPr>
              <a:t>Kurashiki  Japon  O'hara muséum D’Art</a:t>
            </a:r>
          </a:p>
        </p:txBody>
      </p:sp>
    </p:spTree>
    <p:extLst>
      <p:ext uri="{BB962C8B-B14F-4D97-AF65-F5344CB8AC3E}">
        <p14:creationId xmlns:p14="http://schemas.microsoft.com/office/powerpoint/2010/main" val="1306199379"/>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8CCE706F-A843-7F0A-A182-0D87DE82EF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592" y="256033"/>
            <a:ext cx="9034272" cy="6419088"/>
          </a:xfrm>
          <a:prstGeom prst="rect">
            <a:avLst/>
          </a:prstGeom>
          <a:ln w="28575">
            <a:solidFill>
              <a:schemeClr val="bg1"/>
            </a:solidFill>
          </a:ln>
        </p:spPr>
      </p:pic>
      <p:sp>
        <p:nvSpPr>
          <p:cNvPr id="4" name="ZoneTexte 3">
            <a:extLst>
              <a:ext uri="{FF2B5EF4-FFF2-40B4-BE49-F238E27FC236}">
                <a16:creationId xmlns:a16="http://schemas.microsoft.com/office/drawing/2014/main" id="{381554EC-7C69-7B06-AE43-689C109687F6}"/>
              </a:ext>
            </a:extLst>
          </p:cNvPr>
          <p:cNvSpPr txBox="1"/>
          <p:nvPr/>
        </p:nvSpPr>
        <p:spPr>
          <a:xfrm>
            <a:off x="9198864" y="3163824"/>
            <a:ext cx="2993136" cy="2308324"/>
          </a:xfrm>
          <a:prstGeom prst="rect">
            <a:avLst/>
          </a:prstGeom>
          <a:noFill/>
        </p:spPr>
        <p:txBody>
          <a:bodyPr wrap="square" rtlCol="0">
            <a:spAutoFit/>
          </a:bodyPr>
          <a:lstStyle/>
          <a:p>
            <a:r>
              <a:rPr lang="fr-FR" sz="2400" b="1" dirty="0">
                <a:solidFill>
                  <a:schemeClr val="bg1"/>
                </a:solidFill>
              </a:rPr>
              <a:t>Hommage à la Duchesse  en Sabot  &lt; 1894 &gt; Huile Sur Toile </a:t>
            </a:r>
          </a:p>
          <a:p>
            <a:r>
              <a:rPr lang="fr-FR" sz="2400" b="1" dirty="0">
                <a:solidFill>
                  <a:schemeClr val="bg1"/>
                </a:solidFill>
              </a:rPr>
              <a:t> &lt; 130 x 162 cm &gt; Collection </a:t>
            </a:r>
          </a:p>
          <a:p>
            <a:r>
              <a:rPr lang="fr-FR" sz="2400" b="1" dirty="0">
                <a:solidFill>
                  <a:schemeClr val="bg1"/>
                </a:solidFill>
              </a:rPr>
              <a:t>privé</a:t>
            </a:r>
          </a:p>
        </p:txBody>
      </p:sp>
    </p:spTree>
    <p:extLst>
      <p:ext uri="{BB962C8B-B14F-4D97-AF65-F5344CB8AC3E}">
        <p14:creationId xmlns:p14="http://schemas.microsoft.com/office/powerpoint/2010/main" val="73379244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F0243C3A-433E-C08B-AA38-2A70E8B5654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456" y="219456"/>
            <a:ext cx="9089136" cy="6364223"/>
          </a:xfrm>
          <a:prstGeom prst="rect">
            <a:avLst/>
          </a:prstGeom>
          <a:ln w="28575">
            <a:solidFill>
              <a:schemeClr val="bg1"/>
            </a:solidFill>
          </a:ln>
        </p:spPr>
      </p:pic>
      <p:sp>
        <p:nvSpPr>
          <p:cNvPr id="4" name="ZoneTexte 3">
            <a:extLst>
              <a:ext uri="{FF2B5EF4-FFF2-40B4-BE49-F238E27FC236}">
                <a16:creationId xmlns:a16="http://schemas.microsoft.com/office/drawing/2014/main" id="{3B03DF37-B623-1A4F-E8CC-084710D7574D}"/>
              </a:ext>
            </a:extLst>
          </p:cNvPr>
          <p:cNvSpPr txBox="1"/>
          <p:nvPr/>
        </p:nvSpPr>
        <p:spPr>
          <a:xfrm>
            <a:off x="9436608" y="2788921"/>
            <a:ext cx="2535936" cy="830997"/>
          </a:xfrm>
          <a:prstGeom prst="rect">
            <a:avLst/>
          </a:prstGeom>
          <a:noFill/>
        </p:spPr>
        <p:txBody>
          <a:bodyPr wrap="square" rtlCol="0">
            <a:spAutoFit/>
          </a:bodyPr>
          <a:lstStyle/>
          <a:p>
            <a:r>
              <a:rPr lang="fr-FR" sz="2400" b="1" dirty="0">
                <a:solidFill>
                  <a:schemeClr val="bg1"/>
                </a:solidFill>
              </a:rPr>
              <a:t>La Conteuse (Collection Privé </a:t>
            </a:r>
            <a:r>
              <a:rPr lang="fr-FR" dirty="0">
                <a:solidFill>
                  <a:schemeClr val="bg1"/>
                </a:solidFill>
              </a:rPr>
              <a:t>)</a:t>
            </a:r>
          </a:p>
        </p:txBody>
      </p:sp>
    </p:spTree>
    <p:extLst>
      <p:ext uri="{BB962C8B-B14F-4D97-AF65-F5344CB8AC3E}">
        <p14:creationId xmlns:p14="http://schemas.microsoft.com/office/powerpoint/2010/main" val="3613011805"/>
      </p:ext>
    </p:extLst>
  </p:cSld>
  <p:clrMapOvr>
    <a:masterClrMapping/>
  </p:clrMapOvr>
  <mc:AlternateContent xmlns:mc="http://schemas.openxmlformats.org/markup-compatibility/2006">
    <mc:Choice xmlns:p14="http://schemas.microsoft.com/office/powerpoint/2010/main" Requires="p14">
      <p:transition spd="slow" p14:dur="5000" advClick="0" advTm="16000">
        <p14:flip dir="r"/>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TotalTime>
  <Words>589</Words>
  <Application>Microsoft Office PowerPoint</Application>
  <PresentationFormat>Grand écran</PresentationFormat>
  <Paragraphs>42</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15</cp:revision>
  <dcterms:created xsi:type="dcterms:W3CDTF">2022-06-26T11:41:41Z</dcterms:created>
  <dcterms:modified xsi:type="dcterms:W3CDTF">2022-08-02T12:39:12Z</dcterms:modified>
</cp:coreProperties>
</file>