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59" r:id="rId3"/>
    <p:sldId id="299" r:id="rId4"/>
    <p:sldId id="297" r:id="rId5"/>
    <p:sldId id="298" r:id="rId6"/>
    <p:sldId id="269" r:id="rId7"/>
    <p:sldId id="270" r:id="rId8"/>
    <p:sldId id="262" r:id="rId9"/>
    <p:sldId id="295" r:id="rId10"/>
    <p:sldId id="294" r:id="rId11"/>
    <p:sldId id="293" r:id="rId12"/>
    <p:sldId id="292" r:id="rId13"/>
    <p:sldId id="291" r:id="rId14"/>
    <p:sldId id="258" r:id="rId15"/>
    <p:sldId id="300" r:id="rId16"/>
    <p:sldId id="260" r:id="rId17"/>
    <p:sldId id="261" r:id="rId18"/>
    <p:sldId id="263" r:id="rId19"/>
    <p:sldId id="264" r:id="rId20"/>
    <p:sldId id="265" r:id="rId21"/>
    <p:sldId id="266" r:id="rId22"/>
    <p:sldId id="267" r:id="rId23"/>
    <p:sldId id="268" r:id="rId24"/>
    <p:sldId id="271" r:id="rId25"/>
    <p:sldId id="272" r:id="rId26"/>
    <p:sldId id="273" r:id="rId27"/>
    <p:sldId id="274" r:id="rId28"/>
    <p:sldId id="275" r:id="rId29"/>
    <p:sldId id="276" r:id="rId30"/>
    <p:sldId id="29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PyBQD4vDroNY/0yR1PKMw==" hashData="29FmzLXxUcih4CzAnFrGvRO6JO5SiQL9a8HpzugcI1prEBnBifnjqBAn+A6Wz1GFHkLKioJDxr1rIrdTWWEC7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941" autoAdjust="0"/>
    <p:restoredTop sz="94660"/>
  </p:normalViewPr>
  <p:slideViewPr>
    <p:cSldViewPr snapToGrid="0">
      <p:cViewPr varScale="1">
        <p:scale>
          <a:sx n="68" d="100"/>
          <a:sy n="68" d="100"/>
        </p:scale>
        <p:origin x="1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06/07/2022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06/07/2022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06/07/2022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06/07/2022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06/07/2022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06/07/2022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06/07/2022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06/07/2022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06/07/2022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06/07/2022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06/07/2022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06/07/2022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extérieur, maison, pierre&#10;&#10;Description générée automatiquement">
            <a:extLst>
              <a:ext uri="{FF2B5EF4-FFF2-40B4-BE49-F238E27FC236}">
                <a16:creationId xmlns:a16="http://schemas.microsoft.com/office/drawing/2014/main" id="{2D5A4B6C-5FA4-7F4F-877F-665E3EDD29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015" y="228600"/>
            <a:ext cx="5884985" cy="64008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49D3DF4-00C0-59EA-573A-CC466BCC86DF}"/>
              </a:ext>
            </a:extLst>
          </p:cNvPr>
          <p:cNvSpPr txBox="1"/>
          <p:nvPr/>
        </p:nvSpPr>
        <p:spPr>
          <a:xfrm>
            <a:off x="6474456" y="372964"/>
            <a:ext cx="55065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Le Gouffre De Padirac</a:t>
            </a:r>
          </a:p>
        </p:txBody>
      </p:sp>
      <p:pic>
        <p:nvPicPr>
          <p:cNvPr id="3" name="Image 2" descr="Une image contenant fleur, fenêtre, intérieur, table&#10;&#10;Description générée automatiquement">
            <a:extLst>
              <a:ext uri="{FF2B5EF4-FFF2-40B4-BE49-F238E27FC236}">
                <a16:creationId xmlns:a16="http://schemas.microsoft.com/office/drawing/2014/main" id="{71CD875A-2804-0D6B-0027-AC8A8213016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1246" y="1327071"/>
            <a:ext cx="3839970" cy="488623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A70415-03AA-8623-87D1-F1BDD04AFD9C}"/>
              </a:ext>
            </a:extLst>
          </p:cNvPr>
          <p:cNvSpPr txBox="1"/>
          <p:nvPr/>
        </p:nvSpPr>
        <p:spPr>
          <a:xfrm>
            <a:off x="8057071" y="3019245"/>
            <a:ext cx="2898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Mairie De Padirac</a:t>
            </a:r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  <p:sndAc>
          <p:stSnd loop="1">
            <p:snd r:embed="rId2" name="Karaoké L'envie d'aimer - Les Dix Commandements.wav"/>
          </p:stSnd>
        </p:sndAc>
      </p:transition>
    </mc:Choice>
    <mc:Fallback>
      <p:transition spd="slow" advClick="0" advTm="16000">
        <p:fade/>
        <p:sndAc>
          <p:stSnd loop="1">
            <p:snd r:embed="rId2" name="Karaoké L'envie d'aimer - Les Dix Commandement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810E327-CEE0-31AF-C100-F46668AD7BB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gouffre de Padirac est l'entrée monumentale d'une cavité naturelle, situé dans le Lot en France, d'une dimension de 35 mètres de diamètre environ. Au fond de ce gouffre, à 103 mètres de profondeur, coule une rivière souterraine qui parcourt une partie d'un grand réseau de plus de 55 kilomètres de développement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95B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arbre, extérieur, montagne, vieux&#10;&#10;Description générée automatiquement">
            <a:extLst>
              <a:ext uri="{FF2B5EF4-FFF2-40B4-BE49-F238E27FC236}">
                <a16:creationId xmlns:a16="http://schemas.microsoft.com/office/drawing/2014/main" id="{3B489F11-966B-9778-FEA0-A1149A0B0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751" y="666750"/>
            <a:ext cx="10877550" cy="5581650"/>
          </a:xfrm>
          <a:prstGeom prst="rect">
            <a:avLst/>
          </a:prstGeom>
          <a:ln w="177800" cmpd="tri">
            <a:solidFill>
              <a:schemeClr val="accent4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E95E46-60F6-5720-FB45-18E5E036EA8D}"/>
              </a:ext>
            </a:extLst>
          </p:cNvPr>
          <p:cNvSpPr txBox="1"/>
          <p:nvPr/>
        </p:nvSpPr>
        <p:spPr>
          <a:xfrm>
            <a:off x="3788228" y="82216"/>
            <a:ext cx="7371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Cité Médiévale de Rocamadour</a:t>
            </a:r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34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herbe, bâtiment&#10;&#10;Description générée automatiquement">
            <a:extLst>
              <a:ext uri="{FF2B5EF4-FFF2-40B4-BE49-F238E27FC236}">
                <a16:creationId xmlns:a16="http://schemas.microsoft.com/office/drawing/2014/main" id="{2835C34D-7BC0-3DDC-3D47-0901AC0120C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80975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803BA00-3296-2787-9A72-7F42CD68A543}"/>
              </a:ext>
            </a:extLst>
          </p:cNvPr>
          <p:cNvSpPr txBox="1"/>
          <p:nvPr/>
        </p:nvSpPr>
        <p:spPr>
          <a:xfrm>
            <a:off x="3806889" y="81703"/>
            <a:ext cx="7165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L’</a:t>
            </a:r>
            <a:r>
              <a:rPr lang="fr-FR" sz="2400" b="1" dirty="0" err="1">
                <a:solidFill>
                  <a:srgbClr val="FFFF00"/>
                </a:solidFill>
              </a:rPr>
              <a:t>eglise</a:t>
            </a:r>
            <a:r>
              <a:rPr lang="fr-FR" sz="2400" b="1" dirty="0">
                <a:solidFill>
                  <a:srgbClr val="FFFF00"/>
                </a:solidFill>
              </a:rPr>
              <a:t>  au milieu du village</a:t>
            </a:r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47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bâtiment, ciel, maison&#10;&#10;Description générée automatiquement">
            <a:extLst>
              <a:ext uri="{FF2B5EF4-FFF2-40B4-BE49-F238E27FC236}">
                <a16:creationId xmlns:a16="http://schemas.microsoft.com/office/drawing/2014/main" id="{78B59F64-AEA8-7FAC-D776-7C15CE82E3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4625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44AB60A-E6C7-B6A1-4B0A-947462C3A930}"/>
              </a:ext>
            </a:extLst>
          </p:cNvPr>
          <p:cNvSpPr txBox="1"/>
          <p:nvPr/>
        </p:nvSpPr>
        <p:spPr>
          <a:xfrm>
            <a:off x="5579705" y="100098"/>
            <a:ext cx="8416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Halle </a:t>
            </a:r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plante&#10;&#10;Description générée automatiquement">
            <a:extLst>
              <a:ext uri="{FF2B5EF4-FFF2-40B4-BE49-F238E27FC236}">
                <a16:creationId xmlns:a16="http://schemas.microsoft.com/office/drawing/2014/main" id="{D3745A9A-51FF-BD82-864F-E44CB576D6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765" y="292608"/>
            <a:ext cx="5677451" cy="6272784"/>
          </a:xfrm>
          <a:prstGeom prst="rect">
            <a:avLst/>
          </a:prstGeom>
          <a:ln w="34925">
            <a:solidFill>
              <a:srgbClr val="FF0000"/>
            </a:solidFill>
          </a:ln>
        </p:spPr>
      </p:pic>
      <p:pic>
        <p:nvPicPr>
          <p:cNvPr id="5" name="Image 4" descr="Une image contenant fleur, fenêtre, intérieur, table&#10;&#10;Description générée automatiquement">
            <a:extLst>
              <a:ext uri="{FF2B5EF4-FFF2-40B4-BE49-F238E27FC236}">
                <a16:creationId xmlns:a16="http://schemas.microsoft.com/office/drawing/2014/main" id="{7B8496A6-357F-477D-43C9-D85F61EA02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4650" y="292608"/>
            <a:ext cx="5143500" cy="6272784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2632750-BFC1-B352-8ED0-6F2FE2CFA8C5}"/>
              </a:ext>
            </a:extLst>
          </p:cNvPr>
          <p:cNvSpPr txBox="1"/>
          <p:nvPr/>
        </p:nvSpPr>
        <p:spPr>
          <a:xfrm>
            <a:off x="7556739" y="2001328"/>
            <a:ext cx="37783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fois à 103 mètres  sous terre  le parcours de visite  longe la rivière  souterraine de Padirac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3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D7921E7F-E246-A851-3D85-72517ED391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00025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7F1D228-D516-B454-09D6-ADD33C086ACA}"/>
              </a:ext>
            </a:extLst>
          </p:cNvPr>
          <p:cNvSpPr txBox="1"/>
          <p:nvPr/>
        </p:nvSpPr>
        <p:spPr>
          <a:xfrm>
            <a:off x="1532382" y="63167"/>
            <a:ext cx="9784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L’Embarcadère  du Gouffre  les visiteurs sont accompagnés par un guide </a:t>
            </a: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75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maison, plante&#10;&#10;Description générée automatiquement">
            <a:extLst>
              <a:ext uri="{FF2B5EF4-FFF2-40B4-BE49-F238E27FC236}">
                <a16:creationId xmlns:a16="http://schemas.microsoft.com/office/drawing/2014/main" id="{83989DEC-F5FB-F238-BE88-BA72AF09C9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709834B-994A-D9C6-0546-0E5157CD6218}"/>
              </a:ext>
            </a:extLst>
          </p:cNvPr>
          <p:cNvSpPr txBox="1"/>
          <p:nvPr/>
        </p:nvSpPr>
        <p:spPr>
          <a:xfrm>
            <a:off x="5545405" y="100098"/>
            <a:ext cx="5815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Padirac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30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route, bâtiment&#10;&#10;Description générée automatiquement">
            <a:extLst>
              <a:ext uri="{FF2B5EF4-FFF2-40B4-BE49-F238E27FC236}">
                <a16:creationId xmlns:a16="http://schemas.microsoft.com/office/drawing/2014/main" id="{6A56FE40-9F23-AB26-13B1-E0520B36C1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84150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265A1A3-D9DB-F7B8-9FA5-3B15B759E69A}"/>
              </a:ext>
            </a:extLst>
          </p:cNvPr>
          <p:cNvSpPr txBox="1"/>
          <p:nvPr/>
        </p:nvSpPr>
        <p:spPr>
          <a:xfrm>
            <a:off x="4307456" y="81703"/>
            <a:ext cx="7884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L’Eglise De de Padirac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nature, pont&#10;&#10;Description générée automatiquement">
            <a:extLst>
              <a:ext uri="{FF2B5EF4-FFF2-40B4-BE49-F238E27FC236}">
                <a16:creationId xmlns:a16="http://schemas.microsoft.com/office/drawing/2014/main" id="{F19092C1-FF74-D2F9-565A-13F5DAD38C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8" y="210312"/>
            <a:ext cx="5383573" cy="6437376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pic>
        <p:nvPicPr>
          <p:cNvPr id="8" name="Image 7" descr="Une image contenant fleur, fenêtre, intérieur, table&#10;&#10;Description générée automatiquement">
            <a:extLst>
              <a:ext uri="{FF2B5EF4-FFF2-40B4-BE49-F238E27FC236}">
                <a16:creationId xmlns:a16="http://schemas.microsoft.com/office/drawing/2014/main" id="{4401318B-8451-4815-B528-AF1ACABAC5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4384" y="786384"/>
            <a:ext cx="3962400" cy="5285232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3503CCC-FF42-CF51-1E83-1B784B6CB885}"/>
              </a:ext>
            </a:extLst>
          </p:cNvPr>
          <p:cNvSpPr txBox="1"/>
          <p:nvPr/>
        </p:nvSpPr>
        <p:spPr>
          <a:xfrm>
            <a:off x="8213381" y="2639531"/>
            <a:ext cx="3207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Gouffre de Padirac</a:t>
            </a: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arbre, bâtiment&#10;&#10;Description générée automatiquement">
            <a:extLst>
              <a:ext uri="{FF2B5EF4-FFF2-40B4-BE49-F238E27FC236}">
                <a16:creationId xmlns:a16="http://schemas.microsoft.com/office/drawing/2014/main" id="{8A5AF7C6-B240-0C7B-F18C-468353F4FE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2216" y="475488"/>
            <a:ext cx="9267568" cy="6181344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F00D98-E8F4-3AB7-155E-FF30B26C0F29}"/>
              </a:ext>
            </a:extLst>
          </p:cNvPr>
          <p:cNvSpPr txBox="1"/>
          <p:nvPr/>
        </p:nvSpPr>
        <p:spPr>
          <a:xfrm>
            <a:off x="4511960" y="-13823"/>
            <a:ext cx="704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Entrée des Visiteurs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fleur, fenêtre, intérieur, table&#10;&#10;Description générée automatiquement">
            <a:extLst>
              <a:ext uri="{FF2B5EF4-FFF2-40B4-BE49-F238E27FC236}">
                <a16:creationId xmlns:a16="http://schemas.microsoft.com/office/drawing/2014/main" id="{CABC8680-D2CC-F5DF-09A8-3B8782DD25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1634" y="643467"/>
            <a:ext cx="4312009" cy="5571066"/>
          </a:xfrm>
          <a:prstGeom prst="rect">
            <a:avLst/>
          </a:prstGeom>
          <a:ln w="133350" cmpd="tri">
            <a:solidFill>
              <a:srgbClr val="FFFF00"/>
            </a:solidFill>
          </a:ln>
        </p:spPr>
      </p:pic>
      <p:sp>
        <p:nvSpPr>
          <p:cNvPr id="16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ture, intérieur, caverne, peinture&#10;&#10;Description générée automatiquement">
            <a:extLst>
              <a:ext uri="{FF2B5EF4-FFF2-40B4-BE49-F238E27FC236}">
                <a16:creationId xmlns:a16="http://schemas.microsoft.com/office/drawing/2014/main" id="{5E117FD6-CB63-7FF7-CCAC-EDEBC5538E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977" y="643467"/>
            <a:ext cx="3779647" cy="5571066"/>
          </a:xfrm>
          <a:prstGeom prst="rect">
            <a:avLst/>
          </a:prstGeom>
          <a:ln w="139700" cmpd="tri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72E6308-72A5-AAFF-8F44-19328530DC1A}"/>
              </a:ext>
            </a:extLst>
          </p:cNvPr>
          <p:cNvSpPr txBox="1"/>
          <p:nvPr/>
        </p:nvSpPr>
        <p:spPr>
          <a:xfrm>
            <a:off x="7807568" y="2560320"/>
            <a:ext cx="32637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Deux Spéléologues dans le réseau de Padirac</a:t>
            </a:r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averne, roche, nature&#10;&#10;Description générée automatiquement">
            <a:extLst>
              <a:ext uri="{FF2B5EF4-FFF2-40B4-BE49-F238E27FC236}">
                <a16:creationId xmlns:a16="http://schemas.microsoft.com/office/drawing/2014/main" id="{FAF4659E-D241-6DB4-21C5-448C07D2EF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643467" y="643467"/>
            <a:ext cx="5372099" cy="5571066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7" name="Image 6" descr="Une image contenant fleur, fenêtre, intérieur, table&#10;&#10;Description générée automatiquement">
            <a:extLst>
              <a:ext uri="{FF2B5EF4-FFF2-40B4-BE49-F238E27FC236}">
                <a16:creationId xmlns:a16="http://schemas.microsoft.com/office/drawing/2014/main" id="{1C15DF3D-E128-D86A-80F7-BFC5054930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5537" y="678897"/>
            <a:ext cx="4282101" cy="5535636"/>
          </a:xfrm>
          <a:prstGeom prst="rect">
            <a:avLst/>
          </a:prstGeom>
          <a:ln w="104775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2290537-67B4-50F0-814D-C3A94C401D84}"/>
              </a:ext>
            </a:extLst>
          </p:cNvPr>
          <p:cNvSpPr txBox="1"/>
          <p:nvPr/>
        </p:nvSpPr>
        <p:spPr>
          <a:xfrm>
            <a:off x="8041386" y="1983545"/>
            <a:ext cx="2926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Navigation  d’un spéléologue  sur un canot  dans la rivière  de Padirac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nature, vallée&#10;&#10;Description générée automatiquement">
            <a:extLst>
              <a:ext uri="{FF2B5EF4-FFF2-40B4-BE49-F238E27FC236}">
                <a16:creationId xmlns:a16="http://schemas.microsoft.com/office/drawing/2014/main" id="{6448799A-D9FB-F408-1833-3F736860B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693" y="158262"/>
            <a:ext cx="5879123" cy="6541476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5" name="Image 4" descr="Une image contenant fleur, fenêtre, intérieur, table&#10;&#10;Description générée automatiquement">
            <a:extLst>
              <a:ext uri="{FF2B5EF4-FFF2-40B4-BE49-F238E27FC236}">
                <a16:creationId xmlns:a16="http://schemas.microsoft.com/office/drawing/2014/main" id="{FD23D1FB-9235-F1BC-C8B1-3EB905B9AE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5985" y="963338"/>
            <a:ext cx="4664322" cy="493132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08B74F3-BBB2-AA22-D640-7BA6A236D1D1}"/>
              </a:ext>
            </a:extLst>
          </p:cNvPr>
          <p:cNvSpPr txBox="1"/>
          <p:nvPr/>
        </p:nvSpPr>
        <p:spPr>
          <a:xfrm>
            <a:off x="8489853" y="2611043"/>
            <a:ext cx="370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Escalier d’Accès</a:t>
            </a: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4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22EDA6A-9D74-DDD8-5296-0695F0A281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7800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94425AE-42DA-0ADA-952F-9BFABE13C6D9}"/>
              </a:ext>
            </a:extLst>
          </p:cNvPr>
          <p:cNvSpPr txBox="1"/>
          <p:nvPr/>
        </p:nvSpPr>
        <p:spPr>
          <a:xfrm>
            <a:off x="3922437" y="46712"/>
            <a:ext cx="7626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Gour éclairé sur le lac supérieur</a:t>
            </a:r>
          </a:p>
        </p:txBody>
      </p:sp>
    </p:spTree>
    <p:extLst>
      <p:ext uri="{BB962C8B-B14F-4D97-AF65-F5344CB8AC3E}">
        <p14:creationId xmlns:p14="http://schemas.microsoft.com/office/powerpoint/2010/main" val="693918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roche, vallée, nature, canyon&#10;&#10;Description générée automatiquement">
            <a:extLst>
              <a:ext uri="{FF2B5EF4-FFF2-40B4-BE49-F238E27FC236}">
                <a16:creationId xmlns:a16="http://schemas.microsoft.com/office/drawing/2014/main" id="{AA0D632A-4D6C-98C1-66E0-B38BE0AD60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4625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2C5A68D-577A-70CB-62C7-6372DA94CAED}"/>
              </a:ext>
            </a:extLst>
          </p:cNvPr>
          <p:cNvSpPr txBox="1"/>
          <p:nvPr/>
        </p:nvSpPr>
        <p:spPr>
          <a:xfrm>
            <a:off x="4641011" y="34138"/>
            <a:ext cx="8919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Grotte De Padirac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27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ture, vallée, canyon, caverne&#10;&#10;Description générée automatiquement">
            <a:extLst>
              <a:ext uri="{FF2B5EF4-FFF2-40B4-BE49-F238E27FC236}">
                <a16:creationId xmlns:a16="http://schemas.microsoft.com/office/drawing/2014/main" id="{747BF80E-D578-1B7A-04D4-5BFAF945CF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751DC2C-5D24-BAA7-F44F-F54C7C434C18}"/>
              </a:ext>
            </a:extLst>
          </p:cNvPr>
          <p:cNvSpPr txBox="1"/>
          <p:nvPr/>
        </p:nvSpPr>
        <p:spPr>
          <a:xfrm>
            <a:off x="4439498" y="9198"/>
            <a:ext cx="8540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Grotte De Padirac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A5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ture, vallée, roche, canyon&#10;&#10;Description générée automatiquement">
            <a:extLst>
              <a:ext uri="{FF2B5EF4-FFF2-40B4-BE49-F238E27FC236}">
                <a16:creationId xmlns:a16="http://schemas.microsoft.com/office/drawing/2014/main" id="{5CA8C3B8-AFA0-CE8F-415E-9D8CAB81F2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1450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A4ED327-EFBE-5A66-B456-CBE1563A78DA}"/>
              </a:ext>
            </a:extLst>
          </p:cNvPr>
          <p:cNvSpPr txBox="1"/>
          <p:nvPr/>
        </p:nvSpPr>
        <p:spPr>
          <a:xfrm>
            <a:off x="4456938" y="0"/>
            <a:ext cx="7973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Grotte de Padirac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A68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nature&#10;&#10;Description générée automatiquement">
            <a:extLst>
              <a:ext uri="{FF2B5EF4-FFF2-40B4-BE49-F238E27FC236}">
                <a16:creationId xmlns:a16="http://schemas.microsoft.com/office/drawing/2014/main" id="{6FFE4A3A-5377-1C99-78FA-EEAD10C473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7800" cmpd="tri">
            <a:solidFill>
              <a:schemeClr val="accent4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FE5D8F3-7BC9-C353-D854-D6540C7A4761}"/>
              </a:ext>
            </a:extLst>
          </p:cNvPr>
          <p:cNvSpPr txBox="1"/>
          <p:nvPr/>
        </p:nvSpPr>
        <p:spPr>
          <a:xfrm>
            <a:off x="4656582" y="18395"/>
            <a:ext cx="7296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Grotte De Padirac</a:t>
            </a: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380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nature, montagne, caverne, zone&#10;&#10;Description générée automatiquement">
            <a:extLst>
              <a:ext uri="{FF2B5EF4-FFF2-40B4-BE49-F238E27FC236}">
                <a16:creationId xmlns:a16="http://schemas.microsoft.com/office/drawing/2014/main" id="{5CD83C81-6556-1B59-47E1-86128D4470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7800" cmpd="tri">
            <a:solidFill>
              <a:schemeClr val="accent4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DCA5856-255D-B372-20D1-24D7A88C7C96}"/>
              </a:ext>
            </a:extLst>
          </p:cNvPr>
          <p:cNvSpPr txBox="1"/>
          <p:nvPr/>
        </p:nvSpPr>
        <p:spPr>
          <a:xfrm>
            <a:off x="4324393" y="65992"/>
            <a:ext cx="11237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Grotte De Padirac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65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ture, caverne&#10;&#10;Description générée automatiquement">
            <a:extLst>
              <a:ext uri="{FF2B5EF4-FFF2-40B4-BE49-F238E27FC236}">
                <a16:creationId xmlns:a16="http://schemas.microsoft.com/office/drawing/2014/main" id="{F569144D-963C-3AC2-B778-08B18118D2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87325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8362CBA-0388-773E-DDAC-051D2FE74761}"/>
              </a:ext>
            </a:extLst>
          </p:cNvPr>
          <p:cNvSpPr txBox="1"/>
          <p:nvPr/>
        </p:nvSpPr>
        <p:spPr>
          <a:xfrm>
            <a:off x="4712208" y="32553"/>
            <a:ext cx="7479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grotte de Padirac</a:t>
            </a:r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3B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394982B4-F366-F5F7-02F0-1F9DCCCAF8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7800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EB96441-EA88-F908-5D58-F6282165784C}"/>
              </a:ext>
            </a:extLst>
          </p:cNvPr>
          <p:cNvSpPr txBox="1"/>
          <p:nvPr/>
        </p:nvSpPr>
        <p:spPr>
          <a:xfrm>
            <a:off x="3174520" y="-1"/>
            <a:ext cx="8350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Gouffre de Padirac  et sa Stalactite Géante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53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ture, caverne&#10;&#10;Description générée automatiquement">
            <a:extLst>
              <a:ext uri="{FF2B5EF4-FFF2-40B4-BE49-F238E27FC236}">
                <a16:creationId xmlns:a16="http://schemas.microsoft.com/office/drawing/2014/main" id="{A69FE289-DA46-5F53-EF6C-236DA8BA9C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03200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B629B45-46C7-709D-BF47-C0EEE42D1E7D}"/>
              </a:ext>
            </a:extLst>
          </p:cNvPr>
          <p:cNvSpPr txBox="1"/>
          <p:nvPr/>
        </p:nvSpPr>
        <p:spPr>
          <a:xfrm>
            <a:off x="4477109" y="18395"/>
            <a:ext cx="6349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Gouffre de Padirac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3F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ture, vallée, canyon, ravin&#10;&#10;Description générée automatiquement">
            <a:extLst>
              <a:ext uri="{FF2B5EF4-FFF2-40B4-BE49-F238E27FC236}">
                <a16:creationId xmlns:a16="http://schemas.microsoft.com/office/drawing/2014/main" id="{80F6588C-B2EB-593C-2698-368CC2C291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1486CF2-6EF4-047A-C40E-1A710CCDE03A}"/>
              </a:ext>
            </a:extLst>
          </p:cNvPr>
          <p:cNvSpPr txBox="1"/>
          <p:nvPr/>
        </p:nvSpPr>
        <p:spPr>
          <a:xfrm>
            <a:off x="643467" y="5465239"/>
            <a:ext cx="10437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Partie Navigable de la rivière ,qui parcours plus de 20 Kilomètres  offre une promenade  en barque  sur 500 m</a:t>
            </a:r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F3D1EB-C727-425B-38A3-655BB3BCC3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16" y="256032"/>
            <a:ext cx="7370064" cy="645566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5" name="Image 4" descr="Une image contenant fleur, fenêtre, intérieur, table&#10;&#10;Description générée automatiquement">
            <a:extLst>
              <a:ext uri="{FF2B5EF4-FFF2-40B4-BE49-F238E27FC236}">
                <a16:creationId xmlns:a16="http://schemas.microsoft.com/office/drawing/2014/main" id="{4FE515E1-332E-6039-EF8B-7240D6AC18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2393" y="1480983"/>
            <a:ext cx="4163568" cy="44194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F9DA396-65CC-192C-F553-B40A50A0DB20}"/>
              </a:ext>
            </a:extLst>
          </p:cNvPr>
          <p:cNvSpPr txBox="1"/>
          <p:nvPr/>
        </p:nvSpPr>
        <p:spPr>
          <a:xfrm>
            <a:off x="8507082" y="2883699"/>
            <a:ext cx="26741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lac de La pluie (gouffre de Padirac)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B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nature, caverne&#10;&#10;Description générée automatiquement">
            <a:extLst>
              <a:ext uri="{FF2B5EF4-FFF2-40B4-BE49-F238E27FC236}">
                <a16:creationId xmlns:a16="http://schemas.microsoft.com/office/drawing/2014/main" id="{F4A7B867-B99A-39C7-AF8F-1A37AEA414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12725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3789668-E5DB-4BD5-4A74-E18B4E62C206}"/>
              </a:ext>
            </a:extLst>
          </p:cNvPr>
          <p:cNvSpPr txBox="1"/>
          <p:nvPr/>
        </p:nvSpPr>
        <p:spPr>
          <a:xfrm>
            <a:off x="1385977" y="0"/>
            <a:ext cx="9420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L’eau Ruisselle  continuellement  le long de  cette stalactite  géante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56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ture&#10;&#10;Description générée automatiquement">
            <a:extLst>
              <a:ext uri="{FF2B5EF4-FFF2-40B4-BE49-F238E27FC236}">
                <a16:creationId xmlns:a16="http://schemas.microsoft.com/office/drawing/2014/main" id="{AC108ABB-093C-F7FB-E68F-EA73E38CAD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4625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3CBE6BA-5FA8-48A9-EE73-46804031C6F8}"/>
              </a:ext>
            </a:extLst>
          </p:cNvPr>
          <p:cNvSpPr txBox="1"/>
          <p:nvPr/>
        </p:nvSpPr>
        <p:spPr>
          <a:xfrm>
            <a:off x="2183363" y="100098"/>
            <a:ext cx="9013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Visiteurs admirent la </a:t>
            </a:r>
            <a:r>
              <a:rPr lang="fr-FR" sz="2400" b="1" dirty="0" err="1">
                <a:solidFill>
                  <a:srgbClr val="FFFF00"/>
                </a:solidFill>
              </a:rPr>
              <a:t>successsion</a:t>
            </a:r>
            <a:r>
              <a:rPr lang="fr-FR" sz="2400" b="1" dirty="0">
                <a:solidFill>
                  <a:srgbClr val="FFFF00"/>
                </a:solidFill>
              </a:rPr>
              <a:t> de ses barrages naturels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57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ture, caverne&#10;&#10;Description générée automatiquement">
            <a:extLst>
              <a:ext uri="{FF2B5EF4-FFF2-40B4-BE49-F238E27FC236}">
                <a16:creationId xmlns:a16="http://schemas.microsoft.com/office/drawing/2014/main" id="{F2B821FC-6110-C16C-6D37-749C1D9E19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4625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58E8F34-EB80-3F95-5A9D-E1BF95BC4834}"/>
              </a:ext>
            </a:extLst>
          </p:cNvPr>
          <p:cNvSpPr txBox="1"/>
          <p:nvPr/>
        </p:nvSpPr>
        <p:spPr>
          <a:xfrm>
            <a:off x="477012" y="0"/>
            <a:ext cx="1171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Ce Lac Suspendu non alimenté  par la rivière  mais uniquement  par de l’eau d’infiltration</a:t>
            </a:r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20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ture, caverne&#10;&#10;Description générée automatiquement">
            <a:extLst>
              <a:ext uri="{FF2B5EF4-FFF2-40B4-BE49-F238E27FC236}">
                <a16:creationId xmlns:a16="http://schemas.microsoft.com/office/drawing/2014/main" id="{7542E74C-7178-54E8-F89B-8CD3B1A211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1450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65D918E-15D7-58FC-2373-D2B47DBB1630}"/>
              </a:ext>
            </a:extLst>
          </p:cNvPr>
          <p:cNvSpPr txBox="1"/>
          <p:nvPr/>
        </p:nvSpPr>
        <p:spPr>
          <a:xfrm>
            <a:off x="849287" y="5383536"/>
            <a:ext cx="106992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Le parcours de visite  surplombe ensuite la &lt; Pile d’assiette &gt; pour admirer une des plus grandes salles visitables d’Europe</a:t>
            </a: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22E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nature, vallée, caverne&#10;&#10;Description générée automatiquement">
            <a:extLst>
              <a:ext uri="{FF2B5EF4-FFF2-40B4-BE49-F238E27FC236}">
                <a16:creationId xmlns:a16="http://schemas.microsoft.com/office/drawing/2014/main" id="{3703F650-1651-A0F4-6CE0-F64C2ECD50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4625" cmpd="tri">
            <a:solidFill>
              <a:schemeClr val="accent4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0A6907E-B13C-F103-3146-0315A0D9CF0F}"/>
              </a:ext>
            </a:extLst>
          </p:cNvPr>
          <p:cNvSpPr txBox="1"/>
          <p:nvPr/>
        </p:nvSpPr>
        <p:spPr>
          <a:xfrm>
            <a:off x="7333861" y="559146"/>
            <a:ext cx="438112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Suite   à  l'Ascension  de la Salle du Grand Dôme  ,le spectacle est Grandiose  lors de  la descente   Observant  &lt; la Grande Colonne &gt;  et surplombant  la rivière  le Parcours est presque suspendu  à plusieurs dizaines de mètres </a:t>
            </a:r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302</Words>
  <Application>Microsoft Office PowerPoint</Application>
  <PresentationFormat>Grand écran</PresentationFormat>
  <Paragraphs>31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9</cp:revision>
  <dcterms:created xsi:type="dcterms:W3CDTF">2022-06-26T11:41:41Z</dcterms:created>
  <dcterms:modified xsi:type="dcterms:W3CDTF">2022-07-06T08:26:33Z</dcterms:modified>
</cp:coreProperties>
</file>