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301" r:id="rId3"/>
    <p:sldId id="292" r:id="rId4"/>
    <p:sldId id="293" r:id="rId5"/>
    <p:sldId id="291" r:id="rId6"/>
    <p:sldId id="302" r:id="rId7"/>
    <p:sldId id="289" r:id="rId8"/>
    <p:sldId id="258" r:id="rId9"/>
    <p:sldId id="259" r:id="rId10"/>
    <p:sldId id="260" r:id="rId11"/>
    <p:sldId id="261" r:id="rId12"/>
    <p:sldId id="262" r:id="rId13"/>
    <p:sldId id="263"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96" r:id="rId27"/>
    <p:sldId id="297" r:id="rId28"/>
    <p:sldId id="298" r:id="rId29"/>
    <p:sldId id="299" r:id="rId30"/>
    <p:sldId id="30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kaZx1alsuxbYTdwn8FJZw==" hashData="wsAEeKqfe/sFE+mYyELfWk9AwIoZcx7NLQ4MY7G8VDaMznoEbnJte48rHsDg4jJQgS/AUwc+EsjJ3RBQ59LuD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p:cViewPr varScale="1">
        <p:scale>
          <a:sx n="68" d="100"/>
          <a:sy n="68" d="100"/>
        </p:scale>
        <p:origin x="3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98A89A-465A-43D8-B108-6B055E2F8C7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B59846A-43F1-ABF9-BBC4-79858D3AD1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BC22C2F-239A-0ED5-6B57-6E4F87B78E95}"/>
              </a:ext>
            </a:extLst>
          </p:cNvPr>
          <p:cNvSpPr>
            <a:spLocks noGrp="1"/>
          </p:cNvSpPr>
          <p:nvPr>
            <p:ph type="dt" sz="half" idx="10"/>
          </p:nvPr>
        </p:nvSpPr>
        <p:spPr/>
        <p:txBody>
          <a:bodyPr/>
          <a:lstStyle/>
          <a:p>
            <a:fld id="{4788A97D-56E5-441E-AE49-CD398B183447}" type="datetimeFigureOut">
              <a:rPr lang="fr-FR" smtClean="0"/>
              <a:t>05/07/2022</a:t>
            </a:fld>
            <a:endParaRPr lang="fr-FR"/>
          </a:p>
        </p:txBody>
      </p:sp>
      <p:sp>
        <p:nvSpPr>
          <p:cNvPr id="5" name="Espace réservé du pied de page 4">
            <a:extLst>
              <a:ext uri="{FF2B5EF4-FFF2-40B4-BE49-F238E27FC236}">
                <a16:creationId xmlns:a16="http://schemas.microsoft.com/office/drawing/2014/main" id="{5649AB68-9D9E-90D1-66E0-3F87365D02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5A5618-B557-A417-C98C-05422458B547}"/>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4173724751"/>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1239B3-D3DF-C9E6-DF22-74ADFD2102F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3D0D8F-81BD-1144-E87C-41017595460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EA056DD-9666-C8CC-2D0B-4A68E109709B}"/>
              </a:ext>
            </a:extLst>
          </p:cNvPr>
          <p:cNvSpPr>
            <a:spLocks noGrp="1"/>
          </p:cNvSpPr>
          <p:nvPr>
            <p:ph type="dt" sz="half" idx="10"/>
          </p:nvPr>
        </p:nvSpPr>
        <p:spPr/>
        <p:txBody>
          <a:bodyPr/>
          <a:lstStyle/>
          <a:p>
            <a:fld id="{4788A97D-56E5-441E-AE49-CD398B183447}" type="datetimeFigureOut">
              <a:rPr lang="fr-FR" smtClean="0"/>
              <a:t>05/07/2022</a:t>
            </a:fld>
            <a:endParaRPr lang="fr-FR"/>
          </a:p>
        </p:txBody>
      </p:sp>
      <p:sp>
        <p:nvSpPr>
          <p:cNvPr id="5" name="Espace réservé du pied de page 4">
            <a:extLst>
              <a:ext uri="{FF2B5EF4-FFF2-40B4-BE49-F238E27FC236}">
                <a16:creationId xmlns:a16="http://schemas.microsoft.com/office/drawing/2014/main" id="{8C49DE45-8584-BAAB-3CDF-98129FE0DB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97BF75-E57F-3A18-7487-4EC792775E2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621810343"/>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8723C7-7BE2-E305-D0A0-DF044CBA4D5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556AFBB-67D8-EA9B-5329-FC82F8F8B4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2617770-B53A-DED0-3EE5-0D74C9279612}"/>
              </a:ext>
            </a:extLst>
          </p:cNvPr>
          <p:cNvSpPr>
            <a:spLocks noGrp="1"/>
          </p:cNvSpPr>
          <p:nvPr>
            <p:ph type="dt" sz="half" idx="10"/>
          </p:nvPr>
        </p:nvSpPr>
        <p:spPr/>
        <p:txBody>
          <a:bodyPr/>
          <a:lstStyle/>
          <a:p>
            <a:fld id="{4788A97D-56E5-441E-AE49-CD398B183447}" type="datetimeFigureOut">
              <a:rPr lang="fr-FR" smtClean="0"/>
              <a:t>05/07/2022</a:t>
            </a:fld>
            <a:endParaRPr lang="fr-FR"/>
          </a:p>
        </p:txBody>
      </p:sp>
      <p:sp>
        <p:nvSpPr>
          <p:cNvPr id="5" name="Espace réservé du pied de page 4">
            <a:extLst>
              <a:ext uri="{FF2B5EF4-FFF2-40B4-BE49-F238E27FC236}">
                <a16:creationId xmlns:a16="http://schemas.microsoft.com/office/drawing/2014/main" id="{CB315304-5E2C-793A-AF33-60053A66E1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5651B5-0E8A-3C79-5770-4F3C88D981E1}"/>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46081183"/>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34F724-3485-85FD-FBD9-0FE87613EA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07C7A2-0C6E-FFB6-454D-81491BCEB17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2C3B69E-AA7C-E19B-7B09-D7140C715C6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F6A851A-54B0-F476-C6D4-6CE06DFB01CF}"/>
              </a:ext>
            </a:extLst>
          </p:cNvPr>
          <p:cNvSpPr>
            <a:spLocks noGrp="1"/>
          </p:cNvSpPr>
          <p:nvPr>
            <p:ph type="dt" sz="half" idx="10"/>
          </p:nvPr>
        </p:nvSpPr>
        <p:spPr/>
        <p:txBody>
          <a:bodyPr/>
          <a:lstStyle/>
          <a:p>
            <a:fld id="{4788A97D-56E5-441E-AE49-CD398B183447}" type="datetimeFigureOut">
              <a:rPr lang="fr-FR" smtClean="0"/>
              <a:t>05/07/2022</a:t>
            </a:fld>
            <a:endParaRPr lang="fr-FR"/>
          </a:p>
        </p:txBody>
      </p:sp>
      <p:sp>
        <p:nvSpPr>
          <p:cNvPr id="6" name="Espace réservé du pied de page 5">
            <a:extLst>
              <a:ext uri="{FF2B5EF4-FFF2-40B4-BE49-F238E27FC236}">
                <a16:creationId xmlns:a16="http://schemas.microsoft.com/office/drawing/2014/main" id="{609130E8-B4CC-A631-AA4B-63C1D15B6D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4182533-A686-759C-9289-2C697E3190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918469783"/>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075160-B8DF-F077-E8C6-BC79C92E3D8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9187224-F37E-D25F-62C6-9249B1B29E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0FF967C-5D1B-6BB1-8BB6-A6602E86135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257F72-897A-4ACA-9B80-C40A3A2CF4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6A40359-9645-2576-0C29-F19ACF443A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D33D0C-A819-B455-4318-E441D04B563E}"/>
              </a:ext>
            </a:extLst>
          </p:cNvPr>
          <p:cNvSpPr>
            <a:spLocks noGrp="1"/>
          </p:cNvSpPr>
          <p:nvPr>
            <p:ph type="dt" sz="half" idx="10"/>
          </p:nvPr>
        </p:nvSpPr>
        <p:spPr/>
        <p:txBody>
          <a:bodyPr/>
          <a:lstStyle/>
          <a:p>
            <a:fld id="{4788A97D-56E5-441E-AE49-CD398B183447}" type="datetimeFigureOut">
              <a:rPr lang="fr-FR" smtClean="0"/>
              <a:t>05/07/2022</a:t>
            </a:fld>
            <a:endParaRPr lang="fr-FR"/>
          </a:p>
        </p:txBody>
      </p:sp>
      <p:sp>
        <p:nvSpPr>
          <p:cNvPr id="8" name="Espace réservé du pied de page 7">
            <a:extLst>
              <a:ext uri="{FF2B5EF4-FFF2-40B4-BE49-F238E27FC236}">
                <a16:creationId xmlns:a16="http://schemas.microsoft.com/office/drawing/2014/main" id="{15785383-94C1-B6F8-63B0-18E11A9E9E8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954236D-10A7-4555-F261-6B3124B874E3}"/>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2178246398"/>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9DA7C1-2298-30C6-6151-48A9A3B55B1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AF0335E-EAAD-B6A9-9E1F-71859A7278F4}"/>
              </a:ext>
            </a:extLst>
          </p:cNvPr>
          <p:cNvSpPr>
            <a:spLocks noGrp="1"/>
          </p:cNvSpPr>
          <p:nvPr>
            <p:ph type="dt" sz="half" idx="10"/>
          </p:nvPr>
        </p:nvSpPr>
        <p:spPr/>
        <p:txBody>
          <a:bodyPr/>
          <a:lstStyle/>
          <a:p>
            <a:fld id="{4788A97D-56E5-441E-AE49-CD398B183447}" type="datetimeFigureOut">
              <a:rPr lang="fr-FR" smtClean="0"/>
              <a:t>05/07/2022</a:t>
            </a:fld>
            <a:endParaRPr lang="fr-FR"/>
          </a:p>
        </p:txBody>
      </p:sp>
      <p:sp>
        <p:nvSpPr>
          <p:cNvPr id="4" name="Espace réservé du pied de page 3">
            <a:extLst>
              <a:ext uri="{FF2B5EF4-FFF2-40B4-BE49-F238E27FC236}">
                <a16:creationId xmlns:a16="http://schemas.microsoft.com/office/drawing/2014/main" id="{88F52021-5D8A-B2B0-93CA-6DD6D44DC75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1FBEE93-DB59-B431-BD07-A0AB442CDDFB}"/>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803398515"/>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E7691EE-FD06-FD40-87A3-10A048A0D769}"/>
              </a:ext>
            </a:extLst>
          </p:cNvPr>
          <p:cNvSpPr>
            <a:spLocks noGrp="1"/>
          </p:cNvSpPr>
          <p:nvPr>
            <p:ph type="dt" sz="half" idx="10"/>
          </p:nvPr>
        </p:nvSpPr>
        <p:spPr/>
        <p:txBody>
          <a:bodyPr/>
          <a:lstStyle/>
          <a:p>
            <a:fld id="{4788A97D-56E5-441E-AE49-CD398B183447}" type="datetimeFigureOut">
              <a:rPr lang="fr-FR" smtClean="0"/>
              <a:t>05/07/2022</a:t>
            </a:fld>
            <a:endParaRPr lang="fr-FR"/>
          </a:p>
        </p:txBody>
      </p:sp>
      <p:sp>
        <p:nvSpPr>
          <p:cNvPr id="3" name="Espace réservé du pied de page 2">
            <a:extLst>
              <a:ext uri="{FF2B5EF4-FFF2-40B4-BE49-F238E27FC236}">
                <a16:creationId xmlns:a16="http://schemas.microsoft.com/office/drawing/2014/main" id="{1DDE87F8-E280-4368-1A64-7C893A5138E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D980384-2F9A-2E14-E2D6-B9C7D521A936}"/>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351835798"/>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D195F2-6366-53ED-AFEF-6B43099AE8D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5D6CE59-5B8C-9D42-35B0-196EC72772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E698B77-F749-31D3-7F6A-5DC3414EF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BE48C3-42D0-AFB0-0F4E-7097F66A677E}"/>
              </a:ext>
            </a:extLst>
          </p:cNvPr>
          <p:cNvSpPr>
            <a:spLocks noGrp="1"/>
          </p:cNvSpPr>
          <p:nvPr>
            <p:ph type="dt" sz="half" idx="10"/>
          </p:nvPr>
        </p:nvSpPr>
        <p:spPr/>
        <p:txBody>
          <a:bodyPr/>
          <a:lstStyle/>
          <a:p>
            <a:fld id="{4788A97D-56E5-441E-AE49-CD398B183447}" type="datetimeFigureOut">
              <a:rPr lang="fr-FR" smtClean="0"/>
              <a:t>05/07/2022</a:t>
            </a:fld>
            <a:endParaRPr lang="fr-FR"/>
          </a:p>
        </p:txBody>
      </p:sp>
      <p:sp>
        <p:nvSpPr>
          <p:cNvPr id="6" name="Espace réservé du pied de page 5">
            <a:extLst>
              <a:ext uri="{FF2B5EF4-FFF2-40B4-BE49-F238E27FC236}">
                <a16:creationId xmlns:a16="http://schemas.microsoft.com/office/drawing/2014/main" id="{670B1FDF-1E38-8015-9056-0B8AD9D574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6096BDB-BA4E-8147-D6FD-D4602B9202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514764915"/>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6153BC-E7E3-004A-E44F-D663CDA30FA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D0F2A22-7E72-EF84-B63C-FEE7FF7854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51D5AE9-751B-8B44-035B-82A182812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BCAF38-FE34-1716-3C57-98B1D17157DA}"/>
              </a:ext>
            </a:extLst>
          </p:cNvPr>
          <p:cNvSpPr>
            <a:spLocks noGrp="1"/>
          </p:cNvSpPr>
          <p:nvPr>
            <p:ph type="dt" sz="half" idx="10"/>
          </p:nvPr>
        </p:nvSpPr>
        <p:spPr/>
        <p:txBody>
          <a:bodyPr/>
          <a:lstStyle/>
          <a:p>
            <a:fld id="{4788A97D-56E5-441E-AE49-CD398B183447}" type="datetimeFigureOut">
              <a:rPr lang="fr-FR" smtClean="0"/>
              <a:t>05/07/2022</a:t>
            </a:fld>
            <a:endParaRPr lang="fr-FR"/>
          </a:p>
        </p:txBody>
      </p:sp>
      <p:sp>
        <p:nvSpPr>
          <p:cNvPr id="6" name="Espace réservé du pied de page 5">
            <a:extLst>
              <a:ext uri="{FF2B5EF4-FFF2-40B4-BE49-F238E27FC236}">
                <a16:creationId xmlns:a16="http://schemas.microsoft.com/office/drawing/2014/main" id="{52512980-58CA-1144-A74A-DFA2BB59180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4C0C2F5-34D6-6388-B0C5-545E52CF7E74}"/>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089363277"/>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25B12D-25A2-D8E5-EBB8-B48C42A9AF6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08EC1F5-217D-C9F7-60EB-86D417D9591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9CCD1A-03DF-3269-2736-B4B822484529}"/>
              </a:ext>
            </a:extLst>
          </p:cNvPr>
          <p:cNvSpPr>
            <a:spLocks noGrp="1"/>
          </p:cNvSpPr>
          <p:nvPr>
            <p:ph type="dt" sz="half" idx="10"/>
          </p:nvPr>
        </p:nvSpPr>
        <p:spPr/>
        <p:txBody>
          <a:bodyPr/>
          <a:lstStyle/>
          <a:p>
            <a:fld id="{4788A97D-56E5-441E-AE49-CD398B183447}" type="datetimeFigureOut">
              <a:rPr lang="fr-FR" smtClean="0"/>
              <a:t>05/07/2022</a:t>
            </a:fld>
            <a:endParaRPr lang="fr-FR"/>
          </a:p>
        </p:txBody>
      </p:sp>
      <p:sp>
        <p:nvSpPr>
          <p:cNvPr id="5" name="Espace réservé du pied de page 4">
            <a:extLst>
              <a:ext uri="{FF2B5EF4-FFF2-40B4-BE49-F238E27FC236}">
                <a16:creationId xmlns:a16="http://schemas.microsoft.com/office/drawing/2014/main" id="{701CE02C-CCDA-DCE5-E7A2-D5EDB6F830F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2555E2-D05E-277B-28D8-58665DD5378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468413132"/>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3A7AD48-1759-DA9A-AD87-7D401808690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D4359D-7E74-ECE5-8F35-B22A60E658D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5FF721-B1AB-BC26-C3AA-00B58ABE5483}"/>
              </a:ext>
            </a:extLst>
          </p:cNvPr>
          <p:cNvSpPr>
            <a:spLocks noGrp="1"/>
          </p:cNvSpPr>
          <p:nvPr>
            <p:ph type="dt" sz="half" idx="10"/>
          </p:nvPr>
        </p:nvSpPr>
        <p:spPr/>
        <p:txBody>
          <a:bodyPr/>
          <a:lstStyle/>
          <a:p>
            <a:fld id="{4788A97D-56E5-441E-AE49-CD398B183447}" type="datetimeFigureOut">
              <a:rPr lang="fr-FR" smtClean="0"/>
              <a:t>05/07/2022</a:t>
            </a:fld>
            <a:endParaRPr lang="fr-FR"/>
          </a:p>
        </p:txBody>
      </p:sp>
      <p:sp>
        <p:nvSpPr>
          <p:cNvPr id="5" name="Espace réservé du pied de page 4">
            <a:extLst>
              <a:ext uri="{FF2B5EF4-FFF2-40B4-BE49-F238E27FC236}">
                <a16:creationId xmlns:a16="http://schemas.microsoft.com/office/drawing/2014/main" id="{BB15141E-7D8C-DB9E-F632-85CD70AE6DD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AD56CC-3A64-299E-0FB1-0D1B300537B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81777727"/>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616BF0E-5544-495C-298A-01C0EEC119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8734D6E-4910-A26C-0B53-59BBAE2340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FC0B8B-DFF0-6438-935B-BEA66A3D72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88A97D-56E5-441E-AE49-CD398B183447}" type="datetimeFigureOut">
              <a:rPr lang="fr-FR" smtClean="0"/>
              <a:t>05/07/2022</a:t>
            </a:fld>
            <a:endParaRPr lang="fr-FR"/>
          </a:p>
        </p:txBody>
      </p:sp>
      <p:sp>
        <p:nvSpPr>
          <p:cNvPr id="5" name="Espace réservé du pied de page 4">
            <a:extLst>
              <a:ext uri="{FF2B5EF4-FFF2-40B4-BE49-F238E27FC236}">
                <a16:creationId xmlns:a16="http://schemas.microsoft.com/office/drawing/2014/main" id="{D556B83F-E06E-4E6E-4D3C-8D87D12B81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4CAAE5C-5533-E93F-D6F3-7AE0B4D9C3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31406B-4BD3-4440-BE86-3AF5E9422203}" type="slidenum">
              <a:rPr lang="fr-FR" smtClean="0"/>
              <a:t>‹N°›</a:t>
            </a:fld>
            <a:endParaRPr lang="fr-FR"/>
          </a:p>
        </p:txBody>
      </p:sp>
    </p:spTree>
    <p:extLst>
      <p:ext uri="{BB962C8B-B14F-4D97-AF65-F5344CB8AC3E}">
        <p14:creationId xmlns:p14="http://schemas.microsoft.com/office/powerpoint/2010/main" val="3553601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arbre, ciel, extérieur, palmier&#10;&#10;Description générée automatiquement">
            <a:extLst>
              <a:ext uri="{FF2B5EF4-FFF2-40B4-BE49-F238E27FC236}">
                <a16:creationId xmlns:a16="http://schemas.microsoft.com/office/drawing/2014/main" id="{CB69DFB9-6F7C-858D-1A1A-0167E15CE0D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3685" y="530352"/>
            <a:ext cx="9174582" cy="6144768"/>
          </a:xfrm>
          <a:prstGeom prst="rect">
            <a:avLst/>
          </a:prstGeom>
          <a:ln w="25400">
            <a:solidFill>
              <a:srgbClr val="FFFF00"/>
            </a:solidFill>
          </a:ln>
        </p:spPr>
      </p:pic>
      <p:sp>
        <p:nvSpPr>
          <p:cNvPr id="4" name="ZoneTexte 3">
            <a:extLst>
              <a:ext uri="{FF2B5EF4-FFF2-40B4-BE49-F238E27FC236}">
                <a16:creationId xmlns:a16="http://schemas.microsoft.com/office/drawing/2014/main" id="{3671EBB3-3DB4-A239-04E3-184DECA572F7}"/>
              </a:ext>
            </a:extLst>
          </p:cNvPr>
          <p:cNvSpPr txBox="1"/>
          <p:nvPr/>
        </p:nvSpPr>
        <p:spPr>
          <a:xfrm>
            <a:off x="3203275" y="68687"/>
            <a:ext cx="8643668" cy="461665"/>
          </a:xfrm>
          <a:prstGeom prst="rect">
            <a:avLst/>
          </a:prstGeom>
          <a:noFill/>
        </p:spPr>
        <p:txBody>
          <a:bodyPr wrap="square" rtlCol="0">
            <a:spAutoFit/>
          </a:bodyPr>
          <a:lstStyle/>
          <a:p>
            <a:r>
              <a:rPr lang="fr-FR" sz="2400" b="1" dirty="0">
                <a:solidFill>
                  <a:srgbClr val="FFFF00"/>
                </a:solidFill>
              </a:rPr>
              <a:t>Boulvard Mohammed V</a:t>
            </a:r>
          </a:p>
        </p:txBody>
      </p:sp>
      <p:sp>
        <p:nvSpPr>
          <p:cNvPr id="5" name="ZoneTexte 4">
            <a:extLst>
              <a:ext uri="{FF2B5EF4-FFF2-40B4-BE49-F238E27FC236}">
                <a16:creationId xmlns:a16="http://schemas.microsoft.com/office/drawing/2014/main" id="{3641FFCF-7B88-C42E-98FA-9AFA44079865}"/>
              </a:ext>
            </a:extLst>
          </p:cNvPr>
          <p:cNvSpPr txBox="1"/>
          <p:nvPr/>
        </p:nvSpPr>
        <p:spPr>
          <a:xfrm>
            <a:off x="9489056" y="1500996"/>
            <a:ext cx="2702943" cy="1200329"/>
          </a:xfrm>
          <a:prstGeom prst="rect">
            <a:avLst/>
          </a:prstGeom>
          <a:noFill/>
        </p:spPr>
        <p:txBody>
          <a:bodyPr wrap="square" rtlCol="0">
            <a:spAutoFit/>
          </a:bodyPr>
          <a:lstStyle/>
          <a:p>
            <a:r>
              <a:rPr lang="fr-FR" sz="2400" b="1" dirty="0">
                <a:solidFill>
                  <a:srgbClr val="FFFF00"/>
                </a:solidFill>
              </a:rPr>
              <a:t>Lorient Vous Présente La Ville De Rabat ( Maroc )</a:t>
            </a:r>
          </a:p>
        </p:txBody>
      </p:sp>
    </p:spTree>
    <p:extLst>
      <p:ext uri="{BB962C8B-B14F-4D97-AF65-F5344CB8AC3E}">
        <p14:creationId xmlns:p14="http://schemas.microsoft.com/office/powerpoint/2010/main" val="3419894541"/>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sndAc>
          <p:stSnd loop="1">
            <p:snd r:embed="rId2" name="On va s'aimer - Gilbert Montagné  Karaoke Version  KaraFun.wav"/>
          </p:stSnd>
        </p:sndAc>
      </p:transition>
    </mc:Choice>
    <mc:Fallback>
      <p:transition spd="slow" advClick="0" advTm="16000">
        <p:fade/>
        <p:sndAc>
          <p:stSnd loop="1">
            <p:snd r:embed="rId2" name="On va s'aimer - Gilbert Montagné  Karaoke Version  KaraFu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8253DA-089F-19BB-0EC5-880A9222FEEE}"/>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ln>
                  <a:solidFill>
                    <a:srgbClr val="FFC000"/>
                  </a:solidFill>
                </a:ln>
                <a:solidFill>
                  <a:schemeClr val="tx1"/>
                </a:solidFill>
                <a:effectLst>
                  <a:glow rad="228600">
                    <a:schemeClr val="accent4">
                      <a:satMod val="175000"/>
                      <a:alpha val="40000"/>
                    </a:schemeClr>
                  </a:glow>
                </a:effectLst>
                <a:latin typeface="Algerian" panose="04020705040A02060702" pitchFamily="82" charset="0"/>
              </a:rPr>
              <a:t>Rabat, la capitale du Maroc, est bâtie sur les rives du fleuve </a:t>
            </a:r>
            <a:r>
              <a:rPr lang="fr-FR" sz="4000" b="1" dirty="0" err="1">
                <a:ln>
                  <a:solidFill>
                    <a:srgbClr val="FFC000"/>
                  </a:solidFill>
                </a:ln>
                <a:solidFill>
                  <a:schemeClr val="tx1"/>
                </a:solidFill>
                <a:effectLst>
                  <a:glow rad="228600">
                    <a:schemeClr val="accent4">
                      <a:satMod val="175000"/>
                      <a:alpha val="40000"/>
                    </a:schemeClr>
                  </a:glow>
                </a:effectLst>
                <a:latin typeface="Algerian" panose="04020705040A02060702" pitchFamily="82" charset="0"/>
              </a:rPr>
              <a:t>Bouregreg</a:t>
            </a:r>
            <a:r>
              <a:rPr lang="fr-FR" sz="4000" b="1" dirty="0">
                <a:ln>
                  <a:solidFill>
                    <a:srgbClr val="FFC000"/>
                  </a:solidFill>
                </a:ln>
                <a:solidFill>
                  <a:schemeClr val="tx1"/>
                </a:solidFill>
                <a:effectLst>
                  <a:glow rad="228600">
                    <a:schemeClr val="accent4">
                      <a:satMod val="175000"/>
                      <a:alpha val="40000"/>
                    </a:schemeClr>
                  </a:glow>
                </a:effectLst>
                <a:latin typeface="Algerian" panose="04020705040A02060702" pitchFamily="82" charset="0"/>
              </a:rPr>
              <a:t> et de l'océan Atlantique. Elle est connue pour ses sites d'intérêt, qui illustrent tant le patrimoine islamique que colonial français, notamment la kasbah des </a:t>
            </a:r>
            <a:r>
              <a:rPr lang="fr-FR" sz="4000" b="1" dirty="0" err="1">
                <a:ln>
                  <a:solidFill>
                    <a:srgbClr val="FFC000"/>
                  </a:solidFill>
                </a:ln>
                <a:solidFill>
                  <a:schemeClr val="tx1"/>
                </a:solidFill>
                <a:effectLst>
                  <a:glow rad="228600">
                    <a:schemeClr val="accent4">
                      <a:satMod val="175000"/>
                      <a:alpha val="40000"/>
                    </a:schemeClr>
                  </a:glow>
                </a:effectLst>
                <a:latin typeface="Algerian" panose="04020705040A02060702" pitchFamily="82" charset="0"/>
              </a:rPr>
              <a:t>Oudayas</a:t>
            </a:r>
            <a:r>
              <a:rPr lang="fr-FR" sz="4000" b="1" dirty="0">
                <a:ln>
                  <a:solidFill>
                    <a:srgbClr val="FFC000"/>
                  </a:solidFill>
                </a:ln>
                <a:solidFill>
                  <a:schemeClr val="tx1"/>
                </a:solidFill>
                <a:effectLst>
                  <a:glow rad="228600">
                    <a:schemeClr val="accent4">
                      <a:satMod val="175000"/>
                      <a:alpha val="40000"/>
                    </a:schemeClr>
                  </a:glow>
                </a:effectLst>
                <a:latin typeface="Algerian" panose="04020705040A02060702" pitchFamily="82" charset="0"/>
              </a:rPr>
              <a:t>. Ce fort royal de l'époque berbère est entouré par des jardins formels de style français et surplombe l'océan. L'emblématique tour Hassan de la ville, un minaret du XIIe siècle, domine les vestiges d'une mosquée</a:t>
            </a:r>
          </a:p>
        </p:txBody>
      </p:sp>
    </p:spTree>
    <p:extLst>
      <p:ext uri="{BB962C8B-B14F-4D97-AF65-F5344CB8AC3E}">
        <p14:creationId xmlns:p14="http://schemas.microsoft.com/office/powerpoint/2010/main" val="225507190"/>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C5B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pierre, vieux&#10;&#10;Description générée automatiquement">
            <a:extLst>
              <a:ext uri="{FF2B5EF4-FFF2-40B4-BE49-F238E27FC236}">
                <a16:creationId xmlns:a16="http://schemas.microsoft.com/office/drawing/2014/main" id="{AAC2ABFE-B7C3-08B5-C4C5-B2AEC72B806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39700" cmpd="tri">
            <a:solidFill>
              <a:srgbClr val="FFFF00"/>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8186545"/>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bâtiment&#10;&#10;Description générée automatiquement">
            <a:extLst>
              <a:ext uri="{FF2B5EF4-FFF2-40B4-BE49-F238E27FC236}">
                <a16:creationId xmlns:a16="http://schemas.microsoft.com/office/drawing/2014/main" id="{92E5AEBC-6819-2813-5167-9EFD391F05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938" y="228600"/>
            <a:ext cx="7367954" cy="6435969"/>
          </a:xfrm>
          <a:prstGeom prst="rect">
            <a:avLst/>
          </a:prstGeom>
        </p:spPr>
      </p:pic>
      <p:pic>
        <p:nvPicPr>
          <p:cNvPr id="5" name="Image 4" descr="Une image contenant bijou pour cheveux, lustre, accessoire, décoré&#10;&#10;Description générée automatiquement">
            <a:extLst>
              <a:ext uri="{FF2B5EF4-FFF2-40B4-BE49-F238E27FC236}">
                <a16:creationId xmlns:a16="http://schemas.microsoft.com/office/drawing/2014/main" id="{74C94AE2-0D4B-06FC-3128-57ED92DB404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91614" y="2153878"/>
            <a:ext cx="3901448" cy="2831598"/>
          </a:xfrm>
          <a:prstGeom prst="rect">
            <a:avLst/>
          </a:prstGeom>
        </p:spPr>
      </p:pic>
      <p:sp>
        <p:nvSpPr>
          <p:cNvPr id="6" name="ZoneTexte 5">
            <a:extLst>
              <a:ext uri="{FF2B5EF4-FFF2-40B4-BE49-F238E27FC236}">
                <a16:creationId xmlns:a16="http://schemas.microsoft.com/office/drawing/2014/main" id="{ECDB0175-3E62-5AC0-871F-FC503C09F9B0}"/>
              </a:ext>
            </a:extLst>
          </p:cNvPr>
          <p:cNvSpPr txBox="1"/>
          <p:nvPr/>
        </p:nvSpPr>
        <p:spPr>
          <a:xfrm>
            <a:off x="8771207" y="3016583"/>
            <a:ext cx="2637692" cy="1200329"/>
          </a:xfrm>
          <a:prstGeom prst="rect">
            <a:avLst/>
          </a:prstGeom>
          <a:noFill/>
        </p:spPr>
        <p:txBody>
          <a:bodyPr wrap="square" rtlCol="0">
            <a:spAutoFit/>
          </a:bodyPr>
          <a:lstStyle/>
          <a:p>
            <a:r>
              <a:rPr lang="fr-FR" sz="2400" dirty="0">
                <a:solidFill>
                  <a:srgbClr val="FFFF00"/>
                </a:solidFill>
              </a:rPr>
              <a:t>Zaouia dans L’Ancienne  Médina de Rabat</a:t>
            </a:r>
          </a:p>
        </p:txBody>
      </p:sp>
    </p:spTree>
    <p:extLst>
      <p:ext uri="{BB962C8B-B14F-4D97-AF65-F5344CB8AC3E}">
        <p14:creationId xmlns:p14="http://schemas.microsoft.com/office/powerpoint/2010/main" val="2513275124"/>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C5B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pierre, vieux&#10;&#10;Description générée automatiquement">
            <a:extLst>
              <a:ext uri="{FF2B5EF4-FFF2-40B4-BE49-F238E27FC236}">
                <a16:creationId xmlns:a16="http://schemas.microsoft.com/office/drawing/2014/main" id="{0CC27E5F-4D3E-41E8-0F36-3C7D2DD717E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84150" cmpd="tri">
            <a:solidFill>
              <a:srgbClr val="FFC000"/>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0525219-0541-4866-FE34-46694DC9E21D}"/>
              </a:ext>
            </a:extLst>
          </p:cNvPr>
          <p:cNvSpPr txBox="1"/>
          <p:nvPr/>
        </p:nvSpPr>
        <p:spPr>
          <a:xfrm>
            <a:off x="1120479" y="18395"/>
            <a:ext cx="11548533" cy="461665"/>
          </a:xfrm>
          <a:prstGeom prst="rect">
            <a:avLst/>
          </a:prstGeom>
          <a:noFill/>
        </p:spPr>
        <p:txBody>
          <a:bodyPr wrap="square" rtlCol="0">
            <a:spAutoFit/>
          </a:bodyPr>
          <a:lstStyle/>
          <a:p>
            <a:r>
              <a:rPr lang="fr-FR" sz="2400" dirty="0">
                <a:solidFill>
                  <a:srgbClr val="FFFF00"/>
                </a:solidFill>
              </a:rPr>
              <a:t>La kasbah des </a:t>
            </a:r>
            <a:r>
              <a:rPr lang="fr-FR" sz="2400" dirty="0" err="1">
                <a:solidFill>
                  <a:srgbClr val="FFFF00"/>
                </a:solidFill>
              </a:rPr>
              <a:t>Oudayas</a:t>
            </a:r>
            <a:r>
              <a:rPr lang="fr-FR" sz="2400" dirty="0">
                <a:solidFill>
                  <a:srgbClr val="FFFF00"/>
                </a:solidFill>
              </a:rPr>
              <a:t> est édifiée sur l’Emplacement  de la citadelle originelle</a:t>
            </a:r>
          </a:p>
        </p:txBody>
      </p:sp>
    </p:spTree>
    <p:extLst>
      <p:ext uri="{BB962C8B-B14F-4D97-AF65-F5344CB8AC3E}">
        <p14:creationId xmlns:p14="http://schemas.microsoft.com/office/powerpoint/2010/main" val="3907976856"/>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94D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herbe, extérieur, pierre&#10;&#10;Description générée automatiquement">
            <a:extLst>
              <a:ext uri="{FF2B5EF4-FFF2-40B4-BE49-F238E27FC236}">
                <a16:creationId xmlns:a16="http://schemas.microsoft.com/office/drawing/2014/main" id="{3B556F3F-3D1F-009F-080A-80554C47698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4625" cmpd="tri">
            <a:solidFill>
              <a:schemeClr val="accent2"/>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C0DCC6C6-3C99-F715-AB48-3DD3663F0D47}"/>
              </a:ext>
            </a:extLst>
          </p:cNvPr>
          <p:cNvSpPr txBox="1"/>
          <p:nvPr/>
        </p:nvSpPr>
        <p:spPr>
          <a:xfrm>
            <a:off x="3697218" y="37557"/>
            <a:ext cx="10905066" cy="461665"/>
          </a:xfrm>
          <a:prstGeom prst="rect">
            <a:avLst/>
          </a:prstGeom>
          <a:noFill/>
        </p:spPr>
        <p:txBody>
          <a:bodyPr wrap="square" rtlCol="0">
            <a:spAutoFit/>
          </a:bodyPr>
          <a:lstStyle/>
          <a:p>
            <a:r>
              <a:rPr lang="fr-FR" sz="2400" dirty="0">
                <a:solidFill>
                  <a:srgbClr val="FFFF00"/>
                </a:solidFill>
              </a:rPr>
              <a:t>Enceinte De La kasbah des </a:t>
            </a:r>
            <a:r>
              <a:rPr lang="fr-FR" sz="2400" dirty="0" err="1">
                <a:solidFill>
                  <a:srgbClr val="FFFF00"/>
                </a:solidFill>
              </a:rPr>
              <a:t>Oudayas</a:t>
            </a:r>
            <a:endParaRPr lang="fr-FR" sz="2400" dirty="0">
              <a:solidFill>
                <a:srgbClr val="FFFF00"/>
              </a:solidFill>
            </a:endParaRPr>
          </a:p>
        </p:txBody>
      </p:sp>
    </p:spTree>
    <p:extLst>
      <p:ext uri="{BB962C8B-B14F-4D97-AF65-F5344CB8AC3E}">
        <p14:creationId xmlns:p14="http://schemas.microsoft.com/office/powerpoint/2010/main" val="10199210"/>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extérieur, ciel, route&#10;&#10;Description générée automatiquement">
            <a:extLst>
              <a:ext uri="{FF2B5EF4-FFF2-40B4-BE49-F238E27FC236}">
                <a16:creationId xmlns:a16="http://schemas.microsoft.com/office/drawing/2014/main" id="{F153ABEE-6F50-A882-DF17-B41CDBCA29F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D564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2BA38A8B-F610-A7CB-4CB3-F70AA35EE183}"/>
              </a:ext>
            </a:extLst>
          </p:cNvPr>
          <p:cNvSpPr txBox="1"/>
          <p:nvPr/>
        </p:nvSpPr>
        <p:spPr>
          <a:xfrm>
            <a:off x="4823201" y="166028"/>
            <a:ext cx="10314432" cy="461665"/>
          </a:xfrm>
          <a:prstGeom prst="rect">
            <a:avLst/>
          </a:prstGeom>
          <a:noFill/>
        </p:spPr>
        <p:txBody>
          <a:bodyPr wrap="square" rtlCol="0">
            <a:spAutoFit/>
          </a:bodyPr>
          <a:lstStyle/>
          <a:p>
            <a:r>
              <a:rPr lang="fr-FR" sz="2400" dirty="0">
                <a:solidFill>
                  <a:srgbClr val="FFFF00"/>
                </a:solidFill>
              </a:rPr>
              <a:t>Bab El </a:t>
            </a:r>
            <a:r>
              <a:rPr lang="fr-FR" sz="2400" dirty="0" err="1">
                <a:solidFill>
                  <a:srgbClr val="FFFF00"/>
                </a:solidFill>
              </a:rPr>
              <a:t>Had</a:t>
            </a:r>
            <a:r>
              <a:rPr lang="fr-FR" sz="2400" dirty="0">
                <a:solidFill>
                  <a:srgbClr val="FFFF00"/>
                </a:solidFill>
              </a:rPr>
              <a:t>  à Rabat</a:t>
            </a:r>
          </a:p>
        </p:txBody>
      </p:sp>
    </p:spTree>
    <p:extLst>
      <p:ext uri="{BB962C8B-B14F-4D97-AF65-F5344CB8AC3E}">
        <p14:creationId xmlns:p14="http://schemas.microsoft.com/office/powerpoint/2010/main" val="3293258346"/>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ciel, route, extérieur, rue&#10;&#10;Description générée automatiquement">
            <a:extLst>
              <a:ext uri="{FF2B5EF4-FFF2-40B4-BE49-F238E27FC236}">
                <a16:creationId xmlns:a16="http://schemas.microsoft.com/office/drawing/2014/main" id="{48D65636-9F4A-FB27-59EC-8F2FDE8F852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38912" y="438912"/>
            <a:ext cx="11301984" cy="6181344"/>
          </a:xfrm>
          <a:prstGeom prst="rect">
            <a:avLst/>
          </a:prstGeom>
          <a:ln w="28575">
            <a:solidFill>
              <a:srgbClr val="C00000"/>
            </a:solidFill>
          </a:ln>
        </p:spPr>
      </p:pic>
      <p:sp>
        <p:nvSpPr>
          <p:cNvPr id="5" name="ZoneTexte 4">
            <a:extLst>
              <a:ext uri="{FF2B5EF4-FFF2-40B4-BE49-F238E27FC236}">
                <a16:creationId xmlns:a16="http://schemas.microsoft.com/office/drawing/2014/main" id="{3783CBEA-CD14-9748-B9E6-5CA2D49262EA}"/>
              </a:ext>
            </a:extLst>
          </p:cNvPr>
          <p:cNvSpPr txBox="1"/>
          <p:nvPr/>
        </p:nvSpPr>
        <p:spPr>
          <a:xfrm>
            <a:off x="4909782" y="6911"/>
            <a:ext cx="7280694" cy="461665"/>
          </a:xfrm>
          <a:prstGeom prst="rect">
            <a:avLst/>
          </a:prstGeom>
          <a:noFill/>
        </p:spPr>
        <p:txBody>
          <a:bodyPr wrap="square" rtlCol="0">
            <a:spAutoFit/>
          </a:bodyPr>
          <a:lstStyle/>
          <a:p>
            <a:r>
              <a:rPr lang="fr-FR" sz="2400" b="1" dirty="0"/>
              <a:t>Bab – Er - </a:t>
            </a:r>
            <a:r>
              <a:rPr lang="fr-FR" sz="2400" b="1" dirty="0" err="1"/>
              <a:t>Rouah</a:t>
            </a:r>
            <a:endParaRPr lang="fr-FR" sz="2400" b="1" dirty="0"/>
          </a:p>
        </p:txBody>
      </p:sp>
    </p:spTree>
    <p:extLst>
      <p:ext uri="{BB962C8B-B14F-4D97-AF65-F5344CB8AC3E}">
        <p14:creationId xmlns:p14="http://schemas.microsoft.com/office/powerpoint/2010/main" val="2732070215"/>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ciel, extérieur, bâtiment, signe&#10;&#10;Description générée automatiquement">
            <a:extLst>
              <a:ext uri="{FF2B5EF4-FFF2-40B4-BE49-F238E27FC236}">
                <a16:creationId xmlns:a16="http://schemas.microsoft.com/office/drawing/2014/main" id="{2141F0DC-AB57-4A3E-548E-DF954C7473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08888" y="493776"/>
            <a:ext cx="10174224" cy="6206299"/>
          </a:xfrm>
          <a:prstGeom prst="rect">
            <a:avLst/>
          </a:prstGeom>
          <a:ln w="25400">
            <a:solidFill>
              <a:schemeClr val="bg1"/>
            </a:solidFill>
          </a:ln>
        </p:spPr>
      </p:pic>
      <p:sp>
        <p:nvSpPr>
          <p:cNvPr id="4" name="ZoneTexte 3">
            <a:extLst>
              <a:ext uri="{FF2B5EF4-FFF2-40B4-BE49-F238E27FC236}">
                <a16:creationId xmlns:a16="http://schemas.microsoft.com/office/drawing/2014/main" id="{BAA31D7B-93DB-4B33-A8E6-8A2D1DB05DD0}"/>
              </a:ext>
            </a:extLst>
          </p:cNvPr>
          <p:cNvSpPr txBox="1"/>
          <p:nvPr/>
        </p:nvSpPr>
        <p:spPr>
          <a:xfrm>
            <a:off x="4451230" y="0"/>
            <a:ext cx="8919713" cy="461665"/>
          </a:xfrm>
          <a:prstGeom prst="rect">
            <a:avLst/>
          </a:prstGeom>
          <a:noFill/>
        </p:spPr>
        <p:txBody>
          <a:bodyPr wrap="square" rtlCol="0">
            <a:spAutoFit/>
          </a:bodyPr>
          <a:lstStyle/>
          <a:p>
            <a:r>
              <a:rPr lang="fr-FR" sz="2400" dirty="0"/>
              <a:t>Bibliothèque Nationale</a:t>
            </a:r>
          </a:p>
        </p:txBody>
      </p:sp>
    </p:spTree>
    <p:extLst>
      <p:ext uri="{BB962C8B-B14F-4D97-AF65-F5344CB8AC3E}">
        <p14:creationId xmlns:p14="http://schemas.microsoft.com/office/powerpoint/2010/main" val="2102508592"/>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extérieur, arbre, terrain, plante&#10;&#10;Description générée automatiquement">
            <a:extLst>
              <a:ext uri="{FF2B5EF4-FFF2-40B4-BE49-F238E27FC236}">
                <a16:creationId xmlns:a16="http://schemas.microsoft.com/office/drawing/2014/main" id="{4E18677C-F2C7-EA25-D4EB-5CD2DBA51C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55010" y="493776"/>
            <a:ext cx="10281980" cy="6126480"/>
          </a:xfrm>
          <a:prstGeom prst="rect">
            <a:avLst/>
          </a:prstGeom>
          <a:ln w="25400">
            <a:solidFill>
              <a:schemeClr val="accent4"/>
            </a:solidFill>
          </a:ln>
        </p:spPr>
      </p:pic>
      <p:sp>
        <p:nvSpPr>
          <p:cNvPr id="4" name="ZoneTexte 3">
            <a:extLst>
              <a:ext uri="{FF2B5EF4-FFF2-40B4-BE49-F238E27FC236}">
                <a16:creationId xmlns:a16="http://schemas.microsoft.com/office/drawing/2014/main" id="{C1703CC8-074C-0201-9841-A4A65A076A0C}"/>
              </a:ext>
            </a:extLst>
          </p:cNvPr>
          <p:cNvSpPr txBox="1"/>
          <p:nvPr/>
        </p:nvSpPr>
        <p:spPr>
          <a:xfrm>
            <a:off x="4324421" y="32111"/>
            <a:ext cx="8114870" cy="461665"/>
          </a:xfrm>
          <a:prstGeom prst="rect">
            <a:avLst/>
          </a:prstGeom>
          <a:noFill/>
        </p:spPr>
        <p:txBody>
          <a:bodyPr wrap="square" rtlCol="0">
            <a:spAutoFit/>
          </a:bodyPr>
          <a:lstStyle/>
          <a:p>
            <a:r>
              <a:rPr lang="fr-FR" sz="2400" b="1" dirty="0"/>
              <a:t>Villa Des Arts  de Rabat</a:t>
            </a:r>
          </a:p>
        </p:txBody>
      </p:sp>
    </p:spTree>
    <p:extLst>
      <p:ext uri="{BB962C8B-B14F-4D97-AF65-F5344CB8AC3E}">
        <p14:creationId xmlns:p14="http://schemas.microsoft.com/office/powerpoint/2010/main" val="1923549849"/>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arbre, extérieur, ciel, herbe&#10;&#10;Description générée automatiquement">
            <a:extLst>
              <a:ext uri="{FF2B5EF4-FFF2-40B4-BE49-F238E27FC236}">
                <a16:creationId xmlns:a16="http://schemas.microsoft.com/office/drawing/2014/main" id="{C5475A56-6A61-0594-206B-FF612B24675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8096" y="585216"/>
            <a:ext cx="10424160" cy="5891784"/>
          </a:xfrm>
          <a:prstGeom prst="rect">
            <a:avLst/>
          </a:prstGeom>
          <a:ln w="28575">
            <a:solidFill>
              <a:schemeClr val="tx1"/>
            </a:solidFill>
          </a:ln>
        </p:spPr>
      </p:pic>
      <p:sp>
        <p:nvSpPr>
          <p:cNvPr id="4" name="ZoneTexte 3">
            <a:extLst>
              <a:ext uri="{FF2B5EF4-FFF2-40B4-BE49-F238E27FC236}">
                <a16:creationId xmlns:a16="http://schemas.microsoft.com/office/drawing/2014/main" id="{0920EE3A-994F-4B45-2E7C-6DF68E605CC1}"/>
              </a:ext>
            </a:extLst>
          </p:cNvPr>
          <p:cNvSpPr txBox="1"/>
          <p:nvPr/>
        </p:nvSpPr>
        <p:spPr>
          <a:xfrm>
            <a:off x="4407753" y="150167"/>
            <a:ext cx="9089136" cy="461665"/>
          </a:xfrm>
          <a:prstGeom prst="rect">
            <a:avLst/>
          </a:prstGeom>
          <a:noFill/>
        </p:spPr>
        <p:txBody>
          <a:bodyPr wrap="square" rtlCol="0">
            <a:spAutoFit/>
          </a:bodyPr>
          <a:lstStyle/>
          <a:p>
            <a:r>
              <a:rPr lang="fr-FR" sz="2400" b="1" dirty="0"/>
              <a:t>Théâtre Mohamed  V</a:t>
            </a:r>
          </a:p>
        </p:txBody>
      </p:sp>
    </p:spTree>
    <p:extLst>
      <p:ext uri="{BB962C8B-B14F-4D97-AF65-F5344CB8AC3E}">
        <p14:creationId xmlns:p14="http://schemas.microsoft.com/office/powerpoint/2010/main" val="3818930148"/>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texte, bâtiment, extérieur, ciel&#10;&#10;Description générée automatiquement">
            <a:extLst>
              <a:ext uri="{FF2B5EF4-FFF2-40B4-BE49-F238E27FC236}">
                <a16:creationId xmlns:a16="http://schemas.microsoft.com/office/drawing/2014/main" id="{FADD7918-EF64-2850-C14F-C7EA6D324FA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495300"/>
            <a:ext cx="9144000" cy="5867400"/>
          </a:xfrm>
          <a:prstGeom prst="rect">
            <a:avLst/>
          </a:prstGeom>
          <a:ln w="28575">
            <a:solidFill>
              <a:srgbClr val="7030A0"/>
            </a:solidFill>
          </a:ln>
        </p:spPr>
      </p:pic>
      <p:sp>
        <p:nvSpPr>
          <p:cNvPr id="4" name="ZoneTexte 3">
            <a:extLst>
              <a:ext uri="{FF2B5EF4-FFF2-40B4-BE49-F238E27FC236}">
                <a16:creationId xmlns:a16="http://schemas.microsoft.com/office/drawing/2014/main" id="{A77734E1-15FE-9DB3-6FC5-409656919DA0}"/>
              </a:ext>
            </a:extLst>
          </p:cNvPr>
          <p:cNvSpPr txBox="1"/>
          <p:nvPr/>
        </p:nvSpPr>
        <p:spPr>
          <a:xfrm>
            <a:off x="4209691" y="33635"/>
            <a:ext cx="7004649" cy="461665"/>
          </a:xfrm>
          <a:prstGeom prst="rect">
            <a:avLst/>
          </a:prstGeom>
          <a:noFill/>
        </p:spPr>
        <p:txBody>
          <a:bodyPr wrap="square" rtlCol="0">
            <a:spAutoFit/>
          </a:bodyPr>
          <a:lstStyle/>
          <a:p>
            <a:r>
              <a:rPr lang="fr-FR" sz="2400" b="1" dirty="0"/>
              <a:t>Institut Française De Rabat</a:t>
            </a:r>
          </a:p>
        </p:txBody>
      </p:sp>
    </p:spTree>
    <p:extLst>
      <p:ext uri="{BB962C8B-B14F-4D97-AF65-F5344CB8AC3E}">
        <p14:creationId xmlns:p14="http://schemas.microsoft.com/office/powerpoint/2010/main" val="2317609150"/>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ciel, herbe, extérieur, bordure&#10;&#10;Description générée automatiquement">
            <a:extLst>
              <a:ext uri="{FF2B5EF4-FFF2-40B4-BE49-F238E27FC236}">
                <a16:creationId xmlns:a16="http://schemas.microsoft.com/office/drawing/2014/main" id="{6F27F782-7DDF-0F47-89F8-EF8B931092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586596"/>
            <a:ext cx="9144000" cy="5890404"/>
          </a:xfrm>
          <a:prstGeom prst="rect">
            <a:avLst/>
          </a:prstGeom>
          <a:ln w="25400">
            <a:solidFill>
              <a:schemeClr val="bg1"/>
            </a:solidFill>
          </a:ln>
        </p:spPr>
      </p:pic>
      <p:sp>
        <p:nvSpPr>
          <p:cNvPr id="4" name="ZoneTexte 3">
            <a:extLst>
              <a:ext uri="{FF2B5EF4-FFF2-40B4-BE49-F238E27FC236}">
                <a16:creationId xmlns:a16="http://schemas.microsoft.com/office/drawing/2014/main" id="{DD3922FC-7BC0-FADE-3C5F-1D510A822A3C}"/>
              </a:ext>
            </a:extLst>
          </p:cNvPr>
          <p:cNvSpPr txBox="1"/>
          <p:nvPr/>
        </p:nvSpPr>
        <p:spPr>
          <a:xfrm>
            <a:off x="4347713" y="124931"/>
            <a:ext cx="8885208" cy="461665"/>
          </a:xfrm>
          <a:prstGeom prst="rect">
            <a:avLst/>
          </a:prstGeom>
          <a:noFill/>
        </p:spPr>
        <p:txBody>
          <a:bodyPr wrap="square" rtlCol="0">
            <a:spAutoFit/>
          </a:bodyPr>
          <a:lstStyle/>
          <a:p>
            <a:r>
              <a:rPr lang="fr-FR" sz="2400" b="1" dirty="0">
                <a:solidFill>
                  <a:srgbClr val="FFFF00"/>
                </a:solidFill>
              </a:rPr>
              <a:t>Institut Espagnol De Rabat</a:t>
            </a:r>
          </a:p>
        </p:txBody>
      </p:sp>
    </p:spTree>
    <p:extLst>
      <p:ext uri="{BB962C8B-B14F-4D97-AF65-F5344CB8AC3E}">
        <p14:creationId xmlns:p14="http://schemas.microsoft.com/office/powerpoint/2010/main" val="4090236272"/>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ciel, extérieur, gens, groupe&#10;&#10;Description générée automatiquement">
            <a:extLst>
              <a:ext uri="{FF2B5EF4-FFF2-40B4-BE49-F238E27FC236}">
                <a16:creationId xmlns:a16="http://schemas.microsoft.com/office/drawing/2014/main" id="{C99AC23B-4A90-5991-2400-DE8D2E86826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41248" y="530352"/>
            <a:ext cx="10442448" cy="5946648"/>
          </a:xfrm>
          <a:prstGeom prst="rect">
            <a:avLst/>
          </a:prstGeom>
          <a:ln w="25400">
            <a:solidFill>
              <a:schemeClr val="accent4"/>
            </a:solidFill>
          </a:ln>
        </p:spPr>
      </p:pic>
      <p:sp>
        <p:nvSpPr>
          <p:cNvPr id="4" name="ZoneTexte 3">
            <a:extLst>
              <a:ext uri="{FF2B5EF4-FFF2-40B4-BE49-F238E27FC236}">
                <a16:creationId xmlns:a16="http://schemas.microsoft.com/office/drawing/2014/main" id="{BCCF7B47-5B58-E711-A2A6-A77FBBF6040F}"/>
              </a:ext>
            </a:extLst>
          </p:cNvPr>
          <p:cNvSpPr txBox="1"/>
          <p:nvPr/>
        </p:nvSpPr>
        <p:spPr>
          <a:xfrm>
            <a:off x="4333911" y="68687"/>
            <a:ext cx="6217920" cy="461665"/>
          </a:xfrm>
          <a:prstGeom prst="rect">
            <a:avLst/>
          </a:prstGeom>
          <a:noFill/>
        </p:spPr>
        <p:txBody>
          <a:bodyPr wrap="square" rtlCol="0">
            <a:spAutoFit/>
          </a:bodyPr>
          <a:lstStyle/>
          <a:p>
            <a:r>
              <a:rPr lang="fr-FR" sz="2400" dirty="0">
                <a:solidFill>
                  <a:srgbClr val="FFFF00"/>
                </a:solidFill>
              </a:rPr>
              <a:t>Place Moulay  Hassan</a:t>
            </a:r>
          </a:p>
        </p:txBody>
      </p:sp>
    </p:spTree>
    <p:extLst>
      <p:ext uri="{BB962C8B-B14F-4D97-AF65-F5344CB8AC3E}">
        <p14:creationId xmlns:p14="http://schemas.microsoft.com/office/powerpoint/2010/main" val="2773896888"/>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texte, ciel, extérieur, signe&#10;&#10;Description générée automatiquement">
            <a:extLst>
              <a:ext uri="{FF2B5EF4-FFF2-40B4-BE49-F238E27FC236}">
                <a16:creationId xmlns:a16="http://schemas.microsoft.com/office/drawing/2014/main" id="{16A424F2-66F1-D2B5-2918-A9B1B27E414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4672" y="512064"/>
            <a:ext cx="10570464" cy="5964936"/>
          </a:xfrm>
          <a:prstGeom prst="rect">
            <a:avLst/>
          </a:prstGeom>
          <a:ln w="28575">
            <a:solidFill>
              <a:srgbClr val="002060"/>
            </a:solidFill>
          </a:ln>
        </p:spPr>
      </p:pic>
      <p:sp>
        <p:nvSpPr>
          <p:cNvPr id="4" name="ZoneTexte 3">
            <a:extLst>
              <a:ext uri="{FF2B5EF4-FFF2-40B4-BE49-F238E27FC236}">
                <a16:creationId xmlns:a16="http://schemas.microsoft.com/office/drawing/2014/main" id="{A4D3C5F1-5075-DD42-1838-4FBDE85CF56C}"/>
              </a:ext>
            </a:extLst>
          </p:cNvPr>
          <p:cNvSpPr txBox="1"/>
          <p:nvPr/>
        </p:nvSpPr>
        <p:spPr>
          <a:xfrm>
            <a:off x="4354959" y="50399"/>
            <a:ext cx="6839712" cy="461665"/>
          </a:xfrm>
          <a:prstGeom prst="rect">
            <a:avLst/>
          </a:prstGeom>
          <a:noFill/>
        </p:spPr>
        <p:txBody>
          <a:bodyPr wrap="square" rtlCol="0">
            <a:spAutoFit/>
          </a:bodyPr>
          <a:lstStyle/>
          <a:p>
            <a:r>
              <a:rPr lang="fr-FR" sz="2400" b="1" dirty="0">
                <a:solidFill>
                  <a:srgbClr val="FFFF00"/>
                </a:solidFill>
              </a:rPr>
              <a:t>Quartier des Affaires</a:t>
            </a:r>
          </a:p>
        </p:txBody>
      </p:sp>
    </p:spTree>
    <p:extLst>
      <p:ext uri="{BB962C8B-B14F-4D97-AF65-F5344CB8AC3E}">
        <p14:creationId xmlns:p14="http://schemas.microsoft.com/office/powerpoint/2010/main" val="3311706614"/>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5" name="Image 4" descr="Une image contenant bâtiment, ciel, extérieur, grand&#10;&#10;Description générée automatiquement">
            <a:extLst>
              <a:ext uri="{FF2B5EF4-FFF2-40B4-BE49-F238E27FC236}">
                <a16:creationId xmlns:a16="http://schemas.microsoft.com/office/drawing/2014/main" id="{7C65B5DC-3D80-50A4-0323-0558D91DF3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8640" y="292608"/>
            <a:ext cx="5687568" cy="6272784"/>
          </a:xfrm>
          <a:prstGeom prst="rect">
            <a:avLst/>
          </a:prstGeom>
          <a:ln w="25400">
            <a:solidFill>
              <a:schemeClr val="bg1"/>
            </a:solidFill>
          </a:ln>
        </p:spPr>
      </p:pic>
      <p:sp>
        <p:nvSpPr>
          <p:cNvPr id="6" name="ZoneTexte 5">
            <a:extLst>
              <a:ext uri="{FF2B5EF4-FFF2-40B4-BE49-F238E27FC236}">
                <a16:creationId xmlns:a16="http://schemas.microsoft.com/office/drawing/2014/main" id="{C8DCE5EB-FD5A-CBC8-5F30-89C5F0B50C09}"/>
              </a:ext>
            </a:extLst>
          </p:cNvPr>
          <p:cNvSpPr txBox="1"/>
          <p:nvPr/>
        </p:nvSpPr>
        <p:spPr>
          <a:xfrm>
            <a:off x="6947140" y="3597367"/>
            <a:ext cx="5244860" cy="461665"/>
          </a:xfrm>
          <a:prstGeom prst="rect">
            <a:avLst/>
          </a:prstGeom>
          <a:noFill/>
        </p:spPr>
        <p:txBody>
          <a:bodyPr wrap="square" rtlCol="0">
            <a:spAutoFit/>
          </a:bodyPr>
          <a:lstStyle/>
          <a:p>
            <a:r>
              <a:rPr lang="fr-FR" sz="2400" dirty="0"/>
              <a:t>Maroc Télécom HQ</a:t>
            </a:r>
          </a:p>
        </p:txBody>
      </p:sp>
    </p:spTree>
    <p:extLst>
      <p:ext uri="{BB962C8B-B14F-4D97-AF65-F5344CB8AC3E}">
        <p14:creationId xmlns:p14="http://schemas.microsoft.com/office/powerpoint/2010/main" val="1663843548"/>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texte, ciel, extérieur, arbre&#10;&#10;Description générée automatiquement">
            <a:extLst>
              <a:ext uri="{FF2B5EF4-FFF2-40B4-BE49-F238E27FC236}">
                <a16:creationId xmlns:a16="http://schemas.microsoft.com/office/drawing/2014/main" id="{29C982D7-C7B1-CEC9-5DCD-A1D61C65A8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70707" y="475488"/>
            <a:ext cx="10250586" cy="6217920"/>
          </a:xfrm>
          <a:prstGeom prst="rect">
            <a:avLst/>
          </a:prstGeom>
          <a:ln w="25400">
            <a:solidFill>
              <a:schemeClr val="accent2"/>
            </a:solidFill>
          </a:ln>
        </p:spPr>
      </p:pic>
      <p:sp>
        <p:nvSpPr>
          <p:cNvPr id="4" name="ZoneTexte 3">
            <a:extLst>
              <a:ext uri="{FF2B5EF4-FFF2-40B4-BE49-F238E27FC236}">
                <a16:creationId xmlns:a16="http://schemas.microsoft.com/office/drawing/2014/main" id="{123141C5-0886-0719-970D-48F40C4C268F}"/>
              </a:ext>
            </a:extLst>
          </p:cNvPr>
          <p:cNvSpPr txBox="1"/>
          <p:nvPr/>
        </p:nvSpPr>
        <p:spPr>
          <a:xfrm>
            <a:off x="2708694" y="53139"/>
            <a:ext cx="9040483" cy="461665"/>
          </a:xfrm>
          <a:prstGeom prst="rect">
            <a:avLst/>
          </a:prstGeom>
          <a:noFill/>
        </p:spPr>
        <p:txBody>
          <a:bodyPr wrap="square" rtlCol="0">
            <a:spAutoFit/>
          </a:bodyPr>
          <a:lstStyle/>
          <a:p>
            <a:r>
              <a:rPr lang="fr-FR" sz="2400" b="1" dirty="0">
                <a:solidFill>
                  <a:srgbClr val="FFFF00"/>
                </a:solidFill>
              </a:rPr>
              <a:t>Hay Ryad</a:t>
            </a:r>
          </a:p>
        </p:txBody>
      </p:sp>
      <p:sp>
        <p:nvSpPr>
          <p:cNvPr id="5" name="ZoneTexte 4">
            <a:extLst>
              <a:ext uri="{FF2B5EF4-FFF2-40B4-BE49-F238E27FC236}">
                <a16:creationId xmlns:a16="http://schemas.microsoft.com/office/drawing/2014/main" id="{458165D5-868B-DA4F-B6B0-80C68DAC42D1}"/>
              </a:ext>
            </a:extLst>
          </p:cNvPr>
          <p:cNvSpPr txBox="1"/>
          <p:nvPr/>
        </p:nvSpPr>
        <p:spPr>
          <a:xfrm>
            <a:off x="5106838" y="0"/>
            <a:ext cx="3019245" cy="461665"/>
          </a:xfrm>
          <a:prstGeom prst="rect">
            <a:avLst/>
          </a:prstGeom>
          <a:noFill/>
        </p:spPr>
        <p:txBody>
          <a:bodyPr wrap="square" rtlCol="0">
            <a:spAutoFit/>
          </a:bodyPr>
          <a:lstStyle/>
          <a:p>
            <a:r>
              <a:rPr lang="fr-FR" sz="2400" b="1" dirty="0"/>
              <a:t>Hay Ryad</a:t>
            </a:r>
          </a:p>
        </p:txBody>
      </p:sp>
    </p:spTree>
    <p:extLst>
      <p:ext uri="{BB962C8B-B14F-4D97-AF65-F5344CB8AC3E}">
        <p14:creationId xmlns:p14="http://schemas.microsoft.com/office/powerpoint/2010/main" val="513662845"/>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667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xte, bâtiment, ciel, extérieur&#10;&#10;Description générée automatiquement">
            <a:extLst>
              <a:ext uri="{FF2B5EF4-FFF2-40B4-BE49-F238E27FC236}">
                <a16:creationId xmlns:a16="http://schemas.microsoft.com/office/drawing/2014/main" id="{4118468C-CA00-EAAD-14C3-A356640137E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84150" cmpd="tri">
            <a:solidFill>
              <a:srgbClr val="7030A0"/>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2D856C0-6B1C-4B29-B9D0-0CBD2194CEB1}"/>
              </a:ext>
            </a:extLst>
          </p:cNvPr>
          <p:cNvSpPr txBox="1"/>
          <p:nvPr/>
        </p:nvSpPr>
        <p:spPr>
          <a:xfrm>
            <a:off x="5072333" y="18395"/>
            <a:ext cx="8505645" cy="461665"/>
          </a:xfrm>
          <a:prstGeom prst="rect">
            <a:avLst/>
          </a:prstGeom>
          <a:noFill/>
        </p:spPr>
        <p:txBody>
          <a:bodyPr wrap="square" rtlCol="0">
            <a:spAutoFit/>
          </a:bodyPr>
          <a:lstStyle/>
          <a:p>
            <a:r>
              <a:rPr lang="fr-FR" sz="2400" dirty="0">
                <a:solidFill>
                  <a:srgbClr val="FFFF00"/>
                </a:solidFill>
              </a:rPr>
              <a:t>Technopolis</a:t>
            </a:r>
          </a:p>
        </p:txBody>
      </p:sp>
    </p:spTree>
    <p:extLst>
      <p:ext uri="{BB962C8B-B14F-4D97-AF65-F5344CB8AC3E}">
        <p14:creationId xmlns:p14="http://schemas.microsoft.com/office/powerpoint/2010/main" val="247921800"/>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57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scène, jour&#10;&#10;Description générée automatiquement">
            <a:extLst>
              <a:ext uri="{FF2B5EF4-FFF2-40B4-BE49-F238E27FC236}">
                <a16:creationId xmlns:a16="http://schemas.microsoft.com/office/drawing/2014/main" id="{733FB177-61CA-869F-7D1F-94513C27E5B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80975" cmpd="tri">
            <a:solidFill>
              <a:schemeClr val="accent2"/>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CF67EA89-50CF-5B74-578D-A7F3FF18AC30}"/>
              </a:ext>
            </a:extLst>
          </p:cNvPr>
          <p:cNvSpPr txBox="1"/>
          <p:nvPr/>
        </p:nvSpPr>
        <p:spPr>
          <a:xfrm>
            <a:off x="2449902" y="9198"/>
            <a:ext cx="8384875" cy="461665"/>
          </a:xfrm>
          <a:prstGeom prst="rect">
            <a:avLst/>
          </a:prstGeom>
          <a:noFill/>
        </p:spPr>
        <p:txBody>
          <a:bodyPr wrap="square" rtlCol="0">
            <a:spAutoFit/>
          </a:bodyPr>
          <a:lstStyle/>
          <a:p>
            <a:r>
              <a:rPr lang="fr-FR" sz="2400" dirty="0" err="1">
                <a:solidFill>
                  <a:schemeClr val="bg1"/>
                </a:solidFill>
              </a:rPr>
              <a:t>Bouregreg</a:t>
            </a:r>
            <a:r>
              <a:rPr lang="fr-FR" sz="2400" dirty="0">
                <a:solidFill>
                  <a:schemeClr val="bg1"/>
                </a:solidFill>
              </a:rPr>
              <a:t> Marina  dans le cadre  du  projet  Bab El Bahr</a:t>
            </a:r>
          </a:p>
        </p:txBody>
      </p:sp>
    </p:spTree>
    <p:extLst>
      <p:ext uri="{BB962C8B-B14F-4D97-AF65-F5344CB8AC3E}">
        <p14:creationId xmlns:p14="http://schemas.microsoft.com/office/powerpoint/2010/main" val="3023625384"/>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D6F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scène, route&#10;&#10;Description générée automatiquement">
            <a:extLst>
              <a:ext uri="{FF2B5EF4-FFF2-40B4-BE49-F238E27FC236}">
                <a16:creationId xmlns:a16="http://schemas.microsoft.com/office/drawing/2014/main" id="{EFA95D5C-34DF-6A6B-211B-986307EAC65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80975" cmpd="tri">
            <a:solidFill>
              <a:srgbClr val="00B050"/>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288DA44-7A50-529F-DC73-A484DEA24595}"/>
              </a:ext>
            </a:extLst>
          </p:cNvPr>
          <p:cNvSpPr txBox="1"/>
          <p:nvPr/>
        </p:nvSpPr>
        <p:spPr>
          <a:xfrm>
            <a:off x="3743864" y="69164"/>
            <a:ext cx="7625751" cy="461665"/>
          </a:xfrm>
          <a:prstGeom prst="rect">
            <a:avLst/>
          </a:prstGeom>
          <a:noFill/>
        </p:spPr>
        <p:txBody>
          <a:bodyPr wrap="square" rtlCol="0">
            <a:spAutoFit/>
          </a:bodyPr>
          <a:lstStyle/>
          <a:p>
            <a:r>
              <a:rPr lang="fr-FR" sz="2400" dirty="0">
                <a:solidFill>
                  <a:srgbClr val="FFFF00"/>
                </a:solidFill>
              </a:rPr>
              <a:t>Résidence Marina &lt;Rue Piétonne &gt;</a:t>
            </a:r>
          </a:p>
        </p:txBody>
      </p:sp>
    </p:spTree>
    <p:extLst>
      <p:ext uri="{BB962C8B-B14F-4D97-AF65-F5344CB8AC3E}">
        <p14:creationId xmlns:p14="http://schemas.microsoft.com/office/powerpoint/2010/main" val="2156789714"/>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552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ciel, bateau, quai&#10;&#10;Description générée automatiquement">
            <a:extLst>
              <a:ext uri="{FF2B5EF4-FFF2-40B4-BE49-F238E27FC236}">
                <a16:creationId xmlns:a16="http://schemas.microsoft.com/office/drawing/2014/main" id="{B5F40755-74A1-E883-82DB-3DA5F419AF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90500" cmpd="tri">
            <a:solidFill>
              <a:srgbClr val="0070C0"/>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EF02C9DF-7DAE-198A-5247-3B99C8EAE623}"/>
              </a:ext>
            </a:extLst>
          </p:cNvPr>
          <p:cNvSpPr txBox="1"/>
          <p:nvPr/>
        </p:nvSpPr>
        <p:spPr>
          <a:xfrm>
            <a:off x="881973" y="18395"/>
            <a:ext cx="11548533" cy="461665"/>
          </a:xfrm>
          <a:prstGeom prst="rect">
            <a:avLst/>
          </a:prstGeom>
          <a:noFill/>
        </p:spPr>
        <p:txBody>
          <a:bodyPr wrap="square" rtlCol="0">
            <a:spAutoFit/>
          </a:bodyPr>
          <a:lstStyle/>
          <a:p>
            <a:r>
              <a:rPr lang="fr-FR" sz="2400" dirty="0" err="1">
                <a:solidFill>
                  <a:srgbClr val="FFFF00"/>
                </a:solidFill>
              </a:rPr>
              <a:t>Bouregreg</a:t>
            </a:r>
            <a:r>
              <a:rPr lang="fr-FR" sz="2400" dirty="0">
                <a:solidFill>
                  <a:srgbClr val="FFFF00"/>
                </a:solidFill>
              </a:rPr>
              <a:t> Marina  Accueille le Planet Solar  Le Nouveau pont Hassan II est derrière </a:t>
            </a:r>
          </a:p>
        </p:txBody>
      </p:sp>
    </p:spTree>
    <p:extLst>
      <p:ext uri="{BB962C8B-B14F-4D97-AF65-F5344CB8AC3E}">
        <p14:creationId xmlns:p14="http://schemas.microsoft.com/office/powerpoint/2010/main" val="2513546305"/>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9A83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rrain, extérieur, ciel, rive&#10;&#10;Description générée automatiquement">
            <a:extLst>
              <a:ext uri="{FF2B5EF4-FFF2-40B4-BE49-F238E27FC236}">
                <a16:creationId xmlns:a16="http://schemas.microsoft.com/office/drawing/2014/main" id="{A5B26704-135A-3063-B753-BD30AA5D193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80975" cmpd="tri">
            <a:solidFill>
              <a:srgbClr val="FFC000"/>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804A5DC8-A1D1-7C83-EEAE-76AF7BE3F1A9}"/>
              </a:ext>
            </a:extLst>
          </p:cNvPr>
          <p:cNvSpPr txBox="1"/>
          <p:nvPr/>
        </p:nvSpPr>
        <p:spPr>
          <a:xfrm>
            <a:off x="4631904" y="18395"/>
            <a:ext cx="8914601" cy="461665"/>
          </a:xfrm>
          <a:prstGeom prst="rect">
            <a:avLst/>
          </a:prstGeom>
          <a:noFill/>
        </p:spPr>
        <p:txBody>
          <a:bodyPr wrap="square" rtlCol="0">
            <a:spAutoFit/>
          </a:bodyPr>
          <a:lstStyle/>
          <a:p>
            <a:r>
              <a:rPr lang="fr-FR" sz="2400" b="1" dirty="0">
                <a:solidFill>
                  <a:srgbClr val="FFFF00"/>
                </a:solidFill>
              </a:rPr>
              <a:t>Corniche  de Rabat </a:t>
            </a:r>
          </a:p>
        </p:txBody>
      </p:sp>
    </p:spTree>
    <p:extLst>
      <p:ext uri="{BB962C8B-B14F-4D97-AF65-F5344CB8AC3E}">
        <p14:creationId xmlns:p14="http://schemas.microsoft.com/office/powerpoint/2010/main" val="1973406115"/>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95B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ciel, rive, cité&#10;&#10;Description générée automatiquement">
            <a:extLst>
              <a:ext uri="{FF2B5EF4-FFF2-40B4-BE49-F238E27FC236}">
                <a16:creationId xmlns:a16="http://schemas.microsoft.com/office/drawing/2014/main" id="{4D3B82B5-6C96-B6EA-4BE3-2AE7F7D95CE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80975" cmpd="tri">
            <a:solidFill>
              <a:srgbClr val="FFFF00"/>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F3FEFF69-8B7A-6355-9BA6-944976A207C4}"/>
              </a:ext>
            </a:extLst>
          </p:cNvPr>
          <p:cNvSpPr txBox="1"/>
          <p:nvPr/>
        </p:nvSpPr>
        <p:spPr>
          <a:xfrm>
            <a:off x="3605842" y="18395"/>
            <a:ext cx="7781026" cy="461665"/>
          </a:xfrm>
          <a:prstGeom prst="rect">
            <a:avLst/>
          </a:prstGeom>
          <a:noFill/>
        </p:spPr>
        <p:txBody>
          <a:bodyPr wrap="square" rtlCol="0">
            <a:spAutoFit/>
          </a:bodyPr>
          <a:lstStyle/>
          <a:p>
            <a:r>
              <a:rPr lang="fr-FR" sz="2400" dirty="0">
                <a:solidFill>
                  <a:srgbClr val="FFFF00"/>
                </a:solidFill>
              </a:rPr>
              <a:t>La Rive Gauche du Bou </a:t>
            </a:r>
            <a:r>
              <a:rPr lang="fr-FR" sz="2400" dirty="0" err="1">
                <a:solidFill>
                  <a:srgbClr val="FFFF00"/>
                </a:solidFill>
              </a:rPr>
              <a:t>Regreg</a:t>
            </a:r>
            <a:endParaRPr lang="fr-FR" sz="2400" dirty="0">
              <a:solidFill>
                <a:srgbClr val="FFFF00"/>
              </a:solidFill>
            </a:endParaRPr>
          </a:p>
        </p:txBody>
      </p:sp>
    </p:spTree>
    <p:extLst>
      <p:ext uri="{BB962C8B-B14F-4D97-AF65-F5344CB8AC3E}">
        <p14:creationId xmlns:p14="http://schemas.microsoft.com/office/powerpoint/2010/main" val="633348710"/>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35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bâtiment&#10;&#10;Description générée automatiquement">
            <a:extLst>
              <a:ext uri="{FF2B5EF4-FFF2-40B4-BE49-F238E27FC236}">
                <a16:creationId xmlns:a16="http://schemas.microsoft.com/office/drawing/2014/main" id="{FF224841-234C-11A8-69D4-C43C4AB61A2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200025" cmpd="tri">
            <a:solidFill>
              <a:srgbClr val="FFC000"/>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B405D73-0A96-7F58-41B7-8D9B124C8B51}"/>
              </a:ext>
            </a:extLst>
          </p:cNvPr>
          <p:cNvSpPr txBox="1"/>
          <p:nvPr/>
        </p:nvSpPr>
        <p:spPr>
          <a:xfrm>
            <a:off x="4321675" y="18395"/>
            <a:ext cx="8108831" cy="461665"/>
          </a:xfrm>
          <a:prstGeom prst="rect">
            <a:avLst/>
          </a:prstGeom>
          <a:noFill/>
        </p:spPr>
        <p:txBody>
          <a:bodyPr wrap="square" rtlCol="0">
            <a:spAutoFit/>
          </a:bodyPr>
          <a:lstStyle/>
          <a:p>
            <a:r>
              <a:rPr lang="fr-FR" sz="2400" dirty="0">
                <a:solidFill>
                  <a:srgbClr val="FFFF00"/>
                </a:solidFill>
              </a:rPr>
              <a:t>Aéroport  De Rabat Salé</a:t>
            </a:r>
          </a:p>
        </p:txBody>
      </p:sp>
    </p:spTree>
    <p:extLst>
      <p:ext uri="{BB962C8B-B14F-4D97-AF65-F5344CB8AC3E}">
        <p14:creationId xmlns:p14="http://schemas.microsoft.com/office/powerpoint/2010/main" val="1951826527"/>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terrain, saleté&#10;&#10;Description générée automatiquement">
            <a:extLst>
              <a:ext uri="{FF2B5EF4-FFF2-40B4-BE49-F238E27FC236}">
                <a16:creationId xmlns:a16="http://schemas.microsoft.com/office/drawing/2014/main" id="{0098DC9B-FD9F-AC04-399A-EBC855F2A75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5155" y="530352"/>
            <a:ext cx="11161690" cy="5870448"/>
          </a:xfrm>
          <a:prstGeom prst="rect">
            <a:avLst/>
          </a:prstGeom>
          <a:ln w="28575">
            <a:solidFill>
              <a:schemeClr val="bg1"/>
            </a:solidFill>
          </a:ln>
        </p:spPr>
      </p:pic>
      <p:sp>
        <p:nvSpPr>
          <p:cNvPr id="6" name="ZoneTexte 5">
            <a:extLst>
              <a:ext uri="{FF2B5EF4-FFF2-40B4-BE49-F238E27FC236}">
                <a16:creationId xmlns:a16="http://schemas.microsoft.com/office/drawing/2014/main" id="{C47B29D5-53F9-988A-471E-571F7CC3CF25}"/>
              </a:ext>
            </a:extLst>
          </p:cNvPr>
          <p:cNvSpPr txBox="1"/>
          <p:nvPr/>
        </p:nvSpPr>
        <p:spPr>
          <a:xfrm>
            <a:off x="3240211" y="32325"/>
            <a:ext cx="8436634" cy="461665"/>
          </a:xfrm>
          <a:prstGeom prst="rect">
            <a:avLst/>
          </a:prstGeom>
          <a:noFill/>
        </p:spPr>
        <p:txBody>
          <a:bodyPr wrap="square" rtlCol="0">
            <a:spAutoFit/>
          </a:bodyPr>
          <a:lstStyle/>
          <a:p>
            <a:r>
              <a:rPr lang="fr-FR" sz="2400" dirty="0">
                <a:solidFill>
                  <a:srgbClr val="FFFF00"/>
                </a:solidFill>
              </a:rPr>
              <a:t>L’Autoroute  De Contournement De Rabat </a:t>
            </a:r>
          </a:p>
        </p:txBody>
      </p:sp>
    </p:spTree>
    <p:extLst>
      <p:ext uri="{BB962C8B-B14F-4D97-AF65-F5344CB8AC3E}">
        <p14:creationId xmlns:p14="http://schemas.microsoft.com/office/powerpoint/2010/main" val="2930177188"/>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route, bus, extérieur&#10;&#10;Description générée automatiquement">
            <a:extLst>
              <a:ext uri="{FF2B5EF4-FFF2-40B4-BE49-F238E27FC236}">
                <a16:creationId xmlns:a16="http://schemas.microsoft.com/office/drawing/2014/main" id="{8D360AC9-39CE-CD0D-31A7-2B21F85AED4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55010" y="507355"/>
            <a:ext cx="10281980" cy="6350644"/>
          </a:xfrm>
          <a:prstGeom prst="rect">
            <a:avLst/>
          </a:prstGeom>
          <a:ln w="25400">
            <a:solidFill>
              <a:schemeClr val="bg1"/>
            </a:solidFill>
          </a:ln>
        </p:spPr>
      </p:pic>
      <p:sp>
        <p:nvSpPr>
          <p:cNvPr id="5" name="ZoneTexte 4">
            <a:extLst>
              <a:ext uri="{FF2B5EF4-FFF2-40B4-BE49-F238E27FC236}">
                <a16:creationId xmlns:a16="http://schemas.microsoft.com/office/drawing/2014/main" id="{6A662B0A-7FA5-98E4-8E60-93431AC85DA6}"/>
              </a:ext>
            </a:extLst>
          </p:cNvPr>
          <p:cNvSpPr txBox="1"/>
          <p:nvPr/>
        </p:nvSpPr>
        <p:spPr>
          <a:xfrm>
            <a:off x="3053751" y="29391"/>
            <a:ext cx="7729268" cy="461665"/>
          </a:xfrm>
          <a:prstGeom prst="rect">
            <a:avLst/>
          </a:prstGeom>
          <a:noFill/>
        </p:spPr>
        <p:txBody>
          <a:bodyPr wrap="square" rtlCol="0">
            <a:spAutoFit/>
          </a:bodyPr>
          <a:lstStyle/>
          <a:p>
            <a:r>
              <a:rPr lang="fr-FR" sz="2400" b="1" dirty="0">
                <a:solidFill>
                  <a:srgbClr val="FFFF00"/>
                </a:solidFill>
              </a:rPr>
              <a:t>Bus Scania Sur la ligne 8 dans le centre  Ville </a:t>
            </a:r>
          </a:p>
        </p:txBody>
      </p:sp>
    </p:spTree>
    <p:extLst>
      <p:ext uri="{BB962C8B-B14F-4D97-AF65-F5344CB8AC3E}">
        <p14:creationId xmlns:p14="http://schemas.microsoft.com/office/powerpoint/2010/main" val="1360859156"/>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Image 2" descr="Une image contenant train, extérieur, arbre, orange&#10;&#10;Description générée automatiquement">
            <a:extLst>
              <a:ext uri="{FF2B5EF4-FFF2-40B4-BE49-F238E27FC236}">
                <a16:creationId xmlns:a16="http://schemas.microsoft.com/office/drawing/2014/main" id="{9DAB99D5-FB46-98EC-3A46-1DD9C389A26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12065"/>
            <a:ext cx="11548534" cy="6024202"/>
          </a:xfrm>
          <a:prstGeom prst="rect">
            <a:avLst/>
          </a:prstGeom>
          <a:ln w="28575">
            <a:solidFill>
              <a:srgbClr val="FFFF00"/>
            </a:solidFill>
          </a:ln>
        </p:spPr>
      </p:pic>
      <p:sp>
        <p:nvSpPr>
          <p:cNvPr id="4" name="ZoneTexte 3">
            <a:extLst>
              <a:ext uri="{FF2B5EF4-FFF2-40B4-BE49-F238E27FC236}">
                <a16:creationId xmlns:a16="http://schemas.microsoft.com/office/drawing/2014/main" id="{EE5D2EEB-7CCB-6DF5-0C8B-7D69D9B1211E}"/>
              </a:ext>
            </a:extLst>
          </p:cNvPr>
          <p:cNvSpPr txBox="1"/>
          <p:nvPr/>
        </p:nvSpPr>
        <p:spPr>
          <a:xfrm>
            <a:off x="3002313" y="50400"/>
            <a:ext cx="8867954" cy="461665"/>
          </a:xfrm>
          <a:prstGeom prst="rect">
            <a:avLst/>
          </a:prstGeom>
          <a:noFill/>
        </p:spPr>
        <p:txBody>
          <a:bodyPr wrap="square" rtlCol="0">
            <a:spAutoFit/>
          </a:bodyPr>
          <a:lstStyle/>
          <a:p>
            <a:r>
              <a:rPr lang="fr-FR" sz="2400" dirty="0"/>
              <a:t>Train navette rapide en gare  de Rabat Ville</a:t>
            </a:r>
          </a:p>
        </p:txBody>
      </p:sp>
    </p:spTree>
    <p:extLst>
      <p:ext uri="{BB962C8B-B14F-4D97-AF65-F5344CB8AC3E}">
        <p14:creationId xmlns:p14="http://schemas.microsoft.com/office/powerpoint/2010/main" val="90920775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3" name="Image 2" descr="Une image contenant ciel, extérieur, tour, passerelle&#10;&#10;Description générée automatiquement">
            <a:extLst>
              <a:ext uri="{FF2B5EF4-FFF2-40B4-BE49-F238E27FC236}">
                <a16:creationId xmlns:a16="http://schemas.microsoft.com/office/drawing/2014/main" id="{F268F413-8740-5CD2-E4F7-EB252D32C20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59536" y="529317"/>
            <a:ext cx="10424160" cy="5980176"/>
          </a:xfrm>
          <a:prstGeom prst="rect">
            <a:avLst/>
          </a:prstGeom>
          <a:ln w="25400">
            <a:solidFill>
              <a:srgbClr val="FF0000"/>
            </a:solidFill>
          </a:ln>
        </p:spPr>
      </p:pic>
      <p:sp>
        <p:nvSpPr>
          <p:cNvPr id="4" name="ZoneTexte 3">
            <a:extLst>
              <a:ext uri="{FF2B5EF4-FFF2-40B4-BE49-F238E27FC236}">
                <a16:creationId xmlns:a16="http://schemas.microsoft.com/office/drawing/2014/main" id="{D14F4327-B208-0D13-278E-8564C5C39CE0}"/>
              </a:ext>
            </a:extLst>
          </p:cNvPr>
          <p:cNvSpPr txBox="1"/>
          <p:nvPr/>
        </p:nvSpPr>
        <p:spPr>
          <a:xfrm>
            <a:off x="5120985" y="50400"/>
            <a:ext cx="8906256" cy="461665"/>
          </a:xfrm>
          <a:prstGeom prst="rect">
            <a:avLst/>
          </a:prstGeom>
          <a:noFill/>
        </p:spPr>
        <p:txBody>
          <a:bodyPr wrap="square" rtlCol="0">
            <a:spAutoFit/>
          </a:bodyPr>
          <a:lstStyle/>
          <a:p>
            <a:r>
              <a:rPr lang="fr-FR" sz="2400" b="1" dirty="0">
                <a:solidFill>
                  <a:srgbClr val="FFFF00"/>
                </a:solidFill>
              </a:rPr>
              <a:t>Tour Hassan</a:t>
            </a:r>
          </a:p>
        </p:txBody>
      </p:sp>
    </p:spTree>
    <p:extLst>
      <p:ext uri="{BB962C8B-B14F-4D97-AF65-F5344CB8AC3E}">
        <p14:creationId xmlns:p14="http://schemas.microsoft.com/office/powerpoint/2010/main" val="530562287"/>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bâtiment, vieux&#10;&#10;Description générée automatiquement">
            <a:extLst>
              <a:ext uri="{FF2B5EF4-FFF2-40B4-BE49-F238E27FC236}">
                <a16:creationId xmlns:a16="http://schemas.microsoft.com/office/drawing/2014/main" id="{B7B33A7A-F59B-B14D-1DED-9ED90188FBA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70113" y="530352"/>
            <a:ext cx="10651774" cy="6025896"/>
          </a:xfrm>
          <a:prstGeom prst="rect">
            <a:avLst/>
          </a:prstGeom>
          <a:ln w="25400">
            <a:solidFill>
              <a:schemeClr val="bg1"/>
            </a:solidFill>
          </a:ln>
        </p:spPr>
      </p:pic>
      <p:sp>
        <p:nvSpPr>
          <p:cNvPr id="4" name="ZoneTexte 3">
            <a:extLst>
              <a:ext uri="{FF2B5EF4-FFF2-40B4-BE49-F238E27FC236}">
                <a16:creationId xmlns:a16="http://schemas.microsoft.com/office/drawing/2014/main" id="{BF94FAE2-DAFE-8BCE-DAC0-FC6369C6A808}"/>
              </a:ext>
            </a:extLst>
          </p:cNvPr>
          <p:cNvSpPr txBox="1"/>
          <p:nvPr/>
        </p:nvSpPr>
        <p:spPr>
          <a:xfrm>
            <a:off x="3243532" y="0"/>
            <a:ext cx="8798944" cy="461665"/>
          </a:xfrm>
          <a:prstGeom prst="rect">
            <a:avLst/>
          </a:prstGeom>
          <a:noFill/>
        </p:spPr>
        <p:txBody>
          <a:bodyPr wrap="square" rtlCol="0">
            <a:spAutoFit/>
          </a:bodyPr>
          <a:lstStyle/>
          <a:p>
            <a:r>
              <a:rPr lang="fr-FR" sz="2400" b="1" dirty="0">
                <a:solidFill>
                  <a:srgbClr val="FFFF00"/>
                </a:solidFill>
              </a:rPr>
              <a:t>Cathédrale  Saint – Pierre De Rabat</a:t>
            </a:r>
          </a:p>
        </p:txBody>
      </p:sp>
    </p:spTree>
    <p:extLst>
      <p:ext uri="{BB962C8B-B14F-4D97-AF65-F5344CB8AC3E}">
        <p14:creationId xmlns:p14="http://schemas.microsoft.com/office/powerpoint/2010/main" val="1166599461"/>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ciel, terrain, extérieur, bâtiment&#10;&#10;Description générée automatiquement">
            <a:extLst>
              <a:ext uri="{FF2B5EF4-FFF2-40B4-BE49-F238E27FC236}">
                <a16:creationId xmlns:a16="http://schemas.microsoft.com/office/drawing/2014/main" id="{A35E9B94-248F-1246-103C-494F5E761FD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66216" y="585216"/>
            <a:ext cx="10259568" cy="5961888"/>
          </a:xfrm>
          <a:prstGeom prst="rect">
            <a:avLst/>
          </a:prstGeom>
          <a:ln w="25400">
            <a:solidFill>
              <a:srgbClr val="7030A0"/>
            </a:solidFill>
          </a:ln>
        </p:spPr>
      </p:pic>
      <p:sp>
        <p:nvSpPr>
          <p:cNvPr id="4" name="ZoneTexte 3">
            <a:extLst>
              <a:ext uri="{FF2B5EF4-FFF2-40B4-BE49-F238E27FC236}">
                <a16:creationId xmlns:a16="http://schemas.microsoft.com/office/drawing/2014/main" id="{52764370-5F76-7B11-221D-04B9DE61FEF0}"/>
              </a:ext>
            </a:extLst>
          </p:cNvPr>
          <p:cNvSpPr txBox="1"/>
          <p:nvPr/>
        </p:nvSpPr>
        <p:spPr>
          <a:xfrm>
            <a:off x="3078941" y="80063"/>
            <a:ext cx="7918704" cy="461665"/>
          </a:xfrm>
          <a:prstGeom prst="rect">
            <a:avLst/>
          </a:prstGeom>
          <a:noFill/>
        </p:spPr>
        <p:txBody>
          <a:bodyPr wrap="square" rtlCol="0">
            <a:spAutoFit/>
          </a:bodyPr>
          <a:lstStyle/>
          <a:p>
            <a:r>
              <a:rPr lang="fr-FR" sz="2400" dirty="0"/>
              <a:t>Mausolée des Rois Hassan  et Mohammed V</a:t>
            </a:r>
          </a:p>
        </p:txBody>
      </p:sp>
    </p:spTree>
    <p:extLst>
      <p:ext uri="{BB962C8B-B14F-4D97-AF65-F5344CB8AC3E}">
        <p14:creationId xmlns:p14="http://schemas.microsoft.com/office/powerpoint/2010/main" val="1772533670"/>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TotalTime>
  <Words>240</Words>
  <Application>Microsoft Office PowerPoint</Application>
  <PresentationFormat>Grand écran</PresentationFormat>
  <Paragraphs>31</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7</cp:revision>
  <dcterms:created xsi:type="dcterms:W3CDTF">2022-06-26T11:41:41Z</dcterms:created>
  <dcterms:modified xsi:type="dcterms:W3CDTF">2022-07-05T07:43:12Z</dcterms:modified>
</cp:coreProperties>
</file>