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0DH7RQ3ieoz31GJW5mBdA==" hashData="b9IcYEClpQ9SRng/1KliSaoYRfSfp8azlifAp/3VofjeLXBsToBBYTdD8HdSMrY6NjZ4So/RFDDkYyL97dfk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1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79CFB7-42E9-DD26-188C-6F5FA0BC6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795062D-5AFE-6ECF-CC93-9AC2A1032F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D15D3E-7B12-6BC9-4A58-79E342F65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1C2BC6-1C12-85B9-443C-2B5246817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1C445-D0A1-C346-9ADD-17D62BFDD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919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BD958-FB06-F9A7-359E-DBA1FF249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D9EFEB-22DC-F4B1-2C6A-2E0C5F91B1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965456-4080-C755-0855-542733F1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58C555-783F-F984-D544-47F499E92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03EFF7-689F-C25F-794C-DE3A81DE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012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E12496-A7C7-9B5E-58F5-FEF8AD494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E6AE1F-BA09-76A6-E522-C556A6219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ADC6AA-D431-B705-AB7E-CF0FC93EB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46BED0-5B51-E73D-0052-8A720EA4E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2EBFB5-B1C4-6046-83EE-B0BBBEFD8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707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B8704-8828-2EA4-957E-67D62437D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100E28-FC7A-A4A9-8610-AA000D8B4E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6EDD95-125A-2B4D-C106-7B4FACB1F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AEB9AA6-8237-7097-3B0F-B7F1EF17A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E37DCD-8ABD-3F87-89D5-C9C696C11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D0CD36-AF81-419E-5D71-CF55F6969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827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315980-155C-F857-D964-0AED9A61E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F4904F-4E2B-C1B7-6363-F54E7A0D23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A391DE-09DC-19A9-983F-C4296E75F5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EE199F4-3EC8-27ED-2E77-C55EAE36D6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1852E72-E12A-08E8-A9F5-5F45DBA399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1BE4D4-93F8-EB42-2874-E9184F163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3FFAF86-C58E-3037-1D19-D647C7E85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56606F8-A77F-2B4E-C155-16D6A3A6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469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7BCA5-A031-AF0F-031D-1AA814833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774B618-3782-96FF-B4CC-849CAB247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0D83CC2-F863-EA0B-8700-82A777057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64FCCEE-2043-FF32-AB96-375AB5B9C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447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E2EEE8-8944-A203-570F-CB4F58868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9DCAF07-CF59-7819-DFEA-DE2759D49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F597D0D-2BE7-4AAE-78BC-3FF49E3E7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172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C4D24C-2C5C-9127-DB7E-8E723D247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E9CDB3-6B9C-FD4B-885F-7F6189678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7735600-D045-7411-1147-793781CEC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F9B26A-28DB-1986-C964-9031555A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89BE7D-2F07-895E-1570-B75490E7B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EBBB79-FBB1-62D4-B961-54E15DD33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250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69718-B495-9222-9918-AEA1A2787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38E160-0AE6-7123-D1E8-F54023C410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F28C8D-13AF-B061-D60F-A5E521B4B3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EEF0695-D20D-972F-0872-574E69BAA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B8E1AF-5751-AFE6-AB4A-6794A83BA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7E4700-A9C6-62B6-6890-FA6920808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593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29A7A-1139-7BAC-75A2-632E298FC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CFACF09-4C5A-26DB-A236-B307A7CE60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5A7009-DD3D-4E11-C5D5-8B74FF119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B75C17-05F7-D0F0-4C09-0FFD2E895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920E99-4049-4F25-4E81-6CB81C03C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40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C45A6F0-7279-1B53-96DE-00A6B07D2E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AB520E-10EF-DC48-681D-57679A35CD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0FFD70-79A8-351D-4CF0-197D8E934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6AF1DA-6183-B26F-4CAD-354C0E186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ED9D95-6676-F2E7-AF97-97528CC27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15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3A7C74E-5329-961D-DD06-181A9C91A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E85DDB-AAD6-7656-9576-30BAAA1C0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458C9C-9FA0-3CA4-AB29-03D87036A6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CB4BF-A262-4F5C-907D-ACEE22EEAB15}" type="datetimeFigureOut">
              <a:rPr lang="fr-FR" smtClean="0"/>
              <a:t>26/06/2022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BB2518-F979-CACD-C631-4C7D2C921F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48000C-6E08-6467-1307-4966DAAB4A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405E6-94EB-4E49-9540-F955A11DB4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159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F9D0966-BE36-9E6C-2AD8-1AB4229A18CA}"/>
              </a:ext>
            </a:extLst>
          </p:cNvPr>
          <p:cNvSpPr txBox="1"/>
          <p:nvPr/>
        </p:nvSpPr>
        <p:spPr>
          <a:xfrm>
            <a:off x="2724539" y="2855167"/>
            <a:ext cx="7072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Musée Des Beaux Arts D’Angers </a:t>
            </a:r>
          </a:p>
        </p:txBody>
      </p:sp>
    </p:spTree>
    <p:extLst>
      <p:ext uri="{BB962C8B-B14F-4D97-AF65-F5344CB8AC3E}">
        <p14:creationId xmlns:p14="http://schemas.microsoft.com/office/powerpoint/2010/main" val="684078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  <p:sndAc>
          <p:stSnd loop="1">
            <p:snd r:embed="rId2" name="30 Minute Deep Sleep Music Calming Music, Relaxing Music, Soothing Music, Calming Music, ☯426B.wav"/>
          </p:stSnd>
        </p:sndAc>
      </p:transition>
    </mc:Choice>
    <mc:Fallback>
      <p:transition spd="slow" advClick="0" advTm="17000">
        <p:fade/>
        <p:sndAc>
          <p:stSnd loop="1">
            <p:snd r:embed="rId2" name="30 Minute Deep Sleep Music Calming Music, Relaxing Music, Soothing Music, Calming Music, ☯426B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cap="rnd">
            <a:solidFill>
              <a:schemeClr val="tx1"/>
            </a:solidFill>
            <a:miter lim="8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B25B61-EF09-6D8F-149B-AD4EBF7F37F0}"/>
              </a:ext>
            </a:extLst>
          </p:cNvPr>
          <p:cNvSpPr/>
          <p:nvPr/>
        </p:nvSpPr>
        <p:spPr>
          <a:xfrm>
            <a:off x="2705878" y="1399592"/>
            <a:ext cx="7539134" cy="3732245"/>
          </a:xfrm>
          <a:prstGeom prst="rect">
            <a:avLst/>
          </a:prstGeom>
          <a:solidFill>
            <a:schemeClr val="tx2"/>
          </a:solidFill>
          <a:ln w="25400" cap="rnd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  <a:latin typeface="Algerian" panose="04020705040A02060702" pitchFamily="82" charset="0"/>
              </a:rPr>
              <a:t>Le musée des Beaux-Arts d'Angers est un musée d'art situé à Angers, dans un ancien hôtel particulier, le logis Barrault, place Saint-Éloi à proximité de la cité historique d'Angers. Il fait partie du complexe Toussaint qui comprend le jardin des beaux-arts, la galerie David d'Angers et la bibliothèque municipale</a:t>
            </a:r>
          </a:p>
        </p:txBody>
      </p:sp>
    </p:spTree>
    <p:extLst>
      <p:ext uri="{BB962C8B-B14F-4D97-AF65-F5344CB8AC3E}">
        <p14:creationId xmlns:p14="http://schemas.microsoft.com/office/powerpoint/2010/main" val="3195503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76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668F9DEE-F2E7-BE0F-DC2C-22B5A72277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2711" y="1156996"/>
            <a:ext cx="7125822" cy="4721289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4283F0-19CD-5FA6-8561-527CF2B03671}"/>
              </a:ext>
            </a:extLst>
          </p:cNvPr>
          <p:cNvSpPr txBox="1"/>
          <p:nvPr/>
        </p:nvSpPr>
        <p:spPr>
          <a:xfrm>
            <a:off x="1287625" y="2313992"/>
            <a:ext cx="2295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Logis Barrault ,actuel musée  des beaux arts  Angers </a:t>
            </a:r>
          </a:p>
        </p:txBody>
      </p:sp>
    </p:spTree>
    <p:extLst>
      <p:ext uri="{BB962C8B-B14F-4D97-AF65-F5344CB8AC3E}">
        <p14:creationId xmlns:p14="http://schemas.microsoft.com/office/powerpoint/2010/main" val="2117513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01B3CC-B49F-4CE0-B198-228D1D428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4" y="557189"/>
            <a:ext cx="4276956" cy="5743616"/>
          </a:xfrm>
          <a:prstGeom prst="rect">
            <a:avLst/>
          </a:prstGeom>
        </p:spPr>
      </p:pic>
      <p:pic>
        <p:nvPicPr>
          <p:cNvPr id="3" name="Image 2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CD15CC90-C301-5B20-0BBF-3FD3A281AA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4772525" y="557189"/>
            <a:ext cx="7097742" cy="5743616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40CE6E-4953-650A-FF7E-C0D6F6EF78CA}"/>
              </a:ext>
            </a:extLst>
          </p:cNvPr>
          <p:cNvSpPr txBox="1"/>
          <p:nvPr/>
        </p:nvSpPr>
        <p:spPr>
          <a:xfrm>
            <a:off x="1250302" y="2015413"/>
            <a:ext cx="2799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De Villevêque administré  par les musées d’Angers </a:t>
            </a:r>
          </a:p>
        </p:txBody>
      </p:sp>
    </p:spTree>
    <p:extLst>
      <p:ext uri="{BB962C8B-B14F-4D97-AF65-F5344CB8AC3E}">
        <p14:creationId xmlns:p14="http://schemas.microsoft.com/office/powerpoint/2010/main" val="1741985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F91FC5D5-37EC-84F0-9FDC-B2F162452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427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0E87D1DF-CC4F-99F1-3301-BA0D7C1F0F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8996" y="298580"/>
            <a:ext cx="5766318" cy="6344815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5BB0D3C-C97D-666D-9EF7-D0F895D56B8F}"/>
              </a:ext>
            </a:extLst>
          </p:cNvPr>
          <p:cNvSpPr txBox="1"/>
          <p:nvPr/>
        </p:nvSpPr>
        <p:spPr>
          <a:xfrm>
            <a:off x="2146041" y="2598003"/>
            <a:ext cx="2407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Anonyme  ,Crucifixion  1380</a:t>
            </a:r>
          </a:p>
        </p:txBody>
      </p:sp>
    </p:spTree>
    <p:extLst>
      <p:ext uri="{BB962C8B-B14F-4D97-AF65-F5344CB8AC3E}">
        <p14:creationId xmlns:p14="http://schemas.microsoft.com/office/powerpoint/2010/main" val="1380463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427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texte, personne, posant&#10;&#10;Description générée automatiquement">
            <a:extLst>
              <a:ext uri="{FF2B5EF4-FFF2-40B4-BE49-F238E27FC236}">
                <a16:creationId xmlns:a16="http://schemas.microsoft.com/office/drawing/2014/main" id="{280A14EB-7007-781A-CA8F-ABE9A590B0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52919"/>
            <a:ext cx="4784426" cy="640080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A3F00A-2584-FEB5-1E90-7CCE8C44C745}"/>
              </a:ext>
            </a:extLst>
          </p:cNvPr>
          <p:cNvSpPr txBox="1"/>
          <p:nvPr/>
        </p:nvSpPr>
        <p:spPr>
          <a:xfrm>
            <a:off x="2202024" y="2481942"/>
            <a:ext cx="2481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Antoine Watteau ,La Déclaration attendue XVIII ° siècle</a:t>
            </a:r>
          </a:p>
        </p:txBody>
      </p:sp>
    </p:spTree>
    <p:extLst>
      <p:ext uri="{BB962C8B-B14F-4D97-AF65-F5344CB8AC3E}">
        <p14:creationId xmlns:p14="http://schemas.microsoft.com/office/powerpoint/2010/main" val="3917596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084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bâtiment, vieux, peinture&#10;&#10;Description générée automatiquement">
            <a:extLst>
              <a:ext uri="{FF2B5EF4-FFF2-40B4-BE49-F238E27FC236}">
                <a16:creationId xmlns:a16="http://schemas.microsoft.com/office/drawing/2014/main" id="{6147EED5-FB7D-1037-033F-0D0A022E17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9821" y="643467"/>
            <a:ext cx="7385095" cy="5270950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4F585-A444-5106-CB8A-F7E4416DB7B4}"/>
              </a:ext>
            </a:extLst>
          </p:cNvPr>
          <p:cNvSpPr txBox="1"/>
          <p:nvPr/>
        </p:nvSpPr>
        <p:spPr>
          <a:xfrm>
            <a:off x="1082351" y="2309446"/>
            <a:ext cx="2425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Hubert Robert  Paysage fantastique  avec Ruines  1767 - 1770</a:t>
            </a:r>
          </a:p>
        </p:txBody>
      </p:sp>
    </p:spTree>
    <p:extLst>
      <p:ext uri="{BB962C8B-B14F-4D97-AF65-F5344CB8AC3E}">
        <p14:creationId xmlns:p14="http://schemas.microsoft.com/office/powerpoint/2010/main" val="1844628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D1FD2A-2BBA-4B7A-80E4-09314FE25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D743388-6FD8-DD32-AEDD-F870BE6C93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1" y="557189"/>
            <a:ext cx="7086768" cy="5743618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7601026" y="557189"/>
            <a:ext cx="4269242" cy="57436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5E91FC-8C13-C20A-56AD-B0D79F441ADD}"/>
              </a:ext>
            </a:extLst>
          </p:cNvPr>
          <p:cNvSpPr txBox="1"/>
          <p:nvPr/>
        </p:nvSpPr>
        <p:spPr>
          <a:xfrm>
            <a:off x="8584163" y="2272343"/>
            <a:ext cx="2556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Jean –Honoré Fragonard </a:t>
            </a:r>
            <a:r>
              <a:rPr lang="fr-FR" sz="2400" b="1" dirty="0" err="1"/>
              <a:t>Corésus</a:t>
            </a:r>
            <a:r>
              <a:rPr lang="fr-FR" sz="2400" b="1" dirty="0"/>
              <a:t>  et </a:t>
            </a:r>
            <a:r>
              <a:rPr lang="fr-FR" sz="2400" b="1" dirty="0" err="1"/>
              <a:t>Callirrhoé</a:t>
            </a:r>
            <a:r>
              <a:rPr lang="fr-FR" sz="2400" b="1" dirty="0"/>
              <a:t> 1765</a:t>
            </a:r>
          </a:p>
        </p:txBody>
      </p:sp>
    </p:spTree>
    <p:extLst>
      <p:ext uri="{BB962C8B-B14F-4D97-AF65-F5344CB8AC3E}">
        <p14:creationId xmlns:p14="http://schemas.microsoft.com/office/powerpoint/2010/main" val="3455625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61" y="643467"/>
            <a:ext cx="3899746" cy="5571066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745F023-8D36-0ADA-96A2-6722E65680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5505" y="214010"/>
            <a:ext cx="5758775" cy="645916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DE6C6D-C175-7EB8-EB56-5C0FFE3156E4}"/>
              </a:ext>
            </a:extLst>
          </p:cNvPr>
          <p:cNvSpPr txBox="1"/>
          <p:nvPr/>
        </p:nvSpPr>
        <p:spPr>
          <a:xfrm>
            <a:off x="1194318" y="2481944"/>
            <a:ext cx="26312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Jean Auguste Dominique  Ingres ,Paolo Ingres 1819</a:t>
            </a:r>
          </a:p>
        </p:txBody>
      </p:sp>
    </p:spTree>
    <p:extLst>
      <p:ext uri="{BB962C8B-B14F-4D97-AF65-F5344CB8AC3E}">
        <p14:creationId xmlns:p14="http://schemas.microsoft.com/office/powerpoint/2010/main" val="3499565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434" y="803972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texte, personne, habillé&#10;&#10;Description générée automatiquement">
            <a:extLst>
              <a:ext uri="{FF2B5EF4-FFF2-40B4-BE49-F238E27FC236}">
                <a16:creationId xmlns:a16="http://schemas.microsoft.com/office/drawing/2014/main" id="{51940EB2-FB3B-4A4D-C91E-82E02E6A8A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8187" y="428018"/>
            <a:ext cx="7237379" cy="6031148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7C853D-4F95-6336-CA34-E46C5F31927D}"/>
              </a:ext>
            </a:extLst>
          </p:cNvPr>
          <p:cNvSpPr txBox="1"/>
          <p:nvPr/>
        </p:nvSpPr>
        <p:spPr>
          <a:xfrm>
            <a:off x="951722" y="2612572"/>
            <a:ext cx="2705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Guillaume Bobinier ,la  Demande  en Mariage 1825 </a:t>
            </a:r>
          </a:p>
        </p:txBody>
      </p:sp>
    </p:spTree>
    <p:extLst>
      <p:ext uri="{BB962C8B-B14F-4D97-AF65-F5344CB8AC3E}">
        <p14:creationId xmlns:p14="http://schemas.microsoft.com/office/powerpoint/2010/main" val="3943404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047" y="942219"/>
            <a:ext cx="3899746" cy="4973562"/>
          </a:xfrm>
          <a:prstGeom prst="rect">
            <a:avLst/>
          </a:prstGeom>
        </p:spPr>
      </p:pic>
      <p:pic>
        <p:nvPicPr>
          <p:cNvPr id="3" name="Image 2" descr="Une image contenant intérieur, bâtiment&#10;&#10;Description générée automatiquement">
            <a:extLst>
              <a:ext uri="{FF2B5EF4-FFF2-40B4-BE49-F238E27FC236}">
                <a16:creationId xmlns:a16="http://schemas.microsoft.com/office/drawing/2014/main" id="{9717D6E1-11CB-D58B-42D9-BA94F29D3F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1" y="530878"/>
            <a:ext cx="7408980" cy="5796244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178201-C529-39AE-185E-6E6D837942D9}"/>
              </a:ext>
            </a:extLst>
          </p:cNvPr>
          <p:cNvSpPr txBox="1"/>
          <p:nvPr/>
        </p:nvSpPr>
        <p:spPr>
          <a:xfrm>
            <a:off x="1138336" y="2295330"/>
            <a:ext cx="2500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Jules </a:t>
            </a:r>
            <a:r>
              <a:rPr lang="fr-FR" sz="2400" b="1" dirty="0" err="1"/>
              <a:t>Dauban</a:t>
            </a:r>
            <a:r>
              <a:rPr lang="fr-FR" sz="2400" b="1" dirty="0"/>
              <a:t>  Réception D’un étranger  chez les Trappistes 1864</a:t>
            </a:r>
          </a:p>
        </p:txBody>
      </p:sp>
    </p:spTree>
    <p:extLst>
      <p:ext uri="{BB962C8B-B14F-4D97-AF65-F5344CB8AC3E}">
        <p14:creationId xmlns:p14="http://schemas.microsoft.com/office/powerpoint/2010/main" val="763425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01B3CC-B49F-4CE0-B198-228D1D428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4" y="557189"/>
            <a:ext cx="4276956" cy="5743616"/>
          </a:xfrm>
          <a:prstGeom prst="rect">
            <a:avLst/>
          </a:prstGeom>
        </p:spPr>
      </p:pic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B5D46BA-3DAB-00BA-3E13-8ED15D818D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72525" y="557189"/>
            <a:ext cx="7097742" cy="5743616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C9E0D3-78AB-6D2A-9FFF-5D30DC246E54}"/>
              </a:ext>
            </a:extLst>
          </p:cNvPr>
          <p:cNvSpPr txBox="1"/>
          <p:nvPr/>
        </p:nvSpPr>
        <p:spPr>
          <a:xfrm>
            <a:off x="1194319" y="1940767"/>
            <a:ext cx="29111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Mosaïque polychrome dite ralliement  ;   à décor géométrie  et floral de la fin du II siècle</a:t>
            </a:r>
          </a:p>
        </p:txBody>
      </p:sp>
    </p:spTree>
    <p:extLst>
      <p:ext uri="{BB962C8B-B14F-4D97-AF65-F5344CB8AC3E}">
        <p14:creationId xmlns:p14="http://schemas.microsoft.com/office/powerpoint/2010/main" val="3000624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73" y="1380932"/>
            <a:ext cx="3899746" cy="4600138"/>
          </a:xfrm>
          <a:prstGeom prst="rect">
            <a:avLst/>
          </a:prstGeom>
        </p:spPr>
      </p:pic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60183C04-144E-0C96-9B48-6980EC7911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1" y="520429"/>
            <a:ext cx="7389526" cy="581714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72F735-E81C-36A5-A5C5-B9884625F012}"/>
              </a:ext>
            </a:extLst>
          </p:cNvPr>
          <p:cNvSpPr txBox="1"/>
          <p:nvPr/>
        </p:nvSpPr>
        <p:spPr>
          <a:xfrm>
            <a:off x="1119673" y="2274837"/>
            <a:ext cx="25006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Tableau de l’Amphithéâtre de  </a:t>
            </a:r>
            <a:r>
              <a:rPr lang="fr-FR" sz="2400" dirty="0" err="1"/>
              <a:t>Grohan</a:t>
            </a:r>
            <a:r>
              <a:rPr lang="fr-FR" sz="2400" dirty="0"/>
              <a:t> par Marie   Claude  </a:t>
            </a:r>
            <a:r>
              <a:rPr lang="fr-FR" sz="2400" dirty="0" err="1"/>
              <a:t>Coulet</a:t>
            </a:r>
            <a:r>
              <a:rPr lang="fr-FR" sz="2400" dirty="0"/>
              <a:t>  de Beauregard  au XVIIII °siècle</a:t>
            </a:r>
          </a:p>
        </p:txBody>
      </p:sp>
    </p:spTree>
    <p:extLst>
      <p:ext uri="{BB962C8B-B14F-4D97-AF65-F5344CB8AC3E}">
        <p14:creationId xmlns:p14="http://schemas.microsoft.com/office/powerpoint/2010/main" val="4041160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D1FD2A-2BBA-4B7A-80E4-09314FE25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62D769C3-A249-1602-8202-06A116F0A1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321731" y="557189"/>
            <a:ext cx="7086768" cy="5743618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7601027" y="1324947"/>
            <a:ext cx="4269242" cy="451641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B3C06C-9D9B-27CC-6168-B8E5E2E2F814}"/>
              </a:ext>
            </a:extLst>
          </p:cNvPr>
          <p:cNvSpPr txBox="1"/>
          <p:nvPr/>
        </p:nvSpPr>
        <p:spPr>
          <a:xfrm>
            <a:off x="8584163" y="2743200"/>
            <a:ext cx="2612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Maquette  de Four  de Potier  gallo romain</a:t>
            </a:r>
          </a:p>
        </p:txBody>
      </p:sp>
    </p:spTree>
    <p:extLst>
      <p:ext uri="{BB962C8B-B14F-4D97-AF65-F5344CB8AC3E}">
        <p14:creationId xmlns:p14="http://schemas.microsoft.com/office/powerpoint/2010/main" val="41352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27" y="921807"/>
            <a:ext cx="3899746" cy="5014381"/>
          </a:xfrm>
          <a:prstGeom prst="rect">
            <a:avLst/>
          </a:prstGeom>
        </p:spPr>
      </p:pic>
      <p:pic>
        <p:nvPicPr>
          <p:cNvPr id="3" name="Image 2" descr="Une image contenant sculpture, matériau de construction, pierre&#10;&#10;Description générée automatiquement">
            <a:extLst>
              <a:ext uri="{FF2B5EF4-FFF2-40B4-BE49-F238E27FC236}">
                <a16:creationId xmlns:a16="http://schemas.microsoft.com/office/drawing/2014/main" id="{BC9E6205-9A7C-5073-93B4-6EFB163ADB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2951" y="643466"/>
            <a:ext cx="7252122" cy="5571065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4A82EA-B9C5-702F-DFD0-7E2C548804CC}"/>
              </a:ext>
            </a:extLst>
          </p:cNvPr>
          <p:cNvSpPr txBox="1"/>
          <p:nvPr/>
        </p:nvSpPr>
        <p:spPr>
          <a:xfrm>
            <a:off x="1428750" y="1997836"/>
            <a:ext cx="25717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Lion Gardien  à l’entrée du monument Funéraire  (Calcaire  , Du II siècle )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2887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719" y="1265316"/>
            <a:ext cx="3899746" cy="4327367"/>
          </a:xfrm>
          <a:prstGeom prst="rect">
            <a:avLst/>
          </a:prstGeom>
          <a:ln w="0">
            <a:solidFill>
              <a:srgbClr val="FFFF00"/>
            </a:solidFill>
          </a:ln>
        </p:spPr>
      </p:pic>
      <p:pic>
        <p:nvPicPr>
          <p:cNvPr id="3" name="Image 2" descr="Une image contenant sombre, prise, fermer&#10;&#10;Description générée automatiquement">
            <a:extLst>
              <a:ext uri="{FF2B5EF4-FFF2-40B4-BE49-F238E27FC236}">
                <a16:creationId xmlns:a16="http://schemas.microsoft.com/office/drawing/2014/main" id="{CD5A54F3-9358-F5DD-B71D-4D2A2BFEAA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3132" y="330740"/>
            <a:ext cx="6031149" cy="6322979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460F70-8D5D-96B4-386B-663495DFA86A}"/>
              </a:ext>
            </a:extLst>
          </p:cNvPr>
          <p:cNvSpPr txBox="1"/>
          <p:nvPr/>
        </p:nvSpPr>
        <p:spPr>
          <a:xfrm>
            <a:off x="1371600" y="2514600"/>
            <a:ext cx="260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Protomé de Griffon ,Bronze Vers  600 Avant J C</a:t>
            </a:r>
          </a:p>
        </p:txBody>
      </p:sp>
    </p:spTree>
    <p:extLst>
      <p:ext uri="{BB962C8B-B14F-4D97-AF65-F5344CB8AC3E}">
        <p14:creationId xmlns:p14="http://schemas.microsoft.com/office/powerpoint/2010/main" val="1782097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77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intérieur, fenêtre, table de salle à manger&#10;&#10;Description générée automatiquement">
            <a:extLst>
              <a:ext uri="{FF2B5EF4-FFF2-40B4-BE49-F238E27FC236}">
                <a16:creationId xmlns:a16="http://schemas.microsoft.com/office/drawing/2014/main" id="{325C9767-F4F9-4A92-42C9-22603482AE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9874" y="1447799"/>
            <a:ext cx="7334249" cy="3962401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3472A5-F7BD-500E-03BF-ED58148327D6}"/>
              </a:ext>
            </a:extLst>
          </p:cNvPr>
          <p:cNvSpPr txBox="1"/>
          <p:nvPr/>
        </p:nvSpPr>
        <p:spPr>
          <a:xfrm>
            <a:off x="1123950" y="2438400"/>
            <a:ext cx="2781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deux Tableaux  du pont  des Treilles  en 1859  par G. Clarkson  </a:t>
            </a:r>
            <a:r>
              <a:rPr lang="fr-FR" sz="2400" b="1" dirty="0" err="1"/>
              <a:t>Stanfield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5024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herbe, ciel&#10;&#10;Description générée automatiquement">
            <a:extLst>
              <a:ext uri="{FF2B5EF4-FFF2-40B4-BE49-F238E27FC236}">
                <a16:creationId xmlns:a16="http://schemas.microsoft.com/office/drawing/2014/main" id="{941F1EEE-29F1-5F19-C4FF-9D5671B6C7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321730" y="311286"/>
            <a:ext cx="7684939" cy="6264612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  <p:pic>
        <p:nvPicPr>
          <p:cNvPr id="6" name="Image 5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C5E38CDE-DDF2-80B7-433B-0A723444B1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877" y="1089497"/>
            <a:ext cx="3543392" cy="46790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C07E26-0F7D-88F7-ADA8-AADBA2727ADD}"/>
              </a:ext>
            </a:extLst>
          </p:cNvPr>
          <p:cNvSpPr txBox="1"/>
          <p:nvPr/>
        </p:nvSpPr>
        <p:spPr>
          <a:xfrm>
            <a:off x="9365492" y="2612595"/>
            <a:ext cx="2400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Allée Dans L’Enceinte</a:t>
            </a:r>
          </a:p>
        </p:txBody>
      </p:sp>
    </p:spTree>
    <p:extLst>
      <p:ext uri="{BB962C8B-B14F-4D97-AF65-F5344CB8AC3E}">
        <p14:creationId xmlns:p14="http://schemas.microsoft.com/office/powerpoint/2010/main" val="104400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84" y="1228722"/>
            <a:ext cx="3213118" cy="4400550"/>
          </a:xfrm>
          <a:prstGeom prst="rect">
            <a:avLst/>
          </a:prstGeom>
        </p:spPr>
      </p:pic>
      <p:pic>
        <p:nvPicPr>
          <p:cNvPr id="3" name="Image 2" descr="Une image contenant extérieur, ciel, bâtiment, maison&#10;&#10;Description générée automatiquement">
            <a:extLst>
              <a:ext uri="{FF2B5EF4-FFF2-40B4-BE49-F238E27FC236}">
                <a16:creationId xmlns:a16="http://schemas.microsoft.com/office/drawing/2014/main" id="{70744D8F-0FE2-3575-2160-45B89CED2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1609" y="442607"/>
            <a:ext cx="8051007" cy="5972783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F6CCC8-FB0D-2D5C-3F95-4613C1EF486A}"/>
              </a:ext>
            </a:extLst>
          </p:cNvPr>
          <p:cNvSpPr txBox="1"/>
          <p:nvPr/>
        </p:nvSpPr>
        <p:spPr>
          <a:xfrm>
            <a:off x="1085850" y="2466883"/>
            <a:ext cx="2076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L’Ancienne Abbaye  Toussaint</a:t>
            </a:r>
          </a:p>
        </p:txBody>
      </p:sp>
    </p:spTree>
    <p:extLst>
      <p:ext uri="{BB962C8B-B14F-4D97-AF65-F5344CB8AC3E}">
        <p14:creationId xmlns:p14="http://schemas.microsoft.com/office/powerpoint/2010/main" val="3331283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01B3CC-B49F-4CE0-B198-228D1D428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47" y="1002491"/>
            <a:ext cx="4276956" cy="4853011"/>
          </a:xfrm>
          <a:prstGeom prst="rect">
            <a:avLst/>
          </a:prstGeom>
        </p:spPr>
      </p:pic>
      <p:pic>
        <p:nvPicPr>
          <p:cNvPr id="3" name="Image 2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5FF85801-DCCF-A4BC-8FAA-894D11B62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72525" y="557189"/>
            <a:ext cx="7097742" cy="5743616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F5EB4-8ED6-3704-C8F2-79BA5C4F77EE}"/>
              </a:ext>
            </a:extLst>
          </p:cNvPr>
          <p:cNvSpPr txBox="1"/>
          <p:nvPr/>
        </p:nvSpPr>
        <p:spPr>
          <a:xfrm>
            <a:off x="1295400" y="2286000"/>
            <a:ext cx="257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Logis Barrault qui abrite  le musée  des beaux arts </a:t>
            </a:r>
          </a:p>
        </p:txBody>
      </p:sp>
    </p:spTree>
    <p:extLst>
      <p:ext uri="{BB962C8B-B14F-4D97-AF65-F5344CB8AC3E}">
        <p14:creationId xmlns:p14="http://schemas.microsoft.com/office/powerpoint/2010/main" val="559854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01B3CC-B49F-4CE0-B198-228D1D428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1171571"/>
            <a:ext cx="4276956" cy="4514851"/>
          </a:xfrm>
          <a:prstGeom prst="rect">
            <a:avLst/>
          </a:prstGeom>
        </p:spPr>
      </p:pic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BD8C7109-E50E-DEFF-6E01-9DAFE4D8E4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72525" y="557189"/>
            <a:ext cx="7097742" cy="574361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58B56C-DAA8-57FC-FCD5-EFA835428BF3}"/>
              </a:ext>
            </a:extLst>
          </p:cNvPr>
          <p:cNvSpPr txBox="1"/>
          <p:nvPr/>
        </p:nvSpPr>
        <p:spPr>
          <a:xfrm>
            <a:off x="1200150" y="2597999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Réfectoire  du grand Séminaire</a:t>
            </a:r>
          </a:p>
        </p:txBody>
      </p:sp>
    </p:spTree>
    <p:extLst>
      <p:ext uri="{BB962C8B-B14F-4D97-AF65-F5344CB8AC3E}">
        <p14:creationId xmlns:p14="http://schemas.microsoft.com/office/powerpoint/2010/main" val="429591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72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bâtiment, intérieur, court, plafond&#10;&#10;Description générée automatiquement">
            <a:extLst>
              <a:ext uri="{FF2B5EF4-FFF2-40B4-BE49-F238E27FC236}">
                <a16:creationId xmlns:a16="http://schemas.microsoft.com/office/drawing/2014/main" id="{F6F2EE29-B9E3-482A-0ACB-000138E1BD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3679" y="643467"/>
            <a:ext cx="6762749" cy="557106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7315F5-7362-4F2B-89BD-943564318B68}"/>
              </a:ext>
            </a:extLst>
          </p:cNvPr>
          <p:cNvSpPr txBox="1"/>
          <p:nvPr/>
        </p:nvSpPr>
        <p:spPr>
          <a:xfrm>
            <a:off x="1390650" y="2914649"/>
            <a:ext cx="241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Passage Vouté</a:t>
            </a:r>
          </a:p>
        </p:txBody>
      </p:sp>
    </p:spTree>
    <p:extLst>
      <p:ext uri="{BB962C8B-B14F-4D97-AF65-F5344CB8AC3E}">
        <p14:creationId xmlns:p14="http://schemas.microsoft.com/office/powerpoint/2010/main" val="2930548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4">
            <a:extLst>
              <a:ext uri="{FF2B5EF4-FFF2-40B4-BE49-F238E27FC236}">
                <a16:creationId xmlns:a16="http://schemas.microsoft.com/office/drawing/2014/main" id="{99D1FD2A-2BBA-4B7A-80E4-09314FE25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âtiment, extérieur, pierre&#10;&#10;Description générée automatiquement">
            <a:extLst>
              <a:ext uri="{FF2B5EF4-FFF2-40B4-BE49-F238E27FC236}">
                <a16:creationId xmlns:a16="http://schemas.microsoft.com/office/drawing/2014/main" id="{918D2C53-21BF-BF18-381B-34422842A7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2100" y="266700"/>
            <a:ext cx="6498168" cy="64008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7" name="Image 6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DF26E413-8965-7F72-7B73-E48D9641BC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32" y="1074906"/>
            <a:ext cx="3404681" cy="470818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4C476F2-E274-02A7-EC8F-449D718EFD94}"/>
              </a:ext>
            </a:extLst>
          </p:cNvPr>
          <p:cNvSpPr txBox="1"/>
          <p:nvPr/>
        </p:nvSpPr>
        <p:spPr>
          <a:xfrm>
            <a:off x="763708" y="2782111"/>
            <a:ext cx="2520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Loggia  et Croisées</a:t>
            </a:r>
          </a:p>
        </p:txBody>
      </p:sp>
    </p:spTree>
    <p:extLst>
      <p:ext uri="{BB962C8B-B14F-4D97-AF65-F5344CB8AC3E}">
        <p14:creationId xmlns:p14="http://schemas.microsoft.com/office/powerpoint/2010/main" val="3086205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19" y="1128409"/>
            <a:ext cx="3660590" cy="4610910"/>
          </a:xfrm>
          <a:prstGeom prst="rect">
            <a:avLst/>
          </a:prstGeom>
        </p:spPr>
      </p:pic>
      <p:pic>
        <p:nvPicPr>
          <p:cNvPr id="6" name="Image 5" descr="Une image contenant intérieur, plancher, pièce, meubles&#10;&#10;Description générée automatiquement">
            <a:extLst>
              <a:ext uri="{FF2B5EF4-FFF2-40B4-BE49-F238E27FC236}">
                <a16:creationId xmlns:a16="http://schemas.microsoft.com/office/drawing/2014/main" id="{97B8CB3D-D782-ECF2-378A-B9F87D3706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8536" y="607978"/>
            <a:ext cx="7642445" cy="5642043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19609D-33A6-7D7A-688A-619D148BC3B2}"/>
              </a:ext>
            </a:extLst>
          </p:cNvPr>
          <p:cNvSpPr txBox="1"/>
          <p:nvPr/>
        </p:nvSpPr>
        <p:spPr>
          <a:xfrm>
            <a:off x="1223659" y="2552700"/>
            <a:ext cx="2647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Des Beaux Arts D’Angers</a:t>
            </a:r>
          </a:p>
        </p:txBody>
      </p:sp>
    </p:spTree>
    <p:extLst>
      <p:ext uri="{BB962C8B-B14F-4D97-AF65-F5344CB8AC3E}">
        <p14:creationId xmlns:p14="http://schemas.microsoft.com/office/powerpoint/2010/main" val="1092289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296" y="1566468"/>
            <a:ext cx="3899746" cy="4167582"/>
          </a:xfrm>
          <a:prstGeom prst="rect">
            <a:avLst/>
          </a:prstGeom>
        </p:spPr>
      </p:pic>
      <p:pic>
        <p:nvPicPr>
          <p:cNvPr id="3" name="Image 2" descr="Une image contenant intérieur, plancher, mur, pièce&#10;&#10;Description générée automatiquement">
            <a:extLst>
              <a:ext uri="{FF2B5EF4-FFF2-40B4-BE49-F238E27FC236}">
                <a16:creationId xmlns:a16="http://schemas.microsoft.com/office/drawing/2014/main" id="{E9E010D7-0817-E31E-D3DA-59C3316046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1455" y="953311"/>
            <a:ext cx="7292249" cy="5097293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B02EEB-C847-4E20-667A-F792D5478A79}"/>
              </a:ext>
            </a:extLst>
          </p:cNvPr>
          <p:cNvSpPr txBox="1"/>
          <p:nvPr/>
        </p:nvSpPr>
        <p:spPr>
          <a:xfrm>
            <a:off x="971550" y="293370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des Beaux Arts d’Angers</a:t>
            </a:r>
          </a:p>
        </p:txBody>
      </p:sp>
    </p:spTree>
    <p:extLst>
      <p:ext uri="{BB962C8B-B14F-4D97-AF65-F5344CB8AC3E}">
        <p14:creationId xmlns:p14="http://schemas.microsoft.com/office/powerpoint/2010/main" val="1824629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bâtiment, fenêtre, métal&#10;&#10;Description générée automatiquement">
            <a:extLst>
              <a:ext uri="{FF2B5EF4-FFF2-40B4-BE49-F238E27FC236}">
                <a16:creationId xmlns:a16="http://schemas.microsoft.com/office/drawing/2014/main" id="{E2CA23E6-0FAE-A5A9-541F-0FFB4A325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321731" y="389106"/>
            <a:ext cx="6798916" cy="6147881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3"/>
          <a:stretch/>
        </p:blipFill>
        <p:spPr>
          <a:xfrm>
            <a:off x="7704307" y="1149218"/>
            <a:ext cx="4341059" cy="45595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8D3DCD-DD51-6B62-C093-ECB0801C87DF}"/>
              </a:ext>
            </a:extLst>
          </p:cNvPr>
          <p:cNvSpPr txBox="1"/>
          <p:nvPr/>
        </p:nvSpPr>
        <p:spPr>
          <a:xfrm>
            <a:off x="8934450" y="1352550"/>
            <a:ext cx="2552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Vitrail Renaissance   Dans La Salle Du Logis  Barrault Sainte Catherine d’Alexandrie</a:t>
            </a:r>
          </a:p>
        </p:txBody>
      </p:sp>
    </p:spTree>
    <p:extLst>
      <p:ext uri="{BB962C8B-B14F-4D97-AF65-F5344CB8AC3E}">
        <p14:creationId xmlns:p14="http://schemas.microsoft.com/office/powerpoint/2010/main" val="3521565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74" y="1260452"/>
            <a:ext cx="3899746" cy="4337095"/>
          </a:xfrm>
          <a:prstGeom prst="rect">
            <a:avLst/>
          </a:prstGeom>
        </p:spPr>
      </p:pic>
      <p:pic>
        <p:nvPicPr>
          <p:cNvPr id="3" name="Image 2" descr="Une image contenant bâtiment, fenêtre, métal, objet d’extérieur&#10;&#10;Description générée automatiquement">
            <a:extLst>
              <a:ext uri="{FF2B5EF4-FFF2-40B4-BE49-F238E27FC236}">
                <a16:creationId xmlns:a16="http://schemas.microsoft.com/office/drawing/2014/main" id="{291D45B4-E21F-15A1-257A-509A9C5BD2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945" y="442607"/>
            <a:ext cx="7093264" cy="5972783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DDA7B9-7B30-5A01-48EA-90CC6F98A917}"/>
              </a:ext>
            </a:extLst>
          </p:cNvPr>
          <p:cNvSpPr txBox="1"/>
          <p:nvPr/>
        </p:nvSpPr>
        <p:spPr>
          <a:xfrm>
            <a:off x="1344913" y="2543085"/>
            <a:ext cx="2647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Des Beaux Arts D’Angers</a:t>
            </a:r>
          </a:p>
        </p:txBody>
      </p:sp>
    </p:spTree>
    <p:extLst>
      <p:ext uri="{BB962C8B-B14F-4D97-AF65-F5344CB8AC3E}">
        <p14:creationId xmlns:p14="http://schemas.microsoft.com/office/powerpoint/2010/main" val="3775545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D1FD2A-2BBA-4B7A-80E4-09314FE25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ancher, intérieur, plafond, pièce&#10;&#10;Description générée automatiquement">
            <a:extLst>
              <a:ext uri="{FF2B5EF4-FFF2-40B4-BE49-F238E27FC236}">
                <a16:creationId xmlns:a16="http://schemas.microsoft.com/office/drawing/2014/main" id="{7CD5F959-BB88-06C5-D2AD-FC85F3E62C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0" y="350196"/>
            <a:ext cx="8001167" cy="622570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8579796" y="1750977"/>
            <a:ext cx="3353782" cy="390780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A69C92-40DA-BFDE-1870-A65426E68E2C}"/>
              </a:ext>
            </a:extLst>
          </p:cNvPr>
          <p:cNvSpPr txBox="1"/>
          <p:nvPr/>
        </p:nvSpPr>
        <p:spPr>
          <a:xfrm>
            <a:off x="9201150" y="3013501"/>
            <a:ext cx="2190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 D’Histoire d’Angers</a:t>
            </a:r>
          </a:p>
        </p:txBody>
      </p:sp>
    </p:spTree>
    <p:extLst>
      <p:ext uri="{BB962C8B-B14F-4D97-AF65-F5344CB8AC3E}">
        <p14:creationId xmlns:p14="http://schemas.microsoft.com/office/powerpoint/2010/main" val="3558272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85" y="643467"/>
            <a:ext cx="3899746" cy="5571066"/>
          </a:xfrm>
          <a:prstGeom prst="rect">
            <a:avLst/>
          </a:prstGeom>
        </p:spPr>
      </p:pic>
      <p:pic>
        <p:nvPicPr>
          <p:cNvPr id="3" name="Image 2" descr="Une image contenant intérieur, plancher, pièce, vivant&#10;&#10;Description générée automatiquement">
            <a:extLst>
              <a:ext uri="{FF2B5EF4-FFF2-40B4-BE49-F238E27FC236}">
                <a16:creationId xmlns:a16="http://schemas.microsoft.com/office/drawing/2014/main" id="{8FE76803-756B-C789-D61C-EDDA91FE26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6833" y="942975"/>
            <a:ext cx="7195782" cy="497205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CD76B4-32E5-2DB8-A53D-45D045B7143D}"/>
              </a:ext>
            </a:extLst>
          </p:cNvPr>
          <p:cNvSpPr txBox="1"/>
          <p:nvPr/>
        </p:nvSpPr>
        <p:spPr>
          <a:xfrm>
            <a:off x="1123950" y="2400300"/>
            <a:ext cx="2533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 D’Histoire  d’Angers l’Archéologie</a:t>
            </a:r>
          </a:p>
        </p:txBody>
      </p:sp>
    </p:spTree>
    <p:extLst>
      <p:ext uri="{BB962C8B-B14F-4D97-AF65-F5344CB8AC3E}">
        <p14:creationId xmlns:p14="http://schemas.microsoft.com/office/powerpoint/2010/main" val="1628406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plancher, plafond, mur&#10;&#10;Description générée automatiquement">
            <a:extLst>
              <a:ext uri="{FF2B5EF4-FFF2-40B4-BE49-F238E27FC236}">
                <a16:creationId xmlns:a16="http://schemas.microsoft.com/office/drawing/2014/main" id="{4F210FC0-41ED-C80E-1FCF-BFF74B67E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25" y="1084634"/>
            <a:ext cx="6361137" cy="4688732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6E8C38D6-B4DC-32BB-5137-262C711281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3467"/>
            <a:ext cx="389974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09CDF3-1301-1EBE-519C-87969E02F261}"/>
              </a:ext>
            </a:extLst>
          </p:cNvPr>
          <p:cNvSpPr txBox="1"/>
          <p:nvPr/>
        </p:nvSpPr>
        <p:spPr>
          <a:xfrm>
            <a:off x="1371600" y="2324100"/>
            <a:ext cx="2743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Cabinet Des Collectionneurs  (œuvres  du Xii ° au  XVI °siècle </a:t>
            </a:r>
          </a:p>
        </p:txBody>
      </p:sp>
    </p:spTree>
    <p:extLst>
      <p:ext uri="{BB962C8B-B14F-4D97-AF65-F5344CB8AC3E}">
        <p14:creationId xmlns:p14="http://schemas.microsoft.com/office/powerpoint/2010/main" val="1900310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curtains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285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2022-06-25T12:05:27Z</dcterms:created>
  <dcterms:modified xsi:type="dcterms:W3CDTF">2022-06-26T05:14:30Z</dcterms:modified>
</cp:coreProperties>
</file>