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6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CBE7FA-1915-41EC-A789-89D1AF1C3E78}" type="slidenum">
              <a:t>‹N°›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7206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F2C4BAB-7AE0-42C0-9E75-83ED6F2C2C0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03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48644F-5664-41AB-95C3-B7E8F6707BEB}" type="slidenum">
              <a:t>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5B18E9-100F-40AE-82A9-35C1686B8262}" type="slidenum">
              <a:t>10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392080-BA97-41C6-A9A7-6A1D22FF5473}" type="slidenum">
              <a:t>11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A569A0-768A-46F2-87AC-756010EE6E06}" type="slidenum">
              <a:t>12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91AFB36-62AD-47C3-9A03-9FF66C778744}" type="slidenum">
              <a:t>13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FA448C-58DE-4D71-8397-BE0B2CF9BB1C}" type="slidenum">
              <a:t>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91D073-5C47-4139-9959-691A50F20D4C}" type="slidenum">
              <a:t>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DF74A7-F243-4AFD-A329-4BC7E79D3B7C}" type="slidenum">
              <a:t>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21E3A3-C890-4D47-AC7E-ACF622ED2E6A}" type="slidenum">
              <a:t>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541216A-74C6-4C4E-A664-408A0DCC142E}" type="slidenum">
              <a:t>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A62514-F449-46CE-8A4D-9BC7C2533FDC}" type="slidenum">
              <a:t>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9029AE-BF38-47DB-9E92-D2AAD92CF297}" type="slidenum">
              <a:t>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54416FE-E9A9-4DC4-AA5D-A8B682F6363E}" type="slidenum">
              <a:t>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7C805D-7090-4E00-A7BC-ABA9B2CA132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98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2000">
        <p:circle/>
      </p:transition>
    </mc:Choice>
    <mc:Fallback>
      <p:transition spd="slow" advClick="0" advTm="1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3CB4DE-7290-49B1-ACE7-22ECA9DB1B9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92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2000">
        <p:circle/>
      </p:transition>
    </mc:Choice>
    <mc:Fallback>
      <p:transition spd="slow" advClick="0" advTm="12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1B7EF1-512B-4340-90BD-B529B9D3B7B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48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2000">
        <p:circle/>
      </p:transition>
    </mc:Choice>
    <mc:Fallback>
      <p:transition spd="slow" advClick="0" advTm="12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fr-FR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03794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2000">
        <p:circle/>
      </p:transition>
    </mc:Choice>
    <mc:Fallback>
      <p:transition spd="slow" advClick="0" advTm="12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7823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2000">
        <p:circle/>
      </p:transition>
    </mc:Choice>
    <mc:Fallback>
      <p:transition spd="slow" advClick="0" advTm="12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756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2000">
        <p:circle/>
      </p:transition>
    </mc:Choice>
    <mc:Fallback>
      <p:transition spd="slow" advClick="0" advTm="12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1089022" y="2224085"/>
            <a:ext cx="4162421" cy="47624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5403847" y="2224085"/>
            <a:ext cx="4162421" cy="47624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618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2000">
        <p:circle/>
      </p:transition>
    </mc:Choice>
    <mc:Fallback>
      <p:transition spd="slow" advClick="0" advTm="12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7990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2000">
        <p:circle/>
      </p:transition>
    </mc:Choice>
    <mc:Fallback>
      <p:transition spd="slow" advClick="0" advTm="12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1393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2000">
        <p:circle/>
      </p:transition>
    </mc:Choice>
    <mc:Fallback>
      <p:transition spd="slow" advClick="0" advTm="12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2000">
        <p:circle/>
      </p:transition>
    </mc:Choice>
    <mc:Fallback>
      <p:transition spd="slow" advClick="0" advTm="12000">
        <p:circle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944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2000">
        <p:circle/>
      </p:transition>
    </mc:Choice>
    <mc:Fallback>
      <p:transition spd="slow" advClick="0" advTm="12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71BA35-CE0A-4EDF-9CF8-3F13270A2ED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07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2000">
        <p:circle/>
      </p:transition>
    </mc:Choice>
    <mc:Fallback>
      <p:transition spd="slow" advClick="0" advTm="12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1038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2000">
        <p:circle/>
      </p:transition>
    </mc:Choice>
    <mc:Fallback>
      <p:transition spd="slow" advClick="0" advTm="12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5680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2000">
        <p:circle/>
      </p:transition>
    </mc:Choice>
    <mc:Fallback>
      <p:transition spd="slow" advClick="0" advTm="12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7361240" y="117472"/>
            <a:ext cx="2205039" cy="686910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741358" y="117472"/>
            <a:ext cx="6467478" cy="686910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6619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2000">
        <p:circle/>
      </p:transition>
    </mc:Choice>
    <mc:Fallback>
      <p:transition spd="slow" advClick="0" advTm="1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BF5AA1-0506-4FD4-8E33-3CDBB710F0E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0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2000">
        <p:circle/>
      </p:transition>
    </mc:Choice>
    <mc:Fallback>
      <p:transition spd="slow" advClick="0" advTm="1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DB32BC-E8F0-48F4-82A6-CD4AB0E368D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8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2000">
        <p:circle/>
      </p:transition>
    </mc:Choice>
    <mc:Fallback>
      <p:transition spd="slow" advClick="0" advTm="1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D6BCD5-B87C-48AA-A6B1-38219094C1F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59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2000">
        <p:circle/>
      </p:transition>
    </mc:Choice>
    <mc:Fallback>
      <p:transition spd="slow" advClick="0" advTm="1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4A1C8A-BB87-4656-9D7C-2B9CBB31C68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01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2000">
        <p:circle/>
      </p:transition>
    </mc:Choice>
    <mc:Fallback>
      <p:transition spd="slow" advClick="0" advTm="1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D5B5A9-0D40-47BA-BBDC-103F45C82C4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21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2000">
        <p:circle/>
      </p:transition>
    </mc:Choice>
    <mc:Fallback>
      <p:transition spd="slow" advClick="0" advTm="1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10214F-C9B9-49ED-9025-73428A8FC7A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90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2000">
        <p:circle/>
      </p:transition>
    </mc:Choice>
    <mc:Fallback>
      <p:transition spd="slow" advClick="0" advTm="1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9BA5F2-4957-49B8-9F64-D41D5DE9ACF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95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2000">
        <p:circle/>
      </p:transition>
    </mc:Choice>
    <mc:Fallback>
      <p:transition spd="slow" advClick="0" advTm="1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EC454D9-8E40-4B4E-9F80-E541BA7126F7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12000">
        <p:circle/>
      </p:transition>
    </mc:Choice>
    <mc:Fallback>
      <p:transition spd="slow" advClick="0" advTm="12000">
        <p:circle/>
      </p:transition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fr-FR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740883" y="116997"/>
            <a:ext cx="8607960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1088282" y="2224076"/>
            <a:ext cx="8477283" cy="47627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937275" y="6251396"/>
            <a:ext cx="1969196" cy="105732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12000">
        <p:circle/>
      </p:transition>
    </mc:Choice>
    <mc:Fallback>
      <p:transition spd="slow" advClick="0" advTm="12000">
        <p:circle/>
      </p:transition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2400" b="1" i="1" u="none" strike="noStrike" kern="0" cap="none" spc="0" baseline="0">
          <a:solidFill>
            <a:srgbClr val="E6E6E6"/>
          </a:solidFill>
          <a:uFillTx/>
          <a:latin typeface="Albany" pitchFamily="34"/>
          <a:cs typeface="Tahoma" pitchFamily="2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2400" b="0" i="0" u="none" strike="noStrike" kern="0" cap="none" spc="0" baseline="0">
          <a:solidFill>
            <a:srgbClr val="E6E6E6"/>
          </a:solidFill>
          <a:uFillTx/>
          <a:latin typeface="Albany" pitchFamily="34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 sz="4400">
                <a:solidFill>
                  <a:srgbClr val="009900"/>
                </a:solidFill>
                <a:latin typeface="Comic Sans MS" pitchFamily="66"/>
              </a:rPr>
              <a:t>SAVE THE DATE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1088282" y="4236150"/>
            <a:ext cx="8477283" cy="738661"/>
          </a:xfrm>
        </p:spPr>
        <p:txBody>
          <a:bodyPr anchor="ctr" anchorCtr="1">
            <a:spAutoFit/>
          </a:bodyPr>
          <a:lstStyle/>
          <a:p>
            <a:pPr lvl="0" algn="ctr"/>
            <a:endParaRPr lang="fr-FR">
              <a:latin typeface="Thorndale" pitchFamily="18"/>
            </a:endParaRPr>
          </a:p>
          <a:p>
            <a:pPr lvl="0" algn="ctr"/>
            <a:endParaRPr lang="fr-FR">
              <a:latin typeface="Thorndale" pitchFamily="18"/>
            </a:endParaRPr>
          </a:p>
        </p:txBody>
      </p:sp>
      <p:sp>
        <p:nvSpPr>
          <p:cNvPr id="4" name="Rectangle 3"/>
          <p:cNvSpPr/>
          <p:nvPr/>
        </p:nvSpPr>
        <p:spPr>
          <a:xfrm rot="21320287">
            <a:off x="2675827" y="3383636"/>
            <a:ext cx="6612172" cy="1800362"/>
          </a:xfrm>
          <a:prstGeom prst="rect">
            <a:avLst/>
          </a:prstGeom>
          <a:scene3d>
            <a:camera prst="legacyPerspectiveBottomRight">
              <a:rot lat="600000" lon="19499999" rev="0"/>
            </a:camera>
            <a:lightRig rig="legacyNormal4" dir="b"/>
          </a:scene3d>
          <a:sp3d extrusionH="414003" prstMaterial="legacyMetal">
            <a:bevelT w="13500" h="13500" prst="angle"/>
            <a:bevelB w="13500" h="13500" prst="angle"/>
          </a:sp3d>
        </p:spPr>
        <p:txBody>
          <a:bodyPr vert="horz" wrap="square" lIns="90004" tIns="47155" rIns="90004" bIns="47155" fromWordArt="1" anchor="ctr" anchorCtr="1" compatLnSpc="0">
            <a:prstTxWarp prst="textPlain">
              <a:avLst/>
            </a:prstTxWarp>
            <a:noAutofit/>
            <a:scene3d>
              <a:camera prst="legacyPerspectiveBottomRight">
                <a:rot lat="600000" lon="19499999" rev="0"/>
              </a:camera>
              <a:lightRig rig="legacyNormal4" dir="b"/>
            </a:scene3d>
            <a:sp3d extrusionH="414003" prstMaterial="legacyMetal">
              <a:bevelT w="13500" h="13500" prst="angle"/>
              <a:bevelB w="13500" h="13500" prst="angle"/>
            </a:sp3d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Arial Black" pitchFamily="16"/>
                <a:ea typeface="MS Gothic" pitchFamily="2"/>
                <a:cs typeface="Tahoma" pitchFamily="2"/>
              </a:defRPr>
            </a:pPr>
            <a:r>
              <a:rPr lang="fr-FR" sz="2400" b="0" i="0" u="none" strike="noStrike" kern="1200" cap="none" spc="0" baseline="0">
                <a:ln>
                  <a:noFill/>
                </a:ln>
                <a:gradFill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/>
                </a:gradFill>
                <a:uFillTx/>
                <a:latin typeface="Arial Black" pitchFamily="16"/>
                <a:ea typeface="MS Gothic" pitchFamily="2"/>
                <a:cs typeface="Tahoma" pitchFamily="2"/>
              </a:rPr>
              <a:t> LE    23 OCTOBRE    2022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151997" y="1223997"/>
            <a:ext cx="8424001" cy="16559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7074" y="5309130"/>
            <a:ext cx="3410326" cy="23756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nick-cave-the-bad-seeds-red-right-hand-official-video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6393" y="6612876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nick-cave-the-bad-seeds-red-right-hand-official-vide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35513" y="347503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Espace réservé pour une image 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08003" y="647998"/>
            <a:ext cx="4464000" cy="6194877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72003" y="0"/>
            <a:ext cx="2808003" cy="7560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2828879" cy="7488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Click="0" advTm="12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FFCC00"/>
              </a:gs>
              <a:gs pos="100000">
                <a:srgbClr val="FF6600"/>
              </a:gs>
            </a:gsLst>
            <a:lin ang="16200000"/>
          </a:gradFill>
        </p:spPr>
        <p:txBody>
          <a:bodyPr/>
          <a:lstStyle/>
          <a:p>
            <a:pPr lvl="0"/>
            <a:r>
              <a:rPr lang="fr-FR" sz="4000">
                <a:latin typeface="Comic Sans MS" pitchFamily="66"/>
              </a:rPr>
              <a:t>Le 23 octobre 2022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31999" y="1151997"/>
            <a:ext cx="9503999" cy="6191996"/>
          </a:xfrm>
          <a:solidFill>
            <a:srgbClr val="006666"/>
          </a:solidFill>
        </p:spPr>
        <p:txBody>
          <a:bodyPr anchor="ctr"/>
          <a:lstStyle/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dirty="0">
                <a:latin typeface="Comic Sans MS" pitchFamily="66"/>
              </a:rPr>
              <a:t>Dernière petite chose, j'ai  une demande particulière à vous faire qui  me tient à cœur :</a:t>
            </a: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dirty="0">
                <a:latin typeface="Comic Sans MS" pitchFamily="66"/>
              </a:rPr>
              <a:t>Je compte sur vous pour venir accompagné de votre sourire et </a:t>
            </a:r>
            <a:r>
              <a:rPr lang="fr-FR" dirty="0" smtClean="0">
                <a:latin typeface="Comic Sans MS" pitchFamily="66"/>
              </a:rPr>
              <a:t>votre bonne </a:t>
            </a:r>
            <a:r>
              <a:rPr lang="fr-FR" dirty="0">
                <a:latin typeface="Comic Sans MS" pitchFamily="66"/>
              </a:rPr>
              <a:t>humeur, de votre </a:t>
            </a:r>
            <a:r>
              <a:rPr lang="fr-FR" dirty="0" err="1">
                <a:latin typeface="Comic Sans MS" pitchFamily="66"/>
              </a:rPr>
              <a:t>dress</a:t>
            </a:r>
            <a:r>
              <a:rPr lang="fr-FR" dirty="0">
                <a:latin typeface="Comic Sans MS" pitchFamily="66"/>
              </a:rPr>
              <a:t> code, d'un met salé   et d'un dessert à partager , et, ce sera parfait !!</a:t>
            </a: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endParaRPr lang="fr-FR" sz="2000" dirty="0">
              <a:latin typeface="Comic Sans MS" pitchFamily="66"/>
            </a:endParaRP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endParaRPr lang="fr-FR" dirty="0">
              <a:latin typeface="Comic Sans MS" pitchFamily="66"/>
            </a:endParaRP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endParaRPr lang="fr-FR" dirty="0">
              <a:latin typeface="Comic Sans MS" pitchFamily="66"/>
            </a:endParaRP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endParaRPr lang="fr-FR" dirty="0">
              <a:latin typeface="Comic Sans MS" pitchFamily="66"/>
            </a:endParaRP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dirty="0">
                <a:latin typeface="Comic Sans MS" pitchFamily="66"/>
              </a:rPr>
              <a:t>Je vous en demande beaucoup alors cela sera grandement suffisant.......</a:t>
            </a: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endParaRPr lang="fr-FR" dirty="0">
              <a:latin typeface="Comic Sans MS" pitchFamily="66"/>
            </a:endParaRPr>
          </a:p>
          <a:p>
            <a:pPr lvl="0" algn="ctr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4000" b="1" dirty="0">
                <a:solidFill>
                  <a:srgbClr val="FF0066"/>
                </a:solidFill>
                <a:latin typeface="Comic Sans MS" pitchFamily="66"/>
              </a:rPr>
              <a:t>On se retrouve le 23 OCTOBRE</a:t>
            </a:r>
          </a:p>
          <a:p>
            <a:pPr lvl="0" algn="ctr">
              <a:buClr>
                <a:srgbClr val="FF9966"/>
              </a:buClr>
              <a:buSzPct val="75000"/>
              <a:buFont typeface="StarSymbol"/>
              <a:buChar char="➲"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3002" y="116997"/>
            <a:ext cx="9728996" cy="8190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67995" y="3240002"/>
            <a:ext cx="1655996" cy="1439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640001" y="3456002"/>
            <a:ext cx="935998" cy="7919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2000">
        <p15:prstTrans prst="airplane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Espace réservé pour une image 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08003" y="429118"/>
            <a:ext cx="4823999" cy="6986875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116997"/>
            <a:ext cx="2808003" cy="72989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632003" y="0"/>
            <a:ext cx="2448004" cy="7416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2000">
        <p15:prstTrans prst="drape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143999" y="86035"/>
            <a:ext cx="9791998" cy="7530120"/>
          </a:xfrm>
          <a:solidFill>
            <a:srgbClr val="CCFF66"/>
          </a:solidFill>
        </p:spPr>
        <p:txBody>
          <a:bodyPr/>
          <a:lstStyle/>
          <a:p>
            <a:pPr lvl="0" algn="ctr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2200" b="1" u="sng">
                <a:solidFill>
                  <a:srgbClr val="663399"/>
                </a:solidFill>
                <a:latin typeface="Comic Sans MS" pitchFamily="66"/>
              </a:rPr>
              <a:t>PETITES INFOS PRATIQUES :</a:t>
            </a:r>
            <a:r>
              <a:rPr lang="fr-FR" sz="2200">
                <a:latin typeface="Comic Sans MS" pitchFamily="66"/>
              </a:rPr>
              <a:t> </a:t>
            </a:r>
          </a:p>
          <a:p>
            <a:pPr lvl="0" algn="ctr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2200">
                <a:latin typeface="Comic Sans MS" pitchFamily="66"/>
              </a:rPr>
              <a:t>:</a:t>
            </a: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2000">
                <a:solidFill>
                  <a:srgbClr val="3333FF"/>
                </a:solidFill>
                <a:latin typeface="Comic Sans MS" pitchFamily="66"/>
              </a:rPr>
              <a:t>Vous êtes attendus à la salle des fêtes de Lihus à partir de 19 h 30  (place de la mairie) ;</a:t>
            </a: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endParaRPr lang="fr-FR" sz="2000">
              <a:solidFill>
                <a:srgbClr val="3333FF"/>
              </a:solidFill>
              <a:latin typeface="Comic Sans MS" pitchFamily="66"/>
            </a:endParaRP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2000">
                <a:solidFill>
                  <a:srgbClr val="000080"/>
                </a:solidFill>
                <a:latin typeface="Comic Sans MS" pitchFamily="66"/>
              </a:rPr>
              <a:t>Je  vous redonne mes coordonnées ;</a:t>
            </a: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2000">
                <a:solidFill>
                  <a:srgbClr val="000080"/>
                </a:solidFill>
                <a:latin typeface="Comic Sans MS" pitchFamily="66"/>
              </a:rPr>
              <a:t>5 rue de catheux lihus 60360</a:t>
            </a: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2000">
                <a:solidFill>
                  <a:srgbClr val="000080"/>
                </a:solidFill>
                <a:latin typeface="Comic Sans MS" pitchFamily="66"/>
              </a:rPr>
              <a:t>Tel ; 06 70 57 56 05 ;</a:t>
            </a: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endParaRPr lang="fr-FR" sz="2000">
              <a:latin typeface="Comic Sans MS" pitchFamily="66"/>
            </a:endParaRP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2000">
                <a:solidFill>
                  <a:srgbClr val="CCFF66"/>
                </a:solidFill>
                <a:latin typeface="Comic Sans MS" pitchFamily="66"/>
              </a:rPr>
              <a:t>Le numéro de Margaux si besoin : 06 25 50 30 13</a:t>
            </a: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endParaRPr lang="fr-FR" sz="2000">
              <a:latin typeface="Comic Sans MS" pitchFamily="66"/>
            </a:endParaRP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2000">
                <a:solidFill>
                  <a:srgbClr val="9900FF"/>
                </a:solidFill>
                <a:latin typeface="Comic Sans MS" pitchFamily="66"/>
              </a:rPr>
              <a:t>Vous pouvez venir avec votre couchage si vous souhaitez</a:t>
            </a: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2000">
                <a:solidFill>
                  <a:srgbClr val="9900FF"/>
                </a:solidFill>
                <a:latin typeface="Comic Sans MS" pitchFamily="66"/>
              </a:rPr>
              <a:t> dormir sur place et continuer de partager le lendemain ;</a:t>
            </a: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endParaRPr lang="fr-FR" sz="2000">
              <a:latin typeface="Comic Sans MS" pitchFamily="66"/>
            </a:endParaRP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2000">
                <a:solidFill>
                  <a:srgbClr val="FF0000"/>
                </a:solidFill>
                <a:latin typeface="Comic Sans MS" pitchFamily="66"/>
              </a:rPr>
              <a:t>Merci de votre réponse aux alentours de fin juillet</a:t>
            </a: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2000">
                <a:solidFill>
                  <a:srgbClr val="FF0000"/>
                </a:solidFill>
                <a:latin typeface="Comic Sans MS" pitchFamily="66"/>
              </a:rPr>
              <a:t>( A combien venez vous ?) ;</a:t>
            </a: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endParaRPr lang="fr-FR" sz="2000">
              <a:latin typeface="Comic Sans MS" pitchFamily="66"/>
            </a:endParaRP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2000">
                <a:solidFill>
                  <a:srgbClr val="003366"/>
                </a:solidFill>
                <a:latin typeface="Comic Sans MS" pitchFamily="66"/>
              </a:rPr>
              <a:t>Ce n est pas avec facilité que je mets à l' honneur le temps d'une soirée, alors pour faire diversion et sachant que je suis preneuse d’effervescence , n' hésitez pas à nous étonner et surtout vous faire plaisir ;</a:t>
            </a: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endParaRPr lang="fr-FR" sz="2200">
              <a:latin typeface="Comic Sans MS" pitchFamily="66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04002" y="1799996"/>
            <a:ext cx="1727996" cy="23871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2000">
        <p15:prstTrans prst="curtains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PEAKY BLINDERS </a:t>
            </a:r>
            <a:endParaRPr lang="en-US" dirty="0"/>
          </a:p>
        </p:txBody>
      </p:sp>
      <p:pic>
        <p:nvPicPr>
          <p:cNvPr id="3" name="Espace réservé pour une image 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40883" y="1332719"/>
            <a:ext cx="8477283" cy="4715277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5999" y="6119996"/>
            <a:ext cx="9698022" cy="119015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2000">
        <p:blinds dir="vert"/>
      </p:transition>
    </mc:Choice>
    <mc:Fallback>
      <p:transition spd="slow" advClick="0" advTm="1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FFCC00"/>
              </a:gs>
              <a:gs pos="100000">
                <a:srgbClr val="FF6600"/>
              </a:gs>
            </a:gsLst>
            <a:lin ang="16200000"/>
          </a:gradFill>
        </p:spPr>
        <p:txBody>
          <a:bodyPr/>
          <a:lstStyle/>
          <a:p>
            <a:pPr lvl="0"/>
            <a:r>
              <a:rPr lang="fr-FR" sz="4000">
                <a:latin typeface="Comic Sans MS" pitchFamily="66"/>
              </a:rPr>
              <a:t>Le 23 OCTOBRE 2022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2224076"/>
            <a:ext cx="10079998" cy="5335917"/>
          </a:xfrm>
          <a:solidFill>
            <a:srgbClr val="801900"/>
          </a:solidFill>
        </p:spPr>
        <p:txBody>
          <a:bodyPr/>
          <a:lstStyle/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endParaRPr lang="fr-FR" sz="2600">
              <a:latin typeface="Comic Sans MS" pitchFamily="66"/>
            </a:endParaRPr>
          </a:p>
          <a:p>
            <a:pPr lvl="0" algn="ctr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2600" b="1">
                <a:solidFill>
                  <a:srgbClr val="F8CBAD"/>
                </a:solidFill>
                <a:latin typeface="Comic Sans MS" pitchFamily="66"/>
              </a:rPr>
              <a:t>Pour</a:t>
            </a:r>
            <a:r>
              <a:rPr lang="fr-FR" sz="2600">
                <a:latin typeface="Comic Sans MS" pitchFamily="66"/>
              </a:rPr>
              <a:t> </a:t>
            </a:r>
            <a:r>
              <a:rPr lang="fr-FR" sz="2600" b="1">
                <a:solidFill>
                  <a:srgbClr val="F8CBAD"/>
                </a:solidFill>
                <a:latin typeface="Comic Sans MS" pitchFamily="66"/>
              </a:rPr>
              <a:t>la</a:t>
            </a:r>
            <a:r>
              <a:rPr lang="fr-FR" sz="2600">
                <a:latin typeface="Comic Sans MS" pitchFamily="66"/>
              </a:rPr>
              <a:t> </a:t>
            </a:r>
            <a:r>
              <a:rPr lang="fr-FR" sz="2600" b="1">
                <a:solidFill>
                  <a:srgbClr val="F8CBAD"/>
                </a:solidFill>
                <a:latin typeface="Comic Sans MS" pitchFamily="66"/>
              </a:rPr>
              <a:t>petite histoire, le cap de la cinquantaine est</a:t>
            </a:r>
          </a:p>
          <a:p>
            <a:pPr lvl="0" algn="ctr">
              <a:buClr>
                <a:srgbClr val="FF9966"/>
              </a:buClr>
              <a:buSzPct val="75000"/>
              <a:buFont typeface="StarSymbol"/>
              <a:buChar char="➲"/>
            </a:pPr>
            <a:endParaRPr lang="fr-FR" sz="2600" b="1">
              <a:solidFill>
                <a:srgbClr val="F8CBAD"/>
              </a:solidFill>
              <a:latin typeface="Comic Sans MS" pitchFamily="66"/>
            </a:endParaRPr>
          </a:p>
          <a:p>
            <a:pPr lvl="0" algn="ctr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2600" b="1">
                <a:solidFill>
                  <a:srgbClr val="F8CBAD"/>
                </a:solidFill>
                <a:latin typeface="Comic Sans MS" pitchFamily="66"/>
              </a:rPr>
              <a:t>largement passé et « presque » assumé         , alors, avant </a:t>
            </a:r>
          </a:p>
          <a:p>
            <a:pPr lvl="0" algn="ctr">
              <a:buClr>
                <a:srgbClr val="FF9966"/>
              </a:buClr>
              <a:buSzPct val="75000"/>
              <a:buFont typeface="StarSymbol"/>
              <a:buChar char="➲"/>
            </a:pPr>
            <a:endParaRPr lang="fr-FR" sz="2600" b="1">
              <a:solidFill>
                <a:srgbClr val="F8CBAD"/>
              </a:solidFill>
              <a:latin typeface="Comic Sans MS" pitchFamily="66"/>
            </a:endParaRPr>
          </a:p>
          <a:p>
            <a:pPr lvl="0" algn="ctr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2600" b="1">
                <a:solidFill>
                  <a:srgbClr val="F8CBAD"/>
                </a:solidFill>
                <a:latin typeface="Comic Sans MS" pitchFamily="66"/>
              </a:rPr>
              <a:t>la prochaine dizaine qui se profile à</a:t>
            </a:r>
          </a:p>
          <a:p>
            <a:pPr lvl="0" algn="ctr">
              <a:buClr>
                <a:srgbClr val="FF9966"/>
              </a:buClr>
              <a:buSzPct val="75000"/>
              <a:buFont typeface="StarSymbol"/>
              <a:buChar char="➲"/>
            </a:pPr>
            <a:endParaRPr lang="fr-FR" sz="2600" b="1">
              <a:solidFill>
                <a:srgbClr val="F8CBAD"/>
              </a:solidFill>
              <a:latin typeface="Comic Sans MS" pitchFamily="66"/>
            </a:endParaRPr>
          </a:p>
          <a:p>
            <a:pPr lvl="0" algn="ctr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2600" b="1">
                <a:solidFill>
                  <a:srgbClr val="F8CBAD"/>
                </a:solidFill>
                <a:latin typeface="Comic Sans MS" pitchFamily="66"/>
              </a:rPr>
              <a:t>l' horizon et qui me stresse déjà (oui oui)      , c'est</a:t>
            </a:r>
          </a:p>
          <a:p>
            <a:pPr lvl="0" algn="ctr">
              <a:buClr>
                <a:srgbClr val="FF9966"/>
              </a:buClr>
              <a:buSzPct val="75000"/>
              <a:buFont typeface="StarSymbol"/>
              <a:buChar char="➲"/>
            </a:pPr>
            <a:endParaRPr lang="fr-FR" sz="2600" b="1">
              <a:solidFill>
                <a:srgbClr val="F8CBAD"/>
              </a:solidFill>
              <a:latin typeface="Comic Sans MS" pitchFamily="66"/>
            </a:endParaRPr>
          </a:p>
          <a:p>
            <a:pPr lvl="0" algn="ctr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2600" b="1">
                <a:solidFill>
                  <a:srgbClr val="F8CBAD"/>
                </a:solidFill>
                <a:latin typeface="Comic Sans MS" pitchFamily="66"/>
              </a:rPr>
              <a:t>l' heure de se lancer de nouveaux défis et</a:t>
            </a:r>
          </a:p>
          <a:p>
            <a:pPr lvl="0" algn="ctr">
              <a:buClr>
                <a:srgbClr val="FF9966"/>
              </a:buClr>
              <a:buSzPct val="75000"/>
              <a:buFont typeface="StarSymbol"/>
              <a:buChar char="➲"/>
            </a:pPr>
            <a:endParaRPr lang="fr-FR" sz="2600" b="1">
              <a:solidFill>
                <a:srgbClr val="F8CBAD"/>
              </a:solidFill>
              <a:latin typeface="Comic Sans MS" pitchFamily="66"/>
            </a:endParaRPr>
          </a:p>
          <a:p>
            <a:pPr lvl="0" algn="ctr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2600" b="1">
                <a:solidFill>
                  <a:srgbClr val="F8CBAD"/>
                </a:solidFill>
                <a:latin typeface="Comic Sans MS" pitchFamily="66"/>
              </a:rPr>
              <a:t>de penser aux  rêves à réaliser. ..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3368841"/>
            <a:ext cx="606393" cy="4523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523" y="4940164"/>
            <a:ext cx="509357" cy="4427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2000">
        <p15:prstTrans prst="pageCurlDouble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sz="3200" b="0">
                <a:solidFill>
                  <a:srgbClr val="00CC33"/>
                </a:solidFill>
                <a:latin typeface="Comic Sans MS" pitchFamily="66"/>
              </a:rPr>
              <a:t>les années folles</a:t>
            </a:r>
          </a:p>
        </p:txBody>
      </p:sp>
      <p:pic>
        <p:nvPicPr>
          <p:cNvPr id="3" name="Espace réservé pour une image 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93920" y="1181880"/>
            <a:ext cx="7144198" cy="4762798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5944678"/>
            <a:ext cx="10079998" cy="16153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2000">
        <p15:prstTrans prst="wind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FFCC00"/>
              </a:gs>
              <a:gs pos="100000">
                <a:srgbClr val="FF6600"/>
              </a:gs>
            </a:gsLst>
            <a:lin ang="16200000"/>
          </a:gradFill>
        </p:spPr>
        <p:txBody>
          <a:bodyPr/>
          <a:lstStyle/>
          <a:p>
            <a:pPr lvl="0"/>
            <a:r>
              <a:rPr lang="fr-FR"/>
              <a:t>	</a:t>
            </a:r>
            <a:r>
              <a:rPr lang="fr-FR" sz="4000">
                <a:latin typeface="Comic Sans MS" pitchFamily="66"/>
              </a:rPr>
              <a:t>LE 23 OCTOBRE 2022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2088682"/>
            <a:ext cx="9863998" cy="5255311"/>
          </a:xfrm>
          <a:solidFill>
            <a:srgbClr val="801900"/>
          </a:solidFill>
        </p:spPr>
        <p:txBody>
          <a:bodyPr/>
          <a:lstStyle/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2800" dirty="0">
                <a:solidFill>
                  <a:srgbClr val="5B9BD5"/>
                </a:solidFill>
                <a:effectLst>
                  <a:outerShdw dist="25402" dir="5400000">
                    <a:srgbClr val="6E747A"/>
                  </a:outerShdw>
                </a:effectLst>
                <a:latin typeface="Comic Sans MS" pitchFamily="66"/>
              </a:rPr>
              <a:t>Et oui l'horloge biologique n' épargne personne , même pas </a:t>
            </a: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endParaRPr lang="fr-FR" sz="2800" dirty="0">
              <a:solidFill>
                <a:srgbClr val="5B9BD5"/>
              </a:solidFill>
              <a:effectLst>
                <a:outerShdw dist="25402" dir="5400000">
                  <a:srgbClr val="6E747A"/>
                </a:outerShdw>
              </a:effectLst>
              <a:latin typeface="Comic Sans MS" pitchFamily="66"/>
            </a:endParaRP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2800" dirty="0">
                <a:solidFill>
                  <a:srgbClr val="5B9BD5"/>
                </a:solidFill>
                <a:effectLst>
                  <a:outerShdw dist="25402" dir="5400000">
                    <a:srgbClr val="6E747A"/>
                  </a:outerShdw>
                </a:effectLst>
                <a:latin typeface="Comic Sans MS" pitchFamily="66"/>
              </a:rPr>
              <a:t>moi. Malgré la fraîcheur que j' affiche  encore           je </a:t>
            </a: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endParaRPr lang="fr-FR" sz="2800" dirty="0">
              <a:solidFill>
                <a:srgbClr val="5B9BD5"/>
              </a:solidFill>
              <a:effectLst>
                <a:outerShdw dist="25402" dir="5400000">
                  <a:srgbClr val="6E747A"/>
                </a:outerShdw>
              </a:effectLst>
              <a:latin typeface="Comic Sans MS" pitchFamily="66"/>
            </a:endParaRP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2800" dirty="0">
                <a:solidFill>
                  <a:srgbClr val="5B9BD5"/>
                </a:solidFill>
                <a:effectLst>
                  <a:outerShdw dist="25402" dir="5400000">
                    <a:srgbClr val="6E747A"/>
                  </a:outerShdw>
                </a:effectLst>
                <a:latin typeface="Comic Sans MS" pitchFamily="66"/>
              </a:rPr>
              <a:t>fête cette année mes 56 ans...</a:t>
            </a: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endParaRPr lang="fr-FR" sz="2800" dirty="0">
              <a:solidFill>
                <a:srgbClr val="5B9BD5"/>
              </a:solidFill>
              <a:effectLst>
                <a:outerShdw dist="25402" dir="5400000">
                  <a:srgbClr val="6E747A"/>
                </a:outerShdw>
              </a:effectLst>
              <a:latin typeface="Comic Sans MS" pitchFamily="66"/>
            </a:endParaRP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2800" dirty="0">
                <a:solidFill>
                  <a:srgbClr val="5B9BD5"/>
                </a:solidFill>
                <a:effectLst>
                  <a:outerShdw dist="25402" dir="5400000">
                    <a:srgbClr val="6E747A"/>
                  </a:outerShdw>
                </a:effectLst>
                <a:latin typeface="Comic Sans MS" pitchFamily="66"/>
              </a:rPr>
              <a:t>Pour vivre cette étape le plus sereinement</a:t>
            </a: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2800" dirty="0">
                <a:solidFill>
                  <a:srgbClr val="5B9BD5"/>
                </a:solidFill>
                <a:effectLst>
                  <a:outerShdw dist="25402" dir="5400000">
                    <a:srgbClr val="6E747A"/>
                  </a:outerShdw>
                </a:effectLst>
                <a:latin typeface="Comic Sans MS" pitchFamily="66"/>
              </a:rPr>
              <a:t>possible j' ai besoin de vous, de votre bonne humeur, de votre joie de vivre, votre humour, votre amour, votre bienveillance et que sais-je-encore</a:t>
            </a:r>
            <a:r>
              <a:rPr lang="fr-FR" sz="2800" dirty="0">
                <a:latin typeface="Comic Sans MS" pitchFamily="66"/>
              </a:rPr>
              <a:t>...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24591" y="2998226"/>
            <a:ext cx="571317" cy="5713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>
        <p14:prism isContent="1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Les années folles</a:t>
            </a:r>
          </a:p>
        </p:txBody>
      </p:sp>
      <p:pic>
        <p:nvPicPr>
          <p:cNvPr id="3" name="Espace réservé pour une image 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48436" y="1429198"/>
            <a:ext cx="8467563" cy="4762798"/>
          </a:xfrm>
        </p:spPr>
      </p:pic>
      <p:sp>
        <p:nvSpPr>
          <p:cNvPr id="4" name="ZoneTexte 3"/>
          <p:cNvSpPr txBox="1"/>
          <p:nvPr/>
        </p:nvSpPr>
        <p:spPr>
          <a:xfrm>
            <a:off x="63002" y="405719"/>
            <a:ext cx="8607960" cy="126215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10401" y="2512798"/>
            <a:ext cx="8477283" cy="476279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002" y="405719"/>
            <a:ext cx="8607960" cy="126215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10401" y="2512798"/>
            <a:ext cx="8477283" cy="476279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002" y="405719"/>
            <a:ext cx="8607960" cy="126215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10401" y="2512798"/>
            <a:ext cx="8477283" cy="476279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6191996"/>
            <a:ext cx="10079998" cy="13679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2000">
        <p14:ripple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FFCC00"/>
              </a:gs>
              <a:gs pos="100000">
                <a:srgbClr val="FF6600"/>
              </a:gs>
            </a:gsLst>
            <a:lin ang="16200000"/>
          </a:gradFill>
        </p:spPr>
        <p:txBody>
          <a:bodyPr/>
          <a:lstStyle/>
          <a:p>
            <a:pPr lvl="0"/>
            <a:r>
              <a:rPr lang="fr-FR"/>
              <a:t> </a:t>
            </a:r>
            <a:r>
              <a:rPr lang="fr-FR" sz="4000">
                <a:latin typeface="Comic Sans MS" pitchFamily="66"/>
              </a:rPr>
              <a:t>Le 23 OCTOBRE 2022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71999" y="1388159"/>
            <a:ext cx="9935998" cy="5966642"/>
          </a:xfrm>
          <a:solidFill>
            <a:srgbClr val="CC3300"/>
          </a:solidFill>
        </p:spPr>
        <p:txBody>
          <a:bodyPr anchor="b"/>
          <a:lstStyle/>
          <a:p>
            <a:pPr lvl="0"/>
            <a:r>
              <a:rPr lang="fr-FR" sz="3200">
                <a:latin typeface="Comic Sans MS" pitchFamily="66"/>
              </a:rPr>
              <a:t>J' ai donc décidé d'organiser une grande  fête pour l' occasion, et ,comme un tel événement doit se célébrer dignement, un dress code est demandé :</a:t>
            </a: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endParaRPr lang="fr-FR" sz="3200">
              <a:latin typeface="Comic Sans MS" pitchFamily="66"/>
            </a:endParaRPr>
          </a:p>
          <a:p>
            <a:pPr lvl="0" algn="ctr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3200">
                <a:latin typeface="Comic Sans MS" pitchFamily="66"/>
              </a:rPr>
              <a:t>Soirée placée sous le thème :</a:t>
            </a:r>
          </a:p>
          <a:p>
            <a:pPr lvl="0" algn="ctr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3200">
                <a:latin typeface="Comic Sans MS" pitchFamily="66"/>
              </a:rPr>
              <a:t> </a:t>
            </a:r>
            <a:r>
              <a:rPr lang="fr-FR" sz="6000" b="1">
                <a:solidFill>
                  <a:srgbClr val="003300"/>
                </a:solidFill>
                <a:effectLst>
                  <a:outerShdw dist="17962" dir="2700000">
                    <a:srgbClr val="000000"/>
                  </a:outerShdw>
                </a:effectLst>
                <a:latin typeface="Impact" pitchFamily="34"/>
              </a:rPr>
              <a:t>DES ANNEES FOLLES (1919/1929)</a:t>
            </a:r>
          </a:p>
          <a:p>
            <a:pPr lvl="0" algn="ctr">
              <a:buClr>
                <a:srgbClr val="FF9966"/>
              </a:buClr>
              <a:buSzPct val="75000"/>
              <a:buFont typeface="StarSymbol"/>
              <a:buChar char="➲"/>
            </a:pPr>
            <a:endParaRPr lang="fr-FR" sz="4000">
              <a:solidFill>
                <a:srgbClr val="006600"/>
              </a:solidFill>
              <a:effectLst>
                <a:outerShdw dist="17962" dir="2700000">
                  <a:srgbClr val="000000"/>
                </a:outerShdw>
              </a:effectLst>
              <a:latin typeface="Comic Sans MS" pitchFamily="66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2000">
        <p14:prism isInverted="1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Espace réservé pour une image 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52003" y="116997"/>
            <a:ext cx="4398117" cy="6869878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350120" y="116997"/>
            <a:ext cx="2441877" cy="7154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47998" y="116997"/>
            <a:ext cx="2304004" cy="72269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39748" y="5186879"/>
            <a:ext cx="1691996" cy="17999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068" y="307878"/>
            <a:ext cx="1817991" cy="1924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2000">
        <p14:vortex dir="r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FFCC00"/>
              </a:gs>
              <a:gs pos="100000">
                <a:srgbClr val="FF6600"/>
              </a:gs>
            </a:gsLst>
            <a:lin ang="16200000"/>
          </a:gradFill>
        </p:spPr>
        <p:txBody>
          <a:bodyPr/>
          <a:lstStyle/>
          <a:p>
            <a:pPr lvl="0"/>
            <a:r>
              <a:rPr lang="fr-FR" sz="4000">
                <a:latin typeface="Comic Sans MS" pitchFamily="66"/>
              </a:rPr>
              <a:t>Le 23  octobre 2022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359999" y="1573197"/>
            <a:ext cx="9503999" cy="5842796"/>
          </a:xfrm>
          <a:solidFill>
            <a:srgbClr val="801900"/>
          </a:solidFill>
        </p:spPr>
        <p:txBody>
          <a:bodyPr/>
          <a:lstStyle/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endParaRPr lang="fr-FR"/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endParaRPr lang="fr-FR"/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3600">
                <a:latin typeface="Comic Sans MS" pitchFamily="66"/>
              </a:rPr>
              <a:t>Ainsi, pour le plaisir visuel des</a:t>
            </a: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3600">
                <a:latin typeface="Comic Sans MS" pitchFamily="66"/>
              </a:rPr>
              <a:t>déguisements, pour assouvir votre soif de déhanchés et pour subvenir à l' appel de vos papilles, je vous convie à la plus grande soirée jamais</a:t>
            </a: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3600">
                <a:latin typeface="Comic Sans MS" pitchFamily="66"/>
              </a:rPr>
              <a:t>réalisée à Lihus !!!</a:t>
            </a:r>
          </a:p>
          <a:p>
            <a:pPr lvl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fr-FR" sz="3600">
                <a:latin typeface="Comic Sans MS" pitchFamily="66"/>
              </a:rPr>
              <a:t> (410 habitants)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51996" y="4895999"/>
            <a:ext cx="2876757" cy="23760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>
        <p14:ferris dir="l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s strateg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496</Words>
  <Application>Microsoft Office PowerPoint</Application>
  <PresentationFormat>Personnalisé</PresentationFormat>
  <Paragraphs>79</Paragraphs>
  <Slides>13</Slides>
  <Notes>13</Notes>
  <HiddenSlides>1</HiddenSlides>
  <MMClips>2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8" baseType="lpstr">
      <vt:lpstr>Microsoft YaHei</vt:lpstr>
      <vt:lpstr>MS Gothic</vt:lpstr>
      <vt:lpstr>Albany</vt:lpstr>
      <vt:lpstr>Arial</vt:lpstr>
      <vt:lpstr>Arial Black</vt:lpstr>
      <vt:lpstr>Calibri</vt:lpstr>
      <vt:lpstr>Comic Sans MS</vt:lpstr>
      <vt:lpstr>Impact</vt:lpstr>
      <vt:lpstr>Lucida Sans Unicode</vt:lpstr>
      <vt:lpstr>StarSymbol</vt:lpstr>
      <vt:lpstr>Tahoma</vt:lpstr>
      <vt:lpstr>Thorndale</vt:lpstr>
      <vt:lpstr>Times New Roman</vt:lpstr>
      <vt:lpstr>Standard</vt:lpstr>
      <vt:lpstr>prs strategy</vt:lpstr>
      <vt:lpstr>SAVE THE DATE</vt:lpstr>
      <vt:lpstr>PEAKY BLINDERS </vt:lpstr>
      <vt:lpstr>Le 23 OCTOBRE 2022</vt:lpstr>
      <vt:lpstr>les années folles</vt:lpstr>
      <vt:lpstr> LE 23 OCTOBRE 2022</vt:lpstr>
      <vt:lpstr>Les années folles</vt:lpstr>
      <vt:lpstr> Le 23 OCTOBRE 2022</vt:lpstr>
      <vt:lpstr>Présentation PowerPoint</vt:lpstr>
      <vt:lpstr>Le 23  octobre 2022</vt:lpstr>
      <vt:lpstr>Présentation PowerPoint</vt:lpstr>
      <vt:lpstr>Le 23 octobre 2022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THE DATE</dc:title>
  <dc:creator>Virginie Candelier</dc:creator>
  <cp:lastModifiedBy>CANDELIER Virginie</cp:lastModifiedBy>
  <cp:revision>23</cp:revision>
  <dcterms:created xsi:type="dcterms:W3CDTF">2022-06-04T13:37:55Z</dcterms:created>
  <dcterms:modified xsi:type="dcterms:W3CDTF">2022-06-07T18:38:28Z</dcterms:modified>
</cp:coreProperties>
</file>