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89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5TdCLudPo8GtzX6N3wESA==" hashData="BDqtrcCgxcBCm/VptyGBmmYh/R1Ag6LdolsxxvPsaSmIY5pmGJ98WuFOloWkMxYc15b7JWzKtaklsrFA0miCz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978" autoAdjust="0"/>
    <p:restoredTop sz="94660"/>
  </p:normalViewPr>
  <p:slideViewPr>
    <p:cSldViewPr snapToGrid="0">
      <p:cViewPr varScale="1">
        <p:scale>
          <a:sx n="64" d="100"/>
          <a:sy n="64" d="100"/>
        </p:scale>
        <p:origin x="4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3D065-710B-40F1-BA9B-2252B08FD0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8CA6000-DFC6-410F-B0B5-EC2785A37B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721CAF-8340-452F-B476-32E95A86E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30/05/2022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DC0C5F-F6EA-40E0-AAE0-2324F9B46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91F47B-C0EC-414D-9C06-551217178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230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689770-5F7B-427E-BBD9-EA5148308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11E6A4-B940-4989-99C7-9370F8CD6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F4EFF5-9363-4F7E-AED6-95DF972AB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30/05/2022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EBA630-1D77-4758-8A75-916189760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F111A4-70D4-41C7-B785-694ABB1D0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67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7194CB-7D25-4E5B-9CBF-CC193ED37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F610E5-4FC8-40E3-8E55-875D57ED70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42041C-9768-4ED3-9348-700239295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30/05/2022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A70B0A-342E-4746-BEAC-73C983EC4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7263CC-2469-44DE-89F1-21919BE92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693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F9F5DE-CFC8-40F3-B267-B9F1DFFB9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26B0F9-82A5-429E-B5CB-45B5E8ABEB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1F46D21-75B2-4EB8-BC96-8FA597347C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AB53BCA-ABC1-4D7D-AD7E-5C5E9BEA8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30/05/2022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ECE314-DE5F-48BC-B4E6-44A46A5C4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C96116-4D45-4D40-932C-C0412C977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10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886BFC-3B84-4BEC-87AD-AE5BD9474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EDD56C-CBB9-45AD-B740-2EDD1910F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600AC43-CC10-40B9-8E65-8990F2D328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F513BA8-0324-4BD6-BE15-CD6F7B31C9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D6709C1-FCB4-4AB6-8EAB-C663FB00EB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147E447-4A7E-4BC4-866B-E6F3568EF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30/05/2022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F028001-1FF1-4F52-ABA9-544C03350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C130477-A54B-4DA6-8A78-A2BB07196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317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0E3F9E-6501-425F-B372-3D953D888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A734DD5-6B6F-4B90-A87B-199F7EDD2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30/05/2022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C858E8C-9A6E-4987-BD2A-EFC2B125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F7B16EA-B419-4F02-B768-D1B3A5DD8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067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3319E32-DF13-4615-A764-1F64F16D4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30/05/2022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D65725C-1D27-47E9-9994-B0230C97F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8BD6770-99F8-4B78-8603-B809F7A2D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892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9B4D0B-3B6C-40F1-A826-EBD4C0A94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7D7D68-8A66-4BEE-98B3-12A0016E2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CFF6B8-BCFB-451F-807C-41806E9C3D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1A505B-3AEA-489A-99EA-A6FF1747F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30/05/2022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F7BED7-9878-4E84-BF62-C659D0BD4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FEBAAB-AE85-4028-AAA7-73267176E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5998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DCEEF-B655-4CC8-9701-81B088D90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673AC89-A3F3-446F-A12E-04EF5D3EEF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DF960C1-DD41-4B5F-B6A2-E4117A90C4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4A9FF7-5B00-4700-9EC2-0DE02F013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30/05/2022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56464E-85AD-4B0C-A5D6-D0144B694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8A0A58-46EF-44C4-94A8-1DBA44D0F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486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F6F57C-2D20-4E2C-9054-F4B764051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6941781-B011-4733-A59B-3EA6D0352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F568A3-CFA4-4F6C-958F-2ED4A973A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30/05/2022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559121-661C-4620-8F12-9B29B44C1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EC2156-99C8-4D31-B809-A633FCB11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79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E766793-5896-4FFD-A023-C2AF5E85A5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A86963D-D812-4842-AB10-4832D3564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A1418B-2C60-439B-A496-113A1DBB4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30/05/2022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B11DDA-2B02-4C2E-A647-2E53746CB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B860A5-BA52-4052-B2E6-1C99904DC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173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FF2E37F-DE7D-4CFB-880F-816FAF589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B5A332-420C-4BD7-8819-74A9816B3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256F8C-194A-4A25-9901-CFC38A8758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B8C11-3351-4185-80BE-9E59A83ED5B3}" type="datetimeFigureOut">
              <a:rPr lang="fr-FR" smtClean="0"/>
              <a:t>30/05/2022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6F7418-D3AA-4E48-B1E5-808BBF4BCE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909173-1BFD-4572-BB26-D91943725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96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A379D15-CFFB-C4E7-4D2A-4870484F81AF}"/>
              </a:ext>
            </a:extLst>
          </p:cNvPr>
          <p:cNvSpPr/>
          <p:nvPr/>
        </p:nvSpPr>
        <p:spPr>
          <a:xfrm>
            <a:off x="1024128" y="2505670"/>
            <a:ext cx="982065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000" cap="none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Lorient Vous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FCB479EF-7CB4-69F1-7D6D-16F11EC86877}"/>
              </a:ext>
            </a:extLst>
          </p:cNvPr>
          <p:cNvSpPr txBox="1"/>
          <p:nvPr/>
        </p:nvSpPr>
        <p:spPr>
          <a:xfrm>
            <a:off x="804672" y="3429000"/>
            <a:ext cx="12527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Présente Le Peintre  Italien  Caravage</a:t>
            </a:r>
          </a:p>
        </p:txBody>
      </p:sp>
    </p:spTree>
    <p:extLst>
      <p:ext uri="{BB962C8B-B14F-4D97-AF65-F5344CB8AC3E}">
        <p14:creationId xmlns:p14="http://schemas.microsoft.com/office/powerpoint/2010/main" val="801859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  <p:sndAc>
          <p:stSnd loop="1">
            <p:snd r:embed="rId2" name="videoplayback (1).wav"/>
          </p:stSnd>
        </p:sndAc>
      </p:transition>
    </mc:Choice>
    <mc:Fallback>
      <p:transition spd="slow" advClick="0" advTm="18000">
        <p:wheel spokes="1"/>
        <p:sndAc>
          <p:stSnd loop="1">
            <p:snd r:embed="rId2" name="videoplayback (1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05FA9F6-E0BF-71BC-622D-0FCF4F750EF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Michelangelo </a:t>
            </a:r>
            <a:r>
              <a:rPr lang="fr-FR" sz="6000" b="1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Merisi</a:t>
            </a:r>
            <a:r>
              <a:rPr lang="fr-FR" sz="6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da </a:t>
            </a:r>
            <a:r>
              <a:rPr lang="fr-FR" sz="6000" b="1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Caravaggio</a:t>
            </a:r>
            <a:r>
              <a:rPr lang="fr-FR" sz="6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francisé Caravage ou le Caravage, est un peintre italien, né le 29 septembre 1571 à Milan et mort le 18 juillet 1610 à Porto </a:t>
            </a:r>
            <a:r>
              <a:rPr lang="fr-FR" sz="6000" b="1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Ercole</a:t>
            </a:r>
            <a:endParaRPr lang="fr-FR" sz="6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4134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FDD16BD4-E596-351C-E3FE-91D728DD61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050" y="228600"/>
            <a:ext cx="4815867" cy="6400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9E3612-2B83-39DE-DB6E-57737D910FB5}"/>
              </a:ext>
            </a:extLst>
          </p:cNvPr>
          <p:cNvSpPr txBox="1"/>
          <p:nvPr/>
        </p:nvSpPr>
        <p:spPr>
          <a:xfrm>
            <a:off x="5215917" y="5056632"/>
            <a:ext cx="63055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Portrait Du Caravage</a:t>
            </a:r>
          </a:p>
        </p:txBody>
      </p:sp>
    </p:spTree>
    <p:extLst>
      <p:ext uri="{BB962C8B-B14F-4D97-AF65-F5344CB8AC3E}">
        <p14:creationId xmlns:p14="http://schemas.microsoft.com/office/powerpoint/2010/main" val="3587199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BDD84EC1-EE29-6295-3F7F-0754B0F2B6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301" y="247650"/>
            <a:ext cx="5877520" cy="63627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877E0A-F464-7D89-1582-F1B07DFD9C64}"/>
              </a:ext>
            </a:extLst>
          </p:cNvPr>
          <p:cNvSpPr txBox="1"/>
          <p:nvPr/>
        </p:nvSpPr>
        <p:spPr>
          <a:xfrm>
            <a:off x="6705600" y="4305300"/>
            <a:ext cx="52768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Simone </a:t>
            </a:r>
            <a:r>
              <a:rPr lang="fr-FR" sz="2000" b="1" dirty="0" err="1">
                <a:solidFill>
                  <a:schemeClr val="bg1"/>
                </a:solidFill>
              </a:rPr>
              <a:t>Peterzano</a:t>
            </a:r>
            <a:r>
              <a:rPr lang="fr-FR" sz="2000" b="1" dirty="0">
                <a:solidFill>
                  <a:schemeClr val="bg1"/>
                </a:solidFill>
              </a:rPr>
              <a:t> , autoportrait  de 1589 à la fin de l’apprentissage de Caravage</a:t>
            </a:r>
          </a:p>
        </p:txBody>
      </p:sp>
    </p:spTree>
    <p:extLst>
      <p:ext uri="{BB962C8B-B14F-4D97-AF65-F5344CB8AC3E}">
        <p14:creationId xmlns:p14="http://schemas.microsoft.com/office/powerpoint/2010/main" val="2808968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8823A396-1141-FA8E-4E7C-99BFC08766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" y="161925"/>
            <a:ext cx="6572475" cy="65341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325F68-E047-09EC-09A2-B7B21227661C}"/>
              </a:ext>
            </a:extLst>
          </p:cNvPr>
          <p:cNvSpPr txBox="1"/>
          <p:nvPr/>
        </p:nvSpPr>
        <p:spPr>
          <a:xfrm>
            <a:off x="6877050" y="4857750"/>
            <a:ext cx="39860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Foppa ,: Portrait de Giovanni Francesco </a:t>
            </a:r>
            <a:r>
              <a:rPr lang="fr-FR" sz="2000" b="1" dirty="0" err="1">
                <a:solidFill>
                  <a:schemeClr val="bg1"/>
                </a:solidFill>
              </a:rPr>
              <a:t>Brivio</a:t>
            </a:r>
            <a:r>
              <a:rPr lang="fr-FR" sz="2000" b="1" dirty="0">
                <a:solidFill>
                  <a:schemeClr val="bg1"/>
                </a:solidFill>
              </a:rPr>
              <a:t> 1495 musée de </a:t>
            </a:r>
            <a:r>
              <a:rPr lang="fr-FR" sz="2000" b="1" dirty="0" err="1">
                <a:solidFill>
                  <a:schemeClr val="bg1"/>
                </a:solidFill>
              </a:rPr>
              <a:t>Poldi</a:t>
            </a:r>
            <a:r>
              <a:rPr lang="fr-FR" sz="2000" b="1" dirty="0">
                <a:solidFill>
                  <a:schemeClr val="bg1"/>
                </a:solidFill>
              </a:rPr>
              <a:t> </a:t>
            </a:r>
            <a:r>
              <a:rPr lang="fr-FR" sz="2000" b="1" dirty="0" err="1">
                <a:solidFill>
                  <a:schemeClr val="bg1"/>
                </a:solidFill>
              </a:rPr>
              <a:t>Pezzoli</a:t>
            </a:r>
            <a:r>
              <a:rPr lang="fr-FR" sz="2000" b="1" dirty="0">
                <a:solidFill>
                  <a:schemeClr val="bg1"/>
                </a:solidFill>
              </a:rPr>
              <a:t> Milan</a:t>
            </a:r>
          </a:p>
        </p:txBody>
      </p:sp>
    </p:spTree>
    <p:extLst>
      <p:ext uri="{BB962C8B-B14F-4D97-AF65-F5344CB8AC3E}">
        <p14:creationId xmlns:p14="http://schemas.microsoft.com/office/powerpoint/2010/main" val="303095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4D5CD08-8A0B-ACCF-6C79-C6B8E43E2DD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76D0A3-F847-BB88-C9F1-DBF47DB80587}"/>
              </a:ext>
            </a:extLst>
          </p:cNvPr>
          <p:cNvSpPr txBox="1"/>
          <p:nvPr/>
        </p:nvSpPr>
        <p:spPr>
          <a:xfrm>
            <a:off x="1810512" y="243357"/>
            <a:ext cx="11862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/>
              <a:t>Gaudenzio</a:t>
            </a:r>
            <a:r>
              <a:rPr lang="fr-FR" sz="2000" b="1" dirty="0"/>
              <a:t> Ferrari , La Montée Au Calvaire Vers 1510  Mont Sacré  De Varallo </a:t>
            </a:r>
          </a:p>
        </p:txBody>
      </p:sp>
    </p:spTree>
    <p:extLst>
      <p:ext uri="{BB962C8B-B14F-4D97-AF65-F5344CB8AC3E}">
        <p14:creationId xmlns:p14="http://schemas.microsoft.com/office/powerpoint/2010/main" val="37564427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A6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9783B52-DFFA-157C-7C31-64E19827896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316EC42-206A-DE35-A95D-AB8EDC6A2D57}"/>
              </a:ext>
            </a:extLst>
          </p:cNvPr>
          <p:cNvSpPr txBox="1"/>
          <p:nvPr/>
        </p:nvSpPr>
        <p:spPr>
          <a:xfrm>
            <a:off x="1466427" y="73685"/>
            <a:ext cx="114083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Giovanni </a:t>
            </a:r>
            <a:r>
              <a:rPr lang="fr-FR" sz="2000" b="1" dirty="0" err="1">
                <a:solidFill>
                  <a:schemeClr val="bg1"/>
                </a:solidFill>
              </a:rPr>
              <a:t>Cariani</a:t>
            </a:r>
            <a:r>
              <a:rPr lang="fr-FR" sz="2000" b="1" dirty="0">
                <a:solidFill>
                  <a:schemeClr val="bg1"/>
                </a:solidFill>
              </a:rPr>
              <a:t>   le Concert  Vers 1518 1520  national Galerie des Arts De Washington</a:t>
            </a:r>
          </a:p>
        </p:txBody>
      </p:sp>
    </p:spTree>
    <p:extLst>
      <p:ext uri="{BB962C8B-B14F-4D97-AF65-F5344CB8AC3E}">
        <p14:creationId xmlns:p14="http://schemas.microsoft.com/office/powerpoint/2010/main" val="3766588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559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texte, personne&#10;&#10;Description générée automatiquement">
            <a:extLst>
              <a:ext uri="{FF2B5EF4-FFF2-40B4-BE49-F238E27FC236}">
                <a16:creationId xmlns:a16="http://schemas.microsoft.com/office/drawing/2014/main" id="{D6C75373-91DF-27A1-ADB5-CA49F6047C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450" y="552450"/>
            <a:ext cx="11106150" cy="57531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6E2F297-1B45-8E94-65F8-F5A7D181D513}"/>
              </a:ext>
            </a:extLst>
          </p:cNvPr>
          <p:cNvSpPr txBox="1"/>
          <p:nvPr/>
        </p:nvSpPr>
        <p:spPr>
          <a:xfrm>
            <a:off x="1317498" y="144780"/>
            <a:ext cx="10341102" cy="4076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chemeClr val="bg1"/>
                </a:solidFill>
              </a:rPr>
              <a:t>Savoldo</a:t>
            </a:r>
            <a:r>
              <a:rPr lang="fr-FR" sz="2000" b="1" dirty="0">
                <a:solidFill>
                  <a:schemeClr val="bg1"/>
                </a:solidFill>
              </a:rPr>
              <a:t> , Saint Mathieu Et L’Ange  vers 1530 1533 </a:t>
            </a:r>
            <a:r>
              <a:rPr lang="fr-FR" sz="2000" b="1" dirty="0" err="1">
                <a:solidFill>
                  <a:schemeClr val="bg1"/>
                </a:solidFill>
              </a:rPr>
              <a:t>Métrpolitan</a:t>
            </a:r>
            <a:r>
              <a:rPr lang="fr-FR" sz="2000" b="1" dirty="0">
                <a:solidFill>
                  <a:schemeClr val="bg1"/>
                </a:solidFill>
              </a:rPr>
              <a:t> muséum des Arts New-York</a:t>
            </a:r>
          </a:p>
        </p:txBody>
      </p:sp>
    </p:spTree>
    <p:extLst>
      <p:ext uri="{BB962C8B-B14F-4D97-AF65-F5344CB8AC3E}">
        <p14:creationId xmlns:p14="http://schemas.microsoft.com/office/powerpoint/2010/main" val="1835275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83A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pierre&#10;&#10;Description générée automatiquement">
            <a:extLst>
              <a:ext uri="{FF2B5EF4-FFF2-40B4-BE49-F238E27FC236}">
                <a16:creationId xmlns:a16="http://schemas.microsoft.com/office/drawing/2014/main" id="{66A94002-E66C-367D-5F68-0F6696DC50A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A039B86-623A-EB9C-F864-0D298D0A693D}"/>
              </a:ext>
            </a:extLst>
          </p:cNvPr>
          <p:cNvSpPr txBox="1"/>
          <p:nvPr/>
        </p:nvSpPr>
        <p:spPr>
          <a:xfrm>
            <a:off x="2590038" y="94187"/>
            <a:ext cx="91249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Titien , le Couronnement D’épines 1542  musée du Louvre Paris</a:t>
            </a:r>
          </a:p>
        </p:txBody>
      </p:sp>
    </p:spTree>
    <p:extLst>
      <p:ext uri="{BB962C8B-B14F-4D97-AF65-F5344CB8AC3E}">
        <p14:creationId xmlns:p14="http://schemas.microsoft.com/office/powerpoint/2010/main" val="1099391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760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texte, personne, posant, instrument à cordes&#10;&#10;Description générée automatiquement">
            <a:extLst>
              <a:ext uri="{FF2B5EF4-FFF2-40B4-BE49-F238E27FC236}">
                <a16:creationId xmlns:a16="http://schemas.microsoft.com/office/drawing/2014/main" id="{EF3A703E-9E4E-7891-4281-69FA5C2B385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B329561-DF5F-7C7A-FDBF-22A13231D6E6}"/>
              </a:ext>
            </a:extLst>
          </p:cNvPr>
          <p:cNvSpPr txBox="1"/>
          <p:nvPr/>
        </p:nvSpPr>
        <p:spPr>
          <a:xfrm>
            <a:off x="637371" y="54808"/>
            <a:ext cx="1219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Giovanni Paolo </a:t>
            </a:r>
            <a:r>
              <a:rPr lang="fr-FR" sz="2000" b="1" dirty="0" err="1">
                <a:solidFill>
                  <a:schemeClr val="bg1"/>
                </a:solidFill>
              </a:rPr>
              <a:t>Lomazzo</a:t>
            </a:r>
            <a:r>
              <a:rPr lang="fr-FR" sz="2000" b="1" dirty="0">
                <a:solidFill>
                  <a:schemeClr val="bg1"/>
                </a:solidFill>
              </a:rPr>
              <a:t> , autoportrait  en peintre L’Abbé  de L’ académie Della  Val Die </a:t>
            </a:r>
            <a:r>
              <a:rPr lang="fr-FR" sz="2000" b="1" dirty="0" err="1">
                <a:solidFill>
                  <a:schemeClr val="bg1"/>
                </a:solidFill>
              </a:rPr>
              <a:t>Bieno</a:t>
            </a:r>
            <a:r>
              <a:rPr lang="fr-FR" sz="2000" b="1" dirty="0">
                <a:solidFill>
                  <a:schemeClr val="bg1"/>
                </a:solidFill>
              </a:rPr>
              <a:t>  vers 1568 </a:t>
            </a:r>
          </a:p>
        </p:txBody>
      </p:sp>
    </p:spTree>
    <p:extLst>
      <p:ext uri="{BB962C8B-B14F-4D97-AF65-F5344CB8AC3E}">
        <p14:creationId xmlns:p14="http://schemas.microsoft.com/office/powerpoint/2010/main" val="135920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ersonne, groupe, plusieurs&#10;&#10;Description générée automatiquement">
            <a:extLst>
              <a:ext uri="{FF2B5EF4-FFF2-40B4-BE49-F238E27FC236}">
                <a16:creationId xmlns:a16="http://schemas.microsoft.com/office/drawing/2014/main" id="{6F8F7B53-4232-FF31-DB2C-774D970E46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" y="400050"/>
            <a:ext cx="7810500" cy="59626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1BB954-301D-9ACC-9D57-FD29B992DB54}"/>
              </a:ext>
            </a:extLst>
          </p:cNvPr>
          <p:cNvSpPr txBox="1"/>
          <p:nvPr/>
        </p:nvSpPr>
        <p:spPr>
          <a:xfrm>
            <a:off x="8248650" y="4782312"/>
            <a:ext cx="38290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Antonio </a:t>
            </a:r>
            <a:r>
              <a:rPr lang="fr-FR" sz="2000" b="1" dirty="0" err="1">
                <a:solidFill>
                  <a:schemeClr val="bg1"/>
                </a:solidFill>
              </a:rPr>
              <a:t>Campi</a:t>
            </a:r>
            <a:r>
              <a:rPr lang="fr-FR" sz="2000" b="1" dirty="0">
                <a:solidFill>
                  <a:schemeClr val="bg1"/>
                </a:solidFill>
              </a:rPr>
              <a:t> , Le Martyr de Saint Laurent 1581 Eglise San </a:t>
            </a:r>
            <a:r>
              <a:rPr lang="fr-FR" sz="2000" b="1" dirty="0" err="1">
                <a:solidFill>
                  <a:schemeClr val="bg1"/>
                </a:solidFill>
              </a:rPr>
              <a:t>PaoLo</a:t>
            </a:r>
            <a:r>
              <a:rPr lang="fr-FR" sz="2000" b="1" dirty="0">
                <a:solidFill>
                  <a:schemeClr val="bg1"/>
                </a:solidFill>
              </a:rPr>
              <a:t>  </a:t>
            </a:r>
            <a:r>
              <a:rPr lang="fr-FR" sz="2000" b="1" dirty="0" err="1">
                <a:solidFill>
                  <a:schemeClr val="bg1"/>
                </a:solidFill>
              </a:rPr>
              <a:t>Conservo</a:t>
            </a:r>
            <a:r>
              <a:rPr lang="fr-FR" sz="2000" b="1" dirty="0">
                <a:solidFill>
                  <a:schemeClr val="bg1"/>
                </a:solidFill>
              </a:rPr>
              <a:t> Milan</a:t>
            </a:r>
          </a:p>
        </p:txBody>
      </p:sp>
    </p:spTree>
    <p:extLst>
      <p:ext uri="{BB962C8B-B14F-4D97-AF65-F5344CB8AC3E}">
        <p14:creationId xmlns:p14="http://schemas.microsoft.com/office/powerpoint/2010/main" val="253643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ersonne, homme, rouge&#10;&#10;Description générée automatiquement">
            <a:extLst>
              <a:ext uri="{FF2B5EF4-FFF2-40B4-BE49-F238E27FC236}">
                <a16:creationId xmlns:a16="http://schemas.microsoft.com/office/drawing/2014/main" id="{E9466A9E-41C7-2559-2D79-C3CB4C5275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1" y="209550"/>
            <a:ext cx="7277100" cy="64389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E4F05F-958A-5A38-FBF0-CFC0DD14E717}"/>
              </a:ext>
            </a:extLst>
          </p:cNvPr>
          <p:cNvSpPr txBox="1"/>
          <p:nvPr/>
        </p:nvSpPr>
        <p:spPr>
          <a:xfrm>
            <a:off x="7429501" y="4572000"/>
            <a:ext cx="428624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Cardinal Charles Borromée Figure Centrale de la Réforme catholique  au XVI° siècle ,Tableau De d’Ambrogio  </a:t>
            </a:r>
            <a:r>
              <a:rPr lang="fr-FR" sz="2000" b="1" dirty="0" err="1">
                <a:solidFill>
                  <a:schemeClr val="bg1"/>
                </a:solidFill>
              </a:rPr>
              <a:t>Figino</a:t>
            </a:r>
            <a:r>
              <a:rPr lang="fr-FR" sz="2000" b="1" dirty="0">
                <a:solidFill>
                  <a:schemeClr val="bg1"/>
                </a:solidFill>
              </a:rPr>
              <a:t> muséum Milan</a:t>
            </a:r>
          </a:p>
        </p:txBody>
      </p:sp>
    </p:spTree>
    <p:extLst>
      <p:ext uri="{BB962C8B-B14F-4D97-AF65-F5344CB8AC3E}">
        <p14:creationId xmlns:p14="http://schemas.microsoft.com/office/powerpoint/2010/main" val="3144768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F31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personne, intérieur&#10;&#10;Description générée automatiquement">
            <a:extLst>
              <a:ext uri="{FF2B5EF4-FFF2-40B4-BE49-F238E27FC236}">
                <a16:creationId xmlns:a16="http://schemas.microsoft.com/office/drawing/2014/main" id="{38ECE4AC-F73A-F10F-2A06-8EA2FA7E67D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FB46967-3722-D1AC-0247-D9A432A0C94B}"/>
              </a:ext>
            </a:extLst>
          </p:cNvPr>
          <p:cNvSpPr txBox="1"/>
          <p:nvPr/>
        </p:nvSpPr>
        <p:spPr>
          <a:xfrm>
            <a:off x="2734818" y="64020"/>
            <a:ext cx="8343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Garçon  avec un Panier de Fruits 1593 Galerie Borghèse Rome</a:t>
            </a:r>
          </a:p>
        </p:txBody>
      </p:sp>
    </p:spTree>
    <p:extLst>
      <p:ext uri="{BB962C8B-B14F-4D97-AF65-F5344CB8AC3E}">
        <p14:creationId xmlns:p14="http://schemas.microsoft.com/office/powerpoint/2010/main" val="3883124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posant&#10;&#10;Description générée automatiquement">
            <a:extLst>
              <a:ext uri="{FF2B5EF4-FFF2-40B4-BE49-F238E27FC236}">
                <a16:creationId xmlns:a16="http://schemas.microsoft.com/office/drawing/2014/main" id="{9F5163EB-5FBD-76C8-13A6-8DBD71865B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1" y="257175"/>
            <a:ext cx="6400799" cy="63436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9366A0-B8A3-EC68-94D5-63A106CE2579}"/>
              </a:ext>
            </a:extLst>
          </p:cNvPr>
          <p:cNvSpPr txBox="1"/>
          <p:nvPr/>
        </p:nvSpPr>
        <p:spPr>
          <a:xfrm>
            <a:off x="6934200" y="4735068"/>
            <a:ext cx="5067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Petit Bacchus  Malade vers 1593 1594 </a:t>
            </a:r>
          </a:p>
        </p:txBody>
      </p:sp>
    </p:spTree>
    <p:extLst>
      <p:ext uri="{BB962C8B-B14F-4D97-AF65-F5344CB8AC3E}">
        <p14:creationId xmlns:p14="http://schemas.microsoft.com/office/powerpoint/2010/main" val="2103152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A2D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personne&#10;&#10;Description générée automatiquement">
            <a:extLst>
              <a:ext uri="{FF2B5EF4-FFF2-40B4-BE49-F238E27FC236}">
                <a16:creationId xmlns:a16="http://schemas.microsoft.com/office/drawing/2014/main" id="{3F0A6C80-057A-B60A-4919-317F2A2E015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B8DC51A-689F-BCD8-F9CF-E9CAAAE45386}"/>
              </a:ext>
            </a:extLst>
          </p:cNvPr>
          <p:cNvSpPr txBox="1"/>
          <p:nvPr/>
        </p:nvSpPr>
        <p:spPr>
          <a:xfrm>
            <a:off x="2442210" y="116598"/>
            <a:ext cx="8667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 Les Tricheurs  1594  1595 Musée  D’art </a:t>
            </a:r>
            <a:r>
              <a:rPr lang="fr-FR" sz="2000" b="1" dirty="0" err="1">
                <a:solidFill>
                  <a:schemeClr val="bg1"/>
                </a:solidFill>
              </a:rPr>
              <a:t>Kimbell</a:t>
            </a:r>
            <a:r>
              <a:rPr lang="fr-FR" sz="2000" b="1" dirty="0">
                <a:solidFill>
                  <a:schemeClr val="bg1"/>
                </a:solidFill>
              </a:rPr>
              <a:t> Fort Worth Texas</a:t>
            </a:r>
          </a:p>
        </p:txBody>
      </p:sp>
    </p:spTree>
    <p:extLst>
      <p:ext uri="{BB962C8B-B14F-4D97-AF65-F5344CB8AC3E}">
        <p14:creationId xmlns:p14="http://schemas.microsoft.com/office/powerpoint/2010/main" val="2146663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167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2947158D-87D2-EECE-1F84-792DBD85CAD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16483D6-E647-0686-BA77-ABD1C574A7DA}"/>
              </a:ext>
            </a:extLst>
          </p:cNvPr>
          <p:cNvSpPr txBox="1"/>
          <p:nvPr/>
        </p:nvSpPr>
        <p:spPr>
          <a:xfrm>
            <a:off x="643467" y="4665021"/>
            <a:ext cx="27432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Détail du Visage  du Christ  dans la vocation  de Saint Mathieu vers 1600  Eglise Saint Louis  Des Français De Rome</a:t>
            </a:r>
          </a:p>
        </p:txBody>
      </p:sp>
    </p:spTree>
    <p:extLst>
      <p:ext uri="{BB962C8B-B14F-4D97-AF65-F5344CB8AC3E}">
        <p14:creationId xmlns:p14="http://schemas.microsoft.com/office/powerpoint/2010/main" val="4176209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ersonne, vêtements&#10;&#10;Description générée automatiquement">
            <a:extLst>
              <a:ext uri="{FF2B5EF4-FFF2-40B4-BE49-F238E27FC236}">
                <a16:creationId xmlns:a16="http://schemas.microsoft.com/office/drawing/2014/main" id="{812AE672-D190-51DC-F2A3-2971824EDA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850" y="200025"/>
            <a:ext cx="6448289" cy="64579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CEAA28-80B8-F915-DA67-AF68FA11D604}"/>
              </a:ext>
            </a:extLst>
          </p:cNvPr>
          <p:cNvSpPr txBox="1"/>
          <p:nvPr/>
        </p:nvSpPr>
        <p:spPr>
          <a:xfrm>
            <a:off x="6924539" y="5173980"/>
            <a:ext cx="49436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Saint Jean Baptiste dans le Désert  peint entre 1602 et 1604</a:t>
            </a:r>
          </a:p>
        </p:txBody>
      </p:sp>
    </p:spTree>
    <p:extLst>
      <p:ext uri="{BB962C8B-B14F-4D97-AF65-F5344CB8AC3E}">
        <p14:creationId xmlns:p14="http://schemas.microsoft.com/office/powerpoint/2010/main" val="4032078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680F1D3-7650-4307-A001-0163AD371D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homme, sombre&#10;&#10;Description générée automatiquement">
            <a:extLst>
              <a:ext uri="{FF2B5EF4-FFF2-40B4-BE49-F238E27FC236}">
                <a16:creationId xmlns:a16="http://schemas.microsoft.com/office/drawing/2014/main" id="{38E97A78-EA19-68AF-80C8-C86A686DDB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1695450" y="283941"/>
            <a:ext cx="8801100" cy="5955873"/>
          </a:xfrm>
          <a:custGeom>
            <a:avLst/>
            <a:gdLst/>
            <a:ahLst/>
            <a:cxnLst/>
            <a:rect l="l" t="t" r="r" b="b"/>
            <a:pathLst>
              <a:path w="8678780" h="5873097">
                <a:moveTo>
                  <a:pt x="1379513" y="25"/>
                </a:moveTo>
                <a:cubicBezTo>
                  <a:pt x="1399326" y="458"/>
                  <a:pt x="1419819" y="6516"/>
                  <a:pt x="1438386" y="8439"/>
                </a:cubicBezTo>
                <a:cubicBezTo>
                  <a:pt x="1848256" y="51517"/>
                  <a:pt x="2258124" y="98056"/>
                  <a:pt x="2668443" y="139209"/>
                </a:cubicBezTo>
                <a:cubicBezTo>
                  <a:pt x="3052045" y="177671"/>
                  <a:pt x="3438361" y="186516"/>
                  <a:pt x="3823773" y="206516"/>
                </a:cubicBezTo>
                <a:cubicBezTo>
                  <a:pt x="4290252" y="230748"/>
                  <a:pt x="4755825" y="264980"/>
                  <a:pt x="5219588" y="318825"/>
                </a:cubicBezTo>
                <a:cubicBezTo>
                  <a:pt x="5541595" y="356518"/>
                  <a:pt x="5866772" y="382670"/>
                  <a:pt x="6193307" y="352672"/>
                </a:cubicBezTo>
                <a:cubicBezTo>
                  <a:pt x="6209610" y="351131"/>
                  <a:pt x="6228180" y="346134"/>
                  <a:pt x="6241767" y="351131"/>
                </a:cubicBezTo>
                <a:cubicBezTo>
                  <a:pt x="6400280" y="407287"/>
                  <a:pt x="6573284" y="366901"/>
                  <a:pt x="6737683" y="402287"/>
                </a:cubicBezTo>
                <a:cubicBezTo>
                  <a:pt x="6695564" y="538826"/>
                  <a:pt x="6514862" y="527670"/>
                  <a:pt x="6412962" y="622288"/>
                </a:cubicBezTo>
                <a:cubicBezTo>
                  <a:pt x="6579172" y="659979"/>
                  <a:pt x="6728627" y="698057"/>
                  <a:pt x="6880346" y="726518"/>
                </a:cubicBezTo>
                <a:cubicBezTo>
                  <a:pt x="7041122" y="756519"/>
                  <a:pt x="7177442" y="837673"/>
                  <a:pt x="7334594" y="873826"/>
                </a:cubicBezTo>
                <a:cubicBezTo>
                  <a:pt x="7368112" y="881518"/>
                  <a:pt x="7408419" y="908442"/>
                  <a:pt x="7420192" y="934596"/>
                </a:cubicBezTo>
                <a:cubicBezTo>
                  <a:pt x="7458235" y="1019211"/>
                  <a:pt x="8217735" y="1256521"/>
                  <a:pt x="8128063" y="1331904"/>
                </a:cubicBezTo>
                <a:cubicBezTo>
                  <a:pt x="8090926" y="1363059"/>
                  <a:pt x="8042918" y="1385367"/>
                  <a:pt x="7992648" y="1416136"/>
                </a:cubicBezTo>
                <a:cubicBezTo>
                  <a:pt x="8068283" y="1474214"/>
                  <a:pt x="8153426" y="1499598"/>
                  <a:pt x="8244004" y="1516906"/>
                </a:cubicBezTo>
                <a:cubicBezTo>
                  <a:pt x="8271178" y="1522290"/>
                  <a:pt x="8297900" y="1533059"/>
                  <a:pt x="8300615" y="1559214"/>
                </a:cubicBezTo>
                <a:cubicBezTo>
                  <a:pt x="8303332" y="1586521"/>
                  <a:pt x="8275706" y="1597289"/>
                  <a:pt x="8252610" y="1609983"/>
                </a:cubicBezTo>
                <a:cubicBezTo>
                  <a:pt x="8220454" y="1627674"/>
                  <a:pt x="8189205" y="1643059"/>
                  <a:pt x="8148444" y="1645368"/>
                </a:cubicBezTo>
                <a:cubicBezTo>
                  <a:pt x="8081415" y="1648828"/>
                  <a:pt x="8049262" y="1698059"/>
                  <a:pt x="8010314" y="1734983"/>
                </a:cubicBezTo>
                <a:cubicBezTo>
                  <a:pt x="7988574" y="1755753"/>
                  <a:pt x="7977704" y="1797675"/>
                  <a:pt x="8015746" y="1804984"/>
                </a:cubicBezTo>
                <a:cubicBezTo>
                  <a:pt x="8107232" y="1822675"/>
                  <a:pt x="8099984" y="1873831"/>
                  <a:pt x="8097722" y="1931908"/>
                </a:cubicBezTo>
                <a:cubicBezTo>
                  <a:pt x="8094550" y="2003830"/>
                  <a:pt x="8040654" y="2036908"/>
                  <a:pt x="7974534" y="2064601"/>
                </a:cubicBezTo>
                <a:cubicBezTo>
                  <a:pt x="7951888" y="2074215"/>
                  <a:pt x="7919734" y="2073829"/>
                  <a:pt x="7911128" y="2103831"/>
                </a:cubicBezTo>
                <a:cubicBezTo>
                  <a:pt x="7948266" y="2132293"/>
                  <a:pt x="7993555" y="2109215"/>
                  <a:pt x="8033411" y="2117292"/>
                </a:cubicBezTo>
                <a:cubicBezTo>
                  <a:pt x="8066471" y="2123831"/>
                  <a:pt x="8121271" y="2120370"/>
                  <a:pt x="8075982" y="2172677"/>
                </a:cubicBezTo>
                <a:cubicBezTo>
                  <a:pt x="8062847" y="2187676"/>
                  <a:pt x="8078246" y="2199215"/>
                  <a:pt x="8095004" y="2200369"/>
                </a:cubicBezTo>
                <a:cubicBezTo>
                  <a:pt x="8229060" y="2212293"/>
                  <a:pt x="8167466" y="2318063"/>
                  <a:pt x="8210492" y="2373833"/>
                </a:cubicBezTo>
                <a:cubicBezTo>
                  <a:pt x="8222264" y="2389215"/>
                  <a:pt x="8209584" y="2415754"/>
                  <a:pt x="8191016" y="2422293"/>
                </a:cubicBezTo>
                <a:cubicBezTo>
                  <a:pt x="8072357" y="2465372"/>
                  <a:pt x="8056054" y="2568063"/>
                  <a:pt x="7998536" y="2656525"/>
                </a:cubicBezTo>
                <a:cubicBezTo>
                  <a:pt x="8061036" y="2691525"/>
                  <a:pt x="8135764" y="2699217"/>
                  <a:pt x="8203244" y="2721909"/>
                </a:cubicBezTo>
                <a:cubicBezTo>
                  <a:pt x="8273442" y="2745756"/>
                  <a:pt x="8273442" y="2763447"/>
                  <a:pt x="8215472" y="2832678"/>
                </a:cubicBezTo>
                <a:cubicBezTo>
                  <a:pt x="8366284" y="2847680"/>
                  <a:pt x="8366284" y="2847680"/>
                  <a:pt x="8319638" y="2956526"/>
                </a:cubicBezTo>
                <a:cubicBezTo>
                  <a:pt x="8445996" y="2966525"/>
                  <a:pt x="8529327" y="3018064"/>
                  <a:pt x="8548800" y="3130757"/>
                </a:cubicBezTo>
                <a:cubicBezTo>
                  <a:pt x="8558311" y="3185372"/>
                  <a:pt x="8615377" y="3211141"/>
                  <a:pt x="8678780" y="3247679"/>
                </a:cubicBezTo>
                <a:cubicBezTo>
                  <a:pt x="8599978" y="3283066"/>
                  <a:pt x="8546537" y="3356911"/>
                  <a:pt x="8454599" y="3278833"/>
                </a:cubicBezTo>
                <a:cubicBezTo>
                  <a:pt x="8421087" y="3250373"/>
                  <a:pt x="8424254" y="3286526"/>
                  <a:pt x="8419728" y="3296911"/>
                </a:cubicBezTo>
                <a:cubicBezTo>
                  <a:pt x="8408859" y="3322295"/>
                  <a:pt x="8431501" y="3339218"/>
                  <a:pt x="8446448" y="3358448"/>
                </a:cubicBezTo>
                <a:cubicBezTo>
                  <a:pt x="8460939" y="3377681"/>
                  <a:pt x="8478149" y="3398064"/>
                  <a:pt x="8482226" y="3419605"/>
                </a:cubicBezTo>
                <a:cubicBezTo>
                  <a:pt x="8484942" y="3434604"/>
                  <a:pt x="8471809" y="3456526"/>
                  <a:pt x="8457318" y="3467682"/>
                </a:cubicBezTo>
                <a:cubicBezTo>
                  <a:pt x="8381232" y="3526527"/>
                  <a:pt x="8426520" y="3658836"/>
                  <a:pt x="8282501" y="3675759"/>
                </a:cubicBezTo>
                <a:cubicBezTo>
                  <a:pt x="8217735" y="3683450"/>
                  <a:pt x="8186486" y="3731913"/>
                  <a:pt x="8138932" y="3758451"/>
                </a:cubicBezTo>
                <a:cubicBezTo>
                  <a:pt x="7973628" y="3851144"/>
                  <a:pt x="7863120" y="3970376"/>
                  <a:pt x="7811946" y="4134221"/>
                </a:cubicBezTo>
                <a:cubicBezTo>
                  <a:pt x="7797906" y="4179605"/>
                  <a:pt x="7744010" y="4216145"/>
                  <a:pt x="7709139" y="4256145"/>
                </a:cubicBezTo>
                <a:cubicBezTo>
                  <a:pt x="7725896" y="4285376"/>
                  <a:pt x="7817379" y="4222298"/>
                  <a:pt x="7785224" y="4299221"/>
                </a:cubicBezTo>
                <a:cubicBezTo>
                  <a:pt x="7760768" y="4356915"/>
                  <a:pt x="7698269" y="4392684"/>
                  <a:pt x="7639392" y="4426916"/>
                </a:cubicBezTo>
                <a:cubicBezTo>
                  <a:pt x="7572364" y="4465762"/>
                  <a:pt x="7498091" y="4496914"/>
                  <a:pt x="7467746" y="4568838"/>
                </a:cubicBezTo>
                <a:cubicBezTo>
                  <a:pt x="7461405" y="4584223"/>
                  <a:pt x="7441025" y="4600376"/>
                  <a:pt x="7422910" y="4606531"/>
                </a:cubicBezTo>
                <a:cubicBezTo>
                  <a:pt x="6478176" y="5872304"/>
                  <a:pt x="4152572" y="5880765"/>
                  <a:pt x="3884462" y="5871919"/>
                </a:cubicBezTo>
                <a:cubicBezTo>
                  <a:pt x="3559738" y="5860765"/>
                  <a:pt x="3252674" y="5782688"/>
                  <a:pt x="2951503" y="5685381"/>
                </a:cubicBezTo>
                <a:cubicBezTo>
                  <a:pt x="2824239" y="5644226"/>
                  <a:pt x="2706035" y="5585765"/>
                  <a:pt x="2582393" y="5540381"/>
                </a:cubicBezTo>
                <a:cubicBezTo>
                  <a:pt x="2411654" y="5477686"/>
                  <a:pt x="2279862" y="5358071"/>
                  <a:pt x="2109575" y="5307686"/>
                </a:cubicBezTo>
                <a:cubicBezTo>
                  <a:pt x="1934305" y="5255763"/>
                  <a:pt x="1784398" y="5160762"/>
                  <a:pt x="1604145" y="5120379"/>
                </a:cubicBezTo>
                <a:cubicBezTo>
                  <a:pt x="1509040" y="5098840"/>
                  <a:pt x="1417102" y="5059994"/>
                  <a:pt x="1432046" y="4948840"/>
                </a:cubicBezTo>
                <a:cubicBezTo>
                  <a:pt x="1436123" y="4917301"/>
                  <a:pt x="1411214" y="4891532"/>
                  <a:pt x="1371813" y="4900763"/>
                </a:cubicBezTo>
                <a:cubicBezTo>
                  <a:pt x="1296633" y="4918071"/>
                  <a:pt x="1262665" y="4872300"/>
                  <a:pt x="1220998" y="4838069"/>
                </a:cubicBezTo>
                <a:cubicBezTo>
                  <a:pt x="1146725" y="4777302"/>
                  <a:pt x="1076074" y="4712685"/>
                  <a:pt x="957869" y="4702684"/>
                </a:cubicBezTo>
                <a:cubicBezTo>
                  <a:pt x="980512" y="4654991"/>
                  <a:pt x="1019009" y="4661916"/>
                  <a:pt x="1054336" y="4671915"/>
                </a:cubicBezTo>
                <a:cubicBezTo>
                  <a:pt x="1147177" y="4698070"/>
                  <a:pt x="1239115" y="4727684"/>
                  <a:pt x="1331957" y="4753839"/>
                </a:cubicBezTo>
                <a:cubicBezTo>
                  <a:pt x="1392645" y="4770763"/>
                  <a:pt x="1452881" y="4794609"/>
                  <a:pt x="1533949" y="4775761"/>
                </a:cubicBezTo>
                <a:cubicBezTo>
                  <a:pt x="1464202" y="4679607"/>
                  <a:pt x="1345545" y="4662300"/>
                  <a:pt x="1249533" y="4632685"/>
                </a:cubicBezTo>
                <a:cubicBezTo>
                  <a:pt x="1129515" y="4595378"/>
                  <a:pt x="1058865" y="4524991"/>
                  <a:pt x="974172" y="4446530"/>
                </a:cubicBezTo>
                <a:cubicBezTo>
                  <a:pt x="1062487" y="4427683"/>
                  <a:pt x="1117287" y="4485377"/>
                  <a:pt x="1186579" y="4482299"/>
                </a:cubicBezTo>
                <a:cubicBezTo>
                  <a:pt x="1190203" y="4472300"/>
                  <a:pt x="1196544" y="4457684"/>
                  <a:pt x="1195637" y="4457299"/>
                </a:cubicBezTo>
                <a:cubicBezTo>
                  <a:pt x="1082415" y="4414222"/>
                  <a:pt x="1029426" y="4333453"/>
                  <a:pt x="1011761" y="4235759"/>
                </a:cubicBezTo>
                <a:cubicBezTo>
                  <a:pt x="1002706" y="4185376"/>
                  <a:pt x="961492" y="4169607"/>
                  <a:pt x="920731" y="4146528"/>
                </a:cubicBezTo>
                <a:cubicBezTo>
                  <a:pt x="778522" y="4064606"/>
                  <a:pt x="628163" y="3990375"/>
                  <a:pt x="511316" y="3877683"/>
                </a:cubicBezTo>
                <a:cubicBezTo>
                  <a:pt x="646279" y="3892682"/>
                  <a:pt x="754521" y="3966143"/>
                  <a:pt x="899898" y="3997682"/>
                </a:cubicBezTo>
                <a:cubicBezTo>
                  <a:pt x="784411" y="3873836"/>
                  <a:pt x="634956" y="3811144"/>
                  <a:pt x="498636" y="3736143"/>
                </a:cubicBezTo>
                <a:cubicBezTo>
                  <a:pt x="436588" y="3701912"/>
                  <a:pt x="379073" y="3658065"/>
                  <a:pt x="303890" y="3639604"/>
                </a:cubicBezTo>
                <a:cubicBezTo>
                  <a:pt x="277170" y="3633065"/>
                  <a:pt x="233240" y="3619219"/>
                  <a:pt x="254527" y="3582680"/>
                </a:cubicBezTo>
                <a:cubicBezTo>
                  <a:pt x="272641" y="3552297"/>
                  <a:pt x="308419" y="3561526"/>
                  <a:pt x="341028" y="3570373"/>
                </a:cubicBezTo>
                <a:cubicBezTo>
                  <a:pt x="419378" y="3592297"/>
                  <a:pt x="500446" y="3592682"/>
                  <a:pt x="606424" y="3592297"/>
                </a:cubicBezTo>
                <a:cubicBezTo>
                  <a:pt x="517657" y="3491912"/>
                  <a:pt x="355067" y="3521913"/>
                  <a:pt x="278984" y="3416526"/>
                </a:cubicBezTo>
                <a:cubicBezTo>
                  <a:pt x="374088" y="3398064"/>
                  <a:pt x="447458" y="3436142"/>
                  <a:pt x="524452" y="3443448"/>
                </a:cubicBezTo>
                <a:cubicBezTo>
                  <a:pt x="594195" y="3449987"/>
                  <a:pt x="611405" y="3432296"/>
                  <a:pt x="595102" y="3374218"/>
                </a:cubicBezTo>
                <a:cubicBezTo>
                  <a:pt x="569741" y="3283833"/>
                  <a:pt x="607782" y="3237678"/>
                  <a:pt x="709231" y="3262295"/>
                </a:cubicBezTo>
                <a:cubicBezTo>
                  <a:pt x="803432" y="3285372"/>
                  <a:pt x="813394" y="3251526"/>
                  <a:pt x="788033" y="3199987"/>
                </a:cubicBezTo>
                <a:cubicBezTo>
                  <a:pt x="751802" y="3124988"/>
                  <a:pt x="793015" y="3066910"/>
                  <a:pt x="821094" y="3003833"/>
                </a:cubicBezTo>
                <a:cubicBezTo>
                  <a:pt x="864120" y="2907680"/>
                  <a:pt x="846003" y="2860755"/>
                  <a:pt x="753161" y="2789218"/>
                </a:cubicBezTo>
                <a:cubicBezTo>
                  <a:pt x="701080" y="2749216"/>
                  <a:pt x="644921" y="2715371"/>
                  <a:pt x="569285" y="2680756"/>
                </a:cubicBezTo>
                <a:cubicBezTo>
                  <a:pt x="743651" y="2661909"/>
                  <a:pt x="560683" y="2598448"/>
                  <a:pt x="622275" y="2558832"/>
                </a:cubicBezTo>
                <a:cubicBezTo>
                  <a:pt x="745462" y="2542678"/>
                  <a:pt x="846003" y="2668833"/>
                  <a:pt x="1013576" y="2632679"/>
                </a:cubicBezTo>
                <a:cubicBezTo>
                  <a:pt x="806602" y="2523446"/>
                  <a:pt x="577892" y="2487677"/>
                  <a:pt x="427984" y="2342293"/>
                </a:cubicBezTo>
                <a:cubicBezTo>
                  <a:pt x="462405" y="2309216"/>
                  <a:pt x="496823" y="2339985"/>
                  <a:pt x="526263" y="2327678"/>
                </a:cubicBezTo>
                <a:cubicBezTo>
                  <a:pt x="525356" y="2319985"/>
                  <a:pt x="527622" y="2308446"/>
                  <a:pt x="522186" y="2304986"/>
                </a:cubicBezTo>
                <a:cubicBezTo>
                  <a:pt x="410323" y="2225754"/>
                  <a:pt x="408509" y="2223831"/>
                  <a:pt x="528526" y="2165368"/>
                </a:cubicBezTo>
                <a:cubicBezTo>
                  <a:pt x="570645" y="2144984"/>
                  <a:pt x="567023" y="2126906"/>
                  <a:pt x="544832" y="2101138"/>
                </a:cubicBezTo>
                <a:cubicBezTo>
                  <a:pt x="528978" y="2083061"/>
                  <a:pt x="509957" y="2066906"/>
                  <a:pt x="519016" y="2027291"/>
                </a:cubicBezTo>
                <a:cubicBezTo>
                  <a:pt x="584685" y="2078062"/>
                  <a:pt x="902162" y="2061522"/>
                  <a:pt x="958321" y="2056137"/>
                </a:cubicBezTo>
                <a:cubicBezTo>
                  <a:pt x="1021272" y="2050369"/>
                  <a:pt x="1083319" y="2025753"/>
                  <a:pt x="1149440" y="2039214"/>
                </a:cubicBezTo>
                <a:cubicBezTo>
                  <a:pt x="1202430" y="2049985"/>
                  <a:pt x="1447897" y="2154215"/>
                  <a:pt x="1482772" y="2034599"/>
                </a:cubicBezTo>
                <a:cubicBezTo>
                  <a:pt x="1484583" y="2028831"/>
                  <a:pt x="1583765" y="2042293"/>
                  <a:pt x="1637208" y="2048831"/>
                </a:cubicBezTo>
                <a:cubicBezTo>
                  <a:pt x="1684309" y="2054216"/>
                  <a:pt x="1737297" y="2078062"/>
                  <a:pt x="1768999" y="2030369"/>
                </a:cubicBezTo>
                <a:cubicBezTo>
                  <a:pt x="1787568" y="2002293"/>
                  <a:pt x="1711030" y="1948062"/>
                  <a:pt x="1642642" y="1943445"/>
                </a:cubicBezTo>
                <a:cubicBezTo>
                  <a:pt x="1583312" y="1939214"/>
                  <a:pt x="1521266" y="1933060"/>
                  <a:pt x="1464655" y="1944599"/>
                </a:cubicBezTo>
                <a:cubicBezTo>
                  <a:pt x="1394911" y="1958446"/>
                  <a:pt x="1357322" y="1936138"/>
                  <a:pt x="1337846" y="1888061"/>
                </a:cubicBezTo>
                <a:cubicBezTo>
                  <a:pt x="1316106" y="1834985"/>
                  <a:pt x="1274439" y="1810368"/>
                  <a:pt x="1216924" y="1785752"/>
                </a:cubicBezTo>
                <a:cubicBezTo>
                  <a:pt x="1077431" y="1726138"/>
                  <a:pt x="943377" y="1657291"/>
                  <a:pt x="790299" y="1622676"/>
                </a:cubicBezTo>
                <a:cubicBezTo>
                  <a:pt x="759953" y="1615751"/>
                  <a:pt x="726441" y="1606521"/>
                  <a:pt x="712401" y="1560751"/>
                </a:cubicBezTo>
                <a:cubicBezTo>
                  <a:pt x="1126798" y="1629213"/>
                  <a:pt x="1504511" y="1807676"/>
                  <a:pt x="1932039" y="1797291"/>
                </a:cubicBezTo>
                <a:cubicBezTo>
                  <a:pt x="1815195" y="1740752"/>
                  <a:pt x="1679780" y="1737675"/>
                  <a:pt x="1555234" y="1698059"/>
                </a:cubicBezTo>
                <a:cubicBezTo>
                  <a:pt x="1643549" y="1668444"/>
                  <a:pt x="1726428" y="1699213"/>
                  <a:pt x="1810212" y="1716137"/>
                </a:cubicBezTo>
                <a:cubicBezTo>
                  <a:pt x="1880410" y="1729982"/>
                  <a:pt x="1943817" y="1732290"/>
                  <a:pt x="1951515" y="1649598"/>
                </a:cubicBezTo>
                <a:cubicBezTo>
                  <a:pt x="1948798" y="1644214"/>
                  <a:pt x="1949249" y="1637291"/>
                  <a:pt x="1949704" y="1630753"/>
                </a:cubicBezTo>
                <a:cubicBezTo>
                  <a:pt x="1926152" y="1596522"/>
                  <a:pt x="1889468" y="1578830"/>
                  <a:pt x="1845990" y="1568828"/>
                </a:cubicBezTo>
                <a:cubicBezTo>
                  <a:pt x="1819722" y="1562674"/>
                  <a:pt x="1784851" y="1553443"/>
                  <a:pt x="1785302" y="1528829"/>
                </a:cubicBezTo>
                <a:cubicBezTo>
                  <a:pt x="1786662" y="1437674"/>
                  <a:pt x="1702878" y="1411136"/>
                  <a:pt x="1619092" y="1384597"/>
                </a:cubicBezTo>
                <a:cubicBezTo>
                  <a:pt x="1665740" y="1339213"/>
                  <a:pt x="1702423" y="1372674"/>
                  <a:pt x="1737750" y="1369214"/>
                </a:cubicBezTo>
                <a:cubicBezTo>
                  <a:pt x="1760848" y="1366906"/>
                  <a:pt x="1781679" y="1362675"/>
                  <a:pt x="1781679" y="1339213"/>
                </a:cubicBezTo>
                <a:cubicBezTo>
                  <a:pt x="1782132" y="1319597"/>
                  <a:pt x="1771262" y="1297288"/>
                  <a:pt x="1748620" y="1296905"/>
                </a:cubicBezTo>
                <a:cubicBezTo>
                  <a:pt x="1606863" y="1293442"/>
                  <a:pt x="1528513" y="1167288"/>
                  <a:pt x="1381324" y="1166904"/>
                </a:cubicBezTo>
                <a:cubicBezTo>
                  <a:pt x="1293462" y="1166904"/>
                  <a:pt x="1427065" y="1095751"/>
                  <a:pt x="1352792" y="1066135"/>
                </a:cubicBezTo>
                <a:cubicBezTo>
                  <a:pt x="1336486" y="1059596"/>
                  <a:pt x="1395363" y="1049597"/>
                  <a:pt x="1421631" y="1051135"/>
                </a:cubicBezTo>
                <a:cubicBezTo>
                  <a:pt x="1447445" y="1052673"/>
                  <a:pt x="1470543" y="1071519"/>
                  <a:pt x="1501793" y="1058058"/>
                </a:cubicBezTo>
                <a:cubicBezTo>
                  <a:pt x="1519003" y="1009981"/>
                  <a:pt x="1474621" y="992289"/>
                  <a:pt x="1437935" y="978826"/>
                </a:cubicBezTo>
                <a:cubicBezTo>
                  <a:pt x="1353244" y="947673"/>
                  <a:pt x="1270817" y="909981"/>
                  <a:pt x="1177975" y="898826"/>
                </a:cubicBezTo>
                <a:cubicBezTo>
                  <a:pt x="1144915" y="894980"/>
                  <a:pt x="1225528" y="843440"/>
                  <a:pt x="1241378" y="825366"/>
                </a:cubicBezTo>
                <a:cubicBezTo>
                  <a:pt x="867743" y="635366"/>
                  <a:pt x="418474" y="644980"/>
                  <a:pt x="0" y="491517"/>
                </a:cubicBezTo>
                <a:cubicBezTo>
                  <a:pt x="92391" y="461518"/>
                  <a:pt x="160326" y="483440"/>
                  <a:pt x="223277" y="488057"/>
                </a:cubicBezTo>
                <a:cubicBezTo>
                  <a:pt x="380429" y="499594"/>
                  <a:pt x="535773" y="523440"/>
                  <a:pt x="692473" y="537671"/>
                </a:cubicBezTo>
                <a:cubicBezTo>
                  <a:pt x="769465" y="544594"/>
                  <a:pt x="841022" y="570749"/>
                  <a:pt x="927071" y="529211"/>
                </a:cubicBezTo>
                <a:cubicBezTo>
                  <a:pt x="984589" y="501518"/>
                  <a:pt x="1076527" y="531517"/>
                  <a:pt x="1147177" y="556134"/>
                </a:cubicBezTo>
                <a:cubicBezTo>
                  <a:pt x="1205600" y="576517"/>
                  <a:pt x="1261306" y="581901"/>
                  <a:pt x="1338752" y="556134"/>
                </a:cubicBezTo>
                <a:cubicBezTo>
                  <a:pt x="1268554" y="540364"/>
                  <a:pt x="1214658" y="526519"/>
                  <a:pt x="1159406" y="516901"/>
                </a:cubicBezTo>
                <a:cubicBezTo>
                  <a:pt x="1115475" y="509211"/>
                  <a:pt x="1220094" y="478056"/>
                  <a:pt x="1273535" y="481902"/>
                </a:cubicBezTo>
                <a:cubicBezTo>
                  <a:pt x="1348263" y="487287"/>
                  <a:pt x="1306144" y="467287"/>
                  <a:pt x="1293462" y="439595"/>
                </a:cubicBezTo>
                <a:cubicBezTo>
                  <a:pt x="1279875" y="409979"/>
                  <a:pt x="1320183" y="400749"/>
                  <a:pt x="1345545" y="406900"/>
                </a:cubicBezTo>
                <a:cubicBezTo>
                  <a:pt x="1442916" y="431133"/>
                  <a:pt x="1539834" y="388441"/>
                  <a:pt x="1640379" y="423057"/>
                </a:cubicBezTo>
                <a:cubicBezTo>
                  <a:pt x="1615015" y="337670"/>
                  <a:pt x="1560215" y="300363"/>
                  <a:pt x="1445634" y="288439"/>
                </a:cubicBezTo>
                <a:cubicBezTo>
                  <a:pt x="1402608" y="283826"/>
                  <a:pt x="1357773" y="290748"/>
                  <a:pt x="1320636" y="266131"/>
                </a:cubicBezTo>
                <a:cubicBezTo>
                  <a:pt x="1299349" y="251902"/>
                  <a:pt x="1275346" y="234978"/>
                  <a:pt x="1292104" y="208824"/>
                </a:cubicBezTo>
                <a:cubicBezTo>
                  <a:pt x="1303877" y="190363"/>
                  <a:pt x="1329242" y="190363"/>
                  <a:pt x="1350074" y="196517"/>
                </a:cubicBezTo>
                <a:cubicBezTo>
                  <a:pt x="1443371" y="223826"/>
                  <a:pt x="1540741" y="233825"/>
                  <a:pt x="1638113" y="243826"/>
                </a:cubicBezTo>
                <a:cubicBezTo>
                  <a:pt x="1653059" y="245364"/>
                  <a:pt x="1669814" y="250365"/>
                  <a:pt x="1686573" y="224977"/>
                </a:cubicBezTo>
                <a:cubicBezTo>
                  <a:pt x="1504511" y="183824"/>
                  <a:pt x="1331505" y="125362"/>
                  <a:pt x="1144459" y="102670"/>
                </a:cubicBezTo>
                <a:cubicBezTo>
                  <a:pt x="1147177" y="91900"/>
                  <a:pt x="1149896" y="81131"/>
                  <a:pt x="1152614" y="70362"/>
                </a:cubicBezTo>
                <a:cubicBezTo>
                  <a:pt x="1298896" y="85746"/>
                  <a:pt x="1445182" y="101131"/>
                  <a:pt x="1629961" y="120363"/>
                </a:cubicBezTo>
                <a:cubicBezTo>
                  <a:pt x="1516284" y="59207"/>
                  <a:pt x="1408951" y="79594"/>
                  <a:pt x="1324712" y="25362"/>
                </a:cubicBezTo>
                <a:cubicBezTo>
                  <a:pt x="1340563" y="4786"/>
                  <a:pt x="1359698" y="-407"/>
                  <a:pt x="1379513" y="25"/>
                </a:cubicBezTo>
                <a:close/>
              </a:path>
            </a:pathLst>
          </a:cu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AAA96F-5F75-081D-E973-365024407DC4}"/>
              </a:ext>
            </a:extLst>
          </p:cNvPr>
          <p:cNvSpPr txBox="1"/>
          <p:nvPr/>
        </p:nvSpPr>
        <p:spPr>
          <a:xfrm>
            <a:off x="329184" y="6105264"/>
            <a:ext cx="11859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Marquis </a:t>
            </a:r>
            <a:r>
              <a:rPr lang="fr-FR" sz="2000" b="1" dirty="0" err="1">
                <a:solidFill>
                  <a:schemeClr val="bg1"/>
                </a:solidFill>
              </a:rPr>
              <a:t>Giustiniani</a:t>
            </a:r>
            <a:r>
              <a:rPr lang="fr-FR" sz="2000" b="1" dirty="0">
                <a:solidFill>
                  <a:schemeClr val="bg1"/>
                </a:solidFill>
              </a:rPr>
              <a:t>, L’un des plus importants commanditaires   de Caravage  Tableau de Nicolas Reignier Vers 1630</a:t>
            </a:r>
          </a:p>
        </p:txBody>
      </p:sp>
    </p:spTree>
    <p:extLst>
      <p:ext uri="{BB962C8B-B14F-4D97-AF65-F5344CB8AC3E}">
        <p14:creationId xmlns:p14="http://schemas.microsoft.com/office/powerpoint/2010/main" val="367259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EBFDB7D-DD97-44CE-AFFB-458781A3DB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personne, sombre&#10;&#10;Description générée automatiquement">
            <a:extLst>
              <a:ext uri="{FF2B5EF4-FFF2-40B4-BE49-F238E27FC236}">
                <a16:creationId xmlns:a16="http://schemas.microsoft.com/office/drawing/2014/main" id="{7726FBE9-673F-1792-48FF-B1C94637974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1450" y="152400"/>
            <a:ext cx="9101472" cy="6572250"/>
          </a:xfrm>
          <a:custGeom>
            <a:avLst/>
            <a:gdLst/>
            <a:ahLst/>
            <a:cxnLst/>
            <a:rect l="l" t="t" r="r" b="b"/>
            <a:pathLst>
              <a:path w="9272922" h="6858000">
                <a:moveTo>
                  <a:pt x="0" y="0"/>
                </a:moveTo>
                <a:lnTo>
                  <a:pt x="1733417" y="0"/>
                </a:lnTo>
                <a:lnTo>
                  <a:pt x="3307976" y="0"/>
                </a:lnTo>
                <a:lnTo>
                  <a:pt x="8126249" y="0"/>
                </a:lnTo>
                <a:lnTo>
                  <a:pt x="8138896" y="31774"/>
                </a:lnTo>
                <a:cubicBezTo>
                  <a:pt x="9193904" y="2682457"/>
                  <a:pt x="9193904" y="2682457"/>
                  <a:pt x="9193904" y="2682457"/>
                </a:cubicBezTo>
                <a:cubicBezTo>
                  <a:pt x="9299262" y="2988100"/>
                  <a:pt x="9299262" y="3446565"/>
                  <a:pt x="9193904" y="3752208"/>
                </a:cubicBezTo>
                <a:cubicBezTo>
                  <a:pt x="8709916" y="4968215"/>
                  <a:pt x="8331802" y="5918220"/>
                  <a:pt x="8036400" y="6660411"/>
                </a:cubicBezTo>
                <a:lnTo>
                  <a:pt x="7957938" y="6857542"/>
                </a:lnTo>
                <a:lnTo>
                  <a:pt x="3307976" y="6857542"/>
                </a:lnTo>
                <a:lnTo>
                  <a:pt x="330797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0" name="Freeform 5">
            <a:extLst>
              <a:ext uri="{FF2B5EF4-FFF2-40B4-BE49-F238E27FC236}">
                <a16:creationId xmlns:a16="http://schemas.microsoft.com/office/drawing/2014/main" id="{50F864A1-23CF-4954-887F-3C4458622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160561" y="1348782"/>
            <a:ext cx="935037" cy="824315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5">
            <a:extLst>
              <a:ext uri="{FF2B5EF4-FFF2-40B4-BE49-F238E27FC236}">
                <a16:creationId xmlns:a16="http://schemas.microsoft.com/office/drawing/2014/main" id="{8D313E8C-7457-407E-BDA5-EACA44D38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960661" y="1000124"/>
            <a:ext cx="762167" cy="671915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845A9CE-A1FB-5C88-BFE2-5371015394E1}"/>
              </a:ext>
            </a:extLst>
          </p:cNvPr>
          <p:cNvSpPr txBox="1"/>
          <p:nvPr/>
        </p:nvSpPr>
        <p:spPr>
          <a:xfrm>
            <a:off x="8709660" y="5509218"/>
            <a:ext cx="33108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David Et Goliath  1606 1607 Galerie Borghèse Rome</a:t>
            </a:r>
          </a:p>
        </p:txBody>
      </p:sp>
    </p:spTree>
    <p:extLst>
      <p:ext uri="{BB962C8B-B14F-4D97-AF65-F5344CB8AC3E}">
        <p14:creationId xmlns:p14="http://schemas.microsoft.com/office/powerpoint/2010/main" val="4285052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intérieur, personne&#10;&#10;Description générée automatiquement">
            <a:extLst>
              <a:ext uri="{FF2B5EF4-FFF2-40B4-BE49-F238E27FC236}">
                <a16:creationId xmlns:a16="http://schemas.microsoft.com/office/drawing/2014/main" id="{3EE5D615-4512-29E4-55AC-DF17CB3AE1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" y="142875"/>
            <a:ext cx="7041292" cy="657225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B189F2C-3745-99BB-59BC-1052E090A755}"/>
              </a:ext>
            </a:extLst>
          </p:cNvPr>
          <p:cNvSpPr txBox="1"/>
          <p:nvPr/>
        </p:nvSpPr>
        <p:spPr>
          <a:xfrm>
            <a:off x="7288942" y="3767328"/>
            <a:ext cx="465540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Portrait D’</a:t>
            </a:r>
            <a:r>
              <a:rPr lang="fr-FR" sz="2000" b="1" dirty="0" err="1">
                <a:solidFill>
                  <a:schemeClr val="bg1"/>
                </a:solidFill>
              </a:rPr>
              <a:t>Alof</a:t>
            </a:r>
            <a:r>
              <a:rPr lang="fr-FR" sz="2000" b="1" dirty="0">
                <a:solidFill>
                  <a:schemeClr val="bg1"/>
                </a:solidFill>
              </a:rPr>
              <a:t>  de </a:t>
            </a:r>
            <a:r>
              <a:rPr lang="fr-FR" sz="2000" b="1" dirty="0" err="1">
                <a:solidFill>
                  <a:schemeClr val="bg1"/>
                </a:solidFill>
              </a:rPr>
              <a:t>Wignacourt</a:t>
            </a:r>
            <a:r>
              <a:rPr lang="fr-FR" sz="2000" b="1" dirty="0">
                <a:solidFill>
                  <a:schemeClr val="bg1"/>
                </a:solidFill>
              </a:rPr>
              <a:t> 1607 – 1608 musées du Louvre  Paris </a:t>
            </a:r>
            <a:r>
              <a:rPr lang="fr-FR" sz="2000" b="1" dirty="0" err="1">
                <a:solidFill>
                  <a:schemeClr val="bg1"/>
                </a:solidFill>
              </a:rPr>
              <a:t>Wignacourt</a:t>
            </a:r>
            <a:r>
              <a:rPr lang="fr-FR" sz="2000" b="1" dirty="0">
                <a:solidFill>
                  <a:schemeClr val="bg1"/>
                </a:solidFill>
              </a:rPr>
              <a:t> est le Grand Maître  de L’Ordre  des Chevaliers de Malte qui accueille Caravage  en son Sein 1608</a:t>
            </a:r>
          </a:p>
        </p:txBody>
      </p:sp>
    </p:spTree>
    <p:extLst>
      <p:ext uri="{BB962C8B-B14F-4D97-AF65-F5344CB8AC3E}">
        <p14:creationId xmlns:p14="http://schemas.microsoft.com/office/powerpoint/2010/main" val="13906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744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personne, homme, sport aquatique&#10;&#10;Description générée automatiquement">
            <a:extLst>
              <a:ext uri="{FF2B5EF4-FFF2-40B4-BE49-F238E27FC236}">
                <a16:creationId xmlns:a16="http://schemas.microsoft.com/office/drawing/2014/main" id="{CA6335AC-86A9-38B7-E24C-5022D55B7A9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190EB20-637B-44AE-BB7F-0BCD2B5DEDD0}"/>
              </a:ext>
            </a:extLst>
          </p:cNvPr>
          <p:cNvSpPr txBox="1"/>
          <p:nvPr/>
        </p:nvSpPr>
        <p:spPr>
          <a:xfrm>
            <a:off x="1310640" y="79950"/>
            <a:ext cx="11582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Dernier tableau De Caravage (Achevé d’une autre main ? ) saint Baptiste à la Fontaine</a:t>
            </a:r>
          </a:p>
        </p:txBody>
      </p:sp>
    </p:spTree>
    <p:extLst>
      <p:ext uri="{BB962C8B-B14F-4D97-AF65-F5344CB8AC3E}">
        <p14:creationId xmlns:p14="http://schemas.microsoft.com/office/powerpoint/2010/main" val="2815059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637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eau, ciel, nature&#10;&#10;Description générée automatiquement">
            <a:extLst>
              <a:ext uri="{FF2B5EF4-FFF2-40B4-BE49-F238E27FC236}">
                <a16:creationId xmlns:a16="http://schemas.microsoft.com/office/drawing/2014/main" id="{3C18F101-34E6-7DD7-E58F-486DC7051C5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922C88A-FEF0-7398-EEF1-C7239FA58114}"/>
              </a:ext>
            </a:extLst>
          </p:cNvPr>
          <p:cNvSpPr txBox="1"/>
          <p:nvPr/>
        </p:nvSpPr>
        <p:spPr>
          <a:xfrm>
            <a:off x="2314956" y="122780"/>
            <a:ext cx="101155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Village Toscan de Porto </a:t>
            </a:r>
            <a:r>
              <a:rPr lang="fr-FR" sz="2000" b="1" dirty="0" err="1">
                <a:solidFill>
                  <a:schemeClr val="bg1"/>
                </a:solidFill>
              </a:rPr>
              <a:t>Ercole</a:t>
            </a:r>
            <a:r>
              <a:rPr lang="fr-FR" sz="2000" b="1" dirty="0">
                <a:solidFill>
                  <a:schemeClr val="bg1"/>
                </a:solidFill>
              </a:rPr>
              <a:t> ou Caravage  trouve la mort en 1610</a:t>
            </a:r>
          </a:p>
        </p:txBody>
      </p:sp>
    </p:spTree>
    <p:extLst>
      <p:ext uri="{BB962C8B-B14F-4D97-AF65-F5344CB8AC3E}">
        <p14:creationId xmlns:p14="http://schemas.microsoft.com/office/powerpoint/2010/main" val="2664322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43E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personne, texte, groupe, plusieurs&#10;&#10;Description générée automatiquement">
            <a:extLst>
              <a:ext uri="{FF2B5EF4-FFF2-40B4-BE49-F238E27FC236}">
                <a16:creationId xmlns:a16="http://schemas.microsoft.com/office/drawing/2014/main" id="{D4A9C579-4CA4-DAC0-264E-2D9C572162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67F87C5-3D2A-0AFA-A8A5-25B7535ED0E9}"/>
              </a:ext>
            </a:extLst>
          </p:cNvPr>
          <p:cNvSpPr txBox="1"/>
          <p:nvPr/>
        </p:nvSpPr>
        <p:spPr>
          <a:xfrm>
            <a:off x="477012" y="79950"/>
            <a:ext cx="1219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Martyre  De  Saint Mathieu 1599   - 1600 chapelle  </a:t>
            </a:r>
            <a:r>
              <a:rPr lang="fr-FR" sz="2000" b="1" dirty="0" err="1">
                <a:solidFill>
                  <a:schemeClr val="bg1"/>
                </a:solidFill>
              </a:rPr>
              <a:t>Contarelli</a:t>
            </a:r>
            <a:r>
              <a:rPr lang="fr-FR" sz="2000" b="1" dirty="0">
                <a:solidFill>
                  <a:schemeClr val="bg1"/>
                </a:solidFill>
              </a:rPr>
              <a:t> Eglise  Saint Louis Des Français de Rome</a:t>
            </a:r>
          </a:p>
        </p:txBody>
      </p:sp>
    </p:spTree>
    <p:extLst>
      <p:ext uri="{BB962C8B-B14F-4D97-AF65-F5344CB8AC3E}">
        <p14:creationId xmlns:p14="http://schemas.microsoft.com/office/powerpoint/2010/main" val="3636168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F45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530773D5-6505-094E-CCB4-7D6F8848D82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59B6ADD-6C7B-8678-90D0-06C26AC93C95}"/>
              </a:ext>
            </a:extLst>
          </p:cNvPr>
          <p:cNvSpPr txBox="1"/>
          <p:nvPr/>
        </p:nvSpPr>
        <p:spPr>
          <a:xfrm>
            <a:off x="3313176" y="79950"/>
            <a:ext cx="9544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Les Sept œuvres  de miséricorde musée de Naples</a:t>
            </a:r>
          </a:p>
        </p:txBody>
      </p:sp>
    </p:spTree>
    <p:extLst>
      <p:ext uri="{BB962C8B-B14F-4D97-AF65-F5344CB8AC3E}">
        <p14:creationId xmlns:p14="http://schemas.microsoft.com/office/powerpoint/2010/main" val="422141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739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noir&#10;&#10;Description générée automatiquement">
            <a:extLst>
              <a:ext uri="{FF2B5EF4-FFF2-40B4-BE49-F238E27FC236}">
                <a16:creationId xmlns:a16="http://schemas.microsoft.com/office/drawing/2014/main" id="{90225AA8-30C7-C208-CA23-4C30B2617AB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5147ABC-8CFB-8A43-62DB-A2147C5DEAF3}"/>
              </a:ext>
            </a:extLst>
          </p:cNvPr>
          <p:cNvSpPr txBox="1"/>
          <p:nvPr/>
        </p:nvSpPr>
        <p:spPr>
          <a:xfrm>
            <a:off x="896112" y="0"/>
            <a:ext cx="1219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Méduse , huile de lin  montée sur Bouclier  en peuplier 1597 – 1598  musée des offices  Florence</a:t>
            </a:r>
          </a:p>
        </p:txBody>
      </p:sp>
    </p:spTree>
    <p:extLst>
      <p:ext uri="{BB962C8B-B14F-4D97-AF65-F5344CB8AC3E}">
        <p14:creationId xmlns:p14="http://schemas.microsoft.com/office/powerpoint/2010/main" val="367350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intérieur, personne&#10;&#10;Description générée automatiquement">
            <a:extLst>
              <a:ext uri="{FF2B5EF4-FFF2-40B4-BE49-F238E27FC236}">
                <a16:creationId xmlns:a16="http://schemas.microsoft.com/office/drawing/2014/main" id="{7C8B220B-F1F1-F53B-BCEF-8801539670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450" y="219075"/>
            <a:ext cx="6520963" cy="64198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78E33E-9D3E-0CF4-FBBC-E1A00F6AFE04}"/>
              </a:ext>
            </a:extLst>
          </p:cNvPr>
          <p:cNvSpPr txBox="1"/>
          <p:nvPr/>
        </p:nvSpPr>
        <p:spPr>
          <a:xfrm>
            <a:off x="6858000" y="2952750"/>
            <a:ext cx="49720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Mouvement Du Pèlerin  de Emmaüs  est accentué  par la déchirure de sa manche cotre le plan de la toile ( le souper à Emmaüs</a:t>
            </a:r>
          </a:p>
        </p:txBody>
      </p:sp>
    </p:spTree>
    <p:extLst>
      <p:ext uri="{BB962C8B-B14F-4D97-AF65-F5344CB8AC3E}">
        <p14:creationId xmlns:p14="http://schemas.microsoft.com/office/powerpoint/2010/main" val="3259511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ersonne&#10;&#10;Description générée automatiquement">
            <a:extLst>
              <a:ext uri="{FF2B5EF4-FFF2-40B4-BE49-F238E27FC236}">
                <a16:creationId xmlns:a16="http://schemas.microsoft.com/office/drawing/2014/main" id="{B402FB52-9919-E93A-11F4-73508844EA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875" y="238125"/>
            <a:ext cx="5514975" cy="63817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FCBE29-1FFA-256A-2FFD-B3604BFDE02F}"/>
              </a:ext>
            </a:extLst>
          </p:cNvPr>
          <p:cNvSpPr txBox="1"/>
          <p:nvPr/>
        </p:nvSpPr>
        <p:spPr>
          <a:xfrm>
            <a:off x="5848350" y="4362450"/>
            <a:ext cx="41719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Marie Madeleine en extase  1606 L’éparpillement  de chevelure  La Négligence vestimentaire  et le corps rejeté en arrière-Collection Privé)</a:t>
            </a:r>
          </a:p>
        </p:txBody>
      </p:sp>
    </p:spTree>
    <p:extLst>
      <p:ext uri="{BB962C8B-B14F-4D97-AF65-F5344CB8AC3E}">
        <p14:creationId xmlns:p14="http://schemas.microsoft.com/office/powerpoint/2010/main" val="2714455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138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personne, homme, intérieur, foule&#10;&#10;Description générée automatiquement">
            <a:extLst>
              <a:ext uri="{FF2B5EF4-FFF2-40B4-BE49-F238E27FC236}">
                <a16:creationId xmlns:a16="http://schemas.microsoft.com/office/drawing/2014/main" id="{BB4DA1D4-9E37-0737-3E8F-28436BD506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871813E-D27C-8C0E-5056-31F98D781377}"/>
              </a:ext>
            </a:extLst>
          </p:cNvPr>
          <p:cNvSpPr txBox="1"/>
          <p:nvPr/>
        </p:nvSpPr>
        <p:spPr>
          <a:xfrm>
            <a:off x="2368062" y="68357"/>
            <a:ext cx="11237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L’Incrédulité  de Saint Thomas  vers 1601 – 1603 Palais san soucis </a:t>
            </a:r>
          </a:p>
        </p:txBody>
      </p:sp>
    </p:spTree>
    <p:extLst>
      <p:ext uri="{BB962C8B-B14F-4D97-AF65-F5344CB8AC3E}">
        <p14:creationId xmlns:p14="http://schemas.microsoft.com/office/powerpoint/2010/main" val="2549625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553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personne, foule&#10;&#10;Description générée automatiquement">
            <a:extLst>
              <a:ext uri="{FF2B5EF4-FFF2-40B4-BE49-F238E27FC236}">
                <a16:creationId xmlns:a16="http://schemas.microsoft.com/office/drawing/2014/main" id="{545E8A43-1A4C-9D61-32EC-C2B55548E0A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819981B-791A-202C-6B03-E6C4F09D6453}"/>
              </a:ext>
            </a:extLst>
          </p:cNvPr>
          <p:cNvSpPr txBox="1"/>
          <p:nvPr/>
        </p:nvSpPr>
        <p:spPr>
          <a:xfrm>
            <a:off x="3083034" y="79950"/>
            <a:ext cx="9347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Christ  à la Colonne musée des beaux Arts De Rouen</a:t>
            </a:r>
          </a:p>
        </p:txBody>
      </p:sp>
    </p:spTree>
    <p:extLst>
      <p:ext uri="{BB962C8B-B14F-4D97-AF65-F5344CB8AC3E}">
        <p14:creationId xmlns:p14="http://schemas.microsoft.com/office/powerpoint/2010/main" val="466237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E36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intérieur, vêtements&#10;&#10;Description générée automatiquement">
            <a:extLst>
              <a:ext uri="{FF2B5EF4-FFF2-40B4-BE49-F238E27FC236}">
                <a16:creationId xmlns:a16="http://schemas.microsoft.com/office/drawing/2014/main" id="{60D126E3-3E8C-D2EE-9B6B-0D01B964027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2FC675A-6F46-A4B4-BCC7-15DC15AC0FC7}"/>
              </a:ext>
            </a:extLst>
          </p:cNvPr>
          <p:cNvSpPr txBox="1"/>
          <p:nvPr/>
        </p:nvSpPr>
        <p:spPr>
          <a:xfrm>
            <a:off x="1259232" y="79950"/>
            <a:ext cx="111712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décor  Minimaliste  de L’Adoration  des Bergers 1609  musée régional de Messine</a:t>
            </a:r>
          </a:p>
        </p:txBody>
      </p:sp>
    </p:spTree>
    <p:extLst>
      <p:ext uri="{BB962C8B-B14F-4D97-AF65-F5344CB8AC3E}">
        <p14:creationId xmlns:p14="http://schemas.microsoft.com/office/powerpoint/2010/main" val="3171958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:wheel spokes="1"/>
      </p:transition>
    </mc:Choice>
    <mc:Fallback>
      <p:transition spd="slow" advClick="0" advTm="18000">
        <p:wheel spokes="1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435</Words>
  <Application>Microsoft Office PowerPoint</Application>
  <PresentationFormat>Grand écran</PresentationFormat>
  <Paragraphs>31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9</cp:revision>
  <dcterms:created xsi:type="dcterms:W3CDTF">2022-04-09T03:54:21Z</dcterms:created>
  <dcterms:modified xsi:type="dcterms:W3CDTF">2022-05-30T08:34:02Z</dcterms:modified>
</cp:coreProperties>
</file>