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7" autoAdjust="0"/>
    <p:restoredTop sz="94660"/>
  </p:normalViewPr>
  <p:slideViewPr>
    <p:cSldViewPr snapToGrid="0">
      <p:cViewPr varScale="1">
        <p:scale>
          <a:sx n="68" d="100"/>
          <a:sy n="68" d="100"/>
        </p:scale>
        <p:origin x="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28/05/2022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9C59AF5-562E-2D98-BE25-43BBC43CCA71}"/>
              </a:ext>
            </a:extLst>
          </p:cNvPr>
          <p:cNvSpPr txBox="1"/>
          <p:nvPr/>
        </p:nvSpPr>
        <p:spPr>
          <a:xfrm>
            <a:off x="5444197" y="3048224"/>
            <a:ext cx="3390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CB0496C-ED00-7471-0157-BAFC5342812D}"/>
              </a:ext>
            </a:extLst>
          </p:cNvPr>
          <p:cNvSpPr txBox="1"/>
          <p:nvPr/>
        </p:nvSpPr>
        <p:spPr>
          <a:xfrm>
            <a:off x="4009293" y="3429000"/>
            <a:ext cx="7723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National De Chine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:comb/>
        <p:sndAc>
          <p:stSnd loop="1">
            <p:snd r:embed="rId2" name="videoplayback.wav"/>
          </p:stSnd>
        </p:sndAc>
      </p:transition>
    </mc:Choice>
    <mc:Fallback>
      <p:transition spd="slow" advClick="0" advTm="15000">
        <p:comb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C1AB22-CA6F-86C2-C0BD-DEFF0F2494E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Musée national de Chine est situé à l'est de la place Tian'anmen, à Pékin, en Chine. Ce musée a pour objectif de montrer les arts et l'histoire de la Chine. Il est dépendant du ministère de la Culture. C'est l'un des plus grands musées du monde.</a:t>
            </a: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terrain, extérieur, gens&#10;&#10;Description générée automatiquement">
            <a:extLst>
              <a:ext uri="{FF2B5EF4-FFF2-40B4-BE49-F238E27FC236}">
                <a16:creationId xmlns:a16="http://schemas.microsoft.com/office/drawing/2014/main" id="{85CE6BB0-75C3-7587-F57E-73EFE4650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76249"/>
            <a:ext cx="11548534" cy="606001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9D8FC4-A717-36D1-AF8B-9DBAA98BAB08}"/>
              </a:ext>
            </a:extLst>
          </p:cNvPr>
          <p:cNvSpPr txBox="1"/>
          <p:nvPr/>
        </p:nvSpPr>
        <p:spPr>
          <a:xfrm>
            <a:off x="1752600" y="55625"/>
            <a:ext cx="9410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National muséum De Chine vue de la Place Tiananmen Square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5B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plancher, colonnade&#10;&#10;Description générée automatiquement">
            <a:extLst>
              <a:ext uri="{FF2B5EF4-FFF2-40B4-BE49-F238E27FC236}">
                <a16:creationId xmlns:a16="http://schemas.microsoft.com/office/drawing/2014/main" id="{8B9A81CE-12DB-9D45-6CF8-B373F1AC26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B1A4BB6-2DA5-B655-D381-25F47AB3AA05}"/>
              </a:ext>
            </a:extLst>
          </p:cNvPr>
          <p:cNvSpPr txBox="1"/>
          <p:nvPr/>
        </p:nvSpPr>
        <p:spPr>
          <a:xfrm>
            <a:off x="4229100" y="59436"/>
            <a:ext cx="8934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Hall D’entrée Et Rampe 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54F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plancher, plafond, intérieur, pièce&#10;&#10;Description générée automatiquement">
            <a:extLst>
              <a:ext uri="{FF2B5EF4-FFF2-40B4-BE49-F238E27FC236}">
                <a16:creationId xmlns:a16="http://schemas.microsoft.com/office/drawing/2014/main" id="{3567C43B-6130-6819-A46B-B93151C4C4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CEAB79-A30A-6D29-7459-8F199B04C4B6}"/>
              </a:ext>
            </a:extLst>
          </p:cNvPr>
          <p:cNvSpPr txBox="1"/>
          <p:nvPr/>
        </p:nvSpPr>
        <p:spPr>
          <a:xfrm>
            <a:off x="2708148" y="84898"/>
            <a:ext cx="10514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Salle Des Bronzes  ,Avec Le  </a:t>
            </a:r>
            <a:r>
              <a:rPr lang="fr-FR" sz="2400" b="1" dirty="0" err="1">
                <a:solidFill>
                  <a:schemeClr val="bg1"/>
                </a:solidFill>
              </a:rPr>
              <a:t>Houmuwu</a:t>
            </a:r>
            <a:r>
              <a:rPr lang="fr-FR" sz="2400" b="1" dirty="0">
                <a:solidFill>
                  <a:schemeClr val="bg1"/>
                </a:solidFill>
              </a:rPr>
              <a:t> Ding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53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vieux, pierre&#10;&#10;Description générée automatiquement">
            <a:extLst>
              <a:ext uri="{FF2B5EF4-FFF2-40B4-BE49-F238E27FC236}">
                <a16:creationId xmlns:a16="http://schemas.microsoft.com/office/drawing/2014/main" id="{982F3EF4-98FA-B008-F511-AC28ED3024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C228C52-38D6-2ACE-744D-7DF3BB3A2BA0}"/>
              </a:ext>
            </a:extLst>
          </p:cNvPr>
          <p:cNvSpPr txBox="1"/>
          <p:nvPr/>
        </p:nvSpPr>
        <p:spPr>
          <a:xfrm>
            <a:off x="2720340" y="100098"/>
            <a:ext cx="7562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Sculpture Sur Pierre  de la Dynastie  des Han de L’est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personne, armure&#10;&#10;Description générée automatiquement">
            <a:extLst>
              <a:ext uri="{FF2B5EF4-FFF2-40B4-BE49-F238E27FC236}">
                <a16:creationId xmlns:a16="http://schemas.microsoft.com/office/drawing/2014/main" id="{DEED869D-18A0-6258-C609-F3E5691247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209" y="247650"/>
            <a:ext cx="5753791" cy="6362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48D4E3-C758-F258-6295-9BEC0061029D}"/>
              </a:ext>
            </a:extLst>
          </p:cNvPr>
          <p:cNvSpPr txBox="1"/>
          <p:nvPr/>
        </p:nvSpPr>
        <p:spPr>
          <a:xfrm>
            <a:off x="6419850" y="4267200"/>
            <a:ext cx="4533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Buddha Debout, Grès  avec traces  de Polychrome Hauteur environ 1,5o m époque des qui du Nord  (550 557 )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3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F54DBD1F-2C6E-88CB-D1D4-B6C50A01C6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D0C03F7-2FE7-451A-7267-5074961B424F}"/>
              </a:ext>
            </a:extLst>
          </p:cNvPr>
          <p:cNvSpPr txBox="1"/>
          <p:nvPr/>
        </p:nvSpPr>
        <p:spPr>
          <a:xfrm>
            <a:off x="1208532" y="0"/>
            <a:ext cx="11448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Musiciennes ;Bas Relief ,Détail Marbre blanc Peint  </a:t>
            </a:r>
            <a:r>
              <a:rPr lang="fr-FR" sz="2400" b="1" dirty="0" err="1">
                <a:solidFill>
                  <a:schemeClr val="bg1"/>
                </a:solidFill>
              </a:rPr>
              <a:t>Ciq</a:t>
            </a:r>
            <a:r>
              <a:rPr lang="fr-FR" sz="2400" b="1" dirty="0">
                <a:solidFill>
                  <a:schemeClr val="bg1"/>
                </a:solidFill>
              </a:rPr>
              <a:t> Dynasties (907  960 ) 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ierre&#10;&#10;Description générée automatiquement">
            <a:extLst>
              <a:ext uri="{FF2B5EF4-FFF2-40B4-BE49-F238E27FC236}">
                <a16:creationId xmlns:a16="http://schemas.microsoft.com/office/drawing/2014/main" id="{0A2D9169-BCFD-4088-9306-80C8D65575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00" y="228600"/>
            <a:ext cx="4191000" cy="64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EAA41D-7609-B603-B0D9-255E3E8BFCB5}"/>
              </a:ext>
            </a:extLst>
          </p:cNvPr>
          <p:cNvSpPr txBox="1"/>
          <p:nvPr/>
        </p:nvSpPr>
        <p:spPr>
          <a:xfrm>
            <a:off x="5162550" y="4343400"/>
            <a:ext cx="419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Guerrier ;Pierre  Bas Relief peint  (Liang  postérieurs ( 907 923 )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sse, boisson, bocal, produit céramique&#10;&#10;Description générée automatiquement">
            <a:extLst>
              <a:ext uri="{FF2B5EF4-FFF2-40B4-BE49-F238E27FC236}">
                <a16:creationId xmlns:a16="http://schemas.microsoft.com/office/drawing/2014/main" id="{8CB8A296-3D5C-9B1F-068C-4B94AAAD96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228600"/>
            <a:ext cx="5353050" cy="64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F9EC6D-1E57-F685-E10C-23BF5569DA58}"/>
              </a:ext>
            </a:extLst>
          </p:cNvPr>
          <p:cNvSpPr txBox="1"/>
          <p:nvPr/>
        </p:nvSpPr>
        <p:spPr>
          <a:xfrm>
            <a:off x="6096000" y="4057650"/>
            <a:ext cx="5600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Urne  de la Culture néolithique de </a:t>
            </a:r>
            <a:r>
              <a:rPr lang="fr-FR" sz="2400" b="1" dirty="0" err="1">
                <a:solidFill>
                  <a:schemeClr val="bg1"/>
                </a:solidFill>
              </a:rPr>
              <a:t>Yangshao</a:t>
            </a:r>
            <a:r>
              <a:rPr lang="fr-FR" sz="2400" b="1" dirty="0">
                <a:solidFill>
                  <a:schemeClr val="bg1"/>
                </a:solidFill>
              </a:rPr>
              <a:t> –(5000 3000) Décoré d’Une Cigogne, D’un Poisson  et d’une Hache De Pierre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intérieur, assis, vaisseau, bocal&#10;&#10;Description générée automatiquement">
            <a:extLst>
              <a:ext uri="{FF2B5EF4-FFF2-40B4-BE49-F238E27FC236}">
                <a16:creationId xmlns:a16="http://schemas.microsoft.com/office/drawing/2014/main" id="{30269C41-2AAF-1A3C-38A6-9A377FB72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237744"/>
            <a:ext cx="9681985" cy="643737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A79387-454E-16CC-CCE9-1B4BFCEF14FC}"/>
              </a:ext>
            </a:extLst>
          </p:cNvPr>
          <p:cNvSpPr txBox="1"/>
          <p:nvPr/>
        </p:nvSpPr>
        <p:spPr>
          <a:xfrm>
            <a:off x="9938017" y="2871216"/>
            <a:ext cx="19979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Jarre Terre Cuite peinte en forme d’oisillon  ,Culture de </a:t>
            </a:r>
            <a:r>
              <a:rPr lang="fr-FR" sz="2400" b="1" dirty="0" err="1">
                <a:solidFill>
                  <a:schemeClr val="bg1"/>
                </a:solidFill>
              </a:rPr>
              <a:t>Xiaoheyan</a:t>
            </a:r>
            <a:r>
              <a:rPr lang="fr-FR" sz="2400" b="1" dirty="0">
                <a:solidFill>
                  <a:schemeClr val="bg1"/>
                </a:solidFill>
              </a:rPr>
              <a:t>  (3000 – 2600)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72E95202-340B-2C66-4DCB-62D8CC541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2" y="274320"/>
            <a:ext cx="9198864" cy="630936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BADE34-2049-0DF3-D783-E4BBCC13B66C}"/>
              </a:ext>
            </a:extLst>
          </p:cNvPr>
          <p:cNvSpPr txBox="1"/>
          <p:nvPr/>
        </p:nvSpPr>
        <p:spPr>
          <a:xfrm>
            <a:off x="9363456" y="3913632"/>
            <a:ext cx="2828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Poterie  néolithique en forme  d’Aigle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ert, porcelaine&#10;&#10;Description générée automatiquement">
            <a:extLst>
              <a:ext uri="{FF2B5EF4-FFF2-40B4-BE49-F238E27FC236}">
                <a16:creationId xmlns:a16="http://schemas.microsoft.com/office/drawing/2014/main" id="{2CC7C5C6-04A2-6CAC-F44B-8FAEDF22E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173736"/>
            <a:ext cx="7429024" cy="651052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DF3384-0F7F-D0EE-E970-C7B5F141E51D}"/>
              </a:ext>
            </a:extLst>
          </p:cNvPr>
          <p:cNvSpPr txBox="1"/>
          <p:nvPr/>
        </p:nvSpPr>
        <p:spPr>
          <a:xfrm>
            <a:off x="7990449" y="4206240"/>
            <a:ext cx="42015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Zun</a:t>
            </a:r>
            <a:r>
              <a:rPr lang="fr-FR" sz="2400" b="1" dirty="0">
                <a:solidFill>
                  <a:schemeClr val="bg1"/>
                </a:solidFill>
              </a:rPr>
              <a:t> carré Aux Quatre Chèvres ,en Vase  </a:t>
            </a:r>
            <a:r>
              <a:rPr lang="fr-FR" sz="2400" b="1" dirty="0" err="1">
                <a:solidFill>
                  <a:schemeClr val="bg1"/>
                </a:solidFill>
              </a:rPr>
              <a:t>zun</a:t>
            </a:r>
            <a:r>
              <a:rPr lang="fr-FR" sz="2400" b="1" dirty="0">
                <a:solidFill>
                  <a:schemeClr val="bg1"/>
                </a:solidFill>
              </a:rPr>
              <a:t> Bronze décoré  de Quatre Chèvres  dynastie Shang –VIII° Siècle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ieux&#10;&#10;Description générée automatiquement">
            <a:extLst>
              <a:ext uri="{FF2B5EF4-FFF2-40B4-BE49-F238E27FC236}">
                <a16:creationId xmlns:a16="http://schemas.microsoft.com/office/drawing/2014/main" id="{F85A756D-3683-F160-05DD-701A34EBEE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192024"/>
            <a:ext cx="5545443" cy="64739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045A27-AE36-F8CF-234C-63017C88014E}"/>
              </a:ext>
            </a:extLst>
          </p:cNvPr>
          <p:cNvSpPr txBox="1"/>
          <p:nvPr/>
        </p:nvSpPr>
        <p:spPr>
          <a:xfrm>
            <a:off x="5838051" y="4992624"/>
            <a:ext cx="60613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Vase </a:t>
            </a:r>
            <a:r>
              <a:rPr lang="fr-FR" sz="2400" dirty="0" err="1">
                <a:solidFill>
                  <a:schemeClr val="bg1"/>
                </a:solidFill>
              </a:rPr>
              <a:t>Zun</a:t>
            </a:r>
            <a:r>
              <a:rPr lang="fr-FR" sz="2400" dirty="0">
                <a:solidFill>
                  <a:schemeClr val="bg1"/>
                </a:solidFill>
              </a:rPr>
              <a:t> e Bronze  en  de hibou forme –VIII° siècle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able&#10;&#10;Description générée automatiquement">
            <a:extLst>
              <a:ext uri="{FF2B5EF4-FFF2-40B4-BE49-F238E27FC236}">
                <a16:creationId xmlns:a16="http://schemas.microsoft.com/office/drawing/2014/main" id="{E236C458-58EA-A65F-57F9-6B72A0371E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7" y="201168"/>
            <a:ext cx="7112466" cy="645566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1D083A-EA46-DE7F-E875-8EEA7CC06058}"/>
              </a:ext>
            </a:extLst>
          </p:cNvPr>
          <p:cNvSpPr txBox="1"/>
          <p:nvPr/>
        </p:nvSpPr>
        <p:spPr>
          <a:xfrm>
            <a:off x="7552944" y="4297680"/>
            <a:ext cx="4078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Houmuwu</a:t>
            </a:r>
            <a:r>
              <a:rPr lang="fr-FR" sz="2400" b="1" dirty="0">
                <a:solidFill>
                  <a:schemeClr val="bg1"/>
                </a:solidFill>
              </a:rPr>
              <a:t> ding (ou </a:t>
            </a:r>
            <a:r>
              <a:rPr lang="fr-FR" sz="2400" b="1" dirty="0" err="1">
                <a:solidFill>
                  <a:schemeClr val="bg1"/>
                </a:solidFill>
              </a:rPr>
              <a:t>Simuwu</a:t>
            </a:r>
            <a:r>
              <a:rPr lang="fr-FR" sz="2400" b="1" dirty="0">
                <a:solidFill>
                  <a:schemeClr val="bg1"/>
                </a:solidFill>
              </a:rPr>
              <a:t> ding ) ,vase  à vin  rituel  fi de la Dynastie  , Shang Anyang ( 1300 – 1046 )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98E416E6-B07C-1B21-3AC2-D83966EA1E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160C1E4-D1AD-31B6-889F-565638E11E8A}"/>
              </a:ext>
            </a:extLst>
          </p:cNvPr>
          <p:cNvSpPr txBox="1"/>
          <p:nvPr/>
        </p:nvSpPr>
        <p:spPr>
          <a:xfrm>
            <a:off x="3304619" y="163407"/>
            <a:ext cx="10788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Hache d’Armes ,Shang XII° - Xi° Siècle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orcelaine&#10;&#10;Description générée automatiquement">
            <a:extLst>
              <a:ext uri="{FF2B5EF4-FFF2-40B4-BE49-F238E27FC236}">
                <a16:creationId xmlns:a16="http://schemas.microsoft.com/office/drawing/2014/main" id="{D90701CF-3271-550F-CC3D-CB381376D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" y="209550"/>
            <a:ext cx="9125712" cy="6438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1BD482-1F64-D4E3-8839-7F524CF3E9B9}"/>
              </a:ext>
            </a:extLst>
          </p:cNvPr>
          <p:cNvSpPr txBox="1"/>
          <p:nvPr/>
        </p:nvSpPr>
        <p:spPr>
          <a:xfrm>
            <a:off x="9454896" y="3584448"/>
            <a:ext cx="2737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Gui (,Vase ) En Bronze  ,Dynastie Zhou – XI° - VIII° Siècle 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5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ur, encombré&#10;&#10;Description générée automatiquement">
            <a:extLst>
              <a:ext uri="{FF2B5EF4-FFF2-40B4-BE49-F238E27FC236}">
                <a16:creationId xmlns:a16="http://schemas.microsoft.com/office/drawing/2014/main" id="{EA943E5E-26D6-7AF8-95DB-9122B20A39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F55E030-E8A3-C315-680F-87ECB0345965}"/>
              </a:ext>
            </a:extLst>
          </p:cNvPr>
          <p:cNvSpPr txBox="1"/>
          <p:nvPr/>
        </p:nvSpPr>
        <p:spPr>
          <a:xfrm>
            <a:off x="1614971" y="18395"/>
            <a:ext cx="10325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Grand Bassin En Bronze  avec Inscription ,Trouvé A Baoji (– 827 – 782)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ustensiles de cuisine, tasse&#10;&#10;Description générée automatiquement">
            <a:extLst>
              <a:ext uri="{FF2B5EF4-FFF2-40B4-BE49-F238E27FC236}">
                <a16:creationId xmlns:a16="http://schemas.microsoft.com/office/drawing/2014/main" id="{AF3C62CE-CBCF-23C8-DE99-1B95A40EFC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192024"/>
            <a:ext cx="5455920" cy="64739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22F936-0350-99F2-4A14-216969478B44}"/>
              </a:ext>
            </a:extLst>
          </p:cNvPr>
          <p:cNvSpPr txBox="1"/>
          <p:nvPr/>
        </p:nvSpPr>
        <p:spPr>
          <a:xfrm>
            <a:off x="5954855" y="5033421"/>
            <a:ext cx="4919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Vase à </a:t>
            </a:r>
            <a:r>
              <a:rPr lang="fr-FR" sz="2400" b="1" dirty="0" err="1">
                <a:solidFill>
                  <a:schemeClr val="bg1"/>
                </a:solidFill>
              </a:rPr>
              <a:t>Cauries</a:t>
            </a:r>
            <a:r>
              <a:rPr lang="fr-FR" sz="2400" b="1" dirty="0">
                <a:solidFill>
                  <a:schemeClr val="bg1"/>
                </a:solidFill>
              </a:rPr>
              <a:t>: Tigres et bœufs, Royaume de </a:t>
            </a:r>
            <a:r>
              <a:rPr lang="fr-FR" sz="2400" b="1" dirty="0" err="1">
                <a:solidFill>
                  <a:schemeClr val="bg1"/>
                </a:solidFill>
              </a:rPr>
              <a:t>Dian</a:t>
            </a:r>
            <a:r>
              <a:rPr lang="fr-FR" sz="2400" b="1" dirty="0">
                <a:solidFill>
                  <a:schemeClr val="bg1"/>
                </a:solidFill>
              </a:rPr>
              <a:t> Yunnan,( IV° - II° siècle 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32FE43-ECAF-E328-1545-64D10EF3F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04" y="310896"/>
            <a:ext cx="5949696" cy="623620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E1FE6A-22ED-16BD-DDD2-47C79FCE9800}"/>
              </a:ext>
            </a:extLst>
          </p:cNvPr>
          <p:cNvSpPr txBox="1"/>
          <p:nvPr/>
        </p:nvSpPr>
        <p:spPr>
          <a:xfrm>
            <a:off x="6255903" y="4649617"/>
            <a:ext cx="5102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Vêtement Funéraire  de Jade  et Or 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38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eubles, intérieur, canapé, fauteuil&#10;&#10;Description générée automatiquement">
            <a:extLst>
              <a:ext uri="{FF2B5EF4-FFF2-40B4-BE49-F238E27FC236}">
                <a16:creationId xmlns:a16="http://schemas.microsoft.com/office/drawing/2014/main" id="{6BCE62C9-765C-5B61-CC82-DA32D52A2A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A5ADEE1-3E06-B517-7B47-8DFFEA828C9F}"/>
              </a:ext>
            </a:extLst>
          </p:cNvPr>
          <p:cNvSpPr txBox="1"/>
          <p:nvPr/>
        </p:nvSpPr>
        <p:spPr>
          <a:xfrm>
            <a:off x="2574036" y="118838"/>
            <a:ext cx="1009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Coussin  en jade  ,Dynastie des Han  occidentaux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3A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oilette&#10;&#10;Description générée automatiquement">
            <a:extLst>
              <a:ext uri="{FF2B5EF4-FFF2-40B4-BE49-F238E27FC236}">
                <a16:creationId xmlns:a16="http://schemas.microsoft.com/office/drawing/2014/main" id="{47BCFCED-F8C5-F736-AC7B-A824A0A118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96A500C-E9D6-46E3-E358-87D53B480880}"/>
              </a:ext>
            </a:extLst>
          </p:cNvPr>
          <p:cNvSpPr txBox="1"/>
          <p:nvPr/>
        </p:nvSpPr>
        <p:spPr>
          <a:xfrm>
            <a:off x="2412609" y="67762"/>
            <a:ext cx="10735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Sceau  en Céramique  dynastie   des Han occidentaux 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ert, extérieur, vieux&#10;&#10;Description générée automatiquement">
            <a:extLst>
              <a:ext uri="{FF2B5EF4-FFF2-40B4-BE49-F238E27FC236}">
                <a16:creationId xmlns:a16="http://schemas.microsoft.com/office/drawing/2014/main" id="{79E4BA6A-4598-BDBE-DCC5-6AB5C20BEB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7" y="182880"/>
            <a:ext cx="6878304" cy="64922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8F77F9-9F2B-2DED-7986-4B09F47046A7}"/>
              </a:ext>
            </a:extLst>
          </p:cNvPr>
          <p:cNvSpPr txBox="1"/>
          <p:nvPr/>
        </p:nvSpPr>
        <p:spPr>
          <a:xfrm>
            <a:off x="7333488" y="4590288"/>
            <a:ext cx="4462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Bâtons de Comptage avec inscriptions ,Période  des Royaumes combattants (323)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atériau de construction, pierre, plaque&#10;&#10;Description générée automatiquement">
            <a:extLst>
              <a:ext uri="{FF2B5EF4-FFF2-40B4-BE49-F238E27FC236}">
                <a16:creationId xmlns:a16="http://schemas.microsoft.com/office/drawing/2014/main" id="{39A34FBB-E07D-D4D7-177B-35254F7B57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F462468-80A1-FBC0-78B9-6B0EEA086D9F}"/>
              </a:ext>
            </a:extLst>
          </p:cNvPr>
          <p:cNvSpPr txBox="1"/>
          <p:nvPr/>
        </p:nvSpPr>
        <p:spPr>
          <a:xfrm>
            <a:off x="2073578" y="100098"/>
            <a:ext cx="9765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Relief En Céramique montrant deux savants et deux servantes 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4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mur, intérieur, vieux&#10;&#10;Description générée automatiquement">
            <a:extLst>
              <a:ext uri="{FF2B5EF4-FFF2-40B4-BE49-F238E27FC236}">
                <a16:creationId xmlns:a16="http://schemas.microsoft.com/office/drawing/2014/main" id="{61F31F0B-24A5-E4F1-E3A4-19046F7B5E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159AF94-3F4E-7A46-A763-EBA7058FCFCB}"/>
              </a:ext>
            </a:extLst>
          </p:cNvPr>
          <p:cNvSpPr txBox="1"/>
          <p:nvPr/>
        </p:nvSpPr>
        <p:spPr>
          <a:xfrm>
            <a:off x="545241" y="0"/>
            <a:ext cx="11952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Relief en Bronze  pour l’impression d’une annonce commerciale ,Jinan ,dynastie Song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6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boîtier, médaillon&#10;&#10;Description générée automatiquement">
            <a:extLst>
              <a:ext uri="{FF2B5EF4-FFF2-40B4-BE49-F238E27FC236}">
                <a16:creationId xmlns:a16="http://schemas.microsoft.com/office/drawing/2014/main" id="{AFA6EF39-17EA-69A1-A200-9E580FA688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B7FE470-F86E-478F-2EE4-4669F8EA8B4E}"/>
              </a:ext>
            </a:extLst>
          </p:cNvPr>
          <p:cNvSpPr txBox="1"/>
          <p:nvPr/>
        </p:nvSpPr>
        <p:spPr>
          <a:xfrm>
            <a:off x="295422" y="18395"/>
            <a:ext cx="12037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Badge En Bronze  en deux Parties , Avec Inscription  en Argent  Xia De L’Ouest  (1038 – 1227 )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D31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F51CE10D-1A7E-3609-D00F-F4FED652B8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EC19BF-E874-09F1-D7DD-0926023B16F7}"/>
              </a:ext>
            </a:extLst>
          </p:cNvPr>
          <p:cNvSpPr txBox="1"/>
          <p:nvPr/>
        </p:nvSpPr>
        <p:spPr>
          <a:xfrm>
            <a:off x="881973" y="5465239"/>
            <a:ext cx="11071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Sceau En Bronze &lt; Sceau de </a:t>
            </a:r>
            <a:r>
              <a:rPr lang="fr-FR" sz="2400" b="1" dirty="0" err="1">
                <a:solidFill>
                  <a:schemeClr val="bg1"/>
                </a:solidFill>
              </a:rPr>
              <a:t>Bingmadu</a:t>
            </a:r>
            <a:r>
              <a:rPr lang="fr-FR" sz="2400" b="1" dirty="0">
                <a:solidFill>
                  <a:schemeClr val="bg1"/>
                </a:solidFill>
              </a:rPr>
              <a:t>  administrateur Général de la route de la rivière sud est &gt;  dynastie Jin de 1171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5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7D297B62-2353-19AE-B852-25150BDB96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26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1A97CA2-1A15-7758-E3D8-CF56046AA914}"/>
              </a:ext>
            </a:extLst>
          </p:cNvPr>
          <p:cNvSpPr txBox="1"/>
          <p:nvPr/>
        </p:nvSpPr>
        <p:spPr>
          <a:xfrm>
            <a:off x="4628271" y="100098"/>
            <a:ext cx="11616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Canon En Bronze 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5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61271F50-3E6A-D59A-EF6C-529CD19F4B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48B3650-2AB0-C3FA-CD14-9E6AEE557B61}"/>
              </a:ext>
            </a:extLst>
          </p:cNvPr>
          <p:cNvSpPr txBox="1"/>
          <p:nvPr/>
        </p:nvSpPr>
        <p:spPr>
          <a:xfrm>
            <a:off x="2820710" y="110175"/>
            <a:ext cx="8122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Plaque D’impression  de Billet , dynastie  Ming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3D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rouge, plante, orange&#10;&#10;Description générée automatiquement">
            <a:extLst>
              <a:ext uri="{FF2B5EF4-FFF2-40B4-BE49-F238E27FC236}">
                <a16:creationId xmlns:a16="http://schemas.microsoft.com/office/drawing/2014/main" id="{27C1A796-37DD-61F6-CBA2-D595E956C8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C24FD71-9ADE-F518-489A-B066282FEF20}"/>
              </a:ext>
            </a:extLst>
          </p:cNvPr>
          <p:cNvSpPr txBox="1"/>
          <p:nvPr/>
        </p:nvSpPr>
        <p:spPr>
          <a:xfrm>
            <a:off x="3282462" y="18395"/>
            <a:ext cx="10004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Boîte en Laque rouge  de la dynastie Qing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comb/>
      </p:transition>
    </mc:Choice>
    <mc:Fallback xmlns="">
      <p:transition spd="slow" advTm="15000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416</Words>
  <Application>Microsoft Office PowerPoint</Application>
  <PresentationFormat>Grand écran</PresentationFormat>
  <Paragraphs>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11</cp:revision>
  <dcterms:created xsi:type="dcterms:W3CDTF">2022-04-09T03:54:21Z</dcterms:created>
  <dcterms:modified xsi:type="dcterms:W3CDTF">2022-05-28T08:32:07Z</dcterms:modified>
</cp:coreProperties>
</file>