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289" r:id="rId3"/>
    <p:sldId id="261" r:id="rId4"/>
    <p:sldId id="262" r:id="rId5"/>
    <p:sldId id="263" r:id="rId6"/>
    <p:sldId id="264" r:id="rId7"/>
    <p:sldId id="265" r:id="rId8"/>
    <p:sldId id="266" r:id="rId9"/>
    <p:sldId id="267" r:id="rId10"/>
    <p:sldId id="268" r:id="rId11"/>
    <p:sldId id="270" r:id="rId12"/>
    <p:sldId id="290" r:id="rId13"/>
    <p:sldId id="271" r:id="rId14"/>
    <p:sldId id="272" r:id="rId15"/>
    <p:sldId id="273" r:id="rId16"/>
    <p:sldId id="274" r:id="rId17"/>
    <p:sldId id="275" r:id="rId18"/>
    <p:sldId id="276" r:id="rId19"/>
    <p:sldId id="277" r:id="rId20"/>
    <p:sldId id="279" r:id="rId21"/>
    <p:sldId id="280" r:id="rId22"/>
    <p:sldId id="291" r:id="rId23"/>
    <p:sldId id="281" r:id="rId24"/>
    <p:sldId id="282" r:id="rId25"/>
    <p:sldId id="283" r:id="rId26"/>
    <p:sldId id="284" r:id="rId27"/>
    <p:sldId id="285" r:id="rId28"/>
    <p:sldId id="286" r:id="rId29"/>
    <p:sldId id="287" r:id="rId30"/>
    <p:sldId id="288" r:id="rId31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x9yYQe6SGEipcSZn4OZR9g==" hashData="4XOi0mmxj4lzmOXaSrTyaYQtYXFCgKP8thiFzBVmD8u9Xx/VXaWSz1I7DvYTJb6S0db09LevK9ObES766hryVw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391" autoAdjust="0"/>
    <p:restoredTop sz="94660"/>
  </p:normalViewPr>
  <p:slideViewPr>
    <p:cSldViewPr snapToGrid="0">
      <p:cViewPr varScale="1">
        <p:scale>
          <a:sx n="68" d="100"/>
          <a:sy n="68" d="100"/>
        </p:scale>
        <p:origin x="204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7F3D065-710B-40F1-BA9B-2252B08FD0D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18CA6000-DFC6-410F-B0B5-EC2785A37B4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CB721CAF-8340-452F-B476-32E95A86E4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CB8C11-3351-4185-80BE-9E59A83ED5B3}" type="datetimeFigureOut">
              <a:rPr lang="fr-FR" smtClean="0"/>
              <a:t>26/05/2022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94DC0C5F-F6EA-40E0-AAE0-2324F9B4668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CE91F47B-C0EC-414D-9C06-551217178D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88E309-B7F4-41D2-9675-858CED6E9EB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552305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8000">
        <p14:flip dir="r"/>
      </p:transition>
    </mc:Choice>
    <mc:Fallback>
      <p:transition spd="slow" advClick="0" advTm="18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D689770-5F7B-427E-BBD9-EA514830851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B311E6A4-B940-4989-99C7-9370F8CD6D9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88F4EFF5-9363-4F7E-AED6-95DF972AB4F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CB8C11-3351-4185-80BE-9E59A83ED5B3}" type="datetimeFigureOut">
              <a:rPr lang="fr-FR" smtClean="0"/>
              <a:t>26/05/2022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79EBA630-1D77-4758-8A75-9161897602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DCF111A4-70D4-41C7-B785-694ABB1D0B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88E309-B7F4-41D2-9675-858CED6E9EB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83672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8000">
        <p14:flip dir="r"/>
      </p:transition>
    </mc:Choice>
    <mc:Fallback>
      <p:transition spd="slow" advClick="0" advTm="18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C7194CB-7D25-4E5B-9CBF-CC193ED3709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8FF610E5-4FC8-40E3-8E55-875D57ED707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7242041C-9768-4ED3-9348-70023929557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CB8C11-3351-4185-80BE-9E59A83ED5B3}" type="datetimeFigureOut">
              <a:rPr lang="fr-FR" smtClean="0"/>
              <a:t>26/05/2022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18A70B0A-342E-4746-BEAC-73C983EC4E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F87263CC-2469-44DE-89F1-21919BE92A5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88E309-B7F4-41D2-9675-858CED6E9EB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306934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8000">
        <p14:flip dir="r"/>
      </p:transition>
    </mc:Choice>
    <mc:Fallback>
      <p:transition spd="slow" advClick="0" advTm="18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2F9F5DE-CFC8-40F3-B267-B9F1DFFB966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2326B0F9-82A5-429E-B5CB-45B5E8ABEBB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21F46D21-75B2-4EB8-BC96-8FA597347C4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3AB53BCA-ABC1-4D7D-AD7E-5C5E9BEA897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CB8C11-3351-4185-80BE-9E59A83ED5B3}" type="datetimeFigureOut">
              <a:rPr lang="fr-FR" smtClean="0"/>
              <a:t>26/05/2022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9FECE314-DE5F-48BC-B4E6-44A46A5C457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B5C96116-4D45-4D40-932C-C0412C977A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88E309-B7F4-41D2-9675-858CED6E9EB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931038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8000">
        <p14:flip dir="r"/>
      </p:transition>
    </mc:Choice>
    <mc:Fallback>
      <p:transition spd="slow" advClick="0" advTm="18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0886BFC-3B84-4BEC-87AD-AE5BD947413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F9EDD56C-CBB9-45AD-B740-2EDD1910F4E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B600AC43-CC10-40B9-8E65-8990F2D328B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AF513BA8-0324-4BD6-BE15-CD6F7B31C94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7D6709C1-FCB4-4AB6-8EAB-C663FB00EB5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F147E447-4A7E-4BC4-866B-E6F3568EF4C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CB8C11-3351-4185-80BE-9E59A83ED5B3}" type="datetimeFigureOut">
              <a:rPr lang="fr-FR" smtClean="0"/>
              <a:t>26/05/2022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FF028001-1FF1-4F52-ABA9-544C033509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4C130477-A54B-4DA6-8A78-A2BB071962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88E309-B7F4-41D2-9675-858CED6E9EB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373178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8000">
        <p14:flip dir="r"/>
      </p:transition>
    </mc:Choice>
    <mc:Fallback>
      <p:transition spd="slow" advClick="0" advTm="18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70E3F9E-6501-425F-B372-3D953D8882A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0A734DD5-6B6F-4B90-A87B-199F7EDD24A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CB8C11-3351-4185-80BE-9E59A83ED5B3}" type="datetimeFigureOut">
              <a:rPr lang="fr-FR" smtClean="0"/>
              <a:t>26/05/2022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AC858E8C-9A6E-4987-BD2A-EFC2B1255B8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AF7B16EA-B419-4F02-B768-D1B3A5DD8E2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88E309-B7F4-41D2-9675-858CED6E9EB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590672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8000">
        <p14:flip dir="r"/>
      </p:transition>
    </mc:Choice>
    <mc:Fallback>
      <p:transition spd="slow" advClick="0" advTm="18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03319E32-DF13-4615-A764-1F64F16D43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CB8C11-3351-4185-80BE-9E59A83ED5B3}" type="datetimeFigureOut">
              <a:rPr lang="fr-FR" smtClean="0"/>
              <a:t>26/05/2022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7D65725C-1D27-47E9-9994-B0230C97F48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F8BD6770-99F8-4B78-8603-B809F7A2D58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88E309-B7F4-41D2-9675-858CED6E9EB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689245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8000">
        <p14:flip dir="r"/>
      </p:transition>
    </mc:Choice>
    <mc:Fallback>
      <p:transition spd="slow" advClick="0" advTm="18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D9B4D0B-3B6C-40F1-A826-EBD4C0A944E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237D7D68-8A66-4BEE-98B3-12A0016E23D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EFCFF6B8-BCFB-451F-807C-41806E9C3D0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1D1A505B-3AEA-489A-99EA-A6FF1747F59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CB8C11-3351-4185-80BE-9E59A83ED5B3}" type="datetimeFigureOut">
              <a:rPr lang="fr-FR" smtClean="0"/>
              <a:t>26/05/2022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8AF7BED7-9878-4E84-BF62-C659D0BD422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26FEBAAB-AE85-4028-AAA7-73267176E9F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88E309-B7F4-41D2-9675-858CED6E9EB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259982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8000">
        <p14:flip dir="r"/>
      </p:transition>
    </mc:Choice>
    <mc:Fallback>
      <p:transition spd="slow" advClick="0" advTm="18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CFDCEEF-B655-4CC8-9701-81B088D9034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5673AC89-A3F3-446F-A12E-04EF5D3EEFB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3DF960C1-DD41-4B5F-B6A2-E4117A90C47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B74A9FF7-5B00-4700-9EC2-0DE02F0132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CB8C11-3351-4185-80BE-9E59A83ED5B3}" type="datetimeFigureOut">
              <a:rPr lang="fr-FR" smtClean="0"/>
              <a:t>26/05/2022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7556464E-85AD-4B0C-A5D6-D0144B6949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778A0A58-46EF-44C4-94A8-1DBA44D0F4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88E309-B7F4-41D2-9675-858CED6E9EB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24865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8000">
        <p14:flip dir="r"/>
      </p:transition>
    </mc:Choice>
    <mc:Fallback>
      <p:transition spd="slow" advClick="0" advTm="18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5F6F57C-2D20-4E2C-9054-F4B7640518B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E6941781-B011-4733-A59B-3EA6D035293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A4F568A3-CFA4-4F6C-958F-2ED4A973A34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CB8C11-3351-4185-80BE-9E59A83ED5B3}" type="datetimeFigureOut">
              <a:rPr lang="fr-FR" smtClean="0"/>
              <a:t>26/05/2022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94559121-661C-4620-8F12-9B29B44C140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8BEC2156-99C8-4D31-B809-A633FCB113D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88E309-B7F4-41D2-9675-858CED6E9EB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759790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8000">
        <p14:flip dir="r"/>
      </p:transition>
    </mc:Choice>
    <mc:Fallback>
      <p:transition spd="slow" advClick="0" advTm="18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8E766793-5896-4FFD-A023-C2AF5E85A57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5A86963D-D812-4842-AB10-4832D3564A4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18A1418B-2C60-439B-A496-113A1DBB41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CB8C11-3351-4185-80BE-9E59A83ED5B3}" type="datetimeFigureOut">
              <a:rPr lang="fr-FR" smtClean="0"/>
              <a:t>26/05/2022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8BB11DDA-2B02-4C2E-A647-2E53746CB7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C7B860A5-BA52-4052-B2E6-1C99904DC3D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88E309-B7F4-41D2-9675-858CED6E9EB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831731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8000">
        <p14:flip dir="r"/>
      </p:transition>
    </mc:Choice>
    <mc:Fallback>
      <p:transition spd="slow" advClick="0" advTm="18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30A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4FF2E37F-DE7D-4CFB-880F-816FAF589B9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5AB5A332-420C-4BD7-8819-74A9816B337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A5256F8C-194A-4A25-9901-CFC38A87586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6CB8C11-3351-4185-80BE-9E59A83ED5B3}" type="datetimeFigureOut">
              <a:rPr lang="fr-FR" smtClean="0"/>
              <a:t>26/05/2022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C76F7418-D3AA-4E48-B1E5-808BBF4BCE7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A7909173-1BFD-4572-BB26-D91943725C4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88E309-B7F4-41D2-9675-858CED6E9EB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7396767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000" advClick="0" advTm="18000">
        <p14:flip dir="r"/>
      </p:transition>
    </mc:Choice>
    <mc:Fallback>
      <p:transition spd="slow" advClick="0" advTm="18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34576329-35E3-6204-5911-371EF3C4596C}"/>
              </a:ext>
            </a:extLst>
          </p:cNvPr>
          <p:cNvSpPr/>
          <p:nvPr/>
        </p:nvSpPr>
        <p:spPr>
          <a:xfrm>
            <a:off x="998806" y="2657845"/>
            <a:ext cx="9875520" cy="95410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2800" b="1" cap="none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Lorient</a:t>
            </a:r>
          </a:p>
          <a:p>
            <a:pPr algn="ctr"/>
            <a:r>
              <a:rPr lang="fr-FR" sz="2800" b="1" cap="none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Vous Présente Le British Muséum De Londres</a:t>
            </a:r>
          </a:p>
        </p:txBody>
      </p:sp>
    </p:spTree>
    <p:extLst>
      <p:ext uri="{BB962C8B-B14F-4D97-AF65-F5344CB8AC3E}">
        <p14:creationId xmlns:p14="http://schemas.microsoft.com/office/powerpoint/2010/main" val="8018599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8000">
        <p14:flip dir="r"/>
        <p:sndAc>
          <p:stSnd loop="1">
            <p:snd r:embed="rId2" name="Legends of the Fall • The Ludlows • James Horner.wav"/>
          </p:stSnd>
        </p:sndAc>
      </p:transition>
    </mc:Choice>
    <mc:Fallback>
      <p:transition spd="slow" advClick="0" advTm="18000">
        <p:fade/>
        <p:sndAc>
          <p:stSnd loop="1">
            <p:snd r:embed="rId2" name="Legends of the Fall • The Ludlows • James Horner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263F173C-AC6C-D846-2912-F44F9D508C95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4800" b="1">
                <a:ln>
                  <a:solidFill>
                    <a:srgbClr val="FFFF00"/>
                  </a:solidFill>
                </a:ln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Le British Museum, est un musée de l'histoire et de la culture humaine, situé dans le quartier de Bloomsbury à Londres, au Royaume-Uni. Ses collections, constituées de plus de sept millions d’objets, sont parmi les plus importantes du monde et proviennent de tous les continents.</a:t>
            </a:r>
          </a:p>
        </p:txBody>
      </p:sp>
    </p:spTree>
    <p:extLst>
      <p:ext uri="{BB962C8B-B14F-4D97-AF65-F5344CB8AC3E}">
        <p14:creationId xmlns:p14="http://schemas.microsoft.com/office/powerpoint/2010/main" val="42141341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8000">
        <p14:flip dir="r"/>
      </p:transition>
    </mc:Choice>
    <mc:Fallback>
      <p:transition spd="slow" advClick="0" advTm="18000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14995E8B-DB3C-4E23-9186-1613402BFDC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CF21E7C5-2080-4549-97AA-9A668825778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solidFill>
            <a:schemeClr val="tx1">
              <a:alpha val="53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58454601-8C5B-41C4-8012-BF42AE4E16F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" y="2075420"/>
            <a:ext cx="12048729" cy="4093306"/>
            <a:chOff x="1" y="2075420"/>
            <a:chExt cx="12048729" cy="4093306"/>
          </a:xfrm>
        </p:grpSpPr>
        <p:sp>
          <p:nvSpPr>
            <p:cNvPr id="13" name="Oval 12">
              <a:extLst>
                <a:ext uri="{FF2B5EF4-FFF2-40B4-BE49-F238E27FC236}">
                  <a16:creationId xmlns:a16="http://schemas.microsoft.com/office/drawing/2014/main" id="{7DC402C5-77D9-4E58-85B2-94FDC43054B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4500000">
              <a:off x="7942191" y="2507571"/>
              <a:ext cx="3563871" cy="3563871"/>
            </a:xfrm>
            <a:prstGeom prst="ellipse">
              <a:avLst/>
            </a:prstGeom>
            <a:noFill/>
            <a:ln w="31750">
              <a:gradFill>
                <a:gsLst>
                  <a:gs pos="0">
                    <a:schemeClr val="tx2">
                      <a:lumMod val="60000"/>
                      <a:lumOff val="40000"/>
                      <a:alpha val="10000"/>
                    </a:schemeClr>
                  </a:gs>
                  <a:gs pos="100000">
                    <a:schemeClr val="tx2">
                      <a:lumMod val="50000"/>
                      <a:alpha val="20000"/>
                    </a:schemeClr>
                  </a:gs>
                </a:gsLst>
                <a:lin ang="5400000" scaled="1"/>
              </a:gra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4" name="Oval 13">
              <a:extLst>
                <a:ext uri="{FF2B5EF4-FFF2-40B4-BE49-F238E27FC236}">
                  <a16:creationId xmlns:a16="http://schemas.microsoft.com/office/drawing/2014/main" id="{1D68ED91-A5B1-47B2-93BF-9A7136A89BC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6200000">
              <a:off x="10435065" y="4048931"/>
              <a:ext cx="1381607" cy="1381607"/>
            </a:xfrm>
            <a:prstGeom prst="ellipse">
              <a:avLst/>
            </a:prstGeom>
            <a:noFill/>
            <a:ln w="31750">
              <a:gradFill>
                <a:gsLst>
                  <a:gs pos="0">
                    <a:schemeClr val="tx2">
                      <a:lumMod val="60000"/>
                      <a:lumOff val="40000"/>
                      <a:alpha val="20000"/>
                    </a:schemeClr>
                  </a:gs>
                  <a:gs pos="100000">
                    <a:schemeClr val="tx2">
                      <a:lumMod val="50000"/>
                      <a:alpha val="20000"/>
                    </a:schemeClr>
                  </a:gs>
                </a:gsLst>
                <a:lin ang="5400000" scaled="1"/>
              </a:gra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5" name="Oval 14">
              <a:extLst>
                <a:ext uri="{FF2B5EF4-FFF2-40B4-BE49-F238E27FC236}">
                  <a16:creationId xmlns:a16="http://schemas.microsoft.com/office/drawing/2014/main" id="{BE7D0AA1-7663-4AEB-906F-8C198348748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6200000">
              <a:off x="1" y="2075420"/>
              <a:ext cx="3144364" cy="3144364"/>
            </a:xfrm>
            <a:prstGeom prst="ellipse">
              <a:avLst/>
            </a:prstGeom>
            <a:gradFill>
              <a:gsLst>
                <a:gs pos="0">
                  <a:schemeClr val="tx2">
                    <a:lumMod val="75000"/>
                    <a:alpha val="20000"/>
                  </a:schemeClr>
                </a:gs>
                <a:gs pos="100000">
                  <a:schemeClr val="tx2">
                    <a:lumMod val="50000"/>
                    <a:alpha val="10000"/>
                  </a:schemeClr>
                </a:gs>
              </a:gsLst>
              <a:lin ang="54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6" name="Oval 15">
              <a:extLst>
                <a:ext uri="{FF2B5EF4-FFF2-40B4-BE49-F238E27FC236}">
                  <a16:creationId xmlns:a16="http://schemas.microsoft.com/office/drawing/2014/main" id="{FD0B5082-766B-4B9B-95AE-8345369B680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2600000">
              <a:off x="10150845" y="4270841"/>
              <a:ext cx="1897885" cy="1897885"/>
            </a:xfrm>
            <a:prstGeom prst="ellipse">
              <a:avLst/>
            </a:prstGeom>
            <a:gradFill>
              <a:gsLst>
                <a:gs pos="0">
                  <a:schemeClr val="tx2">
                    <a:lumMod val="75000"/>
                    <a:alpha val="10000"/>
                  </a:schemeClr>
                </a:gs>
                <a:gs pos="100000">
                  <a:schemeClr val="tx2">
                    <a:lumMod val="75000"/>
                    <a:alpha val="20000"/>
                  </a:schemeClr>
                </a:gs>
              </a:gsLst>
              <a:lin ang="54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7" name="Oval 16">
              <a:extLst>
                <a:ext uri="{FF2B5EF4-FFF2-40B4-BE49-F238E27FC236}">
                  <a16:creationId xmlns:a16="http://schemas.microsoft.com/office/drawing/2014/main" id="{C6EA71F2-5221-4164-8741-7AFF97E2214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4500000">
              <a:off x="2046780" y="3040492"/>
              <a:ext cx="2579322" cy="2579322"/>
            </a:xfrm>
            <a:prstGeom prst="ellipse">
              <a:avLst/>
            </a:prstGeom>
            <a:noFill/>
            <a:ln w="31750">
              <a:gradFill>
                <a:gsLst>
                  <a:gs pos="0">
                    <a:schemeClr val="tx2">
                      <a:lumMod val="60000"/>
                      <a:lumOff val="40000"/>
                      <a:alpha val="20000"/>
                    </a:schemeClr>
                  </a:gs>
                  <a:gs pos="100000">
                    <a:schemeClr val="tx2">
                      <a:lumMod val="50000"/>
                      <a:alpha val="20000"/>
                    </a:schemeClr>
                  </a:gs>
                </a:gsLst>
                <a:lin ang="5400000" scaled="1"/>
              </a:gra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8" name="Oval 17">
              <a:extLst>
                <a:ext uri="{FF2B5EF4-FFF2-40B4-BE49-F238E27FC236}">
                  <a16:creationId xmlns:a16="http://schemas.microsoft.com/office/drawing/2014/main" id="{A53567A6-853B-47EF-8846-22A1C04687F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4500000">
              <a:off x="2224640" y="3193975"/>
              <a:ext cx="2243193" cy="2243193"/>
            </a:xfrm>
            <a:prstGeom prst="ellipse">
              <a:avLst/>
            </a:prstGeom>
            <a:noFill/>
            <a:ln w="31750">
              <a:gradFill>
                <a:gsLst>
                  <a:gs pos="0">
                    <a:schemeClr val="tx2">
                      <a:lumMod val="60000"/>
                      <a:lumOff val="40000"/>
                      <a:alpha val="10000"/>
                    </a:schemeClr>
                  </a:gs>
                  <a:gs pos="100000">
                    <a:schemeClr val="tx2">
                      <a:lumMod val="50000"/>
                      <a:alpha val="10000"/>
                    </a:schemeClr>
                  </a:gs>
                </a:gsLst>
                <a:lin ang="5400000" scaled="1"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0" name="Rectangle 19">
            <a:extLst>
              <a:ext uri="{FF2B5EF4-FFF2-40B4-BE49-F238E27FC236}">
                <a16:creationId xmlns:a16="http://schemas.microsoft.com/office/drawing/2014/main" id="{57957B04-C024-4B5F-B7C3-20FAE3F1D3C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>
            <a:off x="10438146" y="1042605"/>
            <a:ext cx="2796461" cy="711252"/>
          </a:xfrm>
          <a:prstGeom prst="rect">
            <a:avLst/>
          </a:prstGeom>
          <a:gradFill flip="none" rotWithShape="1">
            <a:gsLst>
              <a:gs pos="0">
                <a:schemeClr val="tx2">
                  <a:lumMod val="40000"/>
                  <a:lumOff val="60000"/>
                  <a:alpha val="0"/>
                </a:schemeClr>
              </a:gs>
              <a:gs pos="100000">
                <a:schemeClr val="tx2">
                  <a:lumMod val="75000"/>
                  <a:alpha val="10000"/>
                </a:schemeClr>
              </a:gs>
            </a:gsLst>
            <a:lin ang="8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C6FBFCE4-B693-49EB-9CE1-4420332195E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>
            <a:off x="-1" y="6140785"/>
            <a:ext cx="6095997" cy="711252"/>
          </a:xfrm>
          <a:prstGeom prst="rect">
            <a:avLst/>
          </a:prstGeom>
          <a:gradFill flip="none" rotWithShape="1">
            <a:gsLst>
              <a:gs pos="10000">
                <a:schemeClr val="tx2">
                  <a:lumMod val="50000"/>
                  <a:alpha val="10000"/>
                </a:schemeClr>
              </a:gs>
              <a:gs pos="100000">
                <a:schemeClr val="tx2">
                  <a:lumMod val="60000"/>
                  <a:lumOff val="40000"/>
                  <a:alpha val="0"/>
                </a:schemeClr>
              </a:gs>
            </a:gsLst>
            <a:lin ang="8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24" name="Group 23">
            <a:extLst>
              <a:ext uri="{FF2B5EF4-FFF2-40B4-BE49-F238E27FC236}">
                <a16:creationId xmlns:a16="http://schemas.microsoft.com/office/drawing/2014/main" id="{8FFC4225-9683-4D55-8686-FCDDB8BCBF3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 rot="5400000">
            <a:off x="616345" y="5940560"/>
            <a:ext cx="1285875" cy="549007"/>
            <a:chOff x="7029447" y="3514725"/>
            <a:chExt cx="1285875" cy="549007"/>
          </a:xfrm>
        </p:grpSpPr>
        <p:cxnSp>
          <p:nvCxnSpPr>
            <p:cNvPr id="25" name="Straight Connector 24">
              <a:extLst>
                <a:ext uri="{FF2B5EF4-FFF2-40B4-BE49-F238E27FC236}">
                  <a16:creationId xmlns:a16="http://schemas.microsoft.com/office/drawing/2014/main" id="{23CC42CD-CAE0-4CF0-B118-067FD44AE1E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7029447" y="3514725"/>
              <a:ext cx="1285875" cy="0"/>
            </a:xfrm>
            <a:prstGeom prst="line">
              <a:avLst/>
            </a:prstGeom>
            <a:ln w="31750" cap="rnd" cmpd="sng">
              <a:gradFill>
                <a:gsLst>
                  <a:gs pos="0">
                    <a:schemeClr val="tx2">
                      <a:lumMod val="60000"/>
                      <a:lumOff val="40000"/>
                      <a:alpha val="40000"/>
                    </a:schemeClr>
                  </a:gs>
                  <a:gs pos="100000">
                    <a:schemeClr val="tx2">
                      <a:lumMod val="50000"/>
                      <a:alpha val="40000"/>
                    </a:schemeClr>
                  </a:gs>
                </a:gsLst>
                <a:lin ang="5400000" scaled="1"/>
              </a:gradFill>
              <a:prstDash val="sysDot"/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>
              <a:extLst>
                <a:ext uri="{FF2B5EF4-FFF2-40B4-BE49-F238E27FC236}">
                  <a16:creationId xmlns:a16="http://schemas.microsoft.com/office/drawing/2014/main" id="{C53ED46F-B155-4F61-89A2-9811AA0F3B4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7029447" y="3697727"/>
              <a:ext cx="1285875" cy="0"/>
            </a:xfrm>
            <a:prstGeom prst="line">
              <a:avLst/>
            </a:prstGeom>
            <a:ln w="31750" cap="rnd" cmpd="sng">
              <a:gradFill>
                <a:gsLst>
                  <a:gs pos="0">
                    <a:schemeClr val="tx2">
                      <a:lumMod val="60000"/>
                      <a:lumOff val="40000"/>
                      <a:alpha val="40000"/>
                    </a:schemeClr>
                  </a:gs>
                  <a:gs pos="100000">
                    <a:schemeClr val="tx2">
                      <a:lumMod val="50000"/>
                      <a:alpha val="40000"/>
                    </a:schemeClr>
                  </a:gs>
                </a:gsLst>
                <a:lin ang="5400000" scaled="1"/>
              </a:gradFill>
              <a:prstDash val="sysDot"/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>
              <a:extLst>
                <a:ext uri="{FF2B5EF4-FFF2-40B4-BE49-F238E27FC236}">
                  <a16:creationId xmlns:a16="http://schemas.microsoft.com/office/drawing/2014/main" id="{083B7973-20C3-4DB8-B3E0-064793F7A9A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7029447" y="3880729"/>
              <a:ext cx="1285875" cy="0"/>
            </a:xfrm>
            <a:prstGeom prst="line">
              <a:avLst/>
            </a:prstGeom>
            <a:ln w="31750" cap="rnd" cmpd="sng">
              <a:gradFill>
                <a:gsLst>
                  <a:gs pos="0">
                    <a:schemeClr val="tx2">
                      <a:lumMod val="60000"/>
                      <a:lumOff val="40000"/>
                      <a:alpha val="40000"/>
                    </a:schemeClr>
                  </a:gs>
                  <a:gs pos="100000">
                    <a:schemeClr val="tx2">
                      <a:lumMod val="50000"/>
                      <a:alpha val="40000"/>
                    </a:schemeClr>
                  </a:gs>
                </a:gsLst>
                <a:lin ang="5400000" scaled="1"/>
              </a:gradFill>
              <a:prstDash val="sysDot"/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>
              <a:extLst>
                <a:ext uri="{FF2B5EF4-FFF2-40B4-BE49-F238E27FC236}">
                  <a16:creationId xmlns:a16="http://schemas.microsoft.com/office/drawing/2014/main" id="{DF30D744-3746-48BB-92A0-20B891DE868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7029447" y="4063732"/>
              <a:ext cx="1285875" cy="0"/>
            </a:xfrm>
            <a:prstGeom prst="line">
              <a:avLst/>
            </a:prstGeom>
            <a:ln w="31750" cap="rnd" cmpd="sng">
              <a:gradFill>
                <a:gsLst>
                  <a:gs pos="0">
                    <a:schemeClr val="tx2">
                      <a:lumMod val="60000"/>
                      <a:lumOff val="40000"/>
                      <a:alpha val="40000"/>
                    </a:schemeClr>
                  </a:gs>
                  <a:gs pos="100000">
                    <a:schemeClr val="tx2">
                      <a:lumMod val="50000"/>
                      <a:alpha val="40000"/>
                    </a:schemeClr>
                  </a:gs>
                </a:gsLst>
                <a:lin ang="5400000" scaled="1"/>
              </a:gradFill>
              <a:prstDash val="sysDot"/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3" name="Image 2" descr="Une image contenant bâtiment, ciel, extérieur, bâtiment gouvernemental&#10;&#10;Description générée automatiquement">
            <a:extLst>
              <a:ext uri="{FF2B5EF4-FFF2-40B4-BE49-F238E27FC236}">
                <a16:creationId xmlns:a16="http://schemas.microsoft.com/office/drawing/2014/main" id="{8EB9AAC5-7F89-2EE9-E67E-B47D4C30D3D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46190" y="491900"/>
            <a:ext cx="10721907" cy="5663518"/>
          </a:xfrm>
          <a:prstGeom prst="rect">
            <a:avLst/>
          </a:prstGeom>
        </p:spPr>
      </p:pic>
      <p:grpSp>
        <p:nvGrpSpPr>
          <p:cNvPr id="30" name="Group 29">
            <a:extLst>
              <a:ext uri="{FF2B5EF4-FFF2-40B4-BE49-F238E27FC236}">
                <a16:creationId xmlns:a16="http://schemas.microsoft.com/office/drawing/2014/main" id="{2993EE7D-6C2F-43A3-9C60-0C79DB9E529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 rot="16200000">
            <a:off x="588843" y="626533"/>
            <a:ext cx="304800" cy="429768"/>
            <a:chOff x="215328" y="-46937"/>
            <a:chExt cx="304800" cy="2773841"/>
          </a:xfrm>
        </p:grpSpPr>
        <p:cxnSp>
          <p:nvCxnSpPr>
            <p:cNvPr id="31" name="Straight Connector 30">
              <a:extLst>
                <a:ext uri="{FF2B5EF4-FFF2-40B4-BE49-F238E27FC236}">
                  <a16:creationId xmlns:a16="http://schemas.microsoft.com/office/drawing/2014/main" id="{4F4095D5-6DE8-4CF4-8418-1C6822E1648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215328" y="-46937"/>
              <a:ext cx="0" cy="2773841"/>
            </a:xfrm>
            <a:prstGeom prst="line">
              <a:avLst/>
            </a:prstGeom>
            <a:ln w="25400" cmpd="sng">
              <a:solidFill>
                <a:schemeClr val="bg2">
                  <a:lumMod val="60000"/>
                  <a:lumOff val="40000"/>
                  <a:alpha val="5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>
              <a:extLst>
                <a:ext uri="{FF2B5EF4-FFF2-40B4-BE49-F238E27FC236}">
                  <a16:creationId xmlns:a16="http://schemas.microsoft.com/office/drawing/2014/main" id="{33CD50F6-3A5C-4547-BD23-ACBD8E3913D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316928" y="-46937"/>
              <a:ext cx="0" cy="2773841"/>
            </a:xfrm>
            <a:prstGeom prst="line">
              <a:avLst/>
            </a:prstGeom>
            <a:ln w="25400" cmpd="sng">
              <a:solidFill>
                <a:schemeClr val="bg2">
                  <a:lumMod val="60000"/>
                  <a:lumOff val="40000"/>
                  <a:alpha val="5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>
              <a:extLst>
                <a:ext uri="{FF2B5EF4-FFF2-40B4-BE49-F238E27FC236}">
                  <a16:creationId xmlns:a16="http://schemas.microsoft.com/office/drawing/2014/main" id="{6912E168-78F1-4E05-A8A5-65F2BAF5969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418528" y="-46937"/>
              <a:ext cx="0" cy="2773841"/>
            </a:xfrm>
            <a:prstGeom prst="line">
              <a:avLst/>
            </a:prstGeom>
            <a:ln w="25400" cmpd="sng">
              <a:solidFill>
                <a:schemeClr val="bg2">
                  <a:lumMod val="60000"/>
                  <a:lumOff val="40000"/>
                  <a:alpha val="5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>
              <a:extLst>
                <a:ext uri="{FF2B5EF4-FFF2-40B4-BE49-F238E27FC236}">
                  <a16:creationId xmlns:a16="http://schemas.microsoft.com/office/drawing/2014/main" id="{7315E977-7B29-4DD8-9B9E-C63D97DF307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520128" y="-46937"/>
              <a:ext cx="0" cy="2773841"/>
            </a:xfrm>
            <a:prstGeom prst="line">
              <a:avLst/>
            </a:prstGeom>
            <a:ln w="25400" cmpd="sng">
              <a:solidFill>
                <a:schemeClr val="bg2">
                  <a:lumMod val="60000"/>
                  <a:lumOff val="40000"/>
                  <a:alpha val="5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" name="ZoneTexte 3">
            <a:extLst>
              <a:ext uri="{FF2B5EF4-FFF2-40B4-BE49-F238E27FC236}">
                <a16:creationId xmlns:a16="http://schemas.microsoft.com/office/drawing/2014/main" id="{9EF2F9F5-6CB2-976B-F4D6-C2317D13CBD5}"/>
              </a:ext>
            </a:extLst>
          </p:cNvPr>
          <p:cNvSpPr txBox="1"/>
          <p:nvPr/>
        </p:nvSpPr>
        <p:spPr>
          <a:xfrm>
            <a:off x="4084962" y="14402"/>
            <a:ext cx="810399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Façade Du British Muséum </a:t>
            </a:r>
          </a:p>
        </p:txBody>
      </p:sp>
    </p:spTree>
    <p:extLst>
      <p:ext uri="{BB962C8B-B14F-4D97-AF65-F5344CB8AC3E}">
        <p14:creationId xmlns:p14="http://schemas.microsoft.com/office/powerpoint/2010/main" val="35871993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8000">
        <p14:flip dir="r"/>
      </p:transition>
    </mc:Choice>
    <mc:Fallback>
      <p:transition spd="slow" advClick="0" advTm="18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243D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Image 2" descr="Une image contenant intérieur, bâtiment&#10;&#10;Description générée automatiquement">
            <a:extLst>
              <a:ext uri="{FF2B5EF4-FFF2-40B4-BE49-F238E27FC236}">
                <a16:creationId xmlns:a16="http://schemas.microsoft.com/office/drawing/2014/main" id="{2DB98DAE-E28B-2202-1E17-EE53C4E61739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DBEE375E-98B5-5465-0C08-F31C7680EED9}"/>
              </a:ext>
            </a:extLst>
          </p:cNvPr>
          <p:cNvSpPr txBox="1"/>
          <p:nvPr/>
        </p:nvSpPr>
        <p:spPr>
          <a:xfrm>
            <a:off x="3627120" y="58564"/>
            <a:ext cx="696772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Vue D’ensemble de la Grande Cour</a:t>
            </a:r>
          </a:p>
        </p:txBody>
      </p:sp>
    </p:spTree>
    <p:extLst>
      <p:ext uri="{BB962C8B-B14F-4D97-AF65-F5344CB8AC3E}">
        <p14:creationId xmlns:p14="http://schemas.microsoft.com/office/powerpoint/2010/main" val="28089681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8000">
        <p14:flip dir="r"/>
      </p:transition>
    </mc:Choice>
    <mc:Fallback>
      <p:transition spd="slow" advClick="0" advTm="18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88714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Image 2" descr="Une image contenant bâtiment&#10;&#10;Description générée automatiquement">
            <a:extLst>
              <a:ext uri="{FF2B5EF4-FFF2-40B4-BE49-F238E27FC236}">
                <a16:creationId xmlns:a16="http://schemas.microsoft.com/office/drawing/2014/main" id="{B016883B-9447-85A6-6A71-086392885AB9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838E1015-309F-0B0C-4DB9-B4D0C31C2440}"/>
              </a:ext>
            </a:extLst>
          </p:cNvPr>
          <p:cNvSpPr txBox="1"/>
          <p:nvPr/>
        </p:nvSpPr>
        <p:spPr>
          <a:xfrm>
            <a:off x="1696563" y="100098"/>
            <a:ext cx="950027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La Salle de Lecture Du British Muséum Située au centre de la cour</a:t>
            </a:r>
          </a:p>
        </p:txBody>
      </p:sp>
    </p:spTree>
    <p:extLst>
      <p:ext uri="{BB962C8B-B14F-4D97-AF65-F5344CB8AC3E}">
        <p14:creationId xmlns:p14="http://schemas.microsoft.com/office/powerpoint/2010/main" val="30309588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8000">
        <p14:flip dir="r"/>
      </p:transition>
    </mc:Choice>
    <mc:Fallback>
      <p:transition spd="slow" advClick="0" advTm="18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33354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Image 2" descr="Une image contenant personne&#10;&#10;Description générée automatiquement">
            <a:extLst>
              <a:ext uri="{FF2B5EF4-FFF2-40B4-BE49-F238E27FC236}">
                <a16:creationId xmlns:a16="http://schemas.microsoft.com/office/drawing/2014/main" id="{9550AEBD-1ED8-E05C-C119-D48CF81E0BEC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0ACAB347-A6B2-29AC-8656-9E706FA19C90}"/>
              </a:ext>
            </a:extLst>
          </p:cNvPr>
          <p:cNvSpPr txBox="1"/>
          <p:nvPr/>
        </p:nvSpPr>
        <p:spPr>
          <a:xfrm>
            <a:off x="2290220" y="100098"/>
            <a:ext cx="819021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dirty="0">
                <a:solidFill>
                  <a:schemeClr val="bg1"/>
                </a:solidFill>
              </a:rPr>
              <a:t>Jeunes Visiteurs Devant La Pierre de Rosette en ( 1985 )</a:t>
            </a:r>
          </a:p>
        </p:txBody>
      </p:sp>
    </p:spTree>
    <p:extLst>
      <p:ext uri="{BB962C8B-B14F-4D97-AF65-F5344CB8AC3E}">
        <p14:creationId xmlns:p14="http://schemas.microsoft.com/office/powerpoint/2010/main" val="37564427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8000">
        <p14:flip dir="r"/>
      </p:transition>
    </mc:Choice>
    <mc:Fallback>
      <p:transition spd="slow" advClick="0" advTm="18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D99D2C73-08B0-4F6B-A8E9-4651E6BDBE4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968DB88C-7EF2-487C-85D1-848F61F13E3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236D6DB6-4FEB-4016-E88D-AA61FCF436FA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43467" y="643467"/>
            <a:ext cx="5372099" cy="5571066"/>
          </a:xfrm>
          <a:prstGeom prst="rect">
            <a:avLst/>
          </a:prstGeom>
        </p:spPr>
      </p:pic>
      <p:pic>
        <p:nvPicPr>
          <p:cNvPr id="3" name="Image 2" descr="Une image contenant bâtiment&#10;&#10;Description générée automatiquement">
            <a:extLst>
              <a:ext uri="{FF2B5EF4-FFF2-40B4-BE49-F238E27FC236}">
                <a16:creationId xmlns:a16="http://schemas.microsoft.com/office/drawing/2014/main" id="{0D85951E-5D9C-B618-5B4A-ECEA84610C02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1"/>
          <a:stretch/>
        </p:blipFill>
        <p:spPr>
          <a:xfrm>
            <a:off x="6176432" y="643467"/>
            <a:ext cx="5372100" cy="5571066"/>
          </a:xfrm>
          <a:prstGeom prst="rect">
            <a:avLst/>
          </a:prstGeom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40E5E422-4658-7CAC-06B1-DB31FA4E2940}"/>
              </a:ext>
            </a:extLst>
          </p:cNvPr>
          <p:cNvSpPr txBox="1"/>
          <p:nvPr/>
        </p:nvSpPr>
        <p:spPr>
          <a:xfrm>
            <a:off x="5906274" y="18395"/>
            <a:ext cx="652423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Statue  colossale  d’Amenhotep III vers ( 1310 )</a:t>
            </a:r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7D28B1E7-0813-B8C2-25D3-383DC779ED75}"/>
              </a:ext>
            </a:extLst>
          </p:cNvPr>
          <p:cNvSpPr txBox="1"/>
          <p:nvPr/>
        </p:nvSpPr>
        <p:spPr>
          <a:xfrm>
            <a:off x="477012" y="6433304"/>
            <a:ext cx="803394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Statue colossale d’Amenhotep III en quartzite Vers (1350 )</a:t>
            </a:r>
          </a:p>
        </p:txBody>
      </p:sp>
    </p:spTree>
    <p:extLst>
      <p:ext uri="{BB962C8B-B14F-4D97-AF65-F5344CB8AC3E}">
        <p14:creationId xmlns:p14="http://schemas.microsoft.com/office/powerpoint/2010/main" val="37665880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8000">
        <p14:flip dir="r"/>
      </p:transition>
    </mc:Choice>
    <mc:Fallback>
      <p:transition spd="slow" advClick="0" advTm="18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30A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: Shape 7">
            <a:extLst>
              <a:ext uri="{FF2B5EF4-FFF2-40B4-BE49-F238E27FC236}">
                <a16:creationId xmlns:a16="http://schemas.microsoft.com/office/drawing/2014/main" id="{8DAAB828-02C8-4111-AC14-FF5ACEDDFE3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3467" y="0"/>
            <a:ext cx="8797955" cy="6858000"/>
          </a:xfrm>
          <a:custGeom>
            <a:avLst/>
            <a:gdLst>
              <a:gd name="connsiteX0" fmla="*/ 1951386 w 8751613"/>
              <a:gd name="connsiteY0" fmla="*/ 0 h 6858000"/>
              <a:gd name="connsiteX1" fmla="*/ 6808636 w 8751613"/>
              <a:gd name="connsiteY1" fmla="*/ 0 h 6858000"/>
              <a:gd name="connsiteX2" fmla="*/ 6972292 w 8751613"/>
              <a:gd name="connsiteY2" fmla="*/ 272824 h 6858000"/>
              <a:gd name="connsiteX3" fmla="*/ 8684358 w 8751613"/>
              <a:gd name="connsiteY3" fmla="*/ 3126935 h 6858000"/>
              <a:gd name="connsiteX4" fmla="*/ 8684358 w 8751613"/>
              <a:gd name="connsiteY4" fmla="*/ 3731065 h 6858000"/>
              <a:gd name="connsiteX5" fmla="*/ 6813619 w 8751613"/>
              <a:gd name="connsiteY5" fmla="*/ 6849692 h 6858000"/>
              <a:gd name="connsiteX6" fmla="*/ 6808636 w 8751613"/>
              <a:gd name="connsiteY6" fmla="*/ 6858000 h 6858000"/>
              <a:gd name="connsiteX7" fmla="*/ 1951386 w 8751613"/>
              <a:gd name="connsiteY7" fmla="*/ 6858000 h 6858000"/>
              <a:gd name="connsiteX8" fmla="*/ 1787729 w 8751613"/>
              <a:gd name="connsiteY8" fmla="*/ 6585176 h 6858000"/>
              <a:gd name="connsiteX9" fmla="*/ 75663 w 8751613"/>
              <a:gd name="connsiteY9" fmla="*/ 3731065 h 6858000"/>
              <a:gd name="connsiteX10" fmla="*/ 75663 w 8751613"/>
              <a:gd name="connsiteY10" fmla="*/ 3126935 h 6858000"/>
              <a:gd name="connsiteX11" fmla="*/ 1946402 w 8751613"/>
              <a:gd name="connsiteY11" fmla="*/ 8308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8751613" h="6858000">
                <a:moveTo>
                  <a:pt x="1951386" y="0"/>
                </a:moveTo>
                <a:lnTo>
                  <a:pt x="6808636" y="0"/>
                </a:lnTo>
                <a:lnTo>
                  <a:pt x="6972292" y="272824"/>
                </a:lnTo>
                <a:cubicBezTo>
                  <a:pt x="8684358" y="3126935"/>
                  <a:pt x="8684358" y="3126935"/>
                  <a:pt x="8684358" y="3126935"/>
                </a:cubicBezTo>
                <a:cubicBezTo>
                  <a:pt x="8774032" y="3299544"/>
                  <a:pt x="8774032" y="3558457"/>
                  <a:pt x="8684358" y="3731065"/>
                </a:cubicBezTo>
                <a:cubicBezTo>
                  <a:pt x="7154297" y="6281764"/>
                  <a:pt x="6867411" y="6760019"/>
                  <a:pt x="6813619" y="6849692"/>
                </a:cubicBezTo>
                <a:lnTo>
                  <a:pt x="6808636" y="6858000"/>
                </a:lnTo>
                <a:lnTo>
                  <a:pt x="1951386" y="6858000"/>
                </a:lnTo>
                <a:lnTo>
                  <a:pt x="1787729" y="6585176"/>
                </a:lnTo>
                <a:cubicBezTo>
                  <a:pt x="75663" y="3731065"/>
                  <a:pt x="75663" y="3731065"/>
                  <a:pt x="75663" y="3731065"/>
                </a:cubicBezTo>
                <a:cubicBezTo>
                  <a:pt x="-25220" y="3558457"/>
                  <a:pt x="-25220" y="3299544"/>
                  <a:pt x="75663" y="3126935"/>
                </a:cubicBezTo>
                <a:cubicBezTo>
                  <a:pt x="1605724" y="576237"/>
                  <a:pt x="1892611" y="97981"/>
                  <a:pt x="1946402" y="8308"/>
                </a:cubicBezTo>
                <a:close/>
              </a:path>
            </a:pathLst>
          </a:cu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3" name="Image 2" descr="Une image contenant carte&#10;&#10;Description générée automatiquement">
            <a:extLst>
              <a:ext uri="{FF2B5EF4-FFF2-40B4-BE49-F238E27FC236}">
                <a16:creationId xmlns:a16="http://schemas.microsoft.com/office/drawing/2014/main" id="{06CA2B6A-DF91-EFA9-0C1F-632B1C9DE87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96402" y="762000"/>
            <a:ext cx="5901190" cy="5162549"/>
          </a:xfrm>
          <a:prstGeom prst="rect">
            <a:avLst/>
          </a:prstGeom>
        </p:spPr>
      </p:pic>
      <p:grpSp>
        <p:nvGrpSpPr>
          <p:cNvPr id="10" name="Group 9">
            <a:extLst>
              <a:ext uri="{FF2B5EF4-FFF2-40B4-BE49-F238E27FC236}">
                <a16:creationId xmlns:a16="http://schemas.microsoft.com/office/drawing/2014/main" id="{C32D4553-E775-4F16-9A6F-FED8D166A5B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9160561" y="1075188"/>
            <a:ext cx="1562267" cy="1172973"/>
            <a:chOff x="9160561" y="1000124"/>
            <a:chExt cx="1562267" cy="1172973"/>
          </a:xfrm>
        </p:grpSpPr>
        <p:sp>
          <p:nvSpPr>
            <p:cNvPr id="11" name="Freeform 5">
              <a:extLst>
                <a:ext uri="{FF2B5EF4-FFF2-40B4-BE49-F238E27FC236}">
                  <a16:creationId xmlns:a16="http://schemas.microsoft.com/office/drawing/2014/main" id="{50F864A1-23CF-4954-887F-3C4458622A6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9160561" y="1348782"/>
              <a:ext cx="935037" cy="824315"/>
            </a:xfrm>
            <a:custGeom>
              <a:avLst/>
              <a:gdLst>
                <a:gd name="T0" fmla="*/ 225 w 785"/>
                <a:gd name="T1" fmla="*/ 692 h 692"/>
                <a:gd name="T2" fmla="*/ 177 w 785"/>
                <a:gd name="T3" fmla="*/ 665 h 692"/>
                <a:gd name="T4" fmla="*/ 9 w 785"/>
                <a:gd name="T5" fmla="*/ 374 h 692"/>
                <a:gd name="T6" fmla="*/ 9 w 785"/>
                <a:gd name="T7" fmla="*/ 318 h 692"/>
                <a:gd name="T8" fmla="*/ 177 w 785"/>
                <a:gd name="T9" fmla="*/ 27 h 692"/>
                <a:gd name="T10" fmla="*/ 225 w 785"/>
                <a:gd name="T11" fmla="*/ 0 h 692"/>
                <a:gd name="T12" fmla="*/ 561 w 785"/>
                <a:gd name="T13" fmla="*/ 0 h 692"/>
                <a:gd name="T14" fmla="*/ 609 w 785"/>
                <a:gd name="T15" fmla="*/ 27 h 692"/>
                <a:gd name="T16" fmla="*/ 777 w 785"/>
                <a:gd name="T17" fmla="*/ 318 h 692"/>
                <a:gd name="T18" fmla="*/ 777 w 785"/>
                <a:gd name="T19" fmla="*/ 374 h 692"/>
                <a:gd name="T20" fmla="*/ 609 w 785"/>
                <a:gd name="T21" fmla="*/ 665 h 692"/>
                <a:gd name="T22" fmla="*/ 561 w 785"/>
                <a:gd name="T23" fmla="*/ 692 h 692"/>
                <a:gd name="T24" fmla="*/ 225 w 785"/>
                <a:gd name="T25" fmla="*/ 692 h 6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785" h="692">
                  <a:moveTo>
                    <a:pt x="225" y="692"/>
                  </a:moveTo>
                  <a:cubicBezTo>
                    <a:pt x="207" y="692"/>
                    <a:pt x="185" y="680"/>
                    <a:pt x="177" y="665"/>
                  </a:cubicBezTo>
                  <a:cubicBezTo>
                    <a:pt x="9" y="374"/>
                    <a:pt x="9" y="374"/>
                    <a:pt x="9" y="374"/>
                  </a:cubicBezTo>
                  <a:cubicBezTo>
                    <a:pt x="0" y="358"/>
                    <a:pt x="0" y="334"/>
                    <a:pt x="9" y="318"/>
                  </a:cubicBezTo>
                  <a:cubicBezTo>
                    <a:pt x="177" y="27"/>
                    <a:pt x="177" y="27"/>
                    <a:pt x="177" y="27"/>
                  </a:cubicBezTo>
                  <a:cubicBezTo>
                    <a:pt x="185" y="12"/>
                    <a:pt x="207" y="0"/>
                    <a:pt x="225" y="0"/>
                  </a:cubicBezTo>
                  <a:cubicBezTo>
                    <a:pt x="561" y="0"/>
                    <a:pt x="561" y="0"/>
                    <a:pt x="561" y="0"/>
                  </a:cubicBezTo>
                  <a:cubicBezTo>
                    <a:pt x="578" y="0"/>
                    <a:pt x="600" y="12"/>
                    <a:pt x="609" y="27"/>
                  </a:cubicBezTo>
                  <a:cubicBezTo>
                    <a:pt x="777" y="318"/>
                    <a:pt x="777" y="318"/>
                    <a:pt x="777" y="318"/>
                  </a:cubicBezTo>
                  <a:cubicBezTo>
                    <a:pt x="785" y="334"/>
                    <a:pt x="785" y="358"/>
                    <a:pt x="777" y="374"/>
                  </a:cubicBezTo>
                  <a:cubicBezTo>
                    <a:pt x="609" y="665"/>
                    <a:pt x="609" y="665"/>
                    <a:pt x="609" y="665"/>
                  </a:cubicBezTo>
                  <a:cubicBezTo>
                    <a:pt x="600" y="680"/>
                    <a:pt x="578" y="692"/>
                    <a:pt x="561" y="692"/>
                  </a:cubicBezTo>
                  <a:lnTo>
                    <a:pt x="225" y="692"/>
                  </a:lnTo>
                  <a:close/>
                </a:path>
              </a:pathLst>
            </a:custGeom>
            <a:noFill/>
            <a:ln w="28575" cmpd="sng">
              <a:solidFill>
                <a:schemeClr val="tx1"/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5">
              <a:extLst>
                <a:ext uri="{FF2B5EF4-FFF2-40B4-BE49-F238E27FC236}">
                  <a16:creationId xmlns:a16="http://schemas.microsoft.com/office/drawing/2014/main" id="{8D313E8C-7457-407E-BDA5-EACA44D3824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9960661" y="1000124"/>
              <a:ext cx="762167" cy="671915"/>
            </a:xfrm>
            <a:custGeom>
              <a:avLst/>
              <a:gdLst>
                <a:gd name="T0" fmla="*/ 225 w 785"/>
                <a:gd name="T1" fmla="*/ 692 h 692"/>
                <a:gd name="T2" fmla="*/ 177 w 785"/>
                <a:gd name="T3" fmla="*/ 665 h 692"/>
                <a:gd name="T4" fmla="*/ 9 w 785"/>
                <a:gd name="T5" fmla="*/ 374 h 692"/>
                <a:gd name="T6" fmla="*/ 9 w 785"/>
                <a:gd name="T7" fmla="*/ 318 h 692"/>
                <a:gd name="T8" fmla="*/ 177 w 785"/>
                <a:gd name="T9" fmla="*/ 27 h 692"/>
                <a:gd name="T10" fmla="*/ 225 w 785"/>
                <a:gd name="T11" fmla="*/ 0 h 692"/>
                <a:gd name="T12" fmla="*/ 561 w 785"/>
                <a:gd name="T13" fmla="*/ 0 h 692"/>
                <a:gd name="T14" fmla="*/ 609 w 785"/>
                <a:gd name="T15" fmla="*/ 27 h 692"/>
                <a:gd name="T16" fmla="*/ 777 w 785"/>
                <a:gd name="T17" fmla="*/ 318 h 692"/>
                <a:gd name="T18" fmla="*/ 777 w 785"/>
                <a:gd name="T19" fmla="*/ 374 h 692"/>
                <a:gd name="T20" fmla="*/ 609 w 785"/>
                <a:gd name="T21" fmla="*/ 665 h 692"/>
                <a:gd name="T22" fmla="*/ 561 w 785"/>
                <a:gd name="T23" fmla="*/ 692 h 692"/>
                <a:gd name="T24" fmla="*/ 225 w 785"/>
                <a:gd name="T25" fmla="*/ 692 h 6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785" h="692">
                  <a:moveTo>
                    <a:pt x="225" y="692"/>
                  </a:moveTo>
                  <a:cubicBezTo>
                    <a:pt x="207" y="692"/>
                    <a:pt x="185" y="680"/>
                    <a:pt x="177" y="665"/>
                  </a:cubicBezTo>
                  <a:cubicBezTo>
                    <a:pt x="9" y="374"/>
                    <a:pt x="9" y="374"/>
                    <a:pt x="9" y="374"/>
                  </a:cubicBezTo>
                  <a:cubicBezTo>
                    <a:pt x="0" y="358"/>
                    <a:pt x="0" y="334"/>
                    <a:pt x="9" y="318"/>
                  </a:cubicBezTo>
                  <a:cubicBezTo>
                    <a:pt x="177" y="27"/>
                    <a:pt x="177" y="27"/>
                    <a:pt x="177" y="27"/>
                  </a:cubicBezTo>
                  <a:cubicBezTo>
                    <a:pt x="185" y="12"/>
                    <a:pt x="207" y="0"/>
                    <a:pt x="225" y="0"/>
                  </a:cubicBezTo>
                  <a:cubicBezTo>
                    <a:pt x="561" y="0"/>
                    <a:pt x="561" y="0"/>
                    <a:pt x="561" y="0"/>
                  </a:cubicBezTo>
                  <a:cubicBezTo>
                    <a:pt x="578" y="0"/>
                    <a:pt x="600" y="12"/>
                    <a:pt x="609" y="27"/>
                  </a:cubicBezTo>
                  <a:cubicBezTo>
                    <a:pt x="777" y="318"/>
                    <a:pt x="777" y="318"/>
                    <a:pt x="777" y="318"/>
                  </a:cubicBezTo>
                  <a:cubicBezTo>
                    <a:pt x="785" y="334"/>
                    <a:pt x="785" y="358"/>
                    <a:pt x="777" y="374"/>
                  </a:cubicBezTo>
                  <a:cubicBezTo>
                    <a:pt x="609" y="665"/>
                    <a:pt x="609" y="665"/>
                    <a:pt x="609" y="665"/>
                  </a:cubicBezTo>
                  <a:cubicBezTo>
                    <a:pt x="600" y="680"/>
                    <a:pt x="578" y="692"/>
                    <a:pt x="561" y="692"/>
                  </a:cubicBezTo>
                  <a:lnTo>
                    <a:pt x="225" y="692"/>
                  </a:lnTo>
                  <a:close/>
                </a:path>
              </a:pathLst>
            </a:custGeom>
            <a:noFill/>
            <a:ln w="28575" cmpd="sng">
              <a:solidFill>
                <a:schemeClr val="tx1"/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4" name="ZoneTexte 3">
            <a:extLst>
              <a:ext uri="{FF2B5EF4-FFF2-40B4-BE49-F238E27FC236}">
                <a16:creationId xmlns:a16="http://schemas.microsoft.com/office/drawing/2014/main" id="{20B22C36-D661-815A-98CF-826BCEE39D19}"/>
              </a:ext>
            </a:extLst>
          </p:cNvPr>
          <p:cNvSpPr txBox="1"/>
          <p:nvPr/>
        </p:nvSpPr>
        <p:spPr>
          <a:xfrm>
            <a:off x="8343681" y="5139719"/>
            <a:ext cx="363931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Fresque de l’étang dans un jardin de la tombe  de </a:t>
            </a:r>
            <a:r>
              <a:rPr lang="fr-FR" sz="2400" b="1" dirty="0" err="1">
                <a:solidFill>
                  <a:schemeClr val="bg1"/>
                </a:solidFill>
              </a:rPr>
              <a:t>Nebamoun</a:t>
            </a:r>
            <a:r>
              <a:rPr lang="fr-FR" sz="2400" b="1" dirty="0">
                <a:solidFill>
                  <a:schemeClr val="bg1"/>
                </a:solidFill>
              </a:rPr>
              <a:t> , Louxor vers ( 1350 )</a:t>
            </a:r>
          </a:p>
        </p:txBody>
      </p:sp>
    </p:spTree>
    <p:extLst>
      <p:ext uri="{BB962C8B-B14F-4D97-AF65-F5344CB8AC3E}">
        <p14:creationId xmlns:p14="http://schemas.microsoft.com/office/powerpoint/2010/main" val="18352755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8000">
        <p14:flip dir="r"/>
      </p:transition>
    </mc:Choice>
    <mc:Fallback>
      <p:transition spd="slow" advClick="0" advTm="18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94115BF5-DD99-3B5A-52CF-8242C41BFA7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57251" y="238125"/>
            <a:ext cx="6438899" cy="638175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8CB033D-C215-91F1-AAB5-36B5C5590E10}"/>
              </a:ext>
            </a:extLst>
          </p:cNvPr>
          <p:cNvSpPr txBox="1"/>
          <p:nvPr/>
        </p:nvSpPr>
        <p:spPr>
          <a:xfrm>
            <a:off x="7505700" y="4267200"/>
            <a:ext cx="44577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Statue En Calcaire des époux Horemheb</a:t>
            </a:r>
          </a:p>
          <a:p>
            <a:r>
              <a:rPr lang="fr-FR" sz="2400" b="1" dirty="0">
                <a:solidFill>
                  <a:schemeClr val="bg1"/>
                </a:solidFill>
              </a:rPr>
              <a:t>Vers (1300 – 1250 )</a:t>
            </a:r>
          </a:p>
        </p:txBody>
      </p:sp>
    </p:spTree>
    <p:extLst>
      <p:ext uri="{BB962C8B-B14F-4D97-AF65-F5344CB8AC3E}">
        <p14:creationId xmlns:p14="http://schemas.microsoft.com/office/powerpoint/2010/main" val="10993914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8000">
        <p14:flip dir="r"/>
      </p:transition>
    </mc:Choice>
    <mc:Fallback>
      <p:transition spd="slow" advClick="0" advTm="18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30A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7EBFDB7D-DD97-44CE-AFFB-458781A3DB9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" y="0"/>
            <a:ext cx="12191997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Image 2" descr="Une image contenant mur, intérieur, homme, personne&#10;&#10;Description générée automatiquement">
            <a:extLst>
              <a:ext uri="{FF2B5EF4-FFF2-40B4-BE49-F238E27FC236}">
                <a16:creationId xmlns:a16="http://schemas.microsoft.com/office/drawing/2014/main" id="{C1CAB8EF-9232-B43A-578E-2BF866ACC84E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85750" y="171450"/>
            <a:ext cx="8930022" cy="6534150"/>
          </a:xfrm>
          <a:custGeom>
            <a:avLst/>
            <a:gdLst/>
            <a:ahLst/>
            <a:cxnLst/>
            <a:rect l="l" t="t" r="r" b="b"/>
            <a:pathLst>
              <a:path w="9272922" h="6858000">
                <a:moveTo>
                  <a:pt x="0" y="0"/>
                </a:moveTo>
                <a:lnTo>
                  <a:pt x="1733417" y="0"/>
                </a:lnTo>
                <a:lnTo>
                  <a:pt x="3307976" y="0"/>
                </a:lnTo>
                <a:lnTo>
                  <a:pt x="8126249" y="0"/>
                </a:lnTo>
                <a:lnTo>
                  <a:pt x="8138896" y="31774"/>
                </a:lnTo>
                <a:cubicBezTo>
                  <a:pt x="9193904" y="2682457"/>
                  <a:pt x="9193904" y="2682457"/>
                  <a:pt x="9193904" y="2682457"/>
                </a:cubicBezTo>
                <a:cubicBezTo>
                  <a:pt x="9299262" y="2988100"/>
                  <a:pt x="9299262" y="3446565"/>
                  <a:pt x="9193904" y="3752208"/>
                </a:cubicBezTo>
                <a:cubicBezTo>
                  <a:pt x="8709916" y="4968215"/>
                  <a:pt x="8331802" y="5918220"/>
                  <a:pt x="8036400" y="6660411"/>
                </a:cubicBezTo>
                <a:lnTo>
                  <a:pt x="7957938" y="6857542"/>
                </a:lnTo>
                <a:lnTo>
                  <a:pt x="3307976" y="6857542"/>
                </a:lnTo>
                <a:lnTo>
                  <a:pt x="3307976" y="6858000"/>
                </a:lnTo>
                <a:lnTo>
                  <a:pt x="0" y="6858000"/>
                </a:lnTo>
                <a:close/>
              </a:path>
            </a:pathLst>
          </a:custGeom>
        </p:spPr>
      </p:pic>
      <p:sp>
        <p:nvSpPr>
          <p:cNvPr id="10" name="Freeform 5">
            <a:extLst>
              <a:ext uri="{FF2B5EF4-FFF2-40B4-BE49-F238E27FC236}">
                <a16:creationId xmlns:a16="http://schemas.microsoft.com/office/drawing/2014/main" id="{50F864A1-23CF-4954-887F-3C4458622A6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9160561" y="1348782"/>
            <a:ext cx="935037" cy="824315"/>
          </a:xfrm>
          <a:custGeom>
            <a:avLst/>
            <a:gdLst>
              <a:gd name="T0" fmla="*/ 225 w 785"/>
              <a:gd name="T1" fmla="*/ 692 h 692"/>
              <a:gd name="T2" fmla="*/ 177 w 785"/>
              <a:gd name="T3" fmla="*/ 665 h 692"/>
              <a:gd name="T4" fmla="*/ 9 w 785"/>
              <a:gd name="T5" fmla="*/ 374 h 692"/>
              <a:gd name="T6" fmla="*/ 9 w 785"/>
              <a:gd name="T7" fmla="*/ 318 h 692"/>
              <a:gd name="T8" fmla="*/ 177 w 785"/>
              <a:gd name="T9" fmla="*/ 27 h 692"/>
              <a:gd name="T10" fmla="*/ 225 w 785"/>
              <a:gd name="T11" fmla="*/ 0 h 692"/>
              <a:gd name="T12" fmla="*/ 561 w 785"/>
              <a:gd name="T13" fmla="*/ 0 h 692"/>
              <a:gd name="T14" fmla="*/ 609 w 785"/>
              <a:gd name="T15" fmla="*/ 27 h 692"/>
              <a:gd name="T16" fmla="*/ 777 w 785"/>
              <a:gd name="T17" fmla="*/ 318 h 692"/>
              <a:gd name="T18" fmla="*/ 777 w 785"/>
              <a:gd name="T19" fmla="*/ 374 h 692"/>
              <a:gd name="T20" fmla="*/ 609 w 785"/>
              <a:gd name="T21" fmla="*/ 665 h 692"/>
              <a:gd name="T22" fmla="*/ 561 w 785"/>
              <a:gd name="T23" fmla="*/ 692 h 692"/>
              <a:gd name="T24" fmla="*/ 225 w 785"/>
              <a:gd name="T25" fmla="*/ 692 h 69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785" h="692">
                <a:moveTo>
                  <a:pt x="225" y="692"/>
                </a:moveTo>
                <a:cubicBezTo>
                  <a:pt x="207" y="692"/>
                  <a:pt x="185" y="680"/>
                  <a:pt x="177" y="665"/>
                </a:cubicBezTo>
                <a:cubicBezTo>
                  <a:pt x="9" y="374"/>
                  <a:pt x="9" y="374"/>
                  <a:pt x="9" y="374"/>
                </a:cubicBezTo>
                <a:cubicBezTo>
                  <a:pt x="0" y="358"/>
                  <a:pt x="0" y="334"/>
                  <a:pt x="9" y="318"/>
                </a:cubicBezTo>
                <a:cubicBezTo>
                  <a:pt x="177" y="27"/>
                  <a:pt x="177" y="27"/>
                  <a:pt x="177" y="27"/>
                </a:cubicBezTo>
                <a:cubicBezTo>
                  <a:pt x="185" y="12"/>
                  <a:pt x="207" y="0"/>
                  <a:pt x="225" y="0"/>
                </a:cubicBezTo>
                <a:cubicBezTo>
                  <a:pt x="561" y="0"/>
                  <a:pt x="561" y="0"/>
                  <a:pt x="561" y="0"/>
                </a:cubicBezTo>
                <a:cubicBezTo>
                  <a:pt x="578" y="0"/>
                  <a:pt x="600" y="12"/>
                  <a:pt x="609" y="27"/>
                </a:cubicBezTo>
                <a:cubicBezTo>
                  <a:pt x="777" y="318"/>
                  <a:pt x="777" y="318"/>
                  <a:pt x="777" y="318"/>
                </a:cubicBezTo>
                <a:cubicBezTo>
                  <a:pt x="785" y="334"/>
                  <a:pt x="785" y="358"/>
                  <a:pt x="777" y="374"/>
                </a:cubicBezTo>
                <a:cubicBezTo>
                  <a:pt x="609" y="665"/>
                  <a:pt x="609" y="665"/>
                  <a:pt x="609" y="665"/>
                </a:cubicBezTo>
                <a:cubicBezTo>
                  <a:pt x="600" y="680"/>
                  <a:pt x="578" y="692"/>
                  <a:pt x="561" y="692"/>
                </a:cubicBezTo>
                <a:lnTo>
                  <a:pt x="225" y="692"/>
                </a:lnTo>
                <a:close/>
              </a:path>
            </a:pathLst>
          </a:custGeom>
          <a:noFill/>
          <a:ln w="28575" cmpd="sng">
            <a:solidFill>
              <a:schemeClr val="tx1"/>
            </a:solidFill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2" name="Freeform 5">
            <a:extLst>
              <a:ext uri="{FF2B5EF4-FFF2-40B4-BE49-F238E27FC236}">
                <a16:creationId xmlns:a16="http://schemas.microsoft.com/office/drawing/2014/main" id="{8D313E8C-7457-407E-BDA5-EACA44D3824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9960661" y="1000124"/>
            <a:ext cx="762167" cy="671915"/>
          </a:xfrm>
          <a:custGeom>
            <a:avLst/>
            <a:gdLst>
              <a:gd name="T0" fmla="*/ 225 w 785"/>
              <a:gd name="T1" fmla="*/ 692 h 692"/>
              <a:gd name="T2" fmla="*/ 177 w 785"/>
              <a:gd name="T3" fmla="*/ 665 h 692"/>
              <a:gd name="T4" fmla="*/ 9 w 785"/>
              <a:gd name="T5" fmla="*/ 374 h 692"/>
              <a:gd name="T6" fmla="*/ 9 w 785"/>
              <a:gd name="T7" fmla="*/ 318 h 692"/>
              <a:gd name="T8" fmla="*/ 177 w 785"/>
              <a:gd name="T9" fmla="*/ 27 h 692"/>
              <a:gd name="T10" fmla="*/ 225 w 785"/>
              <a:gd name="T11" fmla="*/ 0 h 692"/>
              <a:gd name="T12" fmla="*/ 561 w 785"/>
              <a:gd name="T13" fmla="*/ 0 h 692"/>
              <a:gd name="T14" fmla="*/ 609 w 785"/>
              <a:gd name="T15" fmla="*/ 27 h 692"/>
              <a:gd name="T16" fmla="*/ 777 w 785"/>
              <a:gd name="T17" fmla="*/ 318 h 692"/>
              <a:gd name="T18" fmla="*/ 777 w 785"/>
              <a:gd name="T19" fmla="*/ 374 h 692"/>
              <a:gd name="T20" fmla="*/ 609 w 785"/>
              <a:gd name="T21" fmla="*/ 665 h 692"/>
              <a:gd name="T22" fmla="*/ 561 w 785"/>
              <a:gd name="T23" fmla="*/ 692 h 692"/>
              <a:gd name="T24" fmla="*/ 225 w 785"/>
              <a:gd name="T25" fmla="*/ 692 h 69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785" h="692">
                <a:moveTo>
                  <a:pt x="225" y="692"/>
                </a:moveTo>
                <a:cubicBezTo>
                  <a:pt x="207" y="692"/>
                  <a:pt x="185" y="680"/>
                  <a:pt x="177" y="665"/>
                </a:cubicBezTo>
                <a:cubicBezTo>
                  <a:pt x="9" y="374"/>
                  <a:pt x="9" y="374"/>
                  <a:pt x="9" y="374"/>
                </a:cubicBezTo>
                <a:cubicBezTo>
                  <a:pt x="0" y="358"/>
                  <a:pt x="0" y="334"/>
                  <a:pt x="9" y="318"/>
                </a:cubicBezTo>
                <a:cubicBezTo>
                  <a:pt x="177" y="27"/>
                  <a:pt x="177" y="27"/>
                  <a:pt x="177" y="27"/>
                </a:cubicBezTo>
                <a:cubicBezTo>
                  <a:pt x="185" y="12"/>
                  <a:pt x="207" y="0"/>
                  <a:pt x="225" y="0"/>
                </a:cubicBezTo>
                <a:cubicBezTo>
                  <a:pt x="561" y="0"/>
                  <a:pt x="561" y="0"/>
                  <a:pt x="561" y="0"/>
                </a:cubicBezTo>
                <a:cubicBezTo>
                  <a:pt x="578" y="0"/>
                  <a:pt x="600" y="12"/>
                  <a:pt x="609" y="27"/>
                </a:cubicBezTo>
                <a:cubicBezTo>
                  <a:pt x="777" y="318"/>
                  <a:pt x="777" y="318"/>
                  <a:pt x="777" y="318"/>
                </a:cubicBezTo>
                <a:cubicBezTo>
                  <a:pt x="785" y="334"/>
                  <a:pt x="785" y="358"/>
                  <a:pt x="777" y="374"/>
                </a:cubicBezTo>
                <a:cubicBezTo>
                  <a:pt x="609" y="665"/>
                  <a:pt x="609" y="665"/>
                  <a:pt x="609" y="665"/>
                </a:cubicBezTo>
                <a:cubicBezTo>
                  <a:pt x="600" y="680"/>
                  <a:pt x="578" y="692"/>
                  <a:pt x="561" y="692"/>
                </a:cubicBezTo>
                <a:lnTo>
                  <a:pt x="225" y="692"/>
                </a:lnTo>
                <a:close/>
              </a:path>
            </a:pathLst>
          </a:custGeom>
          <a:noFill/>
          <a:ln w="28575" cmpd="sng">
            <a:solidFill>
              <a:schemeClr val="tx1"/>
            </a:solidFill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38682116-E300-9686-E98D-FE4C2845DF55}"/>
              </a:ext>
            </a:extLst>
          </p:cNvPr>
          <p:cNvSpPr txBox="1"/>
          <p:nvPr/>
        </p:nvSpPr>
        <p:spPr>
          <a:xfrm>
            <a:off x="8572500" y="5010150"/>
            <a:ext cx="215032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Grande Tête En granite d’Aménophis  III ( 1350 )</a:t>
            </a:r>
          </a:p>
        </p:txBody>
      </p:sp>
    </p:spTree>
    <p:extLst>
      <p:ext uri="{BB962C8B-B14F-4D97-AF65-F5344CB8AC3E}">
        <p14:creationId xmlns:p14="http://schemas.microsoft.com/office/powerpoint/2010/main" val="1359205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8000">
        <p14:flip dir="r"/>
      </p:transition>
    </mc:Choice>
    <mc:Fallback>
      <p:transition spd="slow" advClick="0" advTm="18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5F77266C-EC4B-CA18-D34A-F180B0B985D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90551" y="200025"/>
            <a:ext cx="6838146" cy="645795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BD8994B-D698-CD10-4037-149EB92AA303}"/>
              </a:ext>
            </a:extLst>
          </p:cNvPr>
          <p:cNvSpPr txBox="1"/>
          <p:nvPr/>
        </p:nvSpPr>
        <p:spPr>
          <a:xfrm>
            <a:off x="7981950" y="4438650"/>
            <a:ext cx="381381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Grand Buste de Ramsès  (1250 )</a:t>
            </a:r>
          </a:p>
        </p:txBody>
      </p:sp>
    </p:spTree>
    <p:extLst>
      <p:ext uri="{BB962C8B-B14F-4D97-AF65-F5344CB8AC3E}">
        <p14:creationId xmlns:p14="http://schemas.microsoft.com/office/powerpoint/2010/main" val="31447682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8000">
        <p14:flip dir="r"/>
      </p:transition>
    </mc:Choice>
    <mc:Fallback>
      <p:transition spd="slow" advClick="0" advTm="18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D99D2C73-08B0-4F6B-A8E9-4651E6BDBE4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968DB88C-7EF2-487C-85D1-848F61F13E3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Image 4" descr="Une image contenant texte, intérieur&#10;&#10;Description générée automatiquement">
            <a:extLst>
              <a:ext uri="{FF2B5EF4-FFF2-40B4-BE49-F238E27FC236}">
                <a16:creationId xmlns:a16="http://schemas.microsoft.com/office/drawing/2014/main" id="{5484F5E7-B627-959B-3D75-22974184F3FF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43467" y="643467"/>
            <a:ext cx="5372099" cy="5571066"/>
          </a:xfrm>
          <a:prstGeom prst="rect">
            <a:avLst/>
          </a:prstGeom>
        </p:spPr>
      </p:pic>
      <p:pic>
        <p:nvPicPr>
          <p:cNvPr id="3" name="Image 2" descr="Une image contenant intérieur, debout, noir&#10;&#10;Description générée automatiquement">
            <a:extLst>
              <a:ext uri="{FF2B5EF4-FFF2-40B4-BE49-F238E27FC236}">
                <a16:creationId xmlns:a16="http://schemas.microsoft.com/office/drawing/2014/main" id="{6DF90411-5133-8E55-C1AE-E6FA1A01D423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176432" y="643467"/>
            <a:ext cx="5372100" cy="5571066"/>
          </a:xfrm>
          <a:prstGeom prst="rect">
            <a:avLst/>
          </a:prstGeom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370F552D-A973-4B51-5093-A51515A78752}"/>
              </a:ext>
            </a:extLst>
          </p:cNvPr>
          <p:cNvSpPr txBox="1"/>
          <p:nvPr/>
        </p:nvSpPr>
        <p:spPr>
          <a:xfrm>
            <a:off x="477012" y="0"/>
            <a:ext cx="989228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1/Peinture De Fayoum : Portrait d’un grec établi  à Thèbes II° Siècle</a:t>
            </a:r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432953AF-E431-7B08-AC2A-C19D9EE4A53B}"/>
              </a:ext>
            </a:extLst>
          </p:cNvPr>
          <p:cNvSpPr txBox="1"/>
          <p:nvPr/>
        </p:nvSpPr>
        <p:spPr>
          <a:xfrm>
            <a:off x="4718304" y="6414730"/>
            <a:ext cx="893521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2/Chat de Bronze  ,époque  tardive  entre ( 664 – et 332 )</a:t>
            </a:r>
          </a:p>
        </p:txBody>
      </p:sp>
    </p:spTree>
    <p:extLst>
      <p:ext uri="{BB962C8B-B14F-4D97-AF65-F5344CB8AC3E}">
        <p14:creationId xmlns:p14="http://schemas.microsoft.com/office/powerpoint/2010/main" val="23125327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8000">
        <p14:flip dir="r"/>
      </p:transition>
    </mc:Choice>
    <mc:Fallback>
      <p:transition spd="slow" advClick="0" advTm="18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846B4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Image 4" descr="Une image contenant plancher, intérieur&#10;&#10;Description générée automatiquement">
            <a:extLst>
              <a:ext uri="{FF2B5EF4-FFF2-40B4-BE49-F238E27FC236}">
                <a16:creationId xmlns:a16="http://schemas.microsoft.com/office/drawing/2014/main" id="{E3171FDA-20D7-2762-6A81-4C5DFD0072E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7365BAF1-CEDD-0862-0E81-F43C72AC20A1}"/>
              </a:ext>
            </a:extLst>
          </p:cNvPr>
          <p:cNvSpPr txBox="1"/>
          <p:nvPr/>
        </p:nvSpPr>
        <p:spPr>
          <a:xfrm>
            <a:off x="4706874" y="9198"/>
            <a:ext cx="950595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Marbre  du Parthénon</a:t>
            </a:r>
          </a:p>
        </p:txBody>
      </p:sp>
    </p:spTree>
    <p:extLst>
      <p:ext uri="{BB962C8B-B14F-4D97-AF65-F5344CB8AC3E}">
        <p14:creationId xmlns:p14="http://schemas.microsoft.com/office/powerpoint/2010/main" val="38831240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8000">
        <p14:flip dir="r"/>
      </p:transition>
    </mc:Choice>
    <mc:Fallback>
      <p:transition spd="slow" advClick="0" advTm="18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95816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Image 2" descr="Une image contenant intérieur, plusieurs, colonnade&#10;&#10;Description générée automatiquement">
            <a:extLst>
              <a:ext uri="{FF2B5EF4-FFF2-40B4-BE49-F238E27FC236}">
                <a16:creationId xmlns:a16="http://schemas.microsoft.com/office/drawing/2014/main" id="{CC380FEF-C018-58B2-650B-C8E6BC8A2800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6FE574CF-6CA5-4AF9-EF04-65E7BC050983}"/>
              </a:ext>
            </a:extLst>
          </p:cNvPr>
          <p:cNvSpPr txBox="1"/>
          <p:nvPr/>
        </p:nvSpPr>
        <p:spPr>
          <a:xfrm>
            <a:off x="1274064" y="0"/>
            <a:ext cx="1044092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Parthénon ;Fronton est et Métopes  du mur sud ;Athènes (447 – 438 )</a:t>
            </a:r>
          </a:p>
        </p:txBody>
      </p:sp>
    </p:spTree>
    <p:extLst>
      <p:ext uri="{BB962C8B-B14F-4D97-AF65-F5344CB8AC3E}">
        <p14:creationId xmlns:p14="http://schemas.microsoft.com/office/powerpoint/2010/main" val="21031522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8000">
        <p14:flip dir="r"/>
      </p:transition>
    </mc:Choice>
    <mc:Fallback>
      <p:transition spd="slow" advClick="0" advTm="18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16B067B1-F4E5-4FDF-813D-C9E872E8007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gradFill flip="none" rotWithShape="1">
            <a:gsLst>
              <a:gs pos="0">
                <a:schemeClr val="accent1"/>
              </a:gs>
              <a:gs pos="100000">
                <a:schemeClr val="accent2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2655CBB9-B0C1-D9D6-0786-E0846F0428A3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07775" y="438149"/>
            <a:ext cx="11576450" cy="6158413"/>
          </a:xfrm>
          <a:prstGeom prst="rect">
            <a:avLst/>
          </a:prstGeom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092499A2-D1ED-9951-EBEF-992727FFF736}"/>
              </a:ext>
            </a:extLst>
          </p:cNvPr>
          <p:cNvSpPr txBox="1"/>
          <p:nvPr/>
        </p:nvSpPr>
        <p:spPr>
          <a:xfrm>
            <a:off x="1692475" y="30605"/>
            <a:ext cx="93726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Caryatide  et Colonne ionique de L’Erechthéion Athènes  (420  415 )</a:t>
            </a:r>
          </a:p>
        </p:txBody>
      </p:sp>
    </p:spTree>
    <p:extLst>
      <p:ext uri="{BB962C8B-B14F-4D97-AF65-F5344CB8AC3E}">
        <p14:creationId xmlns:p14="http://schemas.microsoft.com/office/powerpoint/2010/main" val="21466630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8000">
        <p14:flip dir="r"/>
      </p:transition>
    </mc:Choice>
    <mc:Fallback>
      <p:transition spd="slow" advClick="0" advTm="18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30A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3" name="Image 2" descr="Une image contenant intérieur, plancher, chaîne&#10;&#10;Description générée automatiquement">
            <a:extLst>
              <a:ext uri="{FF2B5EF4-FFF2-40B4-BE49-F238E27FC236}">
                <a16:creationId xmlns:a16="http://schemas.microsoft.com/office/drawing/2014/main" id="{FE3D6DF3-3AC7-B3C6-14E4-139ED0D13109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19456" y="461665"/>
            <a:ext cx="11795760" cy="6231744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CF68809-D892-8773-F1EB-9556E9E95340}"/>
              </a:ext>
            </a:extLst>
          </p:cNvPr>
          <p:cNvSpPr txBox="1"/>
          <p:nvPr/>
        </p:nvSpPr>
        <p:spPr>
          <a:xfrm>
            <a:off x="2305050" y="0"/>
            <a:ext cx="74676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Boucle D’Oreille en Or ,Trésor  d’Egine (1700 1500 )</a:t>
            </a:r>
          </a:p>
        </p:txBody>
      </p:sp>
    </p:spTree>
    <p:extLst>
      <p:ext uri="{BB962C8B-B14F-4D97-AF65-F5344CB8AC3E}">
        <p14:creationId xmlns:p14="http://schemas.microsoft.com/office/powerpoint/2010/main" val="41762097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8000">
        <p14:flip dir="r"/>
      </p:transition>
    </mc:Choice>
    <mc:Fallback>
      <p:transition spd="slow" advClick="0" advTm="18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9">
            <a:extLst>
              <a:ext uri="{FF2B5EF4-FFF2-40B4-BE49-F238E27FC236}">
                <a16:creationId xmlns:a16="http://schemas.microsoft.com/office/drawing/2014/main" id="{D99D2C73-08B0-4F6B-A8E9-4651E6BDBE4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968DB88C-7EF2-487C-85D1-848F61F13E3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D8186C1B-C279-90A2-5C59-00722F96C80E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43467" y="643467"/>
            <a:ext cx="5372099" cy="5571066"/>
          </a:xfrm>
          <a:prstGeom prst="rect">
            <a:avLst/>
          </a:prstGeom>
        </p:spPr>
      </p:pic>
      <p:pic>
        <p:nvPicPr>
          <p:cNvPr id="3" name="Image 2" descr="Une image contenant bâtiment, sculpture&#10;&#10;Description générée automatiquement">
            <a:extLst>
              <a:ext uri="{FF2B5EF4-FFF2-40B4-BE49-F238E27FC236}">
                <a16:creationId xmlns:a16="http://schemas.microsoft.com/office/drawing/2014/main" id="{A5CFFC98-6481-6111-C047-F35A35C306F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176432" y="643467"/>
            <a:ext cx="5372100" cy="5571066"/>
          </a:xfrm>
          <a:prstGeom prst="rect">
            <a:avLst/>
          </a:prstGeom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DE781A0E-76A3-FE57-46A2-FFB0454F2D41}"/>
              </a:ext>
            </a:extLst>
          </p:cNvPr>
          <p:cNvSpPr txBox="1"/>
          <p:nvPr/>
        </p:nvSpPr>
        <p:spPr>
          <a:xfrm>
            <a:off x="477012" y="3039"/>
            <a:ext cx="802005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Cheval du Mausolée  d’ Halicarnasse  (-350 )</a:t>
            </a:r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9FB798A2-0C1A-5CA5-AC63-2212730C1755}"/>
              </a:ext>
            </a:extLst>
          </p:cNvPr>
          <p:cNvSpPr txBox="1"/>
          <p:nvPr/>
        </p:nvSpPr>
        <p:spPr>
          <a:xfrm>
            <a:off x="5797296" y="6377940"/>
            <a:ext cx="811987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Tête Colossale  d’ Asclépios, Mélos  (-325 – 330 )</a:t>
            </a:r>
          </a:p>
        </p:txBody>
      </p:sp>
    </p:spTree>
    <p:extLst>
      <p:ext uri="{BB962C8B-B14F-4D97-AF65-F5344CB8AC3E}">
        <p14:creationId xmlns:p14="http://schemas.microsoft.com/office/powerpoint/2010/main" val="40320786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8000">
        <p14:flip dir="r"/>
      </p:transition>
    </mc:Choice>
    <mc:Fallback>
      <p:transition spd="slow" advClick="0" advTm="18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C3896A03-3945-419A-B66B-4EE266EDD15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" y="0"/>
            <a:ext cx="12191990" cy="6858001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Image 2" descr="Une image contenant intérieur, plancher, mur, plafond&#10;&#10;Description générée automatiquement">
            <a:extLst>
              <a:ext uri="{FF2B5EF4-FFF2-40B4-BE49-F238E27FC236}">
                <a16:creationId xmlns:a16="http://schemas.microsoft.com/office/drawing/2014/main" id="{36012275-1469-D26A-EA65-FB19EFE3C98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151096" y="640615"/>
            <a:ext cx="9889808" cy="557677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B0E35BF-0B74-8F87-CFB2-5FDCDCD08635}"/>
              </a:ext>
            </a:extLst>
          </p:cNvPr>
          <p:cNvSpPr txBox="1"/>
          <p:nvPr/>
        </p:nvSpPr>
        <p:spPr>
          <a:xfrm>
            <a:off x="6222016" y="5017056"/>
            <a:ext cx="481888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Le Mausolée  d’Halicarnasse , une des Sept Merveilles  du monde  vers le milieu  du  IV° siècle av J- C</a:t>
            </a:r>
          </a:p>
        </p:txBody>
      </p:sp>
    </p:spTree>
    <p:extLst>
      <p:ext uri="{BB962C8B-B14F-4D97-AF65-F5344CB8AC3E}">
        <p14:creationId xmlns:p14="http://schemas.microsoft.com/office/powerpoint/2010/main" val="36725982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8000">
        <p14:flip dir="r"/>
      </p:transition>
    </mc:Choice>
    <mc:Fallback>
      <p:transition spd="slow" advClick="0" advTm="18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extérieur, bâtiment, matériau de construction, pierre&#10;&#10;Description générée automatiquement">
            <a:extLst>
              <a:ext uri="{FF2B5EF4-FFF2-40B4-BE49-F238E27FC236}">
                <a16:creationId xmlns:a16="http://schemas.microsoft.com/office/drawing/2014/main" id="{34C6CD4E-9E10-36FB-64E3-F7AFA2CEC32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1450" y="266700"/>
            <a:ext cx="8782050" cy="630555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322D42F-3B3A-0848-25A0-A4FC420C8AE9}"/>
              </a:ext>
            </a:extLst>
          </p:cNvPr>
          <p:cNvSpPr txBox="1"/>
          <p:nvPr/>
        </p:nvSpPr>
        <p:spPr>
          <a:xfrm>
            <a:off x="9144000" y="4457700"/>
            <a:ext cx="287655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Colonne Du temple d’Artémis  à Ephese IV° Siècle</a:t>
            </a:r>
          </a:p>
        </p:txBody>
      </p:sp>
    </p:spTree>
    <p:extLst>
      <p:ext uri="{BB962C8B-B14F-4D97-AF65-F5344CB8AC3E}">
        <p14:creationId xmlns:p14="http://schemas.microsoft.com/office/powerpoint/2010/main" val="42850526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8000">
        <p14:flip dir="r"/>
      </p:transition>
    </mc:Choice>
    <mc:Fallback>
      <p:transition spd="slow" advClick="0" advTm="18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intérieur&#10;&#10;Description générée automatiquement">
            <a:extLst>
              <a:ext uri="{FF2B5EF4-FFF2-40B4-BE49-F238E27FC236}">
                <a16:creationId xmlns:a16="http://schemas.microsoft.com/office/drawing/2014/main" id="{8BEF304C-8E42-53FE-6F91-03949A862A6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1303" y="171450"/>
            <a:ext cx="5904697" cy="64389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251C587-05AC-93D1-AB3D-07463B54DAFC}"/>
              </a:ext>
            </a:extLst>
          </p:cNvPr>
          <p:cNvSpPr txBox="1"/>
          <p:nvPr/>
        </p:nvSpPr>
        <p:spPr>
          <a:xfrm>
            <a:off x="6457950" y="4248150"/>
            <a:ext cx="554274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Vase En Or ;Epoque Claudienne</a:t>
            </a:r>
          </a:p>
        </p:txBody>
      </p:sp>
    </p:spTree>
    <p:extLst>
      <p:ext uri="{BB962C8B-B14F-4D97-AF65-F5344CB8AC3E}">
        <p14:creationId xmlns:p14="http://schemas.microsoft.com/office/powerpoint/2010/main" val="28150595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8000">
        <p14:flip dir="r"/>
      </p:transition>
    </mc:Choice>
    <mc:Fallback>
      <p:transition spd="slow" advClick="0" advTm="18000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30A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DB8DF119-ABDF-E9A7-C579-BAD5329FA47F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1"/>
          <a:stretch/>
        </p:blipFill>
        <p:spPr>
          <a:xfrm>
            <a:off x="321733" y="533399"/>
            <a:ext cx="11548534" cy="6002867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4BF437E-5D7E-AE9B-43EB-9E13D7974D3C}"/>
              </a:ext>
            </a:extLst>
          </p:cNvPr>
          <p:cNvSpPr txBox="1"/>
          <p:nvPr/>
        </p:nvSpPr>
        <p:spPr>
          <a:xfrm>
            <a:off x="148166" y="-1"/>
            <a:ext cx="1230596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Couronne de Chêne Dorée avec une Abeille et deux </a:t>
            </a:r>
            <a:r>
              <a:rPr lang="fr-FR" sz="2400" b="1" dirty="0" err="1"/>
              <a:t>cigalles</a:t>
            </a:r>
            <a:r>
              <a:rPr lang="fr-FR" sz="2400" b="1" dirty="0"/>
              <a:t>  (Turquie occidentale ( -350 300 )</a:t>
            </a:r>
          </a:p>
        </p:txBody>
      </p:sp>
    </p:spTree>
    <p:extLst>
      <p:ext uri="{BB962C8B-B14F-4D97-AF65-F5344CB8AC3E}">
        <p14:creationId xmlns:p14="http://schemas.microsoft.com/office/powerpoint/2010/main" val="2664322006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8000">
        <p14:flip dir="r"/>
      </p:transition>
    </mc:Choice>
    <mc:Fallback>
      <p:transition spd="slow" advClick="0" advTm="18000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tint val="95000"/>
            <a:satMod val="17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pierre&#10;&#10;Description générée automatiquement">
            <a:extLst>
              <a:ext uri="{FF2B5EF4-FFF2-40B4-BE49-F238E27FC236}">
                <a16:creationId xmlns:a16="http://schemas.microsoft.com/office/drawing/2014/main" id="{1CD87B8A-89DB-7DE1-B128-1FC122EDF1B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3CCBC8C-205C-1FBE-0A2A-08D94660FD80}"/>
              </a:ext>
            </a:extLst>
          </p:cNvPr>
          <p:cNvSpPr txBox="1"/>
          <p:nvPr/>
        </p:nvSpPr>
        <p:spPr>
          <a:xfrm>
            <a:off x="643468" y="168812"/>
            <a:ext cx="1141254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Reconstitution De Monument de Néréides ,Xanthe ,Lycie vers  390 av j-c</a:t>
            </a:r>
          </a:p>
        </p:txBody>
      </p:sp>
    </p:spTree>
    <p:extLst>
      <p:ext uri="{BB962C8B-B14F-4D97-AF65-F5344CB8AC3E}">
        <p14:creationId xmlns:p14="http://schemas.microsoft.com/office/powerpoint/2010/main" val="1682458263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8000">
        <p14:flip dir="r"/>
      </p:transition>
    </mc:Choice>
    <mc:Fallback>
      <p:transition spd="slow" advClick="0" advTm="18000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pierre, voûte&#10;&#10;Description générée automatiquement">
            <a:extLst>
              <a:ext uri="{FF2B5EF4-FFF2-40B4-BE49-F238E27FC236}">
                <a16:creationId xmlns:a16="http://schemas.microsoft.com/office/drawing/2014/main" id="{30CC8B98-FEAC-AF3F-9A59-35147D78C30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1168" y="219456"/>
            <a:ext cx="6022848" cy="6419088"/>
          </a:xfrm>
          <a:prstGeom prst="rect">
            <a:avLst/>
          </a:prstGeom>
          <a:ln>
            <a:solidFill>
              <a:schemeClr val="bg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97DC693-7E5B-520D-251C-8996E892ED69}"/>
              </a:ext>
            </a:extLst>
          </p:cNvPr>
          <p:cNvSpPr txBox="1"/>
          <p:nvPr/>
        </p:nvSpPr>
        <p:spPr>
          <a:xfrm>
            <a:off x="6560703" y="5271868"/>
            <a:ext cx="543012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Tombe de </a:t>
            </a:r>
            <a:r>
              <a:rPr lang="fr-FR" sz="2400" b="1" dirty="0" err="1">
                <a:solidFill>
                  <a:schemeClr val="bg1"/>
                </a:solidFill>
              </a:rPr>
              <a:t>Payava</a:t>
            </a:r>
            <a:r>
              <a:rPr lang="fr-FR" sz="2400" b="1" dirty="0">
                <a:solidFill>
                  <a:schemeClr val="bg1"/>
                </a:solidFill>
              </a:rPr>
              <a:t> ,Lycie ,Xanthe</a:t>
            </a:r>
          </a:p>
        </p:txBody>
      </p:sp>
    </p:spTree>
    <p:extLst>
      <p:ext uri="{BB962C8B-B14F-4D97-AF65-F5344CB8AC3E}">
        <p14:creationId xmlns:p14="http://schemas.microsoft.com/office/powerpoint/2010/main" val="36361686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8000">
        <p14:flip dir="r"/>
      </p:transition>
    </mc:Choice>
    <mc:Fallback>
      <p:transition spd="slow" advClick="0" advTm="18000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D99D2C73-08B0-4F6B-A8E9-4651E6BDBE4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968DB88C-7EF2-487C-85D1-848F61F13E3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Image 2" descr="Une image contenant tasse, vaisseau, café, intérieur&#10;&#10;Description générée automatiquement">
            <a:extLst>
              <a:ext uri="{FF2B5EF4-FFF2-40B4-BE49-F238E27FC236}">
                <a16:creationId xmlns:a16="http://schemas.microsoft.com/office/drawing/2014/main" id="{B40CA2AB-6803-1CE4-F66B-D76E3E782DAE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43467" y="643467"/>
            <a:ext cx="5372099" cy="5571066"/>
          </a:xfrm>
          <a:prstGeom prst="rect">
            <a:avLst/>
          </a:prstGeom>
        </p:spPr>
      </p:pic>
      <p:pic>
        <p:nvPicPr>
          <p:cNvPr id="5" name="Image 4" descr="Une image contenant texte, intérieur, casque&#10;&#10;Description générée automatiquement">
            <a:extLst>
              <a:ext uri="{FF2B5EF4-FFF2-40B4-BE49-F238E27FC236}">
                <a16:creationId xmlns:a16="http://schemas.microsoft.com/office/drawing/2014/main" id="{E52C5725-BF28-2371-8AD1-A301F04EAC4A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176432" y="643467"/>
            <a:ext cx="5372100" cy="5571066"/>
          </a:xfrm>
          <a:prstGeom prst="rect">
            <a:avLst/>
          </a:prstGeom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1F12692F-D321-422B-95B0-209653309061}"/>
              </a:ext>
            </a:extLst>
          </p:cNvPr>
          <p:cNvSpPr txBox="1"/>
          <p:nvPr/>
        </p:nvSpPr>
        <p:spPr>
          <a:xfrm>
            <a:off x="6746865" y="82040"/>
            <a:ext cx="579611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Casque de gladiateur de Pompéi</a:t>
            </a:r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10EDADD3-B459-BC9D-F2BA-893971E016D5}"/>
              </a:ext>
            </a:extLst>
          </p:cNvPr>
          <p:cNvSpPr txBox="1"/>
          <p:nvPr/>
        </p:nvSpPr>
        <p:spPr>
          <a:xfrm>
            <a:off x="2278966" y="82040"/>
            <a:ext cx="597948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Vase Portland</a:t>
            </a:r>
          </a:p>
        </p:txBody>
      </p:sp>
    </p:spTree>
    <p:extLst>
      <p:ext uri="{BB962C8B-B14F-4D97-AF65-F5344CB8AC3E}">
        <p14:creationId xmlns:p14="http://schemas.microsoft.com/office/powerpoint/2010/main" val="4221411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8000">
        <p14:flip dir="r"/>
      </p:transition>
    </mc:Choice>
    <mc:Fallback>
      <p:transition spd="slow" advClick="0" advTm="18000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D99D2C73-08B0-4F6B-A8E9-4651E6BDBE4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968DB88C-7EF2-487C-85D1-848F61F13E3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Image 2" descr="Une image contenant sculpture, bâtiment&#10;&#10;Description générée automatiquement">
            <a:extLst>
              <a:ext uri="{FF2B5EF4-FFF2-40B4-BE49-F238E27FC236}">
                <a16:creationId xmlns:a16="http://schemas.microsoft.com/office/drawing/2014/main" id="{DFD78639-5FF0-E594-828E-F0D10EC0FCEC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43467" y="643467"/>
            <a:ext cx="5372099" cy="5571066"/>
          </a:xfrm>
          <a:prstGeom prst="rect">
            <a:avLst/>
          </a:prstGeom>
        </p:spPr>
      </p:pic>
      <p:pic>
        <p:nvPicPr>
          <p:cNvPr id="5" name="Image 4" descr="Une image contenant bâtiment, sculpture&#10;&#10;Description générée automatiquement">
            <a:extLst>
              <a:ext uri="{FF2B5EF4-FFF2-40B4-BE49-F238E27FC236}">
                <a16:creationId xmlns:a16="http://schemas.microsoft.com/office/drawing/2014/main" id="{1335B4A1-C3DA-0C61-2209-D9D8BAABA01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176432" y="643467"/>
            <a:ext cx="5372100" cy="5571066"/>
          </a:xfrm>
          <a:prstGeom prst="rect">
            <a:avLst/>
          </a:prstGeom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8093CF51-32FF-B2B1-66D9-06F8EA5C81E2}"/>
              </a:ext>
            </a:extLst>
          </p:cNvPr>
          <p:cNvSpPr txBox="1"/>
          <p:nvPr/>
        </p:nvSpPr>
        <p:spPr>
          <a:xfrm>
            <a:off x="5838093" y="18395"/>
            <a:ext cx="973484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Copie Romaine  en marbre  du &lt; Tireur  d’épine  &gt; </a:t>
            </a:r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680D07C3-D3E9-EC27-A2FA-F24BDC8E1B51}"/>
              </a:ext>
            </a:extLst>
          </p:cNvPr>
          <p:cNvSpPr txBox="1"/>
          <p:nvPr/>
        </p:nvSpPr>
        <p:spPr>
          <a:xfrm>
            <a:off x="396578" y="36790"/>
            <a:ext cx="561898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Une version de la &lt;Vénus  accroupie  &gt;</a:t>
            </a:r>
          </a:p>
        </p:txBody>
      </p:sp>
    </p:spTree>
    <p:extLst>
      <p:ext uri="{BB962C8B-B14F-4D97-AF65-F5344CB8AC3E}">
        <p14:creationId xmlns:p14="http://schemas.microsoft.com/office/powerpoint/2010/main" val="3673503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8000">
        <p14:flip dir="r"/>
      </p:transition>
    </mc:Choice>
    <mc:Fallback>
      <p:transition spd="slow" advClick="0" advTm="18000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>
            <a:extLst>
              <a:ext uri="{FF2B5EF4-FFF2-40B4-BE49-F238E27FC236}">
                <a16:creationId xmlns:a16="http://schemas.microsoft.com/office/drawing/2014/main" id="{D99D2C73-08B0-4F6B-A8E9-4651E6BDBE4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968DB88C-7EF2-487C-85D1-848F61F13E3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Image 2" descr="Une image contenant texte, intérieur, mur, couteau&#10;&#10;Description générée automatiquement">
            <a:extLst>
              <a:ext uri="{FF2B5EF4-FFF2-40B4-BE49-F238E27FC236}">
                <a16:creationId xmlns:a16="http://schemas.microsoft.com/office/drawing/2014/main" id="{21766584-3B09-3D4B-75A5-2D98AB23EB4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43467" y="643467"/>
            <a:ext cx="5372099" cy="5571066"/>
          </a:xfrm>
          <a:prstGeom prst="rect">
            <a:avLst/>
          </a:prstGeom>
        </p:spPr>
      </p:pic>
      <p:pic>
        <p:nvPicPr>
          <p:cNvPr id="7" name="Image 6" descr="Une image contenant intérieur, plancher, mur, bâtiment&#10;&#10;Description générée automatiquement">
            <a:extLst>
              <a:ext uri="{FF2B5EF4-FFF2-40B4-BE49-F238E27FC236}">
                <a16:creationId xmlns:a16="http://schemas.microsoft.com/office/drawing/2014/main" id="{76306ECA-8095-648C-4721-24D47B154FC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176432" y="643467"/>
            <a:ext cx="5372100" cy="5571066"/>
          </a:xfrm>
          <a:prstGeom prst="rect">
            <a:avLst/>
          </a:prstGeom>
        </p:spPr>
      </p:pic>
      <p:sp>
        <p:nvSpPr>
          <p:cNvPr id="8" name="ZoneTexte 7">
            <a:extLst>
              <a:ext uri="{FF2B5EF4-FFF2-40B4-BE49-F238E27FC236}">
                <a16:creationId xmlns:a16="http://schemas.microsoft.com/office/drawing/2014/main" id="{1CE002A6-56F4-D5B3-B955-7557304A97D6}"/>
              </a:ext>
            </a:extLst>
          </p:cNvPr>
          <p:cNvSpPr txBox="1"/>
          <p:nvPr/>
        </p:nvSpPr>
        <p:spPr>
          <a:xfrm>
            <a:off x="282480" y="18395"/>
            <a:ext cx="884652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1/Epée  dite  de Tibère  ,Glaive  Romain  et son Fourreau</a:t>
            </a:r>
          </a:p>
        </p:txBody>
      </p:sp>
      <p:sp>
        <p:nvSpPr>
          <p:cNvPr id="9" name="ZoneTexte 8">
            <a:extLst>
              <a:ext uri="{FF2B5EF4-FFF2-40B4-BE49-F238E27FC236}">
                <a16:creationId xmlns:a16="http://schemas.microsoft.com/office/drawing/2014/main" id="{3CA38DA0-D0C9-2B4A-71EC-B6E32A412636}"/>
              </a:ext>
            </a:extLst>
          </p:cNvPr>
          <p:cNvSpPr txBox="1"/>
          <p:nvPr/>
        </p:nvSpPr>
        <p:spPr>
          <a:xfrm>
            <a:off x="4944081" y="6414730"/>
            <a:ext cx="1145515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2/Une Paire de Lions Ailés et des bas  reliefs  de Nimrod</a:t>
            </a:r>
          </a:p>
        </p:txBody>
      </p:sp>
    </p:spTree>
    <p:extLst>
      <p:ext uri="{BB962C8B-B14F-4D97-AF65-F5344CB8AC3E}">
        <p14:creationId xmlns:p14="http://schemas.microsoft.com/office/powerpoint/2010/main" val="32595111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8000">
        <p14:flip dir="r"/>
      </p:transition>
    </mc:Choice>
    <mc:Fallback>
      <p:transition spd="slow" advClick="0" advTm="18000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3BB5D57-6178-4F62-B472-0312F6D95A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71593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Image 2" descr="Une image contenant intérieur, morceau, fermer&#10;&#10;Description générée automatiquement">
            <a:extLst>
              <a:ext uri="{FF2B5EF4-FFF2-40B4-BE49-F238E27FC236}">
                <a16:creationId xmlns:a16="http://schemas.microsoft.com/office/drawing/2014/main" id="{A711445F-0B80-CA44-161D-3BC19AB1F432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43467" y="643467"/>
            <a:ext cx="10905066" cy="5571066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C61BD32-7542-4D52-BA5A-3ADE869BF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6081FE74-4492-DD52-2A5B-454544A489FD}"/>
              </a:ext>
            </a:extLst>
          </p:cNvPr>
          <p:cNvSpPr txBox="1"/>
          <p:nvPr/>
        </p:nvSpPr>
        <p:spPr>
          <a:xfrm>
            <a:off x="1192490" y="5430129"/>
            <a:ext cx="1090506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Lee Cylindre de Cyrus (entre  559 et 530 av, j-c  ) , Souvent Considéré Comme la Première Charte  des droits de L’Homme </a:t>
            </a:r>
          </a:p>
        </p:txBody>
      </p:sp>
    </p:spTree>
    <p:extLst>
      <p:ext uri="{BB962C8B-B14F-4D97-AF65-F5344CB8AC3E}">
        <p14:creationId xmlns:p14="http://schemas.microsoft.com/office/powerpoint/2010/main" val="27144558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8000">
        <p14:flip dir="r"/>
      </p:transition>
    </mc:Choice>
    <mc:Fallback>
      <p:transition spd="slow" advClick="0" advTm="18000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30A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1" name="Rectangle 30">
            <a:extLst>
              <a:ext uri="{FF2B5EF4-FFF2-40B4-BE49-F238E27FC236}">
                <a16:creationId xmlns:a16="http://schemas.microsoft.com/office/drawing/2014/main" id="{A2509F26-B5DC-4BA7-B476-4CB044237A2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Impact" panose="020B0806030902050204"/>
              <a:ea typeface="+mn-ea"/>
              <a:cs typeface="+mn-cs"/>
            </a:endParaRPr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id="{DB103EB1-B135-4526-B883-33228FC27FF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1480000">
            <a:off x="815340" y="683404"/>
            <a:ext cx="10561320" cy="5404104"/>
          </a:xfrm>
          <a:prstGeom prst="rect">
            <a:avLst/>
          </a:prstGeom>
          <a:solidFill>
            <a:srgbClr val="FFFFFF"/>
          </a:solidFill>
          <a:ln w="3175" cap="sq" cmpd="thinThick">
            <a:solidFill>
              <a:srgbClr val="DDDDDD"/>
            </a:solidFill>
            <a:miter lim="800000"/>
          </a:ln>
          <a:effectLst>
            <a:outerShdw blurRad="266700" dist="1143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Impact" panose="020B0806030902050204"/>
              <a:ea typeface="+mn-ea"/>
              <a:cs typeface="+mn-cs"/>
            </a:endParaRPr>
          </a:p>
        </p:txBody>
      </p:sp>
      <p:pic>
        <p:nvPicPr>
          <p:cNvPr id="3" name="Image 2" descr="Une image contenant intérieur&#10;&#10;Description générée automatiquement">
            <a:extLst>
              <a:ext uri="{FF2B5EF4-FFF2-40B4-BE49-F238E27FC236}">
                <a16:creationId xmlns:a16="http://schemas.microsoft.com/office/drawing/2014/main" id="{841DF35C-B00E-6EAD-20EE-D03705ABBEF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1"/>
          <a:stretch/>
        </p:blipFill>
        <p:spPr>
          <a:xfrm rot="21480000">
            <a:off x="1137837" y="1003258"/>
            <a:ext cx="9916327" cy="4764396"/>
          </a:xfrm>
          <a:prstGeom prst="rect">
            <a:avLst/>
          </a:prstGeom>
          <a:ln w="323850" cmpd="tri">
            <a:solidFill>
              <a:srgbClr val="C00000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C7F8FDF-0AC8-307D-0EDF-3FF5EA8FF038}"/>
              </a:ext>
            </a:extLst>
          </p:cNvPr>
          <p:cNvSpPr txBox="1"/>
          <p:nvPr/>
        </p:nvSpPr>
        <p:spPr>
          <a:xfrm>
            <a:off x="6096000" y="6020114"/>
            <a:ext cx="591428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Le Bélier Dans Un Fourré &lt;Bouquetin Se Nourrissant des feuilles  d’un Arbuste &gt;</a:t>
            </a:r>
          </a:p>
        </p:txBody>
      </p:sp>
    </p:spTree>
    <p:extLst>
      <p:ext uri="{BB962C8B-B14F-4D97-AF65-F5344CB8AC3E}">
        <p14:creationId xmlns:p14="http://schemas.microsoft.com/office/powerpoint/2010/main" val="25496253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8000">
        <p14:flip dir="r"/>
      </p:transition>
    </mc:Choice>
    <mc:Fallback>
      <p:transition spd="slow" advClick="0" advTm="18000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30A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texte&#10;&#10;Description générée automatiquement">
            <a:extLst>
              <a:ext uri="{FF2B5EF4-FFF2-40B4-BE49-F238E27FC236}">
                <a16:creationId xmlns:a16="http://schemas.microsoft.com/office/drawing/2014/main" id="{7FE97F78-4C3D-B3F4-7810-C0F2A652572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43467" y="830997"/>
            <a:ext cx="10905066" cy="59055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47A8640-B5B0-07AD-122E-44471E50F79D}"/>
              </a:ext>
            </a:extLst>
          </p:cNvPr>
          <p:cNvSpPr txBox="1"/>
          <p:nvPr/>
        </p:nvSpPr>
        <p:spPr>
          <a:xfrm>
            <a:off x="1901952" y="0"/>
            <a:ext cx="934516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L’étendard  ‘Ur  Montrant Des Scènes de Guerres  et de Paix  ,Tombes Royales d’Ur  , Sumer  vers 2600</a:t>
            </a:r>
          </a:p>
        </p:txBody>
      </p:sp>
    </p:spTree>
    <p:extLst>
      <p:ext uri="{BB962C8B-B14F-4D97-AF65-F5344CB8AC3E}">
        <p14:creationId xmlns:p14="http://schemas.microsoft.com/office/powerpoint/2010/main" val="4662373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8000">
        <p14:flip dir="r"/>
      </p:transition>
    </mc:Choice>
    <mc:Fallback>
      <p:transition spd="slow" advClick="0" advTm="18000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mammifère&#10;&#10;Description générée automatiquement">
            <a:extLst>
              <a:ext uri="{FF2B5EF4-FFF2-40B4-BE49-F238E27FC236}">
                <a16:creationId xmlns:a16="http://schemas.microsoft.com/office/drawing/2014/main" id="{49717B75-ED88-79BF-6850-8E145FE22B5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4800" y="244078"/>
            <a:ext cx="11563350" cy="6369844"/>
          </a:xfrm>
          <a:prstGeom prst="rect">
            <a:avLst/>
          </a:prstGeom>
        </p:spPr>
      </p:pic>
      <p:sp>
        <p:nvSpPr>
          <p:cNvPr id="5" name="ZoneTexte 4">
            <a:extLst>
              <a:ext uri="{FF2B5EF4-FFF2-40B4-BE49-F238E27FC236}">
                <a16:creationId xmlns:a16="http://schemas.microsoft.com/office/drawing/2014/main" id="{14FAC63B-E3DB-CCB0-00FA-1C5D76D56FC6}"/>
              </a:ext>
            </a:extLst>
          </p:cNvPr>
          <p:cNvSpPr txBox="1"/>
          <p:nvPr/>
        </p:nvSpPr>
        <p:spPr>
          <a:xfrm>
            <a:off x="1030224" y="4852338"/>
            <a:ext cx="1013155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Le Dieu </a:t>
            </a:r>
            <a:r>
              <a:rPr lang="fr-FR" sz="2400" b="1" dirty="0" err="1"/>
              <a:t>Imdugud</a:t>
            </a:r>
            <a:r>
              <a:rPr lang="fr-FR" sz="2400" b="1" dirty="0"/>
              <a:t>   Aigle  à  Tête De Lion  Surmontant  un linteau  en Feuilles de Cuivre , Temple de   </a:t>
            </a:r>
            <a:r>
              <a:rPr lang="fr-FR" sz="2400" b="1" dirty="0" err="1"/>
              <a:t>Ninhursag</a:t>
            </a:r>
            <a:r>
              <a:rPr lang="fr-FR" sz="2400" b="1" dirty="0"/>
              <a:t> à tell Al </a:t>
            </a:r>
            <a:r>
              <a:rPr lang="fr-FR" sz="2400" b="1" dirty="0" err="1"/>
              <a:t>Ubaid</a:t>
            </a:r>
            <a:r>
              <a:rPr lang="fr-FR" sz="2400" b="1" dirty="0"/>
              <a:t>  Irak Vers 2500</a:t>
            </a:r>
          </a:p>
        </p:txBody>
      </p:sp>
    </p:spTree>
    <p:extLst>
      <p:ext uri="{BB962C8B-B14F-4D97-AF65-F5344CB8AC3E}">
        <p14:creationId xmlns:p14="http://schemas.microsoft.com/office/powerpoint/2010/main" val="31719585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8000">
        <p14:flip dir="r"/>
      </p:transition>
    </mc:Choice>
    <mc:Fallback>
      <p:transition spd="slow" advClick="0" advTm="18000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201</TotalTime>
  <Words>454</Words>
  <Application>Microsoft Office PowerPoint</Application>
  <PresentationFormat>Grand écran</PresentationFormat>
  <Paragraphs>38</Paragraphs>
  <Slides>30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5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30</vt:i4>
      </vt:variant>
    </vt:vector>
  </HeadingPairs>
  <TitlesOfParts>
    <vt:vector size="36" baseType="lpstr">
      <vt:lpstr>Algerian</vt:lpstr>
      <vt:lpstr>Arial</vt:lpstr>
      <vt:lpstr>Calibri</vt:lpstr>
      <vt:lpstr>Calibri Light</vt:lpstr>
      <vt:lpstr>Impact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Daniel Moulac</dc:creator>
  <cp:lastModifiedBy>Daniel Moulac</cp:lastModifiedBy>
  <cp:revision>12</cp:revision>
  <dcterms:created xsi:type="dcterms:W3CDTF">2022-04-09T03:54:21Z</dcterms:created>
  <dcterms:modified xsi:type="dcterms:W3CDTF">2022-05-26T11:46:06Z</dcterms:modified>
</cp:coreProperties>
</file>