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89" r:id="rId3"/>
    <p:sldId id="283" r:id="rId4"/>
    <p:sldId id="264" r:id="rId5"/>
    <p:sldId id="263" r:id="rId6"/>
    <p:sldId id="262" r:id="rId7"/>
    <p:sldId id="261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4" r:id="rId26"/>
    <p:sldId id="285" r:id="rId27"/>
    <p:sldId id="286" r:id="rId28"/>
    <p:sldId id="287" r:id="rId29"/>
    <p:sldId id="288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tQBrOvmjIDt09N7LDutMw==" hashData="n09+7mpeeEVolB0a7PQS80TL0HeG0FvHX3HIXk05xpwB3Zuh7JHN/nmNxNwEIyhtq6xRCNPJscZT6bZafxI5I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3" autoAdjust="0"/>
    <p:restoredTop sz="94660"/>
  </p:normalViewPr>
  <p:slideViewPr>
    <p:cSldViewPr snapToGrid="0">
      <p:cViewPr varScale="1">
        <p:scale>
          <a:sx n="68" d="100"/>
          <a:sy n="68" d="100"/>
        </p:scale>
        <p:origin x="2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3D065-710B-40F1-BA9B-2252B08FD0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CA6000-DFC6-410F-B0B5-EC2785A37B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721CAF-8340-452F-B476-32E95A86E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24/05/2022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DC0C5F-F6EA-40E0-AAE0-2324F9B46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91F47B-C0EC-414D-9C06-551217178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230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89770-5F7B-427E-BBD9-EA514830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11E6A4-B940-4989-99C7-9370F8CD6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F4EFF5-9363-4F7E-AED6-95DF972AB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24/05/2022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EBA630-1D77-4758-8A75-916189760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F111A4-70D4-41C7-B785-694ABB1D0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7194CB-7D25-4E5B-9CBF-CC193ED37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F610E5-4FC8-40E3-8E55-875D57ED70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42041C-9768-4ED3-9348-700239295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24/05/2022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A70B0A-342E-4746-BEAC-73C983EC4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7263CC-2469-44DE-89F1-21919BE92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69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F9F5DE-CFC8-40F3-B267-B9F1DFFB9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26B0F9-82A5-429E-B5CB-45B5E8ABEB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F46D21-75B2-4EB8-BC96-8FA597347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AB53BCA-ABC1-4D7D-AD7E-5C5E9BEA8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24/05/2022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ECE314-DE5F-48BC-B4E6-44A46A5C4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C96116-4D45-4D40-932C-C0412C977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103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86BFC-3B84-4BEC-87AD-AE5BD9474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EDD56C-CBB9-45AD-B740-2EDD1910F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600AC43-CC10-40B9-8E65-8990F2D328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F513BA8-0324-4BD6-BE15-CD6F7B31C9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D6709C1-FCB4-4AB6-8EAB-C663FB00EB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147E447-4A7E-4BC4-866B-E6F3568EF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24/05/2022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F028001-1FF1-4F52-ABA9-544C03350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C130477-A54B-4DA6-8A78-A2BB07196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31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0E3F9E-6501-425F-B372-3D953D888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A734DD5-6B6F-4B90-A87B-199F7EDD2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24/05/2022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C858E8C-9A6E-4987-BD2A-EFC2B125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F7B16EA-B419-4F02-B768-D1B3A5DD8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067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3319E32-DF13-4615-A764-1F64F16D4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24/05/2022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D65725C-1D27-47E9-9994-B0230C97F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8BD6770-99F8-4B78-8603-B809F7A2D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8924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9B4D0B-3B6C-40F1-A826-EBD4C0A94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7D7D68-8A66-4BEE-98B3-12A0016E2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CFF6B8-BCFB-451F-807C-41806E9C3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1A505B-3AEA-489A-99EA-A6FF1747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24/05/2022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F7BED7-9878-4E84-BF62-C659D0BD4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FEBAAB-AE85-4028-AAA7-73267176E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5998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DCEEF-B655-4CC8-9701-81B088D90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673AC89-A3F3-446F-A12E-04EF5D3EEF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DF960C1-DD41-4B5F-B6A2-E4117A90C4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4A9FF7-5B00-4700-9EC2-0DE02F013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24/05/2022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56464E-85AD-4B0C-A5D6-D0144B694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8A0A58-46EF-44C4-94A8-1DBA44D0F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48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6F57C-2D20-4E2C-9054-F4B764051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941781-B011-4733-A59B-3EA6D0352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F568A3-CFA4-4F6C-958F-2ED4A973A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24/05/2022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559121-661C-4620-8F12-9B29B44C1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EC2156-99C8-4D31-B809-A633FCB11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79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E766793-5896-4FFD-A023-C2AF5E85A5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86963D-D812-4842-AB10-4832D3564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A1418B-2C60-439B-A496-113A1DBB4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24/05/2022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B11DDA-2B02-4C2E-A647-2E53746CB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B860A5-BA52-4052-B2E6-1C99904DC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173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FF2E37F-DE7D-4CFB-880F-816FAF589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B5A332-420C-4BD7-8819-74A9816B3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256F8C-194A-4A25-9901-CFC38A8758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8C11-3351-4185-80BE-9E59A83ED5B3}" type="datetimeFigureOut">
              <a:rPr lang="fr-FR" smtClean="0"/>
              <a:t>24/05/2022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6F7418-D3AA-4E48-B1E5-808BBF4BCE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909173-1BFD-4572-BB26-D91943725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96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2E304EE-ACCF-216D-F8E3-80088C469837}"/>
              </a:ext>
            </a:extLst>
          </p:cNvPr>
          <p:cNvSpPr txBox="1"/>
          <p:nvPr/>
        </p:nvSpPr>
        <p:spPr>
          <a:xfrm>
            <a:off x="5458267" y="2382560"/>
            <a:ext cx="62601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A3ED50A-93B8-55D4-FA2D-11FCFE474DB0}"/>
              </a:ext>
            </a:extLst>
          </p:cNvPr>
          <p:cNvSpPr txBox="1"/>
          <p:nvPr/>
        </p:nvSpPr>
        <p:spPr>
          <a:xfrm>
            <a:off x="3094892" y="2905780"/>
            <a:ext cx="72729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Vus Présente Le musée De L’Ermitage</a:t>
            </a:r>
          </a:p>
        </p:txBody>
      </p:sp>
    </p:spTree>
    <p:extLst>
      <p:ext uri="{BB962C8B-B14F-4D97-AF65-F5344CB8AC3E}">
        <p14:creationId xmlns:p14="http://schemas.microsoft.com/office/powerpoint/2010/main" val="801859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  <p:sndAc>
          <p:stSnd loop="1">
            <p:snd r:embed="rId2" name="videoplayback (1).wav"/>
          </p:stSnd>
        </p:sndAc>
      </p:transition>
    </mc:Choice>
    <mc:Fallback xmlns="">
      <p:transition spd="slow" advClick="0" advTm="16000">
        <p:wheel spokes="1"/>
        <p:sndAc>
          <p:stSnd loop="1">
            <p:snd r:embed="rId3" name="videoplayback (1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7349DB4-430B-5EFC-F0CE-24DDC70B352E}"/>
              </a:ext>
            </a:extLst>
          </p:cNvPr>
          <p:cNvSpPr/>
          <p:nvPr/>
        </p:nvSpPr>
        <p:spPr>
          <a:xfrm>
            <a:off x="0" y="18288"/>
            <a:ext cx="12192000" cy="68397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musée d'État de l'Ermitage est un musée situé à Saint-Pétersbourg, au bord de la Neva. Fondé en 1764, c'est le plus grand musée du monde en termes d'objets exposés</a:t>
            </a:r>
          </a:p>
        </p:txBody>
      </p:sp>
    </p:spTree>
    <p:extLst>
      <p:ext uri="{BB962C8B-B14F-4D97-AF65-F5344CB8AC3E}">
        <p14:creationId xmlns:p14="http://schemas.microsoft.com/office/powerpoint/2010/main" val="421413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ciel, terrain, extérieur, ciment&#10;&#10;Description générée automatiquement">
            <a:extLst>
              <a:ext uri="{FF2B5EF4-FFF2-40B4-BE49-F238E27FC236}">
                <a16:creationId xmlns:a16="http://schemas.microsoft.com/office/drawing/2014/main" id="{0C3D951D-ED18-7101-1C54-D2A8CB363C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7650" y="552450"/>
            <a:ext cx="11715750" cy="60007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05F075-3E8A-844D-F9D9-10C1A038978D}"/>
              </a:ext>
            </a:extLst>
          </p:cNvPr>
          <p:cNvSpPr txBox="1"/>
          <p:nvPr/>
        </p:nvSpPr>
        <p:spPr>
          <a:xfrm>
            <a:off x="4525518" y="90785"/>
            <a:ext cx="8210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Bâtiment D’Etat Major</a:t>
            </a:r>
          </a:p>
        </p:txBody>
      </p:sp>
    </p:spTree>
    <p:extLst>
      <p:ext uri="{BB962C8B-B14F-4D97-AF65-F5344CB8AC3E}">
        <p14:creationId xmlns:p14="http://schemas.microsoft.com/office/powerpoint/2010/main" val="367350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cité, bâtiment gouvernemental&#10;&#10;Description générée automatiquement">
            <a:extLst>
              <a:ext uri="{FF2B5EF4-FFF2-40B4-BE49-F238E27FC236}">
                <a16:creationId xmlns:a16="http://schemas.microsoft.com/office/drawing/2014/main" id="{606A2846-C92F-E246-D73C-BA7989397E1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A1354FA-CC3F-B5C9-AA73-030D08B61159}"/>
              </a:ext>
            </a:extLst>
          </p:cNvPr>
          <p:cNvSpPr txBox="1"/>
          <p:nvPr/>
        </p:nvSpPr>
        <p:spPr>
          <a:xfrm>
            <a:off x="4409504" y="166032"/>
            <a:ext cx="8101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Du Grand Ermitage</a:t>
            </a:r>
          </a:p>
        </p:txBody>
      </p:sp>
    </p:spTree>
    <p:extLst>
      <p:ext uri="{BB962C8B-B14F-4D97-AF65-F5344CB8AC3E}">
        <p14:creationId xmlns:p14="http://schemas.microsoft.com/office/powerpoint/2010/main" val="3756442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âtiment gouvernemental, gros&#10;&#10;Description générée automatiquement">
            <a:extLst>
              <a:ext uri="{FF2B5EF4-FFF2-40B4-BE49-F238E27FC236}">
                <a16:creationId xmlns:a16="http://schemas.microsoft.com/office/drawing/2014/main" id="{CAB39846-718C-F18D-E41B-E2748E841C1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393C6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725C0C9-27DF-9D5A-9569-D17031A85B5D}"/>
              </a:ext>
            </a:extLst>
          </p:cNvPr>
          <p:cNvSpPr txBox="1"/>
          <p:nvPr/>
        </p:nvSpPr>
        <p:spPr>
          <a:xfrm>
            <a:off x="4450519" y="147024"/>
            <a:ext cx="9237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Du petit Ermitage</a:t>
            </a:r>
          </a:p>
        </p:txBody>
      </p:sp>
    </p:spTree>
    <p:extLst>
      <p:ext uri="{BB962C8B-B14F-4D97-AF65-F5344CB8AC3E}">
        <p14:creationId xmlns:p14="http://schemas.microsoft.com/office/powerpoint/2010/main" val="303095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pierre, autel&#10;&#10;Description générée automatiquement">
            <a:extLst>
              <a:ext uri="{FF2B5EF4-FFF2-40B4-BE49-F238E27FC236}">
                <a16:creationId xmlns:a16="http://schemas.microsoft.com/office/drawing/2014/main" id="{B48DFEC9-9D63-5509-51C0-24F27BED05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608" y="292608"/>
            <a:ext cx="8809189" cy="6272784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3F60B0B-613D-D99F-D063-C9108D680473}"/>
              </a:ext>
            </a:extLst>
          </p:cNvPr>
          <p:cNvSpPr txBox="1"/>
          <p:nvPr/>
        </p:nvSpPr>
        <p:spPr>
          <a:xfrm>
            <a:off x="9678572" y="3794760"/>
            <a:ext cx="21101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Grand Escalier  de L’Ermitage Dit &lt; Escalier du Jourdain &gt;</a:t>
            </a:r>
          </a:p>
        </p:txBody>
      </p:sp>
    </p:spTree>
    <p:extLst>
      <p:ext uri="{BB962C8B-B14F-4D97-AF65-F5344CB8AC3E}">
        <p14:creationId xmlns:p14="http://schemas.microsoft.com/office/powerpoint/2010/main" val="2808968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extérieur, jaune, voûte, colonnade&#10;&#10;Description générée automatiquement">
            <a:extLst>
              <a:ext uri="{FF2B5EF4-FFF2-40B4-BE49-F238E27FC236}">
                <a16:creationId xmlns:a16="http://schemas.microsoft.com/office/drawing/2014/main" id="{0A494D2B-23D0-F928-90BD-41618B4A41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744" y="219456"/>
            <a:ext cx="8138160" cy="6437376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9D400623-1618-C32A-A6F6-5F175F2EE7E3}"/>
              </a:ext>
            </a:extLst>
          </p:cNvPr>
          <p:cNvSpPr txBox="1"/>
          <p:nvPr/>
        </p:nvSpPr>
        <p:spPr>
          <a:xfrm>
            <a:off x="8522208" y="4480560"/>
            <a:ext cx="34320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Du Palais D’Hiver et du Bâtiment  d’Etat Major</a:t>
            </a:r>
          </a:p>
        </p:txBody>
      </p:sp>
    </p:spTree>
    <p:extLst>
      <p:ext uri="{BB962C8B-B14F-4D97-AF65-F5344CB8AC3E}">
        <p14:creationId xmlns:p14="http://schemas.microsoft.com/office/powerpoint/2010/main" val="358719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54C3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E995B07-1104-040A-887E-E0F34C5F7AA4}"/>
              </a:ext>
            </a:extLst>
          </p:cNvPr>
          <p:cNvSpPr txBox="1"/>
          <p:nvPr/>
        </p:nvSpPr>
        <p:spPr>
          <a:xfrm>
            <a:off x="2012569" y="245089"/>
            <a:ext cx="9272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Nouvel Ermitage et son portique soutenu par des Atlantes</a:t>
            </a:r>
          </a:p>
        </p:txBody>
      </p:sp>
      <p:pic>
        <p:nvPicPr>
          <p:cNvPr id="6" name="Image 5" descr="Une image contenant bâtiment, extérieur, pierre, colonnade&#10;&#10;Description générée automatiquement">
            <a:extLst>
              <a:ext uri="{FF2B5EF4-FFF2-40B4-BE49-F238E27FC236}">
                <a16:creationId xmlns:a16="http://schemas.microsoft.com/office/drawing/2014/main" id="{B25D97B7-D7B4-35DE-6162-A09615685D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175" y="627697"/>
            <a:ext cx="10915650" cy="5602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588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âtiment, bâtiment gouvernemental&#10;&#10;Description générée automatiquement">
            <a:extLst>
              <a:ext uri="{FF2B5EF4-FFF2-40B4-BE49-F238E27FC236}">
                <a16:creationId xmlns:a16="http://schemas.microsoft.com/office/drawing/2014/main" id="{B7AC7641-F85A-9833-BAD7-04D89C378C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26983BD-7177-7EB0-26F2-8564CE69D9A9}"/>
              </a:ext>
            </a:extLst>
          </p:cNvPr>
          <p:cNvSpPr txBox="1"/>
          <p:nvPr/>
        </p:nvSpPr>
        <p:spPr>
          <a:xfrm>
            <a:off x="4365205" y="230832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Théâtre De L’Ermitage</a:t>
            </a:r>
          </a:p>
        </p:txBody>
      </p:sp>
    </p:spTree>
    <p:extLst>
      <p:ext uri="{BB962C8B-B14F-4D97-AF65-F5344CB8AC3E}">
        <p14:creationId xmlns:p14="http://schemas.microsoft.com/office/powerpoint/2010/main" val="1835275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&#10;&#10;Description générée automatiquement">
            <a:extLst>
              <a:ext uri="{FF2B5EF4-FFF2-40B4-BE49-F238E27FC236}">
                <a16:creationId xmlns:a16="http://schemas.microsoft.com/office/drawing/2014/main" id="{F1C5CC7D-1395-BBB5-2760-479EA397112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94C4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A2DBA97-BB71-9DE9-1608-EF92EEA58170}"/>
              </a:ext>
            </a:extLst>
          </p:cNvPr>
          <p:cNvSpPr txBox="1"/>
          <p:nvPr/>
        </p:nvSpPr>
        <p:spPr>
          <a:xfrm>
            <a:off x="4654999" y="166032"/>
            <a:ext cx="8833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Palais De L’Etat major</a:t>
            </a:r>
          </a:p>
        </p:txBody>
      </p:sp>
    </p:spTree>
    <p:extLst>
      <p:ext uri="{BB962C8B-B14F-4D97-AF65-F5344CB8AC3E}">
        <p14:creationId xmlns:p14="http://schemas.microsoft.com/office/powerpoint/2010/main" val="1099391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ACB3CECF-62C4-64CE-D4B5-55AD788909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487" y="493776"/>
            <a:ext cx="12011025" cy="603504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F15DE4-7338-1A1B-F885-38F192D2B1B3}"/>
              </a:ext>
            </a:extLst>
          </p:cNvPr>
          <p:cNvSpPr txBox="1"/>
          <p:nvPr/>
        </p:nvSpPr>
        <p:spPr>
          <a:xfrm>
            <a:off x="7815556" y="1474540"/>
            <a:ext cx="7936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Défense  De Mammouth Gravée</a:t>
            </a:r>
          </a:p>
        </p:txBody>
      </p:sp>
    </p:spTree>
    <p:extLst>
      <p:ext uri="{BB962C8B-B14F-4D97-AF65-F5344CB8AC3E}">
        <p14:creationId xmlns:p14="http://schemas.microsoft.com/office/powerpoint/2010/main" val="135920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onteneur, panier, corbeille&#10;&#10;Description générée automatiquement">
            <a:extLst>
              <a:ext uri="{FF2B5EF4-FFF2-40B4-BE49-F238E27FC236}">
                <a16:creationId xmlns:a16="http://schemas.microsoft.com/office/drawing/2014/main" id="{DC9FDC19-8417-9704-579B-4D1D0791C92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D9DE8D-33CF-7E2C-3FEA-BE574597CFF4}"/>
              </a:ext>
            </a:extLst>
          </p:cNvPr>
          <p:cNvSpPr txBox="1"/>
          <p:nvPr/>
        </p:nvSpPr>
        <p:spPr>
          <a:xfrm>
            <a:off x="4798489" y="34344"/>
            <a:ext cx="9070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Peigne  Scythe</a:t>
            </a:r>
          </a:p>
        </p:txBody>
      </p:sp>
    </p:spTree>
    <p:extLst>
      <p:ext uri="{BB962C8B-B14F-4D97-AF65-F5344CB8AC3E}">
        <p14:creationId xmlns:p14="http://schemas.microsoft.com/office/powerpoint/2010/main" val="25364306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leu&#10;&#10;Description générée automatiquement">
            <a:extLst>
              <a:ext uri="{FF2B5EF4-FFF2-40B4-BE49-F238E27FC236}">
                <a16:creationId xmlns:a16="http://schemas.microsoft.com/office/drawing/2014/main" id="{6978ADEF-B455-3E35-64B5-6CB555B7FA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84" y="292608"/>
            <a:ext cx="5766816" cy="627278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1FB256-7589-59F5-7854-7C4B9BD1D305}"/>
              </a:ext>
            </a:extLst>
          </p:cNvPr>
          <p:cNvSpPr txBox="1"/>
          <p:nvPr/>
        </p:nvSpPr>
        <p:spPr>
          <a:xfrm>
            <a:off x="6309360" y="4973879"/>
            <a:ext cx="482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</a:rPr>
              <a:t>Camée des Gonzague </a:t>
            </a:r>
          </a:p>
        </p:txBody>
      </p:sp>
    </p:spTree>
    <p:extLst>
      <p:ext uri="{BB962C8B-B14F-4D97-AF65-F5344CB8AC3E}">
        <p14:creationId xmlns:p14="http://schemas.microsoft.com/office/powerpoint/2010/main" val="3144768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lancher, pièce, vivant&#10;&#10;Description générée automatiquement">
            <a:extLst>
              <a:ext uri="{FF2B5EF4-FFF2-40B4-BE49-F238E27FC236}">
                <a16:creationId xmlns:a16="http://schemas.microsoft.com/office/drawing/2014/main" id="{6039FC59-8A47-8E7C-134A-5AE0E5340E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9393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75C5A94-44AF-0F5F-A216-E9B333A1EE2C}"/>
              </a:ext>
            </a:extLst>
          </p:cNvPr>
          <p:cNvSpPr txBox="1"/>
          <p:nvPr/>
        </p:nvSpPr>
        <p:spPr>
          <a:xfrm>
            <a:off x="3526770" y="166032"/>
            <a:ext cx="852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Salle des Antiquités Egyptiennes</a:t>
            </a:r>
          </a:p>
        </p:txBody>
      </p:sp>
    </p:spTree>
    <p:extLst>
      <p:ext uri="{BB962C8B-B14F-4D97-AF65-F5344CB8AC3E}">
        <p14:creationId xmlns:p14="http://schemas.microsoft.com/office/powerpoint/2010/main" val="3883124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pierre&#10;&#10;Description générée automatiquement">
            <a:extLst>
              <a:ext uri="{FF2B5EF4-FFF2-40B4-BE49-F238E27FC236}">
                <a16:creationId xmlns:a16="http://schemas.microsoft.com/office/drawing/2014/main" id="{39522505-AC48-78A3-7FEB-276D66D9A0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049" y="265176"/>
            <a:ext cx="5998464" cy="632764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88F6CC-9595-7284-B969-3296B93D88EF}"/>
              </a:ext>
            </a:extLst>
          </p:cNvPr>
          <p:cNvSpPr txBox="1"/>
          <p:nvPr/>
        </p:nvSpPr>
        <p:spPr>
          <a:xfrm>
            <a:off x="6648392" y="4779498"/>
            <a:ext cx="50048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Statue Egyptienne</a:t>
            </a:r>
          </a:p>
        </p:txBody>
      </p:sp>
    </p:spTree>
    <p:extLst>
      <p:ext uri="{BB962C8B-B14F-4D97-AF65-F5344CB8AC3E}">
        <p14:creationId xmlns:p14="http://schemas.microsoft.com/office/powerpoint/2010/main" val="2103152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ale, frais, salle de bain&#10;&#10;Description générée automatiquement">
            <a:extLst>
              <a:ext uri="{FF2B5EF4-FFF2-40B4-BE49-F238E27FC236}">
                <a16:creationId xmlns:a16="http://schemas.microsoft.com/office/drawing/2014/main" id="{700DE3E5-C4F4-ECDA-B133-BCBA6190B0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23D3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D36A062-6BDE-8FEF-9EE0-154DAA97133D}"/>
              </a:ext>
            </a:extLst>
          </p:cNvPr>
          <p:cNvSpPr txBox="1"/>
          <p:nvPr/>
        </p:nvSpPr>
        <p:spPr>
          <a:xfrm>
            <a:off x="4193579" y="166032"/>
            <a:ext cx="9436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Hermaphrodite  endormi</a:t>
            </a:r>
          </a:p>
        </p:txBody>
      </p:sp>
    </p:spTree>
    <p:extLst>
      <p:ext uri="{BB962C8B-B14F-4D97-AF65-F5344CB8AC3E}">
        <p14:creationId xmlns:p14="http://schemas.microsoft.com/office/powerpoint/2010/main" val="214666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sculpture, pierre, salle de bain&#10;&#10;Description générée automatiquement">
            <a:extLst>
              <a:ext uri="{FF2B5EF4-FFF2-40B4-BE49-F238E27FC236}">
                <a16:creationId xmlns:a16="http://schemas.microsoft.com/office/drawing/2014/main" id="{CAC0B11C-0AE8-287B-97C8-5FE9A9565E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609" y="219456"/>
            <a:ext cx="6693407" cy="641908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2F3943-BC7A-F776-6B52-A6F8581A588F}"/>
              </a:ext>
            </a:extLst>
          </p:cNvPr>
          <p:cNvSpPr txBox="1"/>
          <p:nvPr/>
        </p:nvSpPr>
        <p:spPr>
          <a:xfrm>
            <a:off x="7223760" y="5444197"/>
            <a:ext cx="46756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Vénus Tauride</a:t>
            </a:r>
          </a:p>
        </p:txBody>
      </p:sp>
    </p:spTree>
    <p:extLst>
      <p:ext uri="{BB962C8B-B14F-4D97-AF65-F5344CB8AC3E}">
        <p14:creationId xmlns:p14="http://schemas.microsoft.com/office/powerpoint/2010/main" val="4032078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  <p:sndAc>
          <p:stSnd>
            <p:snd r:embed="rId2" name="videoplayback (1).wav"/>
          </p:stSnd>
        </p:sndAc>
      </p:transition>
    </mc:Choice>
    <mc:Fallback>
      <p:transition spd="slow" advClick="0" advTm="16000">
        <p:wheel spokes="1"/>
        <p:sndAc>
          <p:stSnd>
            <p:snd r:embed="rId2" name="videoplayback (1).wav"/>
          </p:stSnd>
        </p:sndAc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cher, intérieur, gens, hall&#10;&#10;Description générée automatiquement">
            <a:extLst>
              <a:ext uri="{FF2B5EF4-FFF2-40B4-BE49-F238E27FC236}">
                <a16:creationId xmlns:a16="http://schemas.microsoft.com/office/drawing/2014/main" id="{AF46660B-0972-65F7-34B3-3CC298EA9A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493775"/>
            <a:ext cx="11548534" cy="604249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7A45A8-234B-E024-BD82-FCF14E2CFC2A}"/>
              </a:ext>
            </a:extLst>
          </p:cNvPr>
          <p:cNvSpPr txBox="1"/>
          <p:nvPr/>
        </p:nvSpPr>
        <p:spPr>
          <a:xfrm>
            <a:off x="4525518" y="16055"/>
            <a:ext cx="6800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Hall   De Dionysos</a:t>
            </a:r>
          </a:p>
        </p:txBody>
      </p:sp>
    </p:spTree>
    <p:extLst>
      <p:ext uri="{BB962C8B-B14F-4D97-AF65-F5344CB8AC3E}">
        <p14:creationId xmlns:p14="http://schemas.microsoft.com/office/powerpoint/2010/main" val="36725982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9">
            <a:extLst>
              <a:ext uri="{FF2B5EF4-FFF2-40B4-BE49-F238E27FC236}">
                <a16:creationId xmlns:a16="http://schemas.microsoft.com/office/drawing/2014/main" id="{A169D286-F4D7-4C8B-A6BD-D05384C7F1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 6">
            <a:extLst>
              <a:ext uri="{FF2B5EF4-FFF2-40B4-BE49-F238E27FC236}">
                <a16:creationId xmlns:a16="http://schemas.microsoft.com/office/drawing/2014/main" id="{39E8235E-135E-4261-8F54-2B316E493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2164" y="610728"/>
            <a:ext cx="759618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7">
            <a:extLst>
              <a:ext uri="{FF2B5EF4-FFF2-40B4-BE49-F238E27FC236}">
                <a16:creationId xmlns:a16="http://schemas.microsoft.com/office/drawing/2014/main" id="{D4ED8EC3-4D57-4620-93CE-4E6661F09A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4437" y="343079"/>
            <a:ext cx="482654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3BCB34A-2F40-4F41-8488-A134C1C15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45" y="340424"/>
            <a:ext cx="4630139" cy="5265795"/>
          </a:xfrm>
          <a:custGeom>
            <a:avLst/>
            <a:gdLst>
              <a:gd name="connsiteX0" fmla="*/ 0 w 4630139"/>
              <a:gd name="connsiteY0" fmla="*/ 0 h 5265795"/>
              <a:gd name="connsiteX1" fmla="*/ 4630139 w 4630139"/>
              <a:gd name="connsiteY1" fmla="*/ 0 h 5265795"/>
              <a:gd name="connsiteX2" fmla="*/ 4630139 w 4630139"/>
              <a:gd name="connsiteY2" fmla="*/ 5265795 h 5265795"/>
              <a:gd name="connsiteX3" fmla="*/ 0 w 4630139"/>
              <a:gd name="connsiteY3" fmla="*/ 5265795 h 526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0139" h="5265795">
                <a:moveTo>
                  <a:pt x="0" y="0"/>
                </a:moveTo>
                <a:lnTo>
                  <a:pt x="4630139" y="0"/>
                </a:lnTo>
                <a:lnTo>
                  <a:pt x="4630139" y="5265795"/>
                </a:lnTo>
                <a:lnTo>
                  <a:pt x="0" y="526579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Image 4" descr="Une image contenant intérieur, vaisseau&#10;&#10;Description générée automatiquement">
            <a:extLst>
              <a:ext uri="{FF2B5EF4-FFF2-40B4-BE49-F238E27FC236}">
                <a16:creationId xmlns:a16="http://schemas.microsoft.com/office/drawing/2014/main" id="{7DE43448-B408-89B0-38C1-1A8795DB47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815" y="329288"/>
            <a:ext cx="3339018" cy="5265795"/>
          </a:xfrm>
          <a:prstGeom prst="rect">
            <a:avLst/>
          </a:pr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78382DC-4207-465E-B379-1E16448AA2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1780" y="1071563"/>
            <a:ext cx="7290218" cy="5242298"/>
          </a:xfrm>
          <a:custGeom>
            <a:avLst/>
            <a:gdLst>
              <a:gd name="connsiteX0" fmla="*/ 0 w 7290218"/>
              <a:gd name="connsiteY0" fmla="*/ 0 h 5242298"/>
              <a:gd name="connsiteX1" fmla="*/ 7290218 w 7290218"/>
              <a:gd name="connsiteY1" fmla="*/ 0 h 5242298"/>
              <a:gd name="connsiteX2" fmla="*/ 7290218 w 7290218"/>
              <a:gd name="connsiteY2" fmla="*/ 5242298 h 5242298"/>
              <a:gd name="connsiteX3" fmla="*/ 0 w 7290218"/>
              <a:gd name="connsiteY3" fmla="*/ 5242298 h 5242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90218" h="5242298">
                <a:moveTo>
                  <a:pt x="0" y="0"/>
                </a:moveTo>
                <a:lnTo>
                  <a:pt x="7290218" y="0"/>
                </a:lnTo>
                <a:lnTo>
                  <a:pt x="7290218" y="5242298"/>
                </a:lnTo>
                <a:lnTo>
                  <a:pt x="0" y="524229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Image 2" descr="Une image contenant mur, intérieur&#10;&#10;Description générée automatiquement">
            <a:extLst>
              <a:ext uri="{FF2B5EF4-FFF2-40B4-BE49-F238E27FC236}">
                <a16:creationId xmlns:a16="http://schemas.microsoft.com/office/drawing/2014/main" id="{07451787-F42D-8F22-E6BF-7ABF4CB87F8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2700" y="1071563"/>
            <a:ext cx="4000500" cy="5242298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6AB267B-0CC9-D00E-B160-D9B4218D8846}"/>
              </a:ext>
            </a:extLst>
          </p:cNvPr>
          <p:cNvSpPr txBox="1"/>
          <p:nvPr/>
        </p:nvSpPr>
        <p:spPr>
          <a:xfrm>
            <a:off x="3048" y="-59415"/>
            <a:ext cx="100497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Hydrie de Cumes  connue sous le nom  de Regina </a:t>
            </a:r>
            <a:r>
              <a:rPr lang="fr-FR" sz="2400" b="1" dirty="0" err="1">
                <a:solidFill>
                  <a:schemeClr val="bg1"/>
                </a:solidFill>
              </a:rPr>
              <a:t>Vasorum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6BC9856-B617-D70F-5F59-00806B024E15}"/>
              </a:ext>
            </a:extLst>
          </p:cNvPr>
          <p:cNvSpPr txBox="1"/>
          <p:nvPr/>
        </p:nvSpPr>
        <p:spPr>
          <a:xfrm>
            <a:off x="4901780" y="6295156"/>
            <a:ext cx="7735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Vase  Fortuny ,Céramique  hispano-mauresque Du XIV Siècle</a:t>
            </a:r>
          </a:p>
        </p:txBody>
      </p:sp>
    </p:spTree>
    <p:extLst>
      <p:ext uri="{BB962C8B-B14F-4D97-AF65-F5344CB8AC3E}">
        <p14:creationId xmlns:p14="http://schemas.microsoft.com/office/powerpoint/2010/main" val="4285052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sculpture, personne&#10;&#10;Description générée automatiquement">
            <a:extLst>
              <a:ext uri="{FF2B5EF4-FFF2-40B4-BE49-F238E27FC236}">
                <a16:creationId xmlns:a16="http://schemas.microsoft.com/office/drawing/2014/main" id="{4C11E33D-E772-3B1B-1334-5EE6DA8D23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951" y="219075"/>
            <a:ext cx="6686549" cy="64198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49BEB9-4B1C-63C4-4E99-DCE9918A750D}"/>
              </a:ext>
            </a:extLst>
          </p:cNvPr>
          <p:cNvSpPr txBox="1"/>
          <p:nvPr/>
        </p:nvSpPr>
        <p:spPr>
          <a:xfrm>
            <a:off x="7048500" y="4457700"/>
            <a:ext cx="478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Antonio Canova  , Les Trois Grâces</a:t>
            </a:r>
          </a:p>
        </p:txBody>
      </p:sp>
    </p:spTree>
    <p:extLst>
      <p:ext uri="{BB962C8B-B14F-4D97-AF65-F5344CB8AC3E}">
        <p14:creationId xmlns:p14="http://schemas.microsoft.com/office/powerpoint/2010/main" val="139062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E90EB45-EEE9-4563-8179-65EF62AE0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intérieur, plancher&#10;&#10;Description générée automatiquement">
            <a:extLst>
              <a:ext uri="{FF2B5EF4-FFF2-40B4-BE49-F238E27FC236}">
                <a16:creationId xmlns:a16="http://schemas.microsoft.com/office/drawing/2014/main" id="{796E0532-8349-AF8F-84B0-AD0FF2B52E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3812" y="643467"/>
            <a:ext cx="2890838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3D0EF74-AD1E-4FD9-914D-8EC9058EB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personne, sculpture, bâtiment, intérieur&#10;&#10;Description générée automatiquement">
            <a:extLst>
              <a:ext uri="{FF2B5EF4-FFF2-40B4-BE49-F238E27FC236}">
                <a16:creationId xmlns:a16="http://schemas.microsoft.com/office/drawing/2014/main" id="{6F673120-865F-6D34-D603-67160F245DE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7350" y="643467"/>
            <a:ext cx="2835125" cy="557106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9B42262-B4B8-D352-C230-074037F72825}"/>
              </a:ext>
            </a:extLst>
          </p:cNvPr>
          <p:cNvSpPr txBox="1"/>
          <p:nvPr/>
        </p:nvSpPr>
        <p:spPr>
          <a:xfrm>
            <a:off x="1929384" y="41255"/>
            <a:ext cx="5448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Canova  (  Hébé )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58EADB5-8307-C303-B1AD-A9CBB2B75DA2}"/>
              </a:ext>
            </a:extLst>
          </p:cNvPr>
          <p:cNvSpPr txBox="1"/>
          <p:nvPr/>
        </p:nvSpPr>
        <p:spPr>
          <a:xfrm>
            <a:off x="7818596" y="9198"/>
            <a:ext cx="3932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Canova   ( Orphée )</a:t>
            </a:r>
          </a:p>
        </p:txBody>
      </p:sp>
    </p:spTree>
    <p:extLst>
      <p:ext uri="{BB962C8B-B14F-4D97-AF65-F5344CB8AC3E}">
        <p14:creationId xmlns:p14="http://schemas.microsoft.com/office/powerpoint/2010/main" val="281505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E90EB45-EEE9-4563-8179-65EF62AE0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mur, intérieur, personne, bâtiment&#10;&#10;Description générée automatiquement">
            <a:extLst>
              <a:ext uri="{FF2B5EF4-FFF2-40B4-BE49-F238E27FC236}">
                <a16:creationId xmlns:a16="http://schemas.microsoft.com/office/drawing/2014/main" id="{6F6029C9-0F22-A2E5-712A-81403E8F44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3333" y="643467"/>
            <a:ext cx="4415072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3D0EF74-AD1E-4FD9-914D-8EC9058EB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intérieur, reptile, dinosaure&#10;&#10;Description générée automatiquement">
            <a:extLst>
              <a:ext uri="{FF2B5EF4-FFF2-40B4-BE49-F238E27FC236}">
                <a16:creationId xmlns:a16="http://schemas.microsoft.com/office/drawing/2014/main" id="{A14C3ED6-D66A-FFEE-99AA-4F7A7CD9245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595" y="643467"/>
            <a:ext cx="4178299" cy="557106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18643D5-308C-FDD1-BB5B-3B91BFE40A57}"/>
              </a:ext>
            </a:extLst>
          </p:cNvPr>
          <p:cNvSpPr txBox="1"/>
          <p:nvPr/>
        </p:nvSpPr>
        <p:spPr>
          <a:xfrm>
            <a:off x="819912" y="24152"/>
            <a:ext cx="5276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Garçon Accroupi ( Michel Ange )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B8968AC-4783-865D-D349-108951EA29B7}"/>
              </a:ext>
            </a:extLst>
          </p:cNvPr>
          <p:cNvSpPr txBox="1"/>
          <p:nvPr/>
        </p:nvSpPr>
        <p:spPr>
          <a:xfrm>
            <a:off x="6583680" y="24151"/>
            <a:ext cx="5608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Jean Antoine  Houdon ( Voltaire Assis )</a:t>
            </a:r>
          </a:p>
        </p:txBody>
      </p:sp>
    </p:spTree>
    <p:extLst>
      <p:ext uri="{BB962C8B-B14F-4D97-AF65-F5344CB8AC3E}">
        <p14:creationId xmlns:p14="http://schemas.microsoft.com/office/powerpoint/2010/main" val="266432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intérieur, blanc&#10;&#10;Description générée automatiquement">
            <a:extLst>
              <a:ext uri="{FF2B5EF4-FFF2-40B4-BE49-F238E27FC236}">
                <a16:creationId xmlns:a16="http://schemas.microsoft.com/office/drawing/2014/main" id="{F99FFC22-BB90-1F6C-2E36-20D227E7FB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750" y="342900"/>
            <a:ext cx="8572500" cy="62103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636A01-1ACB-A489-9334-CD534A12A40F}"/>
              </a:ext>
            </a:extLst>
          </p:cNvPr>
          <p:cNvSpPr txBox="1"/>
          <p:nvPr/>
        </p:nvSpPr>
        <p:spPr>
          <a:xfrm>
            <a:off x="9041130" y="4742688"/>
            <a:ext cx="33337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Nymphe</a:t>
            </a:r>
          </a:p>
        </p:txBody>
      </p:sp>
    </p:spTree>
    <p:extLst>
      <p:ext uri="{BB962C8B-B14F-4D97-AF65-F5344CB8AC3E}">
        <p14:creationId xmlns:p14="http://schemas.microsoft.com/office/powerpoint/2010/main" val="3636168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utel&#10;&#10;Description générée automatiquement">
            <a:extLst>
              <a:ext uri="{FF2B5EF4-FFF2-40B4-BE49-F238E27FC236}">
                <a16:creationId xmlns:a16="http://schemas.microsoft.com/office/drawing/2014/main" id="{71751FCC-DBCB-2BE6-1089-DBEA16DBF5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900" y="381000"/>
            <a:ext cx="9817100" cy="609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30BE84-594A-5107-AB18-68FDACA0C635}"/>
              </a:ext>
            </a:extLst>
          </p:cNvPr>
          <p:cNvSpPr txBox="1"/>
          <p:nvPr/>
        </p:nvSpPr>
        <p:spPr>
          <a:xfrm>
            <a:off x="10263632" y="4442460"/>
            <a:ext cx="203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Intérieur  Du Musée</a:t>
            </a:r>
          </a:p>
        </p:txBody>
      </p:sp>
    </p:spTree>
    <p:extLst>
      <p:ext uri="{BB962C8B-B14F-4D97-AF65-F5344CB8AC3E}">
        <p14:creationId xmlns:p14="http://schemas.microsoft.com/office/powerpoint/2010/main" val="422141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bâtiment, atlas&#10;&#10;Description générée automatiquement">
            <a:extLst>
              <a:ext uri="{FF2B5EF4-FFF2-40B4-BE49-F238E27FC236}">
                <a16:creationId xmlns:a16="http://schemas.microsoft.com/office/drawing/2014/main" id="{84397733-F245-8AB4-93CE-8BA6C49679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750" y="400050"/>
            <a:ext cx="9182100" cy="62293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3DC82A-D42B-DBDD-9BD2-A80FCF919310}"/>
              </a:ext>
            </a:extLst>
          </p:cNvPr>
          <p:cNvSpPr txBox="1"/>
          <p:nvPr/>
        </p:nvSpPr>
        <p:spPr>
          <a:xfrm>
            <a:off x="9467850" y="3771900"/>
            <a:ext cx="27241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Atlantes  Du Nouvel Ermitage </a:t>
            </a:r>
          </a:p>
        </p:txBody>
      </p:sp>
    </p:spTree>
    <p:extLst>
      <p:ext uri="{BB962C8B-B14F-4D97-AF65-F5344CB8AC3E}">
        <p14:creationId xmlns:p14="http://schemas.microsoft.com/office/powerpoint/2010/main" val="325951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>
            <a:extLst>
              <a:ext uri="{FF2B5EF4-FFF2-40B4-BE49-F238E27FC236}">
                <a16:creationId xmlns:a16="http://schemas.microsoft.com/office/drawing/2014/main" id="{C3896A03-3945-419A-B66B-4EE266EDD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0"/>
            <a:ext cx="12191990" cy="685800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personne&#10;&#10;Description générée automatiquement">
            <a:extLst>
              <a:ext uri="{FF2B5EF4-FFF2-40B4-BE49-F238E27FC236}">
                <a16:creationId xmlns:a16="http://schemas.microsoft.com/office/drawing/2014/main" id="{628781C9-21D8-8C86-49F4-F44341F088E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55547" y="637762"/>
            <a:ext cx="9889808" cy="557677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7CD276-F70D-741B-AA4C-8BD8E7220E7E}"/>
              </a:ext>
            </a:extLst>
          </p:cNvPr>
          <p:cNvSpPr txBox="1"/>
          <p:nvPr/>
        </p:nvSpPr>
        <p:spPr>
          <a:xfrm>
            <a:off x="3926751" y="176097"/>
            <a:ext cx="7124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Joueur  De Luth (Le  Caravage)</a:t>
            </a:r>
          </a:p>
        </p:txBody>
      </p:sp>
    </p:spTree>
    <p:extLst>
      <p:ext uri="{BB962C8B-B14F-4D97-AF65-F5344CB8AC3E}">
        <p14:creationId xmlns:p14="http://schemas.microsoft.com/office/powerpoint/2010/main" val="271445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texte, personne&#10;&#10;Description générée automatiquement">
            <a:extLst>
              <a:ext uri="{FF2B5EF4-FFF2-40B4-BE49-F238E27FC236}">
                <a16:creationId xmlns:a16="http://schemas.microsoft.com/office/drawing/2014/main" id="{99FA5357-A732-43BA-9846-38C85F73F5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9550" y="285750"/>
            <a:ext cx="11791950" cy="6362700"/>
          </a:xfrm>
          <a:prstGeom prst="rect">
            <a:avLst/>
          </a:prstGeom>
        </p:spPr>
      </p:pic>
      <p:sp>
        <p:nvSpPr>
          <p:cNvPr id="16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8009891-4DCB-1468-CFE5-43B122F8D913}"/>
              </a:ext>
            </a:extLst>
          </p:cNvPr>
          <p:cNvSpPr txBox="1"/>
          <p:nvPr/>
        </p:nvSpPr>
        <p:spPr>
          <a:xfrm>
            <a:off x="8022021" y="3231931"/>
            <a:ext cx="3852041" cy="183405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>
                <a:latin typeface="+mj-lt"/>
                <a:ea typeface="+mj-ea"/>
                <a:cs typeface="+mj-cs"/>
              </a:rPr>
              <a:t>L’Enfant Et Le Chien ( Murillo )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9625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livre&#10;&#10;Description générée automatiquement">
            <a:extLst>
              <a:ext uri="{FF2B5EF4-FFF2-40B4-BE49-F238E27FC236}">
                <a16:creationId xmlns:a16="http://schemas.microsoft.com/office/drawing/2014/main" id="{8279078F-C9B5-A2BD-A467-CE54C8B985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951" y="266700"/>
            <a:ext cx="5505450" cy="63246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87BB99-3F54-7975-464D-8E1262AAB663}"/>
              </a:ext>
            </a:extLst>
          </p:cNvPr>
          <p:cNvSpPr txBox="1"/>
          <p:nvPr/>
        </p:nvSpPr>
        <p:spPr>
          <a:xfrm>
            <a:off x="5867401" y="4648200"/>
            <a:ext cx="5962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sacrifice  d’Abraham ( Rembrandt )</a:t>
            </a:r>
          </a:p>
        </p:txBody>
      </p:sp>
    </p:spTree>
    <p:extLst>
      <p:ext uri="{BB962C8B-B14F-4D97-AF65-F5344CB8AC3E}">
        <p14:creationId xmlns:p14="http://schemas.microsoft.com/office/powerpoint/2010/main" val="46623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rsonne, assis, intérieur&#10;&#10;Description générée automatiquement">
            <a:extLst>
              <a:ext uri="{FF2B5EF4-FFF2-40B4-BE49-F238E27FC236}">
                <a16:creationId xmlns:a16="http://schemas.microsoft.com/office/drawing/2014/main" id="{FD80EE78-2F03-D206-4450-058D345FA0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851" y="228600"/>
            <a:ext cx="5546398" cy="64008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5341048-12F0-2D47-A860-7CAE342747E5}"/>
              </a:ext>
            </a:extLst>
          </p:cNvPr>
          <p:cNvSpPr txBox="1"/>
          <p:nvPr/>
        </p:nvSpPr>
        <p:spPr>
          <a:xfrm>
            <a:off x="6096001" y="4407408"/>
            <a:ext cx="4785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Léonard De Vinci ( Madonna  Bernois) ( 1480 )</a:t>
            </a:r>
          </a:p>
        </p:txBody>
      </p:sp>
    </p:spTree>
    <p:extLst>
      <p:ext uri="{BB962C8B-B14F-4D97-AF65-F5344CB8AC3E}">
        <p14:creationId xmlns:p14="http://schemas.microsoft.com/office/powerpoint/2010/main" val="3171958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196</Words>
  <Application>Microsoft Office PowerPoint</Application>
  <PresentationFormat>Grand écran</PresentationFormat>
  <Paragraphs>33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4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12</cp:revision>
  <dcterms:created xsi:type="dcterms:W3CDTF">2022-04-09T03:54:21Z</dcterms:created>
  <dcterms:modified xsi:type="dcterms:W3CDTF">2022-05-24T09:38:13Z</dcterms:modified>
</cp:coreProperties>
</file>