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4" r:id="rId12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2159" y="6483096"/>
            <a:ext cx="487679" cy="2118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606" y="1616709"/>
            <a:ext cx="11276787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927" y="2285492"/>
            <a:ext cx="11220145" cy="341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4985"/>
            <a:ext cx="7651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93957" y="6464985"/>
            <a:ext cx="1809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47925" y="3527297"/>
            <a:ext cx="5793105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COURTIERS, GEREZ-VOUS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CONVENABLEMENT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PARTENARIATS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AVEC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SOUS- 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APPORTEURS?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668780"/>
            <a:chOff x="0" y="0"/>
            <a:chExt cx="12192000" cy="1668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2223" y="0"/>
              <a:ext cx="10399775" cy="11689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5003"/>
              <a:ext cx="12192000" cy="4053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243840"/>
              <a:ext cx="1548384" cy="6736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571" y="1490217"/>
              <a:ext cx="152400" cy="1783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6049" y="278384"/>
            <a:ext cx="11221720" cy="521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4920">
              <a:lnSpc>
                <a:spcPts val="205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mandataires</a:t>
            </a:r>
            <a:endParaRPr sz="1800">
              <a:latin typeface="Calibri"/>
              <a:cs typeface="Calibri"/>
            </a:endParaRPr>
          </a:p>
          <a:p>
            <a:pPr marL="2534920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d’intermédiaire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Points</a:t>
            </a:r>
            <a:r>
              <a:rPr sz="2000" b="1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heavy" spc="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vigilance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dans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le 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cadre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de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votre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partenariat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La</a:t>
            </a:r>
            <a:r>
              <a:rPr sz="2000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répartition</a:t>
            </a:r>
            <a:r>
              <a:rPr sz="2000" u="heavy" spc="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des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responsabilités</a:t>
            </a:r>
            <a:r>
              <a:rPr sz="2000" u="heavy" spc="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entre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vous</a:t>
            </a:r>
            <a:r>
              <a:rPr sz="2000" u="heavy" spc="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courtier</a:t>
            </a:r>
            <a:r>
              <a:rPr sz="2000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et</a:t>
            </a:r>
            <a:r>
              <a:rPr sz="2000" u="heavy" spc="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votre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MIA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Il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convient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de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distinguer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responsabilité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civile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la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responsabilité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règlementaire.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L’indépendance</a:t>
            </a:r>
            <a:r>
              <a:rPr sz="2000" u="heavy" spc="-2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du</a:t>
            </a:r>
            <a:r>
              <a:rPr sz="2000" u="heavy" spc="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MIA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il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reste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avant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tout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professionnel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indépendant.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Obligations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propres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qui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pèsent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sur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lui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(exemple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obligation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d’information,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devoir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conseil…)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770"/>
              </a:spcBef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Attention</a:t>
            </a:r>
            <a:r>
              <a:rPr sz="2000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</a:t>
            </a:r>
            <a:r>
              <a:rPr sz="2000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tentation</a:t>
            </a:r>
            <a:r>
              <a:rPr sz="2000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qui</a:t>
            </a:r>
            <a:r>
              <a:rPr sz="2000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consisterait</a:t>
            </a:r>
            <a:r>
              <a:rPr sz="2000" spc="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pour</a:t>
            </a:r>
            <a:r>
              <a:rPr sz="2000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courtier</a:t>
            </a:r>
            <a:r>
              <a:rPr sz="20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</a:t>
            </a:r>
            <a:r>
              <a:rPr sz="2000" spc="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tout</a:t>
            </a:r>
            <a:r>
              <a:rPr sz="20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vouloir</a:t>
            </a:r>
            <a:r>
              <a:rPr sz="2000" spc="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contrôler</a:t>
            </a:r>
            <a:r>
              <a:rPr sz="20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0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exemple,</a:t>
            </a:r>
            <a:r>
              <a:rPr sz="20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imposer</a:t>
            </a:r>
            <a:r>
              <a:rPr sz="2000" spc="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au</a:t>
            </a:r>
            <a:r>
              <a:rPr sz="2000" spc="1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d’utiliser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papier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tête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cabinet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courtage.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risque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serait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double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Requalification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mandat en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contrat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de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travail</a:t>
            </a:r>
            <a:endParaRPr sz="2000">
              <a:latin typeface="Calibri"/>
              <a:cs typeface="Calibri"/>
            </a:endParaRPr>
          </a:p>
          <a:p>
            <a:pPr marL="469900" marR="6985" indent="-457200">
              <a:lnSpc>
                <a:spcPts val="2160"/>
              </a:lnSpc>
              <a:spcBef>
                <a:spcPts val="104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risque</a:t>
            </a:r>
            <a:r>
              <a:rPr sz="2000" spc="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2000" spc="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Calibri"/>
                <a:cs typeface="Calibri"/>
              </a:rPr>
              <a:t>l’ACPR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retienne</a:t>
            </a:r>
            <a:r>
              <a:rPr sz="2000" spc="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responsabilité</a:t>
            </a:r>
            <a:r>
              <a:rPr sz="2000" spc="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règlementaire</a:t>
            </a:r>
            <a:r>
              <a:rPr sz="2000" spc="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2000" spc="4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courtier</a:t>
            </a:r>
            <a:r>
              <a:rPr sz="2000" spc="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compte</a:t>
            </a:r>
            <a:r>
              <a:rPr sz="2000" spc="4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tenu</a:t>
            </a:r>
            <a:r>
              <a:rPr sz="2000" spc="4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20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contrôle </a:t>
            </a:r>
            <a:r>
              <a:rPr sz="2000" spc="-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exercé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sur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mandataire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(VAILLANCE</a:t>
            </a:r>
            <a:r>
              <a:rPr sz="200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COURTAGE).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19/09/2019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19/09/2019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580515"/>
            <a:chOff x="0" y="0"/>
            <a:chExt cx="12192000" cy="1580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167" y="0"/>
              <a:ext cx="10466831" cy="11765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08" y="243840"/>
              <a:ext cx="1548384" cy="6736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75003"/>
              <a:ext cx="12192000" cy="40538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8805" y="2739008"/>
            <a:ext cx="152400" cy="1783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8805" y="3542157"/>
            <a:ext cx="152400" cy="1783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6257" y="1844420"/>
            <a:ext cx="4857115" cy="2244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2000" b="1" u="heavy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Les</a:t>
            </a:r>
            <a:r>
              <a:rPr sz="2000" b="1" u="heavy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grandes</a:t>
            </a:r>
            <a:r>
              <a:rPr sz="2000" b="1" u="heavy" spc="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typologies</a:t>
            </a:r>
            <a:r>
              <a:rPr sz="2000" b="1" u="heavy" spc="-3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de </a:t>
            </a: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sous-apporteur</a:t>
            </a:r>
            <a:r>
              <a:rPr sz="2000" b="1" u="heavy" spc="-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85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indicateurs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d’assurance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480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Les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mandataires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d’intermédiaire</a:t>
            </a:r>
            <a:r>
              <a:rPr sz="20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d’assurance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68548" y="273812"/>
            <a:ext cx="1746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none" spc="-5" dirty="0">
                <a:solidFill>
                  <a:srgbClr val="FFFFFF"/>
                </a:solidFill>
              </a:rPr>
              <a:t>Sommaire</a:t>
            </a:r>
            <a:endParaRPr sz="320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8164" y="4123182"/>
            <a:ext cx="3490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40" dirty="0">
                <a:solidFill>
                  <a:srgbClr val="FFFFFF"/>
                </a:solidFill>
              </a:rPr>
              <a:t>Vos</a:t>
            </a:r>
            <a:r>
              <a:rPr sz="2400" u="none" spc="-5" dirty="0">
                <a:solidFill>
                  <a:srgbClr val="FFFFFF"/>
                </a:solidFill>
              </a:rPr>
              <a:t> </a:t>
            </a:r>
            <a:r>
              <a:rPr sz="2400" u="none" spc="-15" dirty="0">
                <a:solidFill>
                  <a:srgbClr val="FFFFFF"/>
                </a:solidFill>
              </a:rPr>
              <a:t>indicateurs</a:t>
            </a:r>
            <a:r>
              <a:rPr sz="2400" u="none" spc="-10" dirty="0">
                <a:solidFill>
                  <a:srgbClr val="FFFFFF"/>
                </a:solidFill>
              </a:rPr>
              <a:t> </a:t>
            </a:r>
            <a:r>
              <a:rPr sz="2400" u="none" spc="-20" dirty="0">
                <a:solidFill>
                  <a:srgbClr val="FFFFFF"/>
                </a:solidFill>
              </a:rPr>
              <a:t>d’assurance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751964"/>
            <a:chOff x="0" y="0"/>
            <a:chExt cx="12192000" cy="17519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75003"/>
              <a:ext cx="12192000" cy="405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9551" y="0"/>
              <a:ext cx="10442447" cy="1175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243840"/>
              <a:ext cx="1548384" cy="6736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776" y="1573657"/>
              <a:ext cx="152400" cy="1783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7587" y="1482089"/>
            <a:ext cx="2212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Rôle</a:t>
            </a:r>
            <a:r>
              <a:rPr spc="-25" dirty="0"/>
              <a:t> </a:t>
            </a:r>
            <a:r>
              <a:rPr spc="-10" dirty="0"/>
              <a:t>d’un</a:t>
            </a:r>
            <a:r>
              <a:rPr spc="-25" dirty="0"/>
              <a:t> </a:t>
            </a:r>
            <a:r>
              <a:rPr spc="-10" dirty="0"/>
              <a:t>indicateur</a:t>
            </a:r>
            <a:r>
              <a:rPr u="none" spc="-10" dirty="0"/>
              <a:t>: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076" y="2285492"/>
            <a:ext cx="11410950" cy="35629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Simple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mise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en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relation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entre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d’un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côté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l’assuré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l’autre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l’intermédiaire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d’assurance</a:t>
            </a:r>
            <a:r>
              <a:rPr sz="2000" spc="4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(ou</a:t>
            </a:r>
            <a:r>
              <a:rPr sz="2000" spc="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l’assureur), </a:t>
            </a:r>
            <a:r>
              <a:rPr sz="2000" spc="-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aucune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intervention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dans la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présentation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du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contrat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et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aucune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participation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 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l’opération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souscription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du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contrat.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Exemples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peut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faire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votre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indicateur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dans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le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cadre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partenariat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5080" indent="458470">
              <a:lnSpc>
                <a:spcPts val="2160"/>
              </a:lnSpc>
              <a:spcBef>
                <a:spcPts val="1040"/>
              </a:spcBef>
              <a:buChar char="-"/>
              <a:tabLst>
                <a:tab pos="654685" algn="l"/>
              </a:tabLst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vous</a:t>
            </a:r>
            <a:r>
              <a:rPr sz="2000" spc="3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fournir</a:t>
            </a:r>
            <a:r>
              <a:rPr sz="2000" spc="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les</a:t>
            </a:r>
            <a:r>
              <a:rPr sz="20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coordonnées</a:t>
            </a:r>
            <a:r>
              <a:rPr sz="20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d’un</a:t>
            </a:r>
            <a:r>
              <a:rPr sz="2000" spc="3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2000" spc="3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plusieurs</a:t>
            </a:r>
            <a:r>
              <a:rPr sz="2000" spc="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clients</a:t>
            </a:r>
            <a:r>
              <a:rPr sz="2000" spc="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(dans</a:t>
            </a:r>
            <a:r>
              <a:rPr sz="2000" spc="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4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respect</a:t>
            </a:r>
            <a:r>
              <a:rPr sz="2000" spc="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spc="3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autres</a:t>
            </a:r>
            <a:r>
              <a:rPr sz="2000" spc="3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règlementations </a:t>
            </a:r>
            <a:r>
              <a:rPr sz="2000" spc="-4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applicables)</a:t>
            </a:r>
            <a:endParaRPr sz="2000">
              <a:latin typeface="Calibri"/>
              <a:cs typeface="Calibri"/>
            </a:endParaRPr>
          </a:p>
          <a:p>
            <a:pPr marL="605155" indent="-136525">
              <a:lnSpc>
                <a:spcPct val="100000"/>
              </a:lnSpc>
              <a:spcBef>
                <a:spcPts val="725"/>
              </a:spcBef>
              <a:buChar char="-"/>
              <a:tabLst>
                <a:tab pos="605790" algn="l"/>
              </a:tabLst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mettre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sur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son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site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internet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lien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hypertexte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renvoyant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vers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votre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site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internet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souscription.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Attention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ne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pas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aller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au-delà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risquer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réaliser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actes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d’intermédiation.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5501" y="405841"/>
            <a:ext cx="26187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Vos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indicateurs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d’assurance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751964"/>
            <a:chOff x="0" y="0"/>
            <a:chExt cx="12192000" cy="17519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75003"/>
              <a:ext cx="12192000" cy="405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9551" y="0"/>
              <a:ext cx="10442447" cy="1175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243840"/>
              <a:ext cx="1548384" cy="6736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796" y="1573657"/>
              <a:ext cx="152400" cy="1783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22198" y="1482089"/>
            <a:ext cx="9272270" cy="3943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Quels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sont les</a:t>
            </a:r>
            <a:r>
              <a:rPr sz="2000" b="1" u="heavy" spc="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risques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encourus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si 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votre</a:t>
            </a:r>
            <a:r>
              <a:rPr sz="2000" b="1" u="heavy" spc="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indicateur </a:t>
            </a:r>
            <a:r>
              <a:rPr sz="2000" b="1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va</a:t>
            </a: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au-delà</a:t>
            </a:r>
            <a:r>
              <a:rPr sz="2000" b="1" u="heavy" spc="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du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périmètre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autorisé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Les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risques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sont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doubles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Pour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l’intermédiaire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non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immatriculé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sanction pénale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 2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ans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d’emprisonnement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et/ou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6000</a:t>
            </a:r>
            <a:r>
              <a:rPr sz="200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euros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d’amende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une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possible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sanction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administrative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financière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Pour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vous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courtier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qui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avez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recours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cet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intermédiaire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non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immatriculé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  <a:tabLst>
                <a:tab pos="469265" algn="l"/>
              </a:tabLst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1.	une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possible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sanction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administrative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financière.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68548" y="401828"/>
            <a:ext cx="261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none" spc="-30" dirty="0">
                <a:solidFill>
                  <a:srgbClr val="FFFFFF"/>
                </a:solidFill>
              </a:rPr>
              <a:t>Vos</a:t>
            </a:r>
            <a:r>
              <a:rPr sz="1800" u="none" spc="-35" dirty="0">
                <a:solidFill>
                  <a:srgbClr val="FFFFFF"/>
                </a:solidFill>
              </a:rPr>
              <a:t> </a:t>
            </a:r>
            <a:r>
              <a:rPr sz="1800" u="none" spc="-10" dirty="0">
                <a:solidFill>
                  <a:srgbClr val="FFFFFF"/>
                </a:solidFill>
              </a:rPr>
              <a:t>indicateurs</a:t>
            </a:r>
            <a:r>
              <a:rPr sz="1800" u="none" spc="-35" dirty="0">
                <a:solidFill>
                  <a:srgbClr val="FFFFFF"/>
                </a:solidFill>
              </a:rPr>
              <a:t> </a:t>
            </a:r>
            <a:r>
              <a:rPr sz="1800" u="none" spc="-20" dirty="0">
                <a:solidFill>
                  <a:srgbClr val="FFFFFF"/>
                </a:solidFill>
              </a:rPr>
              <a:t>d’assurance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580515"/>
            <a:chOff x="0" y="0"/>
            <a:chExt cx="12192000" cy="1580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75003"/>
              <a:ext cx="12192000" cy="405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9551" y="0"/>
              <a:ext cx="10442447" cy="11750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243840"/>
              <a:ext cx="1548384" cy="67360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5461" y="1482089"/>
            <a:ext cx="39579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</a:t>
            </a:r>
            <a:r>
              <a:rPr spc="-5" dirty="0"/>
              <a:t> </a:t>
            </a:r>
            <a:r>
              <a:rPr spc="-10" dirty="0"/>
              <a:t>rémunération</a:t>
            </a:r>
            <a:r>
              <a:rPr dirty="0"/>
              <a:t> de</a:t>
            </a:r>
            <a:r>
              <a:rPr spc="-15" dirty="0"/>
              <a:t> </a:t>
            </a:r>
            <a:r>
              <a:rPr spc="-10" dirty="0"/>
              <a:t>votre</a:t>
            </a:r>
            <a:r>
              <a:rPr spc="-5" dirty="0"/>
              <a:t> </a:t>
            </a:r>
            <a:r>
              <a:rPr spc="-10" dirty="0"/>
              <a:t>indicateur</a:t>
            </a:r>
            <a:r>
              <a:rPr spc="-30" dirty="0"/>
              <a:t> </a:t>
            </a:r>
            <a:r>
              <a:rPr dirty="0"/>
              <a:t>: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471" y="1573657"/>
            <a:ext cx="152400" cy="1783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8949" y="2285492"/>
            <a:ext cx="11222990" cy="248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Rétrocession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d’une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commission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d’apport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uniquement (article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R511-3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du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Code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assurances)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739"/>
              </a:spcBef>
            </a:pP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Vous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n’êtes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pas</a:t>
            </a:r>
            <a:r>
              <a:rPr sz="2000" spc="4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autorisés</a:t>
            </a:r>
            <a:r>
              <a:rPr sz="2000" spc="4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</a:t>
            </a:r>
            <a:r>
              <a:rPr sz="2000" spc="4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lui</a:t>
            </a:r>
            <a:r>
              <a:rPr sz="2000" spc="4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reverser</a:t>
            </a:r>
            <a:r>
              <a:rPr sz="2000" spc="4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une</a:t>
            </a:r>
            <a:r>
              <a:rPr sz="2000" spc="4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autre</a:t>
            </a:r>
            <a:r>
              <a:rPr sz="2000" spc="4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typologie</a:t>
            </a:r>
            <a:r>
              <a:rPr sz="2000" spc="40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4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rémunération</a:t>
            </a:r>
            <a:r>
              <a:rPr sz="2000" spc="4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(exemple</a:t>
            </a:r>
            <a:r>
              <a:rPr sz="2000" spc="4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commission</a:t>
            </a:r>
            <a:r>
              <a:rPr sz="2000" spc="409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2000" spc="-4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gestion).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1455"/>
              </a:spcBef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Pas</a:t>
            </a:r>
            <a:r>
              <a:rPr sz="2000" spc="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limite</a:t>
            </a:r>
            <a:r>
              <a:rPr sz="2000" spc="20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montant</a:t>
            </a:r>
            <a:r>
              <a:rPr sz="2000" spc="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concernant</a:t>
            </a:r>
            <a:r>
              <a:rPr sz="2000" spc="2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cette</a:t>
            </a:r>
            <a:r>
              <a:rPr sz="2000" spc="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commission</a:t>
            </a:r>
            <a:r>
              <a:rPr sz="2000" spc="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d’apport</a:t>
            </a:r>
            <a:r>
              <a:rPr sz="2000" spc="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mais</a:t>
            </a:r>
            <a:r>
              <a:rPr sz="2000" spc="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vigilance</a:t>
            </a:r>
            <a:r>
              <a:rPr sz="2000" spc="20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sur</a:t>
            </a:r>
            <a:r>
              <a:rPr sz="2000" spc="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ce</a:t>
            </a:r>
            <a:r>
              <a:rPr sz="2000" spc="18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point</a:t>
            </a:r>
            <a:r>
              <a:rPr sz="2000" spc="2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000" spc="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rôle</a:t>
            </a:r>
            <a:r>
              <a:rPr sz="2000" spc="2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limité</a:t>
            </a:r>
            <a:r>
              <a:rPr sz="2000" spc="19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rémunération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limitée.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888888"/>
                </a:solidFill>
              </a:rPr>
              <a:t>19/09/2019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46281" y="6464985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8548" y="401828"/>
            <a:ext cx="261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indicateurs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d’assurance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4364" y="4123182"/>
            <a:ext cx="5710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-40" dirty="0">
                <a:solidFill>
                  <a:srgbClr val="FFFFFF"/>
                </a:solidFill>
              </a:rPr>
              <a:t>Vos</a:t>
            </a:r>
            <a:r>
              <a:rPr sz="2400" u="none" spc="-10" dirty="0">
                <a:solidFill>
                  <a:srgbClr val="FFFFFF"/>
                </a:solidFill>
              </a:rPr>
              <a:t> mandataires</a:t>
            </a:r>
            <a:r>
              <a:rPr sz="2400" u="none" spc="-15" dirty="0">
                <a:solidFill>
                  <a:srgbClr val="FFFFFF"/>
                </a:solidFill>
              </a:rPr>
              <a:t> </a:t>
            </a:r>
            <a:r>
              <a:rPr sz="2400" u="none" spc="-10" dirty="0">
                <a:solidFill>
                  <a:srgbClr val="FFFFFF"/>
                </a:solidFill>
              </a:rPr>
              <a:t>d’intermédiaire</a:t>
            </a:r>
            <a:r>
              <a:rPr sz="2400" u="none" spc="-5" dirty="0">
                <a:solidFill>
                  <a:srgbClr val="FFFFFF"/>
                </a:solidFill>
              </a:rPr>
              <a:t> </a:t>
            </a:r>
            <a:r>
              <a:rPr sz="2400" u="none" spc="-20" dirty="0">
                <a:solidFill>
                  <a:srgbClr val="FFFFFF"/>
                </a:solidFill>
              </a:rPr>
              <a:t>d’assurance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19/09/2019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580515"/>
            <a:chOff x="0" y="0"/>
            <a:chExt cx="12192000" cy="1580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2223" y="0"/>
              <a:ext cx="10399775" cy="11689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5003"/>
              <a:ext cx="12192000" cy="4053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243840"/>
              <a:ext cx="1548384" cy="6736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631" y="1306449"/>
              <a:ext cx="152400" cy="17830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531" y="1214450"/>
            <a:ext cx="23539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Qu’est-ce</a:t>
            </a:r>
            <a:r>
              <a:rPr spc="-40" dirty="0"/>
              <a:t> </a:t>
            </a:r>
            <a:r>
              <a:rPr spc="-5" dirty="0"/>
              <a:t>qu’un</a:t>
            </a:r>
            <a:r>
              <a:rPr spc="-35" dirty="0"/>
              <a:t> </a:t>
            </a:r>
            <a:r>
              <a:rPr dirty="0"/>
              <a:t>MIA</a:t>
            </a:r>
            <a:r>
              <a:rPr spc="-25" dirty="0"/>
              <a:t> </a:t>
            </a:r>
            <a:r>
              <a:rPr dirty="0"/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1931" y="1615820"/>
            <a:ext cx="11536045" cy="1007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1111250" algn="l"/>
                <a:tab pos="2170430" algn="l"/>
                <a:tab pos="2571115" algn="l"/>
                <a:tab pos="3431540" algn="l"/>
                <a:tab pos="4615180" algn="l"/>
                <a:tab pos="5093970" algn="l"/>
                <a:tab pos="5493385" algn="l"/>
                <a:tab pos="6447790" algn="l"/>
                <a:tab pos="7854315" algn="l"/>
                <a:tab pos="8255634" algn="l"/>
                <a:tab pos="8970010" algn="l"/>
                <a:tab pos="9936480" algn="l"/>
                <a:tab pos="10337165" algn="l"/>
              </a:tabLst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Personne	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physique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ou	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morale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mandatée	par	un	courtier	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d’assurance,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un	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agent	général,	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	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mandataire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d’assurance,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intermédiaire</a:t>
            </a:r>
            <a:r>
              <a:rPr sz="20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enregistré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sur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registre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d’un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autre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état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membre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l’union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européenne.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MIA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=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intermédiaire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d’assurance.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1931" y="2693670"/>
            <a:ext cx="11536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1150" algn="l"/>
                <a:tab pos="899794" algn="l"/>
                <a:tab pos="1582420" algn="l"/>
                <a:tab pos="2737485" algn="l"/>
                <a:tab pos="4025900" algn="l"/>
                <a:tab pos="4565015" algn="l"/>
                <a:tab pos="5816600" algn="l"/>
                <a:tab pos="6737350" algn="l"/>
                <a:tab pos="7035800" algn="l"/>
                <a:tab pos="7392670" algn="l"/>
                <a:tab pos="8644255" algn="l"/>
                <a:tab pos="9030970" algn="l"/>
                <a:tab pos="10226040" algn="l"/>
                <a:tab pos="10663555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Il	doit	donc	respecter	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l’ensemble	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des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conditions	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d’accès	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	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la	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profession	et	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d’exercice	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	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l’activité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631" y="3459860"/>
            <a:ext cx="152400" cy="17830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1930" y="2872587"/>
            <a:ext cx="6919469" cy="164852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d’intermédiation.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sz="20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Le respect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des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conditions</a:t>
            </a:r>
            <a:r>
              <a:rPr lang="fr-FR" sz="2000" u="heavy" spc="-5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fortes</a:t>
            </a:r>
            <a:r>
              <a:rPr sz="2000" u="heavy" spc="-10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d’accès</a:t>
            </a:r>
            <a:r>
              <a:rPr sz="2000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dont 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capacité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professionnelle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honorabilité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19/09/2019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71931" y="4573015"/>
            <a:ext cx="29570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lang="fr-FR" sz="2000" spc="-5" dirty="0" smtClean="0">
                <a:solidFill>
                  <a:srgbClr val="585858"/>
                </a:solidFill>
                <a:latin typeface="Calibri"/>
                <a:cs typeface="Calibri"/>
              </a:rPr>
              <a:t>Inscription à l’</a:t>
            </a:r>
            <a:r>
              <a:rPr sz="2000" spc="-5" dirty="0" smtClean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2000" spc="5" dirty="0" smtClean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2000" dirty="0" smtClean="0">
                <a:solidFill>
                  <a:srgbClr val="585858"/>
                </a:solidFill>
                <a:latin typeface="Calibri"/>
                <a:cs typeface="Calibri"/>
              </a:rPr>
              <a:t>IAS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8548" y="278384"/>
            <a:ext cx="160210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mandataires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d’intermédiaire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704975"/>
            <a:chOff x="0" y="0"/>
            <a:chExt cx="12192000" cy="1704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2223" y="0"/>
              <a:ext cx="10399775" cy="11689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75003"/>
              <a:ext cx="12192000" cy="4053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608" y="243840"/>
              <a:ext cx="1548384" cy="6736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321" y="1526413"/>
              <a:ext cx="152400" cy="17830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321" y="3612769"/>
            <a:ext cx="152400" cy="1783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0647" y="278384"/>
            <a:ext cx="11219815" cy="591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0170">
              <a:lnSpc>
                <a:spcPts val="205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Vos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mandataires</a:t>
            </a:r>
            <a:endParaRPr sz="1800" dirty="0">
              <a:latin typeface="Calibri"/>
              <a:cs typeface="Calibri"/>
            </a:endParaRPr>
          </a:p>
          <a:p>
            <a:pPr marL="2630170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d’intermédiaire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 dirty="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sz="2000" b="1" u="heavy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Vigilance</a:t>
            </a:r>
            <a:r>
              <a:rPr sz="2000" b="1" u="heavy" spc="-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pour</a:t>
            </a:r>
            <a:r>
              <a:rPr sz="2000" b="1" u="heavy" spc="-4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RC</a:t>
            </a:r>
            <a:r>
              <a:rPr sz="2000" spc="11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pro</a:t>
            </a:r>
            <a:r>
              <a:rPr sz="2000" spc="1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0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1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MIA</a:t>
            </a:r>
            <a:r>
              <a:rPr sz="2000" spc="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peut</a:t>
            </a:r>
            <a:r>
              <a:rPr sz="20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2000" spc="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être</a:t>
            </a:r>
            <a:r>
              <a:rPr sz="20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exonéré</a:t>
            </a:r>
            <a:r>
              <a:rPr sz="2000" spc="1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lorsque</a:t>
            </a:r>
            <a:r>
              <a:rPr sz="20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son</a:t>
            </a:r>
            <a:r>
              <a:rPr sz="2000" spc="1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mandant</a:t>
            </a:r>
            <a:r>
              <a:rPr sz="2000" spc="1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lui</a:t>
            </a:r>
            <a:r>
              <a:rPr sz="20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fournit</a:t>
            </a:r>
            <a:r>
              <a:rPr sz="2000" spc="1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cette</a:t>
            </a:r>
            <a:r>
              <a:rPr sz="2000" spc="1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assurance</a:t>
            </a:r>
            <a:r>
              <a:rPr sz="2000" spc="1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2000" spc="1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une</a:t>
            </a:r>
            <a:r>
              <a:rPr sz="2000" spc="1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garantie</a:t>
            </a:r>
            <a:endParaRPr sz="2000" dirty="0">
              <a:latin typeface="Calibri"/>
              <a:cs typeface="Calibri"/>
            </a:endParaRPr>
          </a:p>
          <a:p>
            <a:pPr marL="240665">
              <a:lnSpc>
                <a:spcPts val="2039"/>
              </a:lnSpc>
            </a:pP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équivalente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ou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 lorsque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mandant assume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alibri"/>
                <a:cs typeface="Calibri"/>
              </a:rPr>
              <a:t>l’entière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responsabilité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actes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MIA.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En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pratique,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vous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pouvez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déclarer</a:t>
            </a:r>
            <a:r>
              <a:rPr sz="20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votre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MIA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votre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assureur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RC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professionnelle.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garantie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financière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seule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délivrance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d’un</a:t>
            </a:r>
            <a:r>
              <a:rPr sz="20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mandat</a:t>
            </a:r>
            <a:r>
              <a:rPr sz="2000" u="heavy" spc="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exprès</a:t>
            </a:r>
            <a:r>
              <a:rPr sz="2000" u="heavy" spc="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de</a:t>
            </a:r>
            <a:r>
              <a:rPr sz="2000" u="heavy" spc="3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l’assureur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permet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au</a:t>
            </a:r>
            <a:r>
              <a:rPr sz="20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MIA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Calibri"/>
                <a:cs typeface="Calibri"/>
              </a:rPr>
              <a:t>d’être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exonéré</a:t>
            </a:r>
            <a:endParaRPr sz="2000" dirty="0">
              <a:latin typeface="Calibri"/>
              <a:cs typeface="Calibri"/>
            </a:endParaRPr>
          </a:p>
          <a:p>
            <a:pPr marL="240665">
              <a:lnSpc>
                <a:spcPts val="2039"/>
              </a:lnSpc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souscription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d’une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garantie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financière.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 dirty="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Rôle</a:t>
            </a:r>
            <a:r>
              <a:rPr sz="2000" b="1" u="heavy" spc="-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et</a:t>
            </a:r>
            <a:r>
              <a:rPr sz="2000" b="1" u="heavy" spc="-2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 err="1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Mi</a:t>
            </a:r>
            <a:r>
              <a:rPr lang="fr-FR" sz="2000" b="1" u="heavy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s</a:t>
            </a:r>
            <a:r>
              <a:rPr sz="2000" b="1" u="heavy" dirty="0" err="1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sions</a:t>
            </a:r>
            <a:r>
              <a:rPr sz="2000" b="1" u="heavy" spc="-30" dirty="0" smtClean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du</a:t>
            </a:r>
            <a:r>
              <a:rPr sz="2000" b="1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MIA</a:t>
            </a:r>
            <a:r>
              <a:rPr sz="2000" b="1" u="heavy" spc="-1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  <a:spcBef>
                <a:spcPts val="275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MIA</a:t>
            </a:r>
            <a:r>
              <a:rPr sz="2000" spc="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agit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au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nom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et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pour</a:t>
            </a:r>
            <a:r>
              <a:rPr sz="2000" spc="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compte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du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courtier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il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n’est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pas</a:t>
            </a:r>
            <a:r>
              <a:rPr sz="20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propriétaire</a:t>
            </a:r>
            <a:r>
              <a:rPr sz="20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affaires,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c’est</a:t>
            </a:r>
            <a:r>
              <a:rPr sz="2000" spc="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bien</a:t>
            </a:r>
            <a:r>
              <a:rPr sz="2000" spc="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courtier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mandant.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Il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peut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réaliser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alibri"/>
                <a:cs typeface="Calibri"/>
              </a:rPr>
              <a:t>l’ensemble</a:t>
            </a:r>
            <a:r>
              <a:rPr sz="2000" spc="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actes</a:t>
            </a:r>
            <a:r>
              <a:rPr sz="20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 distribution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spc="-15" dirty="0">
                <a:solidFill>
                  <a:srgbClr val="585858"/>
                </a:solidFill>
                <a:latin typeface="Calibri"/>
                <a:cs typeface="Calibri"/>
              </a:rPr>
              <a:t>Attention,</a:t>
            </a:r>
            <a:r>
              <a:rPr sz="200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sauf</a:t>
            </a:r>
            <a:r>
              <a:rPr sz="20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dans</a:t>
            </a:r>
            <a:r>
              <a:rPr sz="20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cas</a:t>
            </a:r>
            <a:r>
              <a:rPr sz="2000" spc="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bien</a:t>
            </a:r>
            <a:r>
              <a:rPr sz="200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délimités</a:t>
            </a:r>
            <a:r>
              <a:rPr sz="2000" spc="7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prévus</a:t>
            </a:r>
            <a:r>
              <a:rPr sz="20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par</a:t>
            </a:r>
            <a:r>
              <a:rPr sz="20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200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règlementation</a:t>
            </a:r>
            <a:r>
              <a:rPr sz="20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(encaissement</a:t>
            </a:r>
            <a:r>
              <a:rPr sz="2000" spc="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matériel</a:t>
            </a:r>
            <a:r>
              <a:rPr sz="2000" spc="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spc="7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primes</a:t>
            </a:r>
            <a:endParaRPr sz="2000" dirty="0">
              <a:latin typeface="Calibri"/>
              <a:cs typeface="Calibri"/>
            </a:endParaRPr>
          </a:p>
          <a:p>
            <a:pPr marL="12700" marR="5715">
              <a:lnSpc>
                <a:spcPct val="70000"/>
              </a:lnSpc>
              <a:spcBef>
                <a:spcPts val="360"/>
              </a:spcBef>
            </a:pP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+</a:t>
            </a:r>
            <a:r>
              <a:rPr sz="20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certaines</a:t>
            </a:r>
            <a:r>
              <a:rPr sz="20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branches</a:t>
            </a:r>
            <a:r>
              <a:rPr sz="2000" spc="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spécifiques</a:t>
            </a:r>
            <a:r>
              <a:rPr sz="2000" spc="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telles</a:t>
            </a:r>
            <a:r>
              <a:rPr sz="20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que</a:t>
            </a:r>
            <a:r>
              <a:rPr sz="20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corps</a:t>
            </a:r>
            <a:r>
              <a:rPr sz="20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20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véhicules</a:t>
            </a:r>
            <a:r>
              <a:rPr sz="2000" spc="2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maritimes,</a:t>
            </a:r>
            <a:r>
              <a:rPr sz="2000" spc="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alibri"/>
                <a:cs typeface="Calibri"/>
              </a:rPr>
              <a:t>ferroviaires…),</a:t>
            </a:r>
            <a:r>
              <a:rPr sz="2000" spc="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le</a:t>
            </a:r>
            <a:r>
              <a:rPr sz="20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MIA</a:t>
            </a:r>
            <a:r>
              <a:rPr sz="2000" spc="25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Calibri"/>
                <a:cs typeface="Calibri"/>
              </a:rPr>
              <a:t>n’est</a:t>
            </a:r>
            <a:r>
              <a:rPr sz="2000" spc="2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pas </a:t>
            </a:r>
            <a:r>
              <a:rPr sz="2000" spc="-434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autorisé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à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réaliser</a:t>
            </a:r>
            <a:r>
              <a:rPr sz="2000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des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actes</a:t>
            </a:r>
            <a:r>
              <a:rPr sz="2000" spc="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585858"/>
                </a:solidFill>
                <a:latin typeface="Calibri"/>
                <a:cs typeface="Calibri"/>
              </a:rPr>
              <a:t>gestion.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19/09/2019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669</Words>
  <Application>Microsoft Office PowerPoint</Application>
  <PresentationFormat>Grand écran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 MT</vt:lpstr>
      <vt:lpstr>Calibri</vt:lpstr>
      <vt:lpstr>Office Theme</vt:lpstr>
      <vt:lpstr>Présentation PowerPoint</vt:lpstr>
      <vt:lpstr>Sommaire</vt:lpstr>
      <vt:lpstr>Vos indicateurs d’assurance</vt:lpstr>
      <vt:lpstr>Rôle d’un indicateur:</vt:lpstr>
      <vt:lpstr>Vos indicateurs d’assurance</vt:lpstr>
      <vt:lpstr>La rémunération de votre indicateur :</vt:lpstr>
      <vt:lpstr>Vos mandataires d’intermédiaire d’assurance</vt:lpstr>
      <vt:lpstr>Qu’est-ce qu’un MIA 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Romain SPILLIAERT</cp:lastModifiedBy>
  <cp:revision>1</cp:revision>
  <dcterms:created xsi:type="dcterms:W3CDTF">2022-05-17T10:44:03Z</dcterms:created>
  <dcterms:modified xsi:type="dcterms:W3CDTF">2022-05-17T10:46:55Z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2022-05-17T00:00:00Z</vt:filetime>
  </property>
</Properties>
</file>