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89" r:id="rId3"/>
    <p:sldId id="261" r:id="rId4"/>
    <p:sldId id="262" r:id="rId5"/>
    <p:sldId id="263" r:id="rId6"/>
    <p:sldId id="264" r:id="rId7"/>
    <p:sldId id="265" r:id="rId8"/>
    <p:sldId id="266" r:id="rId9"/>
    <p:sldId id="267" r:id="rId10"/>
    <p:sldId id="269" r:id="rId11"/>
    <p:sldId id="290" r:id="rId12"/>
    <p:sldId id="270" r:id="rId13"/>
    <p:sldId id="271" r:id="rId14"/>
    <p:sldId id="272" r:id="rId15"/>
    <p:sldId id="291" r:id="rId16"/>
    <p:sldId id="273" r:id="rId17"/>
    <p:sldId id="274" r:id="rId18"/>
    <p:sldId id="275" r:id="rId19"/>
    <p:sldId id="276" r:id="rId20"/>
    <p:sldId id="277" r:id="rId21"/>
    <p:sldId id="278" r:id="rId22"/>
    <p:sldId id="279" r:id="rId23"/>
    <p:sldId id="281" r:id="rId24"/>
    <p:sldId id="282" r:id="rId25"/>
    <p:sldId id="283" r:id="rId26"/>
    <p:sldId id="284" r:id="rId27"/>
    <p:sldId id="285" r:id="rId28"/>
    <p:sldId id="286" r:id="rId29"/>
    <p:sldId id="287" r:id="rId30"/>
    <p:sldId id="288"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sPsAPUwe77nVor6s6DXAw==" hashData="GCn+gMgspyJ+oWknx42w9TGWyAR+Ttu38eB4rQ2ISfBlzcEF8aQKFGHWMjq5uudgtrk/HzMknSEscV3NjptL2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65" d="100"/>
          <a:sy n="65" d="100"/>
        </p:scale>
        <p:origin x="41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F3D065-710B-40F1-BA9B-2252B08FD0D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8CA6000-DFC6-410F-B0B5-EC2785A37B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B721CAF-8340-452F-B476-32E95A86E451}"/>
              </a:ext>
            </a:extLst>
          </p:cNvPr>
          <p:cNvSpPr>
            <a:spLocks noGrp="1"/>
          </p:cNvSpPr>
          <p:nvPr>
            <p:ph type="dt" sz="half" idx="10"/>
          </p:nvPr>
        </p:nvSpPr>
        <p:spPr/>
        <p:txBody>
          <a:bodyPr/>
          <a:lstStyle/>
          <a:p>
            <a:fld id="{36CB8C11-3351-4185-80BE-9E59A83ED5B3}" type="datetimeFigureOut">
              <a:rPr lang="fr-FR" smtClean="0"/>
              <a:t>13/05/2022</a:t>
            </a:fld>
            <a:endParaRPr lang="fr-FR"/>
          </a:p>
        </p:txBody>
      </p:sp>
      <p:sp>
        <p:nvSpPr>
          <p:cNvPr id="5" name="Espace réservé du pied de page 4">
            <a:extLst>
              <a:ext uri="{FF2B5EF4-FFF2-40B4-BE49-F238E27FC236}">
                <a16:creationId xmlns:a16="http://schemas.microsoft.com/office/drawing/2014/main" id="{94DC0C5F-F6EA-40E0-AAE0-2324F9B466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91F47B-C0EC-414D-9C06-551217178D9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455230564"/>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689770-5F7B-427E-BBD9-EA514830851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11E6A4-B940-4989-99C7-9370F8CD6D9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F4EFF5-9363-4F7E-AED6-95DF972AB4F3}"/>
              </a:ext>
            </a:extLst>
          </p:cNvPr>
          <p:cNvSpPr>
            <a:spLocks noGrp="1"/>
          </p:cNvSpPr>
          <p:nvPr>
            <p:ph type="dt" sz="half" idx="10"/>
          </p:nvPr>
        </p:nvSpPr>
        <p:spPr/>
        <p:txBody>
          <a:bodyPr/>
          <a:lstStyle/>
          <a:p>
            <a:fld id="{36CB8C11-3351-4185-80BE-9E59A83ED5B3}" type="datetimeFigureOut">
              <a:rPr lang="fr-FR" smtClean="0"/>
              <a:t>13/05/2022</a:t>
            </a:fld>
            <a:endParaRPr lang="fr-FR"/>
          </a:p>
        </p:txBody>
      </p:sp>
      <p:sp>
        <p:nvSpPr>
          <p:cNvPr id="5" name="Espace réservé du pied de page 4">
            <a:extLst>
              <a:ext uri="{FF2B5EF4-FFF2-40B4-BE49-F238E27FC236}">
                <a16:creationId xmlns:a16="http://schemas.microsoft.com/office/drawing/2014/main" id="{79EBA630-1D77-4758-8A75-9161897602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F111A4-70D4-41C7-B785-694ABB1D0BF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88367218"/>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7194CB-7D25-4E5B-9CBF-CC193ED3709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FF610E5-4FC8-40E3-8E55-875D57ED70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242041C-9768-4ED3-9348-700239295571}"/>
              </a:ext>
            </a:extLst>
          </p:cNvPr>
          <p:cNvSpPr>
            <a:spLocks noGrp="1"/>
          </p:cNvSpPr>
          <p:nvPr>
            <p:ph type="dt" sz="half" idx="10"/>
          </p:nvPr>
        </p:nvSpPr>
        <p:spPr/>
        <p:txBody>
          <a:bodyPr/>
          <a:lstStyle/>
          <a:p>
            <a:fld id="{36CB8C11-3351-4185-80BE-9E59A83ED5B3}" type="datetimeFigureOut">
              <a:rPr lang="fr-FR" smtClean="0"/>
              <a:t>13/05/2022</a:t>
            </a:fld>
            <a:endParaRPr lang="fr-FR"/>
          </a:p>
        </p:txBody>
      </p:sp>
      <p:sp>
        <p:nvSpPr>
          <p:cNvPr id="5" name="Espace réservé du pied de page 4">
            <a:extLst>
              <a:ext uri="{FF2B5EF4-FFF2-40B4-BE49-F238E27FC236}">
                <a16:creationId xmlns:a16="http://schemas.microsoft.com/office/drawing/2014/main" id="{18A70B0A-342E-4746-BEAC-73C983EC4E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7263CC-2469-44DE-89F1-21919BE92A5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930693420"/>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F9F5DE-CFC8-40F3-B267-B9F1DFFB966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26B0F9-82A5-429E-B5CB-45B5E8ABEBB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1F46D21-75B2-4EB8-BC96-8FA597347C4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AB53BCA-ABC1-4D7D-AD7E-5C5E9BEA897D}"/>
              </a:ext>
            </a:extLst>
          </p:cNvPr>
          <p:cNvSpPr>
            <a:spLocks noGrp="1"/>
          </p:cNvSpPr>
          <p:nvPr>
            <p:ph type="dt" sz="half" idx="10"/>
          </p:nvPr>
        </p:nvSpPr>
        <p:spPr/>
        <p:txBody>
          <a:bodyPr/>
          <a:lstStyle/>
          <a:p>
            <a:fld id="{36CB8C11-3351-4185-80BE-9E59A83ED5B3}" type="datetimeFigureOut">
              <a:rPr lang="fr-FR" smtClean="0"/>
              <a:t>13/05/2022</a:t>
            </a:fld>
            <a:endParaRPr lang="fr-FR"/>
          </a:p>
        </p:txBody>
      </p:sp>
      <p:sp>
        <p:nvSpPr>
          <p:cNvPr id="6" name="Espace réservé du pied de page 5">
            <a:extLst>
              <a:ext uri="{FF2B5EF4-FFF2-40B4-BE49-F238E27FC236}">
                <a16:creationId xmlns:a16="http://schemas.microsoft.com/office/drawing/2014/main" id="{9FECE314-DE5F-48BC-B4E6-44A46A5C45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C96116-4D45-4D40-932C-C0412C977AF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793103896"/>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886BFC-3B84-4BEC-87AD-AE5BD947413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9EDD56C-CBB9-45AD-B740-2EDD1910F4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600AC43-CC10-40B9-8E65-8990F2D328B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F513BA8-0324-4BD6-BE15-CD6F7B31C9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D6709C1-FCB4-4AB6-8EAB-C663FB00EB5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147E447-4A7E-4BC4-866B-E6F3568EF4CC}"/>
              </a:ext>
            </a:extLst>
          </p:cNvPr>
          <p:cNvSpPr>
            <a:spLocks noGrp="1"/>
          </p:cNvSpPr>
          <p:nvPr>
            <p:ph type="dt" sz="half" idx="10"/>
          </p:nvPr>
        </p:nvSpPr>
        <p:spPr/>
        <p:txBody>
          <a:bodyPr/>
          <a:lstStyle/>
          <a:p>
            <a:fld id="{36CB8C11-3351-4185-80BE-9E59A83ED5B3}" type="datetimeFigureOut">
              <a:rPr lang="fr-FR" smtClean="0"/>
              <a:t>13/05/2022</a:t>
            </a:fld>
            <a:endParaRPr lang="fr-FR"/>
          </a:p>
        </p:txBody>
      </p:sp>
      <p:sp>
        <p:nvSpPr>
          <p:cNvPr id="8" name="Espace réservé du pied de page 7">
            <a:extLst>
              <a:ext uri="{FF2B5EF4-FFF2-40B4-BE49-F238E27FC236}">
                <a16:creationId xmlns:a16="http://schemas.microsoft.com/office/drawing/2014/main" id="{FF028001-1FF1-4F52-ABA9-544C0335098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C130477-A54B-4DA6-8A78-A2BB071962E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437317824"/>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0E3F9E-6501-425F-B372-3D953D8882A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A734DD5-6B6F-4B90-A87B-199F7EDD24AD}"/>
              </a:ext>
            </a:extLst>
          </p:cNvPr>
          <p:cNvSpPr>
            <a:spLocks noGrp="1"/>
          </p:cNvSpPr>
          <p:nvPr>
            <p:ph type="dt" sz="half" idx="10"/>
          </p:nvPr>
        </p:nvSpPr>
        <p:spPr/>
        <p:txBody>
          <a:bodyPr/>
          <a:lstStyle/>
          <a:p>
            <a:fld id="{36CB8C11-3351-4185-80BE-9E59A83ED5B3}" type="datetimeFigureOut">
              <a:rPr lang="fr-FR" smtClean="0"/>
              <a:t>13/05/2022</a:t>
            </a:fld>
            <a:endParaRPr lang="fr-FR"/>
          </a:p>
        </p:txBody>
      </p:sp>
      <p:sp>
        <p:nvSpPr>
          <p:cNvPr id="4" name="Espace réservé du pied de page 3">
            <a:extLst>
              <a:ext uri="{FF2B5EF4-FFF2-40B4-BE49-F238E27FC236}">
                <a16:creationId xmlns:a16="http://schemas.microsoft.com/office/drawing/2014/main" id="{AC858E8C-9A6E-4987-BD2A-EFC2B1255B8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F7B16EA-B419-4F02-B768-D1B3A5DD8E2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359067205"/>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3319E32-DF13-4615-A764-1F64F16D437A}"/>
              </a:ext>
            </a:extLst>
          </p:cNvPr>
          <p:cNvSpPr>
            <a:spLocks noGrp="1"/>
          </p:cNvSpPr>
          <p:nvPr>
            <p:ph type="dt" sz="half" idx="10"/>
          </p:nvPr>
        </p:nvSpPr>
        <p:spPr/>
        <p:txBody>
          <a:bodyPr/>
          <a:lstStyle/>
          <a:p>
            <a:fld id="{36CB8C11-3351-4185-80BE-9E59A83ED5B3}" type="datetimeFigureOut">
              <a:rPr lang="fr-FR" smtClean="0"/>
              <a:t>13/05/2022</a:t>
            </a:fld>
            <a:endParaRPr lang="fr-FR"/>
          </a:p>
        </p:txBody>
      </p:sp>
      <p:sp>
        <p:nvSpPr>
          <p:cNvPr id="3" name="Espace réservé du pied de page 2">
            <a:extLst>
              <a:ext uri="{FF2B5EF4-FFF2-40B4-BE49-F238E27FC236}">
                <a16:creationId xmlns:a16="http://schemas.microsoft.com/office/drawing/2014/main" id="{7D65725C-1D27-47E9-9994-B0230C97F48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8BD6770-99F8-4B78-8603-B809F7A2D58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68924553"/>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9B4D0B-3B6C-40F1-A826-EBD4C0A944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37D7D68-8A66-4BEE-98B3-12A0016E23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FCFF6B8-BCFB-451F-807C-41806E9C3D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D1A505B-3AEA-489A-99EA-A6FF1747F598}"/>
              </a:ext>
            </a:extLst>
          </p:cNvPr>
          <p:cNvSpPr>
            <a:spLocks noGrp="1"/>
          </p:cNvSpPr>
          <p:nvPr>
            <p:ph type="dt" sz="half" idx="10"/>
          </p:nvPr>
        </p:nvSpPr>
        <p:spPr/>
        <p:txBody>
          <a:bodyPr/>
          <a:lstStyle/>
          <a:p>
            <a:fld id="{36CB8C11-3351-4185-80BE-9E59A83ED5B3}" type="datetimeFigureOut">
              <a:rPr lang="fr-FR" smtClean="0"/>
              <a:t>13/05/2022</a:t>
            </a:fld>
            <a:endParaRPr lang="fr-FR"/>
          </a:p>
        </p:txBody>
      </p:sp>
      <p:sp>
        <p:nvSpPr>
          <p:cNvPr id="6" name="Espace réservé du pied de page 5">
            <a:extLst>
              <a:ext uri="{FF2B5EF4-FFF2-40B4-BE49-F238E27FC236}">
                <a16:creationId xmlns:a16="http://schemas.microsoft.com/office/drawing/2014/main" id="{8AF7BED7-9878-4E84-BF62-C659D0BD422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6FEBAAB-AE85-4028-AAA7-73267176E9F2}"/>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525998214"/>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FDCEEF-B655-4CC8-9701-81B088D903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673AC89-A3F3-446F-A12E-04EF5D3EEF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DF960C1-DD41-4B5F-B6A2-E4117A90C4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4A9FF7-5B00-4700-9EC2-0DE02F013247}"/>
              </a:ext>
            </a:extLst>
          </p:cNvPr>
          <p:cNvSpPr>
            <a:spLocks noGrp="1"/>
          </p:cNvSpPr>
          <p:nvPr>
            <p:ph type="dt" sz="half" idx="10"/>
          </p:nvPr>
        </p:nvSpPr>
        <p:spPr/>
        <p:txBody>
          <a:bodyPr/>
          <a:lstStyle/>
          <a:p>
            <a:fld id="{36CB8C11-3351-4185-80BE-9E59A83ED5B3}" type="datetimeFigureOut">
              <a:rPr lang="fr-FR" smtClean="0"/>
              <a:t>13/05/2022</a:t>
            </a:fld>
            <a:endParaRPr lang="fr-FR"/>
          </a:p>
        </p:txBody>
      </p:sp>
      <p:sp>
        <p:nvSpPr>
          <p:cNvPr id="6" name="Espace réservé du pied de page 5">
            <a:extLst>
              <a:ext uri="{FF2B5EF4-FFF2-40B4-BE49-F238E27FC236}">
                <a16:creationId xmlns:a16="http://schemas.microsoft.com/office/drawing/2014/main" id="{7556464E-85AD-4B0C-A5D6-D0144B69499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78A0A58-46EF-44C4-94A8-1DBA44D0F47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92486532"/>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F6F57C-2D20-4E2C-9054-F4B7640518B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6941781-B011-4733-A59B-3EA6D035293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4F568A3-CFA4-4F6C-958F-2ED4A973A349}"/>
              </a:ext>
            </a:extLst>
          </p:cNvPr>
          <p:cNvSpPr>
            <a:spLocks noGrp="1"/>
          </p:cNvSpPr>
          <p:nvPr>
            <p:ph type="dt" sz="half" idx="10"/>
          </p:nvPr>
        </p:nvSpPr>
        <p:spPr/>
        <p:txBody>
          <a:bodyPr/>
          <a:lstStyle/>
          <a:p>
            <a:fld id="{36CB8C11-3351-4185-80BE-9E59A83ED5B3}" type="datetimeFigureOut">
              <a:rPr lang="fr-FR" smtClean="0"/>
              <a:t>13/05/2022</a:t>
            </a:fld>
            <a:endParaRPr lang="fr-FR"/>
          </a:p>
        </p:txBody>
      </p:sp>
      <p:sp>
        <p:nvSpPr>
          <p:cNvPr id="5" name="Espace réservé du pied de page 4">
            <a:extLst>
              <a:ext uri="{FF2B5EF4-FFF2-40B4-BE49-F238E27FC236}">
                <a16:creationId xmlns:a16="http://schemas.microsoft.com/office/drawing/2014/main" id="{94559121-661C-4620-8F12-9B29B44C14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EC2156-99C8-4D31-B809-A633FCB113D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475979075"/>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E766793-5896-4FFD-A023-C2AF5E85A57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A86963D-D812-4842-AB10-4832D3564A4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A1418B-2C60-439B-A496-113A1DBB415F}"/>
              </a:ext>
            </a:extLst>
          </p:cNvPr>
          <p:cNvSpPr>
            <a:spLocks noGrp="1"/>
          </p:cNvSpPr>
          <p:nvPr>
            <p:ph type="dt" sz="half" idx="10"/>
          </p:nvPr>
        </p:nvSpPr>
        <p:spPr/>
        <p:txBody>
          <a:bodyPr/>
          <a:lstStyle/>
          <a:p>
            <a:fld id="{36CB8C11-3351-4185-80BE-9E59A83ED5B3}" type="datetimeFigureOut">
              <a:rPr lang="fr-FR" smtClean="0"/>
              <a:t>13/05/2022</a:t>
            </a:fld>
            <a:endParaRPr lang="fr-FR"/>
          </a:p>
        </p:txBody>
      </p:sp>
      <p:sp>
        <p:nvSpPr>
          <p:cNvPr id="5" name="Espace réservé du pied de page 4">
            <a:extLst>
              <a:ext uri="{FF2B5EF4-FFF2-40B4-BE49-F238E27FC236}">
                <a16:creationId xmlns:a16="http://schemas.microsoft.com/office/drawing/2014/main" id="{8BB11DDA-2B02-4C2E-A647-2E53746CB7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B860A5-BA52-4052-B2E6-1C99904DC3D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83173187"/>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FF2E37F-DE7D-4CFB-880F-816FAF589B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AB5A332-420C-4BD7-8819-74A9816B33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256F8C-194A-4A25-9901-CFC38A8758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CB8C11-3351-4185-80BE-9E59A83ED5B3}" type="datetimeFigureOut">
              <a:rPr lang="fr-FR" smtClean="0"/>
              <a:t>13/05/2022</a:t>
            </a:fld>
            <a:endParaRPr lang="fr-FR"/>
          </a:p>
        </p:txBody>
      </p:sp>
      <p:sp>
        <p:nvSpPr>
          <p:cNvPr id="5" name="Espace réservé du pied de page 4">
            <a:extLst>
              <a:ext uri="{FF2B5EF4-FFF2-40B4-BE49-F238E27FC236}">
                <a16:creationId xmlns:a16="http://schemas.microsoft.com/office/drawing/2014/main" id="{C76F7418-D3AA-4E48-B1E5-808BBF4BCE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7909173-1BFD-4572-BB26-D91943725C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8E309-B7F4-41D2-9675-858CED6E9EB3}" type="slidenum">
              <a:rPr lang="fr-FR" smtClean="0"/>
              <a:t>‹N°›</a:t>
            </a:fld>
            <a:endParaRPr lang="fr-FR"/>
          </a:p>
        </p:txBody>
      </p:sp>
    </p:spTree>
    <p:extLst>
      <p:ext uri="{BB962C8B-B14F-4D97-AF65-F5344CB8AC3E}">
        <p14:creationId xmlns:p14="http://schemas.microsoft.com/office/powerpoint/2010/main" val="3773967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E741874-6718-133E-C877-CA3F5966F92D}"/>
              </a:ext>
            </a:extLst>
          </p:cNvPr>
          <p:cNvSpPr txBox="1"/>
          <p:nvPr/>
        </p:nvSpPr>
        <p:spPr>
          <a:xfrm>
            <a:off x="5448962" y="2721425"/>
            <a:ext cx="6164826" cy="523220"/>
          </a:xfrm>
          <a:prstGeom prst="rect">
            <a:avLst/>
          </a:prstGeom>
          <a:noFill/>
        </p:spPr>
        <p:txBody>
          <a:bodyPr wrap="square" rtlCol="0">
            <a:spAutoFit/>
          </a:bodyPr>
          <a:lstStyle/>
          <a:p>
            <a:r>
              <a:rPr lang="fr-FR" sz="2800" b="1" dirty="0">
                <a:solidFill>
                  <a:schemeClr val="bg1"/>
                </a:solidFill>
              </a:rPr>
              <a:t>Lorient</a:t>
            </a:r>
          </a:p>
        </p:txBody>
      </p:sp>
      <p:sp>
        <p:nvSpPr>
          <p:cNvPr id="3" name="ZoneTexte 2">
            <a:extLst>
              <a:ext uri="{FF2B5EF4-FFF2-40B4-BE49-F238E27FC236}">
                <a16:creationId xmlns:a16="http://schemas.microsoft.com/office/drawing/2014/main" id="{AB52AB7D-3F5F-8853-2A01-CB8E31D248B0}"/>
              </a:ext>
            </a:extLst>
          </p:cNvPr>
          <p:cNvSpPr txBox="1"/>
          <p:nvPr/>
        </p:nvSpPr>
        <p:spPr>
          <a:xfrm>
            <a:off x="2848708" y="3244645"/>
            <a:ext cx="8153021" cy="523220"/>
          </a:xfrm>
          <a:prstGeom prst="rect">
            <a:avLst/>
          </a:prstGeom>
          <a:noFill/>
        </p:spPr>
        <p:txBody>
          <a:bodyPr wrap="square" rtlCol="0">
            <a:spAutoFit/>
          </a:bodyPr>
          <a:lstStyle/>
          <a:p>
            <a:r>
              <a:rPr lang="fr-FR" sz="2800" b="1" dirty="0">
                <a:solidFill>
                  <a:schemeClr val="bg1"/>
                </a:solidFill>
              </a:rPr>
              <a:t>Vous Présente La Ville du Caire (Egypte )</a:t>
            </a:r>
          </a:p>
        </p:txBody>
      </p:sp>
    </p:spTree>
    <p:extLst>
      <p:ext uri="{BB962C8B-B14F-4D97-AF65-F5344CB8AC3E}">
        <p14:creationId xmlns:p14="http://schemas.microsoft.com/office/powerpoint/2010/main" val="801859977"/>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sndAc>
          <p:stSnd>
            <p:snd r:embed="rId2" name="videoplayback.wav"/>
          </p:stSnd>
        </p:sndAc>
      </p:transition>
    </mc:Choice>
    <mc:Fallback>
      <p:transition spd="slow" advClick="0" advTm="18000">
        <p:fade/>
        <p:sndAc>
          <p:stSnd>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400709-12C9-374C-E2B1-0E11BBAB48BE}"/>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FF0000"/>
                  </a:solidFill>
                </a:ln>
                <a:solidFill>
                  <a:schemeClr val="bg1"/>
                </a:solidFill>
                <a:effectLst>
                  <a:glow rad="228600">
                    <a:schemeClr val="accent4">
                      <a:satMod val="175000"/>
                      <a:alpha val="40000"/>
                    </a:schemeClr>
                  </a:glow>
                </a:effectLst>
                <a:latin typeface="Algerian" panose="04020705040A02060702" pitchFamily="82" charset="0"/>
              </a:rPr>
              <a:t>L’immense capitale égyptienne, Le Caire, est traversée par le fleuve du Nil. Le cœur de la ville abrite la place Tahrir et le musée égyptien du Caire, un trésor d’antiquités avec ses momies royales et le trésor du pharaon </a:t>
            </a:r>
            <a:r>
              <a:rPr lang="fr-FR" sz="3600" b="1" dirty="0" err="1">
                <a:ln>
                  <a:solidFill>
                    <a:srgbClr val="FF0000"/>
                  </a:solidFill>
                </a:ln>
                <a:solidFill>
                  <a:schemeClr val="bg1"/>
                </a:solidFill>
                <a:effectLst>
                  <a:glow rad="228600">
                    <a:schemeClr val="accent4">
                      <a:satMod val="175000"/>
                      <a:alpha val="40000"/>
                    </a:schemeClr>
                  </a:glow>
                </a:effectLst>
                <a:latin typeface="Algerian" panose="04020705040A02060702" pitchFamily="82" charset="0"/>
              </a:rPr>
              <a:t>Toutânkhamon</a:t>
            </a:r>
            <a:r>
              <a:rPr lang="fr-FR" sz="3600" b="1" dirty="0">
                <a:ln>
                  <a:solidFill>
                    <a:srgbClr val="FF0000"/>
                  </a:solidFill>
                </a:ln>
                <a:solidFill>
                  <a:schemeClr val="bg1"/>
                </a:solidFill>
                <a:effectLst>
                  <a:glow rad="228600">
                    <a:schemeClr val="accent4">
                      <a:satMod val="175000"/>
                      <a:alpha val="40000"/>
                    </a:schemeClr>
                  </a:glow>
                </a:effectLst>
                <a:latin typeface="Algerian" panose="04020705040A02060702" pitchFamily="82" charset="0"/>
              </a:rPr>
              <a:t>. Non loin du musée se trouve Gizeh avec ses légendaires pyramides et la statue du Sphinx, dont la construction date du XXVIe siècle av. J.-C. Dans le quartier boisé de Zamalek sur l'île de </a:t>
            </a:r>
            <a:r>
              <a:rPr lang="fr-FR" sz="3600" b="1" dirty="0" err="1">
                <a:ln>
                  <a:solidFill>
                    <a:srgbClr val="FF0000"/>
                  </a:solidFill>
                </a:ln>
                <a:solidFill>
                  <a:schemeClr val="bg1"/>
                </a:solidFill>
                <a:effectLst>
                  <a:glow rad="228600">
                    <a:schemeClr val="accent4">
                      <a:satMod val="175000"/>
                      <a:alpha val="40000"/>
                    </a:schemeClr>
                  </a:glow>
                </a:effectLst>
                <a:latin typeface="Algerian" panose="04020705040A02060702" pitchFamily="82" charset="0"/>
              </a:rPr>
              <a:t>Gezira</a:t>
            </a:r>
            <a:r>
              <a:rPr lang="fr-FR" sz="3600" b="1" dirty="0">
                <a:ln>
                  <a:solidFill>
                    <a:srgbClr val="FF0000"/>
                  </a:solidFill>
                </a:ln>
                <a:solidFill>
                  <a:schemeClr val="bg1"/>
                </a:solidFill>
                <a:effectLst>
                  <a:glow rad="228600">
                    <a:schemeClr val="accent4">
                      <a:satMod val="175000"/>
                      <a:alpha val="40000"/>
                    </a:schemeClr>
                  </a:glow>
                </a:effectLst>
                <a:latin typeface="Algerian" panose="04020705040A02060702" pitchFamily="82" charset="0"/>
              </a:rPr>
              <a:t>, on peut admirer une vue panoramique de la ville depuis la tour du Caire, qui s’élève à 187 m d’altitude. </a:t>
            </a:r>
          </a:p>
        </p:txBody>
      </p:sp>
    </p:spTree>
    <p:extLst>
      <p:ext uri="{BB962C8B-B14F-4D97-AF65-F5344CB8AC3E}">
        <p14:creationId xmlns:p14="http://schemas.microsoft.com/office/powerpoint/2010/main" val="4214134139"/>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différent&#10;&#10;Description générée automatiquement">
            <a:extLst>
              <a:ext uri="{FF2B5EF4-FFF2-40B4-BE49-F238E27FC236}">
                <a16:creationId xmlns:a16="http://schemas.microsoft.com/office/drawing/2014/main" id="{61FB5EC5-F36A-7477-A799-F16D7DAA3A6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2633" y="310791"/>
            <a:ext cx="5673367" cy="6311235"/>
          </a:xfrm>
          <a:prstGeom prst="rect">
            <a:avLst/>
          </a:prstGeom>
          <a:ln w="25400" cmpd="sng">
            <a:solidFill>
              <a:srgbClr val="FFFF00"/>
            </a:solidFill>
          </a:ln>
        </p:spPr>
      </p:pic>
      <p:sp>
        <p:nvSpPr>
          <p:cNvPr id="5" name="ZoneTexte 4">
            <a:extLst>
              <a:ext uri="{FF2B5EF4-FFF2-40B4-BE49-F238E27FC236}">
                <a16:creationId xmlns:a16="http://schemas.microsoft.com/office/drawing/2014/main" id="{E40CB5C3-C288-74B9-FDF0-996393AC0C0C}"/>
              </a:ext>
            </a:extLst>
          </p:cNvPr>
          <p:cNvSpPr txBox="1"/>
          <p:nvPr/>
        </p:nvSpPr>
        <p:spPr>
          <a:xfrm>
            <a:off x="6312877" y="2813538"/>
            <a:ext cx="5662246" cy="2215991"/>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À Partir du haut à Gauche centre de Ville  ;Mosquée ibn Touloun , citadelle  de Saladin  ,Felouque sur le Nil  , Tour du Caire , et rue  AL - </a:t>
            </a:r>
            <a:r>
              <a:rPr lang="fr-FR" sz="2400" b="1" dirty="0" err="1">
                <a:solidFill>
                  <a:schemeClr val="bg1"/>
                </a:solidFill>
              </a:rPr>
              <a:t>Muizz</a:t>
            </a:r>
            <a:r>
              <a:rPr lang="fr-FR" sz="2400" b="1" dirty="0">
                <a:solidFill>
                  <a:schemeClr val="bg1"/>
                </a:solidFill>
              </a:rPr>
              <a:t> </a:t>
            </a:r>
          </a:p>
          <a:p>
            <a:endParaRPr lang="fr-FR" dirty="0">
              <a:solidFill>
                <a:schemeClr val="bg1"/>
              </a:solidFill>
            </a:endParaRPr>
          </a:p>
        </p:txBody>
      </p:sp>
    </p:spTree>
    <p:extLst>
      <p:ext uri="{BB962C8B-B14F-4D97-AF65-F5344CB8AC3E}">
        <p14:creationId xmlns:p14="http://schemas.microsoft.com/office/powerpoint/2010/main" val="3587199354"/>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EBFDB7D-DD97-44CE-AFFB-458781A3DB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vieux, pierre&#10;&#10;Description générée automatiquement">
            <a:extLst>
              <a:ext uri="{FF2B5EF4-FFF2-40B4-BE49-F238E27FC236}">
                <a16:creationId xmlns:a16="http://schemas.microsoft.com/office/drawing/2014/main" id="{A689318E-78CA-9F08-E2B5-4555E2157A9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67950" y="130628"/>
            <a:ext cx="9104971" cy="6587413"/>
          </a:xfrm>
          <a:custGeom>
            <a:avLst/>
            <a:gdLst/>
            <a:ahLst/>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w="28575">
            <a:solidFill>
              <a:srgbClr val="FFFF00"/>
            </a:solidFill>
          </a:ln>
        </p:spPr>
      </p:pic>
      <p:sp>
        <p:nvSpPr>
          <p:cNvPr id="10" name="Freeform 5">
            <a:extLst>
              <a:ext uri="{FF2B5EF4-FFF2-40B4-BE49-F238E27FC236}">
                <a16:creationId xmlns:a16="http://schemas.microsoft.com/office/drawing/2014/main" id="{50F864A1-23CF-4954-887F-3C4458622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6056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8D313E8C-7457-407E-BDA5-EACA44D38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96066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4" name="ZoneTexte 3">
            <a:extLst>
              <a:ext uri="{FF2B5EF4-FFF2-40B4-BE49-F238E27FC236}">
                <a16:creationId xmlns:a16="http://schemas.microsoft.com/office/drawing/2014/main" id="{F1BE9A93-62A5-2F15-E0B9-9CEDD4837A7A}"/>
              </a:ext>
            </a:extLst>
          </p:cNvPr>
          <p:cNvSpPr txBox="1"/>
          <p:nvPr/>
        </p:nvSpPr>
        <p:spPr>
          <a:xfrm>
            <a:off x="8669215" y="5493435"/>
            <a:ext cx="3690732" cy="461665"/>
          </a:xfrm>
          <a:prstGeom prst="rect">
            <a:avLst/>
          </a:prstGeom>
          <a:noFill/>
        </p:spPr>
        <p:txBody>
          <a:bodyPr wrap="square" rtlCol="0">
            <a:spAutoFit/>
          </a:bodyPr>
          <a:lstStyle/>
          <a:p>
            <a:r>
              <a:rPr lang="fr-FR" sz="2400" b="1" dirty="0">
                <a:solidFill>
                  <a:schemeClr val="bg1"/>
                </a:solidFill>
              </a:rPr>
              <a:t>L’Université Al Azhar</a:t>
            </a:r>
          </a:p>
        </p:txBody>
      </p:sp>
    </p:spTree>
    <p:extLst>
      <p:ext uri="{BB962C8B-B14F-4D97-AF65-F5344CB8AC3E}">
        <p14:creationId xmlns:p14="http://schemas.microsoft.com/office/powerpoint/2010/main" val="2808968120"/>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ciel, extérieur, cité, jour&#10;&#10;Description générée automatiquement">
            <a:extLst>
              <a:ext uri="{FF2B5EF4-FFF2-40B4-BE49-F238E27FC236}">
                <a16:creationId xmlns:a16="http://schemas.microsoft.com/office/drawing/2014/main" id="{5E1EFB7D-DB40-A665-B478-5B0AE61FC5E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85191"/>
            <a:ext cx="11548534" cy="6051075"/>
          </a:xfrm>
          <a:prstGeom prst="rect">
            <a:avLst/>
          </a:prstGeom>
          <a:ln w="25400">
            <a:solidFill>
              <a:srgbClr val="FFFF00"/>
            </a:solidFill>
          </a:ln>
        </p:spPr>
      </p:pic>
      <p:sp>
        <p:nvSpPr>
          <p:cNvPr id="4" name="ZoneTexte 3">
            <a:extLst>
              <a:ext uri="{FF2B5EF4-FFF2-40B4-BE49-F238E27FC236}">
                <a16:creationId xmlns:a16="http://schemas.microsoft.com/office/drawing/2014/main" id="{1292A0EE-2EBC-3984-C86A-88C0C5A60522}"/>
              </a:ext>
            </a:extLst>
          </p:cNvPr>
          <p:cNvSpPr txBox="1"/>
          <p:nvPr/>
        </p:nvSpPr>
        <p:spPr>
          <a:xfrm>
            <a:off x="650631" y="-1"/>
            <a:ext cx="11219635" cy="461665"/>
          </a:xfrm>
          <a:prstGeom prst="rect">
            <a:avLst/>
          </a:prstGeom>
          <a:noFill/>
        </p:spPr>
        <p:txBody>
          <a:bodyPr wrap="square" rtlCol="0">
            <a:spAutoFit/>
          </a:bodyPr>
          <a:lstStyle/>
          <a:p>
            <a:r>
              <a:rPr lang="fr-FR" sz="2400" b="1" dirty="0"/>
              <a:t>Aujourd’hui , La Rive est du Nil  Accueille Nombre D’Immeubles  ,AU centre du CAIRE</a:t>
            </a:r>
          </a:p>
        </p:txBody>
      </p:sp>
    </p:spTree>
    <p:extLst>
      <p:ext uri="{BB962C8B-B14F-4D97-AF65-F5344CB8AC3E}">
        <p14:creationId xmlns:p14="http://schemas.microsoft.com/office/powerpoint/2010/main" val="303095887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ciel, extérieur, bâtiment, cité&#10;&#10;Description générée automatiquement">
            <a:extLst>
              <a:ext uri="{FF2B5EF4-FFF2-40B4-BE49-F238E27FC236}">
                <a16:creationId xmlns:a16="http://schemas.microsoft.com/office/drawing/2014/main" id="{7FAD4C53-BE4D-FB94-227C-DD39F37B8B9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25400">
            <a:solidFill>
              <a:srgbClr val="FFFF00"/>
            </a:solidFill>
          </a:ln>
        </p:spPr>
      </p:pic>
      <p:sp>
        <p:nvSpPr>
          <p:cNvPr id="4" name="ZoneTexte 3">
            <a:extLst>
              <a:ext uri="{FF2B5EF4-FFF2-40B4-BE49-F238E27FC236}">
                <a16:creationId xmlns:a16="http://schemas.microsoft.com/office/drawing/2014/main" id="{72425D30-C9D0-83C2-7984-9311A5F688C2}"/>
              </a:ext>
            </a:extLst>
          </p:cNvPr>
          <p:cNvSpPr txBox="1"/>
          <p:nvPr/>
        </p:nvSpPr>
        <p:spPr>
          <a:xfrm>
            <a:off x="4765431" y="134722"/>
            <a:ext cx="9653954" cy="461665"/>
          </a:xfrm>
          <a:prstGeom prst="rect">
            <a:avLst/>
          </a:prstGeom>
          <a:noFill/>
        </p:spPr>
        <p:txBody>
          <a:bodyPr wrap="square" rtlCol="0">
            <a:spAutoFit/>
          </a:bodyPr>
          <a:lstStyle/>
          <a:p>
            <a:r>
              <a:rPr lang="fr-FR" sz="2400" b="1" dirty="0"/>
              <a:t>Université Du Caire</a:t>
            </a:r>
          </a:p>
        </p:txBody>
      </p:sp>
    </p:spTree>
    <p:extLst>
      <p:ext uri="{BB962C8B-B14F-4D97-AF65-F5344CB8AC3E}">
        <p14:creationId xmlns:p14="http://schemas.microsoft.com/office/powerpoint/2010/main" val="37564427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intérieur, station, plateforme, plafond&#10;&#10;Description générée automatiquement">
            <a:extLst>
              <a:ext uri="{FF2B5EF4-FFF2-40B4-BE49-F238E27FC236}">
                <a16:creationId xmlns:a16="http://schemas.microsoft.com/office/drawing/2014/main" id="{66EDB5EC-9463-1302-80F8-FE24B254BEF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25400">
            <a:solidFill>
              <a:srgbClr val="FFFF00"/>
            </a:solidFill>
          </a:ln>
        </p:spPr>
      </p:pic>
      <p:sp>
        <p:nvSpPr>
          <p:cNvPr id="4" name="ZoneTexte 3">
            <a:extLst>
              <a:ext uri="{FF2B5EF4-FFF2-40B4-BE49-F238E27FC236}">
                <a16:creationId xmlns:a16="http://schemas.microsoft.com/office/drawing/2014/main" id="{4B60C7E9-F8E0-5C9A-BF8C-B7524AF6C6C4}"/>
              </a:ext>
            </a:extLst>
          </p:cNvPr>
          <p:cNvSpPr txBox="1"/>
          <p:nvPr/>
        </p:nvSpPr>
        <p:spPr>
          <a:xfrm>
            <a:off x="4818185" y="230832"/>
            <a:ext cx="7719646" cy="461665"/>
          </a:xfrm>
          <a:prstGeom prst="rect">
            <a:avLst/>
          </a:prstGeom>
          <a:noFill/>
        </p:spPr>
        <p:txBody>
          <a:bodyPr wrap="square" rtlCol="0">
            <a:spAutoFit/>
          </a:bodyPr>
          <a:lstStyle/>
          <a:p>
            <a:r>
              <a:rPr lang="fr-FR" sz="2400" b="1" dirty="0"/>
              <a:t>Le métro du Caire</a:t>
            </a:r>
          </a:p>
        </p:txBody>
      </p:sp>
    </p:spTree>
    <p:extLst>
      <p:ext uri="{BB962C8B-B14F-4D97-AF65-F5344CB8AC3E}">
        <p14:creationId xmlns:p14="http://schemas.microsoft.com/office/powerpoint/2010/main" val="376658809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bâtiment, extérieur, cité, immeuble résidentiel&#10;&#10;Description générée automatiquement">
            <a:extLst>
              <a:ext uri="{FF2B5EF4-FFF2-40B4-BE49-F238E27FC236}">
                <a16:creationId xmlns:a16="http://schemas.microsoft.com/office/drawing/2014/main" id="{BA68187E-D5FC-6FC3-5462-B9807A41752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31750">
            <a:solidFill>
              <a:srgbClr val="FFFF00"/>
            </a:solidFill>
          </a:ln>
        </p:spPr>
      </p:pic>
      <p:sp>
        <p:nvSpPr>
          <p:cNvPr id="4" name="ZoneTexte 3">
            <a:extLst>
              <a:ext uri="{FF2B5EF4-FFF2-40B4-BE49-F238E27FC236}">
                <a16:creationId xmlns:a16="http://schemas.microsoft.com/office/drawing/2014/main" id="{4FFA790E-93D6-33CA-1D89-9C2DA056F403}"/>
              </a:ext>
            </a:extLst>
          </p:cNvPr>
          <p:cNvSpPr txBox="1"/>
          <p:nvPr/>
        </p:nvSpPr>
        <p:spPr>
          <a:xfrm>
            <a:off x="2866293" y="230832"/>
            <a:ext cx="6963507" cy="461665"/>
          </a:xfrm>
          <a:prstGeom prst="rect">
            <a:avLst/>
          </a:prstGeom>
          <a:noFill/>
        </p:spPr>
        <p:txBody>
          <a:bodyPr wrap="square" rtlCol="0">
            <a:spAutoFit/>
          </a:bodyPr>
          <a:lstStyle/>
          <a:p>
            <a:r>
              <a:rPr lang="fr-FR" sz="2400" b="1" dirty="0"/>
              <a:t>Les Musée Egyptien Vu Depuis La Tour du Caire</a:t>
            </a:r>
          </a:p>
        </p:txBody>
      </p:sp>
    </p:spTree>
    <p:extLst>
      <p:ext uri="{BB962C8B-B14F-4D97-AF65-F5344CB8AC3E}">
        <p14:creationId xmlns:p14="http://schemas.microsoft.com/office/powerpoint/2010/main" val="18352755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8DAAB828-02C8-4111-AC14-FF5ACEDDF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0"/>
            <a:ext cx="8797955" cy="6858000"/>
          </a:xfrm>
          <a:custGeom>
            <a:avLst/>
            <a:gdLst>
              <a:gd name="connsiteX0" fmla="*/ 1951386 w 8751613"/>
              <a:gd name="connsiteY0" fmla="*/ 0 h 6858000"/>
              <a:gd name="connsiteX1" fmla="*/ 6808636 w 8751613"/>
              <a:gd name="connsiteY1" fmla="*/ 0 h 6858000"/>
              <a:gd name="connsiteX2" fmla="*/ 6972292 w 8751613"/>
              <a:gd name="connsiteY2" fmla="*/ 272824 h 6858000"/>
              <a:gd name="connsiteX3" fmla="*/ 8684358 w 8751613"/>
              <a:gd name="connsiteY3" fmla="*/ 3126935 h 6858000"/>
              <a:gd name="connsiteX4" fmla="*/ 8684358 w 8751613"/>
              <a:gd name="connsiteY4" fmla="*/ 3731065 h 6858000"/>
              <a:gd name="connsiteX5" fmla="*/ 6813619 w 8751613"/>
              <a:gd name="connsiteY5" fmla="*/ 6849692 h 6858000"/>
              <a:gd name="connsiteX6" fmla="*/ 6808636 w 8751613"/>
              <a:gd name="connsiteY6" fmla="*/ 6858000 h 6858000"/>
              <a:gd name="connsiteX7" fmla="*/ 1951386 w 8751613"/>
              <a:gd name="connsiteY7" fmla="*/ 6858000 h 6858000"/>
              <a:gd name="connsiteX8" fmla="*/ 1787729 w 8751613"/>
              <a:gd name="connsiteY8" fmla="*/ 6585176 h 6858000"/>
              <a:gd name="connsiteX9" fmla="*/ 75663 w 8751613"/>
              <a:gd name="connsiteY9" fmla="*/ 3731065 h 6858000"/>
              <a:gd name="connsiteX10" fmla="*/ 75663 w 8751613"/>
              <a:gd name="connsiteY10" fmla="*/ 3126935 h 6858000"/>
              <a:gd name="connsiteX11" fmla="*/ 1946402 w 8751613"/>
              <a:gd name="connsiteY11" fmla="*/ 8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51613" h="6858000">
                <a:moveTo>
                  <a:pt x="1951386" y="0"/>
                </a:moveTo>
                <a:lnTo>
                  <a:pt x="6808636" y="0"/>
                </a:lnTo>
                <a:lnTo>
                  <a:pt x="6972292" y="272824"/>
                </a:lnTo>
                <a:cubicBezTo>
                  <a:pt x="8684358" y="3126935"/>
                  <a:pt x="8684358" y="3126935"/>
                  <a:pt x="8684358" y="3126935"/>
                </a:cubicBezTo>
                <a:cubicBezTo>
                  <a:pt x="8774032" y="3299544"/>
                  <a:pt x="8774032" y="3558457"/>
                  <a:pt x="8684358" y="3731065"/>
                </a:cubicBezTo>
                <a:cubicBezTo>
                  <a:pt x="7154297" y="6281764"/>
                  <a:pt x="6867411" y="6760019"/>
                  <a:pt x="6813619" y="6849692"/>
                </a:cubicBezTo>
                <a:lnTo>
                  <a:pt x="6808636" y="6858000"/>
                </a:lnTo>
                <a:lnTo>
                  <a:pt x="1951386" y="6858000"/>
                </a:lnTo>
                <a:lnTo>
                  <a:pt x="1787729" y="6585176"/>
                </a:lnTo>
                <a:cubicBezTo>
                  <a:pt x="75663" y="3731065"/>
                  <a:pt x="75663" y="3731065"/>
                  <a:pt x="75663" y="3731065"/>
                </a:cubicBezTo>
                <a:cubicBezTo>
                  <a:pt x="-25220" y="3558457"/>
                  <a:pt x="-25220" y="3299544"/>
                  <a:pt x="75663" y="3126935"/>
                </a:cubicBezTo>
                <a:cubicBezTo>
                  <a:pt x="1605724" y="576237"/>
                  <a:pt x="1892611" y="97981"/>
                  <a:pt x="1946402" y="830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Image 2" descr="Une image contenant ciel, extérieur, bâtiment, bâtiment gouvernemental&#10;&#10;Description générée automatiquement">
            <a:extLst>
              <a:ext uri="{FF2B5EF4-FFF2-40B4-BE49-F238E27FC236}">
                <a16:creationId xmlns:a16="http://schemas.microsoft.com/office/drawing/2014/main" id="{E0D7B285-DF0A-CF01-782A-62628E3950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7450" y="858416"/>
            <a:ext cx="6176580" cy="4814596"/>
          </a:xfrm>
          <a:prstGeom prst="rect">
            <a:avLst/>
          </a:prstGeom>
          <a:ln w="25400">
            <a:solidFill>
              <a:srgbClr val="FFFF00"/>
            </a:solidFill>
          </a:ln>
        </p:spPr>
      </p:pic>
      <p:grpSp>
        <p:nvGrpSpPr>
          <p:cNvPr id="10" name="Group 9">
            <a:extLst>
              <a:ext uri="{FF2B5EF4-FFF2-40B4-BE49-F238E27FC236}">
                <a16:creationId xmlns:a16="http://schemas.microsoft.com/office/drawing/2014/main" id="{C32D4553-E775-4F16-9A6F-FED8D166A5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00124"/>
            <a:chExt cx="1562267" cy="1172973"/>
          </a:xfrm>
        </p:grpSpPr>
        <p:sp>
          <p:nvSpPr>
            <p:cNvPr id="11" name="Freeform 5">
              <a:extLst>
                <a:ext uri="{FF2B5EF4-FFF2-40B4-BE49-F238E27FC236}">
                  <a16:creationId xmlns:a16="http://schemas.microsoft.com/office/drawing/2014/main" id="{50F864A1-23CF-4954-887F-3C4458622A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8D313E8C-7457-407E-BDA5-EACA44D382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4" name="ZoneTexte 3">
            <a:extLst>
              <a:ext uri="{FF2B5EF4-FFF2-40B4-BE49-F238E27FC236}">
                <a16:creationId xmlns:a16="http://schemas.microsoft.com/office/drawing/2014/main" id="{B8865C34-95FF-52D8-746A-2543D681D29F}"/>
              </a:ext>
            </a:extLst>
          </p:cNvPr>
          <p:cNvSpPr txBox="1"/>
          <p:nvPr/>
        </p:nvSpPr>
        <p:spPr>
          <a:xfrm>
            <a:off x="3358143" y="396751"/>
            <a:ext cx="3710354" cy="461665"/>
          </a:xfrm>
          <a:prstGeom prst="rect">
            <a:avLst/>
          </a:prstGeom>
          <a:noFill/>
        </p:spPr>
        <p:txBody>
          <a:bodyPr wrap="square" rtlCol="0">
            <a:spAutoFit/>
          </a:bodyPr>
          <a:lstStyle/>
          <a:p>
            <a:r>
              <a:rPr lang="fr-FR" sz="2400" b="1" dirty="0">
                <a:solidFill>
                  <a:schemeClr val="bg1"/>
                </a:solidFill>
              </a:rPr>
              <a:t>Entrée Du Palais d’</a:t>
            </a:r>
            <a:r>
              <a:rPr lang="fr-FR" sz="2400" b="1" dirty="0" err="1">
                <a:solidFill>
                  <a:schemeClr val="bg1"/>
                </a:solidFill>
              </a:rPr>
              <a:t>Abedin</a:t>
            </a:r>
            <a:endParaRPr lang="fr-FR" sz="2400" b="1" dirty="0">
              <a:solidFill>
                <a:schemeClr val="bg1"/>
              </a:solidFill>
            </a:endParaRPr>
          </a:p>
        </p:txBody>
      </p:sp>
    </p:spTree>
    <p:extLst>
      <p:ext uri="{BB962C8B-B14F-4D97-AF65-F5344CB8AC3E}">
        <p14:creationId xmlns:p14="http://schemas.microsoft.com/office/powerpoint/2010/main" val="1099391459"/>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voûte, vieux&#10;&#10;Description générée automatiquement">
            <a:extLst>
              <a:ext uri="{FF2B5EF4-FFF2-40B4-BE49-F238E27FC236}">
                <a16:creationId xmlns:a16="http://schemas.microsoft.com/office/drawing/2014/main" id="{979E04DC-D0CF-BEC8-FA69-112881586B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227" y="219269"/>
            <a:ext cx="7509950" cy="6419461"/>
          </a:xfrm>
          <a:prstGeom prst="rect">
            <a:avLst/>
          </a:prstGeom>
          <a:ln w="28575">
            <a:solidFill>
              <a:srgbClr val="FFFF00"/>
            </a:solidFill>
          </a:ln>
        </p:spPr>
      </p:pic>
      <p:sp>
        <p:nvSpPr>
          <p:cNvPr id="4" name="ZoneTexte 3">
            <a:extLst>
              <a:ext uri="{FF2B5EF4-FFF2-40B4-BE49-F238E27FC236}">
                <a16:creationId xmlns:a16="http://schemas.microsoft.com/office/drawing/2014/main" id="{BF76E13E-6421-8DE0-EF2A-9E7698C9203E}"/>
              </a:ext>
            </a:extLst>
          </p:cNvPr>
          <p:cNvSpPr txBox="1"/>
          <p:nvPr/>
        </p:nvSpPr>
        <p:spPr>
          <a:xfrm>
            <a:off x="8500550" y="5310554"/>
            <a:ext cx="3318223" cy="830997"/>
          </a:xfrm>
          <a:prstGeom prst="rect">
            <a:avLst/>
          </a:prstGeom>
          <a:noFill/>
        </p:spPr>
        <p:txBody>
          <a:bodyPr wrap="square" rtlCol="0">
            <a:spAutoFit/>
          </a:bodyPr>
          <a:lstStyle/>
          <a:p>
            <a:r>
              <a:rPr lang="fr-FR" sz="2400" b="1" dirty="0">
                <a:solidFill>
                  <a:schemeClr val="bg1"/>
                </a:solidFill>
              </a:rPr>
              <a:t>Entrée du musée  du Palais d’ </a:t>
            </a:r>
            <a:r>
              <a:rPr lang="fr-FR" sz="2400" b="1" dirty="0" err="1">
                <a:solidFill>
                  <a:schemeClr val="bg1"/>
                </a:solidFill>
              </a:rPr>
              <a:t>Abedin</a:t>
            </a:r>
            <a:endParaRPr lang="fr-FR" sz="2400" b="1" dirty="0">
              <a:solidFill>
                <a:schemeClr val="bg1"/>
              </a:solidFill>
            </a:endParaRPr>
          </a:p>
        </p:txBody>
      </p:sp>
    </p:spTree>
    <p:extLst>
      <p:ext uri="{BB962C8B-B14F-4D97-AF65-F5344CB8AC3E}">
        <p14:creationId xmlns:p14="http://schemas.microsoft.com/office/powerpoint/2010/main" val="2536430678"/>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extérieur, ciel, bâtiment, bâtiment gouvernemental&#10;&#10;Description générée automatiquement">
            <a:extLst>
              <a:ext uri="{FF2B5EF4-FFF2-40B4-BE49-F238E27FC236}">
                <a16:creationId xmlns:a16="http://schemas.microsoft.com/office/drawing/2014/main" id="{CA5C73B0-0DAF-01FD-1A46-027F8176156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155547" y="637762"/>
            <a:ext cx="9889808" cy="5576770"/>
          </a:xfrm>
          <a:prstGeom prst="rect">
            <a:avLst/>
          </a:prstGeom>
          <a:ln w="25400">
            <a:solidFill>
              <a:srgbClr val="FFFF00"/>
            </a:solidFill>
          </a:ln>
        </p:spPr>
      </p:pic>
      <p:sp>
        <p:nvSpPr>
          <p:cNvPr id="6" name="ZoneTexte 5">
            <a:extLst>
              <a:ext uri="{FF2B5EF4-FFF2-40B4-BE49-F238E27FC236}">
                <a16:creationId xmlns:a16="http://schemas.microsoft.com/office/drawing/2014/main" id="{672B8F6E-3BB9-BFEC-4011-CC5A7C17FDC6}"/>
              </a:ext>
            </a:extLst>
          </p:cNvPr>
          <p:cNvSpPr txBox="1"/>
          <p:nvPr/>
        </p:nvSpPr>
        <p:spPr>
          <a:xfrm>
            <a:off x="3053038" y="114542"/>
            <a:ext cx="7684477" cy="523220"/>
          </a:xfrm>
          <a:prstGeom prst="rect">
            <a:avLst/>
          </a:prstGeom>
          <a:noFill/>
        </p:spPr>
        <p:txBody>
          <a:bodyPr wrap="square" rtlCol="0">
            <a:spAutoFit/>
          </a:bodyPr>
          <a:lstStyle/>
          <a:p>
            <a:r>
              <a:rPr lang="fr-FR" sz="2800" b="1" dirty="0">
                <a:solidFill>
                  <a:schemeClr val="bg1"/>
                </a:solidFill>
              </a:rPr>
              <a:t>Entrée du musée Du Palais d’ </a:t>
            </a:r>
            <a:r>
              <a:rPr lang="fr-FR" sz="2800" b="1" dirty="0" err="1">
                <a:solidFill>
                  <a:schemeClr val="bg1"/>
                </a:solidFill>
              </a:rPr>
              <a:t>Abedin</a:t>
            </a:r>
            <a:endParaRPr lang="fr-FR" sz="2800" b="1" dirty="0">
              <a:solidFill>
                <a:schemeClr val="bg1"/>
              </a:solidFill>
            </a:endParaRPr>
          </a:p>
        </p:txBody>
      </p:sp>
    </p:spTree>
    <p:extLst>
      <p:ext uri="{BB962C8B-B14F-4D97-AF65-F5344CB8AC3E}">
        <p14:creationId xmlns:p14="http://schemas.microsoft.com/office/powerpoint/2010/main" val="4220630556"/>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ciel, extérieur, arbre, plante&#10;&#10;Description générée automatiquement">
            <a:extLst>
              <a:ext uri="{FF2B5EF4-FFF2-40B4-BE49-F238E27FC236}">
                <a16:creationId xmlns:a16="http://schemas.microsoft.com/office/drawing/2014/main" id="{6DC6EAB7-851D-D49C-9E34-5E45FB4A6D5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85191"/>
            <a:ext cx="11548534" cy="6051075"/>
          </a:xfrm>
          <a:prstGeom prst="rect">
            <a:avLst/>
          </a:prstGeom>
          <a:ln w="28575">
            <a:solidFill>
              <a:srgbClr val="FFFF00"/>
            </a:solidFill>
          </a:ln>
        </p:spPr>
      </p:pic>
      <p:sp>
        <p:nvSpPr>
          <p:cNvPr id="4" name="ZoneTexte 3">
            <a:extLst>
              <a:ext uri="{FF2B5EF4-FFF2-40B4-BE49-F238E27FC236}">
                <a16:creationId xmlns:a16="http://schemas.microsoft.com/office/drawing/2014/main" id="{8016BD87-B596-7598-0EA5-8773AEBE533A}"/>
              </a:ext>
            </a:extLst>
          </p:cNvPr>
          <p:cNvSpPr txBox="1"/>
          <p:nvPr/>
        </p:nvSpPr>
        <p:spPr>
          <a:xfrm>
            <a:off x="1899138" y="23526"/>
            <a:ext cx="9759462" cy="461665"/>
          </a:xfrm>
          <a:prstGeom prst="rect">
            <a:avLst/>
          </a:prstGeom>
          <a:noFill/>
        </p:spPr>
        <p:txBody>
          <a:bodyPr wrap="square" rtlCol="0">
            <a:spAutoFit/>
          </a:bodyPr>
          <a:lstStyle/>
          <a:p>
            <a:r>
              <a:rPr lang="fr-FR" sz="2400" b="1" dirty="0"/>
              <a:t>Vue Depuis le jardin  de l’entrée  du musée du Palais d’ </a:t>
            </a:r>
            <a:r>
              <a:rPr lang="fr-FR" sz="2400" b="1" dirty="0" err="1"/>
              <a:t>Abadin</a:t>
            </a:r>
            <a:endParaRPr lang="fr-FR" sz="2400" b="1" dirty="0"/>
          </a:p>
        </p:txBody>
      </p:sp>
    </p:spTree>
    <p:extLst>
      <p:ext uri="{BB962C8B-B14F-4D97-AF65-F5344CB8AC3E}">
        <p14:creationId xmlns:p14="http://schemas.microsoft.com/office/powerpoint/2010/main" val="314476822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ciel, extérieur, bâtiment, tour&#10;&#10;Description générée automatiquement">
            <a:extLst>
              <a:ext uri="{FF2B5EF4-FFF2-40B4-BE49-F238E27FC236}">
                <a16:creationId xmlns:a16="http://schemas.microsoft.com/office/drawing/2014/main" id="{2A055651-89E9-4498-C7FC-3C21C43C215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78497"/>
            <a:ext cx="11548534" cy="5957769"/>
          </a:xfrm>
          <a:prstGeom prst="rect">
            <a:avLst/>
          </a:prstGeom>
          <a:ln w="25400">
            <a:solidFill>
              <a:srgbClr val="FFFF00"/>
            </a:solidFill>
          </a:ln>
        </p:spPr>
      </p:pic>
      <p:sp>
        <p:nvSpPr>
          <p:cNvPr id="4" name="ZoneTexte 3">
            <a:extLst>
              <a:ext uri="{FF2B5EF4-FFF2-40B4-BE49-F238E27FC236}">
                <a16:creationId xmlns:a16="http://schemas.microsoft.com/office/drawing/2014/main" id="{0883F7D8-68B3-B3F0-B8BC-99E416B051CD}"/>
              </a:ext>
            </a:extLst>
          </p:cNvPr>
          <p:cNvSpPr txBox="1"/>
          <p:nvPr/>
        </p:nvSpPr>
        <p:spPr>
          <a:xfrm>
            <a:off x="4044461" y="116832"/>
            <a:ext cx="7455877" cy="461665"/>
          </a:xfrm>
          <a:prstGeom prst="rect">
            <a:avLst/>
          </a:prstGeom>
          <a:noFill/>
        </p:spPr>
        <p:txBody>
          <a:bodyPr wrap="square" rtlCol="0">
            <a:spAutoFit/>
          </a:bodyPr>
          <a:lstStyle/>
          <a:p>
            <a:r>
              <a:rPr lang="fr-FR" sz="2400" b="1" dirty="0"/>
              <a:t>Entrée Du Palais Al - </a:t>
            </a:r>
            <a:r>
              <a:rPr lang="fr-FR" sz="2400" b="1" dirty="0" err="1"/>
              <a:t>Manyal</a:t>
            </a:r>
            <a:endParaRPr lang="fr-FR" sz="2400" b="1" dirty="0"/>
          </a:p>
        </p:txBody>
      </p:sp>
    </p:spTree>
    <p:extLst>
      <p:ext uri="{BB962C8B-B14F-4D97-AF65-F5344CB8AC3E}">
        <p14:creationId xmlns:p14="http://schemas.microsoft.com/office/powerpoint/2010/main" val="388312409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arbre, extérieur, bâtiment, porche&#10;&#10;Description générée automatiquement">
            <a:extLst>
              <a:ext uri="{FF2B5EF4-FFF2-40B4-BE49-F238E27FC236}">
                <a16:creationId xmlns:a16="http://schemas.microsoft.com/office/drawing/2014/main" id="{F860656E-F8BF-7CE9-A9C2-0332FD41571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22513"/>
            <a:ext cx="11548534" cy="6013753"/>
          </a:xfrm>
          <a:prstGeom prst="rect">
            <a:avLst/>
          </a:prstGeom>
          <a:ln w="28575">
            <a:solidFill>
              <a:srgbClr val="FFFF00"/>
            </a:solidFill>
          </a:ln>
        </p:spPr>
      </p:pic>
      <p:sp>
        <p:nvSpPr>
          <p:cNvPr id="4" name="ZoneTexte 3">
            <a:extLst>
              <a:ext uri="{FF2B5EF4-FFF2-40B4-BE49-F238E27FC236}">
                <a16:creationId xmlns:a16="http://schemas.microsoft.com/office/drawing/2014/main" id="{CE761F96-A283-BB29-A329-6538AAEED02C}"/>
              </a:ext>
            </a:extLst>
          </p:cNvPr>
          <p:cNvSpPr txBox="1"/>
          <p:nvPr/>
        </p:nvSpPr>
        <p:spPr>
          <a:xfrm>
            <a:off x="3886199" y="90901"/>
            <a:ext cx="6119446" cy="461665"/>
          </a:xfrm>
          <a:prstGeom prst="rect">
            <a:avLst/>
          </a:prstGeom>
          <a:noFill/>
        </p:spPr>
        <p:txBody>
          <a:bodyPr wrap="square" rtlCol="0">
            <a:spAutoFit/>
          </a:bodyPr>
          <a:lstStyle/>
          <a:p>
            <a:r>
              <a:rPr lang="fr-FR" sz="2400" b="1" dirty="0"/>
              <a:t>Jardin  du Palais  Al - </a:t>
            </a:r>
            <a:r>
              <a:rPr lang="fr-FR" sz="2400" b="1" dirty="0" err="1"/>
              <a:t>Manyal</a:t>
            </a:r>
            <a:endParaRPr lang="fr-FR" sz="2400" b="1" dirty="0"/>
          </a:p>
        </p:txBody>
      </p:sp>
    </p:spTree>
    <p:extLst>
      <p:ext uri="{BB962C8B-B14F-4D97-AF65-F5344CB8AC3E}">
        <p14:creationId xmlns:p14="http://schemas.microsoft.com/office/powerpoint/2010/main" val="21031522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extérieur, herbe, bâtiment, court&#10;&#10;Description générée automatiquement">
            <a:extLst>
              <a:ext uri="{FF2B5EF4-FFF2-40B4-BE49-F238E27FC236}">
                <a16:creationId xmlns:a16="http://schemas.microsoft.com/office/drawing/2014/main" id="{29C8042C-4B1E-65D5-BA0D-28BE1197B5E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27537"/>
            <a:ext cx="11548534" cy="6008729"/>
          </a:xfrm>
          <a:prstGeom prst="rect">
            <a:avLst/>
          </a:prstGeom>
          <a:ln w="25400">
            <a:solidFill>
              <a:srgbClr val="FFFF00"/>
            </a:solidFill>
          </a:ln>
        </p:spPr>
      </p:pic>
      <p:sp>
        <p:nvSpPr>
          <p:cNvPr id="4" name="ZoneTexte 3">
            <a:extLst>
              <a:ext uri="{FF2B5EF4-FFF2-40B4-BE49-F238E27FC236}">
                <a16:creationId xmlns:a16="http://schemas.microsoft.com/office/drawing/2014/main" id="{792ED6E1-1D91-DA37-21A1-2BEDF3B70437}"/>
              </a:ext>
            </a:extLst>
          </p:cNvPr>
          <p:cNvSpPr txBox="1"/>
          <p:nvPr/>
        </p:nvSpPr>
        <p:spPr>
          <a:xfrm>
            <a:off x="4220308" y="65872"/>
            <a:ext cx="6910754" cy="461665"/>
          </a:xfrm>
          <a:prstGeom prst="rect">
            <a:avLst/>
          </a:prstGeom>
          <a:noFill/>
        </p:spPr>
        <p:txBody>
          <a:bodyPr wrap="square" rtlCol="0">
            <a:spAutoFit/>
          </a:bodyPr>
          <a:lstStyle/>
          <a:p>
            <a:r>
              <a:rPr lang="fr-FR" sz="2400" b="1" dirty="0"/>
              <a:t>Jardin du Palais Al-</a:t>
            </a:r>
            <a:r>
              <a:rPr lang="fr-FR" sz="2400" b="1" dirty="0" err="1"/>
              <a:t>Manyal</a:t>
            </a:r>
            <a:endParaRPr lang="fr-FR" sz="2400" b="1" dirty="0"/>
          </a:p>
        </p:txBody>
      </p:sp>
    </p:spTree>
    <p:extLst>
      <p:ext uri="{BB962C8B-B14F-4D97-AF65-F5344CB8AC3E}">
        <p14:creationId xmlns:p14="http://schemas.microsoft.com/office/powerpoint/2010/main" val="7663444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bâtiment, extérieur, rue, scène&#10;&#10;Description générée automatiquement">
            <a:extLst>
              <a:ext uri="{FF2B5EF4-FFF2-40B4-BE49-F238E27FC236}">
                <a16:creationId xmlns:a16="http://schemas.microsoft.com/office/drawing/2014/main" id="{0685AF31-8648-6F67-E8CD-824E672093A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541175"/>
            <a:ext cx="11548534" cy="5995091"/>
          </a:xfrm>
          <a:prstGeom prst="rect">
            <a:avLst/>
          </a:prstGeom>
          <a:ln w="28575">
            <a:solidFill>
              <a:srgbClr val="FFFF00"/>
            </a:solidFill>
          </a:ln>
        </p:spPr>
      </p:pic>
      <p:sp>
        <p:nvSpPr>
          <p:cNvPr id="4" name="ZoneTexte 3">
            <a:extLst>
              <a:ext uri="{FF2B5EF4-FFF2-40B4-BE49-F238E27FC236}">
                <a16:creationId xmlns:a16="http://schemas.microsoft.com/office/drawing/2014/main" id="{AE43D9B6-DDC3-0CA5-DC98-23000EB33405}"/>
              </a:ext>
            </a:extLst>
          </p:cNvPr>
          <p:cNvSpPr txBox="1"/>
          <p:nvPr/>
        </p:nvSpPr>
        <p:spPr>
          <a:xfrm>
            <a:off x="4659923" y="79510"/>
            <a:ext cx="6875585" cy="461665"/>
          </a:xfrm>
          <a:prstGeom prst="rect">
            <a:avLst/>
          </a:prstGeom>
          <a:noFill/>
        </p:spPr>
        <p:txBody>
          <a:bodyPr wrap="square" rtlCol="0">
            <a:spAutoFit/>
          </a:bodyPr>
          <a:lstStyle/>
          <a:p>
            <a:r>
              <a:rPr lang="fr-FR" sz="2400" b="1" dirty="0"/>
              <a:t>Le souk </a:t>
            </a:r>
            <a:r>
              <a:rPr lang="fr-FR" sz="2400" b="1" dirty="0" err="1"/>
              <a:t>Khalili</a:t>
            </a:r>
            <a:endParaRPr lang="fr-FR" sz="2400" b="1" dirty="0"/>
          </a:p>
        </p:txBody>
      </p:sp>
    </p:spTree>
    <p:extLst>
      <p:ext uri="{BB962C8B-B14F-4D97-AF65-F5344CB8AC3E}">
        <p14:creationId xmlns:p14="http://schemas.microsoft.com/office/powerpoint/2010/main" val="214666300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pierre&#10;&#10;Description générée automatiquement">
            <a:extLst>
              <a:ext uri="{FF2B5EF4-FFF2-40B4-BE49-F238E27FC236}">
                <a16:creationId xmlns:a16="http://schemas.microsoft.com/office/drawing/2014/main" id="{559ABC1D-8FDC-BC11-9D81-CFDB30F8DE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0549" y="200607"/>
            <a:ext cx="6203664" cy="6456785"/>
          </a:xfrm>
          <a:prstGeom prst="rect">
            <a:avLst/>
          </a:prstGeom>
          <a:ln w="25400">
            <a:solidFill>
              <a:srgbClr val="FFFF00"/>
            </a:solidFill>
          </a:ln>
        </p:spPr>
      </p:pic>
      <p:sp>
        <p:nvSpPr>
          <p:cNvPr id="4" name="ZoneTexte 3">
            <a:extLst>
              <a:ext uri="{FF2B5EF4-FFF2-40B4-BE49-F238E27FC236}">
                <a16:creationId xmlns:a16="http://schemas.microsoft.com/office/drawing/2014/main" id="{94B55CA3-5F1F-05EC-38F7-C43A8E6B8E4D}"/>
              </a:ext>
            </a:extLst>
          </p:cNvPr>
          <p:cNvSpPr txBox="1"/>
          <p:nvPr/>
        </p:nvSpPr>
        <p:spPr>
          <a:xfrm>
            <a:off x="7244862" y="5169877"/>
            <a:ext cx="5369169" cy="461665"/>
          </a:xfrm>
          <a:prstGeom prst="rect">
            <a:avLst/>
          </a:prstGeom>
          <a:noFill/>
        </p:spPr>
        <p:txBody>
          <a:bodyPr wrap="square" rtlCol="0">
            <a:spAutoFit/>
          </a:bodyPr>
          <a:lstStyle/>
          <a:p>
            <a:r>
              <a:rPr lang="fr-FR" sz="2400" b="1" dirty="0">
                <a:solidFill>
                  <a:schemeClr val="bg1"/>
                </a:solidFill>
              </a:rPr>
              <a:t>La tour De Babylone</a:t>
            </a:r>
          </a:p>
        </p:txBody>
      </p:sp>
    </p:spTree>
    <p:extLst>
      <p:ext uri="{BB962C8B-B14F-4D97-AF65-F5344CB8AC3E}">
        <p14:creationId xmlns:p14="http://schemas.microsoft.com/office/powerpoint/2010/main" val="4176209795"/>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brique, pierre, vieux&#10;&#10;Description générée automatiquement">
            <a:extLst>
              <a:ext uri="{FF2B5EF4-FFF2-40B4-BE49-F238E27FC236}">
                <a16:creationId xmlns:a16="http://schemas.microsoft.com/office/drawing/2014/main" id="{6714780A-D8B1-CB8D-C249-AC7F402758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11290" y="615820"/>
            <a:ext cx="10369420" cy="6041572"/>
          </a:xfrm>
          <a:prstGeom prst="rect">
            <a:avLst/>
          </a:prstGeom>
          <a:ln w="28575">
            <a:solidFill>
              <a:srgbClr val="FFFF00"/>
            </a:solidFill>
          </a:ln>
        </p:spPr>
      </p:pic>
      <p:sp>
        <p:nvSpPr>
          <p:cNvPr id="4" name="ZoneTexte 3">
            <a:extLst>
              <a:ext uri="{FF2B5EF4-FFF2-40B4-BE49-F238E27FC236}">
                <a16:creationId xmlns:a16="http://schemas.microsoft.com/office/drawing/2014/main" id="{64B0F897-A3C8-ED0D-94C9-C28BABB06B93}"/>
              </a:ext>
            </a:extLst>
          </p:cNvPr>
          <p:cNvSpPr txBox="1"/>
          <p:nvPr/>
        </p:nvSpPr>
        <p:spPr>
          <a:xfrm>
            <a:off x="4572000" y="200608"/>
            <a:ext cx="7051431" cy="461665"/>
          </a:xfrm>
          <a:prstGeom prst="rect">
            <a:avLst/>
          </a:prstGeom>
          <a:noFill/>
        </p:spPr>
        <p:txBody>
          <a:bodyPr wrap="square" rtlCol="0">
            <a:spAutoFit/>
          </a:bodyPr>
          <a:lstStyle/>
          <a:p>
            <a:r>
              <a:rPr lang="fr-FR" sz="2400" b="1" dirty="0">
                <a:solidFill>
                  <a:schemeClr val="bg1"/>
                </a:solidFill>
              </a:rPr>
              <a:t>Tour De Babylone</a:t>
            </a:r>
          </a:p>
        </p:txBody>
      </p:sp>
    </p:spTree>
    <p:extLst>
      <p:ext uri="{BB962C8B-B14F-4D97-AF65-F5344CB8AC3E}">
        <p14:creationId xmlns:p14="http://schemas.microsoft.com/office/powerpoint/2010/main" val="4032078615"/>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vieux, bastion&#10;&#10;Description générée automatiquement">
            <a:extLst>
              <a:ext uri="{FF2B5EF4-FFF2-40B4-BE49-F238E27FC236}">
                <a16:creationId xmlns:a16="http://schemas.microsoft.com/office/drawing/2014/main" id="{8B7AF69E-6814-6DBF-FD42-483A924C9D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7871" y="279918"/>
            <a:ext cx="7603256" cy="6307494"/>
          </a:xfrm>
          <a:prstGeom prst="rect">
            <a:avLst/>
          </a:prstGeom>
          <a:ln w="28575">
            <a:solidFill>
              <a:srgbClr val="FFFF00"/>
            </a:solidFill>
          </a:ln>
        </p:spPr>
      </p:pic>
      <p:sp>
        <p:nvSpPr>
          <p:cNvPr id="4" name="ZoneTexte 3">
            <a:extLst>
              <a:ext uri="{FF2B5EF4-FFF2-40B4-BE49-F238E27FC236}">
                <a16:creationId xmlns:a16="http://schemas.microsoft.com/office/drawing/2014/main" id="{02467D03-DCD8-6040-2A71-08C180388D1A}"/>
              </a:ext>
            </a:extLst>
          </p:cNvPr>
          <p:cNvSpPr txBox="1"/>
          <p:nvPr/>
        </p:nvSpPr>
        <p:spPr>
          <a:xfrm>
            <a:off x="8051127" y="5099538"/>
            <a:ext cx="3693002" cy="461665"/>
          </a:xfrm>
          <a:prstGeom prst="rect">
            <a:avLst/>
          </a:prstGeom>
          <a:noFill/>
        </p:spPr>
        <p:txBody>
          <a:bodyPr wrap="square" rtlCol="0">
            <a:spAutoFit/>
          </a:bodyPr>
          <a:lstStyle/>
          <a:p>
            <a:r>
              <a:rPr lang="fr-FR" sz="2400" b="1" dirty="0">
                <a:solidFill>
                  <a:schemeClr val="bg1"/>
                </a:solidFill>
              </a:rPr>
              <a:t>Tour De Babylone</a:t>
            </a:r>
          </a:p>
        </p:txBody>
      </p:sp>
    </p:spTree>
    <p:extLst>
      <p:ext uri="{BB962C8B-B14F-4D97-AF65-F5344CB8AC3E}">
        <p14:creationId xmlns:p14="http://schemas.microsoft.com/office/powerpoint/2010/main" val="3672598284"/>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voûte&#10;&#10;Description générée automatiquement">
            <a:extLst>
              <a:ext uri="{FF2B5EF4-FFF2-40B4-BE49-F238E27FC236}">
                <a16:creationId xmlns:a16="http://schemas.microsoft.com/office/drawing/2014/main" id="{E5FDDDA2-7BE7-C865-A683-CD95EAF37C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39281" y="653143"/>
            <a:ext cx="10313437" cy="6204857"/>
          </a:xfrm>
          <a:prstGeom prst="rect">
            <a:avLst/>
          </a:prstGeom>
          <a:ln w="25400">
            <a:solidFill>
              <a:srgbClr val="FFFF00"/>
            </a:solidFill>
          </a:ln>
        </p:spPr>
      </p:pic>
      <p:sp>
        <p:nvSpPr>
          <p:cNvPr id="4" name="ZoneTexte 3">
            <a:extLst>
              <a:ext uri="{FF2B5EF4-FFF2-40B4-BE49-F238E27FC236}">
                <a16:creationId xmlns:a16="http://schemas.microsoft.com/office/drawing/2014/main" id="{32A10D66-559B-61A4-E192-BE481803CF87}"/>
              </a:ext>
            </a:extLst>
          </p:cNvPr>
          <p:cNvSpPr txBox="1"/>
          <p:nvPr/>
        </p:nvSpPr>
        <p:spPr>
          <a:xfrm>
            <a:off x="4929554" y="191478"/>
            <a:ext cx="7262446" cy="461665"/>
          </a:xfrm>
          <a:prstGeom prst="rect">
            <a:avLst/>
          </a:prstGeom>
          <a:noFill/>
        </p:spPr>
        <p:txBody>
          <a:bodyPr wrap="square" rtlCol="0">
            <a:spAutoFit/>
          </a:bodyPr>
          <a:lstStyle/>
          <a:p>
            <a:r>
              <a:rPr lang="fr-FR" sz="2400" b="1" dirty="0">
                <a:solidFill>
                  <a:schemeClr val="bg1"/>
                </a:solidFill>
              </a:rPr>
              <a:t>Tour De Babylone</a:t>
            </a:r>
          </a:p>
        </p:txBody>
      </p:sp>
    </p:spTree>
    <p:extLst>
      <p:ext uri="{BB962C8B-B14F-4D97-AF65-F5344CB8AC3E}">
        <p14:creationId xmlns:p14="http://schemas.microsoft.com/office/powerpoint/2010/main" val="4285052690"/>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arbre, extérieur, route, rue&#10;&#10;Description générée automatiquement">
            <a:extLst>
              <a:ext uri="{FF2B5EF4-FFF2-40B4-BE49-F238E27FC236}">
                <a16:creationId xmlns:a16="http://schemas.microsoft.com/office/drawing/2014/main" id="{6B31403C-E926-6B1D-7D67-C29CB9B5099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41175"/>
            <a:ext cx="11548534" cy="5995091"/>
          </a:xfrm>
          <a:prstGeom prst="rect">
            <a:avLst/>
          </a:prstGeom>
          <a:ln w="31750">
            <a:solidFill>
              <a:srgbClr val="FFFF00"/>
            </a:solidFill>
          </a:ln>
        </p:spPr>
      </p:pic>
      <p:sp>
        <p:nvSpPr>
          <p:cNvPr id="4" name="ZoneTexte 3">
            <a:extLst>
              <a:ext uri="{FF2B5EF4-FFF2-40B4-BE49-F238E27FC236}">
                <a16:creationId xmlns:a16="http://schemas.microsoft.com/office/drawing/2014/main" id="{DA21A543-9D31-8CC5-C5D7-170844C10A52}"/>
              </a:ext>
            </a:extLst>
          </p:cNvPr>
          <p:cNvSpPr txBox="1"/>
          <p:nvPr/>
        </p:nvSpPr>
        <p:spPr>
          <a:xfrm>
            <a:off x="5240216" y="90901"/>
            <a:ext cx="6137031" cy="461665"/>
          </a:xfrm>
          <a:prstGeom prst="rect">
            <a:avLst/>
          </a:prstGeom>
          <a:noFill/>
        </p:spPr>
        <p:txBody>
          <a:bodyPr wrap="square" rtlCol="0">
            <a:spAutoFit/>
          </a:bodyPr>
          <a:lstStyle/>
          <a:p>
            <a:r>
              <a:rPr lang="fr-FR" sz="2400" b="1" dirty="0"/>
              <a:t>Musée Copte</a:t>
            </a:r>
          </a:p>
        </p:txBody>
      </p:sp>
    </p:spTree>
    <p:extLst>
      <p:ext uri="{BB962C8B-B14F-4D97-AF65-F5344CB8AC3E}">
        <p14:creationId xmlns:p14="http://schemas.microsoft.com/office/powerpoint/2010/main" val="13906243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extérieur, terrain, meubles, bordure&#10;&#10;Description générée automatiquement">
            <a:extLst>
              <a:ext uri="{FF2B5EF4-FFF2-40B4-BE49-F238E27FC236}">
                <a16:creationId xmlns:a16="http://schemas.microsoft.com/office/drawing/2014/main" id="{766DBC6B-2656-5A2F-D126-7446976DAB3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92369"/>
            <a:ext cx="11548534" cy="6043898"/>
          </a:xfrm>
          <a:prstGeom prst="rect">
            <a:avLst/>
          </a:prstGeom>
          <a:ln w="25400">
            <a:solidFill>
              <a:srgbClr val="FFFF00"/>
            </a:solidFill>
          </a:ln>
        </p:spPr>
      </p:pic>
      <p:sp>
        <p:nvSpPr>
          <p:cNvPr id="4" name="ZoneTexte 3">
            <a:extLst>
              <a:ext uri="{FF2B5EF4-FFF2-40B4-BE49-F238E27FC236}">
                <a16:creationId xmlns:a16="http://schemas.microsoft.com/office/drawing/2014/main" id="{631A6EA9-096A-BF2C-A01B-0BD921B0C50D}"/>
              </a:ext>
            </a:extLst>
          </p:cNvPr>
          <p:cNvSpPr txBox="1"/>
          <p:nvPr/>
        </p:nvSpPr>
        <p:spPr>
          <a:xfrm>
            <a:off x="4303020" y="70338"/>
            <a:ext cx="7631724" cy="461665"/>
          </a:xfrm>
          <a:prstGeom prst="rect">
            <a:avLst/>
          </a:prstGeom>
          <a:noFill/>
        </p:spPr>
        <p:txBody>
          <a:bodyPr wrap="square" rtlCol="0">
            <a:spAutoFit/>
          </a:bodyPr>
          <a:lstStyle/>
          <a:p>
            <a:r>
              <a:rPr lang="fr-FR" sz="2400" b="1" dirty="0"/>
              <a:t>Entrée Du musée Copte</a:t>
            </a:r>
          </a:p>
        </p:txBody>
      </p:sp>
    </p:spTree>
    <p:extLst>
      <p:ext uri="{BB962C8B-B14F-4D97-AF65-F5344CB8AC3E}">
        <p14:creationId xmlns:p14="http://schemas.microsoft.com/office/powerpoint/2010/main" val="281505950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autel&#10;&#10;Description générée automatiquement">
            <a:extLst>
              <a:ext uri="{FF2B5EF4-FFF2-40B4-BE49-F238E27FC236}">
                <a16:creationId xmlns:a16="http://schemas.microsoft.com/office/drawing/2014/main" id="{4CDF8A39-39D5-A845-DE1A-8159E6039AB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2596" y="279917"/>
            <a:ext cx="8621486" cy="6382139"/>
          </a:xfrm>
          <a:prstGeom prst="rect">
            <a:avLst/>
          </a:prstGeom>
          <a:ln w="25400">
            <a:solidFill>
              <a:srgbClr val="FFFF00"/>
            </a:solidFill>
          </a:ln>
        </p:spPr>
      </p:pic>
      <p:sp>
        <p:nvSpPr>
          <p:cNvPr id="4" name="ZoneTexte 3">
            <a:extLst>
              <a:ext uri="{FF2B5EF4-FFF2-40B4-BE49-F238E27FC236}">
                <a16:creationId xmlns:a16="http://schemas.microsoft.com/office/drawing/2014/main" id="{BE303587-E49A-9565-2D93-1738B25BF5E1}"/>
              </a:ext>
            </a:extLst>
          </p:cNvPr>
          <p:cNvSpPr txBox="1"/>
          <p:nvPr/>
        </p:nvSpPr>
        <p:spPr>
          <a:xfrm>
            <a:off x="9144000" y="4325815"/>
            <a:ext cx="3048000" cy="461665"/>
          </a:xfrm>
          <a:prstGeom prst="rect">
            <a:avLst/>
          </a:prstGeom>
          <a:noFill/>
        </p:spPr>
        <p:txBody>
          <a:bodyPr wrap="square" rtlCol="0">
            <a:spAutoFit/>
          </a:bodyPr>
          <a:lstStyle/>
          <a:p>
            <a:r>
              <a:rPr lang="fr-FR" sz="2400" b="1" dirty="0">
                <a:solidFill>
                  <a:schemeClr val="bg1"/>
                </a:solidFill>
              </a:rPr>
              <a:t>L’Eglise Al - </a:t>
            </a:r>
            <a:r>
              <a:rPr lang="fr-FR" sz="2400" b="1" dirty="0" err="1">
                <a:solidFill>
                  <a:schemeClr val="bg1"/>
                </a:solidFill>
              </a:rPr>
              <a:t>Mallaqa</a:t>
            </a:r>
            <a:endParaRPr lang="fr-FR" sz="2400" b="1" dirty="0">
              <a:solidFill>
                <a:schemeClr val="bg1"/>
              </a:solidFill>
            </a:endParaRPr>
          </a:p>
        </p:txBody>
      </p:sp>
    </p:spTree>
    <p:extLst>
      <p:ext uri="{BB962C8B-B14F-4D97-AF65-F5344CB8AC3E}">
        <p14:creationId xmlns:p14="http://schemas.microsoft.com/office/powerpoint/2010/main" val="3636168612"/>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autel&#10;&#10;Description générée automatiquement">
            <a:extLst>
              <a:ext uri="{FF2B5EF4-FFF2-40B4-BE49-F238E27FC236}">
                <a16:creationId xmlns:a16="http://schemas.microsoft.com/office/drawing/2014/main" id="{7B7554A9-786B-E1C2-F3F0-988B09507CB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597159"/>
            <a:ext cx="11548534" cy="5939107"/>
          </a:xfrm>
          <a:prstGeom prst="rect">
            <a:avLst/>
          </a:prstGeom>
          <a:ln w="34925">
            <a:solidFill>
              <a:srgbClr val="FFFF00"/>
            </a:solidFill>
          </a:ln>
        </p:spPr>
      </p:pic>
      <p:sp>
        <p:nvSpPr>
          <p:cNvPr id="4" name="ZoneTexte 3">
            <a:extLst>
              <a:ext uri="{FF2B5EF4-FFF2-40B4-BE49-F238E27FC236}">
                <a16:creationId xmlns:a16="http://schemas.microsoft.com/office/drawing/2014/main" id="{0E0A672C-42A0-812E-3C50-9EB40CEE20AC}"/>
              </a:ext>
            </a:extLst>
          </p:cNvPr>
          <p:cNvSpPr txBox="1"/>
          <p:nvPr/>
        </p:nvSpPr>
        <p:spPr>
          <a:xfrm>
            <a:off x="1635369" y="135494"/>
            <a:ext cx="9390185" cy="461665"/>
          </a:xfrm>
          <a:prstGeom prst="rect">
            <a:avLst/>
          </a:prstGeom>
          <a:noFill/>
        </p:spPr>
        <p:txBody>
          <a:bodyPr wrap="square" rtlCol="0">
            <a:spAutoFit/>
          </a:bodyPr>
          <a:lstStyle/>
          <a:p>
            <a:r>
              <a:rPr lang="fr-FR" sz="2400" b="1" dirty="0"/>
              <a:t>L’Eglise Suspendue (Al – </a:t>
            </a:r>
            <a:r>
              <a:rPr lang="fr-FR" sz="2400" b="1" dirty="0" err="1"/>
              <a:t>Muallaqa</a:t>
            </a:r>
            <a:r>
              <a:rPr lang="fr-FR" sz="2400" b="1" dirty="0"/>
              <a:t> ) Dédiée 0 la Vierge Marie</a:t>
            </a:r>
          </a:p>
        </p:txBody>
      </p:sp>
    </p:spTree>
    <p:extLst>
      <p:ext uri="{BB962C8B-B14F-4D97-AF65-F5344CB8AC3E}">
        <p14:creationId xmlns:p14="http://schemas.microsoft.com/office/powerpoint/2010/main" val="42214113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extérieur, bâtiment gouvernemental&#10;&#10;Description générée automatiquement">
            <a:extLst>
              <a:ext uri="{FF2B5EF4-FFF2-40B4-BE49-F238E27FC236}">
                <a16:creationId xmlns:a16="http://schemas.microsoft.com/office/drawing/2014/main" id="{0D58EF00-A5F9-378D-3C55-132CBE9E22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03854" y="333569"/>
            <a:ext cx="8266921" cy="6190861"/>
          </a:xfrm>
          <a:prstGeom prst="rect">
            <a:avLst/>
          </a:prstGeom>
          <a:ln w="28575">
            <a:solidFill>
              <a:srgbClr val="FFFF00"/>
            </a:solidFill>
          </a:ln>
        </p:spPr>
      </p:pic>
      <p:sp>
        <p:nvSpPr>
          <p:cNvPr id="4" name="ZoneTexte 3">
            <a:extLst>
              <a:ext uri="{FF2B5EF4-FFF2-40B4-BE49-F238E27FC236}">
                <a16:creationId xmlns:a16="http://schemas.microsoft.com/office/drawing/2014/main" id="{365B877E-2CD6-E9FC-EB49-AB44350D0129}"/>
              </a:ext>
            </a:extLst>
          </p:cNvPr>
          <p:cNvSpPr txBox="1"/>
          <p:nvPr/>
        </p:nvSpPr>
        <p:spPr>
          <a:xfrm>
            <a:off x="8952483" y="4985713"/>
            <a:ext cx="3239517" cy="461665"/>
          </a:xfrm>
          <a:prstGeom prst="rect">
            <a:avLst/>
          </a:prstGeom>
          <a:noFill/>
        </p:spPr>
        <p:txBody>
          <a:bodyPr wrap="square" rtlCol="0">
            <a:spAutoFit/>
          </a:bodyPr>
          <a:lstStyle/>
          <a:p>
            <a:r>
              <a:rPr lang="fr-FR" sz="2400" b="1" dirty="0">
                <a:solidFill>
                  <a:schemeClr val="bg1"/>
                </a:solidFill>
              </a:rPr>
              <a:t>Entrée De L’église</a:t>
            </a:r>
          </a:p>
        </p:txBody>
      </p:sp>
    </p:spTree>
    <p:extLst>
      <p:ext uri="{BB962C8B-B14F-4D97-AF65-F5344CB8AC3E}">
        <p14:creationId xmlns:p14="http://schemas.microsoft.com/office/powerpoint/2010/main" val="367350366"/>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extérieur, bâtiment gouvernemental&#10;&#10;Description générée automatiquement">
            <a:extLst>
              <a:ext uri="{FF2B5EF4-FFF2-40B4-BE49-F238E27FC236}">
                <a16:creationId xmlns:a16="http://schemas.microsoft.com/office/drawing/2014/main" id="{88074CF5-6673-5455-28E1-683482FD84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257" y="503853"/>
            <a:ext cx="11663265" cy="5971592"/>
          </a:xfrm>
          <a:prstGeom prst="rect">
            <a:avLst/>
          </a:prstGeom>
          <a:ln w="25400">
            <a:solidFill>
              <a:srgbClr val="FFFF00"/>
            </a:solidFill>
          </a:ln>
        </p:spPr>
      </p:pic>
      <p:sp>
        <p:nvSpPr>
          <p:cNvPr id="4" name="ZoneTexte 3">
            <a:extLst>
              <a:ext uri="{FF2B5EF4-FFF2-40B4-BE49-F238E27FC236}">
                <a16:creationId xmlns:a16="http://schemas.microsoft.com/office/drawing/2014/main" id="{555B8801-4755-E024-D573-53702FEB223E}"/>
              </a:ext>
            </a:extLst>
          </p:cNvPr>
          <p:cNvSpPr txBox="1"/>
          <p:nvPr/>
        </p:nvSpPr>
        <p:spPr>
          <a:xfrm>
            <a:off x="4114800" y="90635"/>
            <a:ext cx="6682154" cy="461665"/>
          </a:xfrm>
          <a:prstGeom prst="rect">
            <a:avLst/>
          </a:prstGeom>
          <a:noFill/>
        </p:spPr>
        <p:txBody>
          <a:bodyPr wrap="square" rtlCol="0">
            <a:spAutoFit/>
          </a:bodyPr>
          <a:lstStyle/>
          <a:p>
            <a:r>
              <a:rPr lang="fr-FR" sz="2400" b="1" dirty="0">
                <a:solidFill>
                  <a:schemeClr val="bg1"/>
                </a:solidFill>
              </a:rPr>
              <a:t>Le Caire  , musée de L’Islam</a:t>
            </a:r>
          </a:p>
        </p:txBody>
      </p:sp>
    </p:spTree>
    <p:extLst>
      <p:ext uri="{BB962C8B-B14F-4D97-AF65-F5344CB8AC3E}">
        <p14:creationId xmlns:p14="http://schemas.microsoft.com/office/powerpoint/2010/main" val="3259511110"/>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ciel, extérieur, herbe, ville&#10;&#10;Description générée automatiquement">
            <a:extLst>
              <a:ext uri="{FF2B5EF4-FFF2-40B4-BE49-F238E27FC236}">
                <a16:creationId xmlns:a16="http://schemas.microsoft.com/office/drawing/2014/main" id="{149F87B1-4623-E1C2-024D-BBA05F5B463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690465"/>
            <a:ext cx="11548534" cy="5845802"/>
          </a:xfrm>
          <a:prstGeom prst="rect">
            <a:avLst/>
          </a:prstGeom>
          <a:ln w="28575">
            <a:solidFill>
              <a:srgbClr val="FFFF00"/>
            </a:solidFill>
          </a:ln>
        </p:spPr>
      </p:pic>
      <p:sp>
        <p:nvSpPr>
          <p:cNvPr id="4" name="ZoneTexte 3">
            <a:extLst>
              <a:ext uri="{FF2B5EF4-FFF2-40B4-BE49-F238E27FC236}">
                <a16:creationId xmlns:a16="http://schemas.microsoft.com/office/drawing/2014/main" id="{9C63A3EB-B793-861D-2A44-1F0DA388F336}"/>
              </a:ext>
            </a:extLst>
          </p:cNvPr>
          <p:cNvSpPr txBox="1"/>
          <p:nvPr/>
        </p:nvSpPr>
        <p:spPr>
          <a:xfrm>
            <a:off x="2995246" y="216425"/>
            <a:ext cx="6453554" cy="461665"/>
          </a:xfrm>
          <a:prstGeom prst="rect">
            <a:avLst/>
          </a:prstGeom>
          <a:noFill/>
        </p:spPr>
        <p:txBody>
          <a:bodyPr wrap="square" rtlCol="0">
            <a:spAutoFit/>
          </a:bodyPr>
          <a:lstStyle/>
          <a:p>
            <a:r>
              <a:rPr lang="fr-FR" sz="2400" b="1" dirty="0"/>
              <a:t>La Citadelle  vue depuis  le Parc Al - Azhar</a:t>
            </a:r>
          </a:p>
        </p:txBody>
      </p:sp>
    </p:spTree>
    <p:extLst>
      <p:ext uri="{BB962C8B-B14F-4D97-AF65-F5344CB8AC3E}">
        <p14:creationId xmlns:p14="http://schemas.microsoft.com/office/powerpoint/2010/main" val="27144558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extérieur, ciel, cité, jour&#10;&#10;Description générée automatiquement">
            <a:extLst>
              <a:ext uri="{FF2B5EF4-FFF2-40B4-BE49-F238E27FC236}">
                <a16:creationId xmlns:a16="http://schemas.microsoft.com/office/drawing/2014/main" id="{E7579510-8B5A-0B5B-7B8C-7B9555B3038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522513"/>
            <a:ext cx="11548534" cy="6013753"/>
          </a:xfrm>
          <a:prstGeom prst="rect">
            <a:avLst/>
          </a:prstGeom>
          <a:ln w="28575">
            <a:solidFill>
              <a:srgbClr val="FFFF00"/>
            </a:solidFill>
          </a:ln>
        </p:spPr>
      </p:pic>
      <p:sp>
        <p:nvSpPr>
          <p:cNvPr id="4" name="ZoneTexte 3">
            <a:extLst>
              <a:ext uri="{FF2B5EF4-FFF2-40B4-BE49-F238E27FC236}">
                <a16:creationId xmlns:a16="http://schemas.microsoft.com/office/drawing/2014/main" id="{FD99EC45-A7E4-A777-7272-76341431B703}"/>
              </a:ext>
            </a:extLst>
          </p:cNvPr>
          <p:cNvSpPr txBox="1"/>
          <p:nvPr/>
        </p:nvSpPr>
        <p:spPr>
          <a:xfrm>
            <a:off x="778281" y="-1"/>
            <a:ext cx="11548534" cy="461665"/>
          </a:xfrm>
          <a:prstGeom prst="rect">
            <a:avLst/>
          </a:prstGeom>
          <a:noFill/>
        </p:spPr>
        <p:txBody>
          <a:bodyPr wrap="square" rtlCol="0">
            <a:spAutoFit/>
          </a:bodyPr>
          <a:lstStyle/>
          <a:p>
            <a:r>
              <a:rPr lang="fr-FR" sz="2400" b="1" dirty="0"/>
              <a:t>La citadelle  dominée par la Mosquée Mohamed Ali   , Vue Depuis le parc  Al - Azhar</a:t>
            </a:r>
          </a:p>
        </p:txBody>
      </p:sp>
    </p:spTree>
    <p:extLst>
      <p:ext uri="{BB962C8B-B14F-4D97-AF65-F5344CB8AC3E}">
        <p14:creationId xmlns:p14="http://schemas.microsoft.com/office/powerpoint/2010/main" val="254962535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7A85146-20E7-1377-BD62-3BAF0D7A728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97159"/>
            <a:ext cx="11548534" cy="5939108"/>
          </a:xfrm>
          <a:prstGeom prst="rect">
            <a:avLst/>
          </a:prstGeom>
          <a:ln w="28575">
            <a:solidFill>
              <a:srgbClr val="FFFF00"/>
            </a:solidFill>
          </a:ln>
        </p:spPr>
      </p:pic>
      <p:sp>
        <p:nvSpPr>
          <p:cNvPr id="4" name="ZoneTexte 3">
            <a:extLst>
              <a:ext uri="{FF2B5EF4-FFF2-40B4-BE49-F238E27FC236}">
                <a16:creationId xmlns:a16="http://schemas.microsoft.com/office/drawing/2014/main" id="{3C782338-D0B1-3534-C90E-746D820DBBD7}"/>
              </a:ext>
            </a:extLst>
          </p:cNvPr>
          <p:cNvSpPr txBox="1"/>
          <p:nvPr/>
        </p:nvSpPr>
        <p:spPr>
          <a:xfrm>
            <a:off x="2620108" y="90900"/>
            <a:ext cx="7373815" cy="461665"/>
          </a:xfrm>
          <a:prstGeom prst="rect">
            <a:avLst/>
          </a:prstGeom>
          <a:noFill/>
        </p:spPr>
        <p:txBody>
          <a:bodyPr wrap="square" rtlCol="0">
            <a:spAutoFit/>
          </a:bodyPr>
          <a:lstStyle/>
          <a:p>
            <a:r>
              <a:rPr lang="fr-FR" sz="2400" b="1" dirty="0"/>
              <a:t>Salle De réception  avec un Grande Moucharabieh</a:t>
            </a:r>
          </a:p>
        </p:txBody>
      </p:sp>
    </p:spTree>
    <p:extLst>
      <p:ext uri="{BB962C8B-B14F-4D97-AF65-F5344CB8AC3E}">
        <p14:creationId xmlns:p14="http://schemas.microsoft.com/office/powerpoint/2010/main" val="4662373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brique, grand&#10;&#10;Description générée automatiquement">
            <a:extLst>
              <a:ext uri="{FF2B5EF4-FFF2-40B4-BE49-F238E27FC236}">
                <a16:creationId xmlns:a16="http://schemas.microsoft.com/office/drawing/2014/main" id="{0F5C6C4C-D7F4-D180-E151-6FFF0CFDF7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225" y="205272"/>
            <a:ext cx="6568750" cy="6419463"/>
          </a:xfrm>
          <a:prstGeom prst="rect">
            <a:avLst/>
          </a:prstGeom>
          <a:ln w="25400">
            <a:solidFill>
              <a:srgbClr val="FFFF00"/>
            </a:solidFill>
          </a:ln>
        </p:spPr>
      </p:pic>
      <p:sp>
        <p:nvSpPr>
          <p:cNvPr id="4" name="ZoneTexte 3">
            <a:extLst>
              <a:ext uri="{FF2B5EF4-FFF2-40B4-BE49-F238E27FC236}">
                <a16:creationId xmlns:a16="http://schemas.microsoft.com/office/drawing/2014/main" id="{623B0638-89D6-8C5E-AD1D-EE133E4A4088}"/>
              </a:ext>
            </a:extLst>
          </p:cNvPr>
          <p:cNvSpPr txBox="1"/>
          <p:nvPr/>
        </p:nvSpPr>
        <p:spPr>
          <a:xfrm>
            <a:off x="7262446" y="4677508"/>
            <a:ext cx="4800600" cy="461665"/>
          </a:xfrm>
          <a:prstGeom prst="rect">
            <a:avLst/>
          </a:prstGeom>
          <a:noFill/>
        </p:spPr>
        <p:txBody>
          <a:bodyPr wrap="square" rtlCol="0">
            <a:spAutoFit/>
          </a:bodyPr>
          <a:lstStyle/>
          <a:p>
            <a:r>
              <a:rPr lang="fr-FR" sz="2400" b="1" dirty="0">
                <a:solidFill>
                  <a:schemeClr val="bg1"/>
                </a:solidFill>
              </a:rPr>
              <a:t>Moucharabieh vue De La Cour</a:t>
            </a:r>
          </a:p>
        </p:txBody>
      </p:sp>
    </p:spTree>
    <p:extLst>
      <p:ext uri="{BB962C8B-B14F-4D97-AF65-F5344CB8AC3E}">
        <p14:creationId xmlns:p14="http://schemas.microsoft.com/office/powerpoint/2010/main" val="3171958500"/>
      </p:ext>
    </p:extLst>
  </p:cSld>
  <p:clrMapOvr>
    <a:masterClrMapping/>
  </p:clrMapOvr>
  <mc:AlternateContent xmlns:mc="http://schemas.openxmlformats.org/markup-compatibility/2006">
    <mc:Choice xmlns:p14="http://schemas.microsoft.com/office/powerpoint/2010/main" Requires="p14">
      <p:transition spd="slow" p14:dur="5000" advClick="0" advTm="18000">
        <p14:conveyor dir="l"/>
      </p:transition>
    </mc:Choice>
    <mc:Fallback>
      <p:transition spd="slow" advClick="0" advTm="1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317</Words>
  <Application>Microsoft Office PowerPoint</Application>
  <PresentationFormat>Grand écran</PresentationFormat>
  <Paragraphs>32</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10</cp:revision>
  <dcterms:created xsi:type="dcterms:W3CDTF">2022-04-09T03:54:21Z</dcterms:created>
  <dcterms:modified xsi:type="dcterms:W3CDTF">2022-05-13T03:32:01Z</dcterms:modified>
</cp:coreProperties>
</file>