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9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8" r:id="rId30"/>
    <p:sldId id="289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96" autoAdjust="0"/>
    <p:restoredTop sz="94660"/>
  </p:normalViewPr>
  <p:slideViewPr>
    <p:cSldViewPr snapToGrid="0">
      <p:cViewPr varScale="1">
        <p:scale>
          <a:sx n="65" d="100"/>
          <a:sy n="65" d="100"/>
        </p:scale>
        <p:origin x="42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F3D065-710B-40F1-BA9B-2252B08FD0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8CA6000-DFC6-410F-B0B5-EC2785A37B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721CAF-8340-452F-B476-32E95A86E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08/05/2022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DC0C5F-F6EA-40E0-AAE0-2324F9B466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91F47B-C0EC-414D-9C06-551217178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230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flip dir="r"/>
      </p:transition>
    </mc:Choice>
    <mc:Fallback>
      <p:transition spd="slow" advTm="1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689770-5F7B-427E-BBD9-EA5148308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311E6A4-B940-4989-99C7-9370F8CD6D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F4EFF5-9363-4F7E-AED6-95DF972AB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08/05/2022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EBA630-1D77-4758-8A75-916189760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CF111A4-70D4-41C7-B785-694ABB1D0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67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flip dir="r"/>
      </p:transition>
    </mc:Choice>
    <mc:Fallback>
      <p:transition spd="slow" advTm="1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7194CB-7D25-4E5B-9CBF-CC193ED37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FF610E5-4FC8-40E3-8E55-875D57ED70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242041C-9768-4ED3-9348-700239295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08/05/2022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A70B0A-342E-4746-BEAC-73C983EC4E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87263CC-2469-44DE-89F1-21919BE92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693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flip dir="r"/>
      </p:transition>
    </mc:Choice>
    <mc:Fallback>
      <p:transition spd="slow" advTm="1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F9F5DE-CFC8-40F3-B267-B9F1DFFB9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26B0F9-82A5-429E-B5CB-45B5E8ABEB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1F46D21-75B2-4EB8-BC96-8FA597347C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AB53BCA-ABC1-4D7D-AD7E-5C5E9BEA8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08/05/2022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FECE314-DE5F-48BC-B4E6-44A46A5C45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5C96116-4D45-4D40-932C-C0412C977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3103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flip dir="r"/>
      </p:transition>
    </mc:Choice>
    <mc:Fallback>
      <p:transition spd="slow" advTm="1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886BFC-3B84-4BEC-87AD-AE5BD9474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9EDD56C-CBB9-45AD-B740-2EDD1910F4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600AC43-CC10-40B9-8E65-8990F2D328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F513BA8-0324-4BD6-BE15-CD6F7B31C9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D6709C1-FCB4-4AB6-8EAB-C663FB00EB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147E447-4A7E-4BC4-866B-E6F3568EF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08/05/2022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F028001-1FF1-4F52-ABA9-544C03350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C130477-A54B-4DA6-8A78-A2BB07196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317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flip dir="r"/>
      </p:transition>
    </mc:Choice>
    <mc:Fallback>
      <p:transition spd="slow" advTm="1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0E3F9E-6501-425F-B372-3D953D888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A734DD5-6B6F-4B90-A87B-199F7EDD2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08/05/2022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C858E8C-9A6E-4987-BD2A-EFC2B1255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F7B16EA-B419-4F02-B768-D1B3A5DD8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9067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flip dir="r"/>
      </p:transition>
    </mc:Choice>
    <mc:Fallback>
      <p:transition spd="slow" advTm="1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3319E32-DF13-4615-A764-1F64F16D4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08/05/2022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D65725C-1D27-47E9-9994-B0230C97F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8BD6770-99F8-4B78-8603-B809F7A2D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8924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flip dir="r"/>
      </p:transition>
    </mc:Choice>
    <mc:Fallback>
      <p:transition spd="slow" advTm="1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9B4D0B-3B6C-40F1-A826-EBD4C0A94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7D7D68-8A66-4BEE-98B3-12A0016E23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FCFF6B8-BCFB-451F-807C-41806E9C3D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D1A505B-3AEA-489A-99EA-A6FF1747F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08/05/2022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AF7BED7-9878-4E84-BF62-C659D0BD4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6FEBAAB-AE85-4028-AAA7-73267176E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5998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flip dir="r"/>
      </p:transition>
    </mc:Choice>
    <mc:Fallback>
      <p:transition spd="slow" advTm="1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FDCEEF-B655-4CC8-9701-81B088D90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673AC89-A3F3-446F-A12E-04EF5D3EEF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DF960C1-DD41-4B5F-B6A2-E4117A90C4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4A9FF7-5B00-4700-9EC2-0DE02F013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08/05/2022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556464E-85AD-4B0C-A5D6-D0144B694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78A0A58-46EF-44C4-94A8-1DBA44D0F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486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flip dir="r"/>
      </p:transition>
    </mc:Choice>
    <mc:Fallback>
      <p:transition spd="slow" advTm="1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F6F57C-2D20-4E2C-9054-F4B764051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6941781-B011-4733-A59B-3EA6D03529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F568A3-CFA4-4F6C-958F-2ED4A973A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08/05/2022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559121-661C-4620-8F12-9B29B44C1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EC2156-99C8-4D31-B809-A633FCB11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979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flip dir="r"/>
      </p:transition>
    </mc:Choice>
    <mc:Fallback>
      <p:transition spd="slow" advTm="1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E766793-5896-4FFD-A023-C2AF5E85A5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A86963D-D812-4842-AB10-4832D3564A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A1418B-2C60-439B-A496-113A1DBB4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08/05/2022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B11DDA-2B02-4C2E-A647-2E53746CB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B860A5-BA52-4052-B2E6-1C99904DC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173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flip dir="r"/>
      </p:transition>
    </mc:Choice>
    <mc:Fallback>
      <p:transition spd="slow" advTm="1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FF2E37F-DE7D-4CFB-880F-816FAF589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AB5A332-420C-4BD7-8819-74A9816B33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256F8C-194A-4A25-9901-CFC38A8758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B8C11-3351-4185-80BE-9E59A83ED5B3}" type="datetimeFigureOut">
              <a:rPr lang="fr-FR" smtClean="0"/>
              <a:t>08/05/2022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6F7418-D3AA-4E48-B1E5-808BBF4BCE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909173-1BFD-4572-BB26-D91943725C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3967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8000">
        <p14:flip dir="r"/>
      </p:transition>
    </mc:Choice>
    <mc:Fallback>
      <p:transition spd="slow" advTm="1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261880B-5877-46E1-BED7-AB214497230A}"/>
              </a:ext>
            </a:extLst>
          </p:cNvPr>
          <p:cNvSpPr/>
          <p:nvPr/>
        </p:nvSpPr>
        <p:spPr>
          <a:xfrm>
            <a:off x="2902974" y="1415845"/>
            <a:ext cx="637376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4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Lorient</a:t>
            </a:r>
            <a:r>
              <a:rPr lang="fr-FR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FA5F897-56B2-A6B2-2AD4-0C7BA83E9FD6}"/>
              </a:ext>
            </a:extLst>
          </p:cNvPr>
          <p:cNvSpPr/>
          <p:nvPr/>
        </p:nvSpPr>
        <p:spPr>
          <a:xfrm>
            <a:off x="4010493" y="2339175"/>
            <a:ext cx="455832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4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Vous Propose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2936C2F-329A-6FE5-9CF0-B92A507914CA}"/>
              </a:ext>
            </a:extLst>
          </p:cNvPr>
          <p:cNvSpPr/>
          <p:nvPr/>
        </p:nvSpPr>
        <p:spPr>
          <a:xfrm>
            <a:off x="1755057" y="3044279"/>
            <a:ext cx="9424219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4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La ville De Tarragone   (Espagne )</a:t>
            </a:r>
          </a:p>
        </p:txBody>
      </p:sp>
    </p:spTree>
    <p:extLst>
      <p:ext uri="{BB962C8B-B14F-4D97-AF65-F5344CB8AC3E}">
        <p14:creationId xmlns:p14="http://schemas.microsoft.com/office/powerpoint/2010/main" val="801859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flip dir="r"/>
        <p:sndAc>
          <p:stSnd loop="1">
            <p:snd r:embed="rId2" name="videoplayback (1).wav"/>
          </p:stSnd>
        </p:sndAc>
      </p:transition>
    </mc:Choice>
    <mc:Fallback>
      <p:transition spd="slow" advTm="18000">
        <p:fade/>
        <p:sndAc>
          <p:stSnd loop="1">
            <p:snd r:embed="rId2" name="videoplayback (1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1CD6F03-6F20-0193-9D67-BA1B914A7FE0}"/>
              </a:ext>
            </a:extLst>
          </p:cNvPr>
          <p:cNvSpPr/>
          <p:nvPr/>
        </p:nvSpPr>
        <p:spPr>
          <a:xfrm>
            <a:off x="0" y="35169"/>
            <a:ext cx="12192000" cy="682283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Tarragone est une ville portuaire située en Catalogne, au nord-est de l'Espagne. Ancienne colonie romaine nommée </a:t>
            </a:r>
            <a:r>
              <a:rPr lang="fr-FR" sz="3600" b="1" dirty="0" err="1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Tarraco</a:t>
            </a:r>
            <a:r>
              <a:rPr lang="fr-FR" sz="36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, de nombreuses ruines antiques témoignent de son passé. L'amphithéâtre de Tarragone est une arène du IIe siècle face à la mer Méditerranée, la nécropole contient des tombes romaines, et des vestiges du forum s'élèvent parmi les allées de la vieille ville médiévale fortifiée. Une promenade le long des remparts, le </a:t>
            </a:r>
            <a:r>
              <a:rPr lang="fr-FR" sz="3600" b="1" dirty="0" err="1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Passeig</a:t>
            </a:r>
            <a:r>
              <a:rPr lang="fr-FR" sz="36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</a:t>
            </a:r>
            <a:r>
              <a:rPr lang="fr-FR" sz="3600" b="1" dirty="0" err="1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Arqueològic</a:t>
            </a:r>
            <a:r>
              <a:rPr lang="fr-FR" sz="36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, offre une vue imprenable sur Tarragone</a:t>
            </a:r>
          </a:p>
        </p:txBody>
      </p:sp>
    </p:spTree>
    <p:extLst>
      <p:ext uri="{BB962C8B-B14F-4D97-AF65-F5344CB8AC3E}">
        <p14:creationId xmlns:p14="http://schemas.microsoft.com/office/powerpoint/2010/main" val="2739540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flip dir="r"/>
      </p:transition>
    </mc:Choice>
    <mc:Fallback>
      <p:transition spd="slow" advTm="1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F5E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cité&#10;&#10;Description générée automatiquement">
            <a:extLst>
              <a:ext uri="{FF2B5EF4-FFF2-40B4-BE49-F238E27FC236}">
                <a16:creationId xmlns:a16="http://schemas.microsoft.com/office/drawing/2014/main" id="{8A226F74-12DA-2EF3-214D-C7ABBE174E6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88AAA86-6188-63BA-254B-136040C6F511}"/>
              </a:ext>
            </a:extLst>
          </p:cNvPr>
          <p:cNvSpPr txBox="1"/>
          <p:nvPr/>
        </p:nvSpPr>
        <p:spPr>
          <a:xfrm>
            <a:off x="2892288" y="161654"/>
            <a:ext cx="75283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Vue du Centre  De Tarragone Au fond  La Cathédrale</a:t>
            </a:r>
          </a:p>
        </p:txBody>
      </p:sp>
    </p:spTree>
    <p:extLst>
      <p:ext uri="{BB962C8B-B14F-4D97-AF65-F5344CB8AC3E}">
        <p14:creationId xmlns:p14="http://schemas.microsoft.com/office/powerpoint/2010/main" val="3587199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flip dir="r"/>
      </p:transition>
    </mc:Choice>
    <mc:Fallback>
      <p:transition spd="slow" advTm="1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95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nature, ignorant&#10;&#10;Description générée automatiquement">
            <a:extLst>
              <a:ext uri="{FF2B5EF4-FFF2-40B4-BE49-F238E27FC236}">
                <a16:creationId xmlns:a16="http://schemas.microsoft.com/office/drawing/2014/main" id="{E0600F0D-B4E0-A983-B066-8B1FBBF3297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A93B521-6718-902B-07C9-5060841BD038}"/>
              </a:ext>
            </a:extLst>
          </p:cNvPr>
          <p:cNvSpPr txBox="1"/>
          <p:nvPr/>
        </p:nvSpPr>
        <p:spPr>
          <a:xfrm>
            <a:off x="4252664" y="81703"/>
            <a:ext cx="81778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Port Industriel de Tarragone</a:t>
            </a:r>
          </a:p>
        </p:txBody>
      </p:sp>
    </p:spTree>
    <p:extLst>
      <p:ext uri="{BB962C8B-B14F-4D97-AF65-F5344CB8AC3E}">
        <p14:creationId xmlns:p14="http://schemas.microsoft.com/office/powerpoint/2010/main" val="2808968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flip dir="r"/>
      </p:transition>
    </mc:Choice>
    <mc:Fallback>
      <p:transition spd="slow" advTm="1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651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arbre, herbe, extérieur, maison&#10;&#10;Description générée automatiquement">
            <a:extLst>
              <a:ext uri="{FF2B5EF4-FFF2-40B4-BE49-F238E27FC236}">
                <a16:creationId xmlns:a16="http://schemas.microsoft.com/office/drawing/2014/main" id="{CFF33182-EB8B-1FCD-EC00-CB75D42AD41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8227D0D-5DB5-2815-FFA2-9F38BFCA95DA}"/>
              </a:ext>
            </a:extLst>
          </p:cNvPr>
          <p:cNvSpPr txBox="1"/>
          <p:nvPr/>
        </p:nvSpPr>
        <p:spPr>
          <a:xfrm>
            <a:off x="2987800" y="161654"/>
            <a:ext cx="65544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Un des Bâtiment De l’Université </a:t>
            </a:r>
            <a:r>
              <a:rPr lang="fr-FR" sz="2000" b="1" dirty="0" err="1">
                <a:solidFill>
                  <a:schemeClr val="bg1"/>
                </a:solidFill>
              </a:rPr>
              <a:t>Rovira</a:t>
            </a:r>
            <a:r>
              <a:rPr lang="fr-FR" sz="2000" b="1" dirty="0">
                <a:solidFill>
                  <a:schemeClr val="bg1"/>
                </a:solidFill>
              </a:rPr>
              <a:t>  i </a:t>
            </a:r>
            <a:r>
              <a:rPr lang="fr-FR" sz="2000" b="1" dirty="0" err="1">
                <a:solidFill>
                  <a:schemeClr val="bg1"/>
                </a:solidFill>
              </a:rPr>
              <a:t>Virgili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0958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flip dir="r"/>
      </p:transition>
    </mc:Choice>
    <mc:Fallback>
      <p:transition spd="slow" advTm="1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pierre&#10;&#10;Description générée automatiquement">
            <a:extLst>
              <a:ext uri="{FF2B5EF4-FFF2-40B4-BE49-F238E27FC236}">
                <a16:creationId xmlns:a16="http://schemas.microsoft.com/office/drawing/2014/main" id="{AD743A2F-6F0A-662D-5D08-4EB92A48A6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540" y="219974"/>
            <a:ext cx="6274279" cy="6418052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6CE176-B00A-E6CA-073E-518D81FE67D9}"/>
              </a:ext>
            </a:extLst>
          </p:cNvPr>
          <p:cNvSpPr txBox="1"/>
          <p:nvPr/>
        </p:nvSpPr>
        <p:spPr>
          <a:xfrm>
            <a:off x="6694098" y="4485736"/>
            <a:ext cx="47445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Façade De la Cathédrale</a:t>
            </a:r>
          </a:p>
        </p:txBody>
      </p:sp>
    </p:spTree>
    <p:extLst>
      <p:ext uri="{BB962C8B-B14F-4D97-AF65-F5344CB8AC3E}">
        <p14:creationId xmlns:p14="http://schemas.microsoft.com/office/powerpoint/2010/main" val="3756442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flip dir="r"/>
      </p:transition>
    </mc:Choice>
    <mc:Fallback>
      <p:transition spd="slow" advTm="1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F62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ciel, arbre, bâtiment&#10;&#10;Description générée automatiquement">
            <a:extLst>
              <a:ext uri="{FF2B5EF4-FFF2-40B4-BE49-F238E27FC236}">
                <a16:creationId xmlns:a16="http://schemas.microsoft.com/office/drawing/2014/main" id="{FEECC044-AC70-FB53-0BAD-06A41ED181B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9EF22E9-B105-9EDF-E8CC-3C8F96795289}"/>
              </a:ext>
            </a:extLst>
          </p:cNvPr>
          <p:cNvSpPr txBox="1"/>
          <p:nvPr/>
        </p:nvSpPr>
        <p:spPr>
          <a:xfrm>
            <a:off x="4600956" y="152256"/>
            <a:ext cx="81564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Musée  Archéologique</a:t>
            </a:r>
          </a:p>
        </p:txBody>
      </p:sp>
    </p:spTree>
    <p:extLst>
      <p:ext uri="{BB962C8B-B14F-4D97-AF65-F5344CB8AC3E}">
        <p14:creationId xmlns:p14="http://schemas.microsoft.com/office/powerpoint/2010/main" val="3766588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flip dir="r"/>
      </p:transition>
    </mc:Choice>
    <mc:Fallback>
      <p:transition spd="slow" advTm="1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B4E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foule, gens, bondé&#10;&#10;Description générée automatiquement">
            <a:extLst>
              <a:ext uri="{FF2B5EF4-FFF2-40B4-BE49-F238E27FC236}">
                <a16:creationId xmlns:a16="http://schemas.microsoft.com/office/drawing/2014/main" id="{2FBFC703-4E1F-20AE-5BC5-271E36DCC2A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3DA6288-8B49-0B3A-A35A-11861F456C9E}"/>
              </a:ext>
            </a:extLst>
          </p:cNvPr>
          <p:cNvSpPr txBox="1"/>
          <p:nvPr/>
        </p:nvSpPr>
        <p:spPr>
          <a:xfrm>
            <a:off x="4935345" y="161654"/>
            <a:ext cx="9180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Fête à Tarragone</a:t>
            </a:r>
          </a:p>
        </p:txBody>
      </p:sp>
    </p:spTree>
    <p:extLst>
      <p:ext uri="{BB962C8B-B14F-4D97-AF65-F5344CB8AC3E}">
        <p14:creationId xmlns:p14="http://schemas.microsoft.com/office/powerpoint/2010/main" val="1835275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flip dir="r"/>
      </p:transition>
    </mc:Choice>
    <mc:Fallback>
      <p:transition spd="slow" advTm="1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scène, gens, passage&#10;&#10;Description générée automatiquement">
            <a:extLst>
              <a:ext uri="{FF2B5EF4-FFF2-40B4-BE49-F238E27FC236}">
                <a16:creationId xmlns:a16="http://schemas.microsoft.com/office/drawing/2014/main" id="{42101B84-AAAC-B5BF-EA2F-0A89DB5CB1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744" y="146304"/>
            <a:ext cx="8876078" cy="6528816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9C3705-2BDE-558E-3D8E-A471FA725FD5}"/>
              </a:ext>
            </a:extLst>
          </p:cNvPr>
          <p:cNvSpPr txBox="1"/>
          <p:nvPr/>
        </p:nvSpPr>
        <p:spPr>
          <a:xfrm>
            <a:off x="9351566" y="5052060"/>
            <a:ext cx="28404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Sainte  </a:t>
            </a:r>
            <a:r>
              <a:rPr lang="fr-FR" sz="2000" b="1" dirty="0" err="1">
                <a:solidFill>
                  <a:schemeClr val="bg1"/>
                </a:solidFill>
              </a:rPr>
              <a:t>Tecla</a:t>
            </a:r>
            <a:r>
              <a:rPr lang="fr-FR" sz="2000" b="1" dirty="0">
                <a:solidFill>
                  <a:schemeClr val="bg1"/>
                </a:solidFill>
              </a:rPr>
              <a:t> à Tarragone</a:t>
            </a:r>
          </a:p>
        </p:txBody>
      </p:sp>
    </p:spTree>
    <p:extLst>
      <p:ext uri="{BB962C8B-B14F-4D97-AF65-F5344CB8AC3E}">
        <p14:creationId xmlns:p14="http://schemas.microsoft.com/office/powerpoint/2010/main" val="1099391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flip dir="r"/>
      </p:transition>
    </mc:Choice>
    <mc:Fallback>
      <p:transition spd="slow" advTm="1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F70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intérieur&#10;&#10;Description générée automatiquement">
            <a:extLst>
              <a:ext uri="{FF2B5EF4-FFF2-40B4-BE49-F238E27FC236}">
                <a16:creationId xmlns:a16="http://schemas.microsoft.com/office/drawing/2014/main" id="{094DB3FC-1D70-A80D-9CC8-38D4DF186C5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7EF2BDB-E4CA-BE90-FCFB-B789E9C4C60F}"/>
              </a:ext>
            </a:extLst>
          </p:cNvPr>
          <p:cNvSpPr txBox="1"/>
          <p:nvPr/>
        </p:nvSpPr>
        <p:spPr>
          <a:xfrm>
            <a:off x="4684488" y="116598"/>
            <a:ext cx="71688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Ville De Tarragone</a:t>
            </a:r>
          </a:p>
        </p:txBody>
      </p:sp>
    </p:spTree>
    <p:extLst>
      <p:ext uri="{BB962C8B-B14F-4D97-AF65-F5344CB8AC3E}">
        <p14:creationId xmlns:p14="http://schemas.microsoft.com/office/powerpoint/2010/main" val="135920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flip dir="r"/>
      </p:transition>
    </mc:Choice>
    <mc:Fallback>
      <p:transition spd="slow" advTm="1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062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au, extérieur, nature&#10;&#10;Description générée automatiquement">
            <a:extLst>
              <a:ext uri="{FF2B5EF4-FFF2-40B4-BE49-F238E27FC236}">
                <a16:creationId xmlns:a16="http://schemas.microsoft.com/office/drawing/2014/main" id="{BCACCD70-2A72-45E4-95E5-779DC90F223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01552D3-82BF-2017-3292-702A504F5B0C}"/>
              </a:ext>
            </a:extLst>
          </p:cNvPr>
          <p:cNvSpPr txBox="1"/>
          <p:nvPr/>
        </p:nvSpPr>
        <p:spPr>
          <a:xfrm>
            <a:off x="3410712" y="81704"/>
            <a:ext cx="67848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Vue De Tarragone Et Son  amphithéâtre romain</a:t>
            </a:r>
          </a:p>
        </p:txBody>
      </p:sp>
    </p:spTree>
    <p:extLst>
      <p:ext uri="{BB962C8B-B14F-4D97-AF65-F5344CB8AC3E}">
        <p14:creationId xmlns:p14="http://schemas.microsoft.com/office/powerpoint/2010/main" val="253643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flip dir="r"/>
      </p:transition>
    </mc:Choice>
    <mc:Fallback>
      <p:transition spd="slow" advTm="1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551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ciel, nature, route&#10;&#10;Description générée automatiquement">
            <a:extLst>
              <a:ext uri="{FF2B5EF4-FFF2-40B4-BE49-F238E27FC236}">
                <a16:creationId xmlns:a16="http://schemas.microsoft.com/office/drawing/2014/main" id="{74B47091-BE1D-5ABC-2242-40843F14F5D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FDDAFF9-048D-B227-618E-61F370382F67}"/>
              </a:ext>
            </a:extLst>
          </p:cNvPr>
          <p:cNvSpPr txBox="1"/>
          <p:nvPr/>
        </p:nvSpPr>
        <p:spPr>
          <a:xfrm>
            <a:off x="5106838" y="81704"/>
            <a:ext cx="77358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Port de Tarragone</a:t>
            </a:r>
          </a:p>
        </p:txBody>
      </p:sp>
    </p:spTree>
    <p:extLst>
      <p:ext uri="{BB962C8B-B14F-4D97-AF65-F5344CB8AC3E}">
        <p14:creationId xmlns:p14="http://schemas.microsoft.com/office/powerpoint/2010/main" val="3144768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flip dir="r"/>
      </p:transition>
    </mc:Choice>
    <mc:Fallback>
      <p:transition spd="slow" advTm="1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F5F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bâtiment, court, pierre, passerelle&#10;&#10;Description générée automatiquement">
            <a:extLst>
              <a:ext uri="{FF2B5EF4-FFF2-40B4-BE49-F238E27FC236}">
                <a16:creationId xmlns:a16="http://schemas.microsoft.com/office/drawing/2014/main" id="{3C5AD4A8-BD26-CC81-8455-8261696802D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F8DA055-01FE-5F69-3643-E06CC46CE22A}"/>
              </a:ext>
            </a:extLst>
          </p:cNvPr>
          <p:cNvSpPr txBox="1"/>
          <p:nvPr/>
        </p:nvSpPr>
        <p:spPr>
          <a:xfrm>
            <a:off x="4694682" y="161654"/>
            <a:ext cx="77358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Cloitre  de la Cathédrale</a:t>
            </a:r>
          </a:p>
        </p:txBody>
      </p:sp>
    </p:spTree>
    <p:extLst>
      <p:ext uri="{BB962C8B-B14F-4D97-AF65-F5344CB8AC3E}">
        <p14:creationId xmlns:p14="http://schemas.microsoft.com/office/powerpoint/2010/main" val="3883124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flip dir="r"/>
      </p:transition>
    </mc:Choice>
    <mc:Fallback>
      <p:transition spd="slow" advTm="1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C3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terrain, arbre, ciel&#10;&#10;Description générée automatiquement">
            <a:extLst>
              <a:ext uri="{FF2B5EF4-FFF2-40B4-BE49-F238E27FC236}">
                <a16:creationId xmlns:a16="http://schemas.microsoft.com/office/drawing/2014/main" id="{8C3298FA-1DE7-141D-FBFB-9D4FDD8DA2A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8744770-021C-AB69-9E23-735DEB184B70}"/>
              </a:ext>
            </a:extLst>
          </p:cNvPr>
          <p:cNvSpPr txBox="1"/>
          <p:nvPr/>
        </p:nvSpPr>
        <p:spPr>
          <a:xfrm>
            <a:off x="3685032" y="163407"/>
            <a:ext cx="7004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Bastion  Saint Dominique sur les remparts</a:t>
            </a:r>
          </a:p>
        </p:txBody>
      </p:sp>
    </p:spTree>
    <p:extLst>
      <p:ext uri="{BB962C8B-B14F-4D97-AF65-F5344CB8AC3E}">
        <p14:creationId xmlns:p14="http://schemas.microsoft.com/office/powerpoint/2010/main" val="2103152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flip dir="r"/>
      </p:transition>
    </mc:Choice>
    <mc:Fallback>
      <p:transition spd="slow" advTm="1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352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herbe, extérieur, ciel, bâtiment&#10;&#10;Description générée automatiquement">
            <a:extLst>
              <a:ext uri="{FF2B5EF4-FFF2-40B4-BE49-F238E27FC236}">
                <a16:creationId xmlns:a16="http://schemas.microsoft.com/office/drawing/2014/main" id="{88ADB48C-E9F6-96CF-7481-275F653E2B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6B699D6-006A-DD35-7F69-B525B21D3551}"/>
              </a:ext>
            </a:extLst>
          </p:cNvPr>
          <p:cNvSpPr txBox="1"/>
          <p:nvPr/>
        </p:nvSpPr>
        <p:spPr>
          <a:xfrm>
            <a:off x="4203824" y="185687"/>
            <a:ext cx="68214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Aqueduc romain près De Tarragone</a:t>
            </a:r>
          </a:p>
        </p:txBody>
      </p:sp>
    </p:spTree>
    <p:extLst>
      <p:ext uri="{BB962C8B-B14F-4D97-AF65-F5344CB8AC3E}">
        <p14:creationId xmlns:p14="http://schemas.microsoft.com/office/powerpoint/2010/main" val="2146663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flip dir="r"/>
      </p:transition>
    </mc:Choice>
    <mc:Fallback>
      <p:transition spd="slow" advTm="1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949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bâtiment, ciel, extérieur, bâtiment gouvernemental&#10;&#10;Description générée automatiquement">
            <a:extLst>
              <a:ext uri="{FF2B5EF4-FFF2-40B4-BE49-F238E27FC236}">
                <a16:creationId xmlns:a16="http://schemas.microsoft.com/office/drawing/2014/main" id="{78163EDC-B49A-FCAD-BE63-D3A04CAB72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3D1497A-C228-F48D-6C7B-53A733CCFFB6}"/>
              </a:ext>
            </a:extLst>
          </p:cNvPr>
          <p:cNvSpPr txBox="1"/>
          <p:nvPr/>
        </p:nvSpPr>
        <p:spPr>
          <a:xfrm>
            <a:off x="4859777" y="120558"/>
            <a:ext cx="60533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Mairie De Tarragone</a:t>
            </a:r>
          </a:p>
        </p:txBody>
      </p:sp>
    </p:spTree>
    <p:extLst>
      <p:ext uri="{BB962C8B-B14F-4D97-AF65-F5344CB8AC3E}">
        <p14:creationId xmlns:p14="http://schemas.microsoft.com/office/powerpoint/2010/main" val="4176209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flip dir="r"/>
      </p:transition>
    </mc:Choice>
    <mc:Fallback>
      <p:transition spd="slow" advTm="1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83B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herbe, ciel, extérieur, pierre&#10;&#10;Description générée automatiquement">
            <a:extLst>
              <a:ext uri="{FF2B5EF4-FFF2-40B4-BE49-F238E27FC236}">
                <a16:creationId xmlns:a16="http://schemas.microsoft.com/office/drawing/2014/main" id="{C0400788-BF9A-710D-BEC7-7728A71ABBD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26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B1F661E-3B3C-BC5E-33ED-7559CB94D55E}"/>
              </a:ext>
            </a:extLst>
          </p:cNvPr>
          <p:cNvSpPr txBox="1"/>
          <p:nvPr/>
        </p:nvSpPr>
        <p:spPr>
          <a:xfrm>
            <a:off x="4556472" y="152256"/>
            <a:ext cx="84490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Tarragone ; Cirque Romain</a:t>
            </a:r>
          </a:p>
        </p:txBody>
      </p:sp>
    </p:spTree>
    <p:extLst>
      <p:ext uri="{BB962C8B-B14F-4D97-AF65-F5344CB8AC3E}">
        <p14:creationId xmlns:p14="http://schemas.microsoft.com/office/powerpoint/2010/main" val="4032078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flip dir="r"/>
      </p:transition>
    </mc:Choice>
    <mc:Fallback>
      <p:transition spd="slow" advTm="1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B51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, extérieur, bâtiment, arbre&#10;&#10;Description générée automatiquement">
            <a:extLst>
              <a:ext uri="{FF2B5EF4-FFF2-40B4-BE49-F238E27FC236}">
                <a16:creationId xmlns:a16="http://schemas.microsoft.com/office/drawing/2014/main" id="{3E096C8A-EA5F-F571-1D3E-19AFD2D2915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C829891-1469-E950-8109-B70FAA4D6073}"/>
              </a:ext>
            </a:extLst>
          </p:cNvPr>
          <p:cNvSpPr txBox="1"/>
          <p:nvPr/>
        </p:nvSpPr>
        <p:spPr>
          <a:xfrm>
            <a:off x="4773168" y="137811"/>
            <a:ext cx="8705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Rempart de Tarragone</a:t>
            </a:r>
          </a:p>
        </p:txBody>
      </p:sp>
    </p:spTree>
    <p:extLst>
      <p:ext uri="{BB962C8B-B14F-4D97-AF65-F5344CB8AC3E}">
        <p14:creationId xmlns:p14="http://schemas.microsoft.com/office/powerpoint/2010/main" val="3672598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flip dir="r"/>
      </p:transition>
    </mc:Choice>
    <mc:Fallback>
      <p:transition spd="slow" advTm="1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arbre, terrain, bâtiment&#10;&#10;Description générée automatiquement">
            <a:extLst>
              <a:ext uri="{FF2B5EF4-FFF2-40B4-BE49-F238E27FC236}">
                <a16:creationId xmlns:a16="http://schemas.microsoft.com/office/drawing/2014/main" id="{DBB83D66-5D67-DEF6-CF4C-7091031470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400" y="168214"/>
            <a:ext cx="5088726" cy="6521571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1DBFA5-3D86-C5B5-7F67-34664CAE2F5E}"/>
              </a:ext>
            </a:extLst>
          </p:cNvPr>
          <p:cNvSpPr txBox="1"/>
          <p:nvPr/>
        </p:nvSpPr>
        <p:spPr>
          <a:xfrm>
            <a:off x="5779698" y="4882551"/>
            <a:ext cx="47962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Tour  du </a:t>
            </a:r>
            <a:r>
              <a:rPr lang="fr-FR" sz="2000" b="1" dirty="0" err="1">
                <a:solidFill>
                  <a:schemeClr val="bg1"/>
                </a:solidFill>
              </a:rPr>
              <a:t>Prétorio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5052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flip dir="r"/>
      </p:transition>
    </mc:Choice>
    <mc:Fallback>
      <p:transition spd="slow" advTm="1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pierre, vieux&#10;&#10;Description générée automatiquement">
            <a:extLst>
              <a:ext uri="{FF2B5EF4-FFF2-40B4-BE49-F238E27FC236}">
                <a16:creationId xmlns:a16="http://schemas.microsoft.com/office/drawing/2014/main" id="{6DA37177-B6AC-1935-2D00-9CBAB580DA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473" y="173736"/>
            <a:ext cx="5449824" cy="6510528"/>
          </a:xfrm>
          <a:prstGeom prst="rect">
            <a:avLst/>
          </a:prstGeom>
          <a:ln w="3492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5F3BC3-5549-8B17-60CE-FB889880B458}"/>
              </a:ext>
            </a:extLst>
          </p:cNvPr>
          <p:cNvSpPr txBox="1"/>
          <p:nvPr/>
        </p:nvSpPr>
        <p:spPr>
          <a:xfrm>
            <a:off x="5934974" y="4658264"/>
            <a:ext cx="4658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&lt; </a:t>
            </a:r>
            <a:r>
              <a:rPr lang="fr-FR" sz="2000" b="1" dirty="0">
                <a:solidFill>
                  <a:schemeClr val="bg1"/>
                </a:solidFill>
              </a:rPr>
              <a:t>Tour Des </a:t>
            </a:r>
            <a:r>
              <a:rPr lang="fr-FR" sz="2000" b="1" dirty="0" err="1">
                <a:solidFill>
                  <a:schemeClr val="bg1"/>
                </a:solidFill>
              </a:rPr>
              <a:t>Scipions</a:t>
            </a:r>
            <a:r>
              <a:rPr lang="fr-FR" sz="2000" b="1" dirty="0">
                <a:solidFill>
                  <a:schemeClr val="bg1"/>
                </a:solidFill>
              </a:rPr>
              <a:t>  &gt; tombe romaine</a:t>
            </a:r>
          </a:p>
        </p:txBody>
      </p:sp>
    </p:spTree>
    <p:extLst>
      <p:ext uri="{BB962C8B-B14F-4D97-AF65-F5344CB8AC3E}">
        <p14:creationId xmlns:p14="http://schemas.microsoft.com/office/powerpoint/2010/main" val="1390624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flip dir="r"/>
      </p:transition>
    </mc:Choice>
    <mc:Fallback>
      <p:transition spd="slow" advTm="1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route, rue&#10;&#10;Description générée automatiquement">
            <a:extLst>
              <a:ext uri="{FF2B5EF4-FFF2-40B4-BE49-F238E27FC236}">
                <a16:creationId xmlns:a16="http://schemas.microsoft.com/office/drawing/2014/main" id="{0CAB8928-2586-6E08-E7C1-4197611675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896" y="438912"/>
            <a:ext cx="11521440" cy="6217920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994B9C-1882-157C-0C2B-8A0B967F4F3A}"/>
              </a:ext>
            </a:extLst>
          </p:cNvPr>
          <p:cNvSpPr txBox="1"/>
          <p:nvPr/>
        </p:nvSpPr>
        <p:spPr>
          <a:xfrm>
            <a:off x="4451230" y="19401"/>
            <a:ext cx="68148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L’Université de </a:t>
            </a:r>
            <a:r>
              <a:rPr lang="fr-FR" sz="2000" b="1" dirty="0" err="1">
                <a:solidFill>
                  <a:schemeClr val="bg1"/>
                </a:solidFill>
              </a:rPr>
              <a:t>Rovira</a:t>
            </a:r>
            <a:r>
              <a:rPr lang="fr-FR" sz="2000" b="1" dirty="0">
                <a:solidFill>
                  <a:schemeClr val="bg1"/>
                </a:solidFill>
              </a:rPr>
              <a:t> I </a:t>
            </a:r>
            <a:r>
              <a:rPr lang="fr-FR" sz="2000" b="1" dirty="0" err="1">
                <a:solidFill>
                  <a:schemeClr val="bg1"/>
                </a:solidFill>
              </a:rPr>
              <a:t>Vigili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5059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flip dir="r"/>
      </p:transition>
    </mc:Choice>
    <mc:Fallback>
      <p:transition spd="slow" advTm="1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A5F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terrain, nature, extérieur&#10;&#10;Description générée automatiquement">
            <a:extLst>
              <a:ext uri="{FF2B5EF4-FFF2-40B4-BE49-F238E27FC236}">
                <a16:creationId xmlns:a16="http://schemas.microsoft.com/office/drawing/2014/main" id="{DE3D86BC-023C-BC37-3858-965F2C3D0F4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872598F-D9B4-B0D8-67D0-3AD8A5E9FF49}"/>
              </a:ext>
            </a:extLst>
          </p:cNvPr>
          <p:cNvSpPr txBox="1"/>
          <p:nvPr/>
        </p:nvSpPr>
        <p:spPr>
          <a:xfrm>
            <a:off x="4958158" y="115249"/>
            <a:ext cx="8430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Théâtre Romain</a:t>
            </a:r>
          </a:p>
        </p:txBody>
      </p:sp>
    </p:spTree>
    <p:extLst>
      <p:ext uri="{BB962C8B-B14F-4D97-AF65-F5344CB8AC3E}">
        <p14:creationId xmlns:p14="http://schemas.microsoft.com/office/powerpoint/2010/main" val="2664322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flip dir="r"/>
      </p:transition>
    </mc:Choice>
    <mc:Fallback>
      <p:transition spd="slow" advTm="1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B47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bâtiment, pierre&#10;&#10;Description générée automatiquement">
            <a:extLst>
              <a:ext uri="{FF2B5EF4-FFF2-40B4-BE49-F238E27FC236}">
                <a16:creationId xmlns:a16="http://schemas.microsoft.com/office/drawing/2014/main" id="{DE04D124-6770-32BE-8C0E-C9E86643A8A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B7628EC-D8B1-A486-67A2-655FC2445E3A}"/>
              </a:ext>
            </a:extLst>
          </p:cNvPr>
          <p:cNvSpPr txBox="1"/>
          <p:nvPr/>
        </p:nvSpPr>
        <p:spPr>
          <a:xfrm>
            <a:off x="4854058" y="39975"/>
            <a:ext cx="7059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Nécropole Antique</a:t>
            </a:r>
          </a:p>
        </p:txBody>
      </p:sp>
    </p:spTree>
    <p:extLst>
      <p:ext uri="{BB962C8B-B14F-4D97-AF65-F5344CB8AC3E}">
        <p14:creationId xmlns:p14="http://schemas.microsoft.com/office/powerpoint/2010/main" val="3636168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flip dir="r"/>
      </p:transition>
    </mc:Choice>
    <mc:Fallback>
      <p:transition spd="slow" advTm="1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94D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arbre, marché&#10;&#10;Description générée automatiquement">
            <a:extLst>
              <a:ext uri="{FF2B5EF4-FFF2-40B4-BE49-F238E27FC236}">
                <a16:creationId xmlns:a16="http://schemas.microsoft.com/office/drawing/2014/main" id="{28F1B13A-5154-BA9B-A47E-8A2BF6743B2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38FE4F9-7B9B-01B0-16AB-06311EACD018}"/>
              </a:ext>
            </a:extLst>
          </p:cNvPr>
          <p:cNvSpPr txBox="1"/>
          <p:nvPr/>
        </p:nvSpPr>
        <p:spPr>
          <a:xfrm>
            <a:off x="4488180" y="81703"/>
            <a:ext cx="8430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Marché Médiéval</a:t>
            </a:r>
          </a:p>
        </p:txBody>
      </p:sp>
    </p:spTree>
    <p:extLst>
      <p:ext uri="{BB962C8B-B14F-4D97-AF65-F5344CB8AC3E}">
        <p14:creationId xmlns:p14="http://schemas.microsoft.com/office/powerpoint/2010/main" val="422141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flip dir="r"/>
      </p:transition>
    </mc:Choice>
    <mc:Fallback>
      <p:transition spd="slow" advTm="1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rideau&#10;&#10;Description générée automatiquement">
            <a:extLst>
              <a:ext uri="{FF2B5EF4-FFF2-40B4-BE49-F238E27FC236}">
                <a16:creationId xmlns:a16="http://schemas.microsoft.com/office/drawing/2014/main" id="{37FCECDD-4843-230F-5711-A99FA2247A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488" y="457200"/>
            <a:ext cx="11338560" cy="6181344"/>
          </a:xfrm>
          <a:prstGeom prst="rect">
            <a:avLst/>
          </a:prstGeom>
          <a:ln w="3175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1910B7D-84FC-D8EF-ED3E-5B9A890FEA83}"/>
              </a:ext>
            </a:extLst>
          </p:cNvPr>
          <p:cNvSpPr txBox="1"/>
          <p:nvPr/>
        </p:nvSpPr>
        <p:spPr>
          <a:xfrm>
            <a:off x="4783015" y="-1"/>
            <a:ext cx="82999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Casa </a:t>
            </a:r>
            <a:r>
              <a:rPr lang="fr-FR" sz="2000" b="1" dirty="0" err="1">
                <a:solidFill>
                  <a:schemeClr val="bg1"/>
                </a:solidFill>
              </a:rPr>
              <a:t>Castellarnau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350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flip dir="r"/>
      </p:transition>
    </mc:Choice>
    <mc:Fallback>
      <p:transition spd="slow" advTm="1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758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arbre, extérieur, rue, plante&#10;&#10;Description générée automatiquement">
            <a:extLst>
              <a:ext uri="{FF2B5EF4-FFF2-40B4-BE49-F238E27FC236}">
                <a16:creationId xmlns:a16="http://schemas.microsoft.com/office/drawing/2014/main" id="{C8523F4C-D8F2-39C8-8A04-851C0D3919C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B08CCB6-871A-6C34-0040-58F366D968A3}"/>
              </a:ext>
            </a:extLst>
          </p:cNvPr>
          <p:cNvSpPr txBox="1"/>
          <p:nvPr/>
        </p:nvSpPr>
        <p:spPr>
          <a:xfrm>
            <a:off x="5041392" y="81704"/>
            <a:ext cx="84490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Rambla Nova</a:t>
            </a:r>
          </a:p>
        </p:txBody>
      </p:sp>
    </p:spTree>
    <p:extLst>
      <p:ext uri="{BB962C8B-B14F-4D97-AF65-F5344CB8AC3E}">
        <p14:creationId xmlns:p14="http://schemas.microsoft.com/office/powerpoint/2010/main" val="3259511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flip dir="r"/>
      </p:transition>
    </mc:Choice>
    <mc:Fallback>
      <p:transition spd="slow" advTm="1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A79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au, extérieur, nature, ciel&#10;&#10;Description générée automatiquement">
            <a:extLst>
              <a:ext uri="{FF2B5EF4-FFF2-40B4-BE49-F238E27FC236}">
                <a16:creationId xmlns:a16="http://schemas.microsoft.com/office/drawing/2014/main" id="{54607AAC-C55F-55D3-FC64-D0F0DCFC41D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F49103E-01EC-0F0E-283D-627FFE566523}"/>
              </a:ext>
            </a:extLst>
          </p:cNvPr>
          <p:cNvSpPr txBox="1"/>
          <p:nvPr/>
        </p:nvSpPr>
        <p:spPr>
          <a:xfrm>
            <a:off x="4912614" y="81703"/>
            <a:ext cx="7040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Balade En Bateau</a:t>
            </a:r>
          </a:p>
        </p:txBody>
      </p:sp>
    </p:spTree>
    <p:extLst>
      <p:ext uri="{BB962C8B-B14F-4D97-AF65-F5344CB8AC3E}">
        <p14:creationId xmlns:p14="http://schemas.microsoft.com/office/powerpoint/2010/main" val="2714455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flip dir="r"/>
      </p:transition>
    </mc:Choice>
    <mc:Fallback>
      <p:transition spd="slow" advTm="1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063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bâtiment, ciel, extérieur, vieux&#10;&#10;Description générée automatiquement">
            <a:extLst>
              <a:ext uri="{FF2B5EF4-FFF2-40B4-BE49-F238E27FC236}">
                <a16:creationId xmlns:a16="http://schemas.microsoft.com/office/drawing/2014/main" id="{8D20D977-5CDF-ADE3-FCBD-1BDABCA8A9F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841E3CA-E8FE-21EB-342D-8270F241C0E3}"/>
              </a:ext>
            </a:extLst>
          </p:cNvPr>
          <p:cNvSpPr txBox="1"/>
          <p:nvPr/>
        </p:nvSpPr>
        <p:spPr>
          <a:xfrm>
            <a:off x="4389120" y="110783"/>
            <a:ext cx="8851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Cathédrale De Tarragone</a:t>
            </a:r>
          </a:p>
        </p:txBody>
      </p:sp>
    </p:spTree>
    <p:extLst>
      <p:ext uri="{BB962C8B-B14F-4D97-AF65-F5344CB8AC3E}">
        <p14:creationId xmlns:p14="http://schemas.microsoft.com/office/powerpoint/2010/main" val="2549625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flip dir="r"/>
      </p:transition>
    </mc:Choice>
    <mc:Fallback>
      <p:transition spd="slow" advTm="1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B48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bâtiment, vieux, allée, pierre&#10;&#10;Description générée automatiquement">
            <a:extLst>
              <a:ext uri="{FF2B5EF4-FFF2-40B4-BE49-F238E27FC236}">
                <a16:creationId xmlns:a16="http://schemas.microsoft.com/office/drawing/2014/main" id="{BEFB977C-AF95-93A7-4493-E8FD20C712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ADDC9B1-F918-CB26-C901-1D387C19B175}"/>
              </a:ext>
            </a:extLst>
          </p:cNvPr>
          <p:cNvSpPr txBox="1"/>
          <p:nvPr/>
        </p:nvSpPr>
        <p:spPr>
          <a:xfrm>
            <a:off x="3028775" y="100098"/>
            <a:ext cx="7168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Intérieur de La Cathédrale  de Tarragone</a:t>
            </a:r>
          </a:p>
        </p:txBody>
      </p:sp>
    </p:spTree>
    <p:extLst>
      <p:ext uri="{BB962C8B-B14F-4D97-AF65-F5344CB8AC3E}">
        <p14:creationId xmlns:p14="http://schemas.microsoft.com/office/powerpoint/2010/main" val="3171958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flip dir="r"/>
      </p:transition>
    </mc:Choice>
    <mc:Fallback>
      <p:transition spd="slow" advTm="1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659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nature, rive&#10;&#10;Description générée automatiquement">
            <a:extLst>
              <a:ext uri="{FF2B5EF4-FFF2-40B4-BE49-F238E27FC236}">
                <a16:creationId xmlns:a16="http://schemas.microsoft.com/office/drawing/2014/main" id="{335076D3-291F-7D0D-9CBA-ADA730EE4BB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FACBE4E-92C1-114C-EC30-63C82FDA2BAC}"/>
              </a:ext>
            </a:extLst>
          </p:cNvPr>
          <p:cNvSpPr txBox="1"/>
          <p:nvPr/>
        </p:nvSpPr>
        <p:spPr>
          <a:xfrm>
            <a:off x="4818888" y="93198"/>
            <a:ext cx="83759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Plage à Tarragone</a:t>
            </a:r>
          </a:p>
        </p:txBody>
      </p:sp>
    </p:spTree>
    <p:extLst>
      <p:ext uri="{BB962C8B-B14F-4D97-AF65-F5344CB8AC3E}">
        <p14:creationId xmlns:p14="http://schemas.microsoft.com/office/powerpoint/2010/main" val="4214134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flip dir="r"/>
      </p:transition>
    </mc:Choice>
    <mc:Fallback>
      <p:transition spd="slow" advTm="1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213</Words>
  <Application>Microsoft Office PowerPoint</Application>
  <PresentationFormat>Grand écran</PresentationFormat>
  <Paragraphs>32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12</cp:revision>
  <dcterms:created xsi:type="dcterms:W3CDTF">2022-04-09T03:54:21Z</dcterms:created>
  <dcterms:modified xsi:type="dcterms:W3CDTF">2022-05-08T07:37:03Z</dcterms:modified>
</cp:coreProperties>
</file>