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1" r:id="rId17"/>
    <p:sldId id="270"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65" d="100"/>
          <a:sy n="65" d="100"/>
        </p:scale>
        <p:origin x="3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F3D065-710B-40F1-BA9B-2252B08FD0D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8CA6000-DFC6-410F-B0B5-EC2785A37B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B721CAF-8340-452F-B476-32E95A86E451}"/>
              </a:ext>
            </a:extLst>
          </p:cNvPr>
          <p:cNvSpPr>
            <a:spLocks noGrp="1"/>
          </p:cNvSpPr>
          <p:nvPr>
            <p:ph type="dt" sz="half" idx="10"/>
          </p:nvPr>
        </p:nvSpPr>
        <p:spPr/>
        <p:txBody>
          <a:bodyPr/>
          <a:lstStyle/>
          <a:p>
            <a:fld id="{36CB8C11-3351-4185-80BE-9E59A83ED5B3}" type="datetimeFigureOut">
              <a:rPr lang="fr-FR" smtClean="0"/>
              <a:t>01/05/2022</a:t>
            </a:fld>
            <a:endParaRPr lang="fr-FR"/>
          </a:p>
        </p:txBody>
      </p:sp>
      <p:sp>
        <p:nvSpPr>
          <p:cNvPr id="5" name="Espace réservé du pied de page 4">
            <a:extLst>
              <a:ext uri="{FF2B5EF4-FFF2-40B4-BE49-F238E27FC236}">
                <a16:creationId xmlns:a16="http://schemas.microsoft.com/office/drawing/2014/main" id="{94DC0C5F-F6EA-40E0-AAE0-2324F9B466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91F47B-C0EC-414D-9C06-551217178D9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4552305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689770-5F7B-427E-BBD9-EA514830851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311E6A4-B940-4989-99C7-9370F8CD6D9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F4EFF5-9363-4F7E-AED6-95DF972AB4F3}"/>
              </a:ext>
            </a:extLst>
          </p:cNvPr>
          <p:cNvSpPr>
            <a:spLocks noGrp="1"/>
          </p:cNvSpPr>
          <p:nvPr>
            <p:ph type="dt" sz="half" idx="10"/>
          </p:nvPr>
        </p:nvSpPr>
        <p:spPr/>
        <p:txBody>
          <a:bodyPr/>
          <a:lstStyle/>
          <a:p>
            <a:fld id="{36CB8C11-3351-4185-80BE-9E59A83ED5B3}" type="datetimeFigureOut">
              <a:rPr lang="fr-FR" smtClean="0"/>
              <a:t>01/05/2022</a:t>
            </a:fld>
            <a:endParaRPr lang="fr-FR"/>
          </a:p>
        </p:txBody>
      </p:sp>
      <p:sp>
        <p:nvSpPr>
          <p:cNvPr id="5" name="Espace réservé du pied de page 4">
            <a:extLst>
              <a:ext uri="{FF2B5EF4-FFF2-40B4-BE49-F238E27FC236}">
                <a16:creationId xmlns:a16="http://schemas.microsoft.com/office/drawing/2014/main" id="{79EBA630-1D77-4758-8A75-9161897602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F111A4-70D4-41C7-B785-694ABB1D0BF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883672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7194CB-7D25-4E5B-9CBF-CC193ED3709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FF610E5-4FC8-40E3-8E55-875D57ED70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242041C-9768-4ED3-9348-700239295571}"/>
              </a:ext>
            </a:extLst>
          </p:cNvPr>
          <p:cNvSpPr>
            <a:spLocks noGrp="1"/>
          </p:cNvSpPr>
          <p:nvPr>
            <p:ph type="dt" sz="half" idx="10"/>
          </p:nvPr>
        </p:nvSpPr>
        <p:spPr/>
        <p:txBody>
          <a:bodyPr/>
          <a:lstStyle/>
          <a:p>
            <a:fld id="{36CB8C11-3351-4185-80BE-9E59A83ED5B3}" type="datetimeFigureOut">
              <a:rPr lang="fr-FR" smtClean="0"/>
              <a:t>01/05/2022</a:t>
            </a:fld>
            <a:endParaRPr lang="fr-FR"/>
          </a:p>
        </p:txBody>
      </p:sp>
      <p:sp>
        <p:nvSpPr>
          <p:cNvPr id="5" name="Espace réservé du pied de page 4">
            <a:extLst>
              <a:ext uri="{FF2B5EF4-FFF2-40B4-BE49-F238E27FC236}">
                <a16:creationId xmlns:a16="http://schemas.microsoft.com/office/drawing/2014/main" id="{18A70B0A-342E-4746-BEAC-73C983EC4E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7263CC-2469-44DE-89F1-21919BE92A5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9306934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F9F5DE-CFC8-40F3-B267-B9F1DFFB966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326B0F9-82A5-429E-B5CB-45B5E8ABEBB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1F46D21-75B2-4EB8-BC96-8FA597347C4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AB53BCA-ABC1-4D7D-AD7E-5C5E9BEA897D}"/>
              </a:ext>
            </a:extLst>
          </p:cNvPr>
          <p:cNvSpPr>
            <a:spLocks noGrp="1"/>
          </p:cNvSpPr>
          <p:nvPr>
            <p:ph type="dt" sz="half" idx="10"/>
          </p:nvPr>
        </p:nvSpPr>
        <p:spPr/>
        <p:txBody>
          <a:bodyPr/>
          <a:lstStyle/>
          <a:p>
            <a:fld id="{36CB8C11-3351-4185-80BE-9E59A83ED5B3}" type="datetimeFigureOut">
              <a:rPr lang="fr-FR" smtClean="0"/>
              <a:t>01/05/2022</a:t>
            </a:fld>
            <a:endParaRPr lang="fr-FR"/>
          </a:p>
        </p:txBody>
      </p:sp>
      <p:sp>
        <p:nvSpPr>
          <p:cNvPr id="6" name="Espace réservé du pied de page 5">
            <a:extLst>
              <a:ext uri="{FF2B5EF4-FFF2-40B4-BE49-F238E27FC236}">
                <a16:creationId xmlns:a16="http://schemas.microsoft.com/office/drawing/2014/main" id="{9FECE314-DE5F-48BC-B4E6-44A46A5C45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5C96116-4D45-4D40-932C-C0412C977AF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7931038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886BFC-3B84-4BEC-87AD-AE5BD947413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9EDD56C-CBB9-45AD-B740-2EDD1910F4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600AC43-CC10-40B9-8E65-8990F2D328B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F513BA8-0324-4BD6-BE15-CD6F7B31C9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D6709C1-FCB4-4AB6-8EAB-C663FB00EB5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147E447-4A7E-4BC4-866B-E6F3568EF4CC}"/>
              </a:ext>
            </a:extLst>
          </p:cNvPr>
          <p:cNvSpPr>
            <a:spLocks noGrp="1"/>
          </p:cNvSpPr>
          <p:nvPr>
            <p:ph type="dt" sz="half" idx="10"/>
          </p:nvPr>
        </p:nvSpPr>
        <p:spPr/>
        <p:txBody>
          <a:bodyPr/>
          <a:lstStyle/>
          <a:p>
            <a:fld id="{36CB8C11-3351-4185-80BE-9E59A83ED5B3}" type="datetimeFigureOut">
              <a:rPr lang="fr-FR" smtClean="0"/>
              <a:t>01/05/2022</a:t>
            </a:fld>
            <a:endParaRPr lang="fr-FR"/>
          </a:p>
        </p:txBody>
      </p:sp>
      <p:sp>
        <p:nvSpPr>
          <p:cNvPr id="8" name="Espace réservé du pied de page 7">
            <a:extLst>
              <a:ext uri="{FF2B5EF4-FFF2-40B4-BE49-F238E27FC236}">
                <a16:creationId xmlns:a16="http://schemas.microsoft.com/office/drawing/2014/main" id="{FF028001-1FF1-4F52-ABA9-544C0335098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C130477-A54B-4DA6-8A78-A2BB071962E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4373178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0E3F9E-6501-425F-B372-3D953D8882A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A734DD5-6B6F-4B90-A87B-199F7EDD24AD}"/>
              </a:ext>
            </a:extLst>
          </p:cNvPr>
          <p:cNvSpPr>
            <a:spLocks noGrp="1"/>
          </p:cNvSpPr>
          <p:nvPr>
            <p:ph type="dt" sz="half" idx="10"/>
          </p:nvPr>
        </p:nvSpPr>
        <p:spPr/>
        <p:txBody>
          <a:bodyPr/>
          <a:lstStyle/>
          <a:p>
            <a:fld id="{36CB8C11-3351-4185-80BE-9E59A83ED5B3}" type="datetimeFigureOut">
              <a:rPr lang="fr-FR" smtClean="0"/>
              <a:t>01/05/2022</a:t>
            </a:fld>
            <a:endParaRPr lang="fr-FR"/>
          </a:p>
        </p:txBody>
      </p:sp>
      <p:sp>
        <p:nvSpPr>
          <p:cNvPr id="4" name="Espace réservé du pied de page 3">
            <a:extLst>
              <a:ext uri="{FF2B5EF4-FFF2-40B4-BE49-F238E27FC236}">
                <a16:creationId xmlns:a16="http://schemas.microsoft.com/office/drawing/2014/main" id="{AC858E8C-9A6E-4987-BD2A-EFC2B1255B8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F7B16EA-B419-4F02-B768-D1B3A5DD8E2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3590672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3319E32-DF13-4615-A764-1F64F16D437A}"/>
              </a:ext>
            </a:extLst>
          </p:cNvPr>
          <p:cNvSpPr>
            <a:spLocks noGrp="1"/>
          </p:cNvSpPr>
          <p:nvPr>
            <p:ph type="dt" sz="half" idx="10"/>
          </p:nvPr>
        </p:nvSpPr>
        <p:spPr/>
        <p:txBody>
          <a:bodyPr/>
          <a:lstStyle/>
          <a:p>
            <a:fld id="{36CB8C11-3351-4185-80BE-9E59A83ED5B3}" type="datetimeFigureOut">
              <a:rPr lang="fr-FR" smtClean="0"/>
              <a:t>01/05/2022</a:t>
            </a:fld>
            <a:endParaRPr lang="fr-FR"/>
          </a:p>
        </p:txBody>
      </p:sp>
      <p:sp>
        <p:nvSpPr>
          <p:cNvPr id="3" name="Espace réservé du pied de page 2">
            <a:extLst>
              <a:ext uri="{FF2B5EF4-FFF2-40B4-BE49-F238E27FC236}">
                <a16:creationId xmlns:a16="http://schemas.microsoft.com/office/drawing/2014/main" id="{7D65725C-1D27-47E9-9994-B0230C97F48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8BD6770-99F8-4B78-8603-B809F7A2D58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689245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9B4D0B-3B6C-40F1-A826-EBD4C0A944E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37D7D68-8A66-4BEE-98B3-12A0016E23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FCFF6B8-BCFB-451F-807C-41806E9C3D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D1A505B-3AEA-489A-99EA-A6FF1747F598}"/>
              </a:ext>
            </a:extLst>
          </p:cNvPr>
          <p:cNvSpPr>
            <a:spLocks noGrp="1"/>
          </p:cNvSpPr>
          <p:nvPr>
            <p:ph type="dt" sz="half" idx="10"/>
          </p:nvPr>
        </p:nvSpPr>
        <p:spPr/>
        <p:txBody>
          <a:bodyPr/>
          <a:lstStyle/>
          <a:p>
            <a:fld id="{36CB8C11-3351-4185-80BE-9E59A83ED5B3}" type="datetimeFigureOut">
              <a:rPr lang="fr-FR" smtClean="0"/>
              <a:t>01/05/2022</a:t>
            </a:fld>
            <a:endParaRPr lang="fr-FR"/>
          </a:p>
        </p:txBody>
      </p:sp>
      <p:sp>
        <p:nvSpPr>
          <p:cNvPr id="6" name="Espace réservé du pied de page 5">
            <a:extLst>
              <a:ext uri="{FF2B5EF4-FFF2-40B4-BE49-F238E27FC236}">
                <a16:creationId xmlns:a16="http://schemas.microsoft.com/office/drawing/2014/main" id="{8AF7BED7-9878-4E84-BF62-C659D0BD422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6FEBAAB-AE85-4028-AAA7-73267176E9F2}"/>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5259982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FDCEEF-B655-4CC8-9701-81B088D9034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673AC89-A3F3-446F-A12E-04EF5D3EEF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DF960C1-DD41-4B5F-B6A2-E4117A90C4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4A9FF7-5B00-4700-9EC2-0DE02F013247}"/>
              </a:ext>
            </a:extLst>
          </p:cNvPr>
          <p:cNvSpPr>
            <a:spLocks noGrp="1"/>
          </p:cNvSpPr>
          <p:nvPr>
            <p:ph type="dt" sz="half" idx="10"/>
          </p:nvPr>
        </p:nvSpPr>
        <p:spPr/>
        <p:txBody>
          <a:bodyPr/>
          <a:lstStyle/>
          <a:p>
            <a:fld id="{36CB8C11-3351-4185-80BE-9E59A83ED5B3}" type="datetimeFigureOut">
              <a:rPr lang="fr-FR" smtClean="0"/>
              <a:t>01/05/2022</a:t>
            </a:fld>
            <a:endParaRPr lang="fr-FR"/>
          </a:p>
        </p:txBody>
      </p:sp>
      <p:sp>
        <p:nvSpPr>
          <p:cNvPr id="6" name="Espace réservé du pied de page 5">
            <a:extLst>
              <a:ext uri="{FF2B5EF4-FFF2-40B4-BE49-F238E27FC236}">
                <a16:creationId xmlns:a16="http://schemas.microsoft.com/office/drawing/2014/main" id="{7556464E-85AD-4B0C-A5D6-D0144B69499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78A0A58-46EF-44C4-94A8-1DBA44D0F47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92486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F6F57C-2D20-4E2C-9054-F4B7640518B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6941781-B011-4733-A59B-3EA6D035293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4F568A3-CFA4-4F6C-958F-2ED4A973A349}"/>
              </a:ext>
            </a:extLst>
          </p:cNvPr>
          <p:cNvSpPr>
            <a:spLocks noGrp="1"/>
          </p:cNvSpPr>
          <p:nvPr>
            <p:ph type="dt" sz="half" idx="10"/>
          </p:nvPr>
        </p:nvSpPr>
        <p:spPr/>
        <p:txBody>
          <a:bodyPr/>
          <a:lstStyle/>
          <a:p>
            <a:fld id="{36CB8C11-3351-4185-80BE-9E59A83ED5B3}" type="datetimeFigureOut">
              <a:rPr lang="fr-FR" smtClean="0"/>
              <a:t>01/05/2022</a:t>
            </a:fld>
            <a:endParaRPr lang="fr-FR"/>
          </a:p>
        </p:txBody>
      </p:sp>
      <p:sp>
        <p:nvSpPr>
          <p:cNvPr id="5" name="Espace réservé du pied de page 4">
            <a:extLst>
              <a:ext uri="{FF2B5EF4-FFF2-40B4-BE49-F238E27FC236}">
                <a16:creationId xmlns:a16="http://schemas.microsoft.com/office/drawing/2014/main" id="{94559121-661C-4620-8F12-9B29B44C140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EC2156-99C8-4D31-B809-A633FCB113D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4759790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E766793-5896-4FFD-A023-C2AF5E85A57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A86963D-D812-4842-AB10-4832D3564A4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A1418B-2C60-439B-A496-113A1DBB415F}"/>
              </a:ext>
            </a:extLst>
          </p:cNvPr>
          <p:cNvSpPr>
            <a:spLocks noGrp="1"/>
          </p:cNvSpPr>
          <p:nvPr>
            <p:ph type="dt" sz="half" idx="10"/>
          </p:nvPr>
        </p:nvSpPr>
        <p:spPr/>
        <p:txBody>
          <a:bodyPr/>
          <a:lstStyle/>
          <a:p>
            <a:fld id="{36CB8C11-3351-4185-80BE-9E59A83ED5B3}" type="datetimeFigureOut">
              <a:rPr lang="fr-FR" smtClean="0"/>
              <a:t>01/05/2022</a:t>
            </a:fld>
            <a:endParaRPr lang="fr-FR"/>
          </a:p>
        </p:txBody>
      </p:sp>
      <p:sp>
        <p:nvSpPr>
          <p:cNvPr id="5" name="Espace réservé du pied de page 4">
            <a:extLst>
              <a:ext uri="{FF2B5EF4-FFF2-40B4-BE49-F238E27FC236}">
                <a16:creationId xmlns:a16="http://schemas.microsoft.com/office/drawing/2014/main" id="{8BB11DDA-2B02-4C2E-A647-2E53746CB7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B860A5-BA52-4052-B2E6-1C99904DC3D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831731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FF2E37F-DE7D-4CFB-880F-816FAF589B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AB5A332-420C-4BD7-8819-74A9816B33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256F8C-194A-4A25-9901-CFC38A8758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CB8C11-3351-4185-80BE-9E59A83ED5B3}" type="datetimeFigureOut">
              <a:rPr lang="fr-FR" smtClean="0"/>
              <a:t>01/05/2022</a:t>
            </a:fld>
            <a:endParaRPr lang="fr-FR"/>
          </a:p>
        </p:txBody>
      </p:sp>
      <p:sp>
        <p:nvSpPr>
          <p:cNvPr id="5" name="Espace réservé du pied de page 4">
            <a:extLst>
              <a:ext uri="{FF2B5EF4-FFF2-40B4-BE49-F238E27FC236}">
                <a16:creationId xmlns:a16="http://schemas.microsoft.com/office/drawing/2014/main" id="{C76F7418-D3AA-4E48-B1E5-808BBF4BCE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7909173-1BFD-4572-BB26-D91943725C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8E309-B7F4-41D2-9675-858CED6E9EB3}" type="slidenum">
              <a:rPr lang="fr-FR" smtClean="0"/>
              <a:t>‹N°›</a:t>
            </a:fld>
            <a:endParaRPr lang="fr-FR"/>
          </a:p>
        </p:txBody>
      </p:sp>
    </p:spTree>
    <p:extLst>
      <p:ext uri="{BB962C8B-B14F-4D97-AF65-F5344CB8AC3E}">
        <p14:creationId xmlns:p14="http://schemas.microsoft.com/office/powerpoint/2010/main" val="3773967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AB61784-D4F0-4322-B31E-3E17D4493CC5}"/>
              </a:ext>
            </a:extLst>
          </p:cNvPr>
          <p:cNvSpPr txBox="1"/>
          <p:nvPr/>
        </p:nvSpPr>
        <p:spPr>
          <a:xfrm>
            <a:off x="4896464" y="2492477"/>
            <a:ext cx="6518787" cy="707886"/>
          </a:xfrm>
          <a:prstGeom prst="rect">
            <a:avLst/>
          </a:prstGeom>
          <a:noFill/>
        </p:spPr>
        <p:txBody>
          <a:bodyPr wrap="square" rtlCol="0">
            <a:spAutoFit/>
          </a:bodyPr>
          <a:lstStyle/>
          <a:p>
            <a:r>
              <a:rPr lang="fr-FR" sz="4000" b="1" dirty="0">
                <a:solidFill>
                  <a:srgbClr val="FFC000"/>
                </a:solidFill>
              </a:rPr>
              <a:t>Lorient</a:t>
            </a:r>
          </a:p>
        </p:txBody>
      </p:sp>
      <p:sp>
        <p:nvSpPr>
          <p:cNvPr id="3" name="ZoneTexte 2">
            <a:extLst>
              <a:ext uri="{FF2B5EF4-FFF2-40B4-BE49-F238E27FC236}">
                <a16:creationId xmlns:a16="http://schemas.microsoft.com/office/drawing/2014/main" id="{DBE27FC7-66E3-47E8-954A-E80E26B4045F}"/>
              </a:ext>
            </a:extLst>
          </p:cNvPr>
          <p:cNvSpPr txBox="1"/>
          <p:nvPr/>
        </p:nvSpPr>
        <p:spPr>
          <a:xfrm>
            <a:off x="2512142" y="3075057"/>
            <a:ext cx="7167716" cy="707886"/>
          </a:xfrm>
          <a:prstGeom prst="rect">
            <a:avLst/>
          </a:prstGeom>
          <a:noFill/>
        </p:spPr>
        <p:txBody>
          <a:bodyPr wrap="square" rtlCol="0">
            <a:spAutoFit/>
          </a:bodyPr>
          <a:lstStyle/>
          <a:p>
            <a:r>
              <a:rPr lang="fr-FR" sz="4000" b="1" dirty="0">
                <a:solidFill>
                  <a:srgbClr val="FFC000"/>
                </a:solidFill>
              </a:rPr>
              <a:t>Vous propose La Ville De Porto</a:t>
            </a:r>
          </a:p>
        </p:txBody>
      </p:sp>
    </p:spTree>
    <p:extLst>
      <p:ext uri="{BB962C8B-B14F-4D97-AF65-F5344CB8AC3E}">
        <p14:creationId xmlns:p14="http://schemas.microsoft.com/office/powerpoint/2010/main" val="2806607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sndAc>
          <p:stSnd>
            <p:snd r:embed="rId2" name="Amália Rodrigues - Povo Que Lavas No Rio (Audio).wav"/>
          </p:stSnd>
        </p:sndAc>
      </p:transition>
    </mc:Choice>
    <mc:Fallback xmlns="">
      <p:transition spd="slow" advTm="8000">
        <p:fade/>
        <p:sndAc>
          <p:stSnd>
            <p:snd r:embed="rId3" name="Amália Rodrigues - Povo Que Lavas No Rio (Audi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4DC78F-F94D-45AF-8506-8771057F40A2}"/>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400" b="1" dirty="0">
                <a:ln>
                  <a:solidFill>
                    <a:srgbClr val="FFFF00"/>
                  </a:solidFill>
                </a:ln>
                <a:solidFill>
                  <a:srgbClr val="FF0000"/>
                </a:solidFill>
                <a:effectLst>
                  <a:glow rad="228600">
                    <a:schemeClr val="accent4">
                      <a:satMod val="175000"/>
                      <a:alpha val="40000"/>
                    </a:schemeClr>
                  </a:glow>
                </a:effectLst>
                <a:latin typeface="Algerian" panose="04020705040A02060702" pitchFamily="82" charset="0"/>
              </a:rPr>
              <a:t>Porto (/ˈ</a:t>
            </a:r>
            <a:r>
              <a:rPr lang="fr-FR" sz="4400" b="1" dirty="0" err="1">
                <a:ln>
                  <a:solidFill>
                    <a:srgbClr val="FFFF00"/>
                  </a:solidFill>
                </a:ln>
                <a:solidFill>
                  <a:srgbClr val="FF0000"/>
                </a:solidFill>
                <a:effectLst>
                  <a:glow rad="228600">
                    <a:schemeClr val="accent4">
                      <a:satMod val="175000"/>
                      <a:alpha val="40000"/>
                    </a:schemeClr>
                  </a:glow>
                </a:effectLst>
                <a:latin typeface="Algerian" panose="04020705040A02060702" pitchFamily="82" charset="0"/>
              </a:rPr>
              <a:t>poɾtu</a:t>
            </a:r>
            <a:r>
              <a:rPr lang="fr-FR" sz="4400" b="1" dirty="0">
                <a:ln>
                  <a:solidFill>
                    <a:srgbClr val="FFFF00"/>
                  </a:solidFill>
                </a:ln>
                <a:solidFill>
                  <a:srgbClr val="FF0000"/>
                </a:solidFill>
                <a:effectLst>
                  <a:glow rad="228600">
                    <a:schemeClr val="accent4">
                      <a:satMod val="175000"/>
                      <a:alpha val="40000"/>
                    </a:schemeClr>
                  </a:glow>
                </a:effectLst>
                <a:latin typeface="Algerian" panose="04020705040A02060702" pitchFamily="82" charset="0"/>
              </a:rPr>
              <a:t>/) est une ville du Portugal de 237 591 habitants et environ 1,2 million pour le Grand Porto (chiffres 2011). L'aire urbaine de Porto, quant à elle, compte près de 1,8 million d'habitants, ce qui en fait la seconde agglomération du pays après Lisbonne. Les deux villes ont souvent rivalisé par le passé. Elle est la capitale de la région Nord</a:t>
            </a:r>
          </a:p>
        </p:txBody>
      </p:sp>
    </p:spTree>
    <p:extLst>
      <p:ext uri="{BB962C8B-B14F-4D97-AF65-F5344CB8AC3E}">
        <p14:creationId xmlns:p14="http://schemas.microsoft.com/office/powerpoint/2010/main" val="27330799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65A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bâtiment, extérieur, cité&#10;&#10;Description générée automatiquement">
            <a:extLst>
              <a:ext uri="{FF2B5EF4-FFF2-40B4-BE49-F238E27FC236}">
                <a16:creationId xmlns:a16="http://schemas.microsoft.com/office/drawing/2014/main" id="{4CFCE600-CB0B-43DE-BF27-95E9E18E47B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FD3BD837-990D-4A67-A564-119E27ADE2F7}"/>
              </a:ext>
            </a:extLst>
          </p:cNvPr>
          <p:cNvSpPr txBox="1"/>
          <p:nvPr/>
        </p:nvSpPr>
        <p:spPr>
          <a:xfrm>
            <a:off x="4050821" y="163407"/>
            <a:ext cx="7297270" cy="400110"/>
          </a:xfrm>
          <a:prstGeom prst="rect">
            <a:avLst/>
          </a:prstGeom>
          <a:noFill/>
        </p:spPr>
        <p:txBody>
          <a:bodyPr wrap="square" rtlCol="0">
            <a:spAutoFit/>
          </a:bodyPr>
          <a:lstStyle/>
          <a:p>
            <a:r>
              <a:rPr lang="fr-FR" sz="2000" b="1" dirty="0">
                <a:solidFill>
                  <a:schemeClr val="bg1"/>
                </a:solidFill>
              </a:rPr>
              <a:t>Vue depuis  La tour  des Clercs</a:t>
            </a:r>
          </a:p>
        </p:txBody>
      </p:sp>
    </p:spTree>
    <p:extLst>
      <p:ext uri="{BB962C8B-B14F-4D97-AF65-F5344CB8AC3E}">
        <p14:creationId xmlns:p14="http://schemas.microsoft.com/office/powerpoint/2010/main" val="39887969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D3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ciel, extérieur, pierre&#10;&#10;Description générée automatiquement">
            <a:extLst>
              <a:ext uri="{FF2B5EF4-FFF2-40B4-BE49-F238E27FC236}">
                <a16:creationId xmlns:a16="http://schemas.microsoft.com/office/drawing/2014/main" id="{E5589777-2404-4CB8-9DB3-15802DEB67D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66B973F1-AB23-4F47-96BE-09CD591A6FBF}"/>
              </a:ext>
            </a:extLst>
          </p:cNvPr>
          <p:cNvSpPr txBox="1"/>
          <p:nvPr/>
        </p:nvSpPr>
        <p:spPr>
          <a:xfrm>
            <a:off x="5127812" y="161654"/>
            <a:ext cx="7064188" cy="400110"/>
          </a:xfrm>
          <a:prstGeom prst="rect">
            <a:avLst/>
          </a:prstGeom>
          <a:noFill/>
        </p:spPr>
        <p:txBody>
          <a:bodyPr wrap="square" rtlCol="0">
            <a:spAutoFit/>
          </a:bodyPr>
          <a:lstStyle/>
          <a:p>
            <a:r>
              <a:rPr lang="fr-FR" sz="2000" b="1" dirty="0">
                <a:solidFill>
                  <a:schemeClr val="bg1"/>
                </a:solidFill>
              </a:rPr>
              <a:t>Sé de Porto</a:t>
            </a:r>
          </a:p>
        </p:txBody>
      </p:sp>
    </p:spTree>
    <p:extLst>
      <p:ext uri="{BB962C8B-B14F-4D97-AF65-F5344CB8AC3E}">
        <p14:creationId xmlns:p14="http://schemas.microsoft.com/office/powerpoint/2010/main" val="2408923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B4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transport, jaune, train&#10;&#10;Description générée automatiquement">
            <a:extLst>
              <a:ext uri="{FF2B5EF4-FFF2-40B4-BE49-F238E27FC236}">
                <a16:creationId xmlns:a16="http://schemas.microsoft.com/office/drawing/2014/main" id="{DBF4FD9E-659A-46F0-9C99-CC8BA7243F7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17F75E56-CDB3-4579-950C-A363CF2FAF82}"/>
              </a:ext>
            </a:extLst>
          </p:cNvPr>
          <p:cNvSpPr txBox="1"/>
          <p:nvPr/>
        </p:nvSpPr>
        <p:spPr>
          <a:xfrm>
            <a:off x="4787153" y="161654"/>
            <a:ext cx="7404847" cy="400110"/>
          </a:xfrm>
          <a:prstGeom prst="rect">
            <a:avLst/>
          </a:prstGeom>
          <a:noFill/>
        </p:spPr>
        <p:txBody>
          <a:bodyPr wrap="square" rtlCol="0">
            <a:spAutoFit/>
          </a:bodyPr>
          <a:lstStyle/>
          <a:p>
            <a:r>
              <a:rPr lang="fr-FR" sz="2000" b="1" dirty="0">
                <a:solidFill>
                  <a:schemeClr val="bg1"/>
                </a:solidFill>
              </a:rPr>
              <a:t>Tramway De Porto</a:t>
            </a:r>
          </a:p>
        </p:txBody>
      </p:sp>
    </p:spTree>
    <p:extLst>
      <p:ext uri="{BB962C8B-B14F-4D97-AF65-F5344CB8AC3E}">
        <p14:creationId xmlns:p14="http://schemas.microsoft.com/office/powerpoint/2010/main" val="14274533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94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ciel, extérieur, vieux&#10;&#10;Description générée automatiquement">
            <a:extLst>
              <a:ext uri="{FF2B5EF4-FFF2-40B4-BE49-F238E27FC236}">
                <a16:creationId xmlns:a16="http://schemas.microsoft.com/office/drawing/2014/main" id="{1AE14E63-2813-438E-A143-6B5C3C018B8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342A2EE8-436D-4210-8604-72D8CB7A74AC}"/>
              </a:ext>
            </a:extLst>
          </p:cNvPr>
          <p:cNvSpPr txBox="1"/>
          <p:nvPr/>
        </p:nvSpPr>
        <p:spPr>
          <a:xfrm>
            <a:off x="2349619" y="181633"/>
            <a:ext cx="8193741" cy="400110"/>
          </a:xfrm>
          <a:prstGeom prst="rect">
            <a:avLst/>
          </a:prstGeom>
          <a:noFill/>
        </p:spPr>
        <p:txBody>
          <a:bodyPr wrap="square" rtlCol="0">
            <a:spAutoFit/>
          </a:bodyPr>
          <a:lstStyle/>
          <a:p>
            <a:r>
              <a:rPr lang="fr-FR" sz="2000" b="1" dirty="0">
                <a:solidFill>
                  <a:schemeClr val="bg1"/>
                </a:solidFill>
              </a:rPr>
              <a:t>Eglise Dos </a:t>
            </a:r>
            <a:r>
              <a:rPr lang="fr-FR" sz="2000" b="1" dirty="0" err="1">
                <a:solidFill>
                  <a:schemeClr val="bg1"/>
                </a:solidFill>
              </a:rPr>
              <a:t>Camelitas</a:t>
            </a:r>
            <a:r>
              <a:rPr lang="fr-FR" sz="2000" b="1" dirty="0">
                <a:solidFill>
                  <a:schemeClr val="bg1"/>
                </a:solidFill>
              </a:rPr>
              <a:t>  à ( Gauche )et  Eglise do </a:t>
            </a:r>
            <a:r>
              <a:rPr lang="fr-FR" sz="2000" b="1" dirty="0" err="1">
                <a:solidFill>
                  <a:schemeClr val="bg1"/>
                </a:solidFill>
              </a:rPr>
              <a:t>Carmo</a:t>
            </a:r>
            <a:r>
              <a:rPr lang="fr-FR" sz="2000" b="1" dirty="0">
                <a:solidFill>
                  <a:schemeClr val="bg1"/>
                </a:solidFill>
              </a:rPr>
              <a:t> à (Droite)</a:t>
            </a:r>
          </a:p>
        </p:txBody>
      </p:sp>
    </p:spTree>
    <p:extLst>
      <p:ext uri="{BB962C8B-B14F-4D97-AF65-F5344CB8AC3E}">
        <p14:creationId xmlns:p14="http://schemas.microsoft.com/office/powerpoint/2010/main" val="8018599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955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xte, extérieur&#10;&#10;Description générée automatiquement">
            <a:extLst>
              <a:ext uri="{FF2B5EF4-FFF2-40B4-BE49-F238E27FC236}">
                <a16:creationId xmlns:a16="http://schemas.microsoft.com/office/drawing/2014/main" id="{09C878B8-04F1-4BC4-A5F9-75F3F669B78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5CE4B0A5-A923-44F1-A5FF-E2BD3B9CCC2C}"/>
              </a:ext>
            </a:extLst>
          </p:cNvPr>
          <p:cNvSpPr txBox="1"/>
          <p:nvPr/>
        </p:nvSpPr>
        <p:spPr>
          <a:xfrm>
            <a:off x="4702930" y="152136"/>
            <a:ext cx="7727576" cy="400110"/>
          </a:xfrm>
          <a:prstGeom prst="rect">
            <a:avLst/>
          </a:prstGeom>
          <a:noFill/>
        </p:spPr>
        <p:txBody>
          <a:bodyPr wrap="square" rtlCol="0">
            <a:spAutoFit/>
          </a:bodyPr>
          <a:lstStyle/>
          <a:p>
            <a:r>
              <a:rPr lang="fr-FR" sz="2000" b="1" dirty="0">
                <a:solidFill>
                  <a:schemeClr val="bg1"/>
                </a:solidFill>
              </a:rPr>
              <a:t>Théâtre de Sao </a:t>
            </a:r>
            <a:r>
              <a:rPr lang="fr-FR" sz="2000" b="1" dirty="0" err="1">
                <a:solidFill>
                  <a:schemeClr val="bg1"/>
                </a:solidFill>
              </a:rPr>
              <a:t>joao</a:t>
            </a:r>
            <a:endParaRPr lang="fr-FR" sz="2000" b="1" dirty="0">
              <a:solidFill>
                <a:schemeClr val="bg1"/>
              </a:solidFill>
            </a:endParaRPr>
          </a:p>
        </p:txBody>
      </p:sp>
    </p:spTree>
    <p:extLst>
      <p:ext uri="{BB962C8B-B14F-4D97-AF65-F5344CB8AC3E}">
        <p14:creationId xmlns:p14="http://schemas.microsoft.com/office/powerpoint/2010/main" val="35871993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C50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extérieur, rue, passage&#10;&#10;Description générée automatiquement">
            <a:extLst>
              <a:ext uri="{FF2B5EF4-FFF2-40B4-BE49-F238E27FC236}">
                <a16:creationId xmlns:a16="http://schemas.microsoft.com/office/drawing/2014/main" id="{0ADC0690-BE69-4BA5-ABAB-7D677A61B90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C921996C-ECFE-44E9-B04B-94B38FF7A2A4}"/>
              </a:ext>
            </a:extLst>
          </p:cNvPr>
          <p:cNvSpPr txBox="1"/>
          <p:nvPr/>
        </p:nvSpPr>
        <p:spPr>
          <a:xfrm>
            <a:off x="1779928" y="79950"/>
            <a:ext cx="10412072" cy="400110"/>
          </a:xfrm>
          <a:prstGeom prst="rect">
            <a:avLst/>
          </a:prstGeom>
          <a:noFill/>
        </p:spPr>
        <p:txBody>
          <a:bodyPr wrap="square" rtlCol="0">
            <a:spAutoFit/>
          </a:bodyPr>
          <a:lstStyle/>
          <a:p>
            <a:r>
              <a:rPr lang="fr-FR" sz="2000" b="1" dirty="0">
                <a:solidFill>
                  <a:schemeClr val="bg1"/>
                </a:solidFill>
              </a:rPr>
              <a:t>La Rue  Santa Catarina ,  piétonne  du shopping de la ville  1,7 Km de long</a:t>
            </a:r>
          </a:p>
        </p:txBody>
      </p:sp>
    </p:spTree>
    <p:extLst>
      <p:ext uri="{BB962C8B-B14F-4D97-AF65-F5344CB8AC3E}">
        <p14:creationId xmlns:p14="http://schemas.microsoft.com/office/powerpoint/2010/main" val="28089681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E40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xte, bâtiment, extérieur, rue&#10;&#10;Description générée automatiquement">
            <a:extLst>
              <a:ext uri="{FF2B5EF4-FFF2-40B4-BE49-F238E27FC236}">
                <a16:creationId xmlns:a16="http://schemas.microsoft.com/office/drawing/2014/main" id="{D28DDA27-AE1F-4820-A6F0-B4BBBBD6911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552E7953-906B-4841-AB83-96ACC06228D8}"/>
              </a:ext>
            </a:extLst>
          </p:cNvPr>
          <p:cNvSpPr txBox="1"/>
          <p:nvPr/>
        </p:nvSpPr>
        <p:spPr>
          <a:xfrm>
            <a:off x="4440563" y="72949"/>
            <a:ext cx="8408894" cy="400110"/>
          </a:xfrm>
          <a:prstGeom prst="rect">
            <a:avLst/>
          </a:prstGeom>
          <a:noFill/>
        </p:spPr>
        <p:txBody>
          <a:bodyPr wrap="square" rtlCol="0">
            <a:spAutoFit/>
          </a:bodyPr>
          <a:lstStyle/>
          <a:p>
            <a:r>
              <a:rPr lang="fr-FR" sz="2000" b="1" dirty="0" err="1">
                <a:solidFill>
                  <a:schemeClr val="bg1"/>
                </a:solidFill>
              </a:rPr>
              <a:t>Praça</a:t>
            </a:r>
            <a:r>
              <a:rPr lang="fr-FR" sz="2000" b="1" dirty="0">
                <a:solidFill>
                  <a:schemeClr val="bg1"/>
                </a:solidFill>
              </a:rPr>
              <a:t> da  Libertad, Le soir</a:t>
            </a:r>
          </a:p>
        </p:txBody>
      </p:sp>
    </p:spTree>
    <p:extLst>
      <p:ext uri="{BB962C8B-B14F-4D97-AF65-F5344CB8AC3E}">
        <p14:creationId xmlns:p14="http://schemas.microsoft.com/office/powerpoint/2010/main" val="30309588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D38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bateau, scène, port&#10;&#10;Description générée automatiquement">
            <a:extLst>
              <a:ext uri="{FF2B5EF4-FFF2-40B4-BE49-F238E27FC236}">
                <a16:creationId xmlns:a16="http://schemas.microsoft.com/office/drawing/2014/main" id="{6743E3C1-C52D-4922-B76C-C376D502A49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D5E4539E-85E6-41EC-9AB4-BA10D9265363}"/>
              </a:ext>
            </a:extLst>
          </p:cNvPr>
          <p:cNvSpPr txBox="1"/>
          <p:nvPr/>
        </p:nvSpPr>
        <p:spPr>
          <a:xfrm>
            <a:off x="4695482" y="161654"/>
            <a:ext cx="6454588" cy="400110"/>
          </a:xfrm>
          <a:prstGeom prst="rect">
            <a:avLst/>
          </a:prstGeom>
          <a:noFill/>
        </p:spPr>
        <p:txBody>
          <a:bodyPr wrap="square" rtlCol="0">
            <a:spAutoFit/>
          </a:bodyPr>
          <a:lstStyle/>
          <a:p>
            <a:r>
              <a:rPr lang="fr-FR" sz="2000" b="1" dirty="0">
                <a:solidFill>
                  <a:schemeClr val="bg1"/>
                </a:solidFill>
              </a:rPr>
              <a:t>La Ville De Porto</a:t>
            </a:r>
          </a:p>
        </p:txBody>
      </p:sp>
    </p:spTree>
    <p:extLst>
      <p:ext uri="{BB962C8B-B14F-4D97-AF65-F5344CB8AC3E}">
        <p14:creationId xmlns:p14="http://schemas.microsoft.com/office/powerpoint/2010/main" val="37564427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extérieur, cité&#10;&#10;Description générée automatiquement">
            <a:extLst>
              <a:ext uri="{FF2B5EF4-FFF2-40B4-BE49-F238E27FC236}">
                <a16:creationId xmlns:a16="http://schemas.microsoft.com/office/drawing/2014/main" id="{39673449-CBB5-4AC7-AA71-DA4C1B39050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6871" y="161365"/>
            <a:ext cx="8488035" cy="6490448"/>
          </a:xfrm>
          <a:prstGeom prst="rect">
            <a:avLst/>
          </a:prstGeom>
          <a:ln w="25400">
            <a:solidFill>
              <a:schemeClr val="bg1"/>
            </a:solidFill>
          </a:ln>
        </p:spPr>
      </p:pic>
      <p:sp>
        <p:nvSpPr>
          <p:cNvPr id="4" name="ZoneTexte 3">
            <a:extLst>
              <a:ext uri="{FF2B5EF4-FFF2-40B4-BE49-F238E27FC236}">
                <a16:creationId xmlns:a16="http://schemas.microsoft.com/office/drawing/2014/main" id="{C7D105C1-6282-4180-A3FD-52ED15AEA5DD}"/>
              </a:ext>
            </a:extLst>
          </p:cNvPr>
          <p:cNvSpPr txBox="1"/>
          <p:nvPr/>
        </p:nvSpPr>
        <p:spPr>
          <a:xfrm>
            <a:off x="8964706" y="4464424"/>
            <a:ext cx="2743200" cy="400110"/>
          </a:xfrm>
          <a:prstGeom prst="rect">
            <a:avLst/>
          </a:prstGeom>
          <a:noFill/>
        </p:spPr>
        <p:txBody>
          <a:bodyPr wrap="square" rtlCol="0">
            <a:spAutoFit/>
          </a:bodyPr>
          <a:lstStyle/>
          <a:p>
            <a:r>
              <a:rPr lang="fr-FR" sz="2000" b="1" dirty="0">
                <a:solidFill>
                  <a:schemeClr val="bg1"/>
                </a:solidFill>
              </a:rPr>
              <a:t>Pont Dom - Luis</a:t>
            </a:r>
          </a:p>
        </p:txBody>
      </p:sp>
    </p:spTree>
    <p:extLst>
      <p:ext uri="{BB962C8B-B14F-4D97-AF65-F5344CB8AC3E}">
        <p14:creationId xmlns:p14="http://schemas.microsoft.com/office/powerpoint/2010/main" val="37665880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D40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xte, extérieur, rue, passage&#10;&#10;Description générée automatiquement">
            <a:extLst>
              <a:ext uri="{FF2B5EF4-FFF2-40B4-BE49-F238E27FC236}">
                <a16:creationId xmlns:a16="http://schemas.microsoft.com/office/drawing/2014/main" id="{C4346821-F7C5-412B-966F-5941A76F5E6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81F56EC4-FE39-411B-9826-0944C6E27D0A}"/>
              </a:ext>
            </a:extLst>
          </p:cNvPr>
          <p:cNvSpPr txBox="1"/>
          <p:nvPr/>
        </p:nvSpPr>
        <p:spPr>
          <a:xfrm>
            <a:off x="5179469" y="81704"/>
            <a:ext cx="6774025" cy="400110"/>
          </a:xfrm>
          <a:prstGeom prst="rect">
            <a:avLst/>
          </a:prstGeom>
          <a:noFill/>
        </p:spPr>
        <p:txBody>
          <a:bodyPr wrap="square" rtlCol="0">
            <a:spAutoFit/>
          </a:bodyPr>
          <a:lstStyle/>
          <a:p>
            <a:r>
              <a:rPr lang="fr-FR" sz="2000" b="1" dirty="0">
                <a:solidFill>
                  <a:schemeClr val="bg1"/>
                </a:solidFill>
              </a:rPr>
              <a:t>Salle De Concert</a:t>
            </a:r>
          </a:p>
        </p:txBody>
      </p:sp>
    </p:spTree>
    <p:extLst>
      <p:ext uri="{BB962C8B-B14F-4D97-AF65-F5344CB8AC3E}">
        <p14:creationId xmlns:p14="http://schemas.microsoft.com/office/powerpoint/2010/main" val="18352755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466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ciel, bâtiment, bâtiment gouvernemental&#10;&#10;Description générée automatiquement">
            <a:extLst>
              <a:ext uri="{FF2B5EF4-FFF2-40B4-BE49-F238E27FC236}">
                <a16:creationId xmlns:a16="http://schemas.microsoft.com/office/drawing/2014/main" id="{4E6BEF1C-3459-44D0-9F29-10DECBECA66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4C2AA8CF-FEF5-473F-A7A3-8AE0C11D4DF8}"/>
              </a:ext>
            </a:extLst>
          </p:cNvPr>
          <p:cNvSpPr txBox="1"/>
          <p:nvPr/>
        </p:nvSpPr>
        <p:spPr>
          <a:xfrm>
            <a:off x="5036571" y="111775"/>
            <a:ext cx="7632441" cy="400110"/>
          </a:xfrm>
          <a:prstGeom prst="rect">
            <a:avLst/>
          </a:prstGeom>
          <a:noFill/>
        </p:spPr>
        <p:txBody>
          <a:bodyPr wrap="square" rtlCol="0">
            <a:spAutoFit/>
          </a:bodyPr>
          <a:lstStyle/>
          <a:p>
            <a:r>
              <a:rPr lang="fr-FR" sz="2000" b="1" dirty="0">
                <a:solidFill>
                  <a:schemeClr val="bg1"/>
                </a:solidFill>
              </a:rPr>
              <a:t>Mairie De Porto</a:t>
            </a:r>
          </a:p>
        </p:txBody>
      </p:sp>
    </p:spTree>
    <p:extLst>
      <p:ext uri="{BB962C8B-B14F-4D97-AF65-F5344CB8AC3E}">
        <p14:creationId xmlns:p14="http://schemas.microsoft.com/office/powerpoint/2010/main" val="10993914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A3F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ontagne, maison, rivière, ville&#10;&#10;Description générée automatiquement">
            <a:extLst>
              <a:ext uri="{FF2B5EF4-FFF2-40B4-BE49-F238E27FC236}">
                <a16:creationId xmlns:a16="http://schemas.microsoft.com/office/drawing/2014/main" id="{78B3E74B-96EC-4285-8054-AC56EA1C2DD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F7C8EE16-2A93-49D8-AA75-1B048B432706}"/>
              </a:ext>
            </a:extLst>
          </p:cNvPr>
          <p:cNvSpPr txBox="1"/>
          <p:nvPr/>
        </p:nvSpPr>
        <p:spPr>
          <a:xfrm>
            <a:off x="5463477" y="81703"/>
            <a:ext cx="7445829" cy="461665"/>
          </a:xfrm>
          <a:prstGeom prst="rect">
            <a:avLst/>
          </a:prstGeom>
          <a:noFill/>
        </p:spPr>
        <p:txBody>
          <a:bodyPr wrap="square" rtlCol="0">
            <a:spAutoFit/>
          </a:bodyPr>
          <a:lstStyle/>
          <a:p>
            <a:r>
              <a:rPr lang="fr-FR" sz="2400" b="1" dirty="0">
                <a:solidFill>
                  <a:schemeClr val="bg1"/>
                </a:solidFill>
              </a:rPr>
              <a:t>La </a:t>
            </a:r>
            <a:r>
              <a:rPr lang="fr-FR" sz="2400" b="1" dirty="0" err="1">
                <a:solidFill>
                  <a:schemeClr val="bg1"/>
                </a:solidFill>
              </a:rPr>
              <a:t>Ribeira</a:t>
            </a:r>
            <a:endParaRPr lang="fr-FR" sz="2400" b="1" dirty="0">
              <a:solidFill>
                <a:schemeClr val="bg1"/>
              </a:solidFill>
            </a:endParaRPr>
          </a:p>
        </p:txBody>
      </p:sp>
    </p:spTree>
    <p:extLst>
      <p:ext uri="{BB962C8B-B14F-4D97-AF65-F5344CB8AC3E}">
        <p14:creationId xmlns:p14="http://schemas.microsoft.com/office/powerpoint/2010/main" val="135920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84C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au, extérieur, ciel, bateau&#10;&#10;Description générée automatiquement">
            <a:extLst>
              <a:ext uri="{FF2B5EF4-FFF2-40B4-BE49-F238E27FC236}">
                <a16:creationId xmlns:a16="http://schemas.microsoft.com/office/drawing/2014/main" id="{AB15FD40-AF94-4684-AB38-E0BA090A325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42B61E84-A5AD-4289-8EEF-99453173022B}"/>
              </a:ext>
            </a:extLst>
          </p:cNvPr>
          <p:cNvSpPr txBox="1"/>
          <p:nvPr/>
        </p:nvSpPr>
        <p:spPr>
          <a:xfrm>
            <a:off x="4475035" y="79950"/>
            <a:ext cx="6438122" cy="400110"/>
          </a:xfrm>
          <a:prstGeom prst="rect">
            <a:avLst/>
          </a:prstGeom>
          <a:noFill/>
        </p:spPr>
        <p:txBody>
          <a:bodyPr wrap="square" rtlCol="0">
            <a:spAutoFit/>
          </a:bodyPr>
          <a:lstStyle/>
          <a:p>
            <a:r>
              <a:rPr lang="fr-FR" sz="2000" b="1" dirty="0">
                <a:solidFill>
                  <a:schemeClr val="bg1"/>
                </a:solidFill>
              </a:rPr>
              <a:t>Vue De Vila Nova  de Gaia</a:t>
            </a:r>
          </a:p>
        </p:txBody>
      </p:sp>
    </p:spTree>
    <p:extLst>
      <p:ext uri="{BB962C8B-B14F-4D97-AF65-F5344CB8AC3E}">
        <p14:creationId xmlns:p14="http://schemas.microsoft.com/office/powerpoint/2010/main" val="2536430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extérieur, bâtiment gouvernemental&#10;&#10;Description générée automatiquement">
            <a:extLst>
              <a:ext uri="{FF2B5EF4-FFF2-40B4-BE49-F238E27FC236}">
                <a16:creationId xmlns:a16="http://schemas.microsoft.com/office/drawing/2014/main" id="{A31D5FAC-7E0F-4F22-BDBD-0899CD7EF0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2988" y="209938"/>
            <a:ext cx="8123854" cy="6438123"/>
          </a:xfrm>
          <a:prstGeom prst="rect">
            <a:avLst/>
          </a:prstGeom>
          <a:ln w="31750">
            <a:solidFill>
              <a:schemeClr val="bg1"/>
            </a:solidFill>
          </a:ln>
        </p:spPr>
      </p:pic>
      <p:sp>
        <p:nvSpPr>
          <p:cNvPr id="4" name="ZoneTexte 3">
            <a:extLst>
              <a:ext uri="{FF2B5EF4-FFF2-40B4-BE49-F238E27FC236}">
                <a16:creationId xmlns:a16="http://schemas.microsoft.com/office/drawing/2014/main" id="{FC4B5A69-913B-47D3-A7A4-159E1D20A82E}"/>
              </a:ext>
            </a:extLst>
          </p:cNvPr>
          <p:cNvSpPr txBox="1"/>
          <p:nvPr/>
        </p:nvSpPr>
        <p:spPr>
          <a:xfrm>
            <a:off x="8964706" y="4320988"/>
            <a:ext cx="3065929" cy="707886"/>
          </a:xfrm>
          <a:prstGeom prst="rect">
            <a:avLst/>
          </a:prstGeom>
          <a:noFill/>
        </p:spPr>
        <p:txBody>
          <a:bodyPr wrap="square" rtlCol="0">
            <a:spAutoFit/>
          </a:bodyPr>
          <a:lstStyle/>
          <a:p>
            <a:r>
              <a:rPr lang="fr-FR" sz="2000" b="1" dirty="0">
                <a:solidFill>
                  <a:schemeClr val="bg1"/>
                </a:solidFill>
              </a:rPr>
              <a:t>Monument Dédier au prince  Henri Le Navigateur</a:t>
            </a:r>
          </a:p>
        </p:txBody>
      </p:sp>
    </p:spTree>
    <p:extLst>
      <p:ext uri="{BB962C8B-B14F-4D97-AF65-F5344CB8AC3E}">
        <p14:creationId xmlns:p14="http://schemas.microsoft.com/office/powerpoint/2010/main" val="14411562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852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alimentation, assiette, plat, viande&#10;&#10;Description générée automatiquement">
            <a:extLst>
              <a:ext uri="{FF2B5EF4-FFF2-40B4-BE49-F238E27FC236}">
                <a16:creationId xmlns:a16="http://schemas.microsoft.com/office/drawing/2014/main" id="{340EDB33-AE5D-4667-BBB2-7AB038C499B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F6CA7C78-422D-47EE-B626-AAD500FD23CF}"/>
              </a:ext>
            </a:extLst>
          </p:cNvPr>
          <p:cNvSpPr txBox="1"/>
          <p:nvPr/>
        </p:nvSpPr>
        <p:spPr>
          <a:xfrm>
            <a:off x="4024604" y="105616"/>
            <a:ext cx="6195527" cy="400110"/>
          </a:xfrm>
          <a:prstGeom prst="rect">
            <a:avLst/>
          </a:prstGeom>
          <a:noFill/>
        </p:spPr>
        <p:txBody>
          <a:bodyPr wrap="square" rtlCol="0">
            <a:spAutoFit/>
          </a:bodyPr>
          <a:lstStyle/>
          <a:p>
            <a:r>
              <a:rPr lang="fr-FR" sz="2000" b="1" dirty="0">
                <a:solidFill>
                  <a:schemeClr val="bg1"/>
                </a:solidFill>
              </a:rPr>
              <a:t>Morue à la Gomes de Sa (plat Portugais)</a:t>
            </a:r>
          </a:p>
        </p:txBody>
      </p:sp>
    </p:spTree>
    <p:extLst>
      <p:ext uri="{BB962C8B-B14F-4D97-AF65-F5344CB8AC3E}">
        <p14:creationId xmlns:p14="http://schemas.microsoft.com/office/powerpoint/2010/main" val="31447682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11C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alimentation, table, bol, assiette&#10;&#10;Description générée automatiquement">
            <a:extLst>
              <a:ext uri="{FF2B5EF4-FFF2-40B4-BE49-F238E27FC236}">
                <a16:creationId xmlns:a16="http://schemas.microsoft.com/office/drawing/2014/main" id="{8DD08C09-BC61-4711-B95D-0B33F95867D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4A954F22-9D5A-46F0-92D7-D6E736DD5A40}"/>
              </a:ext>
            </a:extLst>
          </p:cNvPr>
          <p:cNvSpPr txBox="1"/>
          <p:nvPr/>
        </p:nvSpPr>
        <p:spPr>
          <a:xfrm>
            <a:off x="4737186" y="116598"/>
            <a:ext cx="6811347" cy="400110"/>
          </a:xfrm>
          <a:prstGeom prst="rect">
            <a:avLst/>
          </a:prstGeom>
          <a:noFill/>
        </p:spPr>
        <p:txBody>
          <a:bodyPr wrap="square" rtlCol="0">
            <a:spAutoFit/>
          </a:bodyPr>
          <a:lstStyle/>
          <a:p>
            <a:r>
              <a:rPr lang="fr-FR" sz="2000" b="1" dirty="0">
                <a:solidFill>
                  <a:schemeClr val="bg1"/>
                </a:solidFill>
              </a:rPr>
              <a:t>Tripe à la Mode De Porto</a:t>
            </a:r>
          </a:p>
        </p:txBody>
      </p:sp>
    </p:spTree>
    <p:extLst>
      <p:ext uri="{BB962C8B-B14F-4D97-AF65-F5344CB8AC3E}">
        <p14:creationId xmlns:p14="http://schemas.microsoft.com/office/powerpoint/2010/main" val="22809978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24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bâtiment, ciel, extérieur, grand&#10;&#10;Description générée automatiquement">
            <a:extLst>
              <a:ext uri="{FF2B5EF4-FFF2-40B4-BE49-F238E27FC236}">
                <a16:creationId xmlns:a16="http://schemas.microsoft.com/office/drawing/2014/main" id="{E3969BAD-8EBC-49CA-ADC3-DE91CB98B55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71803" y="709126"/>
            <a:ext cx="10860833" cy="5486401"/>
          </a:xfrm>
          <a:prstGeom prst="rect">
            <a:avLst/>
          </a:prstGeom>
        </p:spPr>
      </p:pic>
      <p:sp>
        <p:nvSpPr>
          <p:cNvPr id="6" name="ZoneTexte 5">
            <a:extLst>
              <a:ext uri="{FF2B5EF4-FFF2-40B4-BE49-F238E27FC236}">
                <a16:creationId xmlns:a16="http://schemas.microsoft.com/office/drawing/2014/main" id="{23D1AE53-728E-44E3-AFA7-960AB57AF129}"/>
              </a:ext>
            </a:extLst>
          </p:cNvPr>
          <p:cNvSpPr txBox="1"/>
          <p:nvPr/>
        </p:nvSpPr>
        <p:spPr>
          <a:xfrm>
            <a:off x="4768923" y="91207"/>
            <a:ext cx="7184571" cy="400110"/>
          </a:xfrm>
          <a:prstGeom prst="rect">
            <a:avLst/>
          </a:prstGeom>
          <a:noFill/>
        </p:spPr>
        <p:txBody>
          <a:bodyPr wrap="square" rtlCol="0">
            <a:spAutoFit/>
          </a:bodyPr>
          <a:lstStyle/>
          <a:p>
            <a:r>
              <a:rPr lang="fr-FR" sz="2000" b="1" dirty="0">
                <a:solidFill>
                  <a:schemeClr val="bg1"/>
                </a:solidFill>
              </a:rPr>
              <a:t>Le Palais De la Bourse</a:t>
            </a:r>
          </a:p>
        </p:txBody>
      </p:sp>
    </p:spTree>
    <p:extLst>
      <p:ext uri="{BB962C8B-B14F-4D97-AF65-F5344CB8AC3E}">
        <p14:creationId xmlns:p14="http://schemas.microsoft.com/office/powerpoint/2010/main" val="8264233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858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extérieur, montagne, cité&#10;&#10;Description générée automatiquement">
            <a:extLst>
              <a:ext uri="{FF2B5EF4-FFF2-40B4-BE49-F238E27FC236}">
                <a16:creationId xmlns:a16="http://schemas.microsoft.com/office/drawing/2014/main" id="{4A1B488F-905B-4341-9845-8631AAD8D4C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1BD8BC13-D17C-4C30-889D-15B1076E629E}"/>
              </a:ext>
            </a:extLst>
          </p:cNvPr>
          <p:cNvSpPr txBox="1"/>
          <p:nvPr/>
        </p:nvSpPr>
        <p:spPr>
          <a:xfrm>
            <a:off x="5306739" y="18395"/>
            <a:ext cx="5691674" cy="461665"/>
          </a:xfrm>
          <a:prstGeom prst="rect">
            <a:avLst/>
          </a:prstGeom>
          <a:noFill/>
        </p:spPr>
        <p:txBody>
          <a:bodyPr wrap="square" rtlCol="0">
            <a:spAutoFit/>
          </a:bodyPr>
          <a:lstStyle/>
          <a:p>
            <a:r>
              <a:rPr lang="fr-FR" sz="2400" b="1" dirty="0">
                <a:solidFill>
                  <a:schemeClr val="bg1"/>
                </a:solidFill>
              </a:rPr>
              <a:t>Porto sud</a:t>
            </a:r>
          </a:p>
        </p:txBody>
      </p:sp>
    </p:spTree>
    <p:extLst>
      <p:ext uri="{BB962C8B-B14F-4D97-AF65-F5344CB8AC3E}">
        <p14:creationId xmlns:p14="http://schemas.microsoft.com/office/powerpoint/2010/main" val="297744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EBFDB7D-DD97-44CE-AFFB-458781A3DB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arbre, villégiature&#10;&#10;Description générée automatiquement">
            <a:extLst>
              <a:ext uri="{FF2B5EF4-FFF2-40B4-BE49-F238E27FC236}">
                <a16:creationId xmlns:a16="http://schemas.microsoft.com/office/drawing/2014/main" id="{ED5F305E-5616-43EF-B7C0-3F831BE8457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23934" y="167950"/>
            <a:ext cx="9048987" cy="6456785"/>
          </a:xfrm>
          <a:custGeom>
            <a:avLst/>
            <a:gdLst/>
            <a:ahLst/>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w="31750">
            <a:solidFill>
              <a:schemeClr val="bg1"/>
            </a:solidFill>
          </a:ln>
        </p:spPr>
      </p:pic>
      <p:sp>
        <p:nvSpPr>
          <p:cNvPr id="10" name="Freeform 5">
            <a:extLst>
              <a:ext uri="{FF2B5EF4-FFF2-40B4-BE49-F238E27FC236}">
                <a16:creationId xmlns:a16="http://schemas.microsoft.com/office/drawing/2014/main" id="{50F864A1-23CF-4954-887F-3C4458622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6056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8D313E8C-7457-407E-BDA5-EACA44D38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96066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5" name="ZoneTexte 4">
            <a:extLst>
              <a:ext uri="{FF2B5EF4-FFF2-40B4-BE49-F238E27FC236}">
                <a16:creationId xmlns:a16="http://schemas.microsoft.com/office/drawing/2014/main" id="{B933E367-48AD-447E-A285-BDC1688A54AB}"/>
              </a:ext>
            </a:extLst>
          </p:cNvPr>
          <p:cNvSpPr txBox="1"/>
          <p:nvPr/>
        </p:nvSpPr>
        <p:spPr>
          <a:xfrm>
            <a:off x="8659906" y="4912659"/>
            <a:ext cx="3308160" cy="707886"/>
          </a:xfrm>
          <a:prstGeom prst="rect">
            <a:avLst/>
          </a:prstGeom>
          <a:noFill/>
        </p:spPr>
        <p:txBody>
          <a:bodyPr wrap="square" rtlCol="0">
            <a:spAutoFit/>
          </a:bodyPr>
          <a:lstStyle/>
          <a:p>
            <a:r>
              <a:rPr lang="fr-FR" dirty="0">
                <a:solidFill>
                  <a:schemeClr val="bg1"/>
                </a:solidFill>
              </a:rPr>
              <a:t>Le</a:t>
            </a:r>
            <a:r>
              <a:rPr lang="fr-FR" sz="2000" b="1" dirty="0">
                <a:solidFill>
                  <a:schemeClr val="bg1"/>
                </a:solidFill>
              </a:rPr>
              <a:t> Pont D ’ </a:t>
            </a:r>
            <a:r>
              <a:rPr lang="fr-FR" sz="2000" b="1" dirty="0" err="1">
                <a:solidFill>
                  <a:schemeClr val="bg1"/>
                </a:solidFill>
              </a:rPr>
              <a:t>Arrabida</a:t>
            </a:r>
            <a:r>
              <a:rPr lang="fr-FR" sz="2000" b="1" dirty="0">
                <a:solidFill>
                  <a:schemeClr val="bg1"/>
                </a:solidFill>
              </a:rPr>
              <a:t> depuis le Palacio  de Cristal</a:t>
            </a:r>
          </a:p>
        </p:txBody>
      </p:sp>
    </p:spTree>
    <p:extLst>
      <p:ext uri="{BB962C8B-B14F-4D97-AF65-F5344CB8AC3E}">
        <p14:creationId xmlns:p14="http://schemas.microsoft.com/office/powerpoint/2010/main" val="457686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94F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extérieur, herbe, ciel&#10;&#10;Description générée automatiquement">
            <a:extLst>
              <a:ext uri="{FF2B5EF4-FFF2-40B4-BE49-F238E27FC236}">
                <a16:creationId xmlns:a16="http://schemas.microsoft.com/office/drawing/2014/main" id="{9B7B8EA4-6F12-4D2A-8A50-BFC1D7391EA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ACBDE14C-80F6-48CE-95B9-FA2EE1E43F2A}"/>
              </a:ext>
            </a:extLst>
          </p:cNvPr>
          <p:cNvSpPr txBox="1"/>
          <p:nvPr/>
        </p:nvSpPr>
        <p:spPr>
          <a:xfrm>
            <a:off x="4142792" y="133211"/>
            <a:ext cx="6941975" cy="400110"/>
          </a:xfrm>
          <a:prstGeom prst="rect">
            <a:avLst/>
          </a:prstGeom>
          <a:noFill/>
        </p:spPr>
        <p:txBody>
          <a:bodyPr wrap="square" rtlCol="0">
            <a:spAutoFit/>
          </a:bodyPr>
          <a:lstStyle/>
          <a:p>
            <a:r>
              <a:rPr lang="fr-FR" sz="2000" b="1" dirty="0">
                <a:solidFill>
                  <a:schemeClr val="bg1"/>
                </a:solidFill>
              </a:rPr>
              <a:t>Le rectorat  de L’Université  de Porto</a:t>
            </a:r>
          </a:p>
        </p:txBody>
      </p:sp>
    </p:spTree>
    <p:extLst>
      <p:ext uri="{BB962C8B-B14F-4D97-AF65-F5344CB8AC3E}">
        <p14:creationId xmlns:p14="http://schemas.microsoft.com/office/powerpoint/2010/main" val="2987767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E5E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afond&#10;&#10;Description générée automatiquement">
            <a:extLst>
              <a:ext uri="{FF2B5EF4-FFF2-40B4-BE49-F238E27FC236}">
                <a16:creationId xmlns:a16="http://schemas.microsoft.com/office/drawing/2014/main" id="{E057D11A-220F-46E4-B9B2-C0211F9F3EE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2CFCBE70-75A2-4407-BED6-E0DD9827E69B}"/>
              </a:ext>
            </a:extLst>
          </p:cNvPr>
          <p:cNvSpPr txBox="1"/>
          <p:nvPr/>
        </p:nvSpPr>
        <p:spPr>
          <a:xfrm>
            <a:off x="1307018" y="116598"/>
            <a:ext cx="9271335" cy="400110"/>
          </a:xfrm>
          <a:prstGeom prst="rect">
            <a:avLst/>
          </a:prstGeom>
          <a:noFill/>
        </p:spPr>
        <p:txBody>
          <a:bodyPr wrap="square" rtlCol="0">
            <a:spAutoFit/>
          </a:bodyPr>
          <a:lstStyle/>
          <a:p>
            <a:r>
              <a:rPr lang="fr-FR" sz="2000" b="1" dirty="0">
                <a:solidFill>
                  <a:schemeClr val="bg1"/>
                </a:solidFill>
              </a:rPr>
              <a:t>La Galerie Marchande  du Centre commercial de Porto (Alameda  Shop et Spot )</a:t>
            </a:r>
          </a:p>
        </p:txBody>
      </p:sp>
    </p:spTree>
    <p:extLst>
      <p:ext uri="{BB962C8B-B14F-4D97-AF65-F5344CB8AC3E}">
        <p14:creationId xmlns:p14="http://schemas.microsoft.com/office/powerpoint/2010/main" val="536161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B2B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a:extLst>
              <a:ext uri="{FF2B5EF4-FFF2-40B4-BE49-F238E27FC236}">
                <a16:creationId xmlns:a16="http://schemas.microsoft.com/office/drawing/2014/main" id="{CFE040CC-815B-422B-8FF4-E56CF4F4A12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8C97F645-6A88-44B2-8683-8ACB33489F0E}"/>
              </a:ext>
            </a:extLst>
          </p:cNvPr>
          <p:cNvSpPr txBox="1"/>
          <p:nvPr/>
        </p:nvSpPr>
        <p:spPr>
          <a:xfrm>
            <a:off x="5310098" y="163407"/>
            <a:ext cx="6643396" cy="400110"/>
          </a:xfrm>
          <a:prstGeom prst="rect">
            <a:avLst/>
          </a:prstGeom>
          <a:noFill/>
        </p:spPr>
        <p:txBody>
          <a:bodyPr wrap="square" rtlCol="0">
            <a:spAutoFit/>
          </a:bodyPr>
          <a:lstStyle/>
          <a:p>
            <a:r>
              <a:rPr lang="fr-FR" sz="2000" b="1" dirty="0">
                <a:solidFill>
                  <a:schemeClr val="bg1"/>
                </a:solidFill>
              </a:rPr>
              <a:t>Le Vin Porto</a:t>
            </a:r>
          </a:p>
        </p:txBody>
      </p:sp>
    </p:spTree>
    <p:extLst>
      <p:ext uri="{BB962C8B-B14F-4D97-AF65-F5344CB8AC3E}">
        <p14:creationId xmlns:p14="http://schemas.microsoft.com/office/powerpoint/2010/main" val="37691406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11D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a:extLst>
              <a:ext uri="{FF2B5EF4-FFF2-40B4-BE49-F238E27FC236}">
                <a16:creationId xmlns:a16="http://schemas.microsoft.com/office/drawing/2014/main" id="{4EA6F8FD-32C0-4A19-9973-60F8D122BF9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7732F598-1620-4A56-B6F5-696562BB85F1}"/>
              </a:ext>
            </a:extLst>
          </p:cNvPr>
          <p:cNvSpPr txBox="1"/>
          <p:nvPr/>
        </p:nvSpPr>
        <p:spPr>
          <a:xfrm>
            <a:off x="4789714" y="91803"/>
            <a:ext cx="5561045" cy="400110"/>
          </a:xfrm>
          <a:prstGeom prst="rect">
            <a:avLst/>
          </a:prstGeom>
          <a:noFill/>
        </p:spPr>
        <p:txBody>
          <a:bodyPr wrap="square" rtlCol="0">
            <a:spAutoFit/>
          </a:bodyPr>
          <a:lstStyle/>
          <a:p>
            <a:r>
              <a:rPr lang="fr-FR" sz="2000" b="1" dirty="0">
                <a:solidFill>
                  <a:schemeClr val="bg1"/>
                </a:solidFill>
              </a:rPr>
              <a:t>La Ville De Porto La Nuit</a:t>
            </a:r>
          </a:p>
        </p:txBody>
      </p:sp>
    </p:spTree>
    <p:extLst>
      <p:ext uri="{BB962C8B-B14F-4D97-AF65-F5344CB8AC3E}">
        <p14:creationId xmlns:p14="http://schemas.microsoft.com/office/powerpoint/2010/main" val="41474183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44E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xte, bâtiment, eau, extérieur&#10;&#10;Description générée automatiquement">
            <a:extLst>
              <a:ext uri="{FF2B5EF4-FFF2-40B4-BE49-F238E27FC236}">
                <a16:creationId xmlns:a16="http://schemas.microsoft.com/office/drawing/2014/main" id="{9638B423-36B1-4A60-88E0-D6AC743A622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6792543-EC44-4502-B9A7-782DF38A6C7A}"/>
              </a:ext>
            </a:extLst>
          </p:cNvPr>
          <p:cNvSpPr txBox="1"/>
          <p:nvPr/>
        </p:nvSpPr>
        <p:spPr>
          <a:xfrm>
            <a:off x="5135926" y="123951"/>
            <a:ext cx="5784980" cy="400110"/>
          </a:xfrm>
          <a:prstGeom prst="rect">
            <a:avLst/>
          </a:prstGeom>
          <a:noFill/>
        </p:spPr>
        <p:txBody>
          <a:bodyPr wrap="square" rtlCol="0">
            <a:spAutoFit/>
          </a:bodyPr>
          <a:lstStyle/>
          <a:p>
            <a:r>
              <a:rPr lang="fr-FR" sz="2000" b="1" dirty="0" err="1">
                <a:solidFill>
                  <a:schemeClr val="bg1"/>
                </a:solidFill>
              </a:rPr>
              <a:t>Ribeira</a:t>
            </a:r>
            <a:r>
              <a:rPr lang="fr-FR" sz="2000" b="1" dirty="0">
                <a:solidFill>
                  <a:schemeClr val="bg1"/>
                </a:solidFill>
              </a:rPr>
              <a:t> Et Le Douro</a:t>
            </a:r>
          </a:p>
        </p:txBody>
      </p:sp>
    </p:spTree>
    <p:extLst>
      <p:ext uri="{BB962C8B-B14F-4D97-AF65-F5344CB8AC3E}">
        <p14:creationId xmlns:p14="http://schemas.microsoft.com/office/powerpoint/2010/main" val="19620405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F5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ciel, arbre, bâtiment&#10;&#10;Description générée automatiquement">
            <a:extLst>
              <a:ext uri="{FF2B5EF4-FFF2-40B4-BE49-F238E27FC236}">
                <a16:creationId xmlns:a16="http://schemas.microsoft.com/office/drawing/2014/main" id="{66941FD7-5B51-4668-A79D-82FE16BF06B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ZoneTexte 5">
            <a:extLst>
              <a:ext uri="{FF2B5EF4-FFF2-40B4-BE49-F238E27FC236}">
                <a16:creationId xmlns:a16="http://schemas.microsoft.com/office/drawing/2014/main" id="{4BE5F660-B3F6-4FF4-A2AB-160640BCC56A}"/>
              </a:ext>
            </a:extLst>
          </p:cNvPr>
          <p:cNvSpPr txBox="1"/>
          <p:nvPr/>
        </p:nvSpPr>
        <p:spPr>
          <a:xfrm>
            <a:off x="4685001" y="115646"/>
            <a:ext cx="8570259" cy="400110"/>
          </a:xfrm>
          <a:prstGeom prst="rect">
            <a:avLst/>
          </a:prstGeom>
          <a:noFill/>
        </p:spPr>
        <p:txBody>
          <a:bodyPr wrap="square" rtlCol="0">
            <a:spAutoFit/>
          </a:bodyPr>
          <a:lstStyle/>
          <a:p>
            <a:r>
              <a:rPr lang="fr-FR" sz="2000" b="1" dirty="0">
                <a:solidFill>
                  <a:schemeClr val="bg1"/>
                </a:solidFill>
              </a:rPr>
              <a:t>Le Pont Dom  - Luis </a:t>
            </a:r>
          </a:p>
        </p:txBody>
      </p:sp>
    </p:spTree>
    <p:extLst>
      <p:ext uri="{BB962C8B-B14F-4D97-AF65-F5344CB8AC3E}">
        <p14:creationId xmlns:p14="http://schemas.microsoft.com/office/powerpoint/2010/main" val="2236340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337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bâtiment, extérieur, eau&#10;&#10;Description générée automatiquement">
            <a:extLst>
              <a:ext uri="{FF2B5EF4-FFF2-40B4-BE49-F238E27FC236}">
                <a16:creationId xmlns:a16="http://schemas.microsoft.com/office/drawing/2014/main" id="{DA949DB6-6427-4467-9C69-4FE12B70F91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B128B093-438B-4DC6-A5A6-2ED6E912D858}"/>
              </a:ext>
            </a:extLst>
          </p:cNvPr>
          <p:cNvSpPr txBox="1"/>
          <p:nvPr/>
        </p:nvSpPr>
        <p:spPr>
          <a:xfrm>
            <a:off x="5046397" y="136859"/>
            <a:ext cx="8304245" cy="400110"/>
          </a:xfrm>
          <a:prstGeom prst="rect">
            <a:avLst/>
          </a:prstGeom>
          <a:noFill/>
        </p:spPr>
        <p:txBody>
          <a:bodyPr wrap="square" rtlCol="0">
            <a:spAutoFit/>
          </a:bodyPr>
          <a:lstStyle/>
          <a:p>
            <a:r>
              <a:rPr lang="fr-FR" sz="2000" b="1" dirty="0">
                <a:solidFill>
                  <a:schemeClr val="bg1"/>
                </a:solidFill>
              </a:rPr>
              <a:t>La ville de </a:t>
            </a:r>
            <a:r>
              <a:rPr lang="fr-FR" sz="2000" b="1" dirty="0" err="1">
                <a:solidFill>
                  <a:schemeClr val="bg1"/>
                </a:solidFill>
              </a:rPr>
              <a:t>Ribeira</a:t>
            </a:r>
            <a:endParaRPr lang="fr-FR" sz="2000" b="1" dirty="0">
              <a:solidFill>
                <a:schemeClr val="bg1"/>
              </a:solidFill>
            </a:endParaRPr>
          </a:p>
        </p:txBody>
      </p:sp>
    </p:spTree>
    <p:extLst>
      <p:ext uri="{BB962C8B-B14F-4D97-AF65-F5344CB8AC3E}">
        <p14:creationId xmlns:p14="http://schemas.microsoft.com/office/powerpoint/2010/main" val="8924847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vieux, pierre&#10;&#10;Description générée automatiquement">
            <a:extLst>
              <a:ext uri="{FF2B5EF4-FFF2-40B4-BE49-F238E27FC236}">
                <a16:creationId xmlns:a16="http://schemas.microsoft.com/office/drawing/2014/main" id="{4FE2ADC2-33B0-4046-95A3-529A7136F8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564" y="144624"/>
            <a:ext cx="6870989" cy="6568751"/>
          </a:xfrm>
          <a:prstGeom prst="rect">
            <a:avLst/>
          </a:prstGeom>
          <a:ln w="25400">
            <a:solidFill>
              <a:srgbClr val="FF0000"/>
            </a:solidFill>
          </a:ln>
        </p:spPr>
      </p:pic>
      <p:sp>
        <p:nvSpPr>
          <p:cNvPr id="5" name="ZoneTexte 4">
            <a:extLst>
              <a:ext uri="{FF2B5EF4-FFF2-40B4-BE49-F238E27FC236}">
                <a16:creationId xmlns:a16="http://schemas.microsoft.com/office/drawing/2014/main" id="{0B02AED8-242A-4A14-AFAC-8293A6A16590}"/>
              </a:ext>
            </a:extLst>
          </p:cNvPr>
          <p:cNvSpPr txBox="1"/>
          <p:nvPr/>
        </p:nvSpPr>
        <p:spPr>
          <a:xfrm>
            <a:off x="7494494" y="4697506"/>
            <a:ext cx="4141694" cy="1015663"/>
          </a:xfrm>
          <a:prstGeom prst="rect">
            <a:avLst/>
          </a:prstGeom>
          <a:noFill/>
        </p:spPr>
        <p:txBody>
          <a:bodyPr wrap="square" rtlCol="0">
            <a:spAutoFit/>
          </a:bodyPr>
          <a:lstStyle/>
          <a:p>
            <a:r>
              <a:rPr lang="fr-FR" sz="2000" b="1" dirty="0">
                <a:solidFill>
                  <a:schemeClr val="bg1"/>
                </a:solidFill>
              </a:rPr>
              <a:t>La Cathédrale de Porto ,une Eglise  Forteresse  du XII ° Siècle Située Dans le Centre Historique</a:t>
            </a:r>
          </a:p>
        </p:txBody>
      </p:sp>
    </p:spTree>
    <p:extLst>
      <p:ext uri="{BB962C8B-B14F-4D97-AF65-F5344CB8AC3E}">
        <p14:creationId xmlns:p14="http://schemas.microsoft.com/office/powerpoint/2010/main" val="6442864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A7C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au, ciel, bateau, extérieur&#10;&#10;Description générée automatiquement">
            <a:extLst>
              <a:ext uri="{FF2B5EF4-FFF2-40B4-BE49-F238E27FC236}">
                <a16:creationId xmlns:a16="http://schemas.microsoft.com/office/drawing/2014/main" id="{A7C564DB-047D-49CA-8393-7B1E203E922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17A5E31A-8066-4D7B-98CD-70E18E245DFE}"/>
              </a:ext>
            </a:extLst>
          </p:cNvPr>
          <p:cNvSpPr txBox="1"/>
          <p:nvPr/>
        </p:nvSpPr>
        <p:spPr>
          <a:xfrm>
            <a:off x="5765168" y="123546"/>
            <a:ext cx="7595118" cy="400110"/>
          </a:xfrm>
          <a:prstGeom prst="rect">
            <a:avLst/>
          </a:prstGeom>
          <a:noFill/>
        </p:spPr>
        <p:txBody>
          <a:bodyPr wrap="square" rtlCol="0">
            <a:spAutoFit/>
          </a:bodyPr>
          <a:lstStyle/>
          <a:p>
            <a:r>
              <a:rPr lang="fr-FR" sz="2000" dirty="0">
                <a:solidFill>
                  <a:schemeClr val="bg1"/>
                </a:solidFill>
              </a:rPr>
              <a:t>Porto</a:t>
            </a:r>
          </a:p>
        </p:txBody>
      </p:sp>
    </p:spTree>
    <p:extLst>
      <p:ext uri="{BB962C8B-B14F-4D97-AF65-F5344CB8AC3E}">
        <p14:creationId xmlns:p14="http://schemas.microsoft.com/office/powerpoint/2010/main" val="15990174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8000">
        <p15:prstTrans prst="curtains"/>
      </p:transition>
    </mc:Choice>
    <mc:Fallback xmlns="">
      <p:transition spd="slow"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TotalTime>
  <Words>253</Words>
  <Application>Microsoft Office PowerPoint</Application>
  <PresentationFormat>Grand écran</PresentationFormat>
  <Paragraphs>31</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13</cp:revision>
  <dcterms:created xsi:type="dcterms:W3CDTF">2022-04-09T03:54:21Z</dcterms:created>
  <dcterms:modified xsi:type="dcterms:W3CDTF">2022-05-01T09:27:15Z</dcterms:modified>
</cp:coreProperties>
</file>