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1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6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jpm6LTxrSwyDfXLDsJOuA==" hashData="h22FZmgNSeOInEuCOkmb5P+spr2R3smWkhoqQkdG/WDe8HXt6iThBkB+FO2pO9QVQVwrBL3VOpaTvC9htxfsk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5" d="100"/>
          <a:sy n="65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F7575F9-00C0-47FA-AC17-5714DA597B02}"/>
              </a:ext>
            </a:extLst>
          </p:cNvPr>
          <p:cNvSpPr/>
          <p:nvPr/>
        </p:nvSpPr>
        <p:spPr>
          <a:xfrm>
            <a:off x="294967" y="2505670"/>
            <a:ext cx="1125301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4800" b="1" cap="none" spc="0" dirty="0">
                <a:ln/>
                <a:solidFill>
                  <a:schemeClr val="accent4"/>
                </a:solidFill>
                <a:effectLst/>
              </a:rPr>
              <a:t>Lorient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94F445B-CB2E-4109-B5EC-007B622B02DC}"/>
              </a:ext>
            </a:extLst>
          </p:cNvPr>
          <p:cNvSpPr txBox="1"/>
          <p:nvPr/>
        </p:nvSpPr>
        <p:spPr>
          <a:xfrm>
            <a:off x="2772695" y="3105835"/>
            <a:ext cx="7152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>
                <a:solidFill>
                  <a:srgbClr val="FFC000"/>
                </a:solidFill>
              </a:rPr>
              <a:t>Vous Présente San Marin</a:t>
            </a:r>
          </a:p>
        </p:txBody>
      </p:sp>
    </p:spTree>
    <p:extLst>
      <p:ext uri="{BB962C8B-B14F-4D97-AF65-F5344CB8AC3E}">
        <p14:creationId xmlns:p14="http://schemas.microsoft.com/office/powerpoint/2010/main" val="280660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>
            <p:snd r:embed="rId2" name="videoplayback.wav"/>
          </p:stSnd>
        </p:sndAc>
      </p:transition>
    </mc:Choice>
    <mc:Fallback>
      <p:transition spd="slow" advClick="0" advTm="8000">
        <p:fade/>
        <p:sndAc>
          <p:stSnd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054573-74CF-4AAA-825A-A840A443ABC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aint-Marin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(en italien : San Marino‚ prononcé : /sam.maˈri.no/), en forme longue la Sérénissime république de Saint-Marin ou république de Saint-</a:t>
            </a:r>
            <a:r>
              <a:rPr lang="fr-FR" sz="44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Marin,n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1 est un micro-État européen enclavé à l'intérieur de l'Italie. Il est le troisième plus petit État d'Europe après le Vatican et Monaco, et le cinquième au monde après ces deux mêmes États, Nauru et Tuvalu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terrain, bâtiment, pierre&#10;&#10;Description générée automatiquement">
            <a:extLst>
              <a:ext uri="{FF2B5EF4-FFF2-40B4-BE49-F238E27FC236}">
                <a16:creationId xmlns:a16="http://schemas.microsoft.com/office/drawing/2014/main" id="{0CC41D9C-EBA5-4629-A817-D44085C2FD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30" y="199103"/>
            <a:ext cx="6985630" cy="645979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B150C1-8595-4F4D-ABC7-02D6FE99272E}"/>
              </a:ext>
            </a:extLst>
          </p:cNvPr>
          <p:cNvSpPr txBox="1"/>
          <p:nvPr/>
        </p:nvSpPr>
        <p:spPr>
          <a:xfrm>
            <a:off x="7584142" y="4589929"/>
            <a:ext cx="31017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Rocca o </a:t>
            </a:r>
            <a:r>
              <a:rPr lang="fr-FR" sz="2400" b="1" dirty="0" err="1">
                <a:solidFill>
                  <a:schemeClr val="bg1"/>
                </a:solidFill>
              </a:rPr>
              <a:t>Guaita</a:t>
            </a:r>
            <a:r>
              <a:rPr lang="fr-FR" sz="2400" b="1" dirty="0">
                <a:solidFill>
                  <a:schemeClr val="bg1"/>
                </a:solidFill>
              </a:rPr>
              <a:t> ,un des Châteaux de San - Marin</a:t>
            </a:r>
          </a:p>
        </p:txBody>
      </p:sp>
    </p:spTree>
    <p:extLst>
      <p:ext uri="{BB962C8B-B14F-4D97-AF65-F5344CB8AC3E}">
        <p14:creationId xmlns:p14="http://schemas.microsoft.com/office/powerpoint/2010/main" val="398879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61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ciel, château, cité&#10;&#10;Description générée automatiquement">
            <a:extLst>
              <a:ext uri="{FF2B5EF4-FFF2-40B4-BE49-F238E27FC236}">
                <a16:creationId xmlns:a16="http://schemas.microsoft.com/office/drawing/2014/main" id="{A8F66087-BE49-49C2-AF79-CF7186ECA3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605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8978A53-C9AA-47CE-BC52-C6DB4339AC3A}"/>
              </a:ext>
            </a:extLst>
          </p:cNvPr>
          <p:cNvSpPr txBox="1"/>
          <p:nvPr/>
        </p:nvSpPr>
        <p:spPr>
          <a:xfrm>
            <a:off x="2284008" y="81703"/>
            <a:ext cx="8267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Mur Défensif protégeant la Forteresse  de </a:t>
            </a:r>
            <a:r>
              <a:rPr lang="fr-FR" sz="2400" b="1" dirty="0" err="1">
                <a:solidFill>
                  <a:schemeClr val="bg1"/>
                </a:solidFill>
              </a:rPr>
              <a:t>Guaita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0892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plancher, vivant&#10;&#10;Description générée automatiquement">
            <a:extLst>
              <a:ext uri="{FF2B5EF4-FFF2-40B4-BE49-F238E27FC236}">
                <a16:creationId xmlns:a16="http://schemas.microsoft.com/office/drawing/2014/main" id="{72FB4A00-BF32-4442-BCF0-1E60748A87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80" y="200608"/>
            <a:ext cx="6156008" cy="6456783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79BFA3-0EB5-4923-98AE-29420D341D06}"/>
              </a:ext>
            </a:extLst>
          </p:cNvPr>
          <p:cNvSpPr txBox="1"/>
          <p:nvPr/>
        </p:nvSpPr>
        <p:spPr>
          <a:xfrm>
            <a:off x="6938317" y="4213412"/>
            <a:ext cx="4231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Trône d’un des deux  capitaines  régents</a:t>
            </a:r>
          </a:p>
        </p:txBody>
      </p:sp>
    </p:spTree>
    <p:extLst>
      <p:ext uri="{BB962C8B-B14F-4D97-AF65-F5344CB8AC3E}">
        <p14:creationId xmlns:p14="http://schemas.microsoft.com/office/powerpoint/2010/main" val="142745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ontagne, ciel, extérieur, maison&#10;&#10;Description générée automatiquement">
            <a:extLst>
              <a:ext uri="{FF2B5EF4-FFF2-40B4-BE49-F238E27FC236}">
                <a16:creationId xmlns:a16="http://schemas.microsoft.com/office/drawing/2014/main" id="{DAB25353-2B9D-444E-A2D1-434A8006E7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256" y="503853"/>
            <a:ext cx="11681927" cy="6139544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1D92C-C29B-4E01-8B6B-D29E8D95B645}"/>
              </a:ext>
            </a:extLst>
          </p:cNvPr>
          <p:cNvSpPr txBox="1"/>
          <p:nvPr/>
        </p:nvSpPr>
        <p:spPr>
          <a:xfrm>
            <a:off x="4771418" y="42188"/>
            <a:ext cx="7171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Saint Marinais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rive&#10;&#10;Description générée automatiquement">
            <a:extLst>
              <a:ext uri="{FF2B5EF4-FFF2-40B4-BE49-F238E27FC236}">
                <a16:creationId xmlns:a16="http://schemas.microsoft.com/office/drawing/2014/main" id="{E133F4FD-311C-4A5D-98B7-279346D125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3" y="522513"/>
            <a:ext cx="11548534" cy="6013753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8971F9-A76D-40D3-9C90-8ABBAECFC185}"/>
              </a:ext>
            </a:extLst>
          </p:cNvPr>
          <p:cNvSpPr txBox="1"/>
          <p:nvPr/>
        </p:nvSpPr>
        <p:spPr>
          <a:xfrm>
            <a:off x="3013137" y="60848"/>
            <a:ext cx="8857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Panorama Depuis  la Ville De San - Marin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vieux, nuages&#10;&#10;Description générée automatiquement">
            <a:extLst>
              <a:ext uri="{FF2B5EF4-FFF2-40B4-BE49-F238E27FC236}">
                <a16:creationId xmlns:a16="http://schemas.microsoft.com/office/drawing/2014/main" id="{C03F28C8-9D60-44B5-9E0C-F60C6C71F6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35" y="237930"/>
            <a:ext cx="5056559" cy="638213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E1C042-8767-485A-927E-F960DBCB993F}"/>
              </a:ext>
            </a:extLst>
          </p:cNvPr>
          <p:cNvSpPr txBox="1"/>
          <p:nvPr/>
        </p:nvSpPr>
        <p:spPr>
          <a:xfrm>
            <a:off x="5468006" y="4787154"/>
            <a:ext cx="47871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Palais Public De Saint  Marin Le Petit état est devenu un lieu très prisé des Touristes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7A986681-5238-41D1-AE57-5D082AA9B8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9917" y="541176"/>
            <a:ext cx="11625943" cy="6158204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C64C91-959D-4E22-B683-9447D6B3A06F}"/>
              </a:ext>
            </a:extLst>
          </p:cNvPr>
          <p:cNvSpPr txBox="1"/>
          <p:nvPr/>
        </p:nvSpPr>
        <p:spPr>
          <a:xfrm>
            <a:off x="4436493" y="92941"/>
            <a:ext cx="803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Basilique De San-Marin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8CA70C06-992C-45F1-B92F-381B75C47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588" y="1112293"/>
            <a:ext cx="3058053" cy="4633414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1F740C85-A828-4F4C-9BC2-EBC8A1C29602}"/>
              </a:ext>
            </a:extLst>
          </p:cNvPr>
          <p:cNvSpPr txBox="1"/>
          <p:nvPr/>
        </p:nvSpPr>
        <p:spPr>
          <a:xfrm>
            <a:off x="4015822" y="54997"/>
            <a:ext cx="3303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Garde  du grand conseil Général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haut-plateau&#10;&#10;Description générée automatiquement">
            <a:extLst>
              <a:ext uri="{FF2B5EF4-FFF2-40B4-BE49-F238E27FC236}">
                <a16:creationId xmlns:a16="http://schemas.microsoft.com/office/drawing/2014/main" id="{1D1F71F1-5E91-4A6E-8EAD-B24668DE9A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41175"/>
            <a:ext cx="11548534" cy="5995091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C9C672-7605-4599-A6A7-62C806A85053}"/>
              </a:ext>
            </a:extLst>
          </p:cNvPr>
          <p:cNvSpPr txBox="1"/>
          <p:nvPr/>
        </p:nvSpPr>
        <p:spPr>
          <a:xfrm>
            <a:off x="4481356" y="79510"/>
            <a:ext cx="7872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Tracé Du Circuit D’Imola</a:t>
            </a:r>
          </a:p>
        </p:txBody>
      </p:sp>
    </p:spTree>
    <p:extLst>
      <p:ext uri="{BB962C8B-B14F-4D97-AF65-F5344CB8AC3E}">
        <p14:creationId xmlns:p14="http://schemas.microsoft.com/office/powerpoint/2010/main" val="23698499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montagne, nature&#10;&#10;Description générée automatiquement">
            <a:extLst>
              <a:ext uri="{FF2B5EF4-FFF2-40B4-BE49-F238E27FC236}">
                <a16:creationId xmlns:a16="http://schemas.microsoft.com/office/drawing/2014/main" id="{C57F87F5-86BC-448D-92EE-EBD8B85119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165" y="192741"/>
            <a:ext cx="6660776" cy="6472518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DEEF46-EEC5-4B80-B334-4F364C41822A}"/>
              </a:ext>
            </a:extLst>
          </p:cNvPr>
          <p:cNvSpPr txBox="1"/>
          <p:nvPr/>
        </p:nvSpPr>
        <p:spPr>
          <a:xfrm>
            <a:off x="7404847" y="5181600"/>
            <a:ext cx="4536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San -  Marin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brique&#10;&#10;Description générée automatiquement">
            <a:extLst>
              <a:ext uri="{FF2B5EF4-FFF2-40B4-BE49-F238E27FC236}">
                <a16:creationId xmlns:a16="http://schemas.microsoft.com/office/drawing/2014/main" id="{018B7C99-AD4B-430E-A0B6-7101B56D30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13" y="247261"/>
            <a:ext cx="5094514" cy="6363477"/>
          </a:xfrm>
          <a:prstGeom prst="rect">
            <a:avLst/>
          </a:prstGeom>
          <a:ln w="476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51C9DF-C1F6-4812-89C1-CEFAC482DFCD}"/>
              </a:ext>
            </a:extLst>
          </p:cNvPr>
          <p:cNvSpPr txBox="1"/>
          <p:nvPr/>
        </p:nvSpPr>
        <p:spPr>
          <a:xfrm>
            <a:off x="5593977" y="4876800"/>
            <a:ext cx="39982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Porte de La Ville  dans les murs de San -Marin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bâtiment, extérieur, cité, vieux&#10;&#10;Description générée automatiquement">
            <a:extLst>
              <a:ext uri="{FF2B5EF4-FFF2-40B4-BE49-F238E27FC236}">
                <a16:creationId xmlns:a16="http://schemas.microsoft.com/office/drawing/2014/main" id="{340EFA7C-6D22-4104-848C-8CD4F39602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F62407-CD65-4A1B-A722-96CA769D707A}"/>
              </a:ext>
            </a:extLst>
          </p:cNvPr>
          <p:cNvSpPr txBox="1"/>
          <p:nvPr/>
        </p:nvSpPr>
        <p:spPr>
          <a:xfrm>
            <a:off x="1579313" y="19260"/>
            <a:ext cx="10639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Forteresse  de </a:t>
            </a:r>
            <a:r>
              <a:rPr lang="fr-FR" sz="2400" b="1" dirty="0" err="1"/>
              <a:t>Citta</a:t>
            </a:r>
            <a:r>
              <a:rPr lang="fr-FR" sz="2400" b="1" dirty="0"/>
              <a:t> di San Marino , Vue du côté  de la Torre </a:t>
            </a:r>
            <a:r>
              <a:rPr lang="fr-FR" sz="2400" b="1" dirty="0" err="1"/>
              <a:t>Guaita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roche, extérieur, vallée&#10;&#10;Description générée automatiquement">
            <a:extLst>
              <a:ext uri="{FF2B5EF4-FFF2-40B4-BE49-F238E27FC236}">
                <a16:creationId xmlns:a16="http://schemas.microsoft.com/office/drawing/2014/main" id="{03CE474A-168E-4F7B-BD5E-B60067C244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47869"/>
            <a:ext cx="11548534" cy="6088398"/>
          </a:xfrm>
          <a:prstGeom prst="rect">
            <a:avLst/>
          </a:prstGeom>
          <a:ln w="476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6333AE-153A-4E3B-B7B4-8B656F63B12D}"/>
              </a:ext>
            </a:extLst>
          </p:cNvPr>
          <p:cNvSpPr txBox="1"/>
          <p:nvPr/>
        </p:nvSpPr>
        <p:spPr>
          <a:xfrm>
            <a:off x="4589929" y="0"/>
            <a:ext cx="6508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cité De San Marin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ciel, rue&#10;&#10;Description générée automatiquement">
            <a:extLst>
              <a:ext uri="{FF2B5EF4-FFF2-40B4-BE49-F238E27FC236}">
                <a16:creationId xmlns:a16="http://schemas.microsoft.com/office/drawing/2014/main" id="{BF05FF84-C539-4EB3-89FE-B2E274012F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FD49D9E-3DA7-4206-9901-F7FC4DE1538B}"/>
              </a:ext>
            </a:extLst>
          </p:cNvPr>
          <p:cNvSpPr txBox="1"/>
          <p:nvPr/>
        </p:nvSpPr>
        <p:spPr>
          <a:xfrm>
            <a:off x="5409259" y="81703"/>
            <a:ext cx="6544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San - Marin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6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personne, gens&#10;&#10;Description générée automatiquement">
            <a:extLst>
              <a:ext uri="{FF2B5EF4-FFF2-40B4-BE49-F238E27FC236}">
                <a16:creationId xmlns:a16="http://schemas.microsoft.com/office/drawing/2014/main" id="{DFBD0725-CC83-469D-962C-927D205C05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1925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331F626-3E13-48CC-97F9-086018B5F753}"/>
              </a:ext>
            </a:extLst>
          </p:cNvPr>
          <p:cNvSpPr txBox="1"/>
          <p:nvPr/>
        </p:nvSpPr>
        <p:spPr>
          <a:xfrm>
            <a:off x="3669110" y="64561"/>
            <a:ext cx="5737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République De San – Marin  (Forces  Militaires)</a:t>
            </a:r>
          </a:p>
        </p:txBody>
      </p:sp>
    </p:spTree>
    <p:extLst>
      <p:ext uri="{BB962C8B-B14F-4D97-AF65-F5344CB8AC3E}">
        <p14:creationId xmlns:p14="http://schemas.microsoft.com/office/powerpoint/2010/main" val="192286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4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bâtiment, ciel, arbre&#10;&#10;Description générée automatiquement">
            <a:extLst>
              <a:ext uri="{FF2B5EF4-FFF2-40B4-BE49-F238E27FC236}">
                <a16:creationId xmlns:a16="http://schemas.microsoft.com/office/drawing/2014/main" id="{A12E0C2B-6A31-4149-B067-D21EFAB249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1925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6A96AF1-15C9-4DB7-A515-C5B622E5A0D0}"/>
              </a:ext>
            </a:extLst>
          </p:cNvPr>
          <p:cNvSpPr txBox="1"/>
          <p:nvPr/>
        </p:nvSpPr>
        <p:spPr>
          <a:xfrm>
            <a:off x="4285129" y="18395"/>
            <a:ext cx="7906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Marina Avec San marin</a:t>
            </a:r>
          </a:p>
        </p:txBody>
      </p:sp>
    </p:spTree>
    <p:extLst>
      <p:ext uri="{BB962C8B-B14F-4D97-AF65-F5344CB8AC3E}">
        <p14:creationId xmlns:p14="http://schemas.microsoft.com/office/powerpoint/2010/main" val="291290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extérieur, cité, nuit&#10;&#10;Description générée automatiquement">
            <a:extLst>
              <a:ext uri="{FF2B5EF4-FFF2-40B4-BE49-F238E27FC236}">
                <a16:creationId xmlns:a16="http://schemas.microsoft.com/office/drawing/2014/main" id="{18D76D84-F950-4690-B325-B80AB35FE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74" y="242596"/>
            <a:ext cx="7463596" cy="6400800"/>
          </a:xfrm>
          <a:prstGeom prst="rect">
            <a:avLst/>
          </a:prstGeom>
          <a:ln w="476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169BA65-1CA4-42B9-BDB7-74CA5EA6450C}"/>
              </a:ext>
            </a:extLst>
          </p:cNvPr>
          <p:cNvSpPr txBox="1"/>
          <p:nvPr/>
        </p:nvSpPr>
        <p:spPr>
          <a:xfrm>
            <a:off x="7978588" y="4195482"/>
            <a:ext cx="36396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 De La Cathédrale  Saint Martin (Nuit )</a:t>
            </a:r>
          </a:p>
        </p:txBody>
      </p:sp>
    </p:spTree>
    <p:extLst>
      <p:ext uri="{BB962C8B-B14F-4D97-AF65-F5344CB8AC3E}">
        <p14:creationId xmlns:p14="http://schemas.microsoft.com/office/powerpoint/2010/main" val="147353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autel, plusieurs&#10;&#10;Description générée automatiquement">
            <a:extLst>
              <a:ext uri="{FF2B5EF4-FFF2-40B4-BE49-F238E27FC236}">
                <a16:creationId xmlns:a16="http://schemas.microsoft.com/office/drawing/2014/main" id="{2DEBE4F1-EB80-4699-B8A6-CB89504B4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918" y="219269"/>
            <a:ext cx="8440200" cy="6419462"/>
          </a:xfrm>
          <a:prstGeom prst="rect">
            <a:avLst/>
          </a:prstGeom>
          <a:ln w="476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82F57F-422B-4781-8CF3-B36791F6075A}"/>
              </a:ext>
            </a:extLst>
          </p:cNvPr>
          <p:cNvSpPr txBox="1"/>
          <p:nvPr/>
        </p:nvSpPr>
        <p:spPr>
          <a:xfrm>
            <a:off x="8910918" y="4715435"/>
            <a:ext cx="3137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L’Intérieur De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104646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nature, eau, extérieur, montagne&#10;&#10;Description générée automatiquement">
            <a:extLst>
              <a:ext uri="{FF2B5EF4-FFF2-40B4-BE49-F238E27FC236}">
                <a16:creationId xmlns:a16="http://schemas.microsoft.com/office/drawing/2014/main" id="{E83BAA68-C8FD-43C3-A720-D5C6A12E5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81" y="1599576"/>
            <a:ext cx="5498268" cy="3658847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70D09ADF-8AEA-4E4A-9B2D-968CC6D17A52}"/>
              </a:ext>
            </a:extLst>
          </p:cNvPr>
          <p:cNvSpPr txBox="1"/>
          <p:nvPr/>
        </p:nvSpPr>
        <p:spPr>
          <a:xfrm>
            <a:off x="3506993" y="925745"/>
            <a:ext cx="5178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(San – Marin)</a:t>
            </a:r>
          </a:p>
        </p:txBody>
      </p:sp>
    </p:spTree>
    <p:extLst>
      <p:ext uri="{BB962C8B-B14F-4D97-AF65-F5344CB8AC3E}">
        <p14:creationId xmlns:p14="http://schemas.microsoft.com/office/powerpoint/2010/main" val="60488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220</Words>
  <Application>Microsoft Office PowerPoint</Application>
  <PresentationFormat>Grand écran</PresentationFormat>
  <Paragraphs>22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2022-04-09T03:54:21Z</dcterms:created>
  <dcterms:modified xsi:type="dcterms:W3CDTF">2022-04-29T07:53:46Z</dcterms:modified>
</cp:coreProperties>
</file>