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1" r:id="rId12"/>
    <p:sldId id="265" r:id="rId13"/>
    <p:sldId id="266" r:id="rId14"/>
    <p:sldId id="267" r:id="rId15"/>
    <p:sldId id="272" r:id="rId16"/>
    <p:sldId id="268" r:id="rId17"/>
    <p:sldId id="270" r:id="rId18"/>
    <p:sldId id="274" r:id="rId19"/>
    <p:sldId id="273" r:id="rId20"/>
    <p:sldId id="275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wcCnrRN505XdAwoOwLkDg==" hashData="3xT5xuEBR0iLskaN4Pfz/42+kHtq42bi0gCfNm0yoKzCnR3AmFruYKp/vsZO/sALtAMk71oBRJKb2QuqbE5h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4" autoAdjust="0"/>
    <p:restoredTop sz="94660"/>
  </p:normalViewPr>
  <p:slideViewPr>
    <p:cSldViewPr snapToGrid="0">
      <p:cViewPr varScale="1">
        <p:scale>
          <a:sx n="65" d="100"/>
          <a:sy n="65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29/04/2022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F7575F9-00C0-47FA-AC17-5714DA597B02}"/>
              </a:ext>
            </a:extLst>
          </p:cNvPr>
          <p:cNvSpPr/>
          <p:nvPr/>
        </p:nvSpPr>
        <p:spPr>
          <a:xfrm>
            <a:off x="417281" y="1975104"/>
            <a:ext cx="113574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Lorient </a:t>
            </a:r>
            <a:endParaRPr lang="fr-FR" sz="5400" b="1" dirty="0">
              <a:ln/>
              <a:solidFill>
                <a:schemeClr val="accent4"/>
              </a:solidFill>
            </a:endParaRPr>
          </a:p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Vous présente la ville de  Rimini 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wind"/>
        <p:sndAc>
          <p:stSnd loop="1">
            <p:snd r:embed="rId2" name="videoplayback.wav"/>
          </p:stSnd>
        </p:sndAc>
      </p:transition>
    </mc:Choice>
    <mc:Fallback>
      <p:transition spd="slow" advClick="0" advTm="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C194A5D-655D-4B15-8A54-1DEE2D7256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Rimini est une ville d’Italie, capitale de la province de Rimini, dans la région Émilie-Romagne. Située sur le littoral adriatique, entre l'embouchure de la </a:t>
            </a:r>
            <a:r>
              <a:rPr lang="fr-FR" sz="4000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Marecchia</a:t>
            </a:r>
            <a:r>
              <a:rPr lang="fr-FR" sz="40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(l’</a:t>
            </a:r>
            <a:r>
              <a:rPr lang="fr-FR" sz="4000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Ariminus</a:t>
            </a:r>
            <a:r>
              <a:rPr lang="fr-FR" sz="40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des Romains) et l’</a:t>
            </a:r>
            <a:r>
              <a:rPr lang="fr-FR" sz="4000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Ausa</a:t>
            </a:r>
            <a:r>
              <a:rPr lang="fr-FR" sz="40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</a:t>
            </a:r>
            <a:r>
              <a:rPr lang="fr-FR" sz="4000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Aprusa</a:t>
            </a:r>
            <a:r>
              <a:rPr lang="fr-FR" sz="40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en latin), c'est l'une des plus grandes stations balnéaires d’Europe, grâce à ses quelque 15 km de plage sableuse et ses nombreux hôtels. Le premier établissement de bains de Rimini a ouvert en 1843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F88AB2-6FF7-4073-8050-A7E94A376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366" y="197224"/>
            <a:ext cx="9305364" cy="645458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CFEF0E-1751-42B3-B06C-EDF045B1AC81}"/>
              </a:ext>
            </a:extLst>
          </p:cNvPr>
          <p:cNvSpPr txBox="1"/>
          <p:nvPr/>
        </p:nvSpPr>
        <p:spPr>
          <a:xfrm>
            <a:off x="9466730" y="4788599"/>
            <a:ext cx="2115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Rimini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voûte, vieux, pierre&#10;&#10;Description générée automatiquement">
            <a:extLst>
              <a:ext uri="{FF2B5EF4-FFF2-40B4-BE49-F238E27FC236}">
                <a16:creationId xmlns:a16="http://schemas.microsoft.com/office/drawing/2014/main" id="{20342FCB-024E-42BF-9579-DEF9107E2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0C51F5-DFBF-4794-B59A-2D20C278A858}"/>
              </a:ext>
            </a:extLst>
          </p:cNvPr>
          <p:cNvSpPr txBox="1"/>
          <p:nvPr/>
        </p:nvSpPr>
        <p:spPr>
          <a:xfrm>
            <a:off x="4489435" y="48177"/>
            <a:ext cx="8408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Romain de Tibère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39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bâtiment, extérieur, ciel&#10;&#10;Description générée automatiquement">
            <a:extLst>
              <a:ext uri="{FF2B5EF4-FFF2-40B4-BE49-F238E27FC236}">
                <a16:creationId xmlns:a16="http://schemas.microsoft.com/office/drawing/2014/main" id="{041085EE-591E-40A0-8521-A50DA90821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922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CCE980E-1C47-4122-B9CF-04415899BD80}"/>
              </a:ext>
            </a:extLst>
          </p:cNvPr>
          <p:cNvSpPr txBox="1"/>
          <p:nvPr/>
        </p:nvSpPr>
        <p:spPr>
          <a:xfrm>
            <a:off x="5109882" y="81703"/>
            <a:ext cx="8319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Place Cavour</a:t>
            </a: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5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herbe, extérieur, nature&#10;&#10;Description générée automatiquement">
            <a:extLst>
              <a:ext uri="{FF2B5EF4-FFF2-40B4-BE49-F238E27FC236}">
                <a16:creationId xmlns:a16="http://schemas.microsoft.com/office/drawing/2014/main" id="{20C95331-50AB-4264-8C63-B491021631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415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E7325F-53BC-45CD-9E0A-143C8B5068AC}"/>
              </a:ext>
            </a:extLst>
          </p:cNvPr>
          <p:cNvSpPr txBox="1"/>
          <p:nvPr/>
        </p:nvSpPr>
        <p:spPr>
          <a:xfrm>
            <a:off x="4507364" y="81703"/>
            <a:ext cx="8175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Amphithéâtre Romain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5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68A943F7-D850-44BB-B906-7C40E6B92F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6E3F40-5CEF-4B3D-8ED6-1122034A1DF7}"/>
              </a:ext>
            </a:extLst>
          </p:cNvPr>
          <p:cNvSpPr txBox="1"/>
          <p:nvPr/>
        </p:nvSpPr>
        <p:spPr>
          <a:xfrm>
            <a:off x="5056094" y="81703"/>
            <a:ext cx="8193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Arc  d’Auguste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arbre&#10;&#10;Description générée automatiquement">
            <a:extLst>
              <a:ext uri="{FF2B5EF4-FFF2-40B4-BE49-F238E27FC236}">
                <a16:creationId xmlns:a16="http://schemas.microsoft.com/office/drawing/2014/main" id="{12E91D27-D70C-459E-A579-74DAFBF91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74" y="205273"/>
            <a:ext cx="9890448" cy="6363479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466106-7EBB-41AE-9C78-332FAAFE6B67}"/>
              </a:ext>
            </a:extLst>
          </p:cNvPr>
          <p:cNvSpPr txBox="1"/>
          <p:nvPr/>
        </p:nvSpPr>
        <p:spPr>
          <a:xfrm>
            <a:off x="10291481" y="2828835"/>
            <a:ext cx="19005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Vilino</a:t>
            </a:r>
            <a:r>
              <a:rPr lang="fr-FR" sz="2400" b="1" dirty="0">
                <a:solidFill>
                  <a:schemeClr val="bg1"/>
                </a:solidFill>
              </a:rPr>
              <a:t> Cacciaguerra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route, rue&#10;&#10;Description générée automatiquement">
            <a:extLst>
              <a:ext uri="{FF2B5EF4-FFF2-40B4-BE49-F238E27FC236}">
                <a16:creationId xmlns:a16="http://schemas.microsoft.com/office/drawing/2014/main" id="{EED9946C-87DB-4945-B69D-A9B795B1E9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1175"/>
            <a:ext cx="11548534" cy="5995091"/>
          </a:xfrm>
          <a:prstGeom prst="rect">
            <a:avLst/>
          </a:prstGeom>
          <a:ln w="47625">
            <a:solidFill>
              <a:schemeClr val="accent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87C3FD-2570-4ADA-912E-09AA9D707F09}"/>
              </a:ext>
            </a:extLst>
          </p:cNvPr>
          <p:cNvSpPr txBox="1"/>
          <p:nvPr/>
        </p:nvSpPr>
        <p:spPr>
          <a:xfrm>
            <a:off x="4823012" y="0"/>
            <a:ext cx="6777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 - </a:t>
            </a:r>
            <a:r>
              <a:rPr lang="fr-FR" sz="2400" b="1" dirty="0" err="1"/>
              <a:t>tre</a:t>
            </a:r>
            <a:r>
              <a:rPr lang="fr-FR" sz="2400" b="1" dirty="0"/>
              <a:t>- </a:t>
            </a:r>
            <a:r>
              <a:rPr lang="fr-FR" sz="2400" b="1" dirty="0" err="1"/>
              <a:t>Martiri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3E104DF9-B6C0-43E2-95C3-FCBA48004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24" y="369332"/>
            <a:ext cx="9274629" cy="6218080"/>
          </a:xfrm>
          <a:prstGeom prst="rect">
            <a:avLst/>
          </a:prstGeom>
          <a:ln w="47625">
            <a:solidFill>
              <a:schemeClr val="accent2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05E6522-9D6F-4F09-A746-ECD0ADC0AF0C}"/>
              </a:ext>
            </a:extLst>
          </p:cNvPr>
          <p:cNvSpPr txBox="1"/>
          <p:nvPr/>
        </p:nvSpPr>
        <p:spPr>
          <a:xfrm>
            <a:off x="9807388" y="4607859"/>
            <a:ext cx="218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</a:t>
            </a:r>
            <a:r>
              <a:rPr lang="fr-FR" sz="2400" b="1" dirty="0" err="1">
                <a:solidFill>
                  <a:schemeClr val="bg1"/>
                </a:solidFill>
              </a:rPr>
              <a:t>Arengo</a:t>
            </a:r>
            <a:r>
              <a:rPr lang="fr-FR" sz="2400" b="1" dirty="0">
                <a:solidFill>
                  <a:schemeClr val="bg1"/>
                </a:solidFill>
              </a:rPr>
              <a:t> Rimini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nature&#10;&#10;Description générée automatiquement">
            <a:extLst>
              <a:ext uri="{FF2B5EF4-FFF2-40B4-BE49-F238E27FC236}">
                <a16:creationId xmlns:a16="http://schemas.microsoft.com/office/drawing/2014/main" id="{0760C566-4E43-42E8-9D2F-B4966B0A57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838099D-636B-4D4C-A6BF-405186FDE43B}"/>
              </a:ext>
            </a:extLst>
          </p:cNvPr>
          <p:cNvSpPr txBox="1"/>
          <p:nvPr/>
        </p:nvSpPr>
        <p:spPr>
          <a:xfrm>
            <a:off x="4923507" y="81703"/>
            <a:ext cx="7745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Plages De Rimini</a:t>
            </a:r>
          </a:p>
        </p:txBody>
      </p:sp>
    </p:spTree>
    <p:extLst>
      <p:ext uri="{BB962C8B-B14F-4D97-AF65-F5344CB8AC3E}">
        <p14:creationId xmlns:p14="http://schemas.microsoft.com/office/powerpoint/2010/main" val="3526187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4E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ierre, brique&#10;&#10;Description générée automatiquement">
            <a:extLst>
              <a:ext uri="{FF2B5EF4-FFF2-40B4-BE49-F238E27FC236}">
                <a16:creationId xmlns:a16="http://schemas.microsoft.com/office/drawing/2014/main" id="{4BC54E7F-E29C-4DB0-A118-B435A4A8CB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96146"/>
            <a:ext cx="10905066" cy="5571066"/>
          </a:xfrm>
          <a:prstGeom prst="rect">
            <a:avLst/>
          </a:prstGeom>
          <a:ln w="18415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45361FF-5D8B-4ADA-9ABA-D3F65385629F}"/>
              </a:ext>
            </a:extLst>
          </p:cNvPr>
          <p:cNvSpPr txBox="1"/>
          <p:nvPr/>
        </p:nvSpPr>
        <p:spPr>
          <a:xfrm>
            <a:off x="4607859" y="95981"/>
            <a:ext cx="6813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Vecchia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Pescheria</a:t>
            </a:r>
            <a:r>
              <a:rPr lang="fr-FR" sz="2400" b="1" dirty="0">
                <a:solidFill>
                  <a:schemeClr val="bg1"/>
                </a:solidFill>
              </a:rPr>
              <a:t> à Rimini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bâtiment, route, extérieur&#10;&#10;Description générée automatiquement">
            <a:extLst>
              <a:ext uri="{FF2B5EF4-FFF2-40B4-BE49-F238E27FC236}">
                <a16:creationId xmlns:a16="http://schemas.microsoft.com/office/drawing/2014/main" id="{99C3725B-C5FF-4725-B14E-F6AE1A2D6F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accent2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ED08FA0-01B9-4656-9778-B774DD2FACAE}"/>
              </a:ext>
            </a:extLst>
          </p:cNvPr>
          <p:cNvSpPr txBox="1"/>
          <p:nvPr/>
        </p:nvSpPr>
        <p:spPr>
          <a:xfrm>
            <a:off x="4805081" y="100098"/>
            <a:ext cx="8677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</a:t>
            </a:r>
            <a:r>
              <a:rPr lang="fr-FR" sz="2400" b="1" dirty="0" err="1">
                <a:solidFill>
                  <a:schemeClr val="bg1"/>
                </a:solidFill>
              </a:rPr>
              <a:t>Sismondo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3D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C1BD7302-4994-408D-8686-075681807F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81FAFF7-309E-4FB0-A9A9-811418EACD1A}"/>
              </a:ext>
            </a:extLst>
          </p:cNvPr>
          <p:cNvSpPr txBox="1"/>
          <p:nvPr/>
        </p:nvSpPr>
        <p:spPr>
          <a:xfrm>
            <a:off x="4408644" y="100098"/>
            <a:ext cx="9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du Podestat à Rimini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arbre, extérieur, ciel&#10;&#10;Description générée automatiquement">
            <a:extLst>
              <a:ext uri="{FF2B5EF4-FFF2-40B4-BE49-F238E27FC236}">
                <a16:creationId xmlns:a16="http://schemas.microsoft.com/office/drawing/2014/main" id="{7FC2B756-7524-4A21-8288-A276BC1D02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415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B0478B5-73D8-4143-812D-A3DC45108EDD}"/>
              </a:ext>
            </a:extLst>
          </p:cNvPr>
          <p:cNvSpPr txBox="1"/>
          <p:nvPr/>
        </p:nvSpPr>
        <p:spPr>
          <a:xfrm>
            <a:off x="2312894" y="81703"/>
            <a:ext cx="8785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Grand Hôtel situé  dans le parc Federico  Fellini </a:t>
            </a:r>
          </a:p>
        </p:txBody>
      </p:sp>
    </p:spTree>
    <p:extLst>
      <p:ext uri="{BB962C8B-B14F-4D97-AF65-F5344CB8AC3E}">
        <p14:creationId xmlns:p14="http://schemas.microsoft.com/office/powerpoint/2010/main" val="2086591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63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plage, rive, océan&#10;&#10;Description générée automatiquement">
            <a:extLst>
              <a:ext uri="{FF2B5EF4-FFF2-40B4-BE49-F238E27FC236}">
                <a16:creationId xmlns:a16="http://schemas.microsoft.com/office/drawing/2014/main" id="{F4381BA5-612D-4CFF-82B8-67ABCC5AA6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DA33750-B022-4A5E-AE4C-00F465036FF0}"/>
              </a:ext>
            </a:extLst>
          </p:cNvPr>
          <p:cNvSpPr txBox="1"/>
          <p:nvPr/>
        </p:nvSpPr>
        <p:spPr>
          <a:xfrm>
            <a:off x="4971871" y="100098"/>
            <a:ext cx="7458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Rimini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16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abits, vêtements, habillé&#10;&#10;Description générée automatiquement">
            <a:extLst>
              <a:ext uri="{FF2B5EF4-FFF2-40B4-BE49-F238E27FC236}">
                <a16:creationId xmlns:a16="http://schemas.microsoft.com/office/drawing/2014/main" id="{62B43EBE-8CDC-426C-87BE-D7A5B143CA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87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36CDC30-0D30-41C1-AE40-2EFC449B455B}"/>
              </a:ext>
            </a:extLst>
          </p:cNvPr>
          <p:cNvSpPr txBox="1"/>
          <p:nvPr/>
        </p:nvSpPr>
        <p:spPr>
          <a:xfrm>
            <a:off x="1478703" y="18395"/>
            <a:ext cx="10474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François De Rimini, la vision   de la bienheureuse Claire de Rimini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bâtiment, extérieur, ciel&#10;&#10;Description générée automatiquement">
            <a:extLst>
              <a:ext uri="{FF2B5EF4-FFF2-40B4-BE49-F238E27FC236}">
                <a16:creationId xmlns:a16="http://schemas.microsoft.com/office/drawing/2014/main" id="{DAAE395F-6A7D-4D18-8F1A-457B121407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8DE3C5-A41F-44E3-97F8-0CEAE08325C0}"/>
              </a:ext>
            </a:extLst>
          </p:cNvPr>
          <p:cNvSpPr txBox="1"/>
          <p:nvPr/>
        </p:nvSpPr>
        <p:spPr>
          <a:xfrm>
            <a:off x="4344924" y="100098"/>
            <a:ext cx="7370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Arc D’Auguste à Rimini</a:t>
            </a:r>
          </a:p>
        </p:txBody>
      </p:sp>
    </p:spTree>
    <p:extLst>
      <p:ext uri="{BB962C8B-B14F-4D97-AF65-F5344CB8AC3E}">
        <p14:creationId xmlns:p14="http://schemas.microsoft.com/office/powerpoint/2010/main" val="603250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4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allée, voûte&#10;&#10;Description générée automatiquement">
            <a:extLst>
              <a:ext uri="{FF2B5EF4-FFF2-40B4-BE49-F238E27FC236}">
                <a16:creationId xmlns:a16="http://schemas.microsoft.com/office/drawing/2014/main" id="{C119D067-E10B-4D85-AB51-984E93E5AD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882BAD0-D08F-4BBB-8868-2B5CE529CCC3}"/>
              </a:ext>
            </a:extLst>
          </p:cNvPr>
          <p:cNvSpPr txBox="1"/>
          <p:nvPr/>
        </p:nvSpPr>
        <p:spPr>
          <a:xfrm>
            <a:off x="3255264" y="81703"/>
            <a:ext cx="747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Nef et Chapelle du Temple Malatesta</a:t>
            </a:r>
          </a:p>
        </p:txBody>
      </p:sp>
    </p:spTree>
    <p:extLst>
      <p:ext uri="{BB962C8B-B14F-4D97-AF65-F5344CB8AC3E}">
        <p14:creationId xmlns:p14="http://schemas.microsoft.com/office/powerpoint/2010/main" val="3886784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église, pierre&#10;&#10;Description générée automatiquement">
            <a:extLst>
              <a:ext uri="{FF2B5EF4-FFF2-40B4-BE49-F238E27FC236}">
                <a16:creationId xmlns:a16="http://schemas.microsoft.com/office/drawing/2014/main" id="{9E3F7A29-278C-49C8-B547-5CB165299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200025"/>
            <a:ext cx="9144000" cy="6457950"/>
          </a:xfrm>
          <a:prstGeom prst="rect">
            <a:avLst/>
          </a:prstGeom>
          <a:ln w="44450">
            <a:solidFill>
              <a:schemeClr val="accent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6029D4-C834-4577-A74D-0017407765AA}"/>
              </a:ext>
            </a:extLst>
          </p:cNvPr>
          <p:cNvSpPr txBox="1"/>
          <p:nvPr/>
        </p:nvSpPr>
        <p:spPr>
          <a:xfrm>
            <a:off x="9410700" y="4983480"/>
            <a:ext cx="2103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De </a:t>
            </a:r>
            <a:r>
              <a:rPr lang="fr-FR" sz="2400" b="1" dirty="0" err="1">
                <a:solidFill>
                  <a:schemeClr val="bg1"/>
                </a:solidFill>
              </a:rPr>
              <a:t>Malatestiano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585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extérieur, eau&#10;&#10;Description générée automatiquement">
            <a:extLst>
              <a:ext uri="{FF2B5EF4-FFF2-40B4-BE49-F238E27FC236}">
                <a16:creationId xmlns:a16="http://schemas.microsoft.com/office/drawing/2014/main" id="{6EE0F619-2A16-48FE-9107-732424594D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52449"/>
            <a:ext cx="11548534" cy="5983817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BEBCFD-58C7-40F8-BD7D-3F03548FF1E2}"/>
              </a:ext>
            </a:extLst>
          </p:cNvPr>
          <p:cNvSpPr txBox="1"/>
          <p:nvPr/>
        </p:nvSpPr>
        <p:spPr>
          <a:xfrm>
            <a:off x="4297680" y="71737"/>
            <a:ext cx="640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Région De Rimini (</a:t>
            </a:r>
            <a:r>
              <a:rPr lang="fr-FR" sz="2000" b="1" dirty="0" err="1"/>
              <a:t>Riccione</a:t>
            </a:r>
            <a:r>
              <a:rPr lang="fr-FR" sz="2000" b="1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552481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wind"/>
      </p:transition>
    </mc:Choice>
    <mc:Fallback xmlns=""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161</Words>
  <Application>Microsoft Office PowerPoint</Application>
  <PresentationFormat>Grand écran</PresentationFormat>
  <Paragraphs>22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2022-04-09T03:54:21Z</dcterms:created>
  <dcterms:modified xsi:type="dcterms:W3CDTF">2022-04-29T13:40:57Z</dcterms:modified>
</cp:coreProperties>
</file>