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entation.xml" ContentType="application/vnd.openxmlformats-officedocument.presentationml.presentation.main+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77" r:id="rId2"/>
    <p:sldId id="260" r:id="rId3"/>
    <p:sldId id="283" r:id="rId4"/>
    <p:sldId id="318" r:id="rId5"/>
    <p:sldId id="271" r:id="rId6"/>
    <p:sldId id="282" r:id="rId7"/>
    <p:sldId id="284" r:id="rId8"/>
    <p:sldId id="331" r:id="rId9"/>
    <p:sldId id="290" r:id="rId10"/>
    <p:sldId id="292" r:id="rId11"/>
    <p:sldId id="295" r:id="rId12"/>
    <p:sldId id="280" r:id="rId13"/>
    <p:sldId id="321" r:id="rId14"/>
    <p:sldId id="335" r:id="rId15"/>
    <p:sldId id="325" r:id="rId16"/>
    <p:sldId id="326" r:id="rId17"/>
    <p:sldId id="334" r:id="rId18"/>
    <p:sldId id="294" r:id="rId19"/>
    <p:sldId id="307" r:id="rId20"/>
    <p:sldId id="298" r:id="rId21"/>
    <p:sldId id="302" r:id="rId22"/>
    <p:sldId id="309" r:id="rId23"/>
    <p:sldId id="338" r:id="rId24"/>
    <p:sldId id="314" r:id="rId25"/>
    <p:sldId id="315" r:id="rId26"/>
    <p:sldId id="316" r:id="rId27"/>
    <p:sldId id="345" r:id="rId28"/>
    <p:sldId id="299" r:id="rId29"/>
    <p:sldId id="339" r:id="rId30"/>
    <p:sldId id="340" r:id="rId31"/>
    <p:sldId id="320"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17"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72"/>
    <a:srgbClr val="000000"/>
    <a:srgbClr val="089446"/>
    <a:srgbClr val="000B05"/>
    <a:srgbClr val="D9D9D9"/>
    <a:srgbClr val="A6A6A6"/>
    <a:srgbClr val="7F7F7F"/>
    <a:srgbClr val="595959"/>
    <a:srgbClr val="007F39"/>
    <a:srgbClr val="00BF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78DFAE-CF10-4EF4-8290-F44CB9954840}" v="319" dt="2022-04-19T02:48:30.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4" autoAdjust="0"/>
    <p:restoredTop sz="96344" autoAdjust="0"/>
  </p:normalViewPr>
  <p:slideViewPr>
    <p:cSldViewPr snapToGrid="0" showGuides="1">
      <p:cViewPr varScale="1">
        <p:scale>
          <a:sx n="114" d="100"/>
          <a:sy n="114" d="100"/>
        </p:scale>
        <p:origin x="672" y="102"/>
      </p:cViewPr>
      <p:guideLst>
        <p:guide pos="3817"/>
        <p:guide orient="horz" pos="216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Feuil1!$B$2</c:f>
              <c:strCache>
                <c:ptCount val="1"/>
                <c:pt idx="0">
                  <c:v>40</c:v>
                </c:pt>
              </c:strCache>
            </c:strRef>
          </c:tx>
          <c:spPr>
            <a:solidFill>
              <a:srgbClr val="00FF72"/>
            </a:solidFill>
            <a:ln w="41275">
              <a:solidFill>
                <a:srgbClr val="000B05"/>
              </a:solidFill>
            </a:ln>
          </c:spPr>
          <c:dPt>
            <c:idx val="0"/>
            <c:bubble3D val="0"/>
            <c:spPr>
              <a:solidFill>
                <a:srgbClr val="00FF72"/>
              </a:solidFill>
              <a:ln w="41275">
                <a:solidFill>
                  <a:srgbClr val="000B05"/>
                </a:solidFill>
              </a:ln>
              <a:effectLst/>
            </c:spPr>
            <c:extLst>
              <c:ext xmlns:c16="http://schemas.microsoft.com/office/drawing/2014/chart" uri="{C3380CC4-5D6E-409C-BE32-E72D297353CC}">
                <c16:uniqueId val="{00000002-F819-40A9-8D0C-EA2AB4316455}"/>
              </c:ext>
            </c:extLst>
          </c:dPt>
          <c:dPt>
            <c:idx val="1"/>
            <c:bubble3D val="0"/>
            <c:spPr>
              <a:solidFill>
                <a:schemeClr val="bg1">
                  <a:lumMod val="85000"/>
                </a:schemeClr>
              </a:solidFill>
              <a:ln w="41275">
                <a:solidFill>
                  <a:srgbClr val="000B05"/>
                </a:solidFill>
              </a:ln>
              <a:effectLst/>
            </c:spPr>
            <c:extLst>
              <c:ext xmlns:c16="http://schemas.microsoft.com/office/drawing/2014/chart" uri="{C3380CC4-5D6E-409C-BE32-E72D297353CC}">
                <c16:uniqueId val="{0000000A-F819-40A9-8D0C-EA2AB4316455}"/>
              </c:ext>
            </c:extLst>
          </c:dPt>
          <c:dPt>
            <c:idx val="2"/>
            <c:bubble3D val="0"/>
            <c:spPr>
              <a:solidFill>
                <a:schemeClr val="bg1">
                  <a:lumMod val="65000"/>
                </a:schemeClr>
              </a:solidFill>
              <a:ln w="41275">
                <a:solidFill>
                  <a:srgbClr val="000B05"/>
                </a:solidFill>
              </a:ln>
              <a:effectLst/>
            </c:spPr>
            <c:extLst>
              <c:ext xmlns:c16="http://schemas.microsoft.com/office/drawing/2014/chart" uri="{C3380CC4-5D6E-409C-BE32-E72D297353CC}">
                <c16:uniqueId val="{00000009-F819-40A9-8D0C-EA2AB4316455}"/>
              </c:ext>
            </c:extLst>
          </c:dPt>
          <c:dPt>
            <c:idx val="3"/>
            <c:bubble3D val="0"/>
            <c:spPr>
              <a:solidFill>
                <a:schemeClr val="accent1">
                  <a:lumMod val="50000"/>
                </a:schemeClr>
              </a:solidFill>
              <a:ln w="41275">
                <a:solidFill>
                  <a:srgbClr val="000B05"/>
                </a:solidFill>
              </a:ln>
              <a:effectLst/>
            </c:spPr>
            <c:extLst>
              <c:ext xmlns:c16="http://schemas.microsoft.com/office/drawing/2014/chart" uri="{C3380CC4-5D6E-409C-BE32-E72D297353CC}">
                <c16:uniqueId val="{00000008-F819-40A9-8D0C-EA2AB4316455}"/>
              </c:ext>
            </c:extLst>
          </c:dPt>
          <c:dPt>
            <c:idx val="4"/>
            <c:bubble3D val="0"/>
            <c:spPr>
              <a:solidFill>
                <a:schemeClr val="accent1">
                  <a:lumMod val="75000"/>
                </a:schemeClr>
              </a:solidFill>
              <a:ln w="41275">
                <a:solidFill>
                  <a:srgbClr val="000B05"/>
                </a:solidFill>
              </a:ln>
              <a:effectLst/>
            </c:spPr>
            <c:extLst>
              <c:ext xmlns:c16="http://schemas.microsoft.com/office/drawing/2014/chart" uri="{C3380CC4-5D6E-409C-BE32-E72D297353CC}">
                <c16:uniqueId val="{00000007-F819-40A9-8D0C-EA2AB4316455}"/>
              </c:ext>
            </c:extLst>
          </c:dPt>
          <c:dPt>
            <c:idx val="5"/>
            <c:bubble3D val="0"/>
            <c:spPr>
              <a:solidFill>
                <a:schemeClr val="accent1">
                  <a:lumMod val="60000"/>
                  <a:lumOff val="40000"/>
                </a:schemeClr>
              </a:solidFill>
              <a:ln w="41275">
                <a:solidFill>
                  <a:srgbClr val="000B05"/>
                </a:solidFill>
              </a:ln>
              <a:effectLst/>
            </c:spPr>
            <c:extLst>
              <c:ext xmlns:c16="http://schemas.microsoft.com/office/drawing/2014/chart" uri="{C3380CC4-5D6E-409C-BE32-E72D297353CC}">
                <c16:uniqueId val="{0000000B-F819-40A9-8D0C-EA2AB4316455}"/>
              </c:ext>
            </c:extLst>
          </c:dPt>
          <c:dPt>
            <c:idx val="6"/>
            <c:bubble3D val="0"/>
            <c:spPr>
              <a:solidFill>
                <a:schemeClr val="accent1">
                  <a:lumMod val="40000"/>
                  <a:lumOff val="60000"/>
                </a:schemeClr>
              </a:solidFill>
              <a:ln w="41275">
                <a:solidFill>
                  <a:srgbClr val="000B05"/>
                </a:solidFill>
              </a:ln>
              <a:effectLst/>
            </c:spPr>
            <c:extLst>
              <c:ext xmlns:c16="http://schemas.microsoft.com/office/drawing/2014/chart" uri="{C3380CC4-5D6E-409C-BE32-E72D297353CC}">
                <c16:uniqueId val="{00000005-F819-40A9-8D0C-EA2AB4316455}"/>
              </c:ext>
            </c:extLst>
          </c:dPt>
          <c:dPt>
            <c:idx val="7"/>
            <c:bubble3D val="0"/>
            <c:spPr>
              <a:solidFill>
                <a:schemeClr val="accent1">
                  <a:lumMod val="20000"/>
                  <a:lumOff val="80000"/>
                </a:schemeClr>
              </a:solidFill>
              <a:ln w="41275">
                <a:solidFill>
                  <a:srgbClr val="000B05"/>
                </a:solidFill>
              </a:ln>
              <a:effectLst/>
            </c:spPr>
            <c:extLst>
              <c:ext xmlns:c16="http://schemas.microsoft.com/office/drawing/2014/chart" uri="{C3380CC4-5D6E-409C-BE32-E72D297353CC}">
                <c16:uniqueId val="{00000004-F819-40A9-8D0C-EA2AB4316455}"/>
              </c:ext>
            </c:extLst>
          </c:dPt>
          <c:dPt>
            <c:idx val="8"/>
            <c:bubble3D val="0"/>
            <c:spPr>
              <a:solidFill>
                <a:schemeClr val="bg1"/>
              </a:solidFill>
              <a:ln w="41275">
                <a:solidFill>
                  <a:srgbClr val="000B05"/>
                </a:solidFill>
              </a:ln>
              <a:effectLst/>
            </c:spPr>
            <c:extLst>
              <c:ext xmlns:c16="http://schemas.microsoft.com/office/drawing/2014/chart" uri="{C3380CC4-5D6E-409C-BE32-E72D297353CC}">
                <c16:uniqueId val="{00000003-F819-40A9-8D0C-EA2AB4316455}"/>
              </c:ext>
            </c:extLst>
          </c:dPt>
          <c:dLbls>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Urbane Demi Bold" panose="00000700000000000000" pitchFamily="2"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F819-40A9-8D0C-EA2AB43164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95000"/>
                        <a:lumOff val="5000"/>
                      </a:schemeClr>
                    </a:solidFill>
                    <a:latin typeface="Urbane Demi Bold" panose="00000700000000000000"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Feuil1!$A$2:$A$10</c:f>
              <c:strCache>
                <c:ptCount val="9"/>
                <c:pt idx="0">
                  <c:v>Vente publique : 50%</c:v>
                </c:pt>
                <c:pt idx="1">
                  <c:v>Vente privée : 5%</c:v>
                </c:pt>
                <c:pt idx="2">
                  <c:v>Prévente :5%</c:v>
                </c:pt>
                <c:pt idx="3">
                  <c:v>Airdrop : 1%</c:v>
                </c:pt>
                <c:pt idx="4">
                  <c:v>Conseillers : 4%</c:v>
                </c:pt>
                <c:pt idx="5">
                  <c:v>Équipe: 12%</c:v>
                </c:pt>
                <c:pt idx="6">
                  <c:v>Développement : 4%</c:v>
                </c:pt>
                <c:pt idx="7">
                  <c:v>Marketing : 12%</c:v>
                </c:pt>
                <c:pt idx="8">
                  <c:v>Réserve de liquidité : 7%</c:v>
                </c:pt>
              </c:strCache>
            </c:strRef>
          </c:cat>
          <c:val>
            <c:numRef>
              <c:f>Feuil1!$B$2:$B$10</c:f>
              <c:numCache>
                <c:formatCode>General</c:formatCode>
                <c:ptCount val="9"/>
                <c:pt idx="0">
                  <c:v>40</c:v>
                </c:pt>
                <c:pt idx="1">
                  <c:v>10</c:v>
                </c:pt>
                <c:pt idx="2">
                  <c:v>10</c:v>
                </c:pt>
                <c:pt idx="3">
                  <c:v>17</c:v>
                </c:pt>
                <c:pt idx="4">
                  <c:v>5</c:v>
                </c:pt>
                <c:pt idx="5">
                  <c:v>7</c:v>
                </c:pt>
                <c:pt idx="6">
                  <c:v>6</c:v>
                </c:pt>
                <c:pt idx="7">
                  <c:v>4</c:v>
                </c:pt>
                <c:pt idx="8">
                  <c:v>1</c:v>
                </c:pt>
              </c:numCache>
            </c:numRef>
          </c:val>
          <c:extLst>
            <c:ext xmlns:c16="http://schemas.microsoft.com/office/drawing/2014/chart" uri="{C3380CC4-5D6E-409C-BE32-E72D297353CC}">
              <c16:uniqueId val="{00000000-F819-40A9-8D0C-EA2AB4316455}"/>
            </c:ext>
          </c:extLst>
        </c:ser>
        <c:dLbls>
          <c:showLegendKey val="0"/>
          <c:showVal val="0"/>
          <c:showCatName val="0"/>
          <c:showSerName val="0"/>
          <c:showPercent val="0"/>
          <c:showBubbleSize val="0"/>
          <c:showLeaderLines val="1"/>
        </c:dLbls>
        <c:firstSliceAng val="0"/>
        <c:holeSize val="7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DDA7F-AD64-4A05-BFCA-AD117FEC0E23}" type="datetimeFigureOut">
              <a:rPr lang="en-US" smtClean="0"/>
              <a:t>4/19/2022</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EA73A-2935-4017-8BD3-FA626980CFDD}" type="slidenum">
              <a:rPr lang="en-US" smtClean="0"/>
              <a:t>‹#›</a:t>
            </a:fld>
            <a:endParaRPr lang="en-US"/>
          </a:p>
        </p:txBody>
      </p:sp>
    </p:spTree>
    <p:extLst>
      <p:ext uri="{BB962C8B-B14F-4D97-AF65-F5344CB8AC3E}">
        <p14:creationId xmlns:p14="http://schemas.microsoft.com/office/powerpoint/2010/main" val="2369896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80EA73A-2935-4017-8BD3-FA626980CFDD}" type="slidenum">
              <a:rPr lang="en-US" smtClean="0"/>
              <a:t>6</a:t>
            </a:fld>
            <a:endParaRPr lang="en-US"/>
          </a:p>
        </p:txBody>
      </p:sp>
    </p:spTree>
    <p:extLst>
      <p:ext uri="{BB962C8B-B14F-4D97-AF65-F5344CB8AC3E}">
        <p14:creationId xmlns:p14="http://schemas.microsoft.com/office/powerpoint/2010/main" val="1680658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EA73A-2935-4017-8BD3-FA626980C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426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EA73A-2935-4017-8BD3-FA626980C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39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EA73A-2935-4017-8BD3-FA626980C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54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Fond vert  case le </a:t>
            </a:r>
            <a:r>
              <a:rPr lang="en-US" dirty="0" err="1"/>
              <a:t>contraste</a:t>
            </a:r>
            <a:r>
              <a:rPr lang="en-US" dirty="0"/>
              <a:t> </a:t>
            </a:r>
            <a:br>
              <a:rPr lang="en-US" dirty="0"/>
            </a:br>
            <a:br>
              <a:rPr lang="en-US" dirty="0"/>
            </a:br>
            <a:r>
              <a:rPr lang="en-US" dirty="0"/>
              <a:t>bord </a:t>
            </a:r>
            <a:r>
              <a:rPr lang="en-US" dirty="0" err="1"/>
              <a:t>arrondies</a:t>
            </a:r>
            <a:r>
              <a:rPr lang="en-US" dirty="0"/>
              <a:t> </a:t>
            </a:r>
            <a:r>
              <a:rPr lang="en-US" dirty="0" err="1"/>
              <a:t>detein</a:t>
            </a:r>
            <a:r>
              <a:rPr lang="en-US" dirty="0"/>
              <a:t> du </a:t>
            </a:r>
            <a:r>
              <a:rPr lang="en-US" dirty="0" err="1"/>
              <a:t>reste</a:t>
            </a:r>
            <a:r>
              <a:rPr lang="en-US" dirty="0"/>
              <a:t>  </a:t>
            </a:r>
            <a:br>
              <a:rPr lang="en-US" dirty="0"/>
            </a:br>
            <a:r>
              <a:rPr lang="en-US" dirty="0"/>
              <a:t>carte </a:t>
            </a:r>
            <a:r>
              <a:rPr lang="en-US" dirty="0" err="1"/>
              <a:t>fonctioon</a:t>
            </a:r>
            <a:r>
              <a:rPr lang="en-US" dirty="0"/>
              <a:t> </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EA73A-2935-4017-8BD3-FA626980C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115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Image scene de marriage + </a:t>
            </a:r>
            <a:r>
              <a:rPr lang="en-US" dirty="0" err="1"/>
              <a:t>supprimer</a:t>
            </a:r>
            <a:r>
              <a:rPr lang="en-US" dirty="0"/>
              <a:t> le fond vert </a:t>
            </a:r>
          </a:p>
          <a:p>
            <a:endParaRPr lang="en-US" dirty="0"/>
          </a:p>
          <a:p>
            <a:r>
              <a:rPr lang="en-US" dirty="0"/>
              <a:t>Petite carte </a:t>
            </a:r>
            <a:r>
              <a:rPr lang="en-US" dirty="0" err="1"/>
              <a:t>même</a:t>
            </a:r>
            <a:r>
              <a:rPr lang="en-US" dirty="0"/>
              <a:t> remarque </a:t>
            </a:r>
          </a:p>
        </p:txBody>
      </p:sp>
      <p:sp>
        <p:nvSpPr>
          <p:cNvPr id="4" name="Espace réservé du numéro de diapositive 3"/>
          <p:cNvSpPr>
            <a:spLocks noGrp="1"/>
          </p:cNvSpPr>
          <p:nvPr>
            <p:ph type="sldNum" sz="quarter" idx="5"/>
          </p:nvPr>
        </p:nvSpPr>
        <p:spPr/>
        <p:txBody>
          <a:bodyPr/>
          <a:lstStyle/>
          <a:p>
            <a:fld id="{480EA73A-2935-4017-8BD3-FA626980CFDD}" type="slidenum">
              <a:rPr lang="en-US" smtClean="0"/>
              <a:t>9</a:t>
            </a:fld>
            <a:endParaRPr lang="en-US"/>
          </a:p>
        </p:txBody>
      </p:sp>
    </p:spTree>
    <p:extLst>
      <p:ext uri="{BB962C8B-B14F-4D97-AF65-F5344CB8AC3E}">
        <p14:creationId xmlns:p14="http://schemas.microsoft.com/office/powerpoint/2010/main" val="338032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80EA73A-2935-4017-8BD3-FA626980CFDD}" type="slidenum">
              <a:rPr lang="en-US" smtClean="0"/>
              <a:t>10</a:t>
            </a:fld>
            <a:endParaRPr lang="en-US"/>
          </a:p>
        </p:txBody>
      </p:sp>
    </p:spTree>
    <p:extLst>
      <p:ext uri="{BB962C8B-B14F-4D97-AF65-F5344CB8AC3E}">
        <p14:creationId xmlns:p14="http://schemas.microsoft.com/office/powerpoint/2010/main" val="3979263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80EA73A-2935-4017-8BD3-FA626980CFDD}" type="slidenum">
              <a:rPr lang="en-US" smtClean="0"/>
              <a:t>12</a:t>
            </a:fld>
            <a:endParaRPr lang="en-US"/>
          </a:p>
        </p:txBody>
      </p:sp>
    </p:spTree>
    <p:extLst>
      <p:ext uri="{BB962C8B-B14F-4D97-AF65-F5344CB8AC3E}">
        <p14:creationId xmlns:p14="http://schemas.microsoft.com/office/powerpoint/2010/main" val="3820951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Fond vert  case le </a:t>
            </a:r>
            <a:r>
              <a:rPr lang="en-US" dirty="0" err="1"/>
              <a:t>contraste</a:t>
            </a:r>
            <a:r>
              <a:rPr lang="en-US" dirty="0"/>
              <a:t> </a:t>
            </a:r>
            <a:br>
              <a:rPr lang="en-US" dirty="0"/>
            </a:br>
            <a:br>
              <a:rPr lang="en-US" dirty="0"/>
            </a:br>
            <a:r>
              <a:rPr lang="en-US" dirty="0"/>
              <a:t>bord </a:t>
            </a:r>
            <a:r>
              <a:rPr lang="en-US" dirty="0" err="1"/>
              <a:t>arrondies</a:t>
            </a:r>
            <a:r>
              <a:rPr lang="en-US" dirty="0"/>
              <a:t> </a:t>
            </a:r>
            <a:r>
              <a:rPr lang="en-US" dirty="0" err="1"/>
              <a:t>detein</a:t>
            </a:r>
            <a:r>
              <a:rPr lang="en-US" dirty="0"/>
              <a:t> du </a:t>
            </a:r>
            <a:r>
              <a:rPr lang="en-US" dirty="0" err="1"/>
              <a:t>reste</a:t>
            </a:r>
            <a:r>
              <a:rPr lang="en-US" dirty="0"/>
              <a:t>  </a:t>
            </a:r>
            <a:br>
              <a:rPr lang="en-US" dirty="0"/>
            </a:br>
            <a:r>
              <a:rPr lang="en-US" dirty="0"/>
              <a:t>carte </a:t>
            </a:r>
            <a:r>
              <a:rPr lang="en-US" dirty="0" err="1"/>
              <a:t>fonctioon</a:t>
            </a:r>
            <a:r>
              <a:rPr lang="en-US" dirty="0"/>
              <a:t> </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EA73A-2935-4017-8BD3-FA626980C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918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Fond vert  case le </a:t>
            </a:r>
            <a:r>
              <a:rPr lang="en-US" dirty="0" err="1"/>
              <a:t>contraste</a:t>
            </a:r>
            <a:r>
              <a:rPr lang="en-US" dirty="0"/>
              <a:t> </a:t>
            </a:r>
            <a:br>
              <a:rPr lang="en-US" dirty="0"/>
            </a:br>
            <a:br>
              <a:rPr lang="en-US" dirty="0"/>
            </a:br>
            <a:r>
              <a:rPr lang="en-US" dirty="0"/>
              <a:t>bord </a:t>
            </a:r>
            <a:r>
              <a:rPr lang="en-US" dirty="0" err="1"/>
              <a:t>arrondies</a:t>
            </a:r>
            <a:r>
              <a:rPr lang="en-US" dirty="0"/>
              <a:t> </a:t>
            </a:r>
            <a:r>
              <a:rPr lang="en-US" dirty="0" err="1"/>
              <a:t>detein</a:t>
            </a:r>
            <a:r>
              <a:rPr lang="en-US" dirty="0"/>
              <a:t> du </a:t>
            </a:r>
            <a:r>
              <a:rPr lang="en-US" dirty="0" err="1"/>
              <a:t>reste</a:t>
            </a:r>
            <a:r>
              <a:rPr lang="en-US" dirty="0"/>
              <a:t>  </a:t>
            </a:r>
            <a:br>
              <a:rPr lang="en-US" dirty="0"/>
            </a:br>
            <a:r>
              <a:rPr lang="en-US" dirty="0"/>
              <a:t>carte </a:t>
            </a:r>
            <a:r>
              <a:rPr lang="en-US" dirty="0" err="1"/>
              <a:t>fonctioon</a:t>
            </a:r>
            <a:r>
              <a:rPr lang="en-US" dirty="0"/>
              <a:t> </a:t>
            </a:r>
          </a:p>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EA73A-2935-4017-8BD3-FA626980C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98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80EA73A-2935-4017-8BD3-FA626980CFDD}" type="slidenum">
              <a:rPr lang="en-US" smtClean="0"/>
              <a:t>21</a:t>
            </a:fld>
            <a:endParaRPr lang="en-US"/>
          </a:p>
        </p:txBody>
      </p:sp>
    </p:spTree>
    <p:extLst>
      <p:ext uri="{BB962C8B-B14F-4D97-AF65-F5344CB8AC3E}">
        <p14:creationId xmlns:p14="http://schemas.microsoft.com/office/powerpoint/2010/main" val="923349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0EA73A-2935-4017-8BD3-FA626980C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474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48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755952"/>
      </p:ext>
    </p:extLst>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8.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xml"/><Relationship Id="rId7" Type="http://schemas.openxmlformats.org/officeDocument/2006/relationships/image" Target="../media/image5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jpeg"/><Relationship Id="rId5" Type="http://schemas.openxmlformats.org/officeDocument/2006/relationships/image" Target="../media/image50.png"/><Relationship Id="rId10" Type="http://schemas.openxmlformats.org/officeDocument/2006/relationships/image" Target="../media/image4.svg"/><Relationship Id="rId4" Type="http://schemas.openxmlformats.org/officeDocument/2006/relationships/image" Target="../media/image49.jpe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55.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jpeg"/><Relationship Id="rId18" Type="http://schemas.openxmlformats.org/officeDocument/2006/relationships/image" Target="../media/image83.jpeg"/><Relationship Id="rId3" Type="http://schemas.openxmlformats.org/officeDocument/2006/relationships/image" Target="../media/image70.svg"/><Relationship Id="rId7" Type="http://schemas.openxmlformats.org/officeDocument/2006/relationships/image" Target="../media/image72.jpeg"/><Relationship Id="rId12" Type="http://schemas.openxmlformats.org/officeDocument/2006/relationships/image" Target="../media/image77.jpeg"/><Relationship Id="rId17" Type="http://schemas.openxmlformats.org/officeDocument/2006/relationships/image" Target="../media/image82.jpeg"/><Relationship Id="rId2" Type="http://schemas.openxmlformats.org/officeDocument/2006/relationships/image" Target="../media/image69.png"/><Relationship Id="rId16" Type="http://schemas.openxmlformats.org/officeDocument/2006/relationships/image" Target="../media/image81.jpe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76.jpeg"/><Relationship Id="rId5" Type="http://schemas.openxmlformats.org/officeDocument/2006/relationships/image" Target="../media/image71.png"/><Relationship Id="rId15" Type="http://schemas.openxmlformats.org/officeDocument/2006/relationships/image" Target="../media/image80.jpeg"/><Relationship Id="rId10" Type="http://schemas.openxmlformats.org/officeDocument/2006/relationships/image" Target="../media/image75.jpeg"/><Relationship Id="rId4" Type="http://schemas.openxmlformats.org/officeDocument/2006/relationships/image" Target="../media/image5.png"/><Relationship Id="rId9" Type="http://schemas.openxmlformats.org/officeDocument/2006/relationships/image" Target="../media/image74.jpeg"/><Relationship Id="rId14" Type="http://schemas.openxmlformats.org/officeDocument/2006/relationships/image" Target="../media/image79.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07/relationships/hdphoto" Target="../media/hdphoto5.wdp"/><Relationship Id="rId7" Type="http://schemas.openxmlformats.org/officeDocument/2006/relationships/image" Target="../media/image88.sv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s>
</file>

<file path=ppt/slides/_rels/slide2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56.svg"/><Relationship Id="rId3" Type="http://schemas.openxmlformats.org/officeDocument/2006/relationships/image" Target="../media/image5.png"/><Relationship Id="rId7" Type="http://schemas.openxmlformats.org/officeDocument/2006/relationships/image" Target="../media/image96.svg"/><Relationship Id="rId12" Type="http://schemas.openxmlformats.org/officeDocument/2006/relationships/image" Target="../media/image55.png"/><Relationship Id="rId17" Type="http://schemas.openxmlformats.org/officeDocument/2006/relationships/image" Target="../media/image104.svg"/><Relationship Id="rId2" Type="http://schemas.openxmlformats.org/officeDocument/2006/relationships/notesSlide" Target="../notesSlides/notesSlide8.xml"/><Relationship Id="rId16"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svg"/><Relationship Id="rId15" Type="http://schemas.openxmlformats.org/officeDocument/2006/relationships/image" Target="../media/image102.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 Id="rId14" Type="http://schemas.openxmlformats.org/officeDocument/2006/relationships/image" Target="../media/image101.png"/></Relationships>
</file>

<file path=ppt/slides/_rels/slide2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05.png"/><Relationship Id="rId7"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8.svg"/><Relationship Id="rId5" Type="http://schemas.openxmlformats.org/officeDocument/2006/relationships/image" Target="../media/image107.png"/><Relationship Id="rId4" Type="http://schemas.openxmlformats.org/officeDocument/2006/relationships/image" Target="../media/image106.sv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2.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svg"/><Relationship Id="rId4" Type="http://schemas.openxmlformats.org/officeDocument/2006/relationships/image" Target="../media/image109.png"/></Relationships>
</file>

<file path=ppt/slides/_rels/slide2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5.png"/><Relationship Id="rId7" Type="http://schemas.openxmlformats.org/officeDocument/2006/relationships/image" Target="../media/image116.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119.svg"/><Relationship Id="rId4" Type="http://schemas.openxmlformats.org/officeDocument/2006/relationships/image" Target="../media/image11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4.jpeg"/><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33.png"/><Relationship Id="rId18" Type="http://schemas.openxmlformats.org/officeDocument/2006/relationships/image" Target="../media/image136.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2.png"/><Relationship Id="rId17" Type="http://schemas.microsoft.com/office/2007/relationships/hdphoto" Target="../media/hdphoto9.wdp"/><Relationship Id="rId2" Type="http://schemas.openxmlformats.org/officeDocument/2006/relationships/image" Target="../media/image5.png"/><Relationship Id="rId16"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image" Target="../media/image128.png"/><Relationship Id="rId11" Type="http://schemas.openxmlformats.org/officeDocument/2006/relationships/image" Target="../media/image131.png"/><Relationship Id="rId5" Type="http://schemas.openxmlformats.org/officeDocument/2006/relationships/image" Target="../media/image127.png"/><Relationship Id="rId15" Type="http://schemas.openxmlformats.org/officeDocument/2006/relationships/image" Target="../media/image134.png"/><Relationship Id="rId10" Type="http://schemas.microsoft.com/office/2007/relationships/hdphoto" Target="../media/hdphoto7.wdp"/><Relationship Id="rId19" Type="http://schemas.microsoft.com/office/2007/relationships/hdphoto" Target="../media/hdphoto10.wdp"/><Relationship Id="rId4" Type="http://schemas.openxmlformats.org/officeDocument/2006/relationships/image" Target="../media/image126.svg"/><Relationship Id="rId9" Type="http://schemas.openxmlformats.org/officeDocument/2006/relationships/image" Target="../media/image130.png"/><Relationship Id="rId14" Type="http://schemas.microsoft.com/office/2007/relationships/hdphoto" Target="../media/hdphoto8.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44.png"/><Relationship Id="rId3" Type="http://schemas.openxmlformats.org/officeDocument/2006/relationships/image" Target="../media/image137.png"/><Relationship Id="rId7" Type="http://schemas.openxmlformats.org/officeDocument/2006/relationships/image" Target="../media/image141.png"/><Relationship Id="rId12" Type="http://schemas.microsoft.com/office/2007/relationships/hdphoto" Target="../media/hdphoto13.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0.png"/><Relationship Id="rId11" Type="http://schemas.openxmlformats.org/officeDocument/2006/relationships/image" Target="../media/image143.png"/><Relationship Id="rId5" Type="http://schemas.openxmlformats.org/officeDocument/2006/relationships/image" Target="../media/image139.png"/><Relationship Id="rId10" Type="http://schemas.microsoft.com/office/2007/relationships/hdphoto" Target="../media/hdphoto12.wdp"/><Relationship Id="rId4" Type="http://schemas.openxmlformats.org/officeDocument/2006/relationships/image" Target="../media/image138.svg"/><Relationship Id="rId9" Type="http://schemas.openxmlformats.org/officeDocument/2006/relationships/image" Target="../media/image142.png"/><Relationship Id="rId14" Type="http://schemas.openxmlformats.org/officeDocument/2006/relationships/image" Target="../media/image145.png"/></Relationships>
</file>

<file path=ppt/slides/_rels/slide3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47.sv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8.svg"/><Relationship Id="rId18" Type="http://schemas.openxmlformats.org/officeDocument/2006/relationships/image" Target="../media/image33.sv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31.svg"/><Relationship Id="rId1" Type="http://schemas.openxmlformats.org/officeDocument/2006/relationships/slideLayout" Target="../slideLayouts/slideLayout1.xml"/><Relationship Id="rId6" Type="http://schemas.openxmlformats.org/officeDocument/2006/relationships/image" Target="../media/image22.svg"/><Relationship Id="rId11" Type="http://schemas.openxmlformats.org/officeDocument/2006/relationships/image" Target="../media/image26.svg"/><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0.jpeg"/><Relationship Id="rId9" Type="http://schemas.openxmlformats.org/officeDocument/2006/relationships/image" Target="../media/image24.jpeg"/><Relationship Id="rId1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svg"/><Relationship Id="rId3" Type="http://schemas.openxmlformats.org/officeDocument/2006/relationships/image" Target="../media/image34.png"/><Relationship Id="rId7" Type="http://schemas.openxmlformats.org/officeDocument/2006/relationships/image" Target="../media/image38.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notesSlide" Target="../notesSlides/notesSlide3.xml"/><Relationship Id="rId16"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26.svg"/><Relationship Id="rId5" Type="http://schemas.openxmlformats.org/officeDocument/2006/relationships/image" Target="../media/image36.png"/><Relationship Id="rId15" Type="http://schemas.openxmlformats.org/officeDocument/2006/relationships/image" Target="../media/image44.svg"/><Relationship Id="rId10" Type="http://schemas.openxmlformats.org/officeDocument/2006/relationships/image" Target="../media/image25.png"/><Relationship Id="rId4" Type="http://schemas.openxmlformats.org/officeDocument/2006/relationships/image" Target="../media/image35.jpeg"/><Relationship Id="rId9" Type="http://schemas.openxmlformats.org/officeDocument/2006/relationships/image" Target="../media/image40.sv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B26D69D5-F0B7-47E7-89C6-3271388FBEC1}"/>
              </a:ext>
            </a:extLst>
          </p:cNvPr>
          <p:cNvGrpSpPr/>
          <p:nvPr/>
        </p:nvGrpSpPr>
        <p:grpSpPr>
          <a:xfrm>
            <a:off x="-1" y="-7143"/>
            <a:ext cx="12192001" cy="6865143"/>
            <a:chOff x="-1" y="-7143"/>
            <a:chExt cx="12192001" cy="6865143"/>
          </a:xfrm>
        </p:grpSpPr>
        <p:grpSp>
          <p:nvGrpSpPr>
            <p:cNvPr id="2" name="Groupe 1">
              <a:extLst>
                <a:ext uri="{FF2B5EF4-FFF2-40B4-BE49-F238E27FC236}">
                  <a16:creationId xmlns:a16="http://schemas.microsoft.com/office/drawing/2014/main" id="{C13EFE93-BD7D-45F7-B733-0BB7EB71C8C4}"/>
                </a:ext>
              </a:extLst>
            </p:cNvPr>
            <p:cNvGrpSpPr/>
            <p:nvPr/>
          </p:nvGrpSpPr>
          <p:grpSpPr>
            <a:xfrm>
              <a:off x="-1" y="0"/>
              <a:ext cx="12192001" cy="6858000"/>
              <a:chOff x="-1" y="0"/>
              <a:chExt cx="12192001" cy="6858000"/>
            </a:xfrm>
          </p:grpSpPr>
          <p:pic>
            <p:nvPicPr>
              <p:cNvPr id="4" name="Graphique 3">
                <a:extLst>
                  <a:ext uri="{FF2B5EF4-FFF2-40B4-BE49-F238E27FC236}">
                    <a16:creationId xmlns:a16="http://schemas.microsoft.com/office/drawing/2014/main" id="{23A451DF-94C2-45DC-B181-5EF46F6C7D2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79" b="20426"/>
              <a:stretch/>
            </p:blipFill>
            <p:spPr>
              <a:xfrm flipH="1">
                <a:off x="-1" y="3309154"/>
                <a:ext cx="12192001" cy="3548846"/>
              </a:xfrm>
              <a:prstGeom prst="rect">
                <a:avLst/>
              </a:prstGeom>
            </p:spPr>
          </p:pic>
          <p:sp>
            <p:nvSpPr>
              <p:cNvPr id="10" name="Rectangle 9">
                <a:extLst>
                  <a:ext uri="{FF2B5EF4-FFF2-40B4-BE49-F238E27FC236}">
                    <a16:creationId xmlns:a16="http://schemas.microsoft.com/office/drawing/2014/main" id="{33A4360D-A571-4A2F-B87E-336DEBA2CBB3}"/>
                  </a:ext>
                </a:extLst>
              </p:cNvPr>
              <p:cNvSpPr/>
              <p:nvPr/>
            </p:nvSpPr>
            <p:spPr>
              <a:xfrm>
                <a:off x="0" y="0"/>
                <a:ext cx="12192000" cy="6858000"/>
              </a:xfrm>
              <a:prstGeom prst="rect">
                <a:avLst/>
              </a:prstGeom>
              <a:gradFill>
                <a:gsLst>
                  <a:gs pos="0">
                    <a:schemeClr val="tx1"/>
                  </a:gs>
                  <a:gs pos="76000">
                    <a:srgbClr val="000000">
                      <a:alpha val="26000"/>
                    </a:srgbClr>
                  </a:gs>
                  <a:gs pos="27000">
                    <a:srgbClr val="000000">
                      <a:alpha val="50000"/>
                    </a:srgbClr>
                  </a:gs>
                  <a:gs pos="87000">
                    <a:srgbClr val="000000">
                      <a:alpha val="76000"/>
                    </a:srgbClr>
                  </a:gs>
                  <a:gs pos="14000">
                    <a:srgbClr val="000000"/>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57E4E51-2AE3-40ED-A933-C7E45C8E933D}"/>
                  </a:ext>
                </a:extLst>
              </p:cNvPr>
              <p:cNvSpPr/>
              <p:nvPr/>
            </p:nvSpPr>
            <p:spPr>
              <a:xfrm>
                <a:off x="0" y="0"/>
                <a:ext cx="12192000" cy="6858000"/>
              </a:xfrm>
              <a:prstGeom prst="rect">
                <a:avLst/>
              </a:prstGeom>
              <a:gradFill>
                <a:gsLst>
                  <a:gs pos="100000">
                    <a:schemeClr val="tx1"/>
                  </a:gs>
                  <a:gs pos="90000">
                    <a:schemeClr val="tx1">
                      <a:alpha val="0"/>
                    </a:schemeClr>
                  </a:gs>
                  <a:gs pos="44000">
                    <a:srgbClr val="000000">
                      <a:alpha val="0"/>
                    </a:srgbClr>
                  </a:gs>
                  <a:gs pos="35000">
                    <a:schemeClr val="tx1">
                      <a:alpha val="4700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48" name="Groupe 47">
              <a:extLst>
                <a:ext uri="{FF2B5EF4-FFF2-40B4-BE49-F238E27FC236}">
                  <a16:creationId xmlns:a16="http://schemas.microsoft.com/office/drawing/2014/main" id="{D1D36E0F-A888-4ABD-B609-83B9DCC12719}"/>
                </a:ext>
              </a:extLst>
            </p:cNvPr>
            <p:cNvGrpSpPr/>
            <p:nvPr/>
          </p:nvGrpSpPr>
          <p:grpSpPr>
            <a:xfrm>
              <a:off x="6370338" y="-7143"/>
              <a:ext cx="5035796" cy="4837273"/>
              <a:chOff x="6370338" y="-7143"/>
              <a:chExt cx="5035796" cy="4837273"/>
            </a:xfrm>
            <a:gradFill>
              <a:gsLst>
                <a:gs pos="100000">
                  <a:srgbClr val="3FFF96"/>
                </a:gs>
                <a:gs pos="0">
                  <a:srgbClr val="00DE64"/>
                </a:gs>
                <a:gs pos="41000">
                  <a:srgbClr val="00FF72"/>
                </a:gs>
              </a:gsLst>
              <a:lin ang="4800000" scaled="0"/>
            </a:gradFill>
          </p:grpSpPr>
          <p:sp>
            <p:nvSpPr>
              <p:cNvPr id="33" name="Forme libre : forme 32">
                <a:extLst>
                  <a:ext uri="{FF2B5EF4-FFF2-40B4-BE49-F238E27FC236}">
                    <a16:creationId xmlns:a16="http://schemas.microsoft.com/office/drawing/2014/main" id="{82DB39E6-5AE7-4BD6-B595-393199CA12B8}"/>
                  </a:ext>
                </a:extLst>
              </p:cNvPr>
              <p:cNvSpPr/>
              <p:nvPr/>
            </p:nvSpPr>
            <p:spPr>
              <a:xfrm>
                <a:off x="9672916" y="279898"/>
                <a:ext cx="1733218" cy="1647096"/>
              </a:xfrm>
              <a:custGeom>
                <a:avLst/>
                <a:gdLst>
                  <a:gd name="connsiteX0" fmla="*/ 1291840 w 1733218"/>
                  <a:gd name="connsiteY0" fmla="*/ 1055003 h 1647096"/>
                  <a:gd name="connsiteX1" fmla="*/ 1399494 w 1733218"/>
                  <a:gd name="connsiteY1" fmla="*/ 1647096 h 1647096"/>
                  <a:gd name="connsiteX2" fmla="*/ 1334902 w 1733218"/>
                  <a:gd name="connsiteY2" fmla="*/ 1614801 h 1647096"/>
                  <a:gd name="connsiteX3" fmla="*/ 861227 w 1733218"/>
                  <a:gd name="connsiteY3" fmla="*/ 1399494 h 1647096"/>
                  <a:gd name="connsiteX4" fmla="*/ 387552 w 1733218"/>
                  <a:gd name="connsiteY4" fmla="*/ 1614801 h 1647096"/>
                  <a:gd name="connsiteX5" fmla="*/ 322960 w 1733218"/>
                  <a:gd name="connsiteY5" fmla="*/ 1647096 h 1647096"/>
                  <a:gd name="connsiteX6" fmla="*/ 430613 w 1733218"/>
                  <a:gd name="connsiteY6" fmla="*/ 1055003 h 1647096"/>
                  <a:gd name="connsiteX7" fmla="*/ 0 w 1733218"/>
                  <a:gd name="connsiteY7" fmla="*/ 624389 h 1647096"/>
                  <a:gd name="connsiteX8" fmla="*/ 592094 w 1733218"/>
                  <a:gd name="connsiteY8" fmla="*/ 538267 h 1647096"/>
                  <a:gd name="connsiteX9" fmla="*/ 861227 w 1733218"/>
                  <a:gd name="connsiteY9" fmla="*/ 0 h 1647096"/>
                  <a:gd name="connsiteX10" fmla="*/ 1130360 w 1733218"/>
                  <a:gd name="connsiteY10" fmla="*/ 538267 h 1647096"/>
                  <a:gd name="connsiteX11" fmla="*/ 1733219 w 1733218"/>
                  <a:gd name="connsiteY11" fmla="*/ 624389 h 16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3218" h="1647096">
                    <a:moveTo>
                      <a:pt x="1291840" y="1055003"/>
                    </a:moveTo>
                    <a:lnTo>
                      <a:pt x="1399494" y="1647096"/>
                    </a:lnTo>
                    <a:lnTo>
                      <a:pt x="1334902" y="1614801"/>
                    </a:lnTo>
                    <a:lnTo>
                      <a:pt x="861227" y="1399494"/>
                    </a:lnTo>
                    <a:lnTo>
                      <a:pt x="387552" y="1614801"/>
                    </a:lnTo>
                    <a:lnTo>
                      <a:pt x="322960" y="1647096"/>
                    </a:lnTo>
                    <a:lnTo>
                      <a:pt x="430613" y="1055003"/>
                    </a:lnTo>
                    <a:lnTo>
                      <a:pt x="0" y="624389"/>
                    </a:lnTo>
                    <a:lnTo>
                      <a:pt x="592094" y="538267"/>
                    </a:lnTo>
                    <a:lnTo>
                      <a:pt x="861227" y="0"/>
                    </a:lnTo>
                    <a:lnTo>
                      <a:pt x="1130360" y="538267"/>
                    </a:lnTo>
                    <a:lnTo>
                      <a:pt x="1733219" y="624389"/>
                    </a:lnTo>
                    <a:close/>
                  </a:path>
                </a:pathLst>
              </a:custGeom>
              <a:grp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orme libre : forme 46">
                <a:extLst>
                  <a:ext uri="{FF2B5EF4-FFF2-40B4-BE49-F238E27FC236}">
                    <a16:creationId xmlns:a16="http://schemas.microsoft.com/office/drawing/2014/main" id="{38205A99-F54D-420D-996F-4A2FA23BDE9C}"/>
                  </a:ext>
                </a:extLst>
              </p:cNvPr>
              <p:cNvSpPr/>
              <p:nvPr/>
            </p:nvSpPr>
            <p:spPr>
              <a:xfrm>
                <a:off x="6370338" y="-7143"/>
                <a:ext cx="4639860" cy="4837273"/>
              </a:xfrm>
              <a:custGeom>
                <a:avLst/>
                <a:gdLst>
                  <a:gd name="connsiteX0" fmla="*/ 0 w 4639860"/>
                  <a:gd name="connsiteY0" fmla="*/ 0 h 4837273"/>
                  <a:gd name="connsiteX1" fmla="*/ 947350 w 4639860"/>
                  <a:gd name="connsiteY1" fmla="*/ 0 h 4837273"/>
                  <a:gd name="connsiteX2" fmla="*/ 947350 w 4639860"/>
                  <a:gd name="connsiteY2" fmla="*/ 2734395 h 4837273"/>
                  <a:gd name="connsiteX3" fmla="*/ 2303782 w 4639860"/>
                  <a:gd name="connsiteY3" fmla="*/ 4133889 h 4837273"/>
                  <a:gd name="connsiteX4" fmla="*/ 3703276 w 4639860"/>
                  <a:gd name="connsiteY4" fmla="*/ 2809753 h 4837273"/>
                  <a:gd name="connsiteX5" fmla="*/ 3703276 w 4639860"/>
                  <a:gd name="connsiteY5" fmla="*/ 2411435 h 4837273"/>
                  <a:gd name="connsiteX6" fmla="*/ 4176950 w 4639860"/>
                  <a:gd name="connsiteY6" fmla="*/ 2196129 h 4837273"/>
                  <a:gd name="connsiteX7" fmla="*/ 4639860 w 4639860"/>
                  <a:gd name="connsiteY7" fmla="*/ 2411435 h 4837273"/>
                  <a:gd name="connsiteX8" fmla="*/ 4639860 w 4639860"/>
                  <a:gd name="connsiteY8" fmla="*/ 2820518 h 4837273"/>
                  <a:gd name="connsiteX9" fmla="*/ 4586033 w 4639860"/>
                  <a:gd name="connsiteY9" fmla="*/ 3229601 h 4837273"/>
                  <a:gd name="connsiteX10" fmla="*/ 4539289 w 4639860"/>
                  <a:gd name="connsiteY10" fmla="*/ 3403194 h 4837273"/>
                  <a:gd name="connsiteX11" fmla="*/ 4338894 w 4639860"/>
                  <a:gd name="connsiteY11" fmla="*/ 3469679 h 4837273"/>
                  <a:gd name="connsiteX12" fmla="*/ 3761621 w 4639860"/>
                  <a:gd name="connsiteY12" fmla="*/ 4317775 h 4837273"/>
                  <a:gd name="connsiteX13" fmla="*/ 3753436 w 4639860"/>
                  <a:gd name="connsiteY13" fmla="*/ 4324997 h 4837273"/>
                  <a:gd name="connsiteX14" fmla="*/ 3697346 w 4639860"/>
                  <a:gd name="connsiteY14" fmla="*/ 4284795 h 4837273"/>
                  <a:gd name="connsiteX15" fmla="*/ 3479966 w 4639860"/>
                  <a:gd name="connsiteY15" fmla="*/ 4309831 h 4837273"/>
                  <a:gd name="connsiteX16" fmla="*/ 3262345 w 4639860"/>
                  <a:gd name="connsiteY16" fmla="*/ 4305738 h 4837273"/>
                  <a:gd name="connsiteX17" fmla="*/ 3241642 w 4639860"/>
                  <a:gd name="connsiteY17" fmla="*/ 4321386 h 4837273"/>
                  <a:gd name="connsiteX18" fmla="*/ 3227198 w 4639860"/>
                  <a:gd name="connsiteY18" fmla="*/ 4319942 h 4837273"/>
                  <a:gd name="connsiteX19" fmla="*/ 3064464 w 4639860"/>
                  <a:gd name="connsiteY19" fmla="*/ 4313683 h 4837273"/>
                  <a:gd name="connsiteX20" fmla="*/ 2916655 w 4639860"/>
                  <a:gd name="connsiteY20" fmla="*/ 4444159 h 4837273"/>
                  <a:gd name="connsiteX21" fmla="*/ 2744532 w 4639860"/>
                  <a:gd name="connsiteY21" fmla="*/ 4454992 h 4837273"/>
                  <a:gd name="connsiteX22" fmla="*/ 2577946 w 4639860"/>
                  <a:gd name="connsiteY22" fmla="*/ 4331497 h 4837273"/>
                  <a:gd name="connsiteX23" fmla="*/ 2363455 w 4639860"/>
                  <a:gd name="connsiteY23" fmla="*/ 4309590 h 4837273"/>
                  <a:gd name="connsiteX24" fmla="*/ 2214442 w 4639860"/>
                  <a:gd name="connsiteY24" fmla="*/ 4523119 h 4837273"/>
                  <a:gd name="connsiteX25" fmla="*/ 2191814 w 4639860"/>
                  <a:gd name="connsiteY25" fmla="*/ 4540933 h 4837273"/>
                  <a:gd name="connsiteX26" fmla="*/ 2033894 w 4639860"/>
                  <a:gd name="connsiteY26" fmla="*/ 4612670 h 4837273"/>
                  <a:gd name="connsiteX27" fmla="*/ 1971545 w 4639860"/>
                  <a:gd name="connsiteY27" fmla="*/ 4713537 h 4837273"/>
                  <a:gd name="connsiteX28" fmla="*/ 1929657 w 4639860"/>
                  <a:gd name="connsiteY28" fmla="*/ 4743869 h 4837273"/>
                  <a:gd name="connsiteX29" fmla="*/ 1857679 w 4639860"/>
                  <a:gd name="connsiteY29" fmla="*/ 4837273 h 4837273"/>
                  <a:gd name="connsiteX30" fmla="*/ 1656428 w 4639860"/>
                  <a:gd name="connsiteY30" fmla="*/ 4577042 h 4837273"/>
                  <a:gd name="connsiteX31" fmla="*/ 1650650 w 4639860"/>
                  <a:gd name="connsiteY31" fmla="*/ 4572709 h 4837273"/>
                  <a:gd name="connsiteX32" fmla="*/ 1444825 w 4639860"/>
                  <a:gd name="connsiteY32" fmla="*/ 4498323 h 4837273"/>
                  <a:gd name="connsiteX33" fmla="*/ 1272461 w 4639860"/>
                  <a:gd name="connsiteY33" fmla="*/ 4410456 h 4837273"/>
                  <a:gd name="connsiteX34" fmla="*/ 1100820 w 4639860"/>
                  <a:gd name="connsiteY34" fmla="*/ 4260481 h 4837273"/>
                  <a:gd name="connsiteX35" fmla="*/ 1054841 w 4639860"/>
                  <a:gd name="connsiteY35" fmla="*/ 4234723 h 4837273"/>
                  <a:gd name="connsiteX36" fmla="*/ 1053156 w 4639860"/>
                  <a:gd name="connsiteY36" fmla="*/ 4231593 h 4837273"/>
                  <a:gd name="connsiteX37" fmla="*/ 951326 w 4639860"/>
                  <a:gd name="connsiteY37" fmla="*/ 4058267 h 4837273"/>
                  <a:gd name="connsiteX38" fmla="*/ 791481 w 4639860"/>
                  <a:gd name="connsiteY38" fmla="*/ 4177429 h 4837273"/>
                  <a:gd name="connsiteX39" fmla="*/ 652339 w 4639860"/>
                  <a:gd name="connsiteY39" fmla="*/ 4343533 h 4837273"/>
                  <a:gd name="connsiteX40" fmla="*/ 649487 w 4639860"/>
                  <a:gd name="connsiteY40" fmla="*/ 4344411 h 4837273"/>
                  <a:gd name="connsiteX41" fmla="*/ 643137 w 4639860"/>
                  <a:gd name="connsiteY41" fmla="*/ 4338300 h 4837273"/>
                  <a:gd name="connsiteX42" fmla="*/ 0 w 4639860"/>
                  <a:gd name="connsiteY42" fmla="*/ 2734395 h 483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639860" h="4837273">
                    <a:moveTo>
                      <a:pt x="0" y="0"/>
                    </a:moveTo>
                    <a:lnTo>
                      <a:pt x="947350" y="0"/>
                    </a:lnTo>
                    <a:lnTo>
                      <a:pt x="947350" y="2734395"/>
                    </a:lnTo>
                    <a:cubicBezTo>
                      <a:pt x="936584" y="3498734"/>
                      <a:pt x="1539443" y="4123124"/>
                      <a:pt x="2303782" y="4133889"/>
                    </a:cubicBezTo>
                    <a:cubicBezTo>
                      <a:pt x="3046590" y="4144655"/>
                      <a:pt x="3670980" y="3552561"/>
                      <a:pt x="3703276" y="2809753"/>
                    </a:cubicBezTo>
                    <a:lnTo>
                      <a:pt x="3703276" y="2411435"/>
                    </a:lnTo>
                    <a:lnTo>
                      <a:pt x="4176950" y="2196129"/>
                    </a:lnTo>
                    <a:lnTo>
                      <a:pt x="4639860" y="2411435"/>
                    </a:lnTo>
                    <a:lnTo>
                      <a:pt x="4639860" y="2820518"/>
                    </a:lnTo>
                    <a:cubicBezTo>
                      <a:pt x="4639860" y="2960468"/>
                      <a:pt x="4618330" y="3100417"/>
                      <a:pt x="4586033" y="3229601"/>
                    </a:cubicBezTo>
                    <a:lnTo>
                      <a:pt x="4539289" y="3403194"/>
                    </a:lnTo>
                    <a:lnTo>
                      <a:pt x="4338894" y="3469679"/>
                    </a:lnTo>
                    <a:lnTo>
                      <a:pt x="3761621" y="4317775"/>
                    </a:lnTo>
                    <a:lnTo>
                      <a:pt x="3753436" y="4324997"/>
                    </a:lnTo>
                    <a:lnTo>
                      <a:pt x="3697346" y="4284795"/>
                    </a:lnTo>
                    <a:lnTo>
                      <a:pt x="3479966" y="4309831"/>
                    </a:lnTo>
                    <a:lnTo>
                      <a:pt x="3262345" y="4305738"/>
                    </a:lnTo>
                    <a:lnTo>
                      <a:pt x="3241642" y="4321386"/>
                    </a:lnTo>
                    <a:lnTo>
                      <a:pt x="3227198" y="4319942"/>
                    </a:lnTo>
                    <a:lnTo>
                      <a:pt x="3064464" y="4313683"/>
                    </a:lnTo>
                    <a:lnTo>
                      <a:pt x="2916655" y="4444159"/>
                    </a:lnTo>
                    <a:lnTo>
                      <a:pt x="2744532" y="4454992"/>
                    </a:lnTo>
                    <a:lnTo>
                      <a:pt x="2577946" y="4331497"/>
                    </a:lnTo>
                    <a:lnTo>
                      <a:pt x="2363455" y="4309590"/>
                    </a:lnTo>
                    <a:lnTo>
                      <a:pt x="2214442" y="4523119"/>
                    </a:lnTo>
                    <a:lnTo>
                      <a:pt x="2191814" y="4540933"/>
                    </a:lnTo>
                    <a:lnTo>
                      <a:pt x="2033894" y="4612670"/>
                    </a:lnTo>
                    <a:lnTo>
                      <a:pt x="1971545" y="4713537"/>
                    </a:lnTo>
                    <a:lnTo>
                      <a:pt x="1929657" y="4743869"/>
                    </a:lnTo>
                    <a:lnTo>
                      <a:pt x="1857679" y="4837273"/>
                    </a:lnTo>
                    <a:lnTo>
                      <a:pt x="1656428" y="4577042"/>
                    </a:lnTo>
                    <a:lnTo>
                      <a:pt x="1650650" y="4572709"/>
                    </a:lnTo>
                    <a:lnTo>
                      <a:pt x="1444825" y="4498323"/>
                    </a:lnTo>
                    <a:lnTo>
                      <a:pt x="1272461" y="4410456"/>
                    </a:lnTo>
                    <a:lnTo>
                      <a:pt x="1100820" y="4260481"/>
                    </a:lnTo>
                    <a:lnTo>
                      <a:pt x="1054841" y="4234723"/>
                    </a:lnTo>
                    <a:lnTo>
                      <a:pt x="1053156" y="4231593"/>
                    </a:lnTo>
                    <a:lnTo>
                      <a:pt x="951326" y="4058267"/>
                    </a:lnTo>
                    <a:lnTo>
                      <a:pt x="791481" y="4177429"/>
                    </a:lnTo>
                    <a:lnTo>
                      <a:pt x="652339" y="4343533"/>
                    </a:lnTo>
                    <a:lnTo>
                      <a:pt x="649487" y="4344411"/>
                    </a:lnTo>
                    <a:lnTo>
                      <a:pt x="643137" y="4338300"/>
                    </a:lnTo>
                    <a:cubicBezTo>
                      <a:pt x="241842" y="3918625"/>
                      <a:pt x="0" y="3352057"/>
                      <a:pt x="0" y="2734395"/>
                    </a:cubicBezTo>
                    <a:close/>
                  </a:path>
                </a:pathLst>
              </a:custGeom>
              <a:grp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grpSp>
      <p:pic>
        <p:nvPicPr>
          <p:cNvPr id="29" name="Graphique 28">
            <a:extLst>
              <a:ext uri="{FF2B5EF4-FFF2-40B4-BE49-F238E27FC236}">
                <a16:creationId xmlns:a16="http://schemas.microsoft.com/office/drawing/2014/main" id="{476780DC-FE59-4B9B-A3CD-839346678B3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39425" y="2233291"/>
            <a:ext cx="1025124" cy="321204"/>
          </a:xfrm>
          <a:prstGeom prst="rect">
            <a:avLst/>
          </a:prstGeom>
        </p:spPr>
      </p:pic>
      <p:sp>
        <p:nvSpPr>
          <p:cNvPr id="16" name="ZoneTexte 15">
            <a:extLst>
              <a:ext uri="{FF2B5EF4-FFF2-40B4-BE49-F238E27FC236}">
                <a16:creationId xmlns:a16="http://schemas.microsoft.com/office/drawing/2014/main" id="{825109F2-30D7-4DE2-BCA4-D26065241220}"/>
              </a:ext>
            </a:extLst>
          </p:cNvPr>
          <p:cNvSpPr txBox="1"/>
          <p:nvPr/>
        </p:nvSpPr>
        <p:spPr>
          <a:xfrm>
            <a:off x="1039425" y="2921901"/>
            <a:ext cx="4205675" cy="49244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rbane Medium" panose="00000600000000000000" pitchFamily="50" charset="0"/>
                <a:ea typeface="+mn-ea"/>
                <a:cs typeface="+mn-cs"/>
              </a:rPr>
              <a:t>Showcase your life</a:t>
            </a:r>
            <a:endParaRPr kumimoji="0" lang="fr-FR" sz="3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17" name="ZoneTexte 16">
            <a:extLst>
              <a:ext uri="{FF2B5EF4-FFF2-40B4-BE49-F238E27FC236}">
                <a16:creationId xmlns:a16="http://schemas.microsoft.com/office/drawing/2014/main" id="{2C7935F2-CF61-412B-9910-B798C97C26E5}"/>
              </a:ext>
            </a:extLst>
          </p:cNvPr>
          <p:cNvSpPr txBox="1"/>
          <p:nvPr/>
        </p:nvSpPr>
        <p:spPr>
          <a:xfrm>
            <a:off x="1039424" y="3418812"/>
            <a:ext cx="4205675" cy="492443"/>
          </a:xfrm>
          <a:prstGeom prst="rect">
            <a:avLst/>
          </a:prstGeom>
          <a:noFill/>
        </p:spPr>
        <p:txBody>
          <a:bodyPr wrap="square" lIns="0" tIns="0" rIns="0" bIns="0" rtlCol="0" anchor="ctr">
            <a:spAutoFit/>
          </a:bodyPr>
          <a:lstStyle/>
          <a:p>
            <a:pPr lvl="0">
              <a:defRPr/>
            </a:pPr>
            <a:r>
              <a:rPr lang="en-US" sz="3200" dirty="0">
                <a:solidFill>
                  <a:srgbClr val="00FF72"/>
                </a:solidFill>
                <a:latin typeface="Urbane Medium" panose="00000600000000000000" pitchFamily="50" charset="0"/>
              </a:rPr>
              <a:t>in your own private</a:t>
            </a:r>
            <a:endParaRPr kumimoji="0" lang="fr-FR" sz="3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18" name="ZoneTexte 17">
            <a:extLst>
              <a:ext uri="{FF2B5EF4-FFF2-40B4-BE49-F238E27FC236}">
                <a16:creationId xmlns:a16="http://schemas.microsoft.com/office/drawing/2014/main" id="{EF1BD985-E18E-49BA-8BA0-A2AFF8D7287B}"/>
              </a:ext>
            </a:extLst>
          </p:cNvPr>
          <p:cNvSpPr txBox="1"/>
          <p:nvPr/>
        </p:nvSpPr>
        <p:spPr>
          <a:xfrm>
            <a:off x="1039424" y="3895868"/>
            <a:ext cx="4205675" cy="492443"/>
          </a:xfrm>
          <a:prstGeom prst="rect">
            <a:avLst/>
          </a:prstGeom>
          <a:noFill/>
        </p:spPr>
        <p:txBody>
          <a:bodyPr wrap="square" lIns="0" tIns="0" rIns="0" bIns="0" rtlCol="0" anchor="ctr">
            <a:spAutoFit/>
          </a:bodyPr>
          <a:lstStyle/>
          <a:p>
            <a:pPr lvl="0">
              <a:defRPr/>
            </a:pPr>
            <a:r>
              <a:rPr lang="en-US" sz="3200" dirty="0">
                <a:solidFill>
                  <a:srgbClr val="00FF72"/>
                </a:solidFill>
                <a:latin typeface="Urbane Medium" panose="00000600000000000000" pitchFamily="50" charset="0"/>
              </a:rPr>
              <a:t>metaverse</a:t>
            </a:r>
            <a:endParaRPr kumimoji="0" lang="fr-FR" sz="3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Tree>
    <p:extLst>
      <p:ext uri="{BB962C8B-B14F-4D97-AF65-F5344CB8AC3E}">
        <p14:creationId xmlns:p14="http://schemas.microsoft.com/office/powerpoint/2010/main" val="238888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6" presetClass="emph" presetSubtype="0" fill="hold" nodeType="withEffect">
                                  <p:stCondLst>
                                    <p:cond delay="0"/>
                                  </p:stCondLst>
                                  <p:childTnLst>
                                    <p:animScale>
                                      <p:cBhvr>
                                        <p:cTn id="9" dur="10" fill="hold"/>
                                        <p:tgtEl>
                                          <p:spTgt spid="3"/>
                                        </p:tgtEl>
                                      </p:cBhvr>
                                      <p:by x="150000" y="150000"/>
                                    </p:animScale>
                                  </p:childTnLst>
                                </p:cTn>
                              </p:par>
                              <p:par>
                                <p:cTn id="10" presetID="6" presetClass="emph" presetSubtype="0" decel="100000" fill="hold" nodeType="withEffect">
                                  <p:stCondLst>
                                    <p:cond delay="0"/>
                                  </p:stCondLst>
                                  <p:childTnLst>
                                    <p:animScale>
                                      <p:cBhvr>
                                        <p:cTn id="11" dur="2000" fill="hold"/>
                                        <p:tgtEl>
                                          <p:spTgt spid="3"/>
                                        </p:tgtEl>
                                      </p:cBhvr>
                                      <p:by x="66700" y="66700"/>
                                    </p:animScale>
                                  </p:childTnLst>
                                </p:cTn>
                              </p:par>
                              <p:par>
                                <p:cTn id="12" presetID="10" presetClass="entr" presetSubtype="0" fill="hold" grpId="0" nodeType="withEffect">
                                  <p:stCondLst>
                                    <p:cond delay="25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42" presetClass="path" presetSubtype="0" decel="100000" fill="hold" grpId="1" nodeType="withEffect">
                                  <p:stCondLst>
                                    <p:cond delay="250"/>
                                  </p:stCondLst>
                                  <p:childTnLst>
                                    <p:animMotion origin="layout" path="M -2.29167E-6 0.03727 L -2.29167E-6 2.96296E-6 " pathEditMode="relative" rAng="0" ptsTypes="AA">
                                      <p:cBhvr>
                                        <p:cTn id="16" dur="1000" fill="hold"/>
                                        <p:tgtEl>
                                          <p:spTgt spid="16"/>
                                        </p:tgtEl>
                                        <p:attrNameLst>
                                          <p:attrName>ppt_x</p:attrName>
                                          <p:attrName>ppt_y</p:attrName>
                                        </p:attrNameLst>
                                      </p:cBhvr>
                                      <p:rCtr x="0" y="-1875"/>
                                    </p:animMotion>
                                  </p:childTnLst>
                                </p:cTn>
                              </p:par>
                              <p:par>
                                <p:cTn id="17" presetID="10" presetClass="entr" presetSubtype="0" fill="hold" grpId="0" nodeType="withEffect">
                                  <p:stCondLst>
                                    <p:cond delay="4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42" presetClass="path" presetSubtype="0" decel="100000" fill="hold" grpId="1" nodeType="withEffect">
                                  <p:stCondLst>
                                    <p:cond delay="400"/>
                                  </p:stCondLst>
                                  <p:childTnLst>
                                    <p:animMotion origin="layout" path="M -2.29167E-6 0.03727 L -2.29167E-6 2.96296E-6 " pathEditMode="relative" rAng="0" ptsTypes="AA">
                                      <p:cBhvr>
                                        <p:cTn id="21" dur="1000" fill="hold"/>
                                        <p:tgtEl>
                                          <p:spTgt spid="17"/>
                                        </p:tgtEl>
                                        <p:attrNameLst>
                                          <p:attrName>ppt_x</p:attrName>
                                          <p:attrName>ppt_y</p:attrName>
                                        </p:attrNameLst>
                                      </p:cBhvr>
                                      <p:rCtr x="0" y="-1875"/>
                                    </p:animMotion>
                                  </p:childTnLst>
                                </p:cTn>
                              </p:par>
                              <p:par>
                                <p:cTn id="22" presetID="10" presetClass="entr" presetSubtype="0" fill="hold" grpId="0" nodeType="withEffect">
                                  <p:stCondLst>
                                    <p:cond delay="55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42" presetClass="path" presetSubtype="0" decel="100000" fill="hold" grpId="1" nodeType="withEffect">
                                  <p:stCondLst>
                                    <p:cond delay="550"/>
                                  </p:stCondLst>
                                  <p:childTnLst>
                                    <p:animMotion origin="layout" path="M -2.29167E-6 0.03727 L -2.29167E-6 2.96296E-6 " pathEditMode="relative" rAng="0" ptsTypes="AA">
                                      <p:cBhvr>
                                        <p:cTn id="26" dur="1000" fill="hold"/>
                                        <p:tgtEl>
                                          <p:spTgt spid="18"/>
                                        </p:tgtEl>
                                        <p:attrNameLst>
                                          <p:attrName>ppt_x</p:attrName>
                                          <p:attrName>ppt_y</p:attrName>
                                        </p:attrNameLst>
                                      </p:cBhvr>
                                      <p:rCtr x="0" y="-1875"/>
                                    </p:animMotion>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42" presetClass="path" presetSubtype="0" decel="100000" fill="hold" nodeType="withEffect">
                                  <p:stCondLst>
                                    <p:cond delay="0"/>
                                  </p:stCondLst>
                                  <p:childTnLst>
                                    <p:animMotion origin="layout" path="M -3.75E-6 -0.03541 L -3.75E-6 -4.07407E-6 " pathEditMode="relative" rAng="0" ptsTypes="AA">
                                      <p:cBhvr>
                                        <p:cTn id="31" dur="1000" fill="hold"/>
                                        <p:tgtEl>
                                          <p:spTgt spid="2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80CFFF5B-883E-4E04-ADA6-BC578450191D}"/>
              </a:ext>
            </a:extLst>
          </p:cNvPr>
          <p:cNvSpPr/>
          <p:nvPr/>
        </p:nvSpPr>
        <p:spPr>
          <a:xfrm>
            <a:off x="570188" y="0"/>
            <a:ext cx="9733314" cy="6857999"/>
          </a:xfrm>
          <a:prstGeom prst="rect">
            <a:avLst/>
          </a:prstGeom>
          <a:gradFill>
            <a:gsLst>
              <a:gs pos="70000">
                <a:srgbClr val="000000"/>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0" name="Image 9" descr="Une image contenant blanc&#10;&#10;Description générée automatiquement">
            <a:extLst>
              <a:ext uri="{FF2B5EF4-FFF2-40B4-BE49-F238E27FC236}">
                <a16:creationId xmlns:a16="http://schemas.microsoft.com/office/drawing/2014/main" id="{063DAFED-FFD1-4EF6-9FF2-F4A5ED5E0ADA}"/>
              </a:ext>
            </a:extLst>
          </p:cNvPr>
          <p:cNvPicPr>
            <a:picLocks noChangeAspect="1"/>
          </p:cNvPicPr>
          <p:nvPr/>
        </p:nvPicPr>
        <p:blipFill rotWithShape="1">
          <a:blip r:embed="rId3" cstate="email">
            <a:alphaModFix amt="63000"/>
            <a:extLst>
              <a:ext uri="{BEBA8EAE-BF5A-486C-A8C5-ECC9F3942E4B}">
                <a14:imgProps xmlns:a14="http://schemas.microsoft.com/office/drawing/2010/main">
                  <a14:imgLayer r:embed="rId4">
                    <a14:imgEffect>
                      <a14:brightnessContrast contrast="36000"/>
                    </a14:imgEffect>
                  </a14:imgLayer>
                </a14:imgProps>
              </a:ext>
              <a:ext uri="{28A0092B-C50C-407E-A947-70E740481C1C}">
                <a14:useLocalDpi xmlns:a14="http://schemas.microsoft.com/office/drawing/2010/main"/>
              </a:ext>
            </a:extLst>
          </a:blip>
          <a:srcRect r="46667"/>
          <a:stretch/>
        </p:blipFill>
        <p:spPr>
          <a:xfrm>
            <a:off x="0" y="0"/>
            <a:ext cx="6096000" cy="6858000"/>
          </a:xfrm>
          <a:prstGeom prst="rect">
            <a:avLst/>
          </a:prstGeom>
        </p:spPr>
      </p:pic>
      <p:sp>
        <p:nvSpPr>
          <p:cNvPr id="89" name="Forme libre : forme 88">
            <a:extLst>
              <a:ext uri="{FF2B5EF4-FFF2-40B4-BE49-F238E27FC236}">
                <a16:creationId xmlns:a16="http://schemas.microsoft.com/office/drawing/2014/main" id="{D05A0A27-ED25-47BE-A1DD-B7DE3335588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DE52424F-8A7E-4113-AE19-E9225C3F181E}"/>
              </a:ext>
            </a:extLst>
          </p:cNvPr>
          <p:cNvSpPr/>
          <p:nvPr/>
        </p:nvSpPr>
        <p:spPr>
          <a:xfrm rot="10800000">
            <a:off x="1262435" y="-7"/>
            <a:ext cx="6714369" cy="6858001"/>
          </a:xfrm>
          <a:prstGeom prst="rect">
            <a:avLst/>
          </a:prstGeom>
          <a:gradFill>
            <a:gsLst>
              <a:gs pos="0">
                <a:srgbClr val="000000"/>
              </a:gs>
              <a:gs pos="28000">
                <a:srgbClr val="000000">
                  <a:alpha val="83000"/>
                </a:srgbClr>
              </a:gs>
              <a:gs pos="91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descr="Une image contenant jouet, automate&#10;&#10;Description générée automatiquement">
            <a:extLst>
              <a:ext uri="{FF2B5EF4-FFF2-40B4-BE49-F238E27FC236}">
                <a16:creationId xmlns:a16="http://schemas.microsoft.com/office/drawing/2014/main" id="{3683C85E-BE57-42BC-B458-2CA91BC3C6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343974" y="866775"/>
            <a:ext cx="4557422" cy="5124450"/>
          </a:xfrm>
          <a:prstGeom prst="rect">
            <a:avLst/>
          </a:prstGeom>
        </p:spPr>
      </p:pic>
      <p:grpSp>
        <p:nvGrpSpPr>
          <p:cNvPr id="25" name="Groupe 24">
            <a:extLst>
              <a:ext uri="{FF2B5EF4-FFF2-40B4-BE49-F238E27FC236}">
                <a16:creationId xmlns:a16="http://schemas.microsoft.com/office/drawing/2014/main" id="{FE0F3289-638F-453E-BAB8-ED9BD68C619C}"/>
              </a:ext>
            </a:extLst>
          </p:cNvPr>
          <p:cNvGrpSpPr/>
          <p:nvPr/>
        </p:nvGrpSpPr>
        <p:grpSpPr>
          <a:xfrm>
            <a:off x="11589488" y="297713"/>
            <a:ext cx="296437" cy="297610"/>
            <a:chOff x="194075" y="177800"/>
            <a:chExt cx="268327" cy="269390"/>
          </a:xfrm>
          <a:solidFill>
            <a:srgbClr val="00FF72"/>
          </a:solidFill>
        </p:grpSpPr>
        <p:sp>
          <p:nvSpPr>
            <p:cNvPr id="26" name="Forme libre : forme 25">
              <a:extLst>
                <a:ext uri="{FF2B5EF4-FFF2-40B4-BE49-F238E27FC236}">
                  <a16:creationId xmlns:a16="http://schemas.microsoft.com/office/drawing/2014/main" id="{0CABFCE7-F932-4E23-82EE-3C1AF0EC55B5}"/>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grpFill/>
            <a:ln w="5715" cap="flat">
              <a:noFill/>
              <a:prstDash val="solid"/>
              <a:miter/>
            </a:ln>
          </p:spPr>
          <p:txBody>
            <a:bodyPr rtlCol="0" anchor="ctr"/>
            <a:lstStyle/>
            <a:p>
              <a:endParaRPr lang="fr-FR"/>
            </a:p>
          </p:txBody>
        </p:sp>
        <p:sp>
          <p:nvSpPr>
            <p:cNvPr id="27" name="Forme libre : forme 26">
              <a:extLst>
                <a:ext uri="{FF2B5EF4-FFF2-40B4-BE49-F238E27FC236}">
                  <a16:creationId xmlns:a16="http://schemas.microsoft.com/office/drawing/2014/main" id="{69E3CFA0-B63B-49A3-B113-0DE9A1E3A8E5}"/>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grpFill/>
            <a:ln w="5715" cap="flat">
              <a:noFill/>
              <a:prstDash val="solid"/>
              <a:miter/>
            </a:ln>
          </p:spPr>
          <p:txBody>
            <a:bodyPr rtlCol="0" anchor="ctr"/>
            <a:lstStyle/>
            <a:p>
              <a:endParaRPr lang="fr-FR"/>
            </a:p>
          </p:txBody>
        </p:sp>
      </p:grpSp>
      <p:sp>
        <p:nvSpPr>
          <p:cNvPr id="6" name="ZoneTexte 5">
            <a:extLst>
              <a:ext uri="{FF2B5EF4-FFF2-40B4-BE49-F238E27FC236}">
                <a16:creationId xmlns:a16="http://schemas.microsoft.com/office/drawing/2014/main" id="{3F573DE5-1C69-4AF6-A8CC-88A4F0B479C7}"/>
              </a:ext>
            </a:extLst>
          </p:cNvPr>
          <p:cNvSpPr txBox="1"/>
          <p:nvPr/>
        </p:nvSpPr>
        <p:spPr>
          <a:xfrm>
            <a:off x="6918506" y="2188521"/>
            <a:ext cx="4291965" cy="1489894"/>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100" dirty="0">
                <a:solidFill>
                  <a:prstClr val="white"/>
                </a:solidFill>
                <a:latin typeface="Urbane Light" panose="00000400000000000000" pitchFamily="50" charset="0"/>
              </a:rPr>
              <a:t>You own a brand of running shoes with more than 30 years of existence. You present historic performances of a very specific shoe-model with which high-level athletes continue to break records. You want to highlight your story. You want to show when your basketball pair made history.
</a:t>
            </a:r>
            <a:endParaRPr kumimoji="0" lang="fr-FR" sz="1100" b="0" i="0" u="none" strike="noStrike" kern="1200" cap="none" spc="0" normalizeH="0" baseline="0" noProof="0" dirty="0">
              <a:ln>
                <a:noFill/>
              </a:ln>
              <a:solidFill>
                <a:prstClr val="white"/>
              </a:solidFill>
              <a:effectLst/>
              <a:uLnTx/>
              <a:uFillTx/>
              <a:latin typeface="Urbane Light" panose="00000400000000000000" pitchFamily="50" charset="0"/>
            </a:endParaRPr>
          </a:p>
        </p:txBody>
      </p:sp>
      <p:sp>
        <p:nvSpPr>
          <p:cNvPr id="7" name="ZoneTexte 6">
            <a:extLst>
              <a:ext uri="{FF2B5EF4-FFF2-40B4-BE49-F238E27FC236}">
                <a16:creationId xmlns:a16="http://schemas.microsoft.com/office/drawing/2014/main" id="{EFE4A52A-FFE5-480F-869F-3E4EA0F5A565}"/>
              </a:ext>
            </a:extLst>
          </p:cNvPr>
          <p:cNvSpPr txBox="1"/>
          <p:nvPr/>
        </p:nvSpPr>
        <p:spPr>
          <a:xfrm>
            <a:off x="6918506" y="1471387"/>
            <a:ext cx="3763419" cy="454227"/>
          </a:xfrm>
          <a:prstGeom prst="rect">
            <a:avLst/>
          </a:prstGeom>
          <a:noFill/>
        </p:spPr>
        <p:txBody>
          <a:bodyPr wrap="square" lIns="0" tIns="0" rIns="0" bIns="0" rtlCol="0" anchor="b">
            <a:spAutoFit/>
          </a:bodyPr>
          <a:lstStyle/>
          <a:p>
            <a:pPr lvl="0">
              <a:lnSpc>
                <a:spcPct val="120000"/>
              </a:lnSpc>
              <a:defRPr/>
            </a:pPr>
            <a:r>
              <a:rPr lang="fr-FR" sz="2800" dirty="0">
                <a:solidFill>
                  <a:prstClr val="white"/>
                </a:solidFill>
                <a:latin typeface="Urbane Medium" panose="00000600000000000000" pitchFamily="50" charset="0"/>
              </a:rPr>
              <a:t>Brands</a:t>
            </a:r>
          </a:p>
        </p:txBody>
      </p:sp>
      <p:sp>
        <p:nvSpPr>
          <p:cNvPr id="35" name="ZoneTexte 34">
            <a:extLst>
              <a:ext uri="{FF2B5EF4-FFF2-40B4-BE49-F238E27FC236}">
                <a16:creationId xmlns:a16="http://schemas.microsoft.com/office/drawing/2014/main" id="{65561C86-0823-4B37-8D68-7814B1A60ED4}"/>
              </a:ext>
            </a:extLst>
          </p:cNvPr>
          <p:cNvSpPr txBox="1"/>
          <p:nvPr/>
        </p:nvSpPr>
        <p:spPr>
          <a:xfrm>
            <a:off x="6921651" y="4097890"/>
            <a:ext cx="2778287" cy="212411"/>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fr-FR" sz="1050" dirty="0">
                <a:solidFill>
                  <a:srgbClr val="00FF72"/>
                </a:solidFill>
                <a:latin typeface="Urbane Medium" panose="00000600000000000000" pitchFamily="2" charset="0"/>
              </a:rPr>
              <a:t>Timeline: </a:t>
            </a:r>
            <a:r>
              <a:rPr lang="fr-FR" sz="1050" dirty="0" err="1">
                <a:solidFill>
                  <a:srgbClr val="00FF72"/>
                </a:solidFill>
                <a:latin typeface="Urbane Medium" panose="00000600000000000000" pitchFamily="2" charset="0"/>
              </a:rPr>
              <a:t>Metalines</a:t>
            </a:r>
            <a:r>
              <a:rPr lang="fr-FR" sz="1050" dirty="0">
                <a:solidFill>
                  <a:srgbClr val="00FF72"/>
                </a:solidFill>
                <a:latin typeface="Urbane Medium" panose="00000600000000000000" pitchFamily="2" charset="0"/>
              </a:rPr>
              <a:t>
</a:t>
            </a:r>
            <a:endParaRPr kumimoji="0" lang="fr-FR" sz="1050" b="0" i="0" u="none" strike="noStrike" kern="1200" cap="none" spc="0" normalizeH="0" baseline="0" noProof="0" dirty="0">
              <a:ln>
                <a:noFill/>
              </a:ln>
              <a:solidFill>
                <a:srgbClr val="00FF72"/>
              </a:solidFill>
              <a:effectLst/>
              <a:uLnTx/>
              <a:uFillTx/>
              <a:latin typeface="Urbane Light" panose="00000400000000000000" pitchFamily="50" charset="0"/>
              <a:ea typeface="+mn-ea"/>
              <a:cs typeface="+mn-cs"/>
            </a:endParaRPr>
          </a:p>
        </p:txBody>
      </p:sp>
      <p:grpSp>
        <p:nvGrpSpPr>
          <p:cNvPr id="2" name="Groupe 1">
            <a:extLst>
              <a:ext uri="{FF2B5EF4-FFF2-40B4-BE49-F238E27FC236}">
                <a16:creationId xmlns:a16="http://schemas.microsoft.com/office/drawing/2014/main" id="{1DA1875D-E276-4E13-95AB-8D7D1A5216A0}"/>
              </a:ext>
            </a:extLst>
          </p:cNvPr>
          <p:cNvGrpSpPr/>
          <p:nvPr/>
        </p:nvGrpSpPr>
        <p:grpSpPr>
          <a:xfrm>
            <a:off x="6918506" y="4521383"/>
            <a:ext cx="1301739" cy="1033852"/>
            <a:chOff x="6918506" y="4521383"/>
            <a:chExt cx="1301739" cy="1033852"/>
          </a:xfrm>
        </p:grpSpPr>
        <p:sp>
          <p:nvSpPr>
            <p:cNvPr id="37" name="Rectangle : avec coin rogné 36">
              <a:extLst>
                <a:ext uri="{FF2B5EF4-FFF2-40B4-BE49-F238E27FC236}">
                  <a16:creationId xmlns:a16="http://schemas.microsoft.com/office/drawing/2014/main" id="{B7288CA2-1CCF-422F-B6E3-85DA304E63FF}"/>
                </a:ext>
              </a:extLst>
            </p:cNvPr>
            <p:cNvSpPr/>
            <p:nvPr/>
          </p:nvSpPr>
          <p:spPr>
            <a:xfrm>
              <a:off x="6918506" y="4521383"/>
              <a:ext cx="1301739" cy="1033852"/>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ZoneTexte 37">
              <a:extLst>
                <a:ext uri="{FF2B5EF4-FFF2-40B4-BE49-F238E27FC236}">
                  <a16:creationId xmlns:a16="http://schemas.microsoft.com/office/drawing/2014/main" id="{F06DD398-5FAD-4E82-8BB4-541A9B7AA617}"/>
                </a:ext>
              </a:extLst>
            </p:cNvPr>
            <p:cNvSpPr txBox="1"/>
            <p:nvPr/>
          </p:nvSpPr>
          <p:spPr>
            <a:xfrm>
              <a:off x="7084563" y="4651546"/>
              <a:ext cx="974852" cy="457169"/>
            </a:xfrm>
            <a:prstGeom prst="rect">
              <a:avLst/>
            </a:prstGeom>
            <a:noFill/>
          </p:spPr>
          <p:txBody>
            <a:bodyPr wrap="square" lIns="0" tIns="0" rIns="0" bIns="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9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Moment 1 </a:t>
              </a:r>
            </a:p>
            <a:p>
              <a:pPr lvl="0">
                <a:lnSpc>
                  <a:spcPct val="110000"/>
                </a:lnSpc>
                <a:spcAft>
                  <a:spcPts val="600"/>
                </a:spcAft>
                <a:tabLst>
                  <a:tab pos="3048000" algn="l"/>
                </a:tabLst>
                <a:defRPr/>
              </a:pPr>
              <a:r>
                <a:rPr lang="en-US" sz="800" dirty="0">
                  <a:solidFill>
                    <a:prstClr val="white"/>
                  </a:solidFill>
                  <a:latin typeface="Urbane Light" panose="00000400000000000000" pitchFamily="50" charset="0"/>
                </a:rPr>
                <a:t>Gold medal of the running championship with the athlete *.
</a:t>
              </a:r>
              <a:endParaRPr kumimoji="0" lang="fr-FR" sz="8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grpSp>
      <p:grpSp>
        <p:nvGrpSpPr>
          <p:cNvPr id="3" name="Groupe 2">
            <a:extLst>
              <a:ext uri="{FF2B5EF4-FFF2-40B4-BE49-F238E27FC236}">
                <a16:creationId xmlns:a16="http://schemas.microsoft.com/office/drawing/2014/main" id="{322A0C20-EF15-43EE-B2B5-C304BA076686}"/>
              </a:ext>
            </a:extLst>
          </p:cNvPr>
          <p:cNvGrpSpPr/>
          <p:nvPr/>
        </p:nvGrpSpPr>
        <p:grpSpPr>
          <a:xfrm>
            <a:off x="8521771" y="4521383"/>
            <a:ext cx="1301739" cy="1033852"/>
            <a:chOff x="8521771" y="4521383"/>
            <a:chExt cx="1301739" cy="1033852"/>
          </a:xfrm>
        </p:grpSpPr>
        <p:sp>
          <p:nvSpPr>
            <p:cNvPr id="39" name="Rectangle : avec coin rogné 38">
              <a:extLst>
                <a:ext uri="{FF2B5EF4-FFF2-40B4-BE49-F238E27FC236}">
                  <a16:creationId xmlns:a16="http://schemas.microsoft.com/office/drawing/2014/main" id="{D4B2C1E0-DC73-46ED-A32D-E29F73EF725B}"/>
                </a:ext>
              </a:extLst>
            </p:cNvPr>
            <p:cNvSpPr/>
            <p:nvPr/>
          </p:nvSpPr>
          <p:spPr>
            <a:xfrm>
              <a:off x="8521771" y="4521383"/>
              <a:ext cx="1301739" cy="1033852"/>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ZoneTexte 39">
              <a:extLst>
                <a:ext uri="{FF2B5EF4-FFF2-40B4-BE49-F238E27FC236}">
                  <a16:creationId xmlns:a16="http://schemas.microsoft.com/office/drawing/2014/main" id="{E7504C0F-929B-4C50-A51A-1AF089173F87}"/>
                </a:ext>
              </a:extLst>
            </p:cNvPr>
            <p:cNvSpPr txBox="1"/>
            <p:nvPr/>
          </p:nvSpPr>
          <p:spPr>
            <a:xfrm>
              <a:off x="8687826" y="4651546"/>
              <a:ext cx="951655" cy="406922"/>
            </a:xfrm>
            <a:prstGeom prst="rect">
              <a:avLst/>
            </a:prstGeom>
            <a:noFill/>
          </p:spPr>
          <p:txBody>
            <a:bodyPr wrap="square" lIns="0" tIns="0" rIns="0" bIns="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9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Moment 2 </a:t>
              </a:r>
            </a:p>
            <a:p>
              <a:pPr lvl="0">
                <a:lnSpc>
                  <a:spcPct val="110000"/>
                </a:lnSpc>
                <a:spcAft>
                  <a:spcPts val="600"/>
                </a:spcAft>
                <a:tabLst>
                  <a:tab pos="3048000" algn="l"/>
                </a:tabLst>
                <a:defRPr/>
              </a:pPr>
              <a:r>
                <a:rPr lang="en-US" sz="800" dirty="0">
                  <a:solidFill>
                    <a:prstClr val="white"/>
                  </a:solidFill>
                  <a:latin typeface="Urbane Light" panose="00000400000000000000" pitchFamily="50" charset="0"/>
                </a:rPr>
                <a:t>New women's running world record with the athlete*.
</a:t>
              </a:r>
              <a:endParaRPr kumimoji="0" lang="fr-FR" sz="8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grpSp>
      <p:grpSp>
        <p:nvGrpSpPr>
          <p:cNvPr id="4" name="Groupe 3">
            <a:extLst>
              <a:ext uri="{FF2B5EF4-FFF2-40B4-BE49-F238E27FC236}">
                <a16:creationId xmlns:a16="http://schemas.microsoft.com/office/drawing/2014/main" id="{553214A6-C959-4826-AA3D-79612E4A8CA1}"/>
              </a:ext>
            </a:extLst>
          </p:cNvPr>
          <p:cNvGrpSpPr/>
          <p:nvPr/>
        </p:nvGrpSpPr>
        <p:grpSpPr>
          <a:xfrm>
            <a:off x="10117859" y="4521383"/>
            <a:ext cx="1301739" cy="1033852"/>
            <a:chOff x="10117859" y="4521383"/>
            <a:chExt cx="1301739" cy="1033852"/>
          </a:xfrm>
        </p:grpSpPr>
        <p:sp>
          <p:nvSpPr>
            <p:cNvPr id="41" name="Rectangle : avec coin rogné 40">
              <a:extLst>
                <a:ext uri="{FF2B5EF4-FFF2-40B4-BE49-F238E27FC236}">
                  <a16:creationId xmlns:a16="http://schemas.microsoft.com/office/drawing/2014/main" id="{31AD2487-AD1E-4E67-A9C0-5122F018DCDE}"/>
                </a:ext>
              </a:extLst>
            </p:cNvPr>
            <p:cNvSpPr/>
            <p:nvPr/>
          </p:nvSpPr>
          <p:spPr>
            <a:xfrm>
              <a:off x="10117859" y="4521383"/>
              <a:ext cx="1301739" cy="1033852"/>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ZoneTexte 41">
              <a:extLst>
                <a:ext uri="{FF2B5EF4-FFF2-40B4-BE49-F238E27FC236}">
                  <a16:creationId xmlns:a16="http://schemas.microsoft.com/office/drawing/2014/main" id="{95FADE36-C537-4746-AE69-DC8B083E4C48}"/>
                </a:ext>
              </a:extLst>
            </p:cNvPr>
            <p:cNvSpPr txBox="1"/>
            <p:nvPr/>
          </p:nvSpPr>
          <p:spPr>
            <a:xfrm>
              <a:off x="10283917" y="4651546"/>
              <a:ext cx="1035774" cy="402647"/>
            </a:xfrm>
            <a:prstGeom prst="rect">
              <a:avLst/>
            </a:prstGeom>
            <a:noFill/>
          </p:spPr>
          <p:txBody>
            <a:bodyPr wrap="square" lIns="0" tIns="0" rIns="0" bIns="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9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Moment 3</a:t>
              </a:r>
            </a:p>
            <a:p>
              <a:pPr lvl="0">
                <a:lnSpc>
                  <a:spcPct val="110000"/>
                </a:lnSpc>
                <a:spcAft>
                  <a:spcPts val="600"/>
                </a:spcAft>
                <a:tabLst>
                  <a:tab pos="3048000" algn="l"/>
                </a:tabLst>
                <a:defRPr/>
              </a:pPr>
              <a:r>
                <a:rPr lang="en-US" sz="800" dirty="0">
                  <a:solidFill>
                    <a:prstClr val="white"/>
                  </a:solidFill>
                  <a:latin typeface="Urbane Light" panose="00000400000000000000" pitchFamily="50" charset="0"/>
                </a:rPr>
                <a:t>Olympic medal at the Athens Olympics in 2004.
</a:t>
              </a:r>
              <a:endParaRPr kumimoji="0" lang="fr-FR" sz="8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grpSp>
      <p:cxnSp>
        <p:nvCxnSpPr>
          <p:cNvPr id="75" name="Connecteur droit 74">
            <a:extLst>
              <a:ext uri="{FF2B5EF4-FFF2-40B4-BE49-F238E27FC236}">
                <a16:creationId xmlns:a16="http://schemas.microsoft.com/office/drawing/2014/main" id="{94F234BD-B38F-4922-B2C8-99468F798EA7}"/>
              </a:ext>
            </a:extLst>
          </p:cNvPr>
          <p:cNvCxnSpPr>
            <a:cxnSpLocks/>
          </p:cNvCxnSpPr>
          <p:nvPr/>
        </p:nvCxnSpPr>
        <p:spPr>
          <a:xfrm>
            <a:off x="8271154" y="5042254"/>
            <a:ext cx="183722" cy="0"/>
          </a:xfrm>
          <a:prstGeom prst="line">
            <a:avLst/>
          </a:prstGeom>
          <a:ln cap="rnd">
            <a:solidFill>
              <a:schemeClr val="bg1">
                <a:alpha val="29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82D7CDA5-A7EB-4E3E-AFA6-EEF28B64474A}"/>
              </a:ext>
            </a:extLst>
          </p:cNvPr>
          <p:cNvCxnSpPr>
            <a:cxnSpLocks/>
          </p:cNvCxnSpPr>
          <p:nvPr/>
        </p:nvCxnSpPr>
        <p:spPr>
          <a:xfrm>
            <a:off x="9876117" y="5042254"/>
            <a:ext cx="183722" cy="0"/>
          </a:xfrm>
          <a:prstGeom prst="line">
            <a:avLst/>
          </a:prstGeom>
          <a:ln cap="rnd">
            <a:solidFill>
              <a:schemeClr val="bg1">
                <a:alpha val="29000"/>
              </a:schemeClr>
            </a:solidFill>
            <a:prstDash val="solid"/>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16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750" fill="hold"/>
                                        <p:tgtEl>
                                          <p:spTgt spid="89"/>
                                        </p:tgtEl>
                                        <p:attrNameLst>
                                          <p:attrName>ppt_x</p:attrName>
                                        </p:attrNameLst>
                                      </p:cBhvr>
                                      <p:tavLst>
                                        <p:tav tm="0">
                                          <p:val>
                                            <p:strVal val="#ppt_x"/>
                                          </p:val>
                                        </p:tav>
                                        <p:tav tm="100000">
                                          <p:val>
                                            <p:strVal val="#ppt_x"/>
                                          </p:val>
                                        </p:tav>
                                      </p:tavLst>
                                    </p:anim>
                                    <p:anim calcmode="lin" valueType="num">
                                      <p:cBhvr additive="base">
                                        <p:cTn id="8" dur="750" fill="hold"/>
                                        <p:tgtEl>
                                          <p:spTgt spid="89"/>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path" presetSubtype="0" decel="100000" fill="hold" grpId="1" nodeType="withEffect">
                                  <p:stCondLst>
                                    <p:cond delay="0"/>
                                  </p:stCondLst>
                                  <p:childTnLst>
                                    <p:animMotion origin="layout" path="M -4.79167E-6 0.04814 L -4.79167E-6 4.81481E-6 " pathEditMode="relative" rAng="0" ptsTypes="AA">
                                      <p:cBhvr>
                                        <p:cTn id="13" dur="1000" fill="hold"/>
                                        <p:tgtEl>
                                          <p:spTgt spid="7"/>
                                        </p:tgtEl>
                                        <p:attrNameLst>
                                          <p:attrName>ppt_x</p:attrName>
                                          <p:attrName>ppt_y</p:attrName>
                                        </p:attrNameLst>
                                      </p:cBhvr>
                                      <p:rCtr x="0" y="-2407"/>
                                    </p:animMotion>
                                  </p:childTnLst>
                                </p:cTn>
                              </p:par>
                              <p:par>
                                <p:cTn id="14" presetID="10" presetClass="entr" presetSubtype="0" fill="hold" grpId="0" nodeType="withEffect">
                                  <p:stCondLst>
                                    <p:cond delay="25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par>
                                <p:cTn id="17" presetID="42" presetClass="path" presetSubtype="0" decel="100000" fill="hold" grpId="1" nodeType="withEffect">
                                  <p:stCondLst>
                                    <p:cond delay="250"/>
                                  </p:stCondLst>
                                  <p:childTnLst>
                                    <p:animMotion origin="layout" path="M 1.11022E-16 0.04815 L 1.11022E-16 -7.40741E-7 " pathEditMode="relative" rAng="0" ptsTypes="AA">
                                      <p:cBhvr>
                                        <p:cTn id="18" dur="1000" fill="hold"/>
                                        <p:tgtEl>
                                          <p:spTgt spid="6">
                                            <p:txEl>
                                              <p:pRg st="0" end="0"/>
                                            </p:txEl>
                                          </p:spTgt>
                                        </p:tgtEl>
                                        <p:attrNameLst>
                                          <p:attrName>ppt_x</p:attrName>
                                          <p:attrName>ppt_y</p:attrName>
                                        </p:attrNameLst>
                                      </p:cBhvr>
                                      <p:rCtr x="0" y="-2407"/>
                                    </p:animMotion>
                                  </p:childTnLst>
                                </p:cTn>
                              </p:par>
                              <p:par>
                                <p:cTn id="19" presetID="10" presetClass="entr" presetSubtype="0" fill="hold" grpId="0" nodeType="withEffect">
                                  <p:stCondLst>
                                    <p:cond delay="500"/>
                                  </p:stCondLst>
                                  <p:childTnLst>
                                    <p:set>
                                      <p:cBhvr>
                                        <p:cTn id="20" dur="1" fill="hold">
                                          <p:stCondLst>
                                            <p:cond delay="0"/>
                                          </p:stCondLst>
                                        </p:cTn>
                                        <p:tgtEl>
                                          <p:spTgt spid="35">
                                            <p:txEl>
                                              <p:pRg st="0" end="0"/>
                                            </p:txEl>
                                          </p:spTgt>
                                        </p:tgtEl>
                                        <p:attrNameLst>
                                          <p:attrName>style.visibility</p:attrName>
                                        </p:attrNameLst>
                                      </p:cBhvr>
                                      <p:to>
                                        <p:strVal val="visible"/>
                                      </p:to>
                                    </p:set>
                                    <p:animEffect transition="in" filter="fade">
                                      <p:cBhvr>
                                        <p:cTn id="21" dur="500"/>
                                        <p:tgtEl>
                                          <p:spTgt spid="35">
                                            <p:txEl>
                                              <p:pRg st="0" end="0"/>
                                            </p:txEl>
                                          </p:spTgt>
                                        </p:tgtEl>
                                      </p:cBhvr>
                                    </p:animEffect>
                                  </p:childTnLst>
                                </p:cTn>
                              </p:par>
                              <p:par>
                                <p:cTn id="22" presetID="42" presetClass="path" presetSubtype="0" decel="100000" fill="hold" grpId="1" nodeType="withEffect">
                                  <p:stCondLst>
                                    <p:cond delay="500"/>
                                  </p:stCondLst>
                                  <p:childTnLst>
                                    <p:animMotion origin="layout" path="M -1.04167E-6 0.04815 L -1.04167E-6 1.11111E-6 " pathEditMode="relative" rAng="0" ptsTypes="AA">
                                      <p:cBhvr>
                                        <p:cTn id="23" dur="1000" fill="hold"/>
                                        <p:tgtEl>
                                          <p:spTgt spid="35">
                                            <p:txEl>
                                              <p:pRg st="0" end="0"/>
                                            </p:txEl>
                                          </p:spTgt>
                                        </p:tgtEl>
                                        <p:attrNameLst>
                                          <p:attrName>ppt_x</p:attrName>
                                          <p:attrName>ppt_y</p:attrName>
                                        </p:attrNameLst>
                                      </p:cBhvr>
                                      <p:rCtr x="0" y="-2407"/>
                                    </p:animMotion>
                                  </p:childTnLst>
                                </p:cTn>
                              </p:par>
                              <p:par>
                                <p:cTn id="24" presetID="10" presetClass="entr" presetSubtype="0" fill="hold" nodeType="withEffect">
                                  <p:stCondLst>
                                    <p:cond delay="100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500"/>
                                        <p:tgtEl>
                                          <p:spTgt spid="75"/>
                                        </p:tgtEl>
                                      </p:cBhvr>
                                    </p:animEffect>
                                  </p:childTnLst>
                                </p:cTn>
                              </p:par>
                              <p:par>
                                <p:cTn id="27" presetID="42" presetClass="path" presetSubtype="0" decel="100000" fill="hold" nodeType="withEffect">
                                  <p:stCondLst>
                                    <p:cond delay="1000"/>
                                  </p:stCondLst>
                                  <p:childTnLst>
                                    <p:animMotion origin="layout" path="M -3.125E-6 0.03356 L -3.125E-6 4.81481E-6 " pathEditMode="relative" rAng="0" ptsTypes="AA">
                                      <p:cBhvr>
                                        <p:cTn id="28" dur="1000" fill="hold"/>
                                        <p:tgtEl>
                                          <p:spTgt spid="75"/>
                                        </p:tgtEl>
                                        <p:attrNameLst>
                                          <p:attrName>ppt_x</p:attrName>
                                          <p:attrName>ppt_y</p:attrName>
                                        </p:attrNameLst>
                                      </p:cBhvr>
                                      <p:rCtr x="0" y="-1690"/>
                                    </p:animMotion>
                                  </p:childTnLst>
                                </p:cTn>
                              </p:par>
                              <p:par>
                                <p:cTn id="29" presetID="10" presetClass="entr" presetSubtype="0" fill="hold" nodeType="withEffect">
                                  <p:stCondLst>
                                    <p:cond delay="100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par>
                                <p:cTn id="32" presetID="42" presetClass="path" presetSubtype="0" decel="100000" fill="hold" nodeType="withEffect">
                                  <p:stCondLst>
                                    <p:cond delay="1000"/>
                                  </p:stCondLst>
                                  <p:childTnLst>
                                    <p:animMotion origin="layout" path="M -3.125E-6 0.03356 L -3.125E-6 4.81481E-6 " pathEditMode="relative" rAng="0" ptsTypes="AA">
                                      <p:cBhvr>
                                        <p:cTn id="33" dur="1000" fill="hold"/>
                                        <p:tgtEl>
                                          <p:spTgt spid="76"/>
                                        </p:tgtEl>
                                        <p:attrNameLst>
                                          <p:attrName>ppt_x</p:attrName>
                                          <p:attrName>ppt_y</p:attrName>
                                        </p:attrNameLst>
                                      </p:cBhvr>
                                      <p:rCtr x="0" y="-1690"/>
                                    </p:animMotion>
                                  </p:childTnLst>
                                </p:cTn>
                              </p:par>
                              <p:par>
                                <p:cTn id="34" presetID="10" presetClass="entr" presetSubtype="0" fill="hold" nodeType="withEffect">
                                  <p:stCondLst>
                                    <p:cond delay="85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par>
                                <p:cTn id="37" presetID="42" presetClass="path" presetSubtype="0" decel="100000" fill="hold" nodeType="withEffect">
                                  <p:stCondLst>
                                    <p:cond delay="850"/>
                                  </p:stCondLst>
                                  <p:childTnLst>
                                    <p:animMotion origin="layout" path="M -3.125E-6 0.03356 L -3.125E-6 4.81481E-6 " pathEditMode="relative" rAng="0" ptsTypes="AA">
                                      <p:cBhvr>
                                        <p:cTn id="38" dur="1000" fill="hold"/>
                                        <p:tgtEl>
                                          <p:spTgt spid="2"/>
                                        </p:tgtEl>
                                        <p:attrNameLst>
                                          <p:attrName>ppt_x</p:attrName>
                                          <p:attrName>ppt_y</p:attrName>
                                        </p:attrNameLst>
                                      </p:cBhvr>
                                      <p:rCtr x="0" y="-1690"/>
                                    </p:animMotion>
                                  </p:childTnLst>
                                </p:cTn>
                              </p:par>
                              <p:par>
                                <p:cTn id="39" presetID="10" presetClass="entr" presetSubtype="0" fill="hold" nodeType="withEffect">
                                  <p:stCondLst>
                                    <p:cond delay="95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42" presetClass="path" presetSubtype="0" decel="100000" fill="hold" nodeType="withEffect">
                                  <p:stCondLst>
                                    <p:cond delay="950"/>
                                  </p:stCondLst>
                                  <p:childTnLst>
                                    <p:animMotion origin="layout" path="M -3.125E-6 0.03356 L -3.125E-6 4.81481E-6 " pathEditMode="relative" rAng="0" ptsTypes="AA">
                                      <p:cBhvr>
                                        <p:cTn id="43" dur="1000" fill="hold"/>
                                        <p:tgtEl>
                                          <p:spTgt spid="3"/>
                                        </p:tgtEl>
                                        <p:attrNameLst>
                                          <p:attrName>ppt_x</p:attrName>
                                          <p:attrName>ppt_y</p:attrName>
                                        </p:attrNameLst>
                                      </p:cBhvr>
                                      <p:rCtr x="0" y="-1690"/>
                                    </p:animMotion>
                                  </p:childTnLst>
                                </p:cTn>
                              </p:par>
                              <p:par>
                                <p:cTn id="44" presetID="10" presetClass="entr" presetSubtype="0" fill="hold" nodeType="withEffect">
                                  <p:stCondLst>
                                    <p:cond delay="105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42" presetClass="path" presetSubtype="0" decel="100000" fill="hold" nodeType="withEffect">
                                  <p:stCondLst>
                                    <p:cond delay="1050"/>
                                  </p:stCondLst>
                                  <p:childTnLst>
                                    <p:animMotion origin="layout" path="M -3.125E-6 0.03356 L -3.125E-6 4.81481E-6 " pathEditMode="relative" rAng="0" ptsTypes="AA">
                                      <p:cBhvr>
                                        <p:cTn id="48" dur="1000" fill="hold"/>
                                        <p:tgtEl>
                                          <p:spTgt spid="4"/>
                                        </p:tgtEl>
                                        <p:attrNameLst>
                                          <p:attrName>ppt_x</p:attrName>
                                          <p:attrName>ppt_y</p:attrName>
                                        </p:attrNameLst>
                                      </p:cBhvr>
                                      <p:rCtr x="0" y="-1690"/>
                                    </p:animMotion>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750"/>
                                        <p:tgtEl>
                                          <p:spTgt spid="22"/>
                                        </p:tgtEl>
                                      </p:cBhvr>
                                    </p:animEffect>
                                  </p:childTnLst>
                                </p:cTn>
                              </p:par>
                              <p:par>
                                <p:cTn id="52" presetID="6" presetClass="emph" presetSubtype="0" fill="hold" nodeType="withEffect">
                                  <p:stCondLst>
                                    <p:cond delay="0"/>
                                  </p:stCondLst>
                                  <p:childTnLst>
                                    <p:animScale>
                                      <p:cBhvr>
                                        <p:cTn id="53" dur="10" fill="hold"/>
                                        <p:tgtEl>
                                          <p:spTgt spid="22"/>
                                        </p:tgtEl>
                                      </p:cBhvr>
                                      <p:by x="66700" y="66700"/>
                                    </p:animScale>
                                  </p:childTnLst>
                                </p:cTn>
                              </p:par>
                              <p:par>
                                <p:cTn id="54" presetID="6" presetClass="emph" presetSubtype="0" decel="100000" fill="hold" nodeType="withEffect">
                                  <p:stCondLst>
                                    <p:cond delay="0"/>
                                  </p:stCondLst>
                                  <p:childTnLst>
                                    <p:animScale>
                                      <p:cBhvr>
                                        <p:cTn id="55" dur="1000" fill="hold"/>
                                        <p:tgtEl>
                                          <p:spTgt spid="22"/>
                                        </p:tgtEl>
                                      </p:cBhvr>
                                      <p:by x="150000" y="150000"/>
                                    </p:animScale>
                                  </p:childTnLst>
                                </p:cTn>
                              </p:par>
                              <p:par>
                                <p:cTn id="56" presetID="10"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childTnLst>
                                </p:cTn>
                              </p:par>
                              <p:par>
                                <p:cTn id="59" presetID="6" presetClass="emph" presetSubtype="0" fill="hold" nodeType="withEffect">
                                  <p:stCondLst>
                                    <p:cond delay="0"/>
                                  </p:stCondLst>
                                  <p:childTnLst>
                                    <p:animScale>
                                      <p:cBhvr>
                                        <p:cTn id="60" dur="10" fill="hold"/>
                                        <p:tgtEl>
                                          <p:spTgt spid="10"/>
                                        </p:tgtEl>
                                      </p:cBhvr>
                                      <p:by x="150000" y="150000"/>
                                    </p:animScale>
                                  </p:childTnLst>
                                </p:cTn>
                              </p:par>
                              <p:par>
                                <p:cTn id="61" presetID="6" presetClass="emph" presetSubtype="0" decel="100000" fill="hold" nodeType="withEffect">
                                  <p:stCondLst>
                                    <p:cond delay="0"/>
                                  </p:stCondLst>
                                  <p:childTnLst>
                                    <p:animScale>
                                      <p:cBhvr>
                                        <p:cTn id="62" dur="1500" fill="hold"/>
                                        <p:tgtEl>
                                          <p:spTgt spid="10"/>
                                        </p:tgtEl>
                                      </p:cBhvr>
                                      <p:by x="66700" y="667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6" grpId="0" build="p"/>
      <p:bldP spid="6" grpId="1" build="p"/>
      <p:bldP spid="7" grpId="0"/>
      <p:bldP spid="7" grpId="1"/>
      <p:bldP spid="35" grpId="0" build="p"/>
      <p:bldP spid="35" grpI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3ECC7A69-0D42-4331-B86E-3B22452EE419}"/>
              </a:ext>
            </a:extLst>
          </p:cNvPr>
          <p:cNvPicPr>
            <a:picLocks noChangeAspect="1"/>
          </p:cNvPicPr>
          <p:nvPr/>
        </p:nvPicPr>
        <p:blipFill rotWithShape="1">
          <a:blip r:embed="rId4" cstate="email">
            <a:alphaModFix amt="76000"/>
            <a:extLst>
              <a:ext uri="{28A0092B-C50C-407E-A947-70E740481C1C}">
                <a14:useLocalDpi xmlns:a14="http://schemas.microsoft.com/office/drawing/2010/main"/>
              </a:ext>
            </a:extLst>
          </a:blip>
          <a:srcRect l="7625"/>
          <a:stretch/>
        </p:blipFill>
        <p:spPr>
          <a:xfrm>
            <a:off x="0" y="0"/>
            <a:ext cx="11262424" cy="6858000"/>
          </a:xfrm>
          <a:prstGeom prst="rect">
            <a:avLst/>
          </a:prstGeom>
        </p:spPr>
      </p:pic>
      <p:pic>
        <p:nvPicPr>
          <p:cNvPr id="17" name="Image 16">
            <a:extLst>
              <a:ext uri="{FF2B5EF4-FFF2-40B4-BE49-F238E27FC236}">
                <a16:creationId xmlns:a16="http://schemas.microsoft.com/office/drawing/2014/main" id="{8BA69162-DCC4-40AB-AE65-A26693F0CB91}"/>
              </a:ext>
            </a:extLst>
          </p:cNvPr>
          <p:cNvPicPr>
            <a:picLocks noChangeAspect="1"/>
          </p:cNvPicPr>
          <p:nvPr/>
        </p:nvPicPr>
        <p:blipFill>
          <a:blip r:embed="rId5">
            <a:alphaModFix amt="23000"/>
          </a:blip>
          <a:stretch>
            <a:fillRect/>
          </a:stretch>
        </p:blipFill>
        <p:spPr>
          <a:xfrm>
            <a:off x="3817539" y="367151"/>
            <a:ext cx="5246872" cy="6490849"/>
          </a:xfrm>
          <a:prstGeom prst="rect">
            <a:avLst/>
          </a:prstGeom>
        </p:spPr>
      </p:pic>
      <p:sp>
        <p:nvSpPr>
          <p:cNvPr id="89" name="Forme libre : forme 88">
            <a:extLst>
              <a:ext uri="{FF2B5EF4-FFF2-40B4-BE49-F238E27FC236}">
                <a16:creationId xmlns:a16="http://schemas.microsoft.com/office/drawing/2014/main" id="{D05A0A27-ED25-47BE-A1DD-B7DE3335588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ZoneTexte 9">
            <a:extLst>
              <a:ext uri="{FF2B5EF4-FFF2-40B4-BE49-F238E27FC236}">
                <a16:creationId xmlns:a16="http://schemas.microsoft.com/office/drawing/2014/main" id="{6D263893-2890-4AE9-96DF-439DBF217F61}"/>
              </a:ext>
            </a:extLst>
          </p:cNvPr>
          <p:cNvSpPr txBox="1"/>
          <p:nvPr/>
        </p:nvSpPr>
        <p:spPr>
          <a:xfrm>
            <a:off x="744869" y="2715021"/>
            <a:ext cx="3365118" cy="2935007"/>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200" dirty="0">
                <a:solidFill>
                  <a:srgbClr val="00FF72"/>
                </a:solidFill>
                <a:latin typeface="Urbane Medium"/>
              </a:rPr>
              <a:t>The mobile application will allow the creation of timelines as well as 2D moments with depth effects.
</a:t>
            </a:r>
            <a:r>
              <a:rPr lang="en-US" sz="1050" dirty="0">
                <a:solidFill>
                  <a:prstClr val="white"/>
                </a:solidFill>
                <a:latin typeface="Urbane Light" panose="00000400000000000000" pitchFamily="50" charset="0"/>
              </a:rPr>
              <a:t>These moments may contain several distinct elements such as photos, videos, texts and/or audio messages. They will be private by default and shareable with one or more people.
All the moments created and added on mobile will then also be viewable in virtual reality (VR).
</a:t>
            </a:r>
            <a:endParaRPr lang="fr-FR" sz="1050" dirty="0">
              <a:solidFill>
                <a:prstClr val="white"/>
              </a:solidFill>
              <a:latin typeface="Urbane Light" panose="00000400000000000000" pitchFamily="50" charset="0"/>
            </a:endParaRPr>
          </a:p>
        </p:txBody>
      </p:sp>
      <p:sp>
        <p:nvSpPr>
          <p:cNvPr id="12" name="ZoneTexte 11">
            <a:extLst>
              <a:ext uri="{FF2B5EF4-FFF2-40B4-BE49-F238E27FC236}">
                <a16:creationId xmlns:a16="http://schemas.microsoft.com/office/drawing/2014/main" id="{F053AAE5-A6AD-457C-8FA5-A5D773525846}"/>
              </a:ext>
            </a:extLst>
          </p:cNvPr>
          <p:cNvSpPr txBox="1"/>
          <p:nvPr/>
        </p:nvSpPr>
        <p:spPr>
          <a:xfrm>
            <a:off x="744868" y="1668050"/>
            <a:ext cx="2354467" cy="861774"/>
          </a:xfrm>
          <a:prstGeom prst="rect">
            <a:avLst/>
          </a:prstGeom>
          <a:noFill/>
        </p:spPr>
        <p:txBody>
          <a:bodyPr wrap="square" lIns="0" tIns="0" rIns="0" bIns="0" rtlCol="0" anchor="t">
            <a:spAutoFit/>
          </a:bodyPr>
          <a:lstStyle/>
          <a:p>
            <a:pPr lvl="0">
              <a:defRPr/>
            </a:pPr>
            <a:r>
              <a:rPr lang="fr-FR" sz="2800" dirty="0">
                <a:solidFill>
                  <a:prstClr val="white"/>
                </a:solidFill>
                <a:latin typeface="Urbane Medium" panose="00000600000000000000" pitchFamily="50" charset="0"/>
              </a:rPr>
              <a:t>Mobile Application</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ndParaRPr>
          </a:p>
        </p:txBody>
      </p:sp>
      <p:sp>
        <p:nvSpPr>
          <p:cNvPr id="28" name="Rectangle 27">
            <a:extLst>
              <a:ext uri="{FF2B5EF4-FFF2-40B4-BE49-F238E27FC236}">
                <a16:creationId xmlns:a16="http://schemas.microsoft.com/office/drawing/2014/main" id="{33AECC60-240C-4939-8951-966A3E463BDC}"/>
              </a:ext>
            </a:extLst>
          </p:cNvPr>
          <p:cNvSpPr/>
          <p:nvPr/>
        </p:nvSpPr>
        <p:spPr>
          <a:xfrm rot="10800000">
            <a:off x="9100326" y="-1"/>
            <a:ext cx="3091674" cy="6857999"/>
          </a:xfrm>
          <a:prstGeom prst="rect">
            <a:avLst/>
          </a:prstGeom>
          <a:gradFill>
            <a:gsLst>
              <a:gs pos="0">
                <a:srgbClr val="000000"/>
              </a:gs>
              <a:gs pos="28000">
                <a:srgbClr val="000000">
                  <a:alpha val="83000"/>
                </a:srgbClr>
              </a:gs>
              <a:gs pos="91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F0339099-1A9E-4038-859A-D608789F47D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7783" t="116" r="22807" b="5767"/>
          <a:stretch/>
        </p:blipFill>
        <p:spPr>
          <a:xfrm rot="21005633">
            <a:off x="6482163" y="2272042"/>
            <a:ext cx="1408368" cy="3004800"/>
          </a:xfrm>
          <a:custGeom>
            <a:avLst/>
            <a:gdLst>
              <a:gd name="connsiteX0" fmla="*/ 1293643 w 2213226"/>
              <a:gd name="connsiteY0" fmla="*/ 139 h 4721990"/>
              <a:gd name="connsiteX1" fmla="*/ 1494913 w 2213226"/>
              <a:gd name="connsiteY1" fmla="*/ 1419 h 4721990"/>
              <a:gd name="connsiteX2" fmla="*/ 2081213 w 2213226"/>
              <a:gd name="connsiteY2" fmla="*/ 108293 h 4721990"/>
              <a:gd name="connsiteX3" fmla="*/ 2193638 w 2213226"/>
              <a:gd name="connsiteY3" fmla="*/ 697371 h 4721990"/>
              <a:gd name="connsiteX4" fmla="*/ 2208381 w 2213226"/>
              <a:gd name="connsiteY4" fmla="*/ 4009138 h 4721990"/>
              <a:gd name="connsiteX5" fmla="*/ 2103006 w 2213226"/>
              <a:gd name="connsiteY5" fmla="*/ 4602551 h 4721990"/>
              <a:gd name="connsiteX6" fmla="*/ 1516398 w 2213226"/>
              <a:gd name="connsiteY6" fmla="*/ 4716078 h 4721990"/>
              <a:gd name="connsiteX7" fmla="*/ 708404 w 2213226"/>
              <a:gd name="connsiteY7" fmla="*/ 4720786 h 4721990"/>
              <a:gd name="connsiteX8" fmla="*/ 127236 w 2213226"/>
              <a:gd name="connsiteY8" fmla="*/ 4614181 h 4721990"/>
              <a:gd name="connsiteX9" fmla="*/ 14155 w 2213226"/>
              <a:gd name="connsiteY9" fmla="*/ 4030745 h 4721990"/>
              <a:gd name="connsiteX10" fmla="*/ 6706 w 2213226"/>
              <a:gd name="connsiteY10" fmla="*/ 716628 h 4721990"/>
              <a:gd name="connsiteX11" fmla="*/ 110393 w 2213226"/>
              <a:gd name="connsiteY11" fmla="*/ 117678 h 4721990"/>
              <a:gd name="connsiteX12" fmla="*/ 698580 w 2213226"/>
              <a:gd name="connsiteY12" fmla="*/ 4652 h 4721990"/>
              <a:gd name="connsiteX13" fmla="*/ 1293643 w 2213226"/>
              <a:gd name="connsiteY13" fmla="*/ 139 h 472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3226" h="4721990">
                <a:moveTo>
                  <a:pt x="1293643" y="139"/>
                </a:moveTo>
                <a:cubicBezTo>
                  <a:pt x="1359842" y="343"/>
                  <a:pt x="1426716" y="773"/>
                  <a:pt x="1494913" y="1419"/>
                </a:cubicBezTo>
                <a:cubicBezTo>
                  <a:pt x="1816936" y="4500"/>
                  <a:pt x="1977952" y="6015"/>
                  <a:pt x="2081213" y="108293"/>
                </a:cubicBezTo>
                <a:cubicBezTo>
                  <a:pt x="2184475" y="210570"/>
                  <a:pt x="2187511" y="372955"/>
                  <a:pt x="2193638" y="697371"/>
                </a:cubicBezTo>
                <a:cubicBezTo>
                  <a:pt x="2216432" y="1908510"/>
                  <a:pt x="2216345" y="2798205"/>
                  <a:pt x="2208381" y="4009138"/>
                </a:cubicBezTo>
                <a:cubicBezTo>
                  <a:pt x="2206261" y="4335707"/>
                  <a:pt x="2205179" y="4498963"/>
                  <a:pt x="2103006" y="4602551"/>
                </a:cubicBezTo>
                <a:cubicBezTo>
                  <a:pt x="2000833" y="4706139"/>
                  <a:pt x="1839343" y="4709417"/>
                  <a:pt x="1516398" y="4716078"/>
                </a:cubicBezTo>
                <a:cubicBezTo>
                  <a:pt x="1237903" y="4721730"/>
                  <a:pt x="985789" y="4723399"/>
                  <a:pt x="708404" y="4720786"/>
                </a:cubicBezTo>
                <a:cubicBezTo>
                  <a:pt x="389779" y="4717812"/>
                  <a:pt x="230471" y="4716299"/>
                  <a:pt x="127236" y="4614181"/>
                </a:cubicBezTo>
                <a:cubicBezTo>
                  <a:pt x="24002" y="4512063"/>
                  <a:pt x="20419" y="4351560"/>
                  <a:pt x="14155" y="4030745"/>
                </a:cubicBezTo>
                <a:cubicBezTo>
                  <a:pt x="-10466" y="2816326"/>
                  <a:pt x="3923" y="1928198"/>
                  <a:pt x="6706" y="716628"/>
                </a:cubicBezTo>
                <a:cubicBezTo>
                  <a:pt x="7463" y="386797"/>
                  <a:pt x="7867" y="221885"/>
                  <a:pt x="110393" y="117678"/>
                </a:cubicBezTo>
                <a:cubicBezTo>
                  <a:pt x="212919" y="13471"/>
                  <a:pt x="374825" y="10517"/>
                  <a:pt x="698580" y="4652"/>
                </a:cubicBezTo>
                <a:cubicBezTo>
                  <a:pt x="902519" y="939"/>
                  <a:pt x="1095045" y="-475"/>
                  <a:pt x="1293643" y="139"/>
                </a:cubicBezTo>
                <a:close/>
              </a:path>
            </a:pathLst>
          </a:custGeom>
          <a:solidFill>
            <a:schemeClr val="bg1"/>
          </a:solidFill>
          <a:ln w="6350" cap="flat">
            <a:gradFill>
              <a:gsLst>
                <a:gs pos="34000">
                  <a:schemeClr val="tx1">
                    <a:lumMod val="95000"/>
                    <a:lumOff val="5000"/>
                  </a:schemeClr>
                </a:gs>
                <a:gs pos="100000">
                  <a:srgbClr val="00FF72"/>
                </a:gs>
              </a:gsLst>
              <a:lin ang="5400000" scaled="1"/>
            </a:gradFill>
            <a:prstDash val="solid"/>
            <a:miter/>
          </a:ln>
          <a:effectLst>
            <a:outerShdw blurRad="762000" dist="50800" dir="5400000" algn="ctr" rotWithShape="0">
              <a:srgbClr val="000000">
                <a:alpha val="23000"/>
              </a:srgbClr>
            </a:outerShdw>
          </a:effectLst>
        </p:spPr>
      </p:pic>
      <p:pic>
        <p:nvPicPr>
          <p:cNvPr id="25" name="Image 24">
            <a:extLst>
              <a:ext uri="{FF2B5EF4-FFF2-40B4-BE49-F238E27FC236}">
                <a16:creationId xmlns:a16="http://schemas.microsoft.com/office/drawing/2014/main" id="{C6614B6E-57F6-480A-A2B2-612470BBDBD3}"/>
              </a:ext>
            </a:extLst>
          </p:cNvPr>
          <p:cNvPicPr>
            <a:picLocks noChangeAspect="1"/>
          </p:cNvPicPr>
          <p:nvPr/>
        </p:nvPicPr>
        <p:blipFill>
          <a:blip r:embed="rId7" cstate="email">
            <a:extLst>
              <a:ext uri="{28A0092B-C50C-407E-A947-70E740481C1C}">
                <a14:useLocalDpi xmlns:a14="http://schemas.microsoft.com/office/drawing/2010/main"/>
              </a:ext>
            </a:extLst>
          </a:blip>
          <a:srcRect l="34376" r="34376"/>
          <a:stretch/>
        </p:blipFill>
        <p:spPr>
          <a:xfrm rot="619050">
            <a:off x="9341893" y="1983378"/>
            <a:ext cx="1678966" cy="3582128"/>
          </a:xfrm>
          <a:custGeom>
            <a:avLst/>
            <a:gdLst>
              <a:gd name="connsiteX0" fmla="*/ 1293643 w 2213226"/>
              <a:gd name="connsiteY0" fmla="*/ 139 h 4721990"/>
              <a:gd name="connsiteX1" fmla="*/ 1494913 w 2213226"/>
              <a:gd name="connsiteY1" fmla="*/ 1419 h 4721990"/>
              <a:gd name="connsiteX2" fmla="*/ 2081213 w 2213226"/>
              <a:gd name="connsiteY2" fmla="*/ 108293 h 4721990"/>
              <a:gd name="connsiteX3" fmla="*/ 2193638 w 2213226"/>
              <a:gd name="connsiteY3" fmla="*/ 697371 h 4721990"/>
              <a:gd name="connsiteX4" fmla="*/ 2208381 w 2213226"/>
              <a:gd name="connsiteY4" fmla="*/ 4009138 h 4721990"/>
              <a:gd name="connsiteX5" fmla="*/ 2103006 w 2213226"/>
              <a:gd name="connsiteY5" fmla="*/ 4602551 h 4721990"/>
              <a:gd name="connsiteX6" fmla="*/ 1516398 w 2213226"/>
              <a:gd name="connsiteY6" fmla="*/ 4716078 h 4721990"/>
              <a:gd name="connsiteX7" fmla="*/ 708404 w 2213226"/>
              <a:gd name="connsiteY7" fmla="*/ 4720786 h 4721990"/>
              <a:gd name="connsiteX8" fmla="*/ 127236 w 2213226"/>
              <a:gd name="connsiteY8" fmla="*/ 4614181 h 4721990"/>
              <a:gd name="connsiteX9" fmla="*/ 14155 w 2213226"/>
              <a:gd name="connsiteY9" fmla="*/ 4030745 h 4721990"/>
              <a:gd name="connsiteX10" fmla="*/ 6706 w 2213226"/>
              <a:gd name="connsiteY10" fmla="*/ 716628 h 4721990"/>
              <a:gd name="connsiteX11" fmla="*/ 110393 w 2213226"/>
              <a:gd name="connsiteY11" fmla="*/ 117678 h 4721990"/>
              <a:gd name="connsiteX12" fmla="*/ 698580 w 2213226"/>
              <a:gd name="connsiteY12" fmla="*/ 4652 h 4721990"/>
              <a:gd name="connsiteX13" fmla="*/ 1293643 w 2213226"/>
              <a:gd name="connsiteY13" fmla="*/ 139 h 472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13226" h="4721990">
                <a:moveTo>
                  <a:pt x="1293643" y="139"/>
                </a:moveTo>
                <a:cubicBezTo>
                  <a:pt x="1359842" y="343"/>
                  <a:pt x="1426716" y="773"/>
                  <a:pt x="1494913" y="1419"/>
                </a:cubicBezTo>
                <a:cubicBezTo>
                  <a:pt x="1816936" y="4500"/>
                  <a:pt x="1977952" y="6015"/>
                  <a:pt x="2081213" y="108293"/>
                </a:cubicBezTo>
                <a:cubicBezTo>
                  <a:pt x="2184475" y="210570"/>
                  <a:pt x="2187511" y="372955"/>
                  <a:pt x="2193638" y="697371"/>
                </a:cubicBezTo>
                <a:cubicBezTo>
                  <a:pt x="2216432" y="1908510"/>
                  <a:pt x="2216345" y="2798205"/>
                  <a:pt x="2208381" y="4009138"/>
                </a:cubicBezTo>
                <a:cubicBezTo>
                  <a:pt x="2206261" y="4335707"/>
                  <a:pt x="2205179" y="4498963"/>
                  <a:pt x="2103006" y="4602551"/>
                </a:cubicBezTo>
                <a:cubicBezTo>
                  <a:pt x="2000833" y="4706139"/>
                  <a:pt x="1839343" y="4709417"/>
                  <a:pt x="1516398" y="4716078"/>
                </a:cubicBezTo>
                <a:cubicBezTo>
                  <a:pt x="1237903" y="4721730"/>
                  <a:pt x="985789" y="4723399"/>
                  <a:pt x="708404" y="4720786"/>
                </a:cubicBezTo>
                <a:cubicBezTo>
                  <a:pt x="389779" y="4717812"/>
                  <a:pt x="230471" y="4716299"/>
                  <a:pt x="127236" y="4614181"/>
                </a:cubicBezTo>
                <a:cubicBezTo>
                  <a:pt x="24002" y="4512063"/>
                  <a:pt x="20419" y="4351560"/>
                  <a:pt x="14155" y="4030745"/>
                </a:cubicBezTo>
                <a:cubicBezTo>
                  <a:pt x="-10466" y="2816326"/>
                  <a:pt x="3923" y="1928198"/>
                  <a:pt x="6706" y="716628"/>
                </a:cubicBezTo>
                <a:cubicBezTo>
                  <a:pt x="7463" y="386797"/>
                  <a:pt x="7867" y="221885"/>
                  <a:pt x="110393" y="117678"/>
                </a:cubicBezTo>
                <a:cubicBezTo>
                  <a:pt x="212919" y="13471"/>
                  <a:pt x="374825" y="10517"/>
                  <a:pt x="698580" y="4652"/>
                </a:cubicBezTo>
                <a:cubicBezTo>
                  <a:pt x="902519" y="939"/>
                  <a:pt x="1095045" y="-475"/>
                  <a:pt x="1293643" y="139"/>
                </a:cubicBezTo>
                <a:close/>
              </a:path>
            </a:pathLst>
          </a:custGeom>
          <a:solidFill>
            <a:schemeClr val="bg1"/>
          </a:solidFill>
          <a:ln w="6350" cap="flat">
            <a:gradFill>
              <a:gsLst>
                <a:gs pos="34000">
                  <a:schemeClr val="tx1">
                    <a:lumMod val="95000"/>
                    <a:lumOff val="5000"/>
                  </a:schemeClr>
                </a:gs>
                <a:gs pos="100000">
                  <a:srgbClr val="00FF72"/>
                </a:gs>
              </a:gsLst>
              <a:lin ang="5400000" scaled="1"/>
            </a:gradFill>
            <a:prstDash val="solid"/>
            <a:miter/>
          </a:ln>
          <a:effectLst>
            <a:outerShdw blurRad="762000" dist="50800" dir="5400000" algn="ctr" rotWithShape="0">
              <a:srgbClr val="000000">
                <a:alpha val="23000"/>
              </a:srgbClr>
            </a:outerShdw>
          </a:effectLst>
        </p:spPr>
      </p:pic>
      <p:pic>
        <p:nvPicPr>
          <p:cNvPr id="30" name="Image 29">
            <a:hlinkClick r:id="" action="ppaction://media"/>
            <a:extLst>
              <a:ext uri="{FF2B5EF4-FFF2-40B4-BE49-F238E27FC236}">
                <a16:creationId xmlns:a16="http://schemas.microsoft.com/office/drawing/2014/main" id="{3BA87720-E73B-4C0A-9399-39879DE0CC0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41013" t="15225" r="43212" b="24944"/>
          <a:stretch/>
        </p:blipFill>
        <p:spPr>
          <a:xfrm>
            <a:off x="7750130" y="1632490"/>
            <a:ext cx="1856523" cy="3960952"/>
          </a:xfrm>
          <a:custGeom>
            <a:avLst/>
            <a:gdLst>
              <a:gd name="connsiteX0" fmla="*/ 1085148 w 1856523"/>
              <a:gd name="connsiteY0" fmla="*/ 117 h 3960952"/>
              <a:gd name="connsiteX1" fmla="*/ 1253980 w 1856523"/>
              <a:gd name="connsiteY1" fmla="*/ 1190 h 3960952"/>
              <a:gd name="connsiteX2" fmla="*/ 1745786 w 1856523"/>
              <a:gd name="connsiteY2" fmla="*/ 90840 h 3960952"/>
              <a:gd name="connsiteX3" fmla="*/ 1840092 w 1856523"/>
              <a:gd name="connsiteY3" fmla="*/ 584977 h 3960952"/>
              <a:gd name="connsiteX4" fmla="*/ 1852459 w 1856523"/>
              <a:gd name="connsiteY4" fmla="*/ 3362990 h 3960952"/>
              <a:gd name="connsiteX5" fmla="*/ 1764067 w 1856523"/>
              <a:gd name="connsiteY5" fmla="*/ 3860763 h 3960952"/>
              <a:gd name="connsiteX6" fmla="*/ 1272002 w 1856523"/>
              <a:gd name="connsiteY6" fmla="*/ 3955993 h 3960952"/>
              <a:gd name="connsiteX7" fmla="*/ 594232 w 1856523"/>
              <a:gd name="connsiteY7" fmla="*/ 3959942 h 3960952"/>
              <a:gd name="connsiteX8" fmla="*/ 106730 w 1856523"/>
              <a:gd name="connsiteY8" fmla="*/ 3870519 h 3960952"/>
              <a:gd name="connsiteX9" fmla="*/ 11874 w 1856523"/>
              <a:gd name="connsiteY9" fmla="*/ 3381114 h 3960952"/>
              <a:gd name="connsiteX10" fmla="*/ 5625 w 1856523"/>
              <a:gd name="connsiteY10" fmla="*/ 601130 h 3960952"/>
              <a:gd name="connsiteX11" fmla="*/ 92601 w 1856523"/>
              <a:gd name="connsiteY11" fmla="*/ 98712 h 3960952"/>
              <a:gd name="connsiteX12" fmla="*/ 585991 w 1856523"/>
              <a:gd name="connsiteY12" fmla="*/ 3902 h 3960952"/>
              <a:gd name="connsiteX13" fmla="*/ 1085148 w 1856523"/>
              <a:gd name="connsiteY13" fmla="*/ 117 h 396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6523" h="3960952">
                <a:moveTo>
                  <a:pt x="1085148" y="117"/>
                </a:moveTo>
                <a:cubicBezTo>
                  <a:pt x="1140678" y="288"/>
                  <a:pt x="1196774" y="649"/>
                  <a:pt x="1253980" y="1190"/>
                </a:cubicBezTo>
                <a:cubicBezTo>
                  <a:pt x="1524103" y="3775"/>
                  <a:pt x="1659168" y="5046"/>
                  <a:pt x="1745786" y="90840"/>
                </a:cubicBezTo>
                <a:cubicBezTo>
                  <a:pt x="1832406" y="176633"/>
                  <a:pt x="1834952" y="312846"/>
                  <a:pt x="1840092" y="584977"/>
                </a:cubicBezTo>
                <a:cubicBezTo>
                  <a:pt x="1859212" y="1600918"/>
                  <a:pt x="1859139" y="2347221"/>
                  <a:pt x="1852459" y="3362990"/>
                </a:cubicBezTo>
                <a:cubicBezTo>
                  <a:pt x="1850680" y="3636926"/>
                  <a:pt x="1849773" y="3773870"/>
                  <a:pt x="1764067" y="3860763"/>
                </a:cubicBezTo>
                <a:cubicBezTo>
                  <a:pt x="1678361" y="3947656"/>
                  <a:pt x="1542898" y="3950406"/>
                  <a:pt x="1272002" y="3955993"/>
                </a:cubicBezTo>
                <a:cubicBezTo>
                  <a:pt x="1038392" y="3960734"/>
                  <a:pt x="826911" y="3962134"/>
                  <a:pt x="594232" y="3959942"/>
                </a:cubicBezTo>
                <a:cubicBezTo>
                  <a:pt x="326959" y="3957447"/>
                  <a:pt x="193327" y="3956178"/>
                  <a:pt x="106730" y="3870519"/>
                </a:cubicBezTo>
                <a:cubicBezTo>
                  <a:pt x="20134" y="3784859"/>
                  <a:pt x="17128" y="3650224"/>
                  <a:pt x="11874" y="3381114"/>
                </a:cubicBezTo>
                <a:cubicBezTo>
                  <a:pt x="-8779" y="2362422"/>
                  <a:pt x="3291" y="1617433"/>
                  <a:pt x="5625" y="601130"/>
                </a:cubicBezTo>
                <a:cubicBezTo>
                  <a:pt x="6260" y="324457"/>
                  <a:pt x="6599" y="186124"/>
                  <a:pt x="92601" y="98712"/>
                </a:cubicBezTo>
                <a:cubicBezTo>
                  <a:pt x="178603" y="11300"/>
                  <a:pt x="314415" y="8822"/>
                  <a:pt x="585991" y="3902"/>
                </a:cubicBezTo>
                <a:cubicBezTo>
                  <a:pt x="757061" y="788"/>
                  <a:pt x="918558" y="-398"/>
                  <a:pt x="1085148" y="117"/>
                </a:cubicBezTo>
                <a:close/>
              </a:path>
            </a:pathLst>
          </a:custGeom>
        </p:spPr>
      </p:pic>
      <p:pic>
        <p:nvPicPr>
          <p:cNvPr id="31" name="Graphique 30">
            <a:extLst>
              <a:ext uri="{FF2B5EF4-FFF2-40B4-BE49-F238E27FC236}">
                <a16:creationId xmlns:a16="http://schemas.microsoft.com/office/drawing/2014/main" id="{CB1B8565-B414-4872-9F21-5BB1F9E6F92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57612" y="3449790"/>
            <a:ext cx="1041558" cy="326352"/>
          </a:xfrm>
          <a:prstGeom prst="rect">
            <a:avLst/>
          </a:prstGeom>
        </p:spPr>
      </p:pic>
      <p:grpSp>
        <p:nvGrpSpPr>
          <p:cNvPr id="15" name="Groupe 14">
            <a:extLst>
              <a:ext uri="{FF2B5EF4-FFF2-40B4-BE49-F238E27FC236}">
                <a16:creationId xmlns:a16="http://schemas.microsoft.com/office/drawing/2014/main" id="{BA5F6611-B89E-477D-A874-6EF0A209A898}"/>
              </a:ext>
            </a:extLst>
          </p:cNvPr>
          <p:cNvGrpSpPr/>
          <p:nvPr/>
        </p:nvGrpSpPr>
        <p:grpSpPr>
          <a:xfrm>
            <a:off x="11589488" y="297713"/>
            <a:ext cx="296437" cy="297610"/>
            <a:chOff x="194075" y="177800"/>
            <a:chExt cx="268327" cy="269390"/>
          </a:xfrm>
        </p:grpSpPr>
        <p:sp>
          <p:nvSpPr>
            <p:cNvPr id="18" name="Forme libre : forme 17">
              <a:extLst>
                <a:ext uri="{FF2B5EF4-FFF2-40B4-BE49-F238E27FC236}">
                  <a16:creationId xmlns:a16="http://schemas.microsoft.com/office/drawing/2014/main" id="{7AB0C06C-4C25-4CD3-B812-B0E3E2DA6DAE}"/>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orme libre : forme 18">
              <a:extLst>
                <a:ext uri="{FF2B5EF4-FFF2-40B4-BE49-F238E27FC236}">
                  <a16:creationId xmlns:a16="http://schemas.microsoft.com/office/drawing/2014/main" id="{8937976F-7937-44FB-890B-755FED7E2C64}"/>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97608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6" presetClass="emph" presetSubtype="0" fill="hold" nodeType="withEffect">
                                  <p:stCondLst>
                                    <p:cond delay="0"/>
                                  </p:stCondLst>
                                  <p:childTnLst>
                                    <p:animScale>
                                      <p:cBhvr>
                                        <p:cTn id="9" dur="10" fill="hold"/>
                                        <p:tgtEl>
                                          <p:spTgt spid="17"/>
                                        </p:tgtEl>
                                      </p:cBhvr>
                                      <p:by x="150000" y="150000"/>
                                    </p:animScale>
                                  </p:childTnLst>
                                </p:cTn>
                              </p:par>
                              <p:par>
                                <p:cTn id="10" presetID="6" presetClass="emph" presetSubtype="0" decel="100000" fill="hold" nodeType="withEffect">
                                  <p:stCondLst>
                                    <p:cond delay="0"/>
                                  </p:stCondLst>
                                  <p:childTnLst>
                                    <p:animScale>
                                      <p:cBhvr>
                                        <p:cTn id="11" dur="1500" fill="hold"/>
                                        <p:tgtEl>
                                          <p:spTgt spid="17"/>
                                        </p:tgtEl>
                                      </p:cBhvr>
                                      <p:by x="66700" y="66700"/>
                                    </p:animScale>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750"/>
                                        <p:tgtEl>
                                          <p:spTgt spid="16"/>
                                        </p:tgtEl>
                                      </p:cBhvr>
                                    </p:animEffect>
                                  </p:childTnLst>
                                </p:cTn>
                              </p:par>
                              <p:par>
                                <p:cTn id="15" presetID="6" presetClass="emph" presetSubtype="0" fill="hold" nodeType="withEffect">
                                  <p:stCondLst>
                                    <p:cond delay="0"/>
                                  </p:stCondLst>
                                  <p:childTnLst>
                                    <p:animScale>
                                      <p:cBhvr>
                                        <p:cTn id="16" dur="10" fill="hold"/>
                                        <p:tgtEl>
                                          <p:spTgt spid="16"/>
                                        </p:tgtEl>
                                      </p:cBhvr>
                                      <p:by x="150000" y="150000"/>
                                    </p:animScale>
                                  </p:childTnLst>
                                </p:cTn>
                              </p:par>
                              <p:par>
                                <p:cTn id="17" presetID="6" presetClass="emph" presetSubtype="0" decel="100000" fill="hold" nodeType="withEffect">
                                  <p:stCondLst>
                                    <p:cond delay="0"/>
                                  </p:stCondLst>
                                  <p:childTnLst>
                                    <p:animScale>
                                      <p:cBhvr>
                                        <p:cTn id="18" dur="2000" fill="hold"/>
                                        <p:tgtEl>
                                          <p:spTgt spid="16"/>
                                        </p:tgtEl>
                                      </p:cBhvr>
                                      <p:by x="66700" y="66700"/>
                                    </p:animScale>
                                  </p:childTnLst>
                                </p:cTn>
                              </p:par>
                              <p:par>
                                <p:cTn id="19" presetID="10" presetClass="entr" presetSubtype="0" fill="hold" nodeType="withEffect">
                                  <p:stCondLst>
                                    <p:cond delay="75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750"/>
                                        <p:tgtEl>
                                          <p:spTgt spid="25"/>
                                        </p:tgtEl>
                                      </p:cBhvr>
                                    </p:animEffect>
                                  </p:childTnLst>
                                </p:cTn>
                              </p:par>
                              <p:par>
                                <p:cTn id="22" presetID="6" presetClass="emph" presetSubtype="0" fill="hold" nodeType="withEffect">
                                  <p:stCondLst>
                                    <p:cond delay="750"/>
                                  </p:stCondLst>
                                  <p:childTnLst>
                                    <p:animScale>
                                      <p:cBhvr>
                                        <p:cTn id="23" dur="10" fill="hold"/>
                                        <p:tgtEl>
                                          <p:spTgt spid="25"/>
                                        </p:tgtEl>
                                      </p:cBhvr>
                                      <p:by x="66700" y="66700"/>
                                    </p:animScale>
                                  </p:childTnLst>
                                </p:cTn>
                              </p:par>
                              <p:par>
                                <p:cTn id="24" presetID="6" presetClass="emph" presetSubtype="0" decel="100000" fill="hold" nodeType="withEffect">
                                  <p:stCondLst>
                                    <p:cond delay="750"/>
                                  </p:stCondLst>
                                  <p:childTnLst>
                                    <p:animScale>
                                      <p:cBhvr>
                                        <p:cTn id="25" dur="1000" fill="hold"/>
                                        <p:tgtEl>
                                          <p:spTgt spid="25"/>
                                        </p:tgtEl>
                                      </p:cBhvr>
                                      <p:by x="150000" y="150000"/>
                                    </p:animScale>
                                  </p:childTnLst>
                                </p:cTn>
                              </p:par>
                              <p:par>
                                <p:cTn id="26" presetID="10" presetClass="entr" presetSubtype="0" fill="hold" nodeType="withEffect">
                                  <p:stCondLst>
                                    <p:cond delay="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750"/>
                                        <p:tgtEl>
                                          <p:spTgt spid="24"/>
                                        </p:tgtEl>
                                      </p:cBhvr>
                                    </p:animEffect>
                                  </p:childTnLst>
                                </p:cTn>
                              </p:par>
                              <p:par>
                                <p:cTn id="29" presetID="6" presetClass="emph" presetSubtype="0" fill="hold" nodeType="withEffect">
                                  <p:stCondLst>
                                    <p:cond delay="500"/>
                                  </p:stCondLst>
                                  <p:childTnLst>
                                    <p:animScale>
                                      <p:cBhvr>
                                        <p:cTn id="30" dur="10" fill="hold"/>
                                        <p:tgtEl>
                                          <p:spTgt spid="24"/>
                                        </p:tgtEl>
                                      </p:cBhvr>
                                      <p:by x="66700" y="66700"/>
                                    </p:animScale>
                                  </p:childTnLst>
                                </p:cTn>
                              </p:par>
                              <p:par>
                                <p:cTn id="31" presetID="6" presetClass="emph" presetSubtype="0" decel="100000" fill="hold" nodeType="withEffect">
                                  <p:stCondLst>
                                    <p:cond delay="500"/>
                                  </p:stCondLst>
                                  <p:childTnLst>
                                    <p:animScale>
                                      <p:cBhvr>
                                        <p:cTn id="32" dur="1000" fill="hold"/>
                                        <p:tgtEl>
                                          <p:spTgt spid="24"/>
                                        </p:tgtEl>
                                      </p:cBhvr>
                                      <p:by x="150000" y="150000"/>
                                    </p:animScale>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750"/>
                                        <p:tgtEl>
                                          <p:spTgt spid="31"/>
                                        </p:tgtEl>
                                      </p:cBhvr>
                                    </p:animEffect>
                                  </p:childTnLst>
                                </p:cTn>
                              </p:par>
                              <p:par>
                                <p:cTn id="36" presetID="6" presetClass="emph" presetSubtype="0" fill="hold" nodeType="withEffect">
                                  <p:stCondLst>
                                    <p:cond delay="0"/>
                                  </p:stCondLst>
                                  <p:childTnLst>
                                    <p:animScale>
                                      <p:cBhvr>
                                        <p:cTn id="37" dur="10" fill="hold"/>
                                        <p:tgtEl>
                                          <p:spTgt spid="31"/>
                                        </p:tgtEl>
                                      </p:cBhvr>
                                      <p:by x="66700" y="66700"/>
                                    </p:animScale>
                                  </p:childTnLst>
                                </p:cTn>
                              </p:par>
                              <p:par>
                                <p:cTn id="38" presetID="6" presetClass="emph" presetSubtype="0" decel="100000" fill="hold" nodeType="withEffect">
                                  <p:stCondLst>
                                    <p:cond delay="0"/>
                                  </p:stCondLst>
                                  <p:childTnLst>
                                    <p:animScale>
                                      <p:cBhvr>
                                        <p:cTn id="39" dur="1000" fill="hold"/>
                                        <p:tgtEl>
                                          <p:spTgt spid="31"/>
                                        </p:tgtEl>
                                      </p:cBhvr>
                                      <p:by x="150000" y="150000"/>
                                    </p:animScale>
                                  </p:childTnLst>
                                </p:cTn>
                              </p:par>
                              <p:par>
                                <p:cTn id="40" presetID="10" presetClass="entr" presetSubtype="0" fill="hold" nodeType="withEffect">
                                  <p:stCondLst>
                                    <p:cond delay="25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750"/>
                                        <p:tgtEl>
                                          <p:spTgt spid="30"/>
                                        </p:tgtEl>
                                      </p:cBhvr>
                                    </p:animEffect>
                                  </p:childTnLst>
                                </p:cTn>
                              </p:par>
                              <p:par>
                                <p:cTn id="43" presetID="6" presetClass="emph" presetSubtype="0" fill="hold" nodeType="withEffect">
                                  <p:stCondLst>
                                    <p:cond delay="250"/>
                                  </p:stCondLst>
                                  <p:childTnLst>
                                    <p:animScale>
                                      <p:cBhvr>
                                        <p:cTn id="44" dur="10" fill="hold"/>
                                        <p:tgtEl>
                                          <p:spTgt spid="30"/>
                                        </p:tgtEl>
                                      </p:cBhvr>
                                      <p:by x="66700" y="66700"/>
                                    </p:animScale>
                                  </p:childTnLst>
                                </p:cTn>
                              </p:par>
                              <p:par>
                                <p:cTn id="45" presetID="6" presetClass="emph" presetSubtype="0" decel="100000" fill="hold" nodeType="withEffect">
                                  <p:stCondLst>
                                    <p:cond delay="250"/>
                                  </p:stCondLst>
                                  <p:childTnLst>
                                    <p:animScale>
                                      <p:cBhvr>
                                        <p:cTn id="46" dur="1000" fill="hold"/>
                                        <p:tgtEl>
                                          <p:spTgt spid="30"/>
                                        </p:tgtEl>
                                      </p:cBhvr>
                                      <p:by x="150000" y="150000"/>
                                    </p:animScale>
                                  </p:childTnLst>
                                </p:cTn>
                              </p:par>
                              <p:par>
                                <p:cTn id="47" presetID="1" presetClass="mediacall" presetSubtype="0" fill="hold" nodeType="withEffect">
                                  <p:stCondLst>
                                    <p:cond delay="250"/>
                                  </p:stCondLst>
                                  <p:childTnLst>
                                    <p:cmd type="call" cmd="playFrom(0.0)">
                                      <p:cBhvr>
                                        <p:cTn id="48" dur="6033" fill="hold"/>
                                        <p:tgtEl>
                                          <p:spTgt spid="30"/>
                                        </p:tgtEl>
                                      </p:cBhvr>
                                    </p:cmd>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42" presetClass="path" presetSubtype="0" decel="100000" fill="hold" grpId="1" nodeType="withEffect">
                                  <p:stCondLst>
                                    <p:cond delay="0"/>
                                  </p:stCondLst>
                                  <p:childTnLst>
                                    <p:animMotion origin="layout" path="M -2.08333E-6 0.04815 L -2.08333E-6 1.48148E-6 " pathEditMode="relative" rAng="0" ptsTypes="AA">
                                      <p:cBhvr>
                                        <p:cTn id="53" dur="1000" fill="hold"/>
                                        <p:tgtEl>
                                          <p:spTgt spid="12"/>
                                        </p:tgtEl>
                                        <p:attrNameLst>
                                          <p:attrName>ppt_x</p:attrName>
                                          <p:attrName>ppt_y</p:attrName>
                                        </p:attrNameLst>
                                      </p:cBhvr>
                                      <p:rCtr x="0" y="-2407"/>
                                    </p:animMotion>
                                  </p:childTnLst>
                                </p:cTn>
                              </p:par>
                              <p:par>
                                <p:cTn id="54" presetID="10" presetClass="entr" presetSubtype="0" fill="hold" grpId="0" nodeType="withEffect">
                                  <p:stCondLst>
                                    <p:cond delay="25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par>
                                <p:cTn id="57" presetID="42" presetClass="path" presetSubtype="0" decel="100000" fill="hold" grpId="1" nodeType="withEffect">
                                  <p:stCondLst>
                                    <p:cond delay="250"/>
                                  </p:stCondLst>
                                  <p:childTnLst>
                                    <p:animMotion origin="layout" path="M -2.29167E-6 0.04815 L -2.29167E-6 -1.85185E-6 " pathEditMode="relative" rAng="0" ptsTypes="AA">
                                      <p:cBhvr>
                                        <p:cTn id="58" dur="1000" fill="hold"/>
                                        <p:tgtEl>
                                          <p:spTgt spid="10"/>
                                        </p:tgtEl>
                                        <p:attrNameLst>
                                          <p:attrName>ppt_x</p:attrName>
                                          <p:attrName>ppt_y</p:attrName>
                                        </p:attrNameLst>
                                      </p:cBhvr>
                                      <p:rCtr x="0" y="-2407"/>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display="0">
                  <p:stCondLst>
                    <p:cond delay="indefinite"/>
                  </p:stCondLst>
                </p:cTn>
                <p:tgtEl>
                  <p:spTgt spid="30"/>
                </p:tgtEl>
              </p:cMediaNode>
            </p:video>
          </p:childTnLst>
        </p:cTn>
      </p:par>
    </p:tnLst>
    <p:bldLst>
      <p:bldP spid="10" grpId="0"/>
      <p:bldP spid="10" grpId="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FC59F4-1153-4533-9AED-392EAFC1E6E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83000"/>
                    </a14:imgEffect>
                    <a14:imgEffect>
                      <a14:brightnessContrast bright="-5000"/>
                    </a14:imgEffect>
                  </a14:imgLayer>
                </a14:imgProps>
              </a:ext>
              <a:ext uri="{28A0092B-C50C-407E-A947-70E740481C1C}">
                <a14:useLocalDpi xmlns:a14="http://schemas.microsoft.com/office/drawing/2010/main"/>
              </a:ext>
            </a:extLst>
          </a:blip>
          <a:srcRect l="2776" r="18960"/>
          <a:stretch/>
        </p:blipFill>
        <p:spPr>
          <a:xfrm>
            <a:off x="0" y="-11430"/>
            <a:ext cx="12192000" cy="6858001"/>
          </a:xfrm>
          <a:prstGeom prst="rect">
            <a:avLst/>
          </a:prstGeom>
        </p:spPr>
      </p:pic>
      <p:sp>
        <p:nvSpPr>
          <p:cNvPr id="64" name="ZoneTexte 63">
            <a:extLst>
              <a:ext uri="{FF2B5EF4-FFF2-40B4-BE49-F238E27FC236}">
                <a16:creationId xmlns:a16="http://schemas.microsoft.com/office/drawing/2014/main" id="{EEAFD268-8B57-4F9B-B25B-5F35AD057D3B}"/>
              </a:ext>
            </a:extLst>
          </p:cNvPr>
          <p:cNvSpPr txBox="1"/>
          <p:nvPr/>
        </p:nvSpPr>
        <p:spPr>
          <a:xfrm>
            <a:off x="744870" y="826506"/>
            <a:ext cx="2459980" cy="861774"/>
          </a:xfrm>
          <a:prstGeom prst="rect">
            <a:avLst/>
          </a:prstGeom>
          <a:noFill/>
        </p:spPr>
        <p:txBody>
          <a:bodyPr wrap="square" lIns="0" tIns="0" rIns="0" bIns="0" rtlCol="0" anchor="ctr">
            <a:spAutoFit/>
          </a:bodyPr>
          <a:lstStyle/>
          <a:p>
            <a:pPr lvl="0"/>
            <a:r>
              <a:rPr lang="fr-FR" sz="2800" dirty="0">
                <a:solidFill>
                  <a:schemeClr val="accent1"/>
                </a:solidFill>
                <a:latin typeface="Urbane Medium" panose="00000600000000000000" pitchFamily="50" charset="0"/>
              </a:rPr>
              <a:t>Immersive VR </a:t>
            </a:r>
            <a:r>
              <a:rPr lang="fr-FR" sz="2800" dirty="0" err="1">
                <a:solidFill>
                  <a:prstClr val="white"/>
                </a:solidFill>
                <a:latin typeface="Urbane Medium" panose="00000600000000000000" pitchFamily="50" charset="0"/>
              </a:rPr>
              <a:t>Universe</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ndParaRPr>
          </a:p>
        </p:txBody>
      </p:sp>
      <p:sp>
        <p:nvSpPr>
          <p:cNvPr id="65" name="ZoneTexte 64">
            <a:extLst>
              <a:ext uri="{FF2B5EF4-FFF2-40B4-BE49-F238E27FC236}">
                <a16:creationId xmlns:a16="http://schemas.microsoft.com/office/drawing/2014/main" id="{144F6D93-4FDA-4095-97C2-21FCEE6C35FD}"/>
              </a:ext>
            </a:extLst>
          </p:cNvPr>
          <p:cNvSpPr txBox="1"/>
          <p:nvPr/>
        </p:nvSpPr>
        <p:spPr>
          <a:xfrm>
            <a:off x="744870" y="2079811"/>
            <a:ext cx="3509630" cy="4087724"/>
          </a:xfrm>
          <a:prstGeom prst="rect">
            <a:avLst/>
          </a:prstGeom>
          <a:noFill/>
        </p:spPr>
        <p:txBody>
          <a:bodyPr wrap="square" lIns="0" tIns="0" rIns="0" bIns="0" rtlCol="0" anchor="t">
            <a:noAutofit/>
          </a:bodyPr>
          <a:lstStyle/>
          <a:p>
            <a:pPr lvl="0">
              <a:lnSpc>
                <a:spcPct val="130000"/>
              </a:lnSpc>
              <a:spcAft>
                <a:spcPts val="600"/>
              </a:spcAft>
              <a:tabLst>
                <a:tab pos="3048000" algn="l"/>
              </a:tabLst>
              <a:defRPr/>
            </a:pPr>
            <a:r>
              <a:rPr lang="en-US" sz="1100" dirty="0">
                <a:solidFill>
                  <a:prstClr val="white"/>
                </a:solidFill>
              </a:rPr>
              <a:t>A micro-metaverse will be a whole universe where it will be possible to exhibit all its moments as we know it in a private museum where any authorized person can bask and admire the representations, "Moments", lived or bought.
All the moments created within the ecosystem will be viewable directly in virtual reality using a VR headset.
This will allow an integral immersive experience and will therefore be able to offer the buyers of moments and their loved ones the opportunity to relive these moments as if they were there.
It will be possible to move within a timeline and go back to a specific moment and relive it as in the early days.
</a:t>
            </a:r>
            <a:endParaRPr kumimoji="0" lang="fr-FR" sz="1100" b="0" i="0" u="none" strike="noStrike" kern="1200" cap="none" spc="0" normalizeH="0" baseline="0" noProof="0" dirty="0">
              <a:ln>
                <a:noFill/>
              </a:ln>
              <a:solidFill>
                <a:prstClr val="white">
                  <a:alpha val="58000"/>
                </a:prstClr>
              </a:solidFill>
              <a:effectLst/>
              <a:uLnTx/>
              <a:uFillTx/>
            </a:endParaRPr>
          </a:p>
        </p:txBody>
      </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9" name="Graphique 18">
            <a:extLst>
              <a:ext uri="{FF2B5EF4-FFF2-40B4-BE49-F238E27FC236}">
                <a16:creationId xmlns:a16="http://schemas.microsoft.com/office/drawing/2014/main" id="{4765BF5F-3052-480E-8462-ACEE8DFB43F5}"/>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10265804" y="553079"/>
            <a:ext cx="1415179" cy="1822941"/>
          </a:xfrm>
          <a:custGeom>
            <a:avLst/>
            <a:gdLst>
              <a:gd name="connsiteX0" fmla="*/ 0 w 1415179"/>
              <a:gd name="connsiteY0" fmla="*/ 0 h 1822941"/>
              <a:gd name="connsiteX1" fmla="*/ 1068744 w 1415179"/>
              <a:gd name="connsiteY1" fmla="*/ 0 h 1822941"/>
              <a:gd name="connsiteX2" fmla="*/ 1115003 w 1415179"/>
              <a:gd name="connsiteY2" fmla="*/ 8896 h 1822941"/>
              <a:gd name="connsiteX3" fmla="*/ 1213428 w 1415179"/>
              <a:gd name="connsiteY3" fmla="*/ 31121 h 1822941"/>
              <a:gd name="connsiteX4" fmla="*/ 1315028 w 1415179"/>
              <a:gd name="connsiteY4" fmla="*/ 66046 h 1822941"/>
              <a:gd name="connsiteX5" fmla="*/ 1415179 w 1415179"/>
              <a:gd name="connsiteY5" fmla="*/ 105641 h 1822941"/>
              <a:gd name="connsiteX6" fmla="*/ 1415179 w 1415179"/>
              <a:gd name="connsiteY6" fmla="*/ 1822941 h 1822941"/>
              <a:gd name="connsiteX7" fmla="*/ 930611 w 1415179"/>
              <a:gd name="connsiteY7" fmla="*/ 1822941 h 1822941"/>
              <a:gd name="connsiteX8" fmla="*/ 878339 w 1415179"/>
              <a:gd name="connsiteY8" fmla="*/ 1801935 h 1822941"/>
              <a:gd name="connsiteX9" fmla="*/ 800678 w 1415179"/>
              <a:gd name="connsiteY9" fmla="*/ 1761496 h 1822941"/>
              <a:gd name="connsiteX10" fmla="*/ 714953 w 1415179"/>
              <a:gd name="connsiteY10" fmla="*/ 1723396 h 1822941"/>
              <a:gd name="connsiteX11" fmla="*/ 581603 w 1415179"/>
              <a:gd name="connsiteY11" fmla="*/ 1678946 h 1822941"/>
              <a:gd name="connsiteX12" fmla="*/ 489528 w 1415179"/>
              <a:gd name="connsiteY12" fmla="*/ 1650371 h 1822941"/>
              <a:gd name="connsiteX13" fmla="*/ 422853 w 1415179"/>
              <a:gd name="connsiteY13" fmla="*/ 1634496 h 1822941"/>
              <a:gd name="connsiteX14" fmla="*/ 384753 w 1415179"/>
              <a:gd name="connsiteY14" fmla="*/ 1612271 h 1822941"/>
              <a:gd name="connsiteX15" fmla="*/ 327603 w 1415179"/>
              <a:gd name="connsiteY15" fmla="*/ 1542421 h 1822941"/>
              <a:gd name="connsiteX16" fmla="*/ 318078 w 1415179"/>
              <a:gd name="connsiteY16" fmla="*/ 1463046 h 1822941"/>
              <a:gd name="connsiteX17" fmla="*/ 318078 w 1415179"/>
              <a:gd name="connsiteY17" fmla="*/ 1440821 h 1822941"/>
              <a:gd name="connsiteX18" fmla="*/ 308553 w 1415179"/>
              <a:gd name="connsiteY18" fmla="*/ 1386846 h 1822941"/>
              <a:gd name="connsiteX19" fmla="*/ 302203 w 1415179"/>
              <a:gd name="connsiteY19" fmla="*/ 1370971 h 1822941"/>
              <a:gd name="connsiteX20" fmla="*/ 292678 w 1415179"/>
              <a:gd name="connsiteY20" fmla="*/ 1336046 h 1822941"/>
              <a:gd name="connsiteX21" fmla="*/ 245053 w 1415179"/>
              <a:gd name="connsiteY21" fmla="*/ 1221746 h 1822941"/>
              <a:gd name="connsiteX22" fmla="*/ 238703 w 1415179"/>
              <a:gd name="connsiteY22" fmla="*/ 1199521 h 1822941"/>
              <a:gd name="connsiteX23" fmla="*/ 232353 w 1415179"/>
              <a:gd name="connsiteY23" fmla="*/ 1164596 h 1822941"/>
              <a:gd name="connsiteX24" fmla="*/ 213303 w 1415179"/>
              <a:gd name="connsiteY24" fmla="*/ 1129671 h 1822941"/>
              <a:gd name="connsiteX25" fmla="*/ 0 w 1415179"/>
              <a:gd name="connsiteY25" fmla="*/ 986569 h 182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5179" h="1822941">
                <a:moveTo>
                  <a:pt x="0" y="0"/>
                </a:moveTo>
                <a:lnTo>
                  <a:pt x="1068744" y="0"/>
                </a:lnTo>
                <a:lnTo>
                  <a:pt x="1115003" y="8896"/>
                </a:lnTo>
                <a:cubicBezTo>
                  <a:pt x="1147973" y="15550"/>
                  <a:pt x="1181088" y="21881"/>
                  <a:pt x="1213428" y="31121"/>
                </a:cubicBezTo>
                <a:cubicBezTo>
                  <a:pt x="1247862" y="40959"/>
                  <a:pt x="1281161" y="54404"/>
                  <a:pt x="1315028" y="66046"/>
                </a:cubicBezTo>
                <a:lnTo>
                  <a:pt x="1415179" y="105641"/>
                </a:lnTo>
                <a:lnTo>
                  <a:pt x="1415179" y="1822941"/>
                </a:lnTo>
                <a:lnTo>
                  <a:pt x="930611" y="1822941"/>
                </a:lnTo>
                <a:lnTo>
                  <a:pt x="878339" y="1801935"/>
                </a:lnTo>
                <a:cubicBezTo>
                  <a:pt x="853209" y="1789643"/>
                  <a:pt x="828650" y="1776042"/>
                  <a:pt x="800678" y="1761496"/>
                </a:cubicBezTo>
                <a:lnTo>
                  <a:pt x="714953" y="1723396"/>
                </a:lnTo>
                <a:cubicBezTo>
                  <a:pt x="646983" y="1703976"/>
                  <a:pt x="741149" y="1731297"/>
                  <a:pt x="581603" y="1678946"/>
                </a:cubicBezTo>
                <a:lnTo>
                  <a:pt x="489528" y="1650371"/>
                </a:lnTo>
                <a:lnTo>
                  <a:pt x="422853" y="1634496"/>
                </a:lnTo>
                <a:cubicBezTo>
                  <a:pt x="410301" y="1621944"/>
                  <a:pt x="420992" y="1632038"/>
                  <a:pt x="384753" y="1612271"/>
                </a:cubicBezTo>
                <a:lnTo>
                  <a:pt x="327603" y="1542421"/>
                </a:lnTo>
                <a:lnTo>
                  <a:pt x="318078" y="1463046"/>
                </a:lnTo>
                <a:cubicBezTo>
                  <a:pt x="318078" y="1455638"/>
                  <a:pt x="318571" y="1448213"/>
                  <a:pt x="318078" y="1440821"/>
                </a:cubicBezTo>
                <a:cubicBezTo>
                  <a:pt x="316616" y="1418895"/>
                  <a:pt x="313411" y="1408706"/>
                  <a:pt x="308553" y="1386846"/>
                </a:cubicBezTo>
                <a:lnTo>
                  <a:pt x="302203" y="1370971"/>
                </a:lnTo>
                <a:cubicBezTo>
                  <a:pt x="302203" y="1354581"/>
                  <a:pt x="302872" y="1366629"/>
                  <a:pt x="292678" y="1336046"/>
                </a:cubicBezTo>
                <a:lnTo>
                  <a:pt x="245053" y="1221746"/>
                </a:lnTo>
                <a:cubicBezTo>
                  <a:pt x="245053" y="1221746"/>
                  <a:pt x="240374" y="1207042"/>
                  <a:pt x="238703" y="1199521"/>
                </a:cubicBezTo>
                <a:cubicBezTo>
                  <a:pt x="236136" y="1187970"/>
                  <a:pt x="234470" y="1176238"/>
                  <a:pt x="232353" y="1164596"/>
                </a:cubicBezTo>
                <a:lnTo>
                  <a:pt x="213303" y="1129671"/>
                </a:lnTo>
                <a:lnTo>
                  <a:pt x="0" y="986569"/>
                </a:lnTo>
                <a:close/>
              </a:path>
            </a:pathLst>
          </a:custGeom>
        </p:spPr>
      </p:pic>
      <p:grpSp>
        <p:nvGrpSpPr>
          <p:cNvPr id="9" name="Groupe 8">
            <a:extLst>
              <a:ext uri="{FF2B5EF4-FFF2-40B4-BE49-F238E27FC236}">
                <a16:creationId xmlns:a16="http://schemas.microsoft.com/office/drawing/2014/main" id="{CF42D291-C7D0-4A49-8DF7-5621E7252C10}"/>
              </a:ext>
            </a:extLst>
          </p:cNvPr>
          <p:cNvGrpSpPr/>
          <p:nvPr/>
        </p:nvGrpSpPr>
        <p:grpSpPr>
          <a:xfrm>
            <a:off x="11589488" y="297713"/>
            <a:ext cx="296437" cy="297610"/>
            <a:chOff x="194075" y="177800"/>
            <a:chExt cx="268327" cy="269390"/>
          </a:xfrm>
        </p:grpSpPr>
        <p:sp>
          <p:nvSpPr>
            <p:cNvPr id="10" name="Forme libre : forme 9">
              <a:extLst>
                <a:ext uri="{FF2B5EF4-FFF2-40B4-BE49-F238E27FC236}">
                  <a16:creationId xmlns:a16="http://schemas.microsoft.com/office/drawing/2014/main" id="{268285B7-C7D9-4481-A9AF-7E560C3EB326}"/>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Forme libre : forme 10">
              <a:extLst>
                <a:ext uri="{FF2B5EF4-FFF2-40B4-BE49-F238E27FC236}">
                  <a16:creationId xmlns:a16="http://schemas.microsoft.com/office/drawing/2014/main" id="{7343D463-65E5-49C1-86B4-A8CA8C126303}"/>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98518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fade">
                                      <p:cBhvr>
                                        <p:cTn id="7" dur="500"/>
                                        <p:tgtEl>
                                          <p:spTgt spid="65">
                                            <p:txEl>
                                              <p:pRg st="0" end="0"/>
                                            </p:txEl>
                                          </p:spTgt>
                                        </p:tgtEl>
                                      </p:cBhvr>
                                    </p:animEffect>
                                  </p:childTnLst>
                                </p:cTn>
                              </p:par>
                              <p:par>
                                <p:cTn id="8" presetID="42" presetClass="path" presetSubtype="0" decel="100000" fill="hold" grpId="1" nodeType="withEffect">
                                  <p:stCondLst>
                                    <p:cond delay="250"/>
                                  </p:stCondLst>
                                  <p:childTnLst>
                                    <p:animMotion origin="layout" path="M -2.29167E-6 0.04815 L -2.29167E-6 -1.85185E-6 " pathEditMode="relative" rAng="0" ptsTypes="AA">
                                      <p:cBhvr>
                                        <p:cTn id="9" dur="1000" fill="hold"/>
                                        <p:tgtEl>
                                          <p:spTgt spid="65">
                                            <p:txEl>
                                              <p:pRg st="0" end="0"/>
                                            </p:txEl>
                                          </p:spTgt>
                                        </p:tgtEl>
                                        <p:attrNameLst>
                                          <p:attrName>ppt_x</p:attrName>
                                          <p:attrName>ppt_y</p:attrName>
                                        </p:attrNameLst>
                                      </p:cBhvr>
                                      <p:rCtr x="0" y="-2407"/>
                                    </p:animMotion>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childTnLst>
                                </p:cTn>
                              </p:par>
                              <p:par>
                                <p:cTn id="13" presetID="6" presetClass="emph" presetSubtype="0" fill="hold" nodeType="withEffect">
                                  <p:stCondLst>
                                    <p:cond delay="0"/>
                                  </p:stCondLst>
                                  <p:childTnLst>
                                    <p:animScale>
                                      <p:cBhvr>
                                        <p:cTn id="14" dur="10" fill="hold"/>
                                        <p:tgtEl>
                                          <p:spTgt spid="4"/>
                                        </p:tgtEl>
                                      </p:cBhvr>
                                      <p:by x="150000" y="150000"/>
                                    </p:animScale>
                                  </p:childTnLst>
                                </p:cTn>
                              </p:par>
                              <p:par>
                                <p:cTn id="15" presetID="6" presetClass="emph" presetSubtype="0" decel="100000" fill="hold" nodeType="withEffect">
                                  <p:stCondLst>
                                    <p:cond delay="0"/>
                                  </p:stCondLst>
                                  <p:childTnLst>
                                    <p:animScale>
                                      <p:cBhvr>
                                        <p:cTn id="16" dur="2000" fill="hold"/>
                                        <p:tgtEl>
                                          <p:spTgt spid="4"/>
                                        </p:tgtEl>
                                      </p:cBhvr>
                                      <p:by x="66700" y="66700"/>
                                    </p:animScale>
                                  </p:childTnLst>
                                </p:cTn>
                              </p:par>
                              <p:par>
                                <p:cTn id="17" presetID="10" presetClass="entr" presetSubtype="0" fill="hold" nodeType="withEffect">
                                  <p:stCondLst>
                                    <p:cond delay="75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750"/>
                                        <p:tgtEl>
                                          <p:spTgt spid="19"/>
                                        </p:tgtEl>
                                      </p:cBhvr>
                                    </p:animEffect>
                                  </p:childTnLst>
                                </p:cTn>
                              </p:par>
                              <p:par>
                                <p:cTn id="20" presetID="6" presetClass="emph" presetSubtype="0" fill="hold" nodeType="withEffect">
                                  <p:stCondLst>
                                    <p:cond delay="750"/>
                                  </p:stCondLst>
                                  <p:childTnLst>
                                    <p:animScale>
                                      <p:cBhvr>
                                        <p:cTn id="21" dur="10" fill="hold"/>
                                        <p:tgtEl>
                                          <p:spTgt spid="19"/>
                                        </p:tgtEl>
                                      </p:cBhvr>
                                      <p:by x="66700" y="66700"/>
                                    </p:animScale>
                                  </p:childTnLst>
                                </p:cTn>
                              </p:par>
                              <p:par>
                                <p:cTn id="22" presetID="6" presetClass="emph" presetSubtype="0" decel="100000" fill="hold" nodeType="withEffect">
                                  <p:stCondLst>
                                    <p:cond delay="750"/>
                                  </p:stCondLst>
                                  <p:childTnLst>
                                    <p:animScale>
                                      <p:cBhvr>
                                        <p:cTn id="23" dur="1000" fill="hold"/>
                                        <p:tgtEl>
                                          <p:spTgt spid="19"/>
                                        </p:tgtEl>
                                      </p:cBhvr>
                                      <p:by x="150000" y="150000"/>
                                    </p:animScale>
                                  </p:childTnLst>
                                </p:cTn>
                              </p:par>
                              <p:par>
                                <p:cTn id="24" presetID="10" presetClass="entr" presetSubtype="0"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par>
                                <p:cTn id="27" presetID="42" presetClass="path" presetSubtype="0" decel="100000" fill="hold" grpId="1" nodeType="withEffect">
                                  <p:stCondLst>
                                    <p:cond delay="0"/>
                                  </p:stCondLst>
                                  <p:childTnLst>
                                    <p:animMotion origin="layout" path="M -2.29167E-6 0.04815 L -2.29167E-6 -1.85185E-6 " pathEditMode="relative" rAng="0" ptsTypes="AA">
                                      <p:cBhvr>
                                        <p:cTn id="28" dur="1000" fill="hold"/>
                                        <p:tgtEl>
                                          <p:spTgt spid="64"/>
                                        </p:tgtEl>
                                        <p:attrNameLst>
                                          <p:attrName>ppt_x</p:attrName>
                                          <p:attrName>ppt_y</p:attrName>
                                        </p:attrNameLst>
                                      </p:cBhvr>
                                      <p:rCtr x="0"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uiExpand="1" build="p"/>
      <p:bldP spid="65" grpId="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9" name="Image 58">
            <a:extLst>
              <a:ext uri="{FF2B5EF4-FFF2-40B4-BE49-F238E27FC236}">
                <a16:creationId xmlns:a16="http://schemas.microsoft.com/office/drawing/2014/main" id="{1D05ED5E-232D-4C50-AD4C-589BB76C05A3}"/>
              </a:ext>
            </a:extLst>
          </p:cNvPr>
          <p:cNvPicPr>
            <a:picLocks noChangeAspect="1"/>
          </p:cNvPicPr>
          <p:nvPr/>
        </p:nvPicPr>
        <p:blipFill>
          <a:blip r:embed="rId2" cstate="email">
            <a:alphaModFix amt="51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76" name="Graphique 75">
            <a:extLst>
              <a:ext uri="{FF2B5EF4-FFF2-40B4-BE49-F238E27FC236}">
                <a16:creationId xmlns:a16="http://schemas.microsoft.com/office/drawing/2014/main" id="{50EF58A3-AB4A-46B8-A81D-8C70F3D05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2015" y="-535384"/>
            <a:ext cx="1048085" cy="1350075"/>
          </a:xfrm>
          <a:prstGeom prst="rect">
            <a:avLst/>
          </a:prstGeom>
        </p:spPr>
      </p:pic>
      <p:sp>
        <p:nvSpPr>
          <p:cNvPr id="11" name="ZoneTexte 10">
            <a:extLst>
              <a:ext uri="{FF2B5EF4-FFF2-40B4-BE49-F238E27FC236}">
                <a16:creationId xmlns:a16="http://schemas.microsoft.com/office/drawing/2014/main" id="{2FD21AE9-D8F6-4B76-B326-95B990405A45}"/>
              </a:ext>
            </a:extLst>
          </p:cNvPr>
          <p:cNvSpPr txBox="1"/>
          <p:nvPr/>
        </p:nvSpPr>
        <p:spPr>
          <a:xfrm>
            <a:off x="1853478" y="4832959"/>
            <a:ext cx="3595599" cy="1360257"/>
          </a:xfrm>
          <a:prstGeom prst="rect">
            <a:avLst/>
          </a:prstGeom>
          <a:noFill/>
        </p:spPr>
        <p:txBody>
          <a:bodyPr wrap="square" lIns="0" tIns="0" rIns="0" bIns="0" rtlCol="0" anchor="t">
            <a:noAutofit/>
          </a:bodyPr>
          <a:lstStyle/>
          <a:p>
            <a:pPr lvl="0">
              <a:lnSpc>
                <a:spcPct val="130000"/>
              </a:lnSpc>
              <a:spcAft>
                <a:spcPts val="600"/>
              </a:spcAft>
              <a:tabLst>
                <a:tab pos="3048000" algn="l"/>
              </a:tabLst>
              <a:defRPr/>
            </a:pPr>
            <a:r>
              <a:rPr lang="fr-FR" sz="1400" dirty="0">
                <a:solidFill>
                  <a:schemeClr val="bg1"/>
                </a:solidFill>
                <a:latin typeface="Urbane Medium" panose="00000600000000000000" pitchFamily="50" charset="0"/>
              </a:rPr>
              <a:t>First collection
</a:t>
            </a:r>
            <a:r>
              <a:rPr lang="en-US" sz="1050" dirty="0">
                <a:solidFill>
                  <a:schemeClr val="bg1"/>
                </a:solidFill>
              </a:rPr>
              <a:t>It will consist of </a:t>
            </a:r>
            <a:r>
              <a:rPr lang="en-US" sz="1050" b="1" dirty="0">
                <a:solidFill>
                  <a:schemeClr val="accent1"/>
                </a:solidFill>
              </a:rPr>
              <a:t>5555 planets </a:t>
            </a:r>
            <a:r>
              <a:rPr lang="en-US" sz="1050" dirty="0">
                <a:solidFill>
                  <a:schemeClr val="bg1"/>
                </a:solidFill>
              </a:rPr>
              <a:t>that will be sold in the form of NFT's and that will allow individuals, brands to be able to create in an almost unlimited way an environment to their image if they choose not to rent out theirs. 
</a:t>
            </a:r>
            <a:endParaRPr lang="fr-FR" sz="1050" dirty="0">
              <a:solidFill>
                <a:schemeClr val="bg1"/>
              </a:solidFill>
              <a:latin typeface="Urbane Light" panose="00000400000000000000" pitchFamily="50" charset="0"/>
            </a:endParaRPr>
          </a:p>
        </p:txBody>
      </p:sp>
      <p:sp>
        <p:nvSpPr>
          <p:cNvPr id="12" name="ZoneTexte 11">
            <a:extLst>
              <a:ext uri="{FF2B5EF4-FFF2-40B4-BE49-F238E27FC236}">
                <a16:creationId xmlns:a16="http://schemas.microsoft.com/office/drawing/2014/main" id="{07003AE9-6435-4B1E-90F5-A0C1CAD51BC4}"/>
              </a:ext>
            </a:extLst>
          </p:cNvPr>
          <p:cNvSpPr txBox="1"/>
          <p:nvPr/>
        </p:nvSpPr>
        <p:spPr>
          <a:xfrm>
            <a:off x="1162489" y="4775511"/>
            <a:ext cx="687100" cy="49244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chemeClr val="accent1"/>
                </a:solidFill>
                <a:effectLst/>
                <a:uLnTx/>
                <a:uFillTx/>
                <a:latin typeface="Urbane Medium" panose="00000600000000000000" pitchFamily="50" charset="0"/>
                <a:ea typeface="+mn-ea"/>
                <a:cs typeface="+mn-cs"/>
              </a:rPr>
              <a:t>01</a:t>
            </a:r>
          </a:p>
        </p:txBody>
      </p:sp>
      <p:pic>
        <p:nvPicPr>
          <p:cNvPr id="5" name="Graphique 4">
            <a:extLst>
              <a:ext uri="{FF2B5EF4-FFF2-40B4-BE49-F238E27FC236}">
                <a16:creationId xmlns:a16="http://schemas.microsoft.com/office/drawing/2014/main" id="{4A650A3F-8972-4C98-8DE0-B022B9199C1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324011" flipH="1">
            <a:off x="1321116" y="1146715"/>
            <a:ext cx="10131070" cy="3612886"/>
          </a:xfrm>
          <a:prstGeom prst="rect">
            <a:avLst/>
          </a:prstGeom>
        </p:spPr>
      </p:pic>
      <p:grpSp>
        <p:nvGrpSpPr>
          <p:cNvPr id="13" name="Groupe 12">
            <a:extLst>
              <a:ext uri="{FF2B5EF4-FFF2-40B4-BE49-F238E27FC236}">
                <a16:creationId xmlns:a16="http://schemas.microsoft.com/office/drawing/2014/main" id="{1B3C85AA-5017-4050-B8D0-658B7C632448}"/>
              </a:ext>
            </a:extLst>
          </p:cNvPr>
          <p:cNvGrpSpPr/>
          <p:nvPr/>
        </p:nvGrpSpPr>
        <p:grpSpPr>
          <a:xfrm rot="20539949">
            <a:off x="5974036" y="2276965"/>
            <a:ext cx="783947" cy="783947"/>
            <a:chOff x="5853313" y="2657377"/>
            <a:chExt cx="439200" cy="439200"/>
          </a:xfrm>
        </p:grpSpPr>
        <p:sp>
          <p:nvSpPr>
            <p:cNvPr id="6" name="Ellipse 5">
              <a:extLst>
                <a:ext uri="{FF2B5EF4-FFF2-40B4-BE49-F238E27FC236}">
                  <a16:creationId xmlns:a16="http://schemas.microsoft.com/office/drawing/2014/main" id="{A4EE6777-EFF6-4489-8AEE-C5775920857A}"/>
                </a:ext>
              </a:extLst>
            </p:cNvPr>
            <p:cNvSpPr/>
            <p:nvPr/>
          </p:nvSpPr>
          <p:spPr>
            <a:xfrm>
              <a:off x="5853313" y="2657377"/>
              <a:ext cx="439200" cy="4392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e 3">
              <a:extLst>
                <a:ext uri="{FF2B5EF4-FFF2-40B4-BE49-F238E27FC236}">
                  <a16:creationId xmlns:a16="http://schemas.microsoft.com/office/drawing/2014/main" id="{DDB4419A-A825-4209-8BEA-54DE84190FE5}"/>
                </a:ext>
              </a:extLst>
            </p:cNvPr>
            <p:cNvGrpSpPr/>
            <p:nvPr/>
          </p:nvGrpSpPr>
          <p:grpSpPr>
            <a:xfrm>
              <a:off x="5854569" y="2657377"/>
              <a:ext cx="437944" cy="437942"/>
              <a:chOff x="2586243" y="4886869"/>
              <a:chExt cx="437944" cy="437942"/>
            </a:xfrm>
          </p:grpSpPr>
          <p:sp>
            <p:nvSpPr>
              <p:cNvPr id="15" name="Forme libre : forme 14">
                <a:extLst>
                  <a:ext uri="{FF2B5EF4-FFF2-40B4-BE49-F238E27FC236}">
                    <a16:creationId xmlns:a16="http://schemas.microsoft.com/office/drawing/2014/main" id="{4C6471BC-BED9-4AD0-9437-73B7F7622BAC}"/>
                  </a:ext>
                </a:extLst>
              </p:cNvPr>
              <p:cNvSpPr/>
              <p:nvPr/>
            </p:nvSpPr>
            <p:spPr>
              <a:xfrm>
                <a:off x="2586243" y="4886869"/>
                <a:ext cx="437944" cy="437942"/>
              </a:xfrm>
              <a:custGeom>
                <a:avLst/>
                <a:gdLst>
                  <a:gd name="connsiteX0" fmla="*/ 216710 w 433419"/>
                  <a:gd name="connsiteY0" fmla="*/ 433420 h 433420"/>
                  <a:gd name="connsiteX1" fmla="*/ 0 w 433419"/>
                  <a:gd name="connsiteY1" fmla="*/ 216710 h 433420"/>
                  <a:gd name="connsiteX2" fmla="*/ 216710 w 433419"/>
                  <a:gd name="connsiteY2" fmla="*/ 0 h 433420"/>
                  <a:gd name="connsiteX3" fmla="*/ 433420 w 433419"/>
                  <a:gd name="connsiteY3" fmla="*/ 216710 h 433420"/>
                  <a:gd name="connsiteX4" fmla="*/ 433420 w 433419"/>
                  <a:gd name="connsiteY4" fmla="*/ 216710 h 433420"/>
                  <a:gd name="connsiteX5" fmla="*/ 216710 w 433419"/>
                  <a:gd name="connsiteY5" fmla="*/ 433420 h 433420"/>
                  <a:gd name="connsiteX6" fmla="*/ 216710 w 433419"/>
                  <a:gd name="connsiteY6" fmla="*/ 7712 h 433420"/>
                  <a:gd name="connsiteX7" fmla="*/ 7712 w 433419"/>
                  <a:gd name="connsiteY7" fmla="*/ 216710 h 433420"/>
                  <a:gd name="connsiteX8" fmla="*/ 216710 w 433419"/>
                  <a:gd name="connsiteY8" fmla="*/ 425708 h 433420"/>
                  <a:gd name="connsiteX9" fmla="*/ 425708 w 433419"/>
                  <a:gd name="connsiteY9" fmla="*/ 216710 h 433420"/>
                  <a:gd name="connsiteX10" fmla="*/ 425708 w 433419"/>
                  <a:gd name="connsiteY10" fmla="*/ 216710 h 433420"/>
                  <a:gd name="connsiteX11" fmla="*/ 216710 w 433419"/>
                  <a:gd name="connsiteY11" fmla="*/ 7712 h 43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419" h="433420">
                    <a:moveTo>
                      <a:pt x="216710" y="433420"/>
                    </a:moveTo>
                    <a:cubicBezTo>
                      <a:pt x="97172" y="433420"/>
                      <a:pt x="0" y="336248"/>
                      <a:pt x="0" y="216710"/>
                    </a:cubicBezTo>
                    <a:cubicBezTo>
                      <a:pt x="0" y="97173"/>
                      <a:pt x="97172" y="0"/>
                      <a:pt x="216710" y="0"/>
                    </a:cubicBezTo>
                    <a:cubicBezTo>
                      <a:pt x="336247" y="0"/>
                      <a:pt x="433420" y="97173"/>
                      <a:pt x="433420" y="216710"/>
                    </a:cubicBezTo>
                    <a:cubicBezTo>
                      <a:pt x="433420" y="216710"/>
                      <a:pt x="433420" y="216710"/>
                      <a:pt x="433420" y="216710"/>
                    </a:cubicBezTo>
                    <a:cubicBezTo>
                      <a:pt x="433420" y="336248"/>
                      <a:pt x="336247" y="433420"/>
                      <a:pt x="216710" y="433420"/>
                    </a:cubicBezTo>
                    <a:close/>
                    <a:moveTo>
                      <a:pt x="216710" y="7712"/>
                    </a:moveTo>
                    <a:cubicBezTo>
                      <a:pt x="101028" y="7712"/>
                      <a:pt x="7712" y="101029"/>
                      <a:pt x="7712" y="216710"/>
                    </a:cubicBezTo>
                    <a:cubicBezTo>
                      <a:pt x="7712" y="332392"/>
                      <a:pt x="101028" y="425708"/>
                      <a:pt x="216710" y="425708"/>
                    </a:cubicBezTo>
                    <a:cubicBezTo>
                      <a:pt x="332391" y="425708"/>
                      <a:pt x="425708" y="332392"/>
                      <a:pt x="425708" y="216710"/>
                    </a:cubicBezTo>
                    <a:lnTo>
                      <a:pt x="425708" y="216710"/>
                    </a:lnTo>
                    <a:cubicBezTo>
                      <a:pt x="425708" y="101029"/>
                      <a:pt x="332391" y="7712"/>
                      <a:pt x="216710" y="7712"/>
                    </a:cubicBezTo>
                    <a:close/>
                  </a:path>
                </a:pathLst>
              </a:custGeom>
              <a:solidFill>
                <a:srgbClr val="00FF72"/>
              </a:solidFill>
              <a:ln w="7666" cap="flat">
                <a:noFill/>
                <a:prstDash val="solid"/>
                <a:miter/>
              </a:ln>
            </p:spPr>
            <p:txBody>
              <a:bodyPr rtlCol="0" anchor="ctr"/>
              <a:lstStyle/>
              <a:p>
                <a:endParaRPr lang="en-US" dirty="0"/>
              </a:p>
            </p:txBody>
          </p:sp>
          <p:sp>
            <p:nvSpPr>
              <p:cNvPr id="16" name="Forme libre : forme 15">
                <a:extLst>
                  <a:ext uri="{FF2B5EF4-FFF2-40B4-BE49-F238E27FC236}">
                    <a16:creationId xmlns:a16="http://schemas.microsoft.com/office/drawing/2014/main" id="{9AE4B8A9-F7C4-41AD-A228-B9261A95A6CF}"/>
                  </a:ext>
                </a:extLst>
              </p:cNvPr>
              <p:cNvSpPr/>
              <p:nvPr/>
            </p:nvSpPr>
            <p:spPr>
              <a:xfrm>
                <a:off x="2847296" y="5020898"/>
                <a:ext cx="74029" cy="70912"/>
              </a:xfrm>
              <a:custGeom>
                <a:avLst/>
                <a:gdLst>
                  <a:gd name="connsiteX0" fmla="*/ 54756 w 73264"/>
                  <a:gd name="connsiteY0" fmla="*/ 44730 h 70180"/>
                  <a:gd name="connsiteX1" fmla="*/ 59383 w 73264"/>
                  <a:gd name="connsiteY1" fmla="*/ 70180 h 70180"/>
                  <a:gd name="connsiteX2" fmla="*/ 56298 w 73264"/>
                  <a:gd name="connsiteY2" fmla="*/ 68638 h 70180"/>
                  <a:gd name="connsiteX3" fmla="*/ 37018 w 73264"/>
                  <a:gd name="connsiteY3" fmla="*/ 59383 h 70180"/>
                  <a:gd name="connsiteX4" fmla="*/ 16967 w 73264"/>
                  <a:gd name="connsiteY4" fmla="*/ 68638 h 70180"/>
                  <a:gd name="connsiteX5" fmla="*/ 13882 w 73264"/>
                  <a:gd name="connsiteY5" fmla="*/ 70180 h 70180"/>
                  <a:gd name="connsiteX6" fmla="*/ 18509 w 73264"/>
                  <a:gd name="connsiteY6" fmla="*/ 44730 h 70180"/>
                  <a:gd name="connsiteX7" fmla="*/ 0 w 73264"/>
                  <a:gd name="connsiteY7" fmla="*/ 26992 h 70180"/>
                  <a:gd name="connsiteX8" fmla="*/ 25450 w 73264"/>
                  <a:gd name="connsiteY8" fmla="*/ 23136 h 70180"/>
                  <a:gd name="connsiteX9" fmla="*/ 37018 w 73264"/>
                  <a:gd name="connsiteY9" fmla="*/ 0 h 70180"/>
                  <a:gd name="connsiteX10" fmla="*/ 47815 w 73264"/>
                  <a:gd name="connsiteY10" fmla="*/ 23136 h 70180"/>
                  <a:gd name="connsiteX11" fmla="*/ 73265 w 73264"/>
                  <a:gd name="connsiteY11" fmla="*/ 26992 h 7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264" h="70180">
                    <a:moveTo>
                      <a:pt x="54756" y="44730"/>
                    </a:moveTo>
                    <a:lnTo>
                      <a:pt x="59383" y="70180"/>
                    </a:lnTo>
                    <a:lnTo>
                      <a:pt x="56298" y="68638"/>
                    </a:lnTo>
                    <a:lnTo>
                      <a:pt x="37018" y="59383"/>
                    </a:lnTo>
                    <a:lnTo>
                      <a:pt x="16967" y="68638"/>
                    </a:lnTo>
                    <a:lnTo>
                      <a:pt x="13882" y="70180"/>
                    </a:lnTo>
                    <a:lnTo>
                      <a:pt x="18509" y="44730"/>
                    </a:lnTo>
                    <a:lnTo>
                      <a:pt x="0" y="26992"/>
                    </a:lnTo>
                    <a:lnTo>
                      <a:pt x="25450" y="23136"/>
                    </a:lnTo>
                    <a:lnTo>
                      <a:pt x="37018" y="0"/>
                    </a:lnTo>
                    <a:lnTo>
                      <a:pt x="47815" y="23136"/>
                    </a:lnTo>
                    <a:lnTo>
                      <a:pt x="73265" y="26992"/>
                    </a:lnTo>
                    <a:close/>
                  </a:path>
                </a:pathLst>
              </a:custGeom>
              <a:solidFill>
                <a:srgbClr val="00FF72"/>
              </a:solidFill>
              <a:ln w="7666" cap="flat">
                <a:noFill/>
                <a:prstDash val="solid"/>
                <a:miter/>
              </a:ln>
            </p:spPr>
            <p:txBody>
              <a:bodyPr rtlCol="0" anchor="ctr"/>
              <a:lstStyle/>
              <a:p>
                <a:endParaRPr lang="en-US"/>
              </a:p>
            </p:txBody>
          </p:sp>
          <p:sp>
            <p:nvSpPr>
              <p:cNvPr id="17" name="Forme libre : forme 16">
                <a:extLst>
                  <a:ext uri="{FF2B5EF4-FFF2-40B4-BE49-F238E27FC236}">
                    <a16:creationId xmlns:a16="http://schemas.microsoft.com/office/drawing/2014/main" id="{4268E745-11F1-49C7-BDF1-BA8D4A0A745D}"/>
                  </a:ext>
                </a:extLst>
              </p:cNvPr>
              <p:cNvSpPr/>
              <p:nvPr/>
            </p:nvSpPr>
            <p:spPr>
              <a:xfrm>
                <a:off x="2705458" y="5009209"/>
                <a:ext cx="198724" cy="216352"/>
              </a:xfrm>
              <a:custGeom>
                <a:avLst/>
                <a:gdLst>
                  <a:gd name="connsiteX0" fmla="*/ 196672 w 196671"/>
                  <a:gd name="connsiteY0" fmla="*/ 101800 h 214118"/>
                  <a:gd name="connsiteX1" fmla="*/ 196672 w 196671"/>
                  <a:gd name="connsiteY1" fmla="*/ 118766 h 214118"/>
                  <a:gd name="connsiteX2" fmla="*/ 194358 w 196671"/>
                  <a:gd name="connsiteY2" fmla="*/ 136504 h 214118"/>
                  <a:gd name="connsiteX3" fmla="*/ 77134 w 196671"/>
                  <a:gd name="connsiteY3" fmla="*/ 212083 h 214118"/>
                  <a:gd name="connsiteX4" fmla="*/ 13 w 196671"/>
                  <a:gd name="connsiteY4" fmla="*/ 115682 h 214118"/>
                  <a:gd name="connsiteX5" fmla="*/ 13 w 196671"/>
                  <a:gd name="connsiteY5" fmla="*/ 0 h 214118"/>
                  <a:gd name="connsiteX6" fmla="*/ 40116 w 196671"/>
                  <a:gd name="connsiteY6" fmla="*/ 0 h 214118"/>
                  <a:gd name="connsiteX7" fmla="*/ 40116 w 196671"/>
                  <a:gd name="connsiteY7" fmla="*/ 115682 h 214118"/>
                  <a:gd name="connsiteX8" fmla="*/ 98728 w 196671"/>
                  <a:gd name="connsiteY8" fmla="*/ 174294 h 214118"/>
                  <a:gd name="connsiteX9" fmla="*/ 157340 w 196671"/>
                  <a:gd name="connsiteY9" fmla="*/ 118766 h 214118"/>
                  <a:gd name="connsiteX10" fmla="*/ 157340 w 196671"/>
                  <a:gd name="connsiteY10" fmla="*/ 101800 h 214118"/>
                  <a:gd name="connsiteX11" fmla="*/ 177392 w 196671"/>
                  <a:gd name="connsiteY11" fmla="*/ 92545 h 214118"/>
                  <a:gd name="connsiteX12" fmla="*/ 196672 w 196671"/>
                  <a:gd name="connsiteY12" fmla="*/ 101800 h 21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671" h="214118">
                    <a:moveTo>
                      <a:pt x="196672" y="101800"/>
                    </a:moveTo>
                    <a:lnTo>
                      <a:pt x="196672" y="118766"/>
                    </a:lnTo>
                    <a:cubicBezTo>
                      <a:pt x="196672" y="124936"/>
                      <a:pt x="195901" y="130335"/>
                      <a:pt x="194358" y="136504"/>
                    </a:cubicBezTo>
                    <a:cubicBezTo>
                      <a:pt x="182790" y="189718"/>
                      <a:pt x="130348" y="222880"/>
                      <a:pt x="77134" y="212083"/>
                    </a:cubicBezTo>
                    <a:cubicBezTo>
                      <a:pt x="31633" y="202057"/>
                      <a:pt x="-758" y="161954"/>
                      <a:pt x="13" y="115682"/>
                    </a:cubicBezTo>
                    <a:lnTo>
                      <a:pt x="13" y="0"/>
                    </a:lnTo>
                    <a:lnTo>
                      <a:pt x="40116" y="0"/>
                    </a:lnTo>
                    <a:lnTo>
                      <a:pt x="40116" y="115682"/>
                    </a:lnTo>
                    <a:cubicBezTo>
                      <a:pt x="40116" y="148072"/>
                      <a:pt x="66338" y="174294"/>
                      <a:pt x="98728" y="174294"/>
                    </a:cubicBezTo>
                    <a:cubicBezTo>
                      <a:pt x="129577" y="174294"/>
                      <a:pt x="155027" y="149615"/>
                      <a:pt x="157340" y="118766"/>
                    </a:cubicBezTo>
                    <a:lnTo>
                      <a:pt x="157340" y="101800"/>
                    </a:lnTo>
                    <a:lnTo>
                      <a:pt x="177392" y="92545"/>
                    </a:lnTo>
                    <a:lnTo>
                      <a:pt x="196672" y="101800"/>
                    </a:lnTo>
                    <a:close/>
                  </a:path>
                </a:pathLst>
              </a:custGeom>
              <a:solidFill>
                <a:srgbClr val="00FF72"/>
              </a:solidFill>
              <a:ln w="7666" cap="flat">
                <a:noFill/>
                <a:prstDash val="solid"/>
                <a:miter/>
              </a:ln>
            </p:spPr>
            <p:txBody>
              <a:bodyPr rtlCol="0" anchor="ctr"/>
              <a:lstStyle/>
              <a:p>
                <a:endParaRPr lang="en-US"/>
              </a:p>
            </p:txBody>
          </p:sp>
        </p:grpSp>
      </p:grpSp>
      <p:sp>
        <p:nvSpPr>
          <p:cNvPr id="21" name="ZoneTexte 20">
            <a:extLst>
              <a:ext uri="{FF2B5EF4-FFF2-40B4-BE49-F238E27FC236}">
                <a16:creationId xmlns:a16="http://schemas.microsoft.com/office/drawing/2014/main" id="{E6CD43B8-497A-4E99-AD00-812D56484FB3}"/>
              </a:ext>
            </a:extLst>
          </p:cNvPr>
          <p:cNvSpPr txBox="1"/>
          <p:nvPr/>
        </p:nvSpPr>
        <p:spPr>
          <a:xfrm>
            <a:off x="5961277" y="5212873"/>
            <a:ext cx="2046568" cy="1081247"/>
          </a:xfrm>
          <a:prstGeom prst="rect">
            <a:avLst/>
          </a:prstGeom>
          <a:noFill/>
        </p:spPr>
        <p:txBody>
          <a:bodyPr wrap="square" lIns="0" tIns="0" rIns="0" bIns="0" rtlCol="0" anchor="t">
            <a:noAutofit/>
          </a:bodyPr>
          <a:lstStyle/>
          <a:p>
            <a:pPr>
              <a:lnSpc>
                <a:spcPct val="130000"/>
              </a:lnSpc>
              <a:spcAft>
                <a:spcPts val="600"/>
              </a:spcAft>
              <a:tabLst>
                <a:tab pos="3048000" algn="l"/>
              </a:tabLst>
              <a:defRPr/>
            </a:pPr>
            <a:r>
              <a:rPr lang="en-US" sz="1050" dirty="0">
                <a:solidFill>
                  <a:schemeClr val="bg1"/>
                </a:solidFill>
              </a:rPr>
              <a:t>Each planet owner will be able to leave a trace of his passage on earth (the real one) by customizing a </a:t>
            </a:r>
            <a:r>
              <a:rPr lang="en-US" sz="1050" dirty="0" err="1">
                <a:solidFill>
                  <a:schemeClr val="bg1"/>
                </a:solidFill>
              </a:rPr>
              <a:t>Liverse’s</a:t>
            </a:r>
            <a:r>
              <a:rPr lang="en-US" sz="1050" dirty="0">
                <a:solidFill>
                  <a:schemeClr val="bg1"/>
                </a:solidFill>
              </a:rPr>
              <a:t> planet in his own way. 
</a:t>
            </a:r>
            <a:endParaRPr lang="fr-FR" sz="1050" dirty="0">
              <a:solidFill>
                <a:schemeClr val="bg1"/>
              </a:solidFill>
              <a:latin typeface="Urbane Light" panose="00000400000000000000" pitchFamily="50" charset="0"/>
            </a:endParaRPr>
          </a:p>
        </p:txBody>
      </p:sp>
      <p:sp>
        <p:nvSpPr>
          <p:cNvPr id="23" name="ZoneTexte 22">
            <a:extLst>
              <a:ext uri="{FF2B5EF4-FFF2-40B4-BE49-F238E27FC236}">
                <a16:creationId xmlns:a16="http://schemas.microsoft.com/office/drawing/2014/main" id="{48182AA3-4D27-4D5A-A17E-54474F77783F}"/>
              </a:ext>
            </a:extLst>
          </p:cNvPr>
          <p:cNvSpPr txBox="1"/>
          <p:nvPr/>
        </p:nvSpPr>
        <p:spPr>
          <a:xfrm>
            <a:off x="8646631" y="5212874"/>
            <a:ext cx="2792700" cy="1012666"/>
          </a:xfrm>
          <a:prstGeom prst="rect">
            <a:avLst/>
          </a:prstGeom>
          <a:noFill/>
        </p:spPr>
        <p:txBody>
          <a:bodyPr wrap="square" lIns="0" tIns="0" rIns="0" bIns="0" rtlCol="0" anchor="t">
            <a:noAutofit/>
          </a:bodyPr>
          <a:lstStyle/>
          <a:p>
            <a:pPr>
              <a:lnSpc>
                <a:spcPct val="130000"/>
              </a:lnSpc>
              <a:spcAft>
                <a:spcPts val="600"/>
              </a:spcAft>
              <a:tabLst>
                <a:tab pos="3048000" algn="l"/>
              </a:tabLst>
              <a:defRPr/>
            </a:pPr>
            <a:r>
              <a:rPr lang="en-US" sz="1050" dirty="0">
                <a:solidFill>
                  <a:schemeClr val="bg1"/>
                </a:solidFill>
              </a:rPr>
              <a:t>Whether it is a human being or a legal person, each story can be exposed to the taste of the creator through multiple timelines in his outdoor timeline room or in his planetary mansion
</a:t>
            </a:r>
            <a:endParaRPr lang="fr-FR" sz="1050" dirty="0">
              <a:solidFill>
                <a:schemeClr val="bg1"/>
              </a:solidFill>
            </a:endParaRPr>
          </a:p>
        </p:txBody>
      </p:sp>
      <p:pic>
        <p:nvPicPr>
          <p:cNvPr id="20" name="Graphique 19">
            <a:extLst>
              <a:ext uri="{FF2B5EF4-FFF2-40B4-BE49-F238E27FC236}">
                <a16:creationId xmlns:a16="http://schemas.microsoft.com/office/drawing/2014/main" id="{DA1D6AE3-C918-4DA2-B4B9-ED049765FD4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56567" y="4787715"/>
            <a:ext cx="255397" cy="255397"/>
          </a:xfrm>
          <a:prstGeom prst="rect">
            <a:avLst/>
          </a:prstGeom>
          <a:effectLst>
            <a:glow rad="25400">
              <a:srgbClr val="00FF72">
                <a:alpha val="20000"/>
              </a:srgbClr>
            </a:glow>
          </a:effectLst>
        </p:spPr>
      </p:pic>
      <p:pic>
        <p:nvPicPr>
          <p:cNvPr id="25" name="Graphique 24">
            <a:extLst>
              <a:ext uri="{FF2B5EF4-FFF2-40B4-BE49-F238E27FC236}">
                <a16:creationId xmlns:a16="http://schemas.microsoft.com/office/drawing/2014/main" id="{099C488D-F4C4-46B2-9017-05C8886B58F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640430" y="4810760"/>
            <a:ext cx="255398" cy="255398"/>
          </a:xfrm>
          <a:prstGeom prst="rect">
            <a:avLst/>
          </a:prstGeom>
          <a:effectLst>
            <a:glow rad="25400">
              <a:srgbClr val="00FF72">
                <a:alpha val="20000"/>
              </a:srgbClr>
            </a:glow>
          </a:effectLst>
        </p:spPr>
      </p:pic>
      <p:sp>
        <p:nvSpPr>
          <p:cNvPr id="64" name="ZoneTexte 63">
            <a:extLst>
              <a:ext uri="{FF2B5EF4-FFF2-40B4-BE49-F238E27FC236}">
                <a16:creationId xmlns:a16="http://schemas.microsoft.com/office/drawing/2014/main" id="{EEAFD268-8B57-4F9B-B25B-5F35AD057D3B}"/>
              </a:ext>
            </a:extLst>
          </p:cNvPr>
          <p:cNvSpPr txBox="1"/>
          <p:nvPr/>
        </p:nvSpPr>
        <p:spPr>
          <a:xfrm>
            <a:off x="744870" y="596865"/>
            <a:ext cx="4202200" cy="430887"/>
          </a:xfrm>
          <a:prstGeom prst="rect">
            <a:avLst/>
          </a:prstGeom>
          <a:noFill/>
        </p:spPr>
        <p:txBody>
          <a:bodyPr wrap="square" lIns="0" tIns="0" rIns="0" bIns="0" rtlCol="0" anchor="ctr">
            <a:spAutoFit/>
          </a:bodyPr>
          <a:lstStyle/>
          <a:p>
            <a:pPr lvl="0">
              <a:defRPr/>
            </a:pPr>
            <a:r>
              <a:rPr lang="fr-FR" sz="2800" dirty="0">
                <a:solidFill>
                  <a:prstClr val="white"/>
                </a:solidFill>
                <a:latin typeface="Urbane Medium" panose="00000600000000000000" pitchFamily="50" charset="0"/>
              </a:rPr>
              <a:t>The </a:t>
            </a:r>
            <a:r>
              <a:rPr lang="fr-FR" sz="2800" dirty="0" err="1">
                <a:solidFill>
                  <a:prstClr val="white"/>
                </a:solidFill>
                <a:latin typeface="Urbane Medium" panose="00000600000000000000" pitchFamily="50" charset="0"/>
              </a:rPr>
              <a:t>Lifeverse</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65" name="ZoneTexte 64">
            <a:extLst>
              <a:ext uri="{FF2B5EF4-FFF2-40B4-BE49-F238E27FC236}">
                <a16:creationId xmlns:a16="http://schemas.microsoft.com/office/drawing/2014/main" id="{144F6D93-4FDA-4095-97C2-21FCEE6C35FD}"/>
              </a:ext>
            </a:extLst>
          </p:cNvPr>
          <p:cNvSpPr txBox="1"/>
          <p:nvPr/>
        </p:nvSpPr>
        <p:spPr>
          <a:xfrm>
            <a:off x="781651" y="1288499"/>
            <a:ext cx="3310289" cy="864152"/>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200" dirty="0">
                <a:solidFill>
                  <a:srgbClr val="00FF72"/>
                </a:solidFill>
                <a:latin typeface="Urbane Medium" panose="00000600000000000000" pitchFamily="50" charset="0"/>
              </a:rPr>
              <a:t>The </a:t>
            </a:r>
            <a:r>
              <a:rPr lang="en-US" sz="1200" dirty="0" err="1">
                <a:solidFill>
                  <a:srgbClr val="00FF72"/>
                </a:solidFill>
                <a:latin typeface="Urbane Medium" panose="00000600000000000000" pitchFamily="50" charset="0"/>
              </a:rPr>
              <a:t>lifeverse</a:t>
            </a:r>
            <a:r>
              <a:rPr lang="en-US" sz="1200" dirty="0">
                <a:solidFill>
                  <a:srgbClr val="00FF72"/>
                </a:solidFill>
                <a:latin typeface="Urbane Medium" panose="00000600000000000000" pitchFamily="50" charset="0"/>
              </a:rPr>
              <a:t> is comparable to a universe (Metaverse) in which there will be 5555 planets, satellites and different ships.
</a:t>
            </a:r>
            <a:endParaRPr kumimoji="0" lang="fr-FR" sz="9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spTree>
    <p:extLst>
      <p:ext uri="{BB962C8B-B14F-4D97-AF65-F5344CB8AC3E}">
        <p14:creationId xmlns:p14="http://schemas.microsoft.com/office/powerpoint/2010/main" val="20593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750"/>
                                        <p:tgtEl>
                                          <p:spTgt spid="59"/>
                                        </p:tgtEl>
                                      </p:cBhvr>
                                    </p:animEffect>
                                  </p:childTnLst>
                                </p:cTn>
                              </p:par>
                              <p:par>
                                <p:cTn id="8" presetID="6" presetClass="emph" presetSubtype="0" fill="hold" nodeType="withEffect">
                                  <p:stCondLst>
                                    <p:cond delay="0"/>
                                  </p:stCondLst>
                                  <p:childTnLst>
                                    <p:animScale>
                                      <p:cBhvr>
                                        <p:cTn id="9" dur="10" fill="hold"/>
                                        <p:tgtEl>
                                          <p:spTgt spid="59"/>
                                        </p:tgtEl>
                                      </p:cBhvr>
                                      <p:by x="150000" y="150000"/>
                                    </p:animScale>
                                  </p:childTnLst>
                                </p:cTn>
                              </p:par>
                              <p:par>
                                <p:cTn id="10" presetID="6" presetClass="emph" presetSubtype="0" decel="100000" fill="hold" nodeType="withEffect">
                                  <p:stCondLst>
                                    <p:cond delay="0"/>
                                  </p:stCondLst>
                                  <p:childTnLst>
                                    <p:animScale>
                                      <p:cBhvr>
                                        <p:cTn id="11" dur="2000" fill="hold"/>
                                        <p:tgtEl>
                                          <p:spTgt spid="59"/>
                                        </p:tgtEl>
                                      </p:cBhvr>
                                      <p:by x="66700" y="66700"/>
                                    </p:animScale>
                                  </p:childTnLst>
                                </p:cTn>
                              </p:par>
                              <p:par>
                                <p:cTn id="12" presetID="10" presetClass="entr" presetSubtype="0" fill="hold" grpId="0"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500"/>
                                        <p:tgtEl>
                                          <p:spTgt spid="64"/>
                                        </p:tgtEl>
                                      </p:cBhvr>
                                    </p:animEffect>
                                  </p:childTnLst>
                                </p:cTn>
                              </p:par>
                              <p:par>
                                <p:cTn id="15" presetID="42" presetClass="path" presetSubtype="0" decel="100000" fill="hold" grpId="1" nodeType="withEffect">
                                  <p:stCondLst>
                                    <p:cond delay="0"/>
                                  </p:stCondLst>
                                  <p:childTnLst>
                                    <p:animMotion origin="layout" path="M -2.29167E-6 0.04815 L -2.29167E-6 -1.85185E-6 " pathEditMode="relative" rAng="0" ptsTypes="AA">
                                      <p:cBhvr>
                                        <p:cTn id="16" dur="1000" fill="hold"/>
                                        <p:tgtEl>
                                          <p:spTgt spid="64"/>
                                        </p:tgtEl>
                                        <p:attrNameLst>
                                          <p:attrName>ppt_x</p:attrName>
                                          <p:attrName>ppt_y</p:attrName>
                                        </p:attrNameLst>
                                      </p:cBhvr>
                                      <p:rCtr x="0" y="-2407"/>
                                    </p:animMotion>
                                  </p:childTnLst>
                                </p:cTn>
                              </p:par>
                              <p:par>
                                <p:cTn id="17" presetID="10" presetClass="entr" presetSubtype="0" fill="hold" grpId="0" nodeType="withEffect">
                                  <p:stCondLst>
                                    <p:cond delay="25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500"/>
                                        <p:tgtEl>
                                          <p:spTgt spid="65"/>
                                        </p:tgtEl>
                                      </p:cBhvr>
                                    </p:animEffect>
                                  </p:childTnLst>
                                </p:cTn>
                              </p:par>
                              <p:par>
                                <p:cTn id="20" presetID="42" presetClass="path" presetSubtype="0" decel="100000" fill="hold" grpId="1" nodeType="withEffect">
                                  <p:stCondLst>
                                    <p:cond delay="250"/>
                                  </p:stCondLst>
                                  <p:childTnLst>
                                    <p:animMotion origin="layout" path="M -2.29167E-6 0.04815 L -2.29167E-6 -1.85185E-6 " pathEditMode="relative" rAng="0" ptsTypes="AA">
                                      <p:cBhvr>
                                        <p:cTn id="21" dur="1000" fill="hold"/>
                                        <p:tgtEl>
                                          <p:spTgt spid="65"/>
                                        </p:tgtEl>
                                        <p:attrNameLst>
                                          <p:attrName>ppt_x</p:attrName>
                                          <p:attrName>ppt_y</p:attrName>
                                        </p:attrNameLst>
                                      </p:cBhvr>
                                      <p:rCtr x="0" y="-2407"/>
                                    </p:animMotion>
                                  </p:childTnLst>
                                </p:cTn>
                              </p:par>
                              <p:par>
                                <p:cTn id="22" presetID="10" presetClass="entr" presetSubtype="0" fill="hold" grpId="0" nodeType="with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42" presetClass="path" presetSubtype="0" decel="100000" fill="hold" grpId="1" nodeType="withEffect">
                                  <p:stCondLst>
                                    <p:cond delay="500"/>
                                  </p:stCondLst>
                                  <p:childTnLst>
                                    <p:animMotion origin="layout" path="M -2.29167E-6 0.04815 L -2.29167E-6 -1.85185E-6 " pathEditMode="relative" rAng="0" ptsTypes="AA">
                                      <p:cBhvr>
                                        <p:cTn id="26" dur="1000" fill="hold"/>
                                        <p:tgtEl>
                                          <p:spTgt spid="12"/>
                                        </p:tgtEl>
                                        <p:attrNameLst>
                                          <p:attrName>ppt_x</p:attrName>
                                          <p:attrName>ppt_y</p:attrName>
                                        </p:attrNameLst>
                                      </p:cBhvr>
                                      <p:rCtr x="0" y="-2407"/>
                                    </p:animMotion>
                                  </p:childTnLst>
                                </p:cTn>
                              </p:par>
                              <p:par>
                                <p:cTn id="27" presetID="10" presetClass="entr" presetSubtype="0" fill="hold" grpId="0" nodeType="withEffect">
                                  <p:stCondLst>
                                    <p:cond delay="6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42" presetClass="path" presetSubtype="0" decel="100000" fill="hold" grpId="1" nodeType="withEffect">
                                  <p:stCondLst>
                                    <p:cond delay="650"/>
                                  </p:stCondLst>
                                  <p:childTnLst>
                                    <p:animMotion origin="layout" path="M -2.29167E-6 0.04815 L -2.29167E-6 -1.85185E-6 " pathEditMode="relative" rAng="0" ptsTypes="AA">
                                      <p:cBhvr>
                                        <p:cTn id="31" dur="1000" fill="hold"/>
                                        <p:tgtEl>
                                          <p:spTgt spid="11"/>
                                        </p:tgtEl>
                                        <p:attrNameLst>
                                          <p:attrName>ppt_x</p:attrName>
                                          <p:attrName>ppt_y</p:attrName>
                                        </p:attrNameLst>
                                      </p:cBhvr>
                                      <p:rCtr x="0" y="-2407"/>
                                    </p:animMotion>
                                  </p:childTnLst>
                                </p:cTn>
                              </p:par>
                              <p:par>
                                <p:cTn id="32" presetID="10" presetClass="entr" presetSubtype="0" fill="hold" nodeType="withEffect">
                                  <p:stCondLst>
                                    <p:cond delay="75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42" presetClass="path" presetSubtype="0" decel="100000" fill="hold" nodeType="withEffect">
                                  <p:stCondLst>
                                    <p:cond delay="750"/>
                                  </p:stCondLst>
                                  <p:childTnLst>
                                    <p:animMotion origin="layout" path="M -2.29167E-6 0.04815 L -2.29167E-6 -1.85185E-6 " pathEditMode="relative" rAng="0" ptsTypes="AA">
                                      <p:cBhvr>
                                        <p:cTn id="36" dur="1000" fill="hold"/>
                                        <p:tgtEl>
                                          <p:spTgt spid="20"/>
                                        </p:tgtEl>
                                        <p:attrNameLst>
                                          <p:attrName>ppt_x</p:attrName>
                                          <p:attrName>ppt_y</p:attrName>
                                        </p:attrNameLst>
                                      </p:cBhvr>
                                      <p:rCtr x="0" y="-2407"/>
                                    </p:animMotion>
                                  </p:childTnLst>
                                </p:cTn>
                              </p:par>
                              <p:par>
                                <p:cTn id="37" presetID="10" presetClass="entr" presetSubtype="0" fill="hold" grpId="0" nodeType="withEffect">
                                  <p:stCondLst>
                                    <p:cond delay="85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42" presetClass="path" presetSubtype="0" decel="100000" fill="hold" grpId="1" nodeType="withEffect">
                                  <p:stCondLst>
                                    <p:cond delay="850"/>
                                  </p:stCondLst>
                                  <p:childTnLst>
                                    <p:animMotion origin="layout" path="M -2.29167E-6 0.04815 L -2.29167E-6 -1.85185E-6 " pathEditMode="relative" rAng="0" ptsTypes="AA">
                                      <p:cBhvr>
                                        <p:cTn id="41" dur="1000" fill="hold"/>
                                        <p:tgtEl>
                                          <p:spTgt spid="21"/>
                                        </p:tgtEl>
                                        <p:attrNameLst>
                                          <p:attrName>ppt_x</p:attrName>
                                          <p:attrName>ppt_y</p:attrName>
                                        </p:attrNameLst>
                                      </p:cBhvr>
                                      <p:rCtr x="0" y="-2407"/>
                                    </p:animMotion>
                                  </p:childTnLst>
                                </p:cTn>
                              </p:par>
                              <p:par>
                                <p:cTn id="42" presetID="10" presetClass="entr" presetSubtype="0" fill="hold" nodeType="withEffect">
                                  <p:stCondLst>
                                    <p:cond delay="100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42" presetClass="path" presetSubtype="0" decel="100000" fill="hold" nodeType="withEffect">
                                  <p:stCondLst>
                                    <p:cond delay="1000"/>
                                  </p:stCondLst>
                                  <p:childTnLst>
                                    <p:animMotion origin="layout" path="M -2.29167E-6 0.04815 L -2.29167E-6 -1.85185E-6 " pathEditMode="relative" rAng="0" ptsTypes="AA">
                                      <p:cBhvr>
                                        <p:cTn id="46" dur="1000" fill="hold"/>
                                        <p:tgtEl>
                                          <p:spTgt spid="25"/>
                                        </p:tgtEl>
                                        <p:attrNameLst>
                                          <p:attrName>ppt_x</p:attrName>
                                          <p:attrName>ppt_y</p:attrName>
                                        </p:attrNameLst>
                                      </p:cBhvr>
                                      <p:rCtr x="0" y="-2407"/>
                                    </p:animMotion>
                                  </p:childTnLst>
                                </p:cTn>
                              </p:par>
                              <p:par>
                                <p:cTn id="47" presetID="10" presetClass="entr" presetSubtype="0" fill="hold" grpId="0" nodeType="withEffect">
                                  <p:stCondLst>
                                    <p:cond delay="110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42" presetClass="path" presetSubtype="0" decel="100000" fill="hold" grpId="1" nodeType="withEffect">
                                  <p:stCondLst>
                                    <p:cond delay="1100"/>
                                  </p:stCondLst>
                                  <p:childTnLst>
                                    <p:animMotion origin="layout" path="M -2.29167E-6 0.04815 L -2.29167E-6 -1.85185E-6 " pathEditMode="relative" rAng="0" ptsTypes="AA">
                                      <p:cBhvr>
                                        <p:cTn id="51" dur="1000" fill="hold"/>
                                        <p:tgtEl>
                                          <p:spTgt spid="23"/>
                                        </p:tgtEl>
                                        <p:attrNameLst>
                                          <p:attrName>ppt_x</p:attrName>
                                          <p:attrName>ppt_y</p:attrName>
                                        </p:attrNameLst>
                                      </p:cBhvr>
                                      <p:rCtr x="0" y="-2407"/>
                                    </p:animMotion>
                                  </p:childTnLst>
                                </p:cTn>
                              </p:par>
                              <p:par>
                                <p:cTn id="52" presetID="10" presetClass="entr" presetSubtype="0" fill="hold"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fade">
                                      <p:cBhvr>
                                        <p:cTn id="54" dur="750"/>
                                        <p:tgtEl>
                                          <p:spTgt spid="76"/>
                                        </p:tgtEl>
                                      </p:cBhvr>
                                    </p:animEffect>
                                  </p:childTnLst>
                                </p:cTn>
                              </p:par>
                              <p:par>
                                <p:cTn id="55" presetID="6" presetClass="emph" presetSubtype="0" fill="hold" nodeType="withEffect">
                                  <p:stCondLst>
                                    <p:cond delay="0"/>
                                  </p:stCondLst>
                                  <p:childTnLst>
                                    <p:animScale>
                                      <p:cBhvr>
                                        <p:cTn id="56" dur="10" fill="hold"/>
                                        <p:tgtEl>
                                          <p:spTgt spid="76"/>
                                        </p:tgtEl>
                                      </p:cBhvr>
                                      <p:by x="66700" y="66700"/>
                                    </p:animScale>
                                  </p:childTnLst>
                                </p:cTn>
                              </p:par>
                              <p:par>
                                <p:cTn id="57" presetID="6" presetClass="emph" presetSubtype="0" decel="100000" fill="hold" nodeType="withEffect">
                                  <p:stCondLst>
                                    <p:cond delay="0"/>
                                  </p:stCondLst>
                                  <p:childTnLst>
                                    <p:animScale>
                                      <p:cBhvr>
                                        <p:cTn id="58" dur="1000" fill="hold"/>
                                        <p:tgtEl>
                                          <p:spTgt spid="76"/>
                                        </p:tgtEl>
                                      </p:cBhvr>
                                      <p:by x="150000" y="150000"/>
                                    </p:animScale>
                                  </p:childTnLst>
                                </p:cTn>
                              </p:par>
                              <p:par>
                                <p:cTn id="59" presetID="10" presetClass="entr" presetSubtype="0" fill="hold" nodeType="withEffect">
                                  <p:stCondLst>
                                    <p:cond delay="25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750"/>
                                        <p:tgtEl>
                                          <p:spTgt spid="5"/>
                                        </p:tgtEl>
                                      </p:cBhvr>
                                    </p:animEffect>
                                  </p:childTnLst>
                                </p:cTn>
                              </p:par>
                              <p:par>
                                <p:cTn id="62" presetID="6" presetClass="emph" presetSubtype="0" fill="hold" nodeType="withEffect">
                                  <p:stCondLst>
                                    <p:cond delay="250"/>
                                  </p:stCondLst>
                                  <p:childTnLst>
                                    <p:animScale>
                                      <p:cBhvr>
                                        <p:cTn id="63" dur="10" fill="hold"/>
                                        <p:tgtEl>
                                          <p:spTgt spid="5"/>
                                        </p:tgtEl>
                                      </p:cBhvr>
                                      <p:by x="66700" y="66700"/>
                                    </p:animScale>
                                  </p:childTnLst>
                                </p:cTn>
                              </p:par>
                              <p:par>
                                <p:cTn id="64" presetID="6" presetClass="emph" presetSubtype="0" decel="100000" fill="hold" nodeType="withEffect">
                                  <p:stCondLst>
                                    <p:cond delay="250"/>
                                  </p:stCondLst>
                                  <p:childTnLst>
                                    <p:animScale>
                                      <p:cBhvr>
                                        <p:cTn id="65" dur="1000" fill="hold"/>
                                        <p:tgtEl>
                                          <p:spTgt spid="5"/>
                                        </p:tgtEl>
                                      </p:cBhvr>
                                      <p:by x="150000" y="150000"/>
                                    </p:animScale>
                                  </p:childTnLst>
                                </p:cTn>
                              </p:par>
                              <p:par>
                                <p:cTn id="66" presetID="10" presetClass="entr" presetSubtype="0" fill="hold" nodeType="withEffect">
                                  <p:stCondLst>
                                    <p:cond delay="50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750"/>
                                        <p:tgtEl>
                                          <p:spTgt spid="13"/>
                                        </p:tgtEl>
                                      </p:cBhvr>
                                    </p:animEffect>
                                  </p:childTnLst>
                                </p:cTn>
                              </p:par>
                              <p:par>
                                <p:cTn id="69" presetID="6" presetClass="emph" presetSubtype="0" fill="hold" nodeType="withEffect">
                                  <p:stCondLst>
                                    <p:cond delay="500"/>
                                  </p:stCondLst>
                                  <p:childTnLst>
                                    <p:animScale>
                                      <p:cBhvr>
                                        <p:cTn id="70" dur="10" fill="hold"/>
                                        <p:tgtEl>
                                          <p:spTgt spid="13"/>
                                        </p:tgtEl>
                                      </p:cBhvr>
                                      <p:by x="66700" y="66700"/>
                                    </p:animScale>
                                  </p:childTnLst>
                                </p:cTn>
                              </p:par>
                              <p:par>
                                <p:cTn id="71" presetID="6" presetClass="emph" presetSubtype="0" decel="100000" fill="hold" nodeType="withEffect">
                                  <p:stCondLst>
                                    <p:cond delay="500"/>
                                  </p:stCondLst>
                                  <p:childTnLst>
                                    <p:animScale>
                                      <p:cBhvr>
                                        <p:cTn id="72" dur="1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21" grpId="0"/>
      <p:bldP spid="21" grpId="1"/>
      <p:bldP spid="23" grpId="0"/>
      <p:bldP spid="23" grpId="1"/>
      <p:bldP spid="64" grpId="0"/>
      <p:bldP spid="64" grpId="1"/>
      <p:bldP spid="65" grpId="0"/>
      <p:bldP spid="6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Image 3" descr="Une image contenant laser, lumière, scène&#10;&#10;Description générée automatiquement">
            <a:extLst>
              <a:ext uri="{FF2B5EF4-FFF2-40B4-BE49-F238E27FC236}">
                <a16:creationId xmlns:a16="http://schemas.microsoft.com/office/drawing/2014/main" id="{B05708D1-2DB4-4C75-87A3-1DAB02C59D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7594" y="812801"/>
            <a:ext cx="7202430" cy="4842884"/>
          </a:xfrm>
          <a:prstGeom prst="rect">
            <a:avLst/>
          </a:prstGeom>
        </p:spPr>
      </p:pic>
      <p:grpSp>
        <p:nvGrpSpPr>
          <p:cNvPr id="2" name="Groupe 1">
            <a:extLst>
              <a:ext uri="{FF2B5EF4-FFF2-40B4-BE49-F238E27FC236}">
                <a16:creationId xmlns:a16="http://schemas.microsoft.com/office/drawing/2014/main" id="{CCD34D1C-DDEB-400A-82D4-2ABCC00C9B17}"/>
              </a:ext>
            </a:extLst>
          </p:cNvPr>
          <p:cNvGrpSpPr/>
          <p:nvPr/>
        </p:nvGrpSpPr>
        <p:grpSpPr>
          <a:xfrm>
            <a:off x="-2" y="-1"/>
            <a:ext cx="12192003" cy="6857998"/>
            <a:chOff x="-3" y="-1"/>
            <a:chExt cx="12192003" cy="6857998"/>
          </a:xfrm>
        </p:grpSpPr>
        <p:sp>
          <p:nvSpPr>
            <p:cNvPr id="20" name="Rectangle 19">
              <a:extLst>
                <a:ext uri="{FF2B5EF4-FFF2-40B4-BE49-F238E27FC236}">
                  <a16:creationId xmlns:a16="http://schemas.microsoft.com/office/drawing/2014/main" id="{81B5AEC2-3D83-489A-B794-9C43A7C9B369}"/>
                </a:ext>
              </a:extLst>
            </p:cNvPr>
            <p:cNvSpPr/>
            <p:nvPr/>
          </p:nvSpPr>
          <p:spPr>
            <a:xfrm rot="5400000">
              <a:off x="5126599" y="-5126603"/>
              <a:ext cx="1938798" cy="12192001"/>
            </a:xfrm>
            <a:prstGeom prst="rect">
              <a:avLst/>
            </a:prstGeom>
            <a:gradFill>
              <a:gsLst>
                <a:gs pos="0">
                  <a:srgbClr val="000000"/>
                </a:gs>
                <a:gs pos="55000">
                  <a:srgbClr val="000000">
                    <a:alpha val="83000"/>
                  </a:srgbClr>
                </a:gs>
                <a:gs pos="91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C699C190-3DF5-4A25-AEE4-5F65CF25DFD3}"/>
                </a:ext>
              </a:extLst>
            </p:cNvPr>
            <p:cNvSpPr/>
            <p:nvPr/>
          </p:nvSpPr>
          <p:spPr>
            <a:xfrm rot="10800000">
              <a:off x="10090149" y="-1"/>
              <a:ext cx="2101850" cy="6857998"/>
            </a:xfrm>
            <a:prstGeom prst="rect">
              <a:avLst/>
            </a:prstGeom>
            <a:gradFill>
              <a:gsLst>
                <a:gs pos="76000">
                  <a:srgbClr val="000000"/>
                </a:gs>
                <a:gs pos="94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7B383C38-0520-49EA-97E2-DECFE624F6D7}"/>
                </a:ext>
              </a:extLst>
            </p:cNvPr>
            <p:cNvSpPr/>
            <p:nvPr/>
          </p:nvSpPr>
          <p:spPr>
            <a:xfrm rot="16200000">
              <a:off x="4931846" y="-402159"/>
              <a:ext cx="2328306" cy="12192003"/>
            </a:xfrm>
            <a:prstGeom prst="rect">
              <a:avLst/>
            </a:prstGeom>
            <a:gradFill>
              <a:gsLst>
                <a:gs pos="56000">
                  <a:srgbClr val="000000"/>
                </a:gs>
                <a:gs pos="69000">
                  <a:srgbClr val="000000">
                    <a:alpha val="83000"/>
                  </a:srgb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5" name="Image 14">
            <a:extLst>
              <a:ext uri="{FF2B5EF4-FFF2-40B4-BE49-F238E27FC236}">
                <a16:creationId xmlns:a16="http://schemas.microsoft.com/office/drawing/2014/main" id="{02006B6A-4E1D-410F-B132-6514153C17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9310" y="-2"/>
            <a:ext cx="11412690" cy="6858000"/>
          </a:xfrm>
          <a:prstGeom prst="rect">
            <a:avLst/>
          </a:prstGeom>
        </p:spPr>
      </p:pic>
      <p:sp>
        <p:nvSpPr>
          <p:cNvPr id="16" name="Rectangle 15">
            <a:extLst>
              <a:ext uri="{FF2B5EF4-FFF2-40B4-BE49-F238E27FC236}">
                <a16:creationId xmlns:a16="http://schemas.microsoft.com/office/drawing/2014/main" id="{A08DD12B-A106-47FF-97F8-398DC10BE34D}"/>
              </a:ext>
            </a:extLst>
          </p:cNvPr>
          <p:cNvSpPr/>
          <p:nvPr/>
        </p:nvSpPr>
        <p:spPr>
          <a:xfrm>
            <a:off x="0" y="0"/>
            <a:ext cx="7780019" cy="6857999"/>
          </a:xfrm>
          <a:prstGeom prst="rect">
            <a:avLst/>
          </a:prstGeom>
          <a:gradFill>
            <a:gsLst>
              <a:gs pos="31000">
                <a:srgbClr val="000000">
                  <a:alpha val="98000"/>
                </a:srgb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34" name="Rectangle 33">
            <a:extLst>
              <a:ext uri="{FF2B5EF4-FFF2-40B4-BE49-F238E27FC236}">
                <a16:creationId xmlns:a16="http://schemas.microsoft.com/office/drawing/2014/main" id="{BFBEBE83-9844-4C23-94E9-2D4A54CFE19F}"/>
              </a:ext>
            </a:extLst>
          </p:cNvPr>
          <p:cNvSpPr/>
          <p:nvPr/>
        </p:nvSpPr>
        <p:spPr>
          <a:xfrm>
            <a:off x="0" y="0"/>
            <a:ext cx="5991225" cy="6858000"/>
          </a:xfrm>
          <a:prstGeom prst="rect">
            <a:avLst/>
          </a:prstGeom>
          <a:gradFill>
            <a:gsLst>
              <a:gs pos="59000">
                <a:srgbClr val="000000">
                  <a:alpha val="0"/>
                </a:srgbClr>
              </a:gs>
              <a:gs pos="15000">
                <a:schemeClr val="tx1">
                  <a:alpha val="4700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7" name="Groupe 16">
            <a:extLst>
              <a:ext uri="{FF2B5EF4-FFF2-40B4-BE49-F238E27FC236}">
                <a16:creationId xmlns:a16="http://schemas.microsoft.com/office/drawing/2014/main" id="{DC0A0EE9-4AC5-415E-8BAB-F444341A0DBE}"/>
              </a:ext>
            </a:extLst>
          </p:cNvPr>
          <p:cNvGrpSpPr/>
          <p:nvPr/>
        </p:nvGrpSpPr>
        <p:grpSpPr>
          <a:xfrm>
            <a:off x="11589488" y="297713"/>
            <a:ext cx="296437" cy="297610"/>
            <a:chOff x="194075" y="177800"/>
            <a:chExt cx="268327" cy="269390"/>
          </a:xfrm>
        </p:grpSpPr>
        <p:sp>
          <p:nvSpPr>
            <p:cNvPr id="18" name="Forme libre : forme 17">
              <a:extLst>
                <a:ext uri="{FF2B5EF4-FFF2-40B4-BE49-F238E27FC236}">
                  <a16:creationId xmlns:a16="http://schemas.microsoft.com/office/drawing/2014/main" id="{A7903D10-AE4B-48C5-BBDF-144752B8A1B6}"/>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orme libre : forme 18">
              <a:extLst>
                <a:ext uri="{FF2B5EF4-FFF2-40B4-BE49-F238E27FC236}">
                  <a16:creationId xmlns:a16="http://schemas.microsoft.com/office/drawing/2014/main" id="{096F220A-CCE1-4ECE-8733-240960A42E8D}"/>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1" name="ZoneTexte 10">
            <a:extLst>
              <a:ext uri="{FF2B5EF4-FFF2-40B4-BE49-F238E27FC236}">
                <a16:creationId xmlns:a16="http://schemas.microsoft.com/office/drawing/2014/main" id="{2FD21AE9-D8F6-4B76-B326-95B990405A45}"/>
              </a:ext>
            </a:extLst>
          </p:cNvPr>
          <p:cNvSpPr txBox="1"/>
          <p:nvPr/>
        </p:nvSpPr>
        <p:spPr>
          <a:xfrm>
            <a:off x="745941" y="2132242"/>
            <a:ext cx="3116932" cy="3811359"/>
          </a:xfrm>
          <a:prstGeom prst="rect">
            <a:avLst/>
          </a:prstGeom>
          <a:noFill/>
        </p:spPr>
        <p:txBody>
          <a:bodyPr wrap="square" lIns="0" tIns="0" rIns="0" bIns="0" rtlCol="0" anchor="t">
            <a:noAutofit/>
          </a:bodyPr>
          <a:lstStyle/>
          <a:p>
            <a:pPr lvl="0">
              <a:lnSpc>
                <a:spcPct val="130000"/>
              </a:lnSpc>
              <a:spcAft>
                <a:spcPts val="600"/>
              </a:spcAft>
              <a:tabLst>
                <a:tab pos="3048000" algn="l"/>
              </a:tabLst>
              <a:defRPr/>
            </a:pPr>
            <a:r>
              <a:rPr lang="fr-FR" sz="1400" dirty="0">
                <a:solidFill>
                  <a:prstClr val="white"/>
                </a:solidFill>
                <a:latin typeface="Urbane Medium" panose="00000600000000000000" pitchFamily="50" charset="0"/>
              </a:rPr>
              <a:t>Second collection
</a:t>
            </a:r>
            <a:r>
              <a:rPr lang="en-US" sz="1200" dirty="0">
                <a:solidFill>
                  <a:schemeClr val="bg1"/>
                </a:solidFill>
              </a:rPr>
              <a:t>Unique spaceships allowing the </a:t>
            </a:r>
            <a:r>
              <a:rPr lang="en-US" sz="1200" dirty="0" err="1">
                <a:solidFill>
                  <a:schemeClr val="bg1"/>
                </a:solidFill>
              </a:rPr>
              <a:t>Lifestory</a:t>
            </a:r>
            <a:r>
              <a:rPr lang="en-US" sz="1200" dirty="0">
                <a:solidFill>
                  <a:schemeClr val="bg1"/>
                </a:solidFill>
              </a:rPr>
              <a:t> app users with a VR headset to be able to have their own exceptional ships in the </a:t>
            </a:r>
            <a:r>
              <a:rPr lang="en-US" sz="1200" dirty="0" err="1">
                <a:solidFill>
                  <a:schemeClr val="bg1"/>
                </a:solidFill>
              </a:rPr>
              <a:t>lifeverse</a:t>
            </a:r>
            <a:r>
              <a:rPr lang="en-US" sz="1200" dirty="0">
                <a:solidFill>
                  <a:schemeClr val="bg1"/>
                </a:solidFill>
              </a:rPr>
              <a:t> instead of a simple free default ship obtained during registration. 
All the ships of the </a:t>
            </a:r>
            <a:r>
              <a:rPr lang="en-US" sz="1200" dirty="0" err="1">
                <a:solidFill>
                  <a:schemeClr val="bg1"/>
                </a:solidFill>
              </a:rPr>
              <a:t>Lifeverse</a:t>
            </a:r>
            <a:r>
              <a:rPr lang="en-US" sz="1200" dirty="0">
                <a:solidFill>
                  <a:schemeClr val="bg1"/>
                </a:solidFill>
              </a:rPr>
              <a:t> will consist of a cockpit, a lobby, a museum and a timeline room to relive your moments alone, with family, friends or community
</a:t>
            </a:r>
            <a:endParaRPr lang="fr-FR" sz="1200" dirty="0">
              <a:solidFill>
                <a:schemeClr val="bg1"/>
              </a:solidFill>
              <a:latin typeface="Urbane Light" panose="00000400000000000000" pitchFamily="50" charset="0"/>
            </a:endParaRPr>
          </a:p>
        </p:txBody>
      </p:sp>
      <p:sp>
        <p:nvSpPr>
          <p:cNvPr id="12" name="ZoneTexte 11">
            <a:extLst>
              <a:ext uri="{FF2B5EF4-FFF2-40B4-BE49-F238E27FC236}">
                <a16:creationId xmlns:a16="http://schemas.microsoft.com/office/drawing/2014/main" id="{07003AE9-6435-4B1E-90F5-A0C1CAD51BC4}"/>
              </a:ext>
            </a:extLst>
          </p:cNvPr>
          <p:cNvSpPr txBox="1"/>
          <p:nvPr/>
        </p:nvSpPr>
        <p:spPr>
          <a:xfrm>
            <a:off x="745941" y="1486408"/>
            <a:ext cx="889110" cy="49244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02</a:t>
            </a:r>
          </a:p>
        </p:txBody>
      </p:sp>
    </p:spTree>
    <p:extLst>
      <p:ext uri="{BB962C8B-B14F-4D97-AF65-F5344CB8AC3E}">
        <p14:creationId xmlns:p14="http://schemas.microsoft.com/office/powerpoint/2010/main" val="102111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0"/>
                                  </p:stCondLst>
                                  <p:childTnLst>
                                    <p:animMotion origin="layout" path="M 3.75E-6 0.04815 L 3.75E-6 -1.85185E-6 " pathEditMode="relative" rAng="0" ptsTypes="AA">
                                      <p:cBhvr>
                                        <p:cTn id="9" dur="1000" fill="hold"/>
                                        <p:tgtEl>
                                          <p:spTgt spid="12"/>
                                        </p:tgtEl>
                                        <p:attrNameLst>
                                          <p:attrName>ppt_x</p:attrName>
                                          <p:attrName>ppt_y</p:attrName>
                                        </p:attrNameLst>
                                      </p:cBhvr>
                                      <p:rCtr x="0" y="-2407"/>
                                    </p:animMotion>
                                  </p:childTnLst>
                                </p:cTn>
                              </p:par>
                              <p:par>
                                <p:cTn id="10" presetID="10" presetClass="entr" presetSubtype="0" fill="hold" grpId="0" nodeType="withEffect">
                                  <p:stCondLst>
                                    <p:cond delay="2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42" presetClass="path" presetSubtype="0" decel="100000" fill="hold" grpId="1" nodeType="withEffect">
                                  <p:stCondLst>
                                    <p:cond delay="250"/>
                                  </p:stCondLst>
                                  <p:childTnLst>
                                    <p:animMotion origin="layout" path="M 4.16667E-6 0.04815 L 4.16667E-6 1.48148E-6 " pathEditMode="relative" rAng="0" ptsTypes="AA">
                                      <p:cBhvr>
                                        <p:cTn id="14" dur="1000" fill="hold"/>
                                        <p:tgtEl>
                                          <p:spTgt spid="11"/>
                                        </p:tgtEl>
                                        <p:attrNameLst>
                                          <p:attrName>ppt_x</p:attrName>
                                          <p:attrName>ppt_y</p:attrName>
                                        </p:attrNameLst>
                                      </p:cBhvr>
                                      <p:rCtr x="0" y="-2407"/>
                                    </p:animMotion>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childTnLst>
                                </p:cTn>
                              </p:par>
                              <p:par>
                                <p:cTn id="18" presetID="6" presetClass="emph" presetSubtype="0" fill="hold" nodeType="withEffect">
                                  <p:stCondLst>
                                    <p:cond delay="0"/>
                                  </p:stCondLst>
                                  <p:childTnLst>
                                    <p:animScale>
                                      <p:cBhvr>
                                        <p:cTn id="19" dur="10" fill="hold"/>
                                        <p:tgtEl>
                                          <p:spTgt spid="15"/>
                                        </p:tgtEl>
                                      </p:cBhvr>
                                      <p:by x="150000" y="150000"/>
                                    </p:animScale>
                                  </p:childTnLst>
                                </p:cTn>
                              </p:par>
                              <p:par>
                                <p:cTn id="20" presetID="6" presetClass="emph" presetSubtype="0" decel="100000" fill="hold" nodeType="withEffect">
                                  <p:stCondLst>
                                    <p:cond delay="0"/>
                                  </p:stCondLst>
                                  <p:childTnLst>
                                    <p:animScale>
                                      <p:cBhvr>
                                        <p:cTn id="21" dur="2000" fill="hold"/>
                                        <p:tgtEl>
                                          <p:spTgt spid="15"/>
                                        </p:tgtEl>
                                      </p:cBhvr>
                                      <p:by x="66700" y="66700"/>
                                    </p:animScale>
                                  </p:childTnLst>
                                </p:cTn>
                              </p:par>
                              <p:par>
                                <p:cTn id="22" presetID="10" presetClass="entr" presetSubtype="0" fill="hold" nodeType="with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750"/>
                                        <p:tgtEl>
                                          <p:spTgt spid="4"/>
                                        </p:tgtEl>
                                      </p:cBhvr>
                                    </p:animEffect>
                                  </p:childTnLst>
                                </p:cTn>
                              </p:par>
                              <p:par>
                                <p:cTn id="25" presetID="6" presetClass="emph" presetSubtype="0" fill="hold" nodeType="withEffect">
                                  <p:stCondLst>
                                    <p:cond delay="500"/>
                                  </p:stCondLst>
                                  <p:childTnLst>
                                    <p:animScale>
                                      <p:cBhvr>
                                        <p:cTn id="26" dur="10" fill="hold"/>
                                        <p:tgtEl>
                                          <p:spTgt spid="4"/>
                                        </p:tgtEl>
                                      </p:cBhvr>
                                      <p:by x="150000" y="150000"/>
                                    </p:animScale>
                                  </p:childTnLst>
                                </p:cTn>
                              </p:par>
                              <p:par>
                                <p:cTn id="27" presetID="6" presetClass="emph" presetSubtype="0" decel="100000" fill="hold" nodeType="withEffect">
                                  <p:stCondLst>
                                    <p:cond delay="500"/>
                                  </p:stCondLst>
                                  <p:childTnLst>
                                    <p:animScale>
                                      <p:cBhvr>
                                        <p:cTn id="28" dur="2000" fill="hold"/>
                                        <p:tgtEl>
                                          <p:spTgt spid="4"/>
                                        </p:tgtEl>
                                      </p:cBhvr>
                                      <p:by x="66700" y="667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laser, extérieur, vert&#10;&#10;Description générée automatiquement">
            <a:extLst>
              <a:ext uri="{FF2B5EF4-FFF2-40B4-BE49-F238E27FC236}">
                <a16:creationId xmlns:a16="http://schemas.microsoft.com/office/drawing/2014/main" id="{46EA841C-2E2C-495C-9107-CF6CDAF668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5B10B08-90D5-4153-AF9D-6A82074178C9}"/>
              </a:ext>
            </a:extLst>
          </p:cNvPr>
          <p:cNvSpPr/>
          <p:nvPr/>
        </p:nvSpPr>
        <p:spPr>
          <a:xfrm>
            <a:off x="0" y="0"/>
            <a:ext cx="5429249" cy="6857999"/>
          </a:xfrm>
          <a:prstGeom prst="rect">
            <a:avLst/>
          </a:prstGeom>
          <a:gradFill>
            <a:gsLst>
              <a:gs pos="24000">
                <a:srgbClr val="000000">
                  <a:alpha val="98000"/>
                </a:srgb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D3200EE-0A2D-469F-BE0D-77FD9251E6D0}"/>
              </a:ext>
            </a:extLst>
          </p:cNvPr>
          <p:cNvSpPr/>
          <p:nvPr/>
        </p:nvSpPr>
        <p:spPr>
          <a:xfrm>
            <a:off x="1" y="0"/>
            <a:ext cx="6762752" cy="6857999"/>
          </a:xfrm>
          <a:prstGeom prst="rect">
            <a:avLst/>
          </a:prstGeom>
          <a:gradFill>
            <a:gsLst>
              <a:gs pos="24000">
                <a:srgbClr val="000000">
                  <a:alpha val="98000"/>
                </a:srgb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89" name="Forme libre : forme 88">
            <a:extLst>
              <a:ext uri="{FF2B5EF4-FFF2-40B4-BE49-F238E27FC236}">
                <a16:creationId xmlns:a16="http://schemas.microsoft.com/office/drawing/2014/main" id="{D05A0A27-ED25-47BE-A1DD-B7DE3335588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oupe 10">
            <a:extLst>
              <a:ext uri="{FF2B5EF4-FFF2-40B4-BE49-F238E27FC236}">
                <a16:creationId xmlns:a16="http://schemas.microsoft.com/office/drawing/2014/main" id="{1A2D8F49-A62A-4E15-98B5-AA815010A485}"/>
              </a:ext>
            </a:extLst>
          </p:cNvPr>
          <p:cNvGrpSpPr/>
          <p:nvPr/>
        </p:nvGrpSpPr>
        <p:grpSpPr>
          <a:xfrm>
            <a:off x="11589488" y="297713"/>
            <a:ext cx="296437" cy="297610"/>
            <a:chOff x="194075" y="177800"/>
            <a:chExt cx="268327" cy="269390"/>
          </a:xfrm>
        </p:grpSpPr>
        <p:sp>
          <p:nvSpPr>
            <p:cNvPr id="13" name="Forme libre : forme 12">
              <a:extLst>
                <a:ext uri="{FF2B5EF4-FFF2-40B4-BE49-F238E27FC236}">
                  <a16:creationId xmlns:a16="http://schemas.microsoft.com/office/drawing/2014/main" id="{C8429605-C388-43E7-9297-734B3C96B959}"/>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orme libre : forme 13">
              <a:extLst>
                <a:ext uri="{FF2B5EF4-FFF2-40B4-BE49-F238E27FC236}">
                  <a16:creationId xmlns:a16="http://schemas.microsoft.com/office/drawing/2014/main" id="{5A04A65F-4ED8-4012-A55A-C4F5084FE3EA}"/>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7" name="ZoneTexte 16">
            <a:extLst>
              <a:ext uri="{FF2B5EF4-FFF2-40B4-BE49-F238E27FC236}">
                <a16:creationId xmlns:a16="http://schemas.microsoft.com/office/drawing/2014/main" id="{CE01E831-0459-47D7-8C49-7698B7676CD2}"/>
              </a:ext>
            </a:extLst>
          </p:cNvPr>
          <p:cNvSpPr txBox="1"/>
          <p:nvPr/>
        </p:nvSpPr>
        <p:spPr>
          <a:xfrm>
            <a:off x="744868" y="3044138"/>
            <a:ext cx="2620632" cy="2691269"/>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200" dirty="0">
                <a:solidFill>
                  <a:prstClr val="white"/>
                </a:solidFill>
                <a:latin typeface="Urbane Medium" panose="00000600000000000000" pitchFamily="50" charset="0"/>
              </a:rPr>
              <a:t>A micro-metaverse is a private, individualized and customizable universe within the app. 
</a:t>
            </a:r>
            <a:r>
              <a:rPr lang="en-US" sz="1050" dirty="0">
                <a:solidFill>
                  <a:prstClr val="white"/>
                </a:solidFill>
                <a:latin typeface="Urbane Light" panose="00000400000000000000" pitchFamily="50" charset="0"/>
              </a:rPr>
              <a:t>It brings together all the timelines and moments created by the same person. The creator of the micro-metaverse can choose to keep his entire world private or to give access to his community through these timelines.</a:t>
            </a:r>
            <a:endParaRPr lang="fr-FR" sz="1050" dirty="0">
              <a:solidFill>
                <a:prstClr val="white"/>
              </a:solidFill>
              <a:latin typeface="Urbane Light" panose="00000400000000000000" pitchFamily="50" charset="0"/>
            </a:endParaRPr>
          </a:p>
        </p:txBody>
      </p:sp>
      <p:sp>
        <p:nvSpPr>
          <p:cNvPr id="18" name="ZoneTexte 17">
            <a:extLst>
              <a:ext uri="{FF2B5EF4-FFF2-40B4-BE49-F238E27FC236}">
                <a16:creationId xmlns:a16="http://schemas.microsoft.com/office/drawing/2014/main" id="{AA06F71C-FC4C-411B-BD9D-150FFC927589}"/>
              </a:ext>
            </a:extLst>
          </p:cNvPr>
          <p:cNvSpPr txBox="1"/>
          <p:nvPr/>
        </p:nvSpPr>
        <p:spPr>
          <a:xfrm>
            <a:off x="744869" y="2690147"/>
            <a:ext cx="1904081" cy="492443"/>
          </a:xfrm>
          <a:prstGeom prst="rect">
            <a:avLst/>
          </a:prstGeom>
          <a:noFill/>
        </p:spPr>
        <p:txBody>
          <a:bodyPr wrap="square" lIns="0" tIns="0" rIns="0" bIns="0" rtlCol="0" anchor="t">
            <a:spAutoFit/>
          </a:bodyPr>
          <a:lstStyle/>
          <a:p>
            <a:pPr lvl="0">
              <a:defRPr/>
            </a:pPr>
            <a:r>
              <a:rPr lang="fr-FR" sz="1600" dirty="0">
                <a:solidFill>
                  <a:srgbClr val="00FF72"/>
                </a:solidFill>
                <a:latin typeface="Urbane Medium" panose="00000600000000000000" pitchFamily="50" charset="0"/>
              </a:rPr>
              <a:t>Micro-</a:t>
            </a:r>
            <a:r>
              <a:rPr lang="fr-FR" sz="1600" dirty="0" err="1">
                <a:solidFill>
                  <a:srgbClr val="00FF72"/>
                </a:solidFill>
                <a:latin typeface="Urbane Medium" panose="00000600000000000000" pitchFamily="50" charset="0"/>
              </a:rPr>
              <a:t>Metaverse</a:t>
            </a:r>
            <a:r>
              <a:rPr lang="fr-FR" sz="1600" dirty="0">
                <a:solidFill>
                  <a:srgbClr val="00FF72"/>
                </a:solidFill>
                <a:latin typeface="Urbane Medium" panose="00000600000000000000" pitchFamily="50" charset="0"/>
              </a:rPr>
              <a:t>
</a:t>
            </a:r>
          </a:p>
        </p:txBody>
      </p:sp>
      <p:sp>
        <p:nvSpPr>
          <p:cNvPr id="15" name="ZoneTexte 14">
            <a:extLst>
              <a:ext uri="{FF2B5EF4-FFF2-40B4-BE49-F238E27FC236}">
                <a16:creationId xmlns:a16="http://schemas.microsoft.com/office/drawing/2014/main" id="{2EBD3F4F-3708-4F6A-BB30-7E814BF876B0}"/>
              </a:ext>
            </a:extLst>
          </p:cNvPr>
          <p:cNvSpPr txBox="1"/>
          <p:nvPr/>
        </p:nvSpPr>
        <p:spPr>
          <a:xfrm>
            <a:off x="744868" y="1483071"/>
            <a:ext cx="3436607" cy="861774"/>
          </a:xfrm>
          <a:prstGeom prst="rect">
            <a:avLst/>
          </a:prstGeom>
          <a:noFill/>
        </p:spPr>
        <p:txBody>
          <a:bodyPr wrap="square" lIns="0" tIns="0" rIns="0" bIns="0" rtlCol="0" anchor="t">
            <a:spAutoFit/>
          </a:bodyPr>
          <a:lstStyle/>
          <a:p>
            <a:pPr lvl="0">
              <a:defRPr/>
            </a:pPr>
            <a:r>
              <a:rPr lang="fr-FR" sz="2800" dirty="0">
                <a:solidFill>
                  <a:prstClr val="white"/>
                </a:solidFill>
                <a:latin typeface="Urbane Medium" panose="00000600000000000000" pitchFamily="50" charset="0"/>
              </a:rPr>
              <a:t>Lifestory </a:t>
            </a:r>
            <a:r>
              <a:rPr lang="fr-FR" sz="2800" dirty="0" err="1">
                <a:solidFill>
                  <a:prstClr val="white"/>
                </a:solidFill>
                <a:latin typeface="Urbane Medium" panose="00000600000000000000" pitchFamily="50" charset="0"/>
              </a:rPr>
              <a:t>Ecosystem</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ndParaRPr>
          </a:p>
        </p:txBody>
      </p:sp>
    </p:spTree>
    <p:extLst>
      <p:ext uri="{BB962C8B-B14F-4D97-AF65-F5344CB8AC3E}">
        <p14:creationId xmlns:p14="http://schemas.microsoft.com/office/powerpoint/2010/main" val="188338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6" presetClass="emph" presetSubtype="0" fill="hold" nodeType="withEffect">
                                  <p:stCondLst>
                                    <p:cond delay="0"/>
                                  </p:stCondLst>
                                  <p:childTnLst>
                                    <p:animScale>
                                      <p:cBhvr>
                                        <p:cTn id="9" dur="10" fill="hold"/>
                                        <p:tgtEl>
                                          <p:spTgt spid="3"/>
                                        </p:tgtEl>
                                      </p:cBhvr>
                                      <p:by x="150000" y="150000"/>
                                    </p:animScale>
                                  </p:childTnLst>
                                </p:cTn>
                              </p:par>
                              <p:par>
                                <p:cTn id="10" presetID="6" presetClass="emph" presetSubtype="0" decel="100000" fill="hold" nodeType="withEffect">
                                  <p:stCondLst>
                                    <p:cond delay="0"/>
                                  </p:stCondLst>
                                  <p:childTnLst>
                                    <p:animScale>
                                      <p:cBhvr>
                                        <p:cTn id="11" dur="2000" fill="hold"/>
                                        <p:tgtEl>
                                          <p:spTgt spid="3"/>
                                        </p:tgtEl>
                                      </p:cBhvr>
                                      <p:by x="66700" y="66700"/>
                                    </p:animScale>
                                  </p:childTnLst>
                                </p:cTn>
                              </p:par>
                              <p:par>
                                <p:cTn id="12" presetID="10" presetClass="entr" presetSubtype="0" fill="hold" grpId="0" nodeType="withEffect">
                                  <p:stCondLst>
                                    <p:cond delay="25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42" presetClass="path" presetSubtype="0" decel="100000" fill="hold" grpId="1" nodeType="withEffect">
                                  <p:stCondLst>
                                    <p:cond delay="250"/>
                                  </p:stCondLst>
                                  <p:childTnLst>
                                    <p:animMotion origin="layout" path="M -2.70833E-6 0.04815 L -2.70833E-6 -7.40741E-7 " pathEditMode="relative" rAng="0" ptsTypes="AA">
                                      <p:cBhvr>
                                        <p:cTn id="16" dur="1000" fill="hold"/>
                                        <p:tgtEl>
                                          <p:spTgt spid="18"/>
                                        </p:tgtEl>
                                        <p:attrNameLst>
                                          <p:attrName>ppt_x</p:attrName>
                                          <p:attrName>ppt_y</p:attrName>
                                        </p:attrNameLst>
                                      </p:cBhvr>
                                      <p:rCtr x="0" y="-2407"/>
                                    </p:animMotion>
                                  </p:childTnLst>
                                </p:cTn>
                              </p:par>
                              <p:par>
                                <p:cTn id="17" presetID="10" presetClass="entr" presetSubtype="0"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42" presetClass="path" presetSubtype="0" decel="100000" fill="hold" grpId="1" nodeType="withEffect">
                                  <p:stCondLst>
                                    <p:cond delay="250"/>
                                  </p:stCondLst>
                                  <p:childTnLst>
                                    <p:animMotion origin="layout" path="M -2.5E-6 0.04815 L -2.5E-6 2.59259E-6 " pathEditMode="relative" rAng="0" ptsTypes="AA">
                                      <p:cBhvr>
                                        <p:cTn id="21" dur="1000" fill="hold"/>
                                        <p:tgtEl>
                                          <p:spTgt spid="17"/>
                                        </p:tgtEl>
                                        <p:attrNameLst>
                                          <p:attrName>ppt_x</p:attrName>
                                          <p:attrName>ppt_y</p:attrName>
                                        </p:attrNameLst>
                                      </p:cBhvr>
                                      <p:rCtr x="0" y="-2407"/>
                                    </p:animMotion>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42" presetClass="path" presetSubtype="0" decel="100000" fill="hold" grpId="1" nodeType="withEffect">
                                  <p:stCondLst>
                                    <p:cond delay="0"/>
                                  </p:stCondLst>
                                  <p:childTnLst>
                                    <p:animMotion origin="layout" path="M -3.125E-6 0.04814 L -3.125E-6 4.81481E-6 " pathEditMode="relative" rAng="0" ptsTypes="AA">
                                      <p:cBhvr>
                                        <p:cTn id="26" dur="1000" fill="hold"/>
                                        <p:tgtEl>
                                          <p:spTgt spid="15"/>
                                        </p:tgtEl>
                                        <p:attrNameLst>
                                          <p:attrName>ppt_x</p:attrName>
                                          <p:attrName>ppt_y</p:attrName>
                                        </p:attrNameLst>
                                      </p:cBhvr>
                                      <p:rCtr x="0"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Image 21" descr="Une image contenant laser, scène&#10;&#10;Description générée automatiquement">
            <a:extLst>
              <a:ext uri="{FF2B5EF4-FFF2-40B4-BE49-F238E27FC236}">
                <a16:creationId xmlns:a16="http://schemas.microsoft.com/office/drawing/2014/main" id="{5DAB2E19-2766-4FAA-A81A-1D534CE406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5B10B08-90D5-4153-AF9D-6A82074178C9}"/>
              </a:ext>
            </a:extLst>
          </p:cNvPr>
          <p:cNvSpPr/>
          <p:nvPr/>
        </p:nvSpPr>
        <p:spPr>
          <a:xfrm>
            <a:off x="0" y="0"/>
            <a:ext cx="5429249" cy="6857999"/>
          </a:xfrm>
          <a:prstGeom prst="rect">
            <a:avLst/>
          </a:prstGeom>
          <a:gradFill>
            <a:gsLst>
              <a:gs pos="24000">
                <a:srgbClr val="000000">
                  <a:alpha val="98000"/>
                </a:srgb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12" name="Rectangle 11">
            <a:extLst>
              <a:ext uri="{FF2B5EF4-FFF2-40B4-BE49-F238E27FC236}">
                <a16:creationId xmlns:a16="http://schemas.microsoft.com/office/drawing/2014/main" id="{3D3200EE-0A2D-469F-BE0D-77FD9251E6D0}"/>
              </a:ext>
            </a:extLst>
          </p:cNvPr>
          <p:cNvSpPr/>
          <p:nvPr/>
        </p:nvSpPr>
        <p:spPr>
          <a:xfrm>
            <a:off x="1" y="0"/>
            <a:ext cx="6762752" cy="6857999"/>
          </a:xfrm>
          <a:prstGeom prst="rect">
            <a:avLst/>
          </a:prstGeom>
          <a:gradFill>
            <a:gsLst>
              <a:gs pos="24000">
                <a:srgbClr val="000000">
                  <a:alpha val="98000"/>
                </a:srgb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89" name="Forme libre : forme 88">
            <a:extLst>
              <a:ext uri="{FF2B5EF4-FFF2-40B4-BE49-F238E27FC236}">
                <a16:creationId xmlns:a16="http://schemas.microsoft.com/office/drawing/2014/main" id="{D05A0A27-ED25-47BE-A1DD-B7DE3335588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oupe 10">
            <a:extLst>
              <a:ext uri="{FF2B5EF4-FFF2-40B4-BE49-F238E27FC236}">
                <a16:creationId xmlns:a16="http://schemas.microsoft.com/office/drawing/2014/main" id="{1A2D8F49-A62A-4E15-98B5-AA815010A485}"/>
              </a:ext>
            </a:extLst>
          </p:cNvPr>
          <p:cNvGrpSpPr/>
          <p:nvPr/>
        </p:nvGrpSpPr>
        <p:grpSpPr>
          <a:xfrm>
            <a:off x="11589488" y="297713"/>
            <a:ext cx="296437" cy="297610"/>
            <a:chOff x="194075" y="177800"/>
            <a:chExt cx="268327" cy="269390"/>
          </a:xfrm>
        </p:grpSpPr>
        <p:sp>
          <p:nvSpPr>
            <p:cNvPr id="13" name="Forme libre : forme 12">
              <a:extLst>
                <a:ext uri="{FF2B5EF4-FFF2-40B4-BE49-F238E27FC236}">
                  <a16:creationId xmlns:a16="http://schemas.microsoft.com/office/drawing/2014/main" id="{C8429605-C388-43E7-9297-734B3C96B959}"/>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orme libre : forme 13">
              <a:extLst>
                <a:ext uri="{FF2B5EF4-FFF2-40B4-BE49-F238E27FC236}">
                  <a16:creationId xmlns:a16="http://schemas.microsoft.com/office/drawing/2014/main" id="{5A04A65F-4ED8-4012-A55A-C4F5084FE3EA}"/>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6" name="ZoneTexte 15">
            <a:extLst>
              <a:ext uri="{FF2B5EF4-FFF2-40B4-BE49-F238E27FC236}">
                <a16:creationId xmlns:a16="http://schemas.microsoft.com/office/drawing/2014/main" id="{56525CA3-C56A-4A00-BAF4-8764F939D1B5}"/>
              </a:ext>
            </a:extLst>
          </p:cNvPr>
          <p:cNvSpPr txBox="1"/>
          <p:nvPr/>
        </p:nvSpPr>
        <p:spPr>
          <a:xfrm>
            <a:off x="744868" y="3239561"/>
            <a:ext cx="2750807" cy="1951564"/>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200" dirty="0">
                <a:solidFill>
                  <a:schemeClr val="bg1"/>
                </a:solidFill>
                <a:latin typeface="Urbane Medium" panose="00000600000000000000" pitchFamily="50" charset="0"/>
              </a:rPr>
              <a:t>The timeline room is an environment of the micro-</a:t>
            </a:r>
            <a:r>
              <a:rPr lang="en-US" sz="1200" dirty="0" err="1">
                <a:solidFill>
                  <a:schemeClr val="bg1"/>
                </a:solidFill>
                <a:latin typeface="Urbane Medium" panose="00000600000000000000" pitchFamily="50" charset="0"/>
              </a:rPr>
              <a:t>metavese</a:t>
            </a:r>
            <a:r>
              <a:rPr lang="en-US" sz="1200" dirty="0">
                <a:solidFill>
                  <a:schemeClr val="bg1"/>
                </a:solidFill>
                <a:latin typeface="Urbane Medium" panose="00000600000000000000" pitchFamily="50" charset="0"/>
              </a:rPr>
              <a:t> in which all the timelines of the users are located.
</a:t>
            </a:r>
            <a:r>
              <a:rPr lang="en-US" sz="1000" dirty="0">
                <a:solidFill>
                  <a:prstClr val="white">
                    <a:alpha val="75000"/>
                  </a:prstClr>
                </a:solidFill>
                <a:latin typeface="Urbane Light" panose="00000400000000000000" pitchFamily="50" charset="0"/>
              </a:rPr>
              <a:t>All timelines appear arranged next to each other</a:t>
            </a:r>
            <a:br>
              <a:rPr lang="en-US" sz="1000" dirty="0">
                <a:solidFill>
                  <a:prstClr val="white">
                    <a:alpha val="75000"/>
                  </a:prstClr>
                </a:solidFill>
                <a:latin typeface="Urbane Light" panose="00000400000000000000" pitchFamily="50" charset="0"/>
              </a:rPr>
            </a:br>
            <a:r>
              <a:rPr lang="en-US" sz="1000" dirty="0">
                <a:solidFill>
                  <a:prstClr val="white">
                    <a:alpha val="75000"/>
                  </a:prstClr>
                </a:solidFill>
                <a:latin typeface="Urbane Light" panose="00000400000000000000" pitchFamily="50" charset="0"/>
              </a:rPr>
              <a:t>and are selectable to visit them and retrace their moments
</a:t>
            </a:r>
            <a:endParaRPr lang="fr-FR" sz="1000" dirty="0">
              <a:solidFill>
                <a:prstClr val="white">
                  <a:alpha val="75000"/>
                </a:prstClr>
              </a:solidFill>
              <a:latin typeface="Urbane Light" panose="00000400000000000000" pitchFamily="50" charset="0"/>
            </a:endParaRPr>
          </a:p>
        </p:txBody>
      </p:sp>
      <p:sp>
        <p:nvSpPr>
          <p:cNvPr id="17" name="ZoneTexte 16">
            <a:extLst>
              <a:ext uri="{FF2B5EF4-FFF2-40B4-BE49-F238E27FC236}">
                <a16:creationId xmlns:a16="http://schemas.microsoft.com/office/drawing/2014/main" id="{875F97A2-2E6C-4D1E-A118-1E7033838F31}"/>
              </a:ext>
            </a:extLst>
          </p:cNvPr>
          <p:cNvSpPr txBox="1"/>
          <p:nvPr/>
        </p:nvSpPr>
        <p:spPr>
          <a:xfrm>
            <a:off x="744869" y="2885570"/>
            <a:ext cx="2801454" cy="492443"/>
          </a:xfrm>
          <a:prstGeom prst="rect">
            <a:avLst/>
          </a:prstGeom>
          <a:noFill/>
        </p:spPr>
        <p:txBody>
          <a:bodyPr wrap="square" lIns="0" tIns="0" rIns="0" bIns="0" rtlCol="0" anchor="t">
            <a:spAutoFit/>
          </a:bodyPr>
          <a:lstStyle/>
          <a:p>
            <a:pPr lvl="0">
              <a:defRPr/>
            </a:pPr>
            <a:r>
              <a:rPr lang="fr-FR" sz="1600" dirty="0">
                <a:solidFill>
                  <a:srgbClr val="00FF72"/>
                </a:solidFill>
                <a:latin typeface="Urbane Medium" panose="00000600000000000000" pitchFamily="50" charset="0"/>
              </a:rPr>
              <a:t>Timelines room
</a:t>
            </a:r>
          </a:p>
        </p:txBody>
      </p:sp>
    </p:spTree>
    <p:extLst>
      <p:ext uri="{BB962C8B-B14F-4D97-AF65-F5344CB8AC3E}">
        <p14:creationId xmlns:p14="http://schemas.microsoft.com/office/powerpoint/2010/main" val="2151904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250"/>
                                  </p:stCondLst>
                                  <p:childTnLst>
                                    <p:animMotion origin="layout" path="M -1.45833E-6 0.04815 L -1.45833E-6 -2.96296E-6 " pathEditMode="relative" rAng="0" ptsTypes="AA">
                                      <p:cBhvr>
                                        <p:cTn id="9" dur="1000" fill="hold"/>
                                        <p:tgtEl>
                                          <p:spTgt spid="17"/>
                                        </p:tgtEl>
                                        <p:attrNameLst>
                                          <p:attrName>ppt_x</p:attrName>
                                          <p:attrName>ppt_y</p:attrName>
                                        </p:attrNameLst>
                                      </p:cBhvr>
                                      <p:rCtr x="0" y="-2407"/>
                                    </p:animMotion>
                                  </p:childTnLst>
                                </p:cTn>
                              </p:par>
                              <p:par>
                                <p:cTn id="10" presetID="10" presetClass="entr" presetSubtype="0" fill="hold" grpId="0"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500"/>
                                  </p:stCondLst>
                                  <p:childTnLst>
                                    <p:animMotion origin="layout" path="M 1.875E-6 0.04815 L 1.875E-6 -3.33333E-6 " pathEditMode="relative" rAng="0" ptsTypes="AA">
                                      <p:cBhvr>
                                        <p:cTn id="14" dur="1000" fill="hold"/>
                                        <p:tgtEl>
                                          <p:spTgt spid="16"/>
                                        </p:tgtEl>
                                        <p:attrNameLst>
                                          <p:attrName>ppt_x</p:attrName>
                                          <p:attrName>ppt_y</p:attrName>
                                        </p:attrNameLst>
                                      </p:cBhvr>
                                      <p:rCtr x="0" y="-2407"/>
                                    </p:animMotion>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750"/>
                                        <p:tgtEl>
                                          <p:spTgt spid="22"/>
                                        </p:tgtEl>
                                      </p:cBhvr>
                                    </p:animEffect>
                                  </p:childTnLst>
                                </p:cTn>
                              </p:par>
                              <p:par>
                                <p:cTn id="18" presetID="6" presetClass="emph" presetSubtype="0" fill="hold" nodeType="withEffect">
                                  <p:stCondLst>
                                    <p:cond delay="0"/>
                                  </p:stCondLst>
                                  <p:childTnLst>
                                    <p:animScale>
                                      <p:cBhvr>
                                        <p:cTn id="19" dur="10" fill="hold"/>
                                        <p:tgtEl>
                                          <p:spTgt spid="22"/>
                                        </p:tgtEl>
                                      </p:cBhvr>
                                      <p:by x="150000" y="150000"/>
                                    </p:animScale>
                                  </p:childTnLst>
                                </p:cTn>
                              </p:par>
                              <p:par>
                                <p:cTn id="20" presetID="6" presetClass="emph" presetSubtype="0" decel="100000" fill="hold" nodeType="withEffect">
                                  <p:stCondLst>
                                    <p:cond delay="0"/>
                                  </p:stCondLst>
                                  <p:childTnLst>
                                    <p:animScale>
                                      <p:cBhvr>
                                        <p:cTn id="21" dur="2000" fill="hold"/>
                                        <p:tgtEl>
                                          <p:spTgt spid="22"/>
                                        </p:tgtEl>
                                      </p:cBhvr>
                                      <p:by x="66700" y="667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Image 12" descr="Une image contenant laser, lumière&#10;&#10;Description générée automatiquement">
            <a:extLst>
              <a:ext uri="{FF2B5EF4-FFF2-40B4-BE49-F238E27FC236}">
                <a16:creationId xmlns:a16="http://schemas.microsoft.com/office/drawing/2014/main" id="{AAC18FB4-EF04-4E8D-84A1-BB5799E6F85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9016" r="19048"/>
          <a:stretch/>
        </p:blipFill>
        <p:spPr>
          <a:xfrm>
            <a:off x="3558540" y="0"/>
            <a:ext cx="8633459" cy="6858000"/>
          </a:xfrm>
          <a:prstGeom prst="rect">
            <a:avLst/>
          </a:prstGeom>
        </p:spPr>
      </p:pic>
      <p:sp>
        <p:nvSpPr>
          <p:cNvPr id="32" name="Rectangle 31">
            <a:extLst>
              <a:ext uri="{FF2B5EF4-FFF2-40B4-BE49-F238E27FC236}">
                <a16:creationId xmlns:a16="http://schemas.microsoft.com/office/drawing/2014/main" id="{91D130BE-F181-41BD-A427-251E98D7CBC1}"/>
              </a:ext>
            </a:extLst>
          </p:cNvPr>
          <p:cNvSpPr/>
          <p:nvPr/>
        </p:nvSpPr>
        <p:spPr>
          <a:xfrm>
            <a:off x="0" y="0"/>
            <a:ext cx="7780019" cy="6857999"/>
          </a:xfrm>
          <a:prstGeom prst="rect">
            <a:avLst/>
          </a:prstGeom>
          <a:gradFill>
            <a:gsLst>
              <a:gs pos="31000">
                <a:srgbClr val="000000">
                  <a:alpha val="98000"/>
                </a:srgb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89" name="Forme libre : forme 88">
            <a:extLst>
              <a:ext uri="{FF2B5EF4-FFF2-40B4-BE49-F238E27FC236}">
                <a16:creationId xmlns:a16="http://schemas.microsoft.com/office/drawing/2014/main" id="{D05A0A27-ED25-47BE-A1DD-B7DE3335588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ZoneTexte 36">
            <a:extLst>
              <a:ext uri="{FF2B5EF4-FFF2-40B4-BE49-F238E27FC236}">
                <a16:creationId xmlns:a16="http://schemas.microsoft.com/office/drawing/2014/main" id="{2BFFD4EB-EB36-49C8-8424-15FF43D31385}"/>
              </a:ext>
            </a:extLst>
          </p:cNvPr>
          <p:cNvSpPr txBox="1"/>
          <p:nvPr/>
        </p:nvSpPr>
        <p:spPr>
          <a:xfrm>
            <a:off x="744868" y="1649603"/>
            <a:ext cx="4351007" cy="828265"/>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200" dirty="0">
                <a:solidFill>
                  <a:schemeClr val="bg1"/>
                </a:solidFill>
                <a:latin typeface="Urbane Medium"/>
              </a:rPr>
              <a:t>Timed timelines are the chronological digital representation of moments in a person's, group's or company's life, whether fictional or real.
</a:t>
            </a:r>
            <a:endParaRPr lang="fr-FR" sz="1200" dirty="0">
              <a:solidFill>
                <a:schemeClr val="bg1"/>
              </a:solidFill>
              <a:latin typeface="Urbane Medium"/>
            </a:endParaRPr>
          </a:p>
        </p:txBody>
      </p:sp>
      <p:sp>
        <p:nvSpPr>
          <p:cNvPr id="38" name="ZoneTexte 37">
            <a:extLst>
              <a:ext uri="{FF2B5EF4-FFF2-40B4-BE49-F238E27FC236}">
                <a16:creationId xmlns:a16="http://schemas.microsoft.com/office/drawing/2014/main" id="{3D7F3C34-0B75-40D7-BB7E-CECDE64020DC}"/>
              </a:ext>
            </a:extLst>
          </p:cNvPr>
          <p:cNvSpPr txBox="1"/>
          <p:nvPr/>
        </p:nvSpPr>
        <p:spPr>
          <a:xfrm>
            <a:off x="744868" y="1228937"/>
            <a:ext cx="3763419" cy="492443"/>
          </a:xfrm>
          <a:prstGeom prst="rect">
            <a:avLst/>
          </a:prstGeom>
          <a:noFill/>
        </p:spPr>
        <p:txBody>
          <a:bodyPr wrap="square" lIns="0" tIns="0" rIns="0" bIns="0" rtlCol="0" anchor="t">
            <a:spAutoFit/>
          </a:bodyPr>
          <a:lstStyle/>
          <a:p>
            <a:pPr lvl="0">
              <a:defRPr/>
            </a:pPr>
            <a:r>
              <a:rPr lang="fr-FR" sz="1600" dirty="0">
                <a:solidFill>
                  <a:srgbClr val="00FF72"/>
                </a:solidFill>
                <a:latin typeface="Urbane Medium" panose="00000600000000000000" pitchFamily="50" charset="0"/>
              </a:rPr>
              <a:t>Timelines
</a:t>
            </a:r>
            <a:endParaRPr kumimoji="0" lang="fr-FR" sz="16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grpSp>
        <p:nvGrpSpPr>
          <p:cNvPr id="2" name="Groupe 1">
            <a:extLst>
              <a:ext uri="{FF2B5EF4-FFF2-40B4-BE49-F238E27FC236}">
                <a16:creationId xmlns:a16="http://schemas.microsoft.com/office/drawing/2014/main" id="{3448A075-67A0-47C5-820D-BB0D3BD9AA40}"/>
              </a:ext>
            </a:extLst>
          </p:cNvPr>
          <p:cNvGrpSpPr/>
          <p:nvPr/>
        </p:nvGrpSpPr>
        <p:grpSpPr>
          <a:xfrm>
            <a:off x="744866" y="2835732"/>
            <a:ext cx="4570084" cy="1057275"/>
            <a:chOff x="744866" y="2705100"/>
            <a:chExt cx="4570084" cy="1057275"/>
          </a:xfrm>
        </p:grpSpPr>
        <p:sp>
          <p:nvSpPr>
            <p:cNvPr id="39" name="ZoneTexte 38">
              <a:extLst>
                <a:ext uri="{FF2B5EF4-FFF2-40B4-BE49-F238E27FC236}">
                  <a16:creationId xmlns:a16="http://schemas.microsoft.com/office/drawing/2014/main" id="{F1C773BE-B9C3-47F7-8C9F-0EB20AEB6501}"/>
                </a:ext>
              </a:extLst>
            </p:cNvPr>
            <p:cNvSpPr txBox="1"/>
            <p:nvPr/>
          </p:nvSpPr>
          <p:spPr>
            <a:xfrm>
              <a:off x="744868" y="2705100"/>
              <a:ext cx="2116520" cy="173129"/>
            </a:xfrm>
            <a:prstGeom prst="roundRect">
              <a:avLst>
                <a:gd name="adj" fmla="val 50000"/>
              </a:avLst>
            </a:prstGeom>
            <a:solidFill>
              <a:srgbClr val="00FF72"/>
            </a:solidFill>
          </p:spPr>
          <p:txBody>
            <a:bodyPr wrap="square" lIns="0" tIns="0" rIns="0" bIns="0" rtlCol="0" anchor="ctr">
              <a:noAutofit/>
            </a:bodyPr>
            <a:lstStyle/>
            <a:p>
              <a:pPr algn="ctr">
                <a:tabLst>
                  <a:tab pos="3048000" algn="l"/>
                </a:tabLst>
                <a:defRPr/>
              </a:pPr>
              <a:r>
                <a:rPr lang="fr-FR" sz="700" spc="50" dirty="0">
                  <a:solidFill>
                    <a:prstClr val="black">
                      <a:lumMod val="85000"/>
                      <a:lumOff val="15000"/>
                    </a:prstClr>
                  </a:solidFill>
                  <a:latin typeface="Urbane Medium" panose="00000600000000000000" pitchFamily="2" charset="0"/>
                </a:rPr>
                <a:t>FOR EXAMPLE, A TIMELINE:</a:t>
              </a:r>
            </a:p>
          </p:txBody>
        </p:sp>
        <p:sp>
          <p:nvSpPr>
            <p:cNvPr id="40" name="ZoneTexte 39">
              <a:extLst>
                <a:ext uri="{FF2B5EF4-FFF2-40B4-BE49-F238E27FC236}">
                  <a16:creationId xmlns:a16="http://schemas.microsoft.com/office/drawing/2014/main" id="{EC6D3755-2A67-4189-B492-4A5D0662CDC2}"/>
                </a:ext>
              </a:extLst>
            </p:cNvPr>
            <p:cNvSpPr txBox="1"/>
            <p:nvPr/>
          </p:nvSpPr>
          <p:spPr>
            <a:xfrm>
              <a:off x="744866" y="3025629"/>
              <a:ext cx="4570084" cy="736746"/>
            </a:xfrm>
            <a:prstGeom prst="rect">
              <a:avLst/>
            </a:prstGeom>
            <a:noFill/>
          </p:spPr>
          <p:txBody>
            <a:bodyPr wrap="square" lIns="0" tIns="0" rIns="0" bIns="0" numCol="2" spcCol="180000" rtlCol="0" anchor="t">
              <a:noAutofit/>
            </a:bodyPr>
            <a:lstStyle/>
            <a:p>
              <a:pPr marL="171450" lvl="0" indent="-171450">
                <a:spcAft>
                  <a:spcPts val="600"/>
                </a:spcAft>
                <a:buClr>
                  <a:srgbClr val="00FF72"/>
                </a:buClr>
                <a:buFont typeface="Montserrat" panose="00000500000000000000" pitchFamily="2" charset="0"/>
                <a:buChar char="◆"/>
                <a:defRPr/>
              </a:pPr>
              <a:r>
                <a:rPr lang="fr-FR" sz="1050" dirty="0">
                  <a:solidFill>
                    <a:prstClr val="white"/>
                  </a:solidFill>
                  <a:latin typeface="Urbane Light" panose="00000400000000000000" pitchFamily="50" charset="0"/>
                </a:rPr>
                <a:t>For </a:t>
              </a:r>
              <a:r>
                <a:rPr lang="fr-FR" sz="1050" dirty="0" err="1">
                  <a:solidFill>
                    <a:prstClr val="white"/>
                  </a:solidFill>
                  <a:latin typeface="Urbane Light" panose="00000400000000000000" pitchFamily="50" charset="0"/>
                </a:rPr>
                <a:t>privacy</a:t>
              </a:r>
              <a:r>
                <a:rPr lang="fr-FR" sz="1050" dirty="0">
                  <a:solidFill>
                    <a:prstClr val="white"/>
                  </a:solidFill>
                  <a:latin typeface="Urbane Light" panose="00000400000000000000" pitchFamily="50" charset="0"/>
                </a:rPr>
                <a:t>
By </a:t>
              </a:r>
              <a:r>
                <a:rPr lang="fr-FR" sz="1050" dirty="0" err="1">
                  <a:solidFill>
                    <a:prstClr val="white"/>
                  </a:solidFill>
                  <a:latin typeface="Urbane Light" panose="00000400000000000000" pitchFamily="50" charset="0"/>
                </a:rPr>
                <a:t>professional</a:t>
              </a:r>
              <a:r>
                <a:rPr lang="fr-FR" sz="1050" dirty="0">
                  <a:solidFill>
                    <a:prstClr val="white"/>
                  </a:solidFill>
                  <a:latin typeface="Urbane Light" panose="00000400000000000000" pitchFamily="50" charset="0"/>
                </a:rPr>
                <a:t> </a:t>
              </a:r>
              <a:r>
                <a:rPr lang="fr-FR" sz="1050" dirty="0" err="1">
                  <a:solidFill>
                    <a:prstClr val="white"/>
                  </a:solidFill>
                  <a:latin typeface="Urbane Light" panose="00000400000000000000" pitchFamily="50" charset="0"/>
                </a:rPr>
                <a:t>career</a:t>
              </a:r>
              <a:r>
                <a:rPr lang="fr-FR" sz="1050" dirty="0">
                  <a:solidFill>
                    <a:prstClr val="white"/>
                  </a:solidFill>
                  <a:latin typeface="Urbane Light" panose="00000400000000000000" pitchFamily="50" charset="0"/>
                </a:rPr>
                <a:t>
For a public </a:t>
              </a:r>
              <a:r>
                <a:rPr lang="fr-FR" sz="1050" dirty="0" err="1">
                  <a:solidFill>
                    <a:prstClr val="white"/>
                  </a:solidFill>
                  <a:latin typeface="Urbane Light" panose="00000400000000000000" pitchFamily="50" charset="0"/>
                </a:rPr>
                <a:t>career</a:t>
              </a:r>
              <a:r>
                <a:rPr lang="fr-FR" sz="1050" dirty="0">
                  <a:solidFill>
                    <a:prstClr val="white"/>
                  </a:solidFill>
                  <a:latin typeface="Urbane Light" panose="00000400000000000000" pitchFamily="50" charset="0"/>
                </a:rPr>
                <a:t>
For </a:t>
              </a:r>
              <a:r>
                <a:rPr lang="fr-FR" sz="1050" dirty="0" err="1">
                  <a:solidFill>
                    <a:prstClr val="white"/>
                  </a:solidFill>
                  <a:latin typeface="Urbane Light" panose="00000400000000000000" pitchFamily="50" charset="0"/>
                </a:rPr>
                <a:t>each</a:t>
              </a:r>
              <a:r>
                <a:rPr lang="fr-FR" sz="1050" dirty="0">
                  <a:solidFill>
                    <a:prstClr val="white"/>
                  </a:solidFill>
                  <a:latin typeface="Urbane Light" panose="00000400000000000000" pitchFamily="50" charset="0"/>
                </a:rPr>
                <a:t> </a:t>
              </a:r>
              <a:r>
                <a:rPr lang="fr-FR" sz="1050" dirty="0" err="1">
                  <a:solidFill>
                    <a:prstClr val="white"/>
                  </a:solidFill>
                  <a:latin typeface="Urbane Light" panose="00000400000000000000" pitchFamily="50" charset="0"/>
                </a:rPr>
                <a:t>member’s</a:t>
              </a:r>
              <a:r>
                <a:rPr lang="fr-FR" sz="1050" dirty="0">
                  <a:solidFill>
                    <a:prstClr val="white"/>
                  </a:solidFill>
                  <a:latin typeface="Urbane Light" panose="00000400000000000000" pitchFamily="50" charset="0"/>
                </a:rPr>
                <a:t> siblings
</a:t>
              </a:r>
              <a:r>
                <a:rPr lang="en-US" sz="1050" dirty="0">
                  <a:solidFill>
                    <a:prstClr val="white"/>
                  </a:solidFill>
                  <a:latin typeface="Urbane Light" panose="00000400000000000000" pitchFamily="50" charset="0"/>
                </a:rPr>
                <a:t>For each product</a:t>
              </a:r>
              <a:br>
                <a:rPr lang="en-US" sz="1050" dirty="0">
                  <a:solidFill>
                    <a:prstClr val="white"/>
                  </a:solidFill>
                  <a:latin typeface="Urbane Light" panose="00000400000000000000" pitchFamily="50" charset="0"/>
                </a:rPr>
              </a:br>
              <a:r>
                <a:rPr lang="en-US" sz="1050" dirty="0">
                  <a:solidFill>
                    <a:prstClr val="white"/>
                  </a:solidFill>
                  <a:latin typeface="Urbane Light" panose="00000400000000000000" pitchFamily="50" charset="0"/>
                </a:rPr>
                <a:t>of the same brand</a:t>
              </a:r>
              <a:endParaRPr lang="fr-FR" sz="1050" dirty="0">
                <a:solidFill>
                  <a:prstClr val="white"/>
                </a:solidFill>
                <a:latin typeface="Urbane Light" panose="00000400000000000000" pitchFamily="50" charset="0"/>
              </a:endParaRPr>
            </a:p>
          </p:txBody>
        </p:sp>
      </p:grpSp>
      <p:grpSp>
        <p:nvGrpSpPr>
          <p:cNvPr id="8" name="Groupe 7">
            <a:extLst>
              <a:ext uri="{FF2B5EF4-FFF2-40B4-BE49-F238E27FC236}">
                <a16:creationId xmlns:a16="http://schemas.microsoft.com/office/drawing/2014/main" id="{1C26280A-B94F-4E8D-86AD-58F05A2DF4C4}"/>
              </a:ext>
            </a:extLst>
          </p:cNvPr>
          <p:cNvGrpSpPr/>
          <p:nvPr/>
        </p:nvGrpSpPr>
        <p:grpSpPr>
          <a:xfrm>
            <a:off x="744866" y="4278934"/>
            <a:ext cx="4427209" cy="1443404"/>
            <a:chOff x="744866" y="3244168"/>
            <a:chExt cx="4427209" cy="1443404"/>
          </a:xfrm>
        </p:grpSpPr>
        <p:sp>
          <p:nvSpPr>
            <p:cNvPr id="41" name="ZoneTexte 40">
              <a:extLst>
                <a:ext uri="{FF2B5EF4-FFF2-40B4-BE49-F238E27FC236}">
                  <a16:creationId xmlns:a16="http://schemas.microsoft.com/office/drawing/2014/main" id="{179D54EB-AB95-43D6-AA7C-630C2D476FE2}"/>
                </a:ext>
              </a:extLst>
            </p:cNvPr>
            <p:cNvSpPr txBox="1"/>
            <p:nvPr/>
          </p:nvSpPr>
          <p:spPr>
            <a:xfrm>
              <a:off x="744868" y="3244168"/>
              <a:ext cx="4427207" cy="419573"/>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200" dirty="0">
                  <a:solidFill>
                    <a:schemeClr val="bg1"/>
                  </a:solidFill>
                  <a:latin typeface="Urbane Medium"/>
                </a:rPr>
                <a:t>Timelines also allow you to create different versions or editions of the same activity.
</a:t>
              </a:r>
              <a:endParaRPr lang="fr-FR" sz="1200" dirty="0">
                <a:solidFill>
                  <a:schemeClr val="bg1"/>
                </a:solidFill>
                <a:latin typeface="Urbane Medium"/>
              </a:endParaRPr>
            </a:p>
          </p:txBody>
        </p:sp>
        <p:sp>
          <p:nvSpPr>
            <p:cNvPr id="42" name="ZoneTexte 41">
              <a:extLst>
                <a:ext uri="{FF2B5EF4-FFF2-40B4-BE49-F238E27FC236}">
                  <a16:creationId xmlns:a16="http://schemas.microsoft.com/office/drawing/2014/main" id="{02DDD0E4-E8DD-4C86-B49D-890AAE92E49D}"/>
                </a:ext>
              </a:extLst>
            </p:cNvPr>
            <p:cNvSpPr txBox="1"/>
            <p:nvPr/>
          </p:nvSpPr>
          <p:spPr>
            <a:xfrm>
              <a:off x="744866" y="3937945"/>
              <a:ext cx="988683" cy="173129"/>
            </a:xfrm>
            <a:prstGeom prst="roundRect">
              <a:avLst>
                <a:gd name="adj" fmla="val 50000"/>
              </a:avLst>
            </a:prstGeom>
            <a:solidFill>
              <a:srgbClr val="00FF72"/>
            </a:solidFill>
          </p:spPr>
          <p:txBody>
            <a:bodyPr wrap="square" lIns="0" tIns="0" rIns="0" bIns="0" rtlCol="0" anchor="ctr">
              <a:noAutofit/>
            </a:bodyPr>
            <a:lstStyle/>
            <a:p>
              <a:pPr lvl="0" algn="ctr">
                <a:tabLst>
                  <a:tab pos="3048000" algn="l"/>
                </a:tabLst>
                <a:defRPr/>
              </a:pPr>
              <a:r>
                <a:rPr lang="fr-FR" sz="700" spc="50" dirty="0">
                  <a:solidFill>
                    <a:prstClr val="black">
                      <a:lumMod val="85000"/>
                      <a:lumOff val="15000"/>
                    </a:prstClr>
                  </a:solidFill>
                  <a:latin typeface="Urbane Medium" panose="00000600000000000000" pitchFamily="2" charset="0"/>
                </a:rPr>
                <a:t>LIKE WHAT</a:t>
              </a:r>
              <a:endParaRPr kumimoji="0" lang="fr-FR" sz="700" b="0" i="0" u="none" strike="noStrike" kern="1200" cap="none" spc="50" normalizeH="0" baseline="0" noProof="0" dirty="0">
                <a:ln>
                  <a:noFill/>
                </a:ln>
                <a:solidFill>
                  <a:prstClr val="black">
                    <a:lumMod val="85000"/>
                    <a:lumOff val="15000"/>
                  </a:prstClr>
                </a:solidFill>
                <a:effectLst/>
                <a:uLnTx/>
                <a:uFillTx/>
                <a:latin typeface="Urbane Medium" panose="00000600000000000000" pitchFamily="2" charset="0"/>
                <a:ea typeface="+mn-ea"/>
                <a:cs typeface="+mn-cs"/>
              </a:endParaRPr>
            </a:p>
          </p:txBody>
        </p:sp>
        <p:sp>
          <p:nvSpPr>
            <p:cNvPr id="43" name="ZoneTexte 42">
              <a:extLst>
                <a:ext uri="{FF2B5EF4-FFF2-40B4-BE49-F238E27FC236}">
                  <a16:creationId xmlns:a16="http://schemas.microsoft.com/office/drawing/2014/main" id="{244A3A4F-D2B0-4E0B-8F83-238F422EC8A8}"/>
                </a:ext>
              </a:extLst>
            </p:cNvPr>
            <p:cNvSpPr txBox="1"/>
            <p:nvPr/>
          </p:nvSpPr>
          <p:spPr>
            <a:xfrm>
              <a:off x="744866" y="4267999"/>
              <a:ext cx="4058729" cy="419573"/>
            </a:xfrm>
            <a:prstGeom prst="rect">
              <a:avLst/>
            </a:prstGeom>
            <a:noFill/>
          </p:spPr>
          <p:txBody>
            <a:bodyPr wrap="square" lIns="0" tIns="0" rIns="0" bIns="0" numCol="1" spcCol="180000" rtlCol="0" anchor="t">
              <a:noAutofit/>
            </a:bodyPr>
            <a:lstStyle/>
            <a:p>
              <a:pPr marL="171450" lvl="0" indent="-171450">
                <a:spcAft>
                  <a:spcPts val="600"/>
                </a:spcAft>
                <a:buClr>
                  <a:srgbClr val="00FF72"/>
                </a:buClr>
                <a:buFont typeface="Montserrat" panose="00000500000000000000" pitchFamily="2" charset="0"/>
                <a:buChar char="◆"/>
                <a:defRPr/>
              </a:pPr>
              <a:r>
                <a:rPr lang="en-US" sz="1050" dirty="0">
                  <a:solidFill>
                    <a:prstClr val="white"/>
                  </a:solidFill>
                  <a:latin typeface="Urbane Light" panose="00000400000000000000" pitchFamily="50" charset="0"/>
                </a:rPr>
                <a:t>An international football organization would have different timelines depending on the tournaments it would organize.
</a:t>
              </a:r>
              <a:endParaRPr lang="fr-FR" sz="1050" dirty="0">
                <a:solidFill>
                  <a:prstClr val="white"/>
                </a:solidFill>
                <a:latin typeface="Urbane Light" panose="00000400000000000000" pitchFamily="50" charset="0"/>
              </a:endParaRPr>
            </a:p>
          </p:txBody>
        </p:sp>
      </p:grpSp>
      <p:grpSp>
        <p:nvGrpSpPr>
          <p:cNvPr id="17" name="Groupe 16">
            <a:extLst>
              <a:ext uri="{FF2B5EF4-FFF2-40B4-BE49-F238E27FC236}">
                <a16:creationId xmlns:a16="http://schemas.microsoft.com/office/drawing/2014/main" id="{F5F7AA1C-6704-47E4-8000-32C822A44C1C}"/>
              </a:ext>
            </a:extLst>
          </p:cNvPr>
          <p:cNvGrpSpPr/>
          <p:nvPr/>
        </p:nvGrpSpPr>
        <p:grpSpPr>
          <a:xfrm>
            <a:off x="11589488" y="297713"/>
            <a:ext cx="296437" cy="297610"/>
            <a:chOff x="194075" y="177800"/>
            <a:chExt cx="268327" cy="269390"/>
          </a:xfrm>
        </p:grpSpPr>
        <p:sp>
          <p:nvSpPr>
            <p:cNvPr id="18" name="Forme libre : forme 17">
              <a:extLst>
                <a:ext uri="{FF2B5EF4-FFF2-40B4-BE49-F238E27FC236}">
                  <a16:creationId xmlns:a16="http://schemas.microsoft.com/office/drawing/2014/main" id="{B62CD4A6-018B-4024-AFE1-DD696B7D9F08}"/>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orme libre : forme 18">
              <a:extLst>
                <a:ext uri="{FF2B5EF4-FFF2-40B4-BE49-F238E27FC236}">
                  <a16:creationId xmlns:a16="http://schemas.microsoft.com/office/drawing/2014/main" id="{50BDCEBD-E18B-42A0-AECC-5F525D25DF83}"/>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25294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nodeType="withEffect">
                                  <p:stCondLst>
                                    <p:cond delay="500"/>
                                  </p:stCondLst>
                                  <p:childTnLst>
                                    <p:animMotion origin="layout" path="M -3.125E-6 0.04815 L -3.125E-6 -2.96296E-6 " pathEditMode="relative" rAng="0" ptsTypes="AA">
                                      <p:cBhvr>
                                        <p:cTn id="9" dur="1000" fill="hold"/>
                                        <p:tgtEl>
                                          <p:spTgt spid="2"/>
                                        </p:tgtEl>
                                        <p:attrNameLst>
                                          <p:attrName>ppt_x</p:attrName>
                                          <p:attrName>ppt_y</p:attrName>
                                        </p:attrNameLst>
                                      </p:cBhvr>
                                      <p:rCtr x="0" y="-2407"/>
                                    </p:animMotion>
                                  </p:childTnLst>
                                </p:cTn>
                              </p:par>
                              <p:par>
                                <p:cTn id="10" presetID="10" presetClass="entr" presetSubtype="0" fill="hold"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42" presetClass="path" presetSubtype="0" decel="100000" fill="hold" nodeType="withEffect">
                                  <p:stCondLst>
                                    <p:cond delay="750"/>
                                  </p:stCondLst>
                                  <p:childTnLst>
                                    <p:animMotion origin="layout" path="M -3.125E-6 0.04815 L -3.125E-6 -2.96296E-6 " pathEditMode="relative" rAng="0" ptsTypes="AA">
                                      <p:cBhvr>
                                        <p:cTn id="14" dur="1000" fill="hold"/>
                                        <p:tgtEl>
                                          <p:spTgt spid="8"/>
                                        </p:tgtEl>
                                        <p:attrNameLst>
                                          <p:attrName>ppt_x</p:attrName>
                                          <p:attrName>ppt_y</p:attrName>
                                        </p:attrNameLst>
                                      </p:cBhvr>
                                      <p:rCtr x="0" y="-2407"/>
                                    </p:animMotion>
                                  </p:childTnLst>
                                </p:cTn>
                              </p:par>
                              <p:par>
                                <p:cTn id="15" presetID="10"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42" presetClass="path" presetSubtype="0" decel="100000" fill="hold" grpId="1" nodeType="withEffect">
                                  <p:stCondLst>
                                    <p:cond delay="0"/>
                                  </p:stCondLst>
                                  <p:childTnLst>
                                    <p:animMotion origin="layout" path="M -4.58333E-6 0.04814 L -4.58333E-6 3.7037E-6 " pathEditMode="relative" rAng="0" ptsTypes="AA">
                                      <p:cBhvr>
                                        <p:cTn id="19" dur="1000" fill="hold"/>
                                        <p:tgtEl>
                                          <p:spTgt spid="38"/>
                                        </p:tgtEl>
                                        <p:attrNameLst>
                                          <p:attrName>ppt_x</p:attrName>
                                          <p:attrName>ppt_y</p:attrName>
                                        </p:attrNameLst>
                                      </p:cBhvr>
                                      <p:rCtr x="0" y="-2407"/>
                                    </p:animMotion>
                                  </p:childTnLst>
                                </p:cTn>
                              </p:par>
                              <p:par>
                                <p:cTn id="20" presetID="10" presetClass="entr" presetSubtype="0" fill="hold" grpId="0" nodeType="withEffect">
                                  <p:stCondLst>
                                    <p:cond delay="25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42" presetClass="path" presetSubtype="0" decel="100000" fill="hold" grpId="1" nodeType="withEffect">
                                  <p:stCondLst>
                                    <p:cond delay="250"/>
                                  </p:stCondLst>
                                  <p:childTnLst>
                                    <p:animMotion origin="layout" path="M -3.125E-6 0.04815 L -3.125E-6 -2.96296E-6 " pathEditMode="relative" rAng="0" ptsTypes="AA">
                                      <p:cBhvr>
                                        <p:cTn id="24" dur="1000" fill="hold"/>
                                        <p:tgtEl>
                                          <p:spTgt spid="37"/>
                                        </p:tgtEl>
                                        <p:attrNameLst>
                                          <p:attrName>ppt_x</p:attrName>
                                          <p:attrName>ppt_y</p:attrName>
                                        </p:attrNameLst>
                                      </p:cBhvr>
                                      <p:rCtr x="0" y="-2407"/>
                                    </p:animMotion>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750"/>
                                        <p:tgtEl>
                                          <p:spTgt spid="13"/>
                                        </p:tgtEl>
                                      </p:cBhvr>
                                    </p:animEffect>
                                  </p:childTnLst>
                                </p:cTn>
                              </p:par>
                              <p:par>
                                <p:cTn id="28" presetID="6" presetClass="emph" presetSubtype="0" fill="hold" nodeType="withEffect">
                                  <p:stCondLst>
                                    <p:cond delay="0"/>
                                  </p:stCondLst>
                                  <p:childTnLst>
                                    <p:animScale>
                                      <p:cBhvr>
                                        <p:cTn id="29" dur="10" fill="hold"/>
                                        <p:tgtEl>
                                          <p:spTgt spid="13"/>
                                        </p:tgtEl>
                                      </p:cBhvr>
                                      <p:by x="150000" y="150000"/>
                                    </p:animScale>
                                  </p:childTnLst>
                                </p:cTn>
                              </p:par>
                              <p:par>
                                <p:cTn id="30" presetID="6" presetClass="emph" presetSubtype="0" decel="100000" fill="hold" nodeType="withEffect">
                                  <p:stCondLst>
                                    <p:cond delay="0"/>
                                  </p:stCondLst>
                                  <p:childTnLst>
                                    <p:animScale>
                                      <p:cBhvr>
                                        <p:cTn id="31" dur="2000" fill="hold"/>
                                        <p:tgtEl>
                                          <p:spTgt spid="13"/>
                                        </p:tgtEl>
                                      </p:cBhvr>
                                      <p:by x="66700" y="667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Image 15" descr="Une image contenant lumière, laser&#10;&#10;Description générée automatiquement">
            <a:extLst>
              <a:ext uri="{FF2B5EF4-FFF2-40B4-BE49-F238E27FC236}">
                <a16:creationId xmlns:a16="http://schemas.microsoft.com/office/drawing/2014/main" id="{9B947A6C-5CDC-4408-B3C6-03513C9E46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DA36E20E-A204-4FF4-9FD6-F7B60C145A92}"/>
              </a:ext>
            </a:extLst>
          </p:cNvPr>
          <p:cNvSpPr/>
          <p:nvPr/>
        </p:nvSpPr>
        <p:spPr>
          <a:xfrm>
            <a:off x="1" y="0"/>
            <a:ext cx="12191999" cy="6857999"/>
          </a:xfrm>
          <a:prstGeom prst="rect">
            <a:avLst/>
          </a:prstGeom>
          <a:gradFill>
            <a:gsLst>
              <a:gs pos="30000">
                <a:srgbClr val="000000">
                  <a:alpha val="97000"/>
                </a:srgbClr>
              </a:gs>
              <a:gs pos="62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9" name="Forme libre : forme 88">
            <a:extLst>
              <a:ext uri="{FF2B5EF4-FFF2-40B4-BE49-F238E27FC236}">
                <a16:creationId xmlns:a16="http://schemas.microsoft.com/office/drawing/2014/main" id="{D05A0A27-ED25-47BE-A1DD-B7DE3335588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oupe 10">
            <a:extLst>
              <a:ext uri="{FF2B5EF4-FFF2-40B4-BE49-F238E27FC236}">
                <a16:creationId xmlns:a16="http://schemas.microsoft.com/office/drawing/2014/main" id="{40D1FDBC-57E2-4882-983C-68A65DCBB996}"/>
              </a:ext>
            </a:extLst>
          </p:cNvPr>
          <p:cNvGrpSpPr/>
          <p:nvPr/>
        </p:nvGrpSpPr>
        <p:grpSpPr>
          <a:xfrm>
            <a:off x="11589488" y="297713"/>
            <a:ext cx="296437" cy="297610"/>
            <a:chOff x="194075" y="177800"/>
            <a:chExt cx="268327" cy="269390"/>
          </a:xfrm>
        </p:grpSpPr>
        <p:sp>
          <p:nvSpPr>
            <p:cNvPr id="12" name="Forme libre : forme 11">
              <a:extLst>
                <a:ext uri="{FF2B5EF4-FFF2-40B4-BE49-F238E27FC236}">
                  <a16:creationId xmlns:a16="http://schemas.microsoft.com/office/drawing/2014/main" id="{16E481B0-965D-4CCF-ACBF-2E1364A218D8}"/>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orme libre : forme 12">
              <a:extLst>
                <a:ext uri="{FF2B5EF4-FFF2-40B4-BE49-F238E27FC236}">
                  <a16:creationId xmlns:a16="http://schemas.microsoft.com/office/drawing/2014/main" id="{88201EEC-F22D-4541-98D1-5F738F8E619D}"/>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8" name="ZoneTexte 17">
            <a:extLst>
              <a:ext uri="{FF2B5EF4-FFF2-40B4-BE49-F238E27FC236}">
                <a16:creationId xmlns:a16="http://schemas.microsoft.com/office/drawing/2014/main" id="{4BECC3B1-7DF1-43DF-A589-DE24D146621A}"/>
              </a:ext>
            </a:extLst>
          </p:cNvPr>
          <p:cNvSpPr txBox="1"/>
          <p:nvPr/>
        </p:nvSpPr>
        <p:spPr>
          <a:xfrm>
            <a:off x="744866" y="3750933"/>
            <a:ext cx="3888000" cy="2345067"/>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200" dirty="0">
                <a:solidFill>
                  <a:schemeClr val="bg1"/>
                </a:solidFill>
                <a:latin typeface="Urbane Medium" panose="00000600000000000000" pitchFamily="50" charset="0"/>
              </a:rPr>
              <a:t>Skins are digital assets for customizing the appearance of timelines and/or their environment to give them a unique look and feel. 
</a:t>
            </a:r>
            <a:r>
              <a:rPr lang="en-US" sz="1050" dirty="0">
                <a:solidFill>
                  <a:prstClr val="white"/>
                </a:solidFill>
                <a:latin typeface="Urbane Light" panose="00000400000000000000" pitchFamily="50" charset="0"/>
              </a:rPr>
              <a:t>These assets can then be sold according to the desires of other users on the integrated marketplace.</a:t>
            </a:r>
            <a:endParaRPr kumimoji="0" lang="fr-FR" sz="105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sp>
        <p:nvSpPr>
          <p:cNvPr id="20" name="ZoneTexte 19">
            <a:extLst>
              <a:ext uri="{FF2B5EF4-FFF2-40B4-BE49-F238E27FC236}">
                <a16:creationId xmlns:a16="http://schemas.microsoft.com/office/drawing/2014/main" id="{4E7D51FF-4C21-4251-81F1-4FE30DA0FF07}"/>
              </a:ext>
            </a:extLst>
          </p:cNvPr>
          <p:cNvSpPr txBox="1"/>
          <p:nvPr/>
        </p:nvSpPr>
        <p:spPr>
          <a:xfrm>
            <a:off x="744867" y="3396943"/>
            <a:ext cx="2559783"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Skins</a:t>
            </a:r>
          </a:p>
        </p:txBody>
      </p:sp>
      <p:sp>
        <p:nvSpPr>
          <p:cNvPr id="21" name="ZoneTexte 20">
            <a:extLst>
              <a:ext uri="{FF2B5EF4-FFF2-40B4-BE49-F238E27FC236}">
                <a16:creationId xmlns:a16="http://schemas.microsoft.com/office/drawing/2014/main" id="{34471A91-2168-4437-816F-4CE82A61C6AA}"/>
              </a:ext>
            </a:extLst>
          </p:cNvPr>
          <p:cNvSpPr txBox="1"/>
          <p:nvPr/>
        </p:nvSpPr>
        <p:spPr>
          <a:xfrm>
            <a:off x="744868" y="1244672"/>
            <a:ext cx="3888000" cy="1676327"/>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200" dirty="0">
                <a:solidFill>
                  <a:schemeClr val="bg1"/>
                </a:solidFill>
                <a:latin typeface="Urbane Medium" panose="00000600000000000000" pitchFamily="50" charset="0"/>
              </a:rPr>
              <a:t>Moments are digital "anchors" composed of photos, videos, texts and/or audio, downloaded on a timeline.
</a:t>
            </a:r>
            <a:r>
              <a:rPr lang="en-US" sz="1050" dirty="0">
                <a:solidFill>
                  <a:prstClr val="white"/>
                </a:solidFill>
                <a:latin typeface="Urbane Light" panose="00000400000000000000" pitchFamily="50" charset="0"/>
              </a:rPr>
              <a:t>Moments, fictional or real, can be sold to a group of people through NFT technology. These moments are monetizable in a granular way depending on the number of unique copies created.</a:t>
            </a:r>
            <a:endParaRPr kumimoji="0" lang="fr-FR" sz="105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sp>
        <p:nvSpPr>
          <p:cNvPr id="22" name="ZoneTexte 21">
            <a:extLst>
              <a:ext uri="{FF2B5EF4-FFF2-40B4-BE49-F238E27FC236}">
                <a16:creationId xmlns:a16="http://schemas.microsoft.com/office/drawing/2014/main" id="{FE284B6F-5BA9-40A3-A83B-75583B094846}"/>
              </a:ext>
            </a:extLst>
          </p:cNvPr>
          <p:cNvSpPr txBox="1"/>
          <p:nvPr/>
        </p:nvSpPr>
        <p:spPr>
          <a:xfrm>
            <a:off x="744868" y="829722"/>
            <a:ext cx="3055611" cy="24622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Moments</a:t>
            </a:r>
          </a:p>
        </p:txBody>
      </p:sp>
    </p:spTree>
    <p:extLst>
      <p:ext uri="{BB962C8B-B14F-4D97-AF65-F5344CB8AC3E}">
        <p14:creationId xmlns:p14="http://schemas.microsoft.com/office/powerpoint/2010/main" val="68438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42" presetClass="path" presetSubtype="0" decel="100000" fill="hold" grpId="1" nodeType="withEffect">
                                  <p:stCondLst>
                                    <p:cond delay="0"/>
                                  </p:stCondLst>
                                  <p:childTnLst>
                                    <p:animMotion origin="layout" path="M -3.125E-6 0.04815 L -3.125E-6 -2.96296E-6 " pathEditMode="relative" rAng="0" ptsTypes="AA">
                                      <p:cBhvr>
                                        <p:cTn id="9" dur="1000" fill="hold"/>
                                        <p:tgtEl>
                                          <p:spTgt spid="22"/>
                                        </p:tgtEl>
                                        <p:attrNameLst>
                                          <p:attrName>ppt_x</p:attrName>
                                          <p:attrName>ppt_y</p:attrName>
                                        </p:attrNameLst>
                                      </p:cBhvr>
                                      <p:rCtr x="0" y="-2407"/>
                                    </p:animMotion>
                                  </p:childTnLst>
                                </p:cTn>
                              </p:par>
                              <p:par>
                                <p:cTn id="10" presetID="10" presetClass="entr" presetSubtype="0" fill="hold" grpId="0" nodeType="withEffect">
                                  <p:stCondLst>
                                    <p:cond delay="7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750"/>
                                  </p:stCondLst>
                                  <p:childTnLst>
                                    <p:animMotion origin="layout" path="M -2.70833E-6 0.04815 L -2.70833E-6 -3.7037E-6 " pathEditMode="relative" rAng="0" ptsTypes="AA">
                                      <p:cBhvr>
                                        <p:cTn id="14" dur="1000" fill="hold"/>
                                        <p:tgtEl>
                                          <p:spTgt spid="18"/>
                                        </p:tgtEl>
                                        <p:attrNameLst>
                                          <p:attrName>ppt_x</p:attrName>
                                          <p:attrName>ppt_y</p:attrName>
                                        </p:attrNameLst>
                                      </p:cBhvr>
                                      <p:rCtr x="0" y="-2407"/>
                                    </p:animMotion>
                                  </p:childTnLst>
                                </p:cTn>
                              </p:par>
                              <p:par>
                                <p:cTn id="15" presetID="10" presetClass="entr" presetSubtype="0" fill="hold" grpId="0" nodeType="withEffect">
                                  <p:stCondLst>
                                    <p:cond delay="25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42" presetClass="path" presetSubtype="0" decel="100000" fill="hold" grpId="1" nodeType="withEffect">
                                  <p:stCondLst>
                                    <p:cond delay="250"/>
                                  </p:stCondLst>
                                  <p:childTnLst>
                                    <p:animMotion origin="layout" path="M -2.70833E-6 0.04815 L -2.70833E-6 -3.7037E-6 " pathEditMode="relative" rAng="0" ptsTypes="AA">
                                      <p:cBhvr>
                                        <p:cTn id="19" dur="1000" fill="hold"/>
                                        <p:tgtEl>
                                          <p:spTgt spid="21"/>
                                        </p:tgtEl>
                                        <p:attrNameLst>
                                          <p:attrName>ppt_x</p:attrName>
                                          <p:attrName>ppt_y</p:attrName>
                                        </p:attrNameLst>
                                      </p:cBhvr>
                                      <p:rCtr x="0" y="-2407"/>
                                    </p:animMotion>
                                  </p:childTnLst>
                                </p:cTn>
                              </p:par>
                              <p:par>
                                <p:cTn id="20" presetID="10" presetClass="entr" presetSubtype="0" fill="hold" grpId="0"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42" presetClass="path" presetSubtype="0" decel="100000" fill="hold" grpId="1" nodeType="withEffect">
                                  <p:stCondLst>
                                    <p:cond delay="500"/>
                                  </p:stCondLst>
                                  <p:childTnLst>
                                    <p:animMotion origin="layout" path="M -3.125E-6 0.04815 L -3.125E-6 -2.96296E-6 " pathEditMode="relative" rAng="0" ptsTypes="AA">
                                      <p:cBhvr>
                                        <p:cTn id="24" dur="1000" fill="hold"/>
                                        <p:tgtEl>
                                          <p:spTgt spid="20"/>
                                        </p:tgtEl>
                                        <p:attrNameLst>
                                          <p:attrName>ppt_x</p:attrName>
                                          <p:attrName>ppt_y</p:attrName>
                                        </p:attrNameLst>
                                      </p:cBhvr>
                                      <p:rCtr x="0" y="-2407"/>
                                    </p:animMotion>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childTnLst>
                                </p:cTn>
                              </p:par>
                              <p:par>
                                <p:cTn id="28" presetID="6" presetClass="emph" presetSubtype="0" fill="hold" nodeType="withEffect">
                                  <p:stCondLst>
                                    <p:cond delay="0"/>
                                  </p:stCondLst>
                                  <p:childTnLst>
                                    <p:animScale>
                                      <p:cBhvr>
                                        <p:cTn id="29" dur="10" fill="hold"/>
                                        <p:tgtEl>
                                          <p:spTgt spid="16"/>
                                        </p:tgtEl>
                                      </p:cBhvr>
                                      <p:by x="150000" y="150000"/>
                                    </p:animScale>
                                  </p:childTnLst>
                                </p:cTn>
                              </p:par>
                              <p:par>
                                <p:cTn id="30" presetID="6" presetClass="emph" presetSubtype="0" decel="100000" fill="hold" nodeType="withEffect">
                                  <p:stCondLst>
                                    <p:cond delay="0"/>
                                  </p:stCondLst>
                                  <p:childTnLst>
                                    <p:animScale>
                                      <p:cBhvr>
                                        <p:cTn id="31" dur="2000" fill="hold"/>
                                        <p:tgtEl>
                                          <p:spTgt spid="16"/>
                                        </p:tgtEl>
                                      </p:cBhvr>
                                      <p:by x="66700" y="667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0" grpId="1"/>
      <p:bldP spid="21" grpId="0"/>
      <p:bldP spid="21" grpId="1"/>
      <p:bldP spid="22" grpId="0"/>
      <p:bldP spid="22"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Graphique 7">
            <a:extLst>
              <a:ext uri="{FF2B5EF4-FFF2-40B4-BE49-F238E27FC236}">
                <a16:creationId xmlns:a16="http://schemas.microsoft.com/office/drawing/2014/main" id="{B845FFA7-91FB-4E70-B135-30606EE152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4423459" y="-1024278"/>
            <a:ext cx="13497227" cy="9546172"/>
          </a:xfrm>
          <a:prstGeom prst="rect">
            <a:avLst/>
          </a:prstGeom>
        </p:spPr>
      </p:pic>
      <p:pic>
        <p:nvPicPr>
          <p:cNvPr id="30" name="Image 29">
            <a:extLst>
              <a:ext uri="{FF2B5EF4-FFF2-40B4-BE49-F238E27FC236}">
                <a16:creationId xmlns:a16="http://schemas.microsoft.com/office/drawing/2014/main" id="{7D4F5A34-B4EE-4E99-AD8F-DA09F39338B7}"/>
              </a:ext>
            </a:extLst>
          </p:cNvPr>
          <p:cNvPicPr>
            <a:picLocks noChangeAspect="1"/>
          </p:cNvPicPr>
          <p:nvPr/>
        </p:nvPicPr>
        <p:blipFill>
          <a:blip r:embed="rId4" cstate="email">
            <a:alphaModFix amt="51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F053AAE5-A6AD-457C-8FA5-A5D773525846}"/>
              </a:ext>
            </a:extLst>
          </p:cNvPr>
          <p:cNvSpPr txBox="1"/>
          <p:nvPr/>
        </p:nvSpPr>
        <p:spPr>
          <a:xfrm>
            <a:off x="744867" y="768748"/>
            <a:ext cx="5071733" cy="861774"/>
          </a:xfrm>
          <a:prstGeom prst="rect">
            <a:avLst/>
          </a:prstGeom>
          <a:noFill/>
        </p:spPr>
        <p:txBody>
          <a:bodyPr wrap="square" lIns="0" tIns="0" rIns="0" bIns="0" rtlCol="0" anchor="t">
            <a:spAutoFit/>
          </a:bodyPr>
          <a:lstStyle/>
          <a:p>
            <a:pPr lvl="0">
              <a:defRPr/>
            </a:pPr>
            <a:r>
              <a:rPr lang="en-US" sz="2800" dirty="0">
                <a:solidFill>
                  <a:prstClr val="white"/>
                </a:solidFill>
                <a:latin typeface="Urbane Medium" panose="00000600000000000000" pitchFamily="50" charset="0"/>
              </a:rPr>
              <a:t>Purchase and</a:t>
            </a:r>
            <a:br>
              <a:rPr lang="en-US" sz="2800" dirty="0">
                <a:solidFill>
                  <a:prstClr val="white"/>
                </a:solidFill>
                <a:latin typeface="Urbane Medium" panose="00000600000000000000" pitchFamily="50" charset="0"/>
              </a:rPr>
            </a:br>
            <a:r>
              <a:rPr lang="en-US" sz="2800" dirty="0">
                <a:solidFill>
                  <a:prstClr val="white"/>
                </a:solidFill>
                <a:latin typeface="Urbane Medium" panose="00000600000000000000" pitchFamily="50" charset="0"/>
              </a:rPr>
              <a:t>resale of NFT</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89" name="Forme libre : forme 88">
            <a:extLst>
              <a:ext uri="{FF2B5EF4-FFF2-40B4-BE49-F238E27FC236}">
                <a16:creationId xmlns:a16="http://schemas.microsoft.com/office/drawing/2014/main" id="{D05A0A27-ED25-47BE-A1DD-B7DE3335588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ZoneTexte 9">
            <a:extLst>
              <a:ext uri="{FF2B5EF4-FFF2-40B4-BE49-F238E27FC236}">
                <a16:creationId xmlns:a16="http://schemas.microsoft.com/office/drawing/2014/main" id="{6D263893-2890-4AE9-96DF-439DBF217F61}"/>
              </a:ext>
            </a:extLst>
          </p:cNvPr>
          <p:cNvSpPr txBox="1"/>
          <p:nvPr/>
        </p:nvSpPr>
        <p:spPr>
          <a:xfrm>
            <a:off x="744869" y="1856129"/>
            <a:ext cx="4125895" cy="2935007"/>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200" dirty="0">
                <a:solidFill>
                  <a:srgbClr val="00FF72"/>
                </a:solidFill>
                <a:latin typeface="Urbane Medium" panose="00000600000000000000" pitchFamily="50" charset="0"/>
              </a:rPr>
              <a:t>Every accessible moment on a timeline will be monetizable and anyone with access to a timeline will have the opportunity to acquire one or more of those moments.
</a:t>
            </a:r>
            <a:r>
              <a:rPr lang="en-US" sz="1050" dirty="0">
                <a:solidFill>
                  <a:prstClr val="white"/>
                </a:solidFill>
                <a:latin typeface="Urbane Light" panose="00000400000000000000" pitchFamily="50" charset="0"/>
              </a:rPr>
              <a:t>Once a moment is purchased, a stamp of ownership will be visible on the Moment, which will make it possible to know who the holder is. It may also be resold.
As for the buyer, all the moments purchased will appear in a personalized space, called "Museum", within his micro-metaverse. He will then have the choice to give access to this space to designated users and thus make it either private or public.
</a:t>
            </a:r>
            <a:endParaRPr kumimoji="0" lang="fr-FR" sz="105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pic>
        <p:nvPicPr>
          <p:cNvPr id="2" name="Image 1">
            <a:extLst>
              <a:ext uri="{FF2B5EF4-FFF2-40B4-BE49-F238E27FC236}">
                <a16:creationId xmlns:a16="http://schemas.microsoft.com/office/drawing/2014/main" id="{130A6920-6B70-43D9-819B-10075AA58AAE}"/>
              </a:ext>
            </a:extLst>
          </p:cNvPr>
          <p:cNvPicPr>
            <a:picLocks noChangeAspect="1"/>
          </p:cNvPicPr>
          <p:nvPr/>
        </p:nvPicPr>
        <p:blipFill>
          <a:blip r:embed="rId5" cstate="email">
            <a:alphaModFix amt="13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3052073" y="469279"/>
            <a:ext cx="1108368" cy="1106647"/>
          </a:xfrm>
          <a:prstGeom prst="rect">
            <a:avLst/>
          </a:prstGeom>
        </p:spPr>
      </p:pic>
      <p:sp>
        <p:nvSpPr>
          <p:cNvPr id="45" name="ZoneTexte 44">
            <a:extLst>
              <a:ext uri="{FF2B5EF4-FFF2-40B4-BE49-F238E27FC236}">
                <a16:creationId xmlns:a16="http://schemas.microsoft.com/office/drawing/2014/main" id="{804DB484-2D89-4CEB-A9FC-E06CC1CFCCD2}"/>
              </a:ext>
            </a:extLst>
          </p:cNvPr>
          <p:cNvSpPr txBox="1"/>
          <p:nvPr/>
        </p:nvSpPr>
        <p:spPr>
          <a:xfrm>
            <a:off x="744868" y="5420621"/>
            <a:ext cx="3922382" cy="1075429"/>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050" dirty="0">
                <a:solidFill>
                  <a:prstClr val="white"/>
                </a:solidFill>
                <a:latin typeface="Urbane Light" panose="00000400000000000000" pitchFamily="50" charset="0"/>
              </a:rPr>
              <a:t>It will also be possible to buy NFTs to customize your ship, your home, your lobby, your timeline room, your timelines and style the appearance of the moments. These NFTs are more specifically called "SKINS".
</a:t>
            </a:r>
            <a:endParaRPr kumimoji="0" lang="fr-FR" sz="105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sp>
        <p:nvSpPr>
          <p:cNvPr id="46" name="ZoneTexte 45">
            <a:extLst>
              <a:ext uri="{FF2B5EF4-FFF2-40B4-BE49-F238E27FC236}">
                <a16:creationId xmlns:a16="http://schemas.microsoft.com/office/drawing/2014/main" id="{0220B799-AC02-467A-87E6-FB2810DFDF71}"/>
              </a:ext>
            </a:extLst>
          </p:cNvPr>
          <p:cNvSpPr txBox="1"/>
          <p:nvPr/>
        </p:nvSpPr>
        <p:spPr>
          <a:xfrm>
            <a:off x="744868" y="5066630"/>
            <a:ext cx="3763419" cy="21544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Skins</a:t>
            </a:r>
          </a:p>
        </p:txBody>
      </p:sp>
      <p:grpSp>
        <p:nvGrpSpPr>
          <p:cNvPr id="4" name="Groupe 3">
            <a:extLst>
              <a:ext uri="{FF2B5EF4-FFF2-40B4-BE49-F238E27FC236}">
                <a16:creationId xmlns:a16="http://schemas.microsoft.com/office/drawing/2014/main" id="{84D3F598-AE1E-43C4-B808-33765C87137A}"/>
              </a:ext>
            </a:extLst>
          </p:cNvPr>
          <p:cNvGrpSpPr/>
          <p:nvPr/>
        </p:nvGrpSpPr>
        <p:grpSpPr>
          <a:xfrm>
            <a:off x="9071131" y="-14464801"/>
            <a:ext cx="2376000" cy="21468344"/>
            <a:chOff x="9071131" y="-14464801"/>
            <a:chExt cx="2376000" cy="21468344"/>
          </a:xfrm>
        </p:grpSpPr>
        <p:sp>
          <p:nvSpPr>
            <p:cNvPr id="65" name="Rectangle: Rounded Corners 20">
              <a:extLst>
                <a:ext uri="{FF2B5EF4-FFF2-40B4-BE49-F238E27FC236}">
                  <a16:creationId xmlns:a16="http://schemas.microsoft.com/office/drawing/2014/main" id="{473D93C7-1528-47FC-AE90-13CF50FB3DBA}"/>
                </a:ext>
              </a:extLst>
            </p:cNvPr>
            <p:cNvSpPr/>
            <p:nvPr/>
          </p:nvSpPr>
          <p:spPr>
            <a:xfrm>
              <a:off x="9071131" y="4627543"/>
              <a:ext cx="2376000" cy="2376000"/>
            </a:xfrm>
            <a:prstGeom prst="snip2DiagRect">
              <a:avLst>
                <a:gd name="adj1" fmla="val 0"/>
                <a:gd name="adj2" fmla="val 11500"/>
              </a:avLst>
            </a:prstGeom>
            <a:blipFill>
              <a:blip r:embed="rId7" cstate="email">
                <a:extLst>
                  <a:ext uri="{28A0092B-C50C-407E-A947-70E740481C1C}">
                    <a14:useLocalDpi xmlns:a14="http://schemas.microsoft.com/office/drawing/2010/main"/>
                  </a:ext>
                </a:extLst>
              </a:blip>
              <a:srcRect/>
              <a:stretch>
                <a:fillRect t="-12500" b="-125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Rectangle: Rounded Corners 21">
              <a:extLst>
                <a:ext uri="{FF2B5EF4-FFF2-40B4-BE49-F238E27FC236}">
                  <a16:creationId xmlns:a16="http://schemas.microsoft.com/office/drawing/2014/main" id="{D44CB832-996D-4B9C-AE4A-80F7727994AC}"/>
                </a:ext>
              </a:extLst>
            </p:cNvPr>
            <p:cNvSpPr/>
            <p:nvPr/>
          </p:nvSpPr>
          <p:spPr>
            <a:xfrm>
              <a:off x="9071131" y="2637000"/>
              <a:ext cx="2376000" cy="1584000"/>
            </a:xfrm>
            <a:prstGeom prst="snip2DiagRect">
              <a:avLst>
                <a:gd name="adj1" fmla="val 0"/>
                <a:gd name="adj2" fmla="val 11500"/>
              </a:avLst>
            </a:prstGeom>
            <a:blipFill>
              <a:blip r:embed="rId8" cstate="email">
                <a:extLst>
                  <a:ext uri="{28A0092B-C50C-407E-A947-70E740481C1C}">
                    <a14:useLocalDpi xmlns:a14="http://schemas.microsoft.com/office/drawing/2010/main"/>
                  </a:ext>
                </a:extLst>
              </a:blip>
              <a:srcRect/>
              <a:stretch>
                <a:fillRect t="-10428" b="-104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7" name="Rectangle: Rounded Corners 25">
              <a:extLst>
                <a:ext uri="{FF2B5EF4-FFF2-40B4-BE49-F238E27FC236}">
                  <a16:creationId xmlns:a16="http://schemas.microsoft.com/office/drawing/2014/main" id="{EFC416C5-312F-458F-B13F-CC5DD91548F9}"/>
                </a:ext>
              </a:extLst>
            </p:cNvPr>
            <p:cNvSpPr/>
            <p:nvPr/>
          </p:nvSpPr>
          <p:spPr>
            <a:xfrm>
              <a:off x="9071131" y="-145543"/>
              <a:ext cx="2376000" cy="2376000"/>
            </a:xfrm>
            <a:prstGeom prst="snip2DiagRect">
              <a:avLst>
                <a:gd name="adj1" fmla="val 0"/>
                <a:gd name="adj2" fmla="val 11500"/>
              </a:avLst>
            </a:prstGeom>
            <a:blipFill>
              <a:blip r:embed="rId9" cstate="email">
                <a:extLst>
                  <a:ext uri="{28A0092B-C50C-407E-A947-70E740481C1C}">
                    <a14:useLocalDpi xmlns:a14="http://schemas.microsoft.com/office/drawing/2010/main"/>
                  </a:ext>
                </a:extLst>
              </a:blip>
              <a:srcRect/>
              <a:stretch>
                <a:fillRect l="-250" t="-31692" r="250" b="-50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8" name="Rectangle: Rounded Corners 11">
              <a:extLst>
                <a:ext uri="{FF2B5EF4-FFF2-40B4-BE49-F238E27FC236}">
                  <a16:creationId xmlns:a16="http://schemas.microsoft.com/office/drawing/2014/main" id="{018C7F04-3B38-433C-888E-0DA069032DFB}"/>
                </a:ext>
              </a:extLst>
            </p:cNvPr>
            <p:cNvSpPr/>
            <p:nvPr/>
          </p:nvSpPr>
          <p:spPr>
            <a:xfrm>
              <a:off x="9071131" y="-6909172"/>
              <a:ext cx="2376000" cy="1584000"/>
            </a:xfrm>
            <a:prstGeom prst="snip2DiagRect">
              <a:avLst>
                <a:gd name="adj1" fmla="val 0"/>
                <a:gd name="adj2" fmla="val 11500"/>
              </a:avLst>
            </a:prstGeom>
            <a:blipFill>
              <a:blip r:embed="rId10" cstate="email">
                <a:extLst>
                  <a:ext uri="{28A0092B-C50C-407E-A947-70E740481C1C}">
                    <a14:useLocalDpi xmlns:a14="http://schemas.microsoft.com/office/drawing/2010/main"/>
                  </a:ext>
                </a:extLst>
              </a:blip>
              <a:srcRect/>
              <a:stretch>
                <a:fillRect t="-52532" b="-525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Rectangle: Rounded Corners 13">
              <a:extLst>
                <a:ext uri="{FF2B5EF4-FFF2-40B4-BE49-F238E27FC236}">
                  <a16:creationId xmlns:a16="http://schemas.microsoft.com/office/drawing/2014/main" id="{CC319B65-D3D7-4EF4-9259-020B5EAC65A3}"/>
                </a:ext>
              </a:extLst>
            </p:cNvPr>
            <p:cNvSpPr/>
            <p:nvPr/>
          </p:nvSpPr>
          <p:spPr>
            <a:xfrm>
              <a:off x="9071131" y="-4918629"/>
              <a:ext cx="2376000" cy="2376000"/>
            </a:xfrm>
            <a:prstGeom prst="snip2DiagRect">
              <a:avLst>
                <a:gd name="adj1" fmla="val 0"/>
                <a:gd name="adj2" fmla="val 11500"/>
              </a:avLst>
            </a:prstGeom>
            <a:blipFill>
              <a:blip r:embed="rId11" cstate="email">
                <a:extLst>
                  <a:ext uri="{28A0092B-C50C-407E-A947-70E740481C1C}">
                    <a14:useLocalDpi xmlns:a14="http://schemas.microsoft.com/office/drawing/2010/main"/>
                  </a:ext>
                </a:extLst>
              </a:blip>
              <a:srcRect/>
              <a:stretch>
                <a:fillRect l="-5047" r="-50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0" name="Rectangle: Rounded Corners 16">
              <a:extLst>
                <a:ext uri="{FF2B5EF4-FFF2-40B4-BE49-F238E27FC236}">
                  <a16:creationId xmlns:a16="http://schemas.microsoft.com/office/drawing/2014/main" id="{112C7618-BA24-4A9B-B223-31900B6CACBE}"/>
                </a:ext>
              </a:extLst>
            </p:cNvPr>
            <p:cNvSpPr/>
            <p:nvPr/>
          </p:nvSpPr>
          <p:spPr>
            <a:xfrm>
              <a:off x="9071131" y="-2136086"/>
              <a:ext cx="2376000" cy="1584000"/>
            </a:xfrm>
            <a:prstGeom prst="snip2DiagRect">
              <a:avLst>
                <a:gd name="adj1" fmla="val 0"/>
                <a:gd name="adj2" fmla="val 11500"/>
              </a:avLst>
            </a:prstGeom>
            <a:blipFill>
              <a:blip r:embed="rId12" cstate="email">
                <a:extLst>
                  <a:ext uri="{28A0092B-C50C-407E-A947-70E740481C1C}">
                    <a14:useLocalDpi xmlns:a14="http://schemas.microsoft.com/office/drawing/2010/main"/>
                  </a:ext>
                </a:extLst>
              </a:blip>
              <a:srcRect/>
              <a:stretch>
                <a:fillRect t="-18124" b="-181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1" name="Rectangle: Rounded Corners 23">
              <a:extLst>
                <a:ext uri="{FF2B5EF4-FFF2-40B4-BE49-F238E27FC236}">
                  <a16:creationId xmlns:a16="http://schemas.microsoft.com/office/drawing/2014/main" id="{5B6F5FE4-9766-4CCA-ABE4-E3D0D07D8734}"/>
                </a:ext>
              </a:extLst>
            </p:cNvPr>
            <p:cNvSpPr/>
            <p:nvPr/>
          </p:nvSpPr>
          <p:spPr>
            <a:xfrm>
              <a:off x="9071131" y="-9691715"/>
              <a:ext cx="2376000" cy="2376000"/>
            </a:xfrm>
            <a:prstGeom prst="snip2DiagRect">
              <a:avLst>
                <a:gd name="adj1" fmla="val 0"/>
                <a:gd name="adj2" fmla="val 11500"/>
              </a:avLst>
            </a:prstGeom>
            <a:blipFill>
              <a:blip r:embed="rId7" cstate="email">
                <a:extLst>
                  <a:ext uri="{28A0092B-C50C-407E-A947-70E740481C1C}">
                    <a14:useLocalDpi xmlns:a14="http://schemas.microsoft.com/office/drawing/2010/main"/>
                  </a:ext>
                </a:extLst>
              </a:blip>
              <a:srcRect/>
              <a:stretch>
                <a:fillRect t="-12500" b="-125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Rectangle: Rounded Corners 27">
              <a:extLst>
                <a:ext uri="{FF2B5EF4-FFF2-40B4-BE49-F238E27FC236}">
                  <a16:creationId xmlns:a16="http://schemas.microsoft.com/office/drawing/2014/main" id="{04821007-5BAF-418B-AD52-719327EB369A}"/>
                </a:ext>
              </a:extLst>
            </p:cNvPr>
            <p:cNvSpPr/>
            <p:nvPr/>
          </p:nvSpPr>
          <p:spPr>
            <a:xfrm>
              <a:off x="9071131" y="-11682258"/>
              <a:ext cx="2376000" cy="1584000"/>
            </a:xfrm>
            <a:prstGeom prst="snip2DiagRect">
              <a:avLst>
                <a:gd name="adj1" fmla="val 0"/>
                <a:gd name="adj2" fmla="val 11500"/>
              </a:avLst>
            </a:prstGeom>
            <a:blipFill>
              <a:blip r:embed="rId8" cstate="email">
                <a:extLst>
                  <a:ext uri="{28A0092B-C50C-407E-A947-70E740481C1C}">
                    <a14:useLocalDpi xmlns:a14="http://schemas.microsoft.com/office/drawing/2010/main"/>
                  </a:ext>
                </a:extLst>
              </a:blip>
              <a:srcRect/>
              <a:stretch>
                <a:fillRect t="-10428" b="-104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Rectangle: Rounded Corners 28">
              <a:extLst>
                <a:ext uri="{FF2B5EF4-FFF2-40B4-BE49-F238E27FC236}">
                  <a16:creationId xmlns:a16="http://schemas.microsoft.com/office/drawing/2014/main" id="{3F89B33E-B13D-4490-B47E-2E0824E5AEDE}"/>
                </a:ext>
              </a:extLst>
            </p:cNvPr>
            <p:cNvSpPr/>
            <p:nvPr/>
          </p:nvSpPr>
          <p:spPr>
            <a:xfrm>
              <a:off x="9071131" y="-14464801"/>
              <a:ext cx="2376000" cy="2376000"/>
            </a:xfrm>
            <a:prstGeom prst="snip2DiagRect">
              <a:avLst>
                <a:gd name="adj1" fmla="val 0"/>
                <a:gd name="adj2" fmla="val 11500"/>
              </a:avLst>
            </a:prstGeom>
            <a:blipFill>
              <a:blip r:embed="rId9" cstate="email">
                <a:extLst>
                  <a:ext uri="{28A0092B-C50C-407E-A947-70E740481C1C}">
                    <a14:useLocalDpi xmlns:a14="http://schemas.microsoft.com/office/drawing/2010/main"/>
                  </a:ext>
                </a:extLst>
              </a:blip>
              <a:srcRect/>
              <a:stretch>
                <a:fillRect l="-250" t="-31692" r="250" b="-50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 name="Groupe 2">
            <a:extLst>
              <a:ext uri="{FF2B5EF4-FFF2-40B4-BE49-F238E27FC236}">
                <a16:creationId xmlns:a16="http://schemas.microsoft.com/office/drawing/2014/main" id="{0634A06F-F824-40D8-9C2D-2C30536FF46E}"/>
              </a:ext>
            </a:extLst>
          </p:cNvPr>
          <p:cNvGrpSpPr/>
          <p:nvPr/>
        </p:nvGrpSpPr>
        <p:grpSpPr>
          <a:xfrm>
            <a:off x="6398986" y="-1412051"/>
            <a:ext cx="2376000" cy="23458887"/>
            <a:chOff x="6398986" y="-1412051"/>
            <a:chExt cx="2376000" cy="23458887"/>
          </a:xfrm>
        </p:grpSpPr>
        <p:sp>
          <p:nvSpPr>
            <p:cNvPr id="75" name="Rectangle: Rounded Corners 18">
              <a:extLst>
                <a:ext uri="{FF2B5EF4-FFF2-40B4-BE49-F238E27FC236}">
                  <a16:creationId xmlns:a16="http://schemas.microsoft.com/office/drawing/2014/main" id="{17C451B4-56D1-4B8C-8A52-23A7CC81EFA6}"/>
                </a:ext>
              </a:extLst>
            </p:cNvPr>
            <p:cNvSpPr/>
            <p:nvPr/>
          </p:nvSpPr>
          <p:spPr>
            <a:xfrm>
              <a:off x="6398986" y="6143578"/>
              <a:ext cx="2376000" cy="1584000"/>
            </a:xfrm>
            <a:prstGeom prst="snip2DiagRect">
              <a:avLst>
                <a:gd name="adj1" fmla="val 0"/>
                <a:gd name="adj2" fmla="val 11500"/>
              </a:avLst>
            </a:prstGeom>
            <a:blipFill>
              <a:blip r:embed="rId13" cstate="email">
                <a:extLst>
                  <a:ext uri="{28A0092B-C50C-407E-A947-70E740481C1C}">
                    <a14:useLocalDpi xmlns:a14="http://schemas.microsoft.com/office/drawing/2010/main"/>
                  </a:ext>
                </a:extLst>
              </a:blip>
              <a:srcRect/>
              <a:stretch>
                <a:fillRect t="-36035" b="-80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Rectangle: Rounded Corners 22">
              <a:extLst>
                <a:ext uri="{FF2B5EF4-FFF2-40B4-BE49-F238E27FC236}">
                  <a16:creationId xmlns:a16="http://schemas.microsoft.com/office/drawing/2014/main" id="{AED1CF87-513D-45E0-A6C9-C6BBCDCC5399}"/>
                </a:ext>
              </a:extLst>
            </p:cNvPr>
            <p:cNvSpPr/>
            <p:nvPr/>
          </p:nvSpPr>
          <p:spPr>
            <a:xfrm>
              <a:off x="6398986" y="3361035"/>
              <a:ext cx="2376000" cy="2376000"/>
            </a:xfrm>
            <a:prstGeom prst="snip2DiagRect">
              <a:avLst>
                <a:gd name="adj1" fmla="val 0"/>
                <a:gd name="adj2" fmla="val 11500"/>
              </a:avLst>
            </a:prstGeom>
            <a:blipFill>
              <a:blip r:embed="rId14" cstate="email">
                <a:extLst>
                  <a:ext uri="{28A0092B-C50C-407E-A947-70E740481C1C}">
                    <a14:useLocalDpi xmlns:a14="http://schemas.microsoft.com/office/drawing/2010/main"/>
                  </a:ext>
                </a:extLst>
              </a:blip>
              <a:srcRect/>
              <a:stretch>
                <a:fillRect l="-24943" r="-249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Rectangle: Rounded Corners 24">
              <a:extLst>
                <a:ext uri="{FF2B5EF4-FFF2-40B4-BE49-F238E27FC236}">
                  <a16:creationId xmlns:a16="http://schemas.microsoft.com/office/drawing/2014/main" id="{19499EBD-A946-4785-A730-191AC9E6EB0E}"/>
                </a:ext>
              </a:extLst>
            </p:cNvPr>
            <p:cNvSpPr/>
            <p:nvPr/>
          </p:nvSpPr>
          <p:spPr>
            <a:xfrm>
              <a:off x="6398986" y="1370492"/>
              <a:ext cx="2376000" cy="1584000"/>
            </a:xfrm>
            <a:prstGeom prst="snip2DiagRect">
              <a:avLst>
                <a:gd name="adj1" fmla="val 0"/>
                <a:gd name="adj2" fmla="val 11500"/>
              </a:avLst>
            </a:prstGeom>
            <a:blipFill>
              <a:blip r:embed="rId15" cstate="email">
                <a:extLst>
                  <a:ext uri="{28A0092B-C50C-407E-A947-70E740481C1C}">
                    <a14:useLocalDpi xmlns:a14="http://schemas.microsoft.com/office/drawing/2010/main"/>
                  </a:ext>
                </a:extLst>
              </a:blip>
              <a:srcRect/>
              <a:stretch>
                <a:fillRect l="-13176" r="-131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8" name="Rectangle: Rounded Corners 26">
              <a:extLst>
                <a:ext uri="{FF2B5EF4-FFF2-40B4-BE49-F238E27FC236}">
                  <a16:creationId xmlns:a16="http://schemas.microsoft.com/office/drawing/2014/main" id="{6C1972E8-93AC-4A39-BEB5-D174488D5D29}"/>
                </a:ext>
              </a:extLst>
            </p:cNvPr>
            <p:cNvSpPr/>
            <p:nvPr/>
          </p:nvSpPr>
          <p:spPr>
            <a:xfrm>
              <a:off x="6398986" y="-1412051"/>
              <a:ext cx="2376000" cy="2376000"/>
            </a:xfrm>
            <a:prstGeom prst="snip2DiagRect">
              <a:avLst>
                <a:gd name="adj1" fmla="val 0"/>
                <a:gd name="adj2" fmla="val 11500"/>
              </a:avLst>
            </a:prstGeom>
            <a:blipFill>
              <a:blip r:embed="rId16" cstate="email">
                <a:extLst>
                  <a:ext uri="{28A0092B-C50C-407E-A947-70E740481C1C}">
                    <a14:useLocalDpi xmlns:a14="http://schemas.microsoft.com/office/drawing/2010/main"/>
                  </a:ext>
                </a:extLst>
              </a:blip>
              <a:srcRect/>
              <a:stretch>
                <a:fillRect t="-13457" b="-134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9" name="Rectangle: Rounded Corners 10">
              <a:extLst>
                <a:ext uri="{FF2B5EF4-FFF2-40B4-BE49-F238E27FC236}">
                  <a16:creationId xmlns:a16="http://schemas.microsoft.com/office/drawing/2014/main" id="{89D00B43-3F29-4F9E-AF68-86E2F85C0598}"/>
                </a:ext>
              </a:extLst>
            </p:cNvPr>
            <p:cNvSpPr/>
            <p:nvPr/>
          </p:nvSpPr>
          <p:spPr>
            <a:xfrm>
              <a:off x="6398986" y="8134121"/>
              <a:ext cx="2376000" cy="2376000"/>
            </a:xfrm>
            <a:prstGeom prst="snip2DiagRect">
              <a:avLst>
                <a:gd name="adj1" fmla="val 0"/>
                <a:gd name="adj2" fmla="val 11500"/>
              </a:avLst>
            </a:prstGeom>
            <a:blipFill>
              <a:blip r:embed="rId17" cstate="email">
                <a:extLst>
                  <a:ext uri="{28A0092B-C50C-407E-A947-70E740481C1C}">
                    <a14:useLocalDpi xmlns:a14="http://schemas.microsoft.com/office/drawing/2010/main"/>
                  </a:ext>
                </a:extLst>
              </a:blip>
              <a:srcRect/>
              <a:stretch>
                <a:fillRect l="-5047" r="-50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0" name="Rectangle: Rounded Corners 17">
              <a:extLst>
                <a:ext uri="{FF2B5EF4-FFF2-40B4-BE49-F238E27FC236}">
                  <a16:creationId xmlns:a16="http://schemas.microsoft.com/office/drawing/2014/main" id="{77A7A767-D81C-45A6-BA55-F9A989F01AC6}"/>
                </a:ext>
              </a:extLst>
            </p:cNvPr>
            <p:cNvSpPr/>
            <p:nvPr/>
          </p:nvSpPr>
          <p:spPr>
            <a:xfrm>
              <a:off x="6398986" y="10916664"/>
              <a:ext cx="2376000" cy="1584000"/>
            </a:xfrm>
            <a:prstGeom prst="snip2DiagRect">
              <a:avLst>
                <a:gd name="adj1" fmla="val 0"/>
                <a:gd name="adj2" fmla="val 11500"/>
              </a:avLst>
            </a:prstGeom>
            <a:blipFill>
              <a:blip r:embed="rId18" cstate="email">
                <a:extLst>
                  <a:ext uri="{28A0092B-C50C-407E-A947-70E740481C1C}">
                    <a14:useLocalDpi xmlns:a14="http://schemas.microsoft.com/office/drawing/2010/main"/>
                  </a:ext>
                </a:extLst>
              </a:blip>
              <a:srcRect/>
              <a:stretch>
                <a:fillRect t="-18124" b="-181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1" name="Rectangle: Rounded Corners 19">
              <a:extLst>
                <a:ext uri="{FF2B5EF4-FFF2-40B4-BE49-F238E27FC236}">
                  <a16:creationId xmlns:a16="http://schemas.microsoft.com/office/drawing/2014/main" id="{5E2984BF-5EF9-437B-897F-BA3894D60810}"/>
                </a:ext>
              </a:extLst>
            </p:cNvPr>
            <p:cNvSpPr/>
            <p:nvPr/>
          </p:nvSpPr>
          <p:spPr>
            <a:xfrm>
              <a:off x="6398986" y="12907207"/>
              <a:ext cx="2376000" cy="2376000"/>
            </a:xfrm>
            <a:prstGeom prst="snip2DiagRect">
              <a:avLst>
                <a:gd name="adj1" fmla="val 0"/>
                <a:gd name="adj2" fmla="val 11500"/>
              </a:avLst>
            </a:prstGeom>
            <a:blipFill>
              <a:blip r:embed="rId16" cstate="email">
                <a:extLst>
                  <a:ext uri="{28A0092B-C50C-407E-A947-70E740481C1C}">
                    <a14:useLocalDpi xmlns:a14="http://schemas.microsoft.com/office/drawing/2010/main"/>
                  </a:ext>
                </a:extLst>
              </a:blip>
              <a:srcRect/>
              <a:stretch>
                <a:fillRect t="-13457" b="-134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2" name="Rectangle: Rounded Corners 29">
              <a:extLst>
                <a:ext uri="{FF2B5EF4-FFF2-40B4-BE49-F238E27FC236}">
                  <a16:creationId xmlns:a16="http://schemas.microsoft.com/office/drawing/2014/main" id="{FE0F8FC3-2CCF-479D-B793-CD5156140841}"/>
                </a:ext>
              </a:extLst>
            </p:cNvPr>
            <p:cNvSpPr/>
            <p:nvPr/>
          </p:nvSpPr>
          <p:spPr>
            <a:xfrm>
              <a:off x="6398986" y="20462836"/>
              <a:ext cx="2376000" cy="1584000"/>
            </a:xfrm>
            <a:prstGeom prst="snip2DiagRect">
              <a:avLst>
                <a:gd name="adj1" fmla="val 0"/>
                <a:gd name="adj2" fmla="val 11500"/>
              </a:avLst>
            </a:prstGeom>
            <a:blipFill>
              <a:blip r:embed="rId13" cstate="email">
                <a:extLst>
                  <a:ext uri="{28A0092B-C50C-407E-A947-70E740481C1C}">
                    <a14:useLocalDpi xmlns:a14="http://schemas.microsoft.com/office/drawing/2010/main"/>
                  </a:ext>
                </a:extLst>
              </a:blip>
              <a:srcRect/>
              <a:stretch>
                <a:fillRect t="-36035" b="-80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3" name="Rectangle: Rounded Corners 30">
              <a:extLst>
                <a:ext uri="{FF2B5EF4-FFF2-40B4-BE49-F238E27FC236}">
                  <a16:creationId xmlns:a16="http://schemas.microsoft.com/office/drawing/2014/main" id="{BBCA1F91-0594-4B8A-8BA7-18C6835918C5}"/>
                </a:ext>
              </a:extLst>
            </p:cNvPr>
            <p:cNvSpPr/>
            <p:nvPr/>
          </p:nvSpPr>
          <p:spPr>
            <a:xfrm>
              <a:off x="6398986" y="17680293"/>
              <a:ext cx="2376000" cy="2376000"/>
            </a:xfrm>
            <a:prstGeom prst="snip2DiagRect">
              <a:avLst>
                <a:gd name="adj1" fmla="val 0"/>
                <a:gd name="adj2" fmla="val 11500"/>
              </a:avLst>
            </a:prstGeom>
            <a:blipFill>
              <a:blip r:embed="rId14" cstate="email">
                <a:extLst>
                  <a:ext uri="{28A0092B-C50C-407E-A947-70E740481C1C}">
                    <a14:useLocalDpi xmlns:a14="http://schemas.microsoft.com/office/drawing/2010/main"/>
                  </a:ext>
                </a:extLst>
              </a:blip>
              <a:srcRect/>
              <a:stretch>
                <a:fillRect l="-24943" r="-249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4" name="Rectangle: Rounded Corners 31">
              <a:extLst>
                <a:ext uri="{FF2B5EF4-FFF2-40B4-BE49-F238E27FC236}">
                  <a16:creationId xmlns:a16="http://schemas.microsoft.com/office/drawing/2014/main" id="{EA3AAB4A-9E93-4821-AF5E-7D859C9B03D8}"/>
                </a:ext>
              </a:extLst>
            </p:cNvPr>
            <p:cNvSpPr/>
            <p:nvPr/>
          </p:nvSpPr>
          <p:spPr>
            <a:xfrm>
              <a:off x="6398986" y="15689750"/>
              <a:ext cx="2376000" cy="1584000"/>
            </a:xfrm>
            <a:prstGeom prst="snip2DiagRect">
              <a:avLst>
                <a:gd name="adj1" fmla="val 0"/>
                <a:gd name="adj2" fmla="val 11500"/>
              </a:avLst>
            </a:prstGeom>
            <a:blipFill>
              <a:blip r:embed="rId15" cstate="email">
                <a:extLst>
                  <a:ext uri="{28A0092B-C50C-407E-A947-70E740481C1C}">
                    <a14:useLocalDpi xmlns:a14="http://schemas.microsoft.com/office/drawing/2010/main"/>
                  </a:ext>
                </a:extLst>
              </a:blip>
              <a:srcRect/>
              <a:stretch>
                <a:fillRect l="-13176" r="-131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1" name="Groupe 30">
            <a:extLst>
              <a:ext uri="{FF2B5EF4-FFF2-40B4-BE49-F238E27FC236}">
                <a16:creationId xmlns:a16="http://schemas.microsoft.com/office/drawing/2014/main" id="{CA837695-B7F7-4001-BD7A-2929EEC16F26}"/>
              </a:ext>
            </a:extLst>
          </p:cNvPr>
          <p:cNvGrpSpPr/>
          <p:nvPr/>
        </p:nvGrpSpPr>
        <p:grpSpPr>
          <a:xfrm>
            <a:off x="11589488" y="297713"/>
            <a:ext cx="296437" cy="297610"/>
            <a:chOff x="194075" y="177800"/>
            <a:chExt cx="268327" cy="269390"/>
          </a:xfrm>
          <a:solidFill>
            <a:srgbClr val="00FF72"/>
          </a:solidFill>
        </p:grpSpPr>
        <p:sp>
          <p:nvSpPr>
            <p:cNvPr id="32" name="Forme libre : forme 31">
              <a:extLst>
                <a:ext uri="{FF2B5EF4-FFF2-40B4-BE49-F238E27FC236}">
                  <a16:creationId xmlns:a16="http://schemas.microsoft.com/office/drawing/2014/main" id="{1693FE18-0E8D-4F56-B47B-6B6FD17ED94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grpFill/>
            <a:ln w="571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44527C71-060E-4017-B9F5-A830A955EDC3}"/>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grpFill/>
            <a:ln w="5715" cap="flat">
              <a:noFill/>
              <a:prstDash val="solid"/>
              <a:miter/>
            </a:ln>
          </p:spPr>
          <p:txBody>
            <a:bodyPr rtlCol="0" anchor="ctr"/>
            <a:lstStyle/>
            <a:p>
              <a:endParaRPr lang="fr-FR"/>
            </a:p>
          </p:txBody>
        </p:sp>
      </p:grpSp>
    </p:spTree>
    <p:extLst>
      <p:ext uri="{BB962C8B-B14F-4D97-AF65-F5344CB8AC3E}">
        <p14:creationId xmlns:p14="http://schemas.microsoft.com/office/powerpoint/2010/main" val="167633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0"/>
                                  </p:stCondLst>
                                  <p:childTnLst>
                                    <p:animMotion origin="layout" path="M -4.16667E-7 0.04815 L -4.16667E-7 1.48148E-6 " pathEditMode="relative" rAng="0" ptsTypes="AA">
                                      <p:cBhvr>
                                        <p:cTn id="9" dur="1000" fill="hold"/>
                                        <p:tgtEl>
                                          <p:spTgt spid="12"/>
                                        </p:tgtEl>
                                        <p:attrNameLst>
                                          <p:attrName>ppt_x</p:attrName>
                                          <p:attrName>ppt_y</p:attrName>
                                        </p:attrNameLst>
                                      </p:cBhvr>
                                      <p:rCtr x="0" y="-2407"/>
                                    </p:animMotion>
                                  </p:childTnLst>
                                </p:cTn>
                              </p:par>
                              <p:par>
                                <p:cTn id="10" presetID="10" presetClass="entr" presetSubtype="0" fill="hold" grpId="0" nodeType="withEffect">
                                  <p:stCondLst>
                                    <p:cond delay="50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42" presetClass="path" presetSubtype="0" decel="100000" fill="hold" grpId="1" nodeType="withEffect">
                                  <p:stCondLst>
                                    <p:cond delay="500"/>
                                  </p:stCondLst>
                                  <p:childTnLst>
                                    <p:animMotion origin="layout" path="M -2.29167E-6 0.04815 L -2.29167E-6 -1.85185E-6 " pathEditMode="relative" rAng="0" ptsTypes="AA">
                                      <p:cBhvr>
                                        <p:cTn id="14" dur="1000" fill="hold"/>
                                        <p:tgtEl>
                                          <p:spTgt spid="10">
                                            <p:txEl>
                                              <p:pRg st="0" end="0"/>
                                            </p:txEl>
                                          </p:spTgt>
                                        </p:tgtEl>
                                        <p:attrNameLst>
                                          <p:attrName>ppt_x</p:attrName>
                                          <p:attrName>ppt_y</p:attrName>
                                        </p:attrNameLst>
                                      </p:cBhvr>
                                      <p:rCtr x="0" y="-2407"/>
                                    </p:animMotion>
                                  </p:childTnLst>
                                </p:cTn>
                              </p:par>
                              <p:par>
                                <p:cTn id="15" presetID="10" presetClass="entr" presetSubtype="0" fill="hold" grpId="0" nodeType="withEffect">
                                  <p:stCondLst>
                                    <p:cond delay="125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par>
                                <p:cTn id="18" presetID="42" presetClass="path" presetSubtype="0" decel="100000" fill="hold" grpId="1" nodeType="withEffect">
                                  <p:stCondLst>
                                    <p:cond delay="1250"/>
                                  </p:stCondLst>
                                  <p:childTnLst>
                                    <p:animMotion origin="layout" path="M -2.29167E-6 0.04815 L -2.29167E-6 -1.85185E-6 " pathEditMode="relative" rAng="0" ptsTypes="AA">
                                      <p:cBhvr>
                                        <p:cTn id="19" dur="1000" fill="hold"/>
                                        <p:tgtEl>
                                          <p:spTgt spid="45"/>
                                        </p:tgtEl>
                                        <p:attrNameLst>
                                          <p:attrName>ppt_x</p:attrName>
                                          <p:attrName>ppt_y</p:attrName>
                                        </p:attrNameLst>
                                      </p:cBhvr>
                                      <p:rCtr x="0" y="-2407"/>
                                    </p:animMotion>
                                  </p:childTnLst>
                                </p:cTn>
                              </p:par>
                              <p:par>
                                <p:cTn id="20" presetID="10" presetClass="entr" presetSubtype="0" fill="hold" grpId="0" nodeType="withEffect">
                                  <p:stCondLst>
                                    <p:cond delay="100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42" presetClass="path" presetSubtype="0" decel="100000" fill="hold" grpId="1" nodeType="withEffect">
                                  <p:stCondLst>
                                    <p:cond delay="1000"/>
                                  </p:stCondLst>
                                  <p:childTnLst>
                                    <p:animMotion origin="layout" path="M -2.29167E-6 0.04815 L -2.29167E-6 -1.85185E-6 " pathEditMode="relative" rAng="0" ptsTypes="AA">
                                      <p:cBhvr>
                                        <p:cTn id="24" dur="1000" fill="hold"/>
                                        <p:tgtEl>
                                          <p:spTgt spid="46"/>
                                        </p:tgtEl>
                                        <p:attrNameLst>
                                          <p:attrName>ppt_x</p:attrName>
                                          <p:attrName>ppt_y</p:attrName>
                                        </p:attrNameLst>
                                      </p:cBhvr>
                                      <p:rCtr x="0" y="-2407"/>
                                    </p:animMotion>
                                  </p:childTnLst>
                                </p:cTn>
                              </p:par>
                              <p:par>
                                <p:cTn id="25" presetID="10"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750"/>
                                        <p:tgtEl>
                                          <p:spTgt spid="2"/>
                                        </p:tgtEl>
                                      </p:cBhvr>
                                    </p:animEffect>
                                  </p:childTnLst>
                                </p:cTn>
                              </p:par>
                              <p:par>
                                <p:cTn id="28" presetID="6" presetClass="emph" presetSubtype="0" fill="hold" nodeType="withEffect">
                                  <p:stCondLst>
                                    <p:cond delay="0"/>
                                  </p:stCondLst>
                                  <p:childTnLst>
                                    <p:animScale>
                                      <p:cBhvr>
                                        <p:cTn id="29" dur="10" fill="hold"/>
                                        <p:tgtEl>
                                          <p:spTgt spid="2"/>
                                        </p:tgtEl>
                                      </p:cBhvr>
                                      <p:by x="66700" y="66700"/>
                                    </p:animScale>
                                  </p:childTnLst>
                                </p:cTn>
                              </p:par>
                              <p:par>
                                <p:cTn id="30" presetID="6" presetClass="emph" presetSubtype="0" decel="100000" fill="hold" nodeType="withEffect">
                                  <p:stCondLst>
                                    <p:cond delay="0"/>
                                  </p:stCondLst>
                                  <p:childTnLst>
                                    <p:animScale>
                                      <p:cBhvr>
                                        <p:cTn id="31" dur="1000" fill="hold"/>
                                        <p:tgtEl>
                                          <p:spTgt spid="2"/>
                                        </p:tgtEl>
                                      </p:cBhvr>
                                      <p:by x="150000" y="150000"/>
                                    </p:animScale>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750"/>
                                        <p:tgtEl>
                                          <p:spTgt spid="30"/>
                                        </p:tgtEl>
                                      </p:cBhvr>
                                    </p:animEffect>
                                  </p:childTnLst>
                                </p:cTn>
                              </p:par>
                              <p:par>
                                <p:cTn id="35" presetID="6" presetClass="emph" presetSubtype="0" fill="hold" nodeType="withEffect">
                                  <p:stCondLst>
                                    <p:cond delay="0"/>
                                  </p:stCondLst>
                                  <p:childTnLst>
                                    <p:animScale>
                                      <p:cBhvr>
                                        <p:cTn id="36" dur="10" fill="hold"/>
                                        <p:tgtEl>
                                          <p:spTgt spid="30"/>
                                        </p:tgtEl>
                                      </p:cBhvr>
                                      <p:by x="150000" y="150000"/>
                                    </p:animScale>
                                  </p:childTnLst>
                                </p:cTn>
                              </p:par>
                              <p:par>
                                <p:cTn id="37" presetID="6" presetClass="emph" presetSubtype="0" decel="100000" fill="hold" nodeType="withEffect">
                                  <p:stCondLst>
                                    <p:cond delay="0"/>
                                  </p:stCondLst>
                                  <p:childTnLst>
                                    <p:animScale>
                                      <p:cBhvr>
                                        <p:cTn id="38" dur="2000" fill="hold"/>
                                        <p:tgtEl>
                                          <p:spTgt spid="30"/>
                                        </p:tgtEl>
                                      </p:cBhvr>
                                      <p:by x="66700" y="66700"/>
                                    </p:animScale>
                                  </p:childTnLst>
                                </p:cTn>
                              </p:par>
                              <p:par>
                                <p:cTn id="39" presetID="10" presetClass="entr" presetSubtype="0" fill="hold" nodeType="withEffect">
                                  <p:stCondLst>
                                    <p:cond delay="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childTnLst>
                                </p:cTn>
                              </p:par>
                              <p:par>
                                <p:cTn id="42" presetID="42" presetClass="path" presetSubtype="0" decel="100000" fill="hold" nodeType="withEffect">
                                  <p:stCondLst>
                                    <p:cond delay="250"/>
                                  </p:stCondLst>
                                  <p:childTnLst>
                                    <p:animMotion origin="layout" path="M 0.2263 0.00139 L 3.95833E-6 2.22222E-6 " pathEditMode="relative" rAng="0" ptsTypes="AA">
                                      <p:cBhvr>
                                        <p:cTn id="43" dur="2000" fill="hold"/>
                                        <p:tgtEl>
                                          <p:spTgt spid="8"/>
                                        </p:tgtEl>
                                        <p:attrNameLst>
                                          <p:attrName>ppt_x</p:attrName>
                                          <p:attrName>ppt_y</p:attrName>
                                        </p:attrNameLst>
                                      </p:cBhvr>
                                      <p:rCtr x="-11315" y="-69"/>
                                    </p:animMotion>
                                  </p:childTnLst>
                                </p:cTn>
                              </p:par>
                              <p:par>
                                <p:cTn id="44" presetID="10" presetClass="entr" presetSubtype="0"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2000"/>
                                        <p:tgtEl>
                                          <p:spTgt spid="3"/>
                                        </p:tgtEl>
                                      </p:cBhvr>
                                    </p:animEffect>
                                  </p:childTnLst>
                                </p:cTn>
                              </p:par>
                              <p:par>
                                <p:cTn id="47" presetID="42" presetClass="path" presetSubtype="0" repeatCount="indefinite" fill="hold" nodeType="withEffect">
                                  <p:stCondLst>
                                    <p:cond delay="0"/>
                                  </p:stCondLst>
                                  <p:childTnLst>
                                    <p:animMotion origin="layout" path="M 4.375E-6 1.85185E-6 L 4.375E-6 -2.08773 " pathEditMode="relative" rAng="0" ptsTypes="AA">
                                      <p:cBhvr>
                                        <p:cTn id="48" dur="10000" fill="hold"/>
                                        <p:tgtEl>
                                          <p:spTgt spid="3"/>
                                        </p:tgtEl>
                                        <p:attrNameLst>
                                          <p:attrName>ppt_x</p:attrName>
                                          <p:attrName>ppt_y</p:attrName>
                                        </p:attrNameLst>
                                      </p:cBhvr>
                                      <p:rCtr x="0" y="-104398"/>
                                    </p:animMotion>
                                  </p:childTnLst>
                                </p:cTn>
                              </p:par>
                              <p:par>
                                <p:cTn id="49" presetID="10"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2000"/>
                                        <p:tgtEl>
                                          <p:spTgt spid="4"/>
                                        </p:tgtEl>
                                      </p:cBhvr>
                                    </p:animEffect>
                                  </p:childTnLst>
                                </p:cTn>
                              </p:par>
                              <p:par>
                                <p:cTn id="52" presetID="42" presetClass="path" presetSubtype="0" repeatCount="indefinite" fill="hold" nodeType="withEffect">
                                  <p:stCondLst>
                                    <p:cond delay="0"/>
                                  </p:stCondLst>
                                  <p:childTnLst>
                                    <p:animMotion origin="layout" path="M 3.75E-6 1.48148E-6 L 3.75E-6 2.08935 " pathEditMode="relative" rAng="0" ptsTypes="AA">
                                      <p:cBhvr>
                                        <p:cTn id="53" dur="10000" fill="hold"/>
                                        <p:tgtEl>
                                          <p:spTgt spid="4"/>
                                        </p:tgtEl>
                                        <p:attrNameLst>
                                          <p:attrName>ppt_x</p:attrName>
                                          <p:attrName>ppt_y</p:attrName>
                                        </p:attrNameLst>
                                      </p:cBhvr>
                                      <p:rCtr x="0" y="1044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0" grpId="0" uiExpand="1" build="p"/>
      <p:bldP spid="10" grpId="1" uiExpand="1" build="p"/>
      <p:bldP spid="45" grpId="0"/>
      <p:bldP spid="45" grpId="1"/>
      <p:bldP spid="46" grpId="0"/>
      <p:bldP spid="46" grpId="1"/>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125E765-AA5F-4688-B97E-A9B9A4B8BC6C}"/>
              </a:ext>
            </a:extLst>
          </p:cNvPr>
          <p:cNvPicPr>
            <a:picLocks noChangeAspect="1"/>
          </p:cNvPicPr>
          <p:nvPr/>
        </p:nvPicPr>
        <p:blipFill>
          <a:blip r:embed="rId2" cstate="email">
            <a:alphaModFix amt="51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5" name="Groupe 14">
            <a:extLst>
              <a:ext uri="{FF2B5EF4-FFF2-40B4-BE49-F238E27FC236}">
                <a16:creationId xmlns:a16="http://schemas.microsoft.com/office/drawing/2014/main" id="{C1DF1757-8F65-43DD-B409-14E1295E16C3}"/>
              </a:ext>
            </a:extLst>
          </p:cNvPr>
          <p:cNvGrpSpPr/>
          <p:nvPr/>
        </p:nvGrpSpPr>
        <p:grpSpPr>
          <a:xfrm>
            <a:off x="11589488" y="297713"/>
            <a:ext cx="296437" cy="297610"/>
            <a:chOff x="194075" y="177800"/>
            <a:chExt cx="268327" cy="269390"/>
          </a:xfrm>
        </p:grpSpPr>
        <p:sp>
          <p:nvSpPr>
            <p:cNvPr id="13" name="Forme libre : forme 12">
              <a:extLst>
                <a:ext uri="{FF2B5EF4-FFF2-40B4-BE49-F238E27FC236}">
                  <a16:creationId xmlns:a16="http://schemas.microsoft.com/office/drawing/2014/main" id="{CCC8D38C-9DF0-4804-9C1B-75804BB58741}"/>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endParaRPr lang="fr-FR"/>
            </a:p>
          </p:txBody>
        </p:sp>
        <p:sp>
          <p:nvSpPr>
            <p:cNvPr id="14" name="Forme libre : forme 13">
              <a:extLst>
                <a:ext uri="{FF2B5EF4-FFF2-40B4-BE49-F238E27FC236}">
                  <a16:creationId xmlns:a16="http://schemas.microsoft.com/office/drawing/2014/main" id="{73BBE7C7-AF8A-4968-9570-85DE80F4543D}"/>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endParaRPr lang="fr-FR"/>
            </a:p>
          </p:txBody>
        </p:sp>
      </p:grpSp>
      <p:sp>
        <p:nvSpPr>
          <p:cNvPr id="22" name="ZoneTexte 21">
            <a:extLst>
              <a:ext uri="{FF2B5EF4-FFF2-40B4-BE49-F238E27FC236}">
                <a16:creationId xmlns:a16="http://schemas.microsoft.com/office/drawing/2014/main" id="{5DCA4B3A-2B9A-45C1-930D-11A9A3F6DFA0}"/>
              </a:ext>
            </a:extLst>
          </p:cNvPr>
          <p:cNvSpPr txBox="1"/>
          <p:nvPr/>
        </p:nvSpPr>
        <p:spPr>
          <a:xfrm>
            <a:off x="659704" y="549671"/>
            <a:ext cx="4200125" cy="369332"/>
          </a:xfrm>
          <a:prstGeom prst="rect">
            <a:avLst/>
          </a:prstGeom>
          <a:noFill/>
        </p:spPr>
        <p:txBody>
          <a:bodyPr wrap="square" lIns="0" tIns="0" rIns="0" bIns="0" rtlCol="0" anchor="ctr">
            <a:spAutoFit/>
          </a:bodyPr>
          <a:lstStyle/>
          <a:p>
            <a:r>
              <a:rPr lang="en-US" sz="2400" dirty="0">
                <a:solidFill>
                  <a:prstClr val="white"/>
                </a:solidFill>
                <a:latin typeface="Urbane Medium" panose="00000600000000000000" pitchFamily="50" charset="0"/>
              </a:rPr>
              <a:t>Disclaimer</a:t>
            </a:r>
            <a:endParaRPr lang="fr-FR" sz="2400" dirty="0">
              <a:solidFill>
                <a:prstClr val="white"/>
              </a:solidFill>
              <a:latin typeface="Urbane Medium" panose="00000600000000000000" pitchFamily="50" charset="0"/>
            </a:endParaRPr>
          </a:p>
        </p:txBody>
      </p:sp>
      <p:sp>
        <p:nvSpPr>
          <p:cNvPr id="28" name="ZoneTexte 27">
            <a:extLst>
              <a:ext uri="{FF2B5EF4-FFF2-40B4-BE49-F238E27FC236}">
                <a16:creationId xmlns:a16="http://schemas.microsoft.com/office/drawing/2014/main" id="{F62F2211-7B51-43B2-9929-3C083F1EB75E}"/>
              </a:ext>
            </a:extLst>
          </p:cNvPr>
          <p:cNvSpPr txBox="1"/>
          <p:nvPr/>
        </p:nvSpPr>
        <p:spPr>
          <a:xfrm>
            <a:off x="6425854" y="1189899"/>
            <a:ext cx="5106442" cy="3409261"/>
          </a:xfrm>
          <a:prstGeom prst="rect">
            <a:avLst/>
          </a:prstGeom>
          <a:noFill/>
        </p:spPr>
        <p:txBody>
          <a:bodyPr wrap="square" lIns="0" tIns="0" rIns="0" bIns="0" rtlCol="0" anchor="t">
            <a:noAutofit/>
          </a:bodyPr>
          <a:lstStyle/>
          <a:p>
            <a:pPr>
              <a:lnSpc>
                <a:spcPct val="130000"/>
              </a:lnSpc>
              <a:spcAft>
                <a:spcPts val="600"/>
              </a:spcAft>
              <a:tabLst>
                <a:tab pos="3048000" algn="l"/>
              </a:tabLst>
            </a:pPr>
            <a:r>
              <a:rPr lang="fr-FR" sz="1000" dirty="0">
                <a:solidFill>
                  <a:srgbClr val="00FF72"/>
                </a:solidFill>
                <a:latin typeface="Urbane Light" panose="00000400000000000000" pitchFamily="50" charset="0"/>
              </a:rPr>
              <a:t>Life coin</a:t>
            </a:r>
          </a:p>
          <a:p>
            <a:pPr lvl="0">
              <a:lnSpc>
                <a:spcPct val="130000"/>
              </a:lnSpc>
              <a:spcAft>
                <a:spcPts val="600"/>
              </a:spcAft>
              <a:tabLst>
                <a:tab pos="3048000" algn="l"/>
              </a:tabLst>
            </a:pPr>
            <a:r>
              <a:rPr lang="en-US" sz="790" dirty="0">
                <a:solidFill>
                  <a:prstClr val="white">
                    <a:alpha val="75000"/>
                  </a:prstClr>
                </a:solidFill>
                <a:latin typeface="Urbane Light" panose="00000400000000000000" pitchFamily="50" charset="0"/>
              </a:rPr>
              <a:t>Trading and investing is risky, do it at your own risk, and we advise people never to use more money than they can afford to lose. The cryptocurrency market is a volatile and risky market. Investing in cryptocurrencies may not be suitable for all readers of this Whitepaper.
Anyone looking to invest in cryptocurrencies should consult a fully qualified independent professional financial advisor or do their research.
In addition, an ICO is subject to several regulations that we strive to comply with as much as possible, such as the Prospectus Directive, the Markets in Financial Instruments Directive, the Market Abuse Regulation (MAR), the 6th Directive on the prevention of the use of the financial system for the purpose of money laundering or terrorist financing (AMLD6).
Neither LIFE Company nor any person or entity associated with it, including but not limited to its agents, employees, insurers, attorneys, advisors and assignees, shall be liable, whether in contract, tort (including negligence) or otherwise, for any damage, expense or other loss you may suffer as a result of the use or investment in </a:t>
            </a:r>
            <a:r>
              <a:rPr lang="en-US" sz="790" dirty="0" err="1">
                <a:solidFill>
                  <a:prstClr val="white">
                    <a:alpha val="75000"/>
                  </a:prstClr>
                </a:solidFill>
                <a:latin typeface="Urbane Light" panose="00000400000000000000" pitchFamily="50" charset="0"/>
              </a:rPr>
              <a:t>LIFEcoin</a:t>
            </a:r>
            <a:r>
              <a:rPr lang="en-US" sz="790" dirty="0">
                <a:solidFill>
                  <a:prstClr val="white">
                    <a:alpha val="75000"/>
                  </a:prstClr>
                </a:solidFill>
                <a:latin typeface="Urbane Light" panose="00000400000000000000" pitchFamily="50" charset="0"/>
              </a:rPr>
              <a:t>.
In addition, consumers (within the meaning of European Directive No. 2011/83/EU), "American persons" (within the meaning of "Regulation S" of the Securities Act 1933 of US law), citizens of Canada and Singapore are excluded from the ICO.
</a:t>
            </a:r>
            <a:endParaRPr lang="fr-FR" sz="790" dirty="0">
              <a:solidFill>
                <a:prstClr val="white">
                  <a:alpha val="75000"/>
                </a:prstClr>
              </a:solidFill>
              <a:latin typeface="Urbane Light" panose="00000400000000000000" pitchFamily="50" charset="0"/>
            </a:endParaRPr>
          </a:p>
        </p:txBody>
      </p:sp>
      <p:pic>
        <p:nvPicPr>
          <p:cNvPr id="25" name="Graphique 24">
            <a:extLst>
              <a:ext uri="{FF2B5EF4-FFF2-40B4-BE49-F238E27FC236}">
                <a16:creationId xmlns:a16="http://schemas.microsoft.com/office/drawing/2014/main" id="{01888458-F35A-4104-917A-49093D38BFE7}"/>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1" b="-12851"/>
          <a:stretch/>
        </p:blipFill>
        <p:spPr>
          <a:xfrm>
            <a:off x="7238220" y="5168901"/>
            <a:ext cx="4656914" cy="2860796"/>
          </a:xfrm>
          <a:prstGeom prst="rect">
            <a:avLst/>
          </a:prstGeom>
        </p:spPr>
      </p:pic>
      <p:sp>
        <p:nvSpPr>
          <p:cNvPr id="10" name="Forme libre : forme 9">
            <a:extLst>
              <a:ext uri="{FF2B5EF4-FFF2-40B4-BE49-F238E27FC236}">
                <a16:creationId xmlns:a16="http://schemas.microsoft.com/office/drawing/2014/main" id="{72297C25-27FB-403F-91DD-F35F1B15A51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ZoneTexte 29">
            <a:extLst>
              <a:ext uri="{FF2B5EF4-FFF2-40B4-BE49-F238E27FC236}">
                <a16:creationId xmlns:a16="http://schemas.microsoft.com/office/drawing/2014/main" id="{0F3CAF6D-3342-4823-97DB-9E351EAB997D}"/>
              </a:ext>
            </a:extLst>
          </p:cNvPr>
          <p:cNvSpPr txBox="1"/>
          <p:nvPr/>
        </p:nvSpPr>
        <p:spPr>
          <a:xfrm>
            <a:off x="659704" y="1189899"/>
            <a:ext cx="5106442" cy="1689103"/>
          </a:xfrm>
          <a:prstGeom prst="rect">
            <a:avLst/>
          </a:prstGeom>
          <a:noFill/>
        </p:spPr>
        <p:txBody>
          <a:bodyPr wrap="square" lIns="0" tIns="0" rIns="0" bIns="0" rtlCol="0" anchor="t">
            <a:noAutofit/>
          </a:bodyPr>
          <a:lstStyle/>
          <a:p>
            <a:pPr lvl="0">
              <a:lnSpc>
                <a:spcPct val="130000"/>
              </a:lnSpc>
              <a:spcAft>
                <a:spcPts val="600"/>
              </a:spcAft>
              <a:tabLst>
                <a:tab pos="3048000" algn="l"/>
              </a:tabLst>
            </a:pPr>
            <a:r>
              <a:rPr lang="en-US" sz="790" dirty="0">
                <a:solidFill>
                  <a:prstClr val="white">
                    <a:alpha val="75000"/>
                  </a:prstClr>
                </a:solidFill>
                <a:latin typeface="Urbane Light" panose="00000400000000000000" pitchFamily="50" charset="0"/>
              </a:rPr>
              <a:t>Please be fully informed of the risks and costs associated with trading assets (digital or otherwise) in the financial markets. ICOs are one of the riskiest forms of investment available. You can potentially lose 100% of your investment. Cryptocurrency trading carries high risk and is not suitable for all investors. Before deciding to trade cryptocurrencies, tokens or any other digital asset, you should carefully consider your investment goals, level of experience and risk appetite.
Please note that we reserve the right to make any changes to the technology mentioned in this White Paper in favor of the overall purpose of the project. For the latest version of the white paper, go to: https://lifestoryapp.com</a:t>
            </a:r>
            <a:endParaRPr lang="fr-FR" sz="790" dirty="0">
              <a:solidFill>
                <a:prstClr val="white">
                  <a:alpha val="58000"/>
                </a:prstClr>
              </a:solidFill>
              <a:latin typeface="Urbane Light" panose="00000400000000000000" pitchFamily="50" charset="0"/>
            </a:endParaRPr>
          </a:p>
        </p:txBody>
      </p:sp>
      <p:sp>
        <p:nvSpPr>
          <p:cNvPr id="31" name="ZoneTexte 30">
            <a:extLst>
              <a:ext uri="{FF2B5EF4-FFF2-40B4-BE49-F238E27FC236}">
                <a16:creationId xmlns:a16="http://schemas.microsoft.com/office/drawing/2014/main" id="{D86EA605-3A85-425C-99F9-2BD223CA4358}"/>
              </a:ext>
            </a:extLst>
          </p:cNvPr>
          <p:cNvSpPr txBox="1"/>
          <p:nvPr/>
        </p:nvSpPr>
        <p:spPr>
          <a:xfrm>
            <a:off x="659704" y="3140846"/>
            <a:ext cx="5106442" cy="743092"/>
          </a:xfrm>
          <a:prstGeom prst="rect">
            <a:avLst/>
          </a:prstGeom>
          <a:noFill/>
        </p:spPr>
        <p:txBody>
          <a:bodyPr wrap="square" lIns="0" tIns="0" rIns="0" bIns="0" rtlCol="0" anchor="t">
            <a:noAutofit/>
          </a:bodyPr>
          <a:lstStyle/>
          <a:p>
            <a:pPr>
              <a:lnSpc>
                <a:spcPct val="130000"/>
              </a:lnSpc>
              <a:spcAft>
                <a:spcPts val="600"/>
              </a:spcAft>
              <a:tabLst>
                <a:tab pos="3048000" algn="l"/>
              </a:tabLst>
            </a:pPr>
            <a:r>
              <a:rPr lang="fr-FR" sz="1000" dirty="0">
                <a:solidFill>
                  <a:srgbClr val="00FF72"/>
                </a:solidFill>
                <a:latin typeface="Urbane Light" panose="00000400000000000000" pitchFamily="50" charset="0"/>
              </a:rPr>
              <a:t>No </a:t>
            </a:r>
            <a:r>
              <a:rPr lang="fr-FR" sz="1000" dirty="0" err="1">
                <a:solidFill>
                  <a:srgbClr val="00FF72"/>
                </a:solidFill>
                <a:latin typeface="Urbane Light" panose="00000400000000000000" pitchFamily="50" charset="0"/>
              </a:rPr>
              <a:t>investment</a:t>
            </a:r>
            <a:r>
              <a:rPr lang="fr-FR" sz="1000" dirty="0">
                <a:solidFill>
                  <a:srgbClr val="00FF72"/>
                </a:solidFill>
                <a:latin typeface="Urbane Light" panose="00000400000000000000" pitchFamily="50" charset="0"/>
              </a:rPr>
              <a:t> </a:t>
            </a:r>
            <a:r>
              <a:rPr lang="fr-FR" sz="1000" dirty="0" err="1">
                <a:solidFill>
                  <a:srgbClr val="00FF72"/>
                </a:solidFill>
                <a:latin typeface="Urbane Light" panose="00000400000000000000" pitchFamily="50" charset="0"/>
              </a:rPr>
              <a:t>advice</a:t>
            </a:r>
            <a:r>
              <a:rPr lang="fr-FR" sz="1000" dirty="0">
                <a:solidFill>
                  <a:srgbClr val="00FF72"/>
                </a:solidFill>
                <a:latin typeface="Urbane Light" panose="00000400000000000000" pitchFamily="50" charset="0"/>
              </a:rPr>
              <a:t>
</a:t>
            </a:r>
            <a:r>
              <a:rPr lang="en-US" sz="790" dirty="0">
                <a:solidFill>
                  <a:prstClr val="white">
                    <a:alpha val="75000"/>
                  </a:prstClr>
                </a:solidFill>
                <a:latin typeface="Urbane Light" panose="00000400000000000000" pitchFamily="50" charset="0"/>
              </a:rPr>
              <a:t>Not all information provided in this White Paper constitutes investment advice, financial advice, trading advice or any other type of advice, and you should neither consider the content of the Website as such.
</a:t>
            </a:r>
            <a:endParaRPr lang="fr-FR" sz="790" dirty="0">
              <a:solidFill>
                <a:prstClr val="white">
                  <a:alpha val="75000"/>
                </a:prstClr>
              </a:solidFill>
              <a:latin typeface="Urbane Light" panose="00000400000000000000" pitchFamily="50" charset="0"/>
            </a:endParaRPr>
          </a:p>
        </p:txBody>
      </p:sp>
      <p:sp>
        <p:nvSpPr>
          <p:cNvPr id="32" name="ZoneTexte 31">
            <a:extLst>
              <a:ext uri="{FF2B5EF4-FFF2-40B4-BE49-F238E27FC236}">
                <a16:creationId xmlns:a16="http://schemas.microsoft.com/office/drawing/2014/main" id="{493E2294-5ED7-4292-8E39-6CEA1B8A9622}"/>
              </a:ext>
            </a:extLst>
          </p:cNvPr>
          <p:cNvSpPr txBox="1"/>
          <p:nvPr/>
        </p:nvSpPr>
        <p:spPr>
          <a:xfrm>
            <a:off x="659704" y="4190492"/>
            <a:ext cx="5106442" cy="883345"/>
          </a:xfrm>
          <a:prstGeom prst="rect">
            <a:avLst/>
          </a:prstGeom>
          <a:noFill/>
        </p:spPr>
        <p:txBody>
          <a:bodyPr wrap="square" lIns="0" tIns="0" rIns="0" bIns="0" rtlCol="0" anchor="t">
            <a:noAutofit/>
          </a:bodyPr>
          <a:lstStyle/>
          <a:p>
            <a:pPr lvl="0">
              <a:lnSpc>
                <a:spcPct val="130000"/>
              </a:lnSpc>
              <a:spcAft>
                <a:spcPts val="600"/>
              </a:spcAft>
              <a:tabLst>
                <a:tab pos="3048000" algn="l"/>
              </a:tabLst>
            </a:pPr>
            <a:r>
              <a:rPr lang="fr-FR" sz="1000" dirty="0" err="1">
                <a:solidFill>
                  <a:srgbClr val="00FF72"/>
                </a:solidFill>
                <a:latin typeface="Urbane Light" panose="00000400000000000000" pitchFamily="50" charset="0"/>
              </a:rPr>
              <a:t>Accuracy</a:t>
            </a:r>
            <a:r>
              <a:rPr lang="fr-FR" sz="1000" dirty="0">
                <a:solidFill>
                  <a:srgbClr val="00FF72"/>
                </a:solidFill>
                <a:latin typeface="Urbane Light" panose="00000400000000000000" pitchFamily="50" charset="0"/>
              </a:rPr>
              <a:t> of information
</a:t>
            </a:r>
            <a:r>
              <a:rPr lang="en-US" sz="790" dirty="0">
                <a:solidFill>
                  <a:prstClr val="white">
                    <a:alpha val="75000"/>
                  </a:prstClr>
                </a:solidFill>
                <a:latin typeface="Urbane Light" panose="00000400000000000000" pitchFamily="50" charset="0"/>
              </a:rPr>
              <a:t>We endeavor to ensure the accuracy of the information contained in this White Paper, but we cannot be held responsible for any missing or erroneous information. You understand that you use all information available here at YOUR OWN RISK.
</a:t>
            </a:r>
            <a:endParaRPr lang="fr-FR" sz="790" dirty="0">
              <a:solidFill>
                <a:prstClr val="white">
                  <a:alpha val="75000"/>
                </a:prstClr>
              </a:solidFill>
              <a:latin typeface="Urbane Light" panose="00000400000000000000" pitchFamily="50" charset="0"/>
            </a:endParaRPr>
          </a:p>
        </p:txBody>
      </p:sp>
      <p:sp>
        <p:nvSpPr>
          <p:cNvPr id="33" name="ZoneTexte 32">
            <a:extLst>
              <a:ext uri="{FF2B5EF4-FFF2-40B4-BE49-F238E27FC236}">
                <a16:creationId xmlns:a16="http://schemas.microsoft.com/office/drawing/2014/main" id="{827FF0A6-3C9E-4D23-86FD-A06FB4D7D83E}"/>
              </a:ext>
            </a:extLst>
          </p:cNvPr>
          <p:cNvSpPr txBox="1"/>
          <p:nvPr/>
        </p:nvSpPr>
        <p:spPr>
          <a:xfrm>
            <a:off x="659704" y="5237788"/>
            <a:ext cx="5106442" cy="1145895"/>
          </a:xfrm>
          <a:prstGeom prst="rect">
            <a:avLst/>
          </a:prstGeom>
          <a:noFill/>
        </p:spPr>
        <p:txBody>
          <a:bodyPr wrap="square" lIns="0" tIns="0" rIns="0" bIns="0" rtlCol="0" anchor="t">
            <a:noAutofit/>
          </a:bodyPr>
          <a:lstStyle/>
          <a:p>
            <a:pPr>
              <a:lnSpc>
                <a:spcPct val="130000"/>
              </a:lnSpc>
              <a:spcAft>
                <a:spcPts val="600"/>
              </a:spcAft>
              <a:tabLst>
                <a:tab pos="3048000" algn="l"/>
              </a:tabLst>
            </a:pPr>
            <a:r>
              <a:rPr lang="fr-FR" sz="1000" dirty="0">
                <a:solidFill>
                  <a:srgbClr val="00FF72"/>
                </a:solidFill>
                <a:latin typeface="Urbane Light" panose="00000400000000000000" pitchFamily="50" charset="0"/>
              </a:rPr>
              <a:t>All </a:t>
            </a:r>
            <a:r>
              <a:rPr lang="fr-FR" sz="1000" dirty="0" err="1">
                <a:solidFill>
                  <a:srgbClr val="00FF72"/>
                </a:solidFill>
                <a:latin typeface="Urbane Light" panose="00000400000000000000" pitchFamily="50" charset="0"/>
              </a:rPr>
              <a:t>investments</a:t>
            </a:r>
            <a:r>
              <a:rPr lang="fr-FR" sz="1000" dirty="0">
                <a:solidFill>
                  <a:srgbClr val="00FF72"/>
                </a:solidFill>
                <a:latin typeface="Urbane Light" panose="00000400000000000000" pitchFamily="50" charset="0"/>
              </a:rPr>
              <a:t> </a:t>
            </a:r>
            <a:r>
              <a:rPr lang="fr-FR" sz="1000" dirty="0" err="1">
                <a:solidFill>
                  <a:srgbClr val="00FF72"/>
                </a:solidFill>
                <a:latin typeface="Urbane Light" panose="00000400000000000000" pitchFamily="50" charset="0"/>
              </a:rPr>
              <a:t>involve</a:t>
            </a:r>
            <a:r>
              <a:rPr lang="fr-FR" sz="1000" dirty="0">
                <a:solidFill>
                  <a:srgbClr val="00FF72"/>
                </a:solidFill>
                <a:latin typeface="Urbane Light" panose="00000400000000000000" pitchFamily="50" charset="0"/>
              </a:rPr>
              <a:t> </a:t>
            </a:r>
            <a:r>
              <a:rPr lang="fr-FR" sz="1000" dirty="0" err="1">
                <a:solidFill>
                  <a:srgbClr val="00FF72"/>
                </a:solidFill>
                <a:latin typeface="Urbane Light" panose="00000400000000000000" pitchFamily="50" charset="0"/>
              </a:rPr>
              <a:t>risk</a:t>
            </a:r>
            <a:r>
              <a:rPr lang="fr-FR" sz="1000" dirty="0">
                <a:solidFill>
                  <a:srgbClr val="00FF72"/>
                </a:solidFill>
                <a:latin typeface="Urbane Light" panose="00000400000000000000" pitchFamily="50" charset="0"/>
              </a:rPr>
              <a:t>
</a:t>
            </a:r>
            <a:r>
              <a:rPr lang="en-US" sz="790" dirty="0">
                <a:solidFill>
                  <a:prstClr val="white">
                    <a:alpha val="75000"/>
                  </a:prstClr>
                </a:solidFill>
                <a:latin typeface="Urbane Light" panose="00000400000000000000" pitchFamily="50" charset="0"/>
              </a:rPr>
              <a:t>All investments involve risk, and the past performance of cryptocurrencies, the market or financial products does not guarantee future results or returns. Gains made with cryptocurrencies are usually subject to tax, depending on the country in which you reside. We take no responsibility for any loss or damage you have suffered as a result of the investment in the project.
</a:t>
            </a:r>
            <a:endParaRPr lang="fr-FR" sz="790" dirty="0">
              <a:solidFill>
                <a:prstClr val="white">
                  <a:alpha val="75000"/>
                </a:prstClr>
              </a:solidFill>
              <a:latin typeface="Urbane Light" panose="00000400000000000000" pitchFamily="50" charset="0"/>
            </a:endParaRPr>
          </a:p>
        </p:txBody>
      </p:sp>
    </p:spTree>
    <p:extLst>
      <p:ext uri="{BB962C8B-B14F-4D97-AF65-F5344CB8AC3E}">
        <p14:creationId xmlns:p14="http://schemas.microsoft.com/office/powerpoint/2010/main" val="367553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42" presetClass="path" presetSubtype="0" decel="100000" fill="hold" grpId="1" nodeType="withEffect">
                                  <p:stCondLst>
                                    <p:cond delay="0"/>
                                  </p:stCondLst>
                                  <p:childTnLst>
                                    <p:animMotion origin="layout" path="M -2.29167E-6 0.04815 L -2.29167E-6 -1.85185E-6 " pathEditMode="relative" rAng="0" ptsTypes="AA">
                                      <p:cBhvr>
                                        <p:cTn id="13" dur="1000" fill="hold"/>
                                        <p:tgtEl>
                                          <p:spTgt spid="22"/>
                                        </p:tgtEl>
                                        <p:attrNameLst>
                                          <p:attrName>ppt_x</p:attrName>
                                          <p:attrName>ppt_y</p:attrName>
                                        </p:attrNameLst>
                                      </p:cBhvr>
                                      <p:rCtr x="0" y="-2407"/>
                                    </p:animMotion>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42" presetClass="path" presetSubtype="0" decel="100000" fill="hold" grpId="1" nodeType="withEffect">
                                  <p:stCondLst>
                                    <p:cond delay="400"/>
                                  </p:stCondLst>
                                  <p:childTnLst>
                                    <p:animMotion origin="layout" path="M -2.29167E-6 0.04815 L -2.29167E-6 -1.85185E-6 " pathEditMode="relative" rAng="0" ptsTypes="AA">
                                      <p:cBhvr>
                                        <p:cTn id="18" dur="1000" fill="hold"/>
                                        <p:tgtEl>
                                          <p:spTgt spid="30"/>
                                        </p:tgtEl>
                                        <p:attrNameLst>
                                          <p:attrName>ppt_x</p:attrName>
                                          <p:attrName>ppt_y</p:attrName>
                                        </p:attrNameLst>
                                      </p:cBhvr>
                                      <p:rCtr x="0" y="-2407"/>
                                    </p:animMotion>
                                  </p:childTnLst>
                                </p:cTn>
                              </p:par>
                              <p:par>
                                <p:cTn id="19" presetID="10" presetClass="entr" presetSubtype="0" fill="hold" grpId="0" nodeType="withEffect">
                                  <p:stCondLst>
                                    <p:cond delay="55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42" presetClass="path" presetSubtype="0" decel="100000" fill="hold" grpId="1" nodeType="withEffect">
                                  <p:stCondLst>
                                    <p:cond delay="550"/>
                                  </p:stCondLst>
                                  <p:childTnLst>
                                    <p:animMotion origin="layout" path="M -2.29167E-6 0.04815 L -2.29167E-6 -1.85185E-6 " pathEditMode="relative" rAng="0" ptsTypes="AA">
                                      <p:cBhvr>
                                        <p:cTn id="23" dur="1000" fill="hold"/>
                                        <p:tgtEl>
                                          <p:spTgt spid="31"/>
                                        </p:tgtEl>
                                        <p:attrNameLst>
                                          <p:attrName>ppt_x</p:attrName>
                                          <p:attrName>ppt_y</p:attrName>
                                        </p:attrNameLst>
                                      </p:cBhvr>
                                      <p:rCtr x="0" y="-2407"/>
                                    </p:animMotion>
                                  </p:childTnLst>
                                </p:cTn>
                              </p:par>
                              <p:par>
                                <p:cTn id="24" presetID="10" presetClass="entr" presetSubtype="0" fill="hold" grpId="0" nodeType="withEffect">
                                  <p:stCondLst>
                                    <p:cond delay="70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42" presetClass="path" presetSubtype="0" decel="100000" fill="hold" grpId="1" nodeType="withEffect">
                                  <p:stCondLst>
                                    <p:cond delay="700"/>
                                  </p:stCondLst>
                                  <p:childTnLst>
                                    <p:animMotion origin="layout" path="M -2.29167E-6 0.04815 L -2.29167E-6 -1.85185E-6 " pathEditMode="relative" rAng="0" ptsTypes="AA">
                                      <p:cBhvr>
                                        <p:cTn id="28" dur="1000" fill="hold"/>
                                        <p:tgtEl>
                                          <p:spTgt spid="32"/>
                                        </p:tgtEl>
                                        <p:attrNameLst>
                                          <p:attrName>ppt_x</p:attrName>
                                          <p:attrName>ppt_y</p:attrName>
                                        </p:attrNameLst>
                                      </p:cBhvr>
                                      <p:rCtr x="0" y="-2407"/>
                                    </p:animMotion>
                                  </p:childTnLst>
                                </p:cTn>
                              </p:par>
                              <p:par>
                                <p:cTn id="29" presetID="10" presetClass="entr" presetSubtype="0" fill="hold" grpId="0" nodeType="withEffect">
                                  <p:stCondLst>
                                    <p:cond delay="85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42" presetClass="path" presetSubtype="0" decel="100000" fill="hold" grpId="1" nodeType="withEffect">
                                  <p:stCondLst>
                                    <p:cond delay="850"/>
                                  </p:stCondLst>
                                  <p:childTnLst>
                                    <p:animMotion origin="layout" path="M -2.29167E-6 0.04815 L -2.29167E-6 -1.85185E-6 " pathEditMode="relative" rAng="0" ptsTypes="AA">
                                      <p:cBhvr>
                                        <p:cTn id="33" dur="1000" fill="hold"/>
                                        <p:tgtEl>
                                          <p:spTgt spid="33"/>
                                        </p:tgtEl>
                                        <p:attrNameLst>
                                          <p:attrName>ppt_x</p:attrName>
                                          <p:attrName>ppt_y</p:attrName>
                                        </p:attrNameLst>
                                      </p:cBhvr>
                                      <p:rCtr x="0" y="-2407"/>
                                    </p:animMotion>
                                  </p:childTnLst>
                                </p:cTn>
                              </p:par>
                              <p:par>
                                <p:cTn id="34" presetID="10" presetClass="entr" presetSubtype="0" fill="hold" grpId="0" nodeType="withEffect">
                                  <p:stCondLst>
                                    <p:cond delay="100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42" presetClass="path" presetSubtype="0" decel="100000" fill="hold" grpId="1" nodeType="withEffect">
                                  <p:stCondLst>
                                    <p:cond delay="1000"/>
                                  </p:stCondLst>
                                  <p:childTnLst>
                                    <p:animMotion origin="layout" path="M -2.29167E-6 0.04815 L -2.29167E-6 -1.85185E-6 " pathEditMode="relative" rAng="0" ptsTypes="AA">
                                      <p:cBhvr>
                                        <p:cTn id="38" dur="1000" fill="hold"/>
                                        <p:tgtEl>
                                          <p:spTgt spid="28"/>
                                        </p:tgtEl>
                                        <p:attrNameLst>
                                          <p:attrName>ppt_x</p:attrName>
                                          <p:attrName>ppt_y</p:attrName>
                                        </p:attrNameLst>
                                      </p:cBhvr>
                                      <p:rCtr x="0" y="-2407"/>
                                    </p:animMotion>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750"/>
                                        <p:tgtEl>
                                          <p:spTgt spid="3"/>
                                        </p:tgtEl>
                                      </p:cBhvr>
                                    </p:animEffect>
                                  </p:childTnLst>
                                </p:cTn>
                              </p:par>
                              <p:par>
                                <p:cTn id="42" presetID="6" presetClass="emph" presetSubtype="0" fill="hold" nodeType="withEffect">
                                  <p:stCondLst>
                                    <p:cond delay="0"/>
                                  </p:stCondLst>
                                  <p:childTnLst>
                                    <p:animScale>
                                      <p:cBhvr>
                                        <p:cTn id="43" dur="10" fill="hold"/>
                                        <p:tgtEl>
                                          <p:spTgt spid="3"/>
                                        </p:tgtEl>
                                      </p:cBhvr>
                                      <p:by x="150000" y="150000"/>
                                    </p:animScale>
                                  </p:childTnLst>
                                </p:cTn>
                              </p:par>
                              <p:par>
                                <p:cTn id="44" presetID="6" presetClass="emph" presetSubtype="0" decel="100000" fill="hold" nodeType="withEffect">
                                  <p:stCondLst>
                                    <p:cond delay="0"/>
                                  </p:stCondLst>
                                  <p:childTnLst>
                                    <p:animScale>
                                      <p:cBhvr>
                                        <p:cTn id="45" dur="2000" fill="hold"/>
                                        <p:tgtEl>
                                          <p:spTgt spid="3"/>
                                        </p:tgtEl>
                                      </p:cBhvr>
                                      <p:by x="66700" y="66700"/>
                                    </p:animScale>
                                  </p:childTnLst>
                                </p:cTn>
                              </p:par>
                              <p:par>
                                <p:cTn id="46" presetID="10" presetClass="entr" presetSubtype="0" fill="hold" nodeType="withEffect">
                                  <p:stCondLst>
                                    <p:cond delay="115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750"/>
                                        <p:tgtEl>
                                          <p:spTgt spid="25"/>
                                        </p:tgtEl>
                                      </p:cBhvr>
                                    </p:animEffect>
                                  </p:childTnLst>
                                </p:cTn>
                              </p:par>
                              <p:par>
                                <p:cTn id="49" presetID="6" presetClass="emph" presetSubtype="0" fill="hold" nodeType="withEffect">
                                  <p:stCondLst>
                                    <p:cond delay="1150"/>
                                  </p:stCondLst>
                                  <p:childTnLst>
                                    <p:animScale>
                                      <p:cBhvr>
                                        <p:cTn id="50" dur="10" fill="hold"/>
                                        <p:tgtEl>
                                          <p:spTgt spid="25"/>
                                        </p:tgtEl>
                                      </p:cBhvr>
                                      <p:by x="66700" y="66700"/>
                                    </p:animScale>
                                  </p:childTnLst>
                                </p:cTn>
                              </p:par>
                              <p:par>
                                <p:cTn id="51" presetID="6" presetClass="emph" presetSubtype="0" decel="100000" fill="hold" nodeType="withEffect">
                                  <p:stCondLst>
                                    <p:cond delay="1150"/>
                                  </p:stCondLst>
                                  <p:childTnLst>
                                    <p:animScale>
                                      <p:cBhvr>
                                        <p:cTn id="52" dur="1000" fill="hold"/>
                                        <p:tgtEl>
                                          <p:spTgt spid="2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8" grpId="0"/>
      <p:bldP spid="28" grpId="1"/>
      <p:bldP spid="10" grpId="0" animBg="1"/>
      <p:bldP spid="30" grpId="0"/>
      <p:bldP spid="30" grpId="1"/>
      <p:bldP spid="31" grpId="0"/>
      <p:bldP spid="31" grpId="1"/>
      <p:bldP spid="32" grpId="0"/>
      <p:bldP spid="32" grpId="1"/>
      <p:bldP spid="33" grpId="0"/>
      <p:bldP spid="33"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Image 17" descr="Une image contenant fond marin&#10;&#10;Description générée automatiquement">
            <a:extLst>
              <a:ext uri="{FF2B5EF4-FFF2-40B4-BE49-F238E27FC236}">
                <a16:creationId xmlns:a16="http://schemas.microsoft.com/office/drawing/2014/main" id="{5AF29B91-BAC9-4FB4-A01E-962701A13BC9}"/>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rcRect l="10940" t="12654" r="-2531" b="-816"/>
          <a:stretch/>
        </p:blipFill>
        <p:spPr>
          <a:xfrm>
            <a:off x="5067385" y="-1"/>
            <a:ext cx="7124615" cy="6858001"/>
          </a:xfrm>
          <a:prstGeom prst="rect">
            <a:avLst/>
          </a:prstGeom>
        </p:spPr>
      </p:pic>
      <p:pic>
        <p:nvPicPr>
          <p:cNvPr id="21" name="Graphique 20">
            <a:extLst>
              <a:ext uri="{FF2B5EF4-FFF2-40B4-BE49-F238E27FC236}">
                <a16:creationId xmlns:a16="http://schemas.microsoft.com/office/drawing/2014/main" id="{20640A33-8E53-471D-993C-3E36D9C9794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94060" y="1044000"/>
            <a:ext cx="1589070" cy="1427403"/>
          </a:xfrm>
          <a:prstGeom prst="rect">
            <a:avLst/>
          </a:prstGeom>
        </p:spPr>
      </p:pic>
      <p:sp>
        <p:nvSpPr>
          <p:cNvPr id="19" name="Rectangle 18">
            <a:extLst>
              <a:ext uri="{FF2B5EF4-FFF2-40B4-BE49-F238E27FC236}">
                <a16:creationId xmlns:a16="http://schemas.microsoft.com/office/drawing/2014/main" id="{A561A611-8FAF-4598-9198-2321594386DA}"/>
              </a:ext>
            </a:extLst>
          </p:cNvPr>
          <p:cNvSpPr/>
          <p:nvPr/>
        </p:nvSpPr>
        <p:spPr>
          <a:xfrm>
            <a:off x="1" y="0"/>
            <a:ext cx="7551240" cy="6857999"/>
          </a:xfrm>
          <a:prstGeom prst="rect">
            <a:avLst/>
          </a:prstGeom>
          <a:gradFill>
            <a:gsLst>
              <a:gs pos="65000">
                <a:srgbClr val="0E0E0E"/>
              </a:gs>
              <a:gs pos="75000">
                <a:srgbClr val="0E0E0E">
                  <a:alpha val="83000"/>
                </a:srgbClr>
              </a:gs>
              <a:gs pos="91000">
                <a:srgbClr val="0E0E0E">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 name="Graphique 50">
            <a:extLst>
              <a:ext uri="{FF2B5EF4-FFF2-40B4-BE49-F238E27FC236}">
                <a16:creationId xmlns:a16="http://schemas.microsoft.com/office/drawing/2014/main" id="{8C5938EF-D9AE-4203-B252-CFACEA12019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94672" y="-976193"/>
            <a:ext cx="2688398" cy="2361342"/>
          </a:xfrm>
          <a:prstGeom prst="rect">
            <a:avLst/>
          </a:prstGeom>
        </p:spPr>
      </p:pic>
      <p:sp>
        <p:nvSpPr>
          <p:cNvPr id="89" name="Forme libre : forme 88">
            <a:extLst>
              <a:ext uri="{FF2B5EF4-FFF2-40B4-BE49-F238E27FC236}">
                <a16:creationId xmlns:a16="http://schemas.microsoft.com/office/drawing/2014/main" id="{D05A0A27-ED25-47BE-A1DD-B7DE3335588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5" name="Graphique 4">
            <a:extLst>
              <a:ext uri="{FF2B5EF4-FFF2-40B4-BE49-F238E27FC236}">
                <a16:creationId xmlns:a16="http://schemas.microsoft.com/office/drawing/2014/main" id="{FABDC57C-8781-4C3A-9AB5-44452F7705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1005" y="801045"/>
            <a:ext cx="394853" cy="394853"/>
          </a:xfrm>
          <a:prstGeom prst="rect">
            <a:avLst/>
          </a:prstGeom>
          <a:effectLst>
            <a:glow rad="25400">
              <a:srgbClr val="00FF72">
                <a:alpha val="20000"/>
              </a:srgbClr>
            </a:glow>
          </a:effectLst>
        </p:spPr>
      </p:pic>
      <p:sp>
        <p:nvSpPr>
          <p:cNvPr id="45" name="ZoneTexte 44">
            <a:extLst>
              <a:ext uri="{FF2B5EF4-FFF2-40B4-BE49-F238E27FC236}">
                <a16:creationId xmlns:a16="http://schemas.microsoft.com/office/drawing/2014/main" id="{804DB484-2D89-4CEB-A9FC-E06CC1CFCCD2}"/>
              </a:ext>
            </a:extLst>
          </p:cNvPr>
          <p:cNvSpPr txBox="1"/>
          <p:nvPr/>
        </p:nvSpPr>
        <p:spPr>
          <a:xfrm>
            <a:off x="744869" y="1905829"/>
            <a:ext cx="4233532" cy="4473349"/>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200" dirty="0">
                <a:solidFill>
                  <a:srgbClr val="00FF72"/>
                </a:solidFill>
                <a:latin typeface="Urbane Medium"/>
              </a:rPr>
              <a:t>LIFESTORY Private Collection offers exclusive access on the market place to collector's products, rare moments to collect in limited edition or preview.
</a:t>
            </a:r>
            <a:r>
              <a:rPr lang="en-US" sz="1050" dirty="0">
                <a:solidFill>
                  <a:schemeClr val="bg1"/>
                </a:solidFill>
              </a:rPr>
              <a:t>To become a Private Collector, the user must hold LIFC tokens above the minimum threshold of $20,000 in LIFC in a special section of their in-app wallet, called LIFE Safe.
A second method to access the status of Private Collector is to provide the evidence of receipt of an invitation to become a Private Collector. These invitations can only be sent by existing Private Collectors, and are only valid for access to the Private Collections for a limited period of 30 days.
Private collector users have privileged access to sales of digital or non-digital products in priority depending on the amount of LIFC present in their LIFE Safe.
</a:t>
            </a:r>
            <a:endParaRPr lang="fr-FR" sz="1050" dirty="0">
              <a:solidFill>
                <a:prstClr val="white"/>
              </a:solidFill>
              <a:latin typeface="Urbane Light" panose="00000400000000000000" pitchFamily="50" charset="0"/>
            </a:endParaRPr>
          </a:p>
        </p:txBody>
      </p:sp>
      <p:sp>
        <p:nvSpPr>
          <p:cNvPr id="46" name="ZoneTexte 45">
            <a:extLst>
              <a:ext uri="{FF2B5EF4-FFF2-40B4-BE49-F238E27FC236}">
                <a16:creationId xmlns:a16="http://schemas.microsoft.com/office/drawing/2014/main" id="{0220B799-AC02-467A-87E6-FB2810DFDF71}"/>
              </a:ext>
            </a:extLst>
          </p:cNvPr>
          <p:cNvSpPr txBox="1"/>
          <p:nvPr/>
        </p:nvSpPr>
        <p:spPr>
          <a:xfrm>
            <a:off x="744868" y="1437538"/>
            <a:ext cx="3763419" cy="246221"/>
          </a:xfrm>
          <a:prstGeom prst="rect">
            <a:avLst/>
          </a:prstGeom>
          <a:noFill/>
        </p:spPr>
        <p:txBody>
          <a:bodyPr wrap="square" lIns="0" tIns="0" rIns="0" bIns="0" rtlCol="0" anchor="t">
            <a:spAutoFit/>
          </a:bodyPr>
          <a:lstStyle/>
          <a:p>
            <a:pPr lvl="0">
              <a:tabLst>
                <a:tab pos="2057400" algn="l"/>
              </a:tabLst>
              <a:defRPr/>
            </a:pPr>
            <a:r>
              <a:rPr lang="fr-FR" sz="1600" dirty="0">
                <a:solidFill>
                  <a:schemeClr val="bg1"/>
                </a:solidFill>
                <a:latin typeface="Urbane Demi Bold" panose="00000700000000000000" pitchFamily="2" charset="0"/>
              </a:rPr>
              <a:t>Private Collection </a:t>
            </a:r>
          </a:p>
        </p:txBody>
      </p:sp>
      <p:sp>
        <p:nvSpPr>
          <p:cNvPr id="43" name="Rectangle 42">
            <a:extLst>
              <a:ext uri="{FF2B5EF4-FFF2-40B4-BE49-F238E27FC236}">
                <a16:creationId xmlns:a16="http://schemas.microsoft.com/office/drawing/2014/main" id="{381B5384-6457-4D28-8570-71D884BB6B4E}"/>
              </a:ext>
            </a:extLst>
          </p:cNvPr>
          <p:cNvSpPr/>
          <p:nvPr/>
        </p:nvSpPr>
        <p:spPr>
          <a:xfrm rot="10800000">
            <a:off x="9535196" y="-1"/>
            <a:ext cx="2656804" cy="6857999"/>
          </a:xfrm>
          <a:prstGeom prst="rect">
            <a:avLst/>
          </a:prstGeom>
          <a:gradFill>
            <a:gsLst>
              <a:gs pos="0">
                <a:srgbClr val="0E0E0E"/>
              </a:gs>
              <a:gs pos="46000">
                <a:srgbClr val="0E0E0E">
                  <a:alpha val="83000"/>
                </a:srgbClr>
              </a:gs>
              <a:gs pos="91000">
                <a:srgbClr val="0E0E0E">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 name="Groupe 24">
            <a:extLst>
              <a:ext uri="{FF2B5EF4-FFF2-40B4-BE49-F238E27FC236}">
                <a16:creationId xmlns:a16="http://schemas.microsoft.com/office/drawing/2014/main" id="{15D58263-9402-4CDB-88BC-E4764951C59F}"/>
              </a:ext>
            </a:extLst>
          </p:cNvPr>
          <p:cNvGrpSpPr/>
          <p:nvPr/>
        </p:nvGrpSpPr>
        <p:grpSpPr>
          <a:xfrm>
            <a:off x="11589488" y="297713"/>
            <a:ext cx="296437" cy="297610"/>
            <a:chOff x="194075" y="177800"/>
            <a:chExt cx="268327" cy="269390"/>
          </a:xfrm>
        </p:grpSpPr>
        <p:sp>
          <p:nvSpPr>
            <p:cNvPr id="26" name="Forme libre : forme 25">
              <a:extLst>
                <a:ext uri="{FF2B5EF4-FFF2-40B4-BE49-F238E27FC236}">
                  <a16:creationId xmlns:a16="http://schemas.microsoft.com/office/drawing/2014/main" id="{D1748E86-489E-417D-A914-F4521619E74F}"/>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orme libre : forme 26">
              <a:extLst>
                <a:ext uri="{FF2B5EF4-FFF2-40B4-BE49-F238E27FC236}">
                  <a16:creationId xmlns:a16="http://schemas.microsoft.com/office/drawing/2014/main" id="{A929BAFB-AA16-4B33-9A7C-3482965EC83D}"/>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pic>
        <p:nvPicPr>
          <p:cNvPr id="50" name="Graphique 49">
            <a:extLst>
              <a:ext uri="{FF2B5EF4-FFF2-40B4-BE49-F238E27FC236}">
                <a16:creationId xmlns:a16="http://schemas.microsoft.com/office/drawing/2014/main" id="{8CA0C3A0-6A72-4EE7-85C8-F9188CD94BEE}"/>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376843" y="579754"/>
            <a:ext cx="1311721" cy="1015886"/>
          </a:xfrm>
          <a:prstGeom prst="rect">
            <a:avLst/>
          </a:prstGeom>
        </p:spPr>
      </p:pic>
    </p:spTree>
    <p:extLst>
      <p:ext uri="{BB962C8B-B14F-4D97-AF65-F5344CB8AC3E}">
        <p14:creationId xmlns:p14="http://schemas.microsoft.com/office/powerpoint/2010/main" val="342041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par>
                                <p:cTn id="8" presetID="42" presetClass="path" presetSubtype="0" decel="100000" fill="hold" grpId="1" nodeType="withEffect">
                                  <p:stCondLst>
                                    <p:cond delay="250"/>
                                  </p:stCondLst>
                                  <p:childTnLst>
                                    <p:animMotion origin="layout" path="M -1.04167E-6 0.04814 L -1.04167E-6 4.44444E-6 " pathEditMode="relative" rAng="0" ptsTypes="AA">
                                      <p:cBhvr>
                                        <p:cTn id="9" dur="1000" fill="hold"/>
                                        <p:tgtEl>
                                          <p:spTgt spid="46">
                                            <p:txEl>
                                              <p:pRg st="0" end="0"/>
                                            </p:txEl>
                                          </p:spTgt>
                                        </p:tgtEl>
                                        <p:attrNameLst>
                                          <p:attrName>ppt_x</p:attrName>
                                          <p:attrName>ppt_y</p:attrName>
                                        </p:attrNameLst>
                                      </p:cBhvr>
                                      <p:rCtr x="0" y="-2407"/>
                                    </p:animMotion>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750"/>
                                        <p:tgtEl>
                                          <p:spTgt spid="18"/>
                                        </p:tgtEl>
                                      </p:cBhvr>
                                    </p:animEffect>
                                  </p:childTnLst>
                                </p:cTn>
                              </p:par>
                              <p:par>
                                <p:cTn id="13" presetID="6" presetClass="emph" presetSubtype="0" fill="hold" nodeType="withEffect">
                                  <p:stCondLst>
                                    <p:cond delay="0"/>
                                  </p:stCondLst>
                                  <p:childTnLst>
                                    <p:animScale>
                                      <p:cBhvr>
                                        <p:cTn id="14" dur="10" fill="hold"/>
                                        <p:tgtEl>
                                          <p:spTgt spid="18"/>
                                        </p:tgtEl>
                                      </p:cBhvr>
                                      <p:by x="150000" y="150000"/>
                                    </p:animScale>
                                  </p:childTnLst>
                                </p:cTn>
                              </p:par>
                              <p:par>
                                <p:cTn id="15" presetID="6" presetClass="emph" presetSubtype="0" decel="100000" fill="hold" nodeType="withEffect">
                                  <p:stCondLst>
                                    <p:cond delay="0"/>
                                  </p:stCondLst>
                                  <p:childTnLst>
                                    <p:animScale>
                                      <p:cBhvr>
                                        <p:cTn id="16" dur="2000" fill="hold"/>
                                        <p:tgtEl>
                                          <p:spTgt spid="18"/>
                                        </p:tgtEl>
                                      </p:cBhvr>
                                      <p:by x="66700" y="66700"/>
                                    </p:animScale>
                                  </p:childTnLst>
                                </p:cTn>
                              </p:par>
                              <p:par>
                                <p:cTn id="17" presetID="10" presetClass="entr" presetSubtype="0" fill="hold" nodeType="withEffect">
                                  <p:stCondLst>
                                    <p:cond delay="5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750"/>
                                        <p:tgtEl>
                                          <p:spTgt spid="21"/>
                                        </p:tgtEl>
                                      </p:cBhvr>
                                    </p:animEffect>
                                  </p:childTnLst>
                                </p:cTn>
                              </p:par>
                              <p:par>
                                <p:cTn id="20" presetID="6" presetClass="emph" presetSubtype="0" fill="hold" nodeType="withEffect">
                                  <p:stCondLst>
                                    <p:cond delay="500"/>
                                  </p:stCondLst>
                                  <p:childTnLst>
                                    <p:animScale>
                                      <p:cBhvr>
                                        <p:cTn id="21" dur="10" fill="hold"/>
                                        <p:tgtEl>
                                          <p:spTgt spid="21"/>
                                        </p:tgtEl>
                                      </p:cBhvr>
                                      <p:by x="66700" y="66700"/>
                                    </p:animScale>
                                  </p:childTnLst>
                                </p:cTn>
                              </p:par>
                              <p:par>
                                <p:cTn id="22" presetID="6" presetClass="emph" presetSubtype="0" decel="100000" fill="hold" nodeType="withEffect">
                                  <p:stCondLst>
                                    <p:cond delay="500"/>
                                  </p:stCondLst>
                                  <p:childTnLst>
                                    <p:animScale>
                                      <p:cBhvr>
                                        <p:cTn id="23" dur="1000" fill="hold"/>
                                        <p:tgtEl>
                                          <p:spTgt spid="21"/>
                                        </p:tgtEl>
                                      </p:cBhvr>
                                      <p:by x="150000" y="150000"/>
                                    </p:animScale>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750"/>
                                        <p:tgtEl>
                                          <p:spTgt spid="50"/>
                                        </p:tgtEl>
                                      </p:cBhvr>
                                    </p:animEffect>
                                  </p:childTnLst>
                                </p:cTn>
                              </p:par>
                              <p:par>
                                <p:cTn id="27" presetID="6" presetClass="emph" presetSubtype="0" fill="hold" nodeType="withEffect">
                                  <p:stCondLst>
                                    <p:cond delay="0"/>
                                  </p:stCondLst>
                                  <p:childTnLst>
                                    <p:animScale>
                                      <p:cBhvr>
                                        <p:cTn id="28" dur="10" fill="hold"/>
                                        <p:tgtEl>
                                          <p:spTgt spid="50"/>
                                        </p:tgtEl>
                                      </p:cBhvr>
                                      <p:by x="66700" y="66700"/>
                                    </p:animScale>
                                  </p:childTnLst>
                                </p:cTn>
                              </p:par>
                              <p:par>
                                <p:cTn id="29" presetID="6" presetClass="emph" presetSubtype="0" decel="100000" fill="hold" nodeType="withEffect">
                                  <p:stCondLst>
                                    <p:cond delay="0"/>
                                  </p:stCondLst>
                                  <p:childTnLst>
                                    <p:animScale>
                                      <p:cBhvr>
                                        <p:cTn id="30" dur="1000" fill="hold"/>
                                        <p:tgtEl>
                                          <p:spTgt spid="50"/>
                                        </p:tgtEl>
                                      </p:cBhvr>
                                      <p:by x="150000" y="150000"/>
                                    </p:animScale>
                                  </p:childTnLst>
                                </p:cTn>
                              </p:par>
                              <p:par>
                                <p:cTn id="31" presetID="10" presetClass="entr" presetSubtype="0" fill="hold" nodeType="withEffect">
                                  <p:stCondLst>
                                    <p:cond delay="25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750"/>
                                        <p:tgtEl>
                                          <p:spTgt spid="51"/>
                                        </p:tgtEl>
                                      </p:cBhvr>
                                    </p:animEffect>
                                  </p:childTnLst>
                                </p:cTn>
                              </p:par>
                              <p:par>
                                <p:cTn id="34" presetID="6" presetClass="emph" presetSubtype="0" fill="hold" nodeType="withEffect">
                                  <p:stCondLst>
                                    <p:cond delay="250"/>
                                  </p:stCondLst>
                                  <p:childTnLst>
                                    <p:animScale>
                                      <p:cBhvr>
                                        <p:cTn id="35" dur="10" fill="hold"/>
                                        <p:tgtEl>
                                          <p:spTgt spid="51"/>
                                        </p:tgtEl>
                                      </p:cBhvr>
                                      <p:by x="66700" y="66700"/>
                                    </p:animScale>
                                  </p:childTnLst>
                                </p:cTn>
                              </p:par>
                              <p:par>
                                <p:cTn id="36" presetID="6" presetClass="emph" presetSubtype="0" decel="100000" fill="hold" nodeType="withEffect">
                                  <p:stCondLst>
                                    <p:cond delay="250"/>
                                  </p:stCondLst>
                                  <p:childTnLst>
                                    <p:animScale>
                                      <p:cBhvr>
                                        <p:cTn id="37" dur="1000" fill="hold"/>
                                        <p:tgtEl>
                                          <p:spTgt spid="51"/>
                                        </p:tgtEl>
                                      </p:cBhvr>
                                      <p:by x="150000" y="150000"/>
                                    </p:animScale>
                                  </p:childTnLst>
                                </p:cTn>
                              </p:par>
                              <p:par>
                                <p:cTn id="38" presetID="10" presetClass="entr" presetSubtype="0" fill="hold" nodeType="withEffect">
                                  <p:stCondLst>
                                    <p:cond delay="30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42" presetClass="path" presetSubtype="0" decel="100000" fill="hold" nodeType="withEffect">
                                  <p:stCondLst>
                                    <p:cond delay="300"/>
                                  </p:stCondLst>
                                  <p:childTnLst>
                                    <p:animMotion origin="layout" path="M -1.04167E-6 0.04814 L -1.04167E-6 4.44444E-6 " pathEditMode="relative" rAng="0" ptsTypes="AA">
                                      <p:cBhvr>
                                        <p:cTn id="42" dur="1000" fill="hold"/>
                                        <p:tgtEl>
                                          <p:spTgt spid="5"/>
                                        </p:tgtEl>
                                        <p:attrNameLst>
                                          <p:attrName>ppt_x</p:attrName>
                                          <p:attrName>ppt_y</p:attrName>
                                        </p:attrNameLst>
                                      </p:cBhvr>
                                      <p:rCtr x="0"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uiExpand="1" build="p"/>
      <p:bldP spid="46" grpId="1"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9" name="Image 58">
            <a:extLst>
              <a:ext uri="{FF2B5EF4-FFF2-40B4-BE49-F238E27FC236}">
                <a16:creationId xmlns:a16="http://schemas.microsoft.com/office/drawing/2014/main" id="{1D05ED5E-232D-4C50-AD4C-589BB76C05A3}"/>
              </a:ext>
            </a:extLst>
          </p:cNvPr>
          <p:cNvPicPr>
            <a:picLocks noChangeAspect="1"/>
          </p:cNvPicPr>
          <p:nvPr/>
        </p:nvPicPr>
        <p:blipFill>
          <a:blip r:embed="rId3" cstate="email">
            <a:alphaModFix amt="4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phique 3">
            <a:extLst>
              <a:ext uri="{FF2B5EF4-FFF2-40B4-BE49-F238E27FC236}">
                <a16:creationId xmlns:a16="http://schemas.microsoft.com/office/drawing/2014/main" id="{834498E3-C52D-46AD-869D-5DAAB9F96E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0500" y="2966901"/>
            <a:ext cx="7766184" cy="3893820"/>
          </a:xfrm>
          <a:prstGeom prst="rect">
            <a:avLst/>
          </a:prstGeom>
        </p:spPr>
      </p:pic>
      <p:sp>
        <p:nvSpPr>
          <p:cNvPr id="64" name="ZoneTexte 63">
            <a:extLst>
              <a:ext uri="{FF2B5EF4-FFF2-40B4-BE49-F238E27FC236}">
                <a16:creationId xmlns:a16="http://schemas.microsoft.com/office/drawing/2014/main" id="{EEAFD268-8B57-4F9B-B25B-5F35AD057D3B}"/>
              </a:ext>
            </a:extLst>
          </p:cNvPr>
          <p:cNvSpPr txBox="1"/>
          <p:nvPr/>
        </p:nvSpPr>
        <p:spPr>
          <a:xfrm>
            <a:off x="744870" y="702167"/>
            <a:ext cx="2465055" cy="861774"/>
          </a:xfrm>
          <a:prstGeom prst="rect">
            <a:avLst/>
          </a:prstGeom>
          <a:noFill/>
        </p:spPr>
        <p:txBody>
          <a:bodyPr wrap="square" lIns="0" tIns="0" rIns="0" bIns="0" rtlCol="0" anchor="ctr">
            <a:spAutoFit/>
          </a:bodyPr>
          <a:lstStyle/>
          <a:p>
            <a:pPr lvl="0">
              <a:defRPr/>
            </a:pPr>
            <a:r>
              <a:rPr lang="fr-FR" sz="2800" dirty="0">
                <a:solidFill>
                  <a:prstClr val="white"/>
                </a:solidFill>
                <a:latin typeface="Urbane Medium" panose="00000600000000000000" pitchFamily="50" charset="0"/>
              </a:rPr>
              <a:t>Business model</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65" name="ZoneTexte 64">
            <a:extLst>
              <a:ext uri="{FF2B5EF4-FFF2-40B4-BE49-F238E27FC236}">
                <a16:creationId xmlns:a16="http://schemas.microsoft.com/office/drawing/2014/main" id="{144F6D93-4FDA-4095-97C2-21FCEE6C35FD}"/>
              </a:ext>
            </a:extLst>
          </p:cNvPr>
          <p:cNvSpPr txBox="1"/>
          <p:nvPr/>
        </p:nvSpPr>
        <p:spPr>
          <a:xfrm>
            <a:off x="744870" y="1718016"/>
            <a:ext cx="2638410" cy="1647148"/>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100" dirty="0" err="1">
                <a:solidFill>
                  <a:prstClr val="white">
                    <a:alpha val="75000"/>
                  </a:prstClr>
                </a:solidFill>
                <a:latin typeface="Urbane Light" panose="00000400000000000000" pitchFamily="50" charset="0"/>
              </a:rPr>
              <a:t>Lifestory</a:t>
            </a:r>
            <a:r>
              <a:rPr lang="en-US" sz="1100" dirty="0">
                <a:solidFill>
                  <a:prstClr val="white">
                    <a:alpha val="75000"/>
                  </a:prstClr>
                </a:solidFill>
                <a:latin typeface="Urbane Light" panose="00000400000000000000" pitchFamily="50" charset="0"/>
              </a:rPr>
              <a:t> operates on a commission system on transactions taking place on the platform. 
The majority of the value created within the platform is therefore redistributed directly to the creators.
</a:t>
            </a:r>
            <a:endParaRPr lang="fr-FR" sz="1100" dirty="0">
              <a:solidFill>
                <a:prstClr val="white">
                  <a:alpha val="75000"/>
                </a:prstClr>
              </a:solidFill>
              <a:latin typeface="Urbane Light" panose="00000400000000000000" pitchFamily="50" charset="0"/>
            </a:endParaRPr>
          </a:p>
        </p:txBody>
      </p:sp>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3" name="Groupe 12">
            <a:extLst>
              <a:ext uri="{FF2B5EF4-FFF2-40B4-BE49-F238E27FC236}">
                <a16:creationId xmlns:a16="http://schemas.microsoft.com/office/drawing/2014/main" id="{09BD8F3E-D498-473E-B18E-D0A77186D109}"/>
              </a:ext>
            </a:extLst>
          </p:cNvPr>
          <p:cNvGrpSpPr/>
          <p:nvPr/>
        </p:nvGrpSpPr>
        <p:grpSpPr>
          <a:xfrm>
            <a:off x="7023245" y="1255068"/>
            <a:ext cx="1859193" cy="4408614"/>
            <a:chOff x="7023245" y="1255068"/>
            <a:chExt cx="1859193" cy="4408614"/>
          </a:xfrm>
        </p:grpSpPr>
        <p:sp>
          <p:nvSpPr>
            <p:cNvPr id="22" name="Rectangle : avec coin rogné 21">
              <a:extLst>
                <a:ext uri="{FF2B5EF4-FFF2-40B4-BE49-F238E27FC236}">
                  <a16:creationId xmlns:a16="http://schemas.microsoft.com/office/drawing/2014/main" id="{788A8F31-93F7-4CE0-A942-37D846E9DC78}"/>
                </a:ext>
              </a:extLst>
            </p:cNvPr>
            <p:cNvSpPr/>
            <p:nvPr/>
          </p:nvSpPr>
          <p:spPr>
            <a:xfrm>
              <a:off x="7023245" y="1255068"/>
              <a:ext cx="1859193" cy="4408614"/>
            </a:xfrm>
            <a:prstGeom prst="snip1Rect">
              <a:avLst>
                <a:gd name="adj" fmla="val 10000"/>
              </a:avLst>
            </a:prstGeom>
            <a:solidFill>
              <a:srgbClr val="00FF72"/>
            </a:solidFill>
            <a:ln w="9525"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e 10">
              <a:extLst>
                <a:ext uri="{FF2B5EF4-FFF2-40B4-BE49-F238E27FC236}">
                  <a16:creationId xmlns:a16="http://schemas.microsoft.com/office/drawing/2014/main" id="{04F4CE13-8C65-42A3-A9E8-86EB6838392B}"/>
                </a:ext>
              </a:extLst>
            </p:cNvPr>
            <p:cNvGrpSpPr/>
            <p:nvPr/>
          </p:nvGrpSpPr>
          <p:grpSpPr>
            <a:xfrm>
              <a:off x="7221220" y="1459700"/>
              <a:ext cx="1512034" cy="3026311"/>
              <a:chOff x="7221220" y="1459700"/>
              <a:chExt cx="1512034" cy="3026311"/>
            </a:xfrm>
          </p:grpSpPr>
          <p:sp>
            <p:nvSpPr>
              <p:cNvPr id="28" name="ZoneTexte 27">
                <a:extLst>
                  <a:ext uri="{FF2B5EF4-FFF2-40B4-BE49-F238E27FC236}">
                    <a16:creationId xmlns:a16="http://schemas.microsoft.com/office/drawing/2014/main" id="{C5CE33C5-810F-4CBC-BC41-F4E1271757A7}"/>
                  </a:ext>
                </a:extLst>
              </p:cNvPr>
              <p:cNvSpPr txBox="1"/>
              <p:nvPr/>
            </p:nvSpPr>
            <p:spPr>
              <a:xfrm>
                <a:off x="7221220" y="1947824"/>
                <a:ext cx="1492949" cy="459741"/>
              </a:xfrm>
              <a:prstGeom prst="rect">
                <a:avLst/>
              </a:prstGeom>
              <a:noFill/>
            </p:spPr>
            <p:txBody>
              <a:bodyPr wrap="square" lIns="0" tIns="0" rIns="0" bIns="0" rtlCol="0" anchor="t">
                <a:noAutofit/>
              </a:bodyPr>
              <a:lstStyle/>
              <a:p>
                <a:pPr lvl="0">
                  <a:lnSpc>
                    <a:spcPct val="120000"/>
                  </a:lnSpc>
                  <a:spcAft>
                    <a:spcPts val="1200"/>
                  </a:spcAft>
                  <a:tabLst>
                    <a:tab pos="3048000" algn="l"/>
                  </a:tabLst>
                  <a:defRPr/>
                </a:pPr>
                <a:r>
                  <a:rPr lang="fr-FR" sz="1400" dirty="0" err="1">
                    <a:solidFill>
                      <a:schemeClr val="tx1">
                        <a:lumMod val="85000"/>
                        <a:lumOff val="15000"/>
                      </a:schemeClr>
                    </a:solidFill>
                    <a:latin typeface="Urbane Medium" panose="00000600000000000000" pitchFamily="2" charset="0"/>
                  </a:rPr>
                  <a:t>Verified</a:t>
                </a:r>
                <a:r>
                  <a:rPr lang="fr-FR" sz="1400" dirty="0">
                    <a:solidFill>
                      <a:schemeClr val="tx1">
                        <a:lumMod val="85000"/>
                        <a:lumOff val="15000"/>
                      </a:schemeClr>
                    </a:solidFill>
                    <a:latin typeface="Urbane Medium" panose="00000600000000000000" pitchFamily="2" charset="0"/>
                  </a:rPr>
                  <a:t> </a:t>
                </a:r>
                <a:r>
                  <a:rPr lang="fr-FR" sz="1400" dirty="0" err="1">
                    <a:solidFill>
                      <a:schemeClr val="tx1">
                        <a:lumMod val="85000"/>
                        <a:lumOff val="15000"/>
                      </a:schemeClr>
                    </a:solidFill>
                    <a:latin typeface="Urbane Medium" panose="00000600000000000000" pitchFamily="2" charset="0"/>
                  </a:rPr>
                  <a:t>Accounts</a:t>
                </a:r>
                <a:endParaRPr lang="fr-FR" sz="1400" dirty="0">
                  <a:solidFill>
                    <a:schemeClr val="tx1">
                      <a:lumMod val="85000"/>
                      <a:lumOff val="15000"/>
                    </a:schemeClr>
                  </a:solidFill>
                  <a:latin typeface="Urbane Medium" panose="00000600000000000000" pitchFamily="2" charset="0"/>
                </a:endParaRPr>
              </a:p>
            </p:txBody>
          </p:sp>
          <p:sp>
            <p:nvSpPr>
              <p:cNvPr id="31" name="ZoneTexte 30">
                <a:extLst>
                  <a:ext uri="{FF2B5EF4-FFF2-40B4-BE49-F238E27FC236}">
                    <a16:creationId xmlns:a16="http://schemas.microsoft.com/office/drawing/2014/main" id="{41BD66C6-D0CE-47B2-AA33-B751E046E13A}"/>
                  </a:ext>
                </a:extLst>
              </p:cNvPr>
              <p:cNvSpPr txBox="1"/>
              <p:nvPr/>
            </p:nvSpPr>
            <p:spPr>
              <a:xfrm>
                <a:off x="7240305" y="2585452"/>
                <a:ext cx="1492949" cy="1900559"/>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000" dirty="0">
                    <a:solidFill>
                      <a:schemeClr val="tx1">
                        <a:lumMod val="85000"/>
                        <a:lumOff val="15000"/>
                      </a:schemeClr>
                    </a:solidFill>
                    <a:latin typeface="Urbane Light" panose="00000400000000000000" pitchFamily="50" charset="0"/>
                  </a:rPr>
                  <a:t>Accounts verified and validated by </a:t>
                </a:r>
                <a:r>
                  <a:rPr lang="en-US" sz="1000" dirty="0" err="1">
                    <a:solidFill>
                      <a:schemeClr val="tx1">
                        <a:lumMod val="85000"/>
                        <a:lumOff val="15000"/>
                      </a:schemeClr>
                    </a:solidFill>
                    <a:latin typeface="Urbane Light" panose="00000400000000000000" pitchFamily="50" charset="0"/>
                  </a:rPr>
                  <a:t>Lifestory</a:t>
                </a:r>
                <a:r>
                  <a:rPr lang="en-US" sz="1000" dirty="0">
                    <a:solidFill>
                      <a:schemeClr val="tx1">
                        <a:lumMod val="85000"/>
                        <a:lumOff val="15000"/>
                      </a:schemeClr>
                    </a:solidFill>
                    <a:latin typeface="Urbane Light" panose="00000400000000000000" pitchFamily="50" charset="0"/>
                  </a:rPr>
                  <a:t> that have benefited from the intervention of </a:t>
                </a:r>
                <a:r>
                  <a:rPr lang="en-US" sz="1000" b="1" dirty="0" err="1">
                    <a:solidFill>
                      <a:schemeClr val="tx1">
                        <a:lumMod val="85000"/>
                        <a:lumOff val="15000"/>
                      </a:schemeClr>
                    </a:solidFill>
                    <a:latin typeface="Urbane Light" panose="00000400000000000000" pitchFamily="50" charset="0"/>
                  </a:rPr>
                  <a:t>Lifestory's</a:t>
                </a:r>
                <a:r>
                  <a:rPr lang="en-US" sz="1000" b="1" dirty="0">
                    <a:solidFill>
                      <a:schemeClr val="tx1">
                        <a:lumMod val="85000"/>
                        <a:lumOff val="15000"/>
                      </a:schemeClr>
                    </a:solidFill>
                    <a:latin typeface="Urbane Light" panose="00000400000000000000" pitchFamily="50" charset="0"/>
                  </a:rPr>
                  <a:t> Timeline Manager</a:t>
                </a:r>
                <a:r>
                  <a:rPr lang="en-US" sz="1000" dirty="0">
                    <a:solidFill>
                      <a:schemeClr val="tx1">
                        <a:lumMod val="85000"/>
                        <a:lumOff val="15000"/>
                      </a:schemeClr>
                    </a:solidFill>
                    <a:latin typeface="Urbane Light" panose="00000400000000000000" pitchFamily="50" charset="0"/>
                  </a:rPr>
                  <a:t> will be commissioned at 32% on the first sale and 5% on subsequent sales.
</a:t>
                </a:r>
                <a:endParaRPr lang="fr-FR" sz="1000" dirty="0">
                  <a:solidFill>
                    <a:schemeClr val="tx1">
                      <a:lumMod val="85000"/>
                      <a:lumOff val="15000"/>
                    </a:schemeClr>
                  </a:solidFill>
                  <a:latin typeface="Urbane Medium" panose="00000600000000000000" pitchFamily="2" charset="0"/>
                </a:endParaRPr>
              </a:p>
            </p:txBody>
          </p:sp>
          <p:pic>
            <p:nvPicPr>
              <p:cNvPr id="34" name="Graphique 33">
                <a:extLst>
                  <a:ext uri="{FF2B5EF4-FFF2-40B4-BE49-F238E27FC236}">
                    <a16:creationId xmlns:a16="http://schemas.microsoft.com/office/drawing/2014/main" id="{8FED2364-22E7-48B0-A5AF-2998476F83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21221" y="1459700"/>
                <a:ext cx="309034" cy="309034"/>
              </a:xfrm>
              <a:prstGeom prst="rect">
                <a:avLst/>
              </a:prstGeom>
            </p:spPr>
          </p:pic>
        </p:grpSp>
      </p:grpSp>
      <p:grpSp>
        <p:nvGrpSpPr>
          <p:cNvPr id="12" name="Groupe 11">
            <a:extLst>
              <a:ext uri="{FF2B5EF4-FFF2-40B4-BE49-F238E27FC236}">
                <a16:creationId xmlns:a16="http://schemas.microsoft.com/office/drawing/2014/main" id="{C4CC3BEB-4447-4E83-A6A3-C03139730478}"/>
              </a:ext>
            </a:extLst>
          </p:cNvPr>
          <p:cNvGrpSpPr/>
          <p:nvPr/>
        </p:nvGrpSpPr>
        <p:grpSpPr>
          <a:xfrm>
            <a:off x="9216432" y="1521674"/>
            <a:ext cx="1859194" cy="3109111"/>
            <a:chOff x="9216432" y="1521674"/>
            <a:chExt cx="1859194" cy="3109111"/>
          </a:xfrm>
        </p:grpSpPr>
        <p:sp>
          <p:nvSpPr>
            <p:cNvPr id="23" name="Rectangle : avec coin rogné 22">
              <a:extLst>
                <a:ext uri="{FF2B5EF4-FFF2-40B4-BE49-F238E27FC236}">
                  <a16:creationId xmlns:a16="http://schemas.microsoft.com/office/drawing/2014/main" id="{0419C298-356B-4A1C-AEEE-B65F8431C1F0}"/>
                </a:ext>
              </a:extLst>
            </p:cNvPr>
            <p:cNvSpPr/>
            <p:nvPr/>
          </p:nvSpPr>
          <p:spPr>
            <a:xfrm>
              <a:off x="9216432" y="1521674"/>
              <a:ext cx="1859194" cy="2964337"/>
            </a:xfrm>
            <a:prstGeom prst="snip1Rect">
              <a:avLst>
                <a:gd name="adj" fmla="val 10000"/>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ZoneTexte 28">
              <a:extLst>
                <a:ext uri="{FF2B5EF4-FFF2-40B4-BE49-F238E27FC236}">
                  <a16:creationId xmlns:a16="http://schemas.microsoft.com/office/drawing/2014/main" id="{2B080071-27B1-40F1-AF23-2E73D28DA195}"/>
                </a:ext>
              </a:extLst>
            </p:cNvPr>
            <p:cNvSpPr txBox="1"/>
            <p:nvPr/>
          </p:nvSpPr>
          <p:spPr>
            <a:xfrm>
              <a:off x="9411212" y="2349450"/>
              <a:ext cx="1515137" cy="309034"/>
            </a:xfrm>
            <a:prstGeom prst="rect">
              <a:avLst/>
            </a:prstGeom>
            <a:noFill/>
          </p:spPr>
          <p:txBody>
            <a:bodyPr wrap="square" lIns="0" tIns="0" rIns="0" bIns="0" rtlCol="0" anchor="t">
              <a:noAutofit/>
            </a:bodyPr>
            <a:lstStyle/>
            <a:p>
              <a:pPr lvl="0">
                <a:lnSpc>
                  <a:spcPct val="120000"/>
                </a:lnSpc>
                <a:spcAft>
                  <a:spcPts val="1200"/>
                </a:spcAft>
                <a:tabLst>
                  <a:tab pos="3048000" algn="l"/>
                </a:tabLst>
                <a:defRPr/>
              </a:pPr>
              <a:r>
                <a:rPr lang="fr-FR" sz="1400" dirty="0">
                  <a:solidFill>
                    <a:schemeClr val="tx1">
                      <a:lumMod val="85000"/>
                      <a:lumOff val="15000"/>
                    </a:schemeClr>
                  </a:solidFill>
                  <a:latin typeface="Urbane Medium" panose="00000600000000000000" pitchFamily="2" charset="0"/>
                </a:rPr>
                <a:t>SAAS  
</a:t>
              </a:r>
            </a:p>
          </p:txBody>
        </p:sp>
        <p:sp>
          <p:nvSpPr>
            <p:cNvPr id="32" name="ZoneTexte 31">
              <a:extLst>
                <a:ext uri="{FF2B5EF4-FFF2-40B4-BE49-F238E27FC236}">
                  <a16:creationId xmlns:a16="http://schemas.microsoft.com/office/drawing/2014/main" id="{C957F03D-6D92-4ECF-AF2D-D08705A7DCAA}"/>
                </a:ext>
              </a:extLst>
            </p:cNvPr>
            <p:cNvSpPr txBox="1"/>
            <p:nvPr/>
          </p:nvSpPr>
          <p:spPr>
            <a:xfrm>
              <a:off x="9433399" y="2730226"/>
              <a:ext cx="1492950" cy="1900559"/>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000" dirty="0">
                  <a:solidFill>
                    <a:schemeClr val="tx1">
                      <a:lumMod val="85000"/>
                      <a:lumOff val="15000"/>
                    </a:schemeClr>
                  </a:solidFill>
                  <a:latin typeface="Urbane Light" panose="00000400000000000000" pitchFamily="50" charset="0"/>
                </a:rPr>
                <a:t>A monthly subscription will be possible for the creation of NFT and will reduce </a:t>
              </a:r>
              <a:r>
                <a:rPr lang="en-US" sz="1000" dirty="0" err="1">
                  <a:solidFill>
                    <a:schemeClr val="tx1">
                      <a:lumMod val="85000"/>
                      <a:lumOff val="15000"/>
                    </a:schemeClr>
                  </a:solidFill>
                  <a:latin typeface="Urbane Light" panose="00000400000000000000" pitchFamily="50" charset="0"/>
                </a:rPr>
                <a:t>Lifestory's</a:t>
              </a:r>
              <a:r>
                <a:rPr lang="en-US" sz="1000" dirty="0">
                  <a:solidFill>
                    <a:schemeClr val="tx1">
                      <a:lumMod val="85000"/>
                      <a:lumOff val="15000"/>
                    </a:schemeClr>
                  </a:solidFill>
                  <a:latin typeface="Urbane Light" panose="00000400000000000000" pitchFamily="50" charset="0"/>
                </a:rPr>
                <a:t> commission to 1% per transaction.
</a:t>
              </a:r>
              <a:endParaRPr lang="fr-FR" sz="1000" dirty="0">
                <a:solidFill>
                  <a:schemeClr val="tx1">
                    <a:lumMod val="85000"/>
                    <a:lumOff val="15000"/>
                  </a:schemeClr>
                </a:solidFill>
                <a:latin typeface="Urbane Medium" panose="00000600000000000000" pitchFamily="2" charset="0"/>
              </a:endParaRPr>
            </a:p>
          </p:txBody>
        </p:sp>
        <p:pic>
          <p:nvPicPr>
            <p:cNvPr id="24" name="Graphique 23">
              <a:extLst>
                <a:ext uri="{FF2B5EF4-FFF2-40B4-BE49-F238E27FC236}">
                  <a16:creationId xmlns:a16="http://schemas.microsoft.com/office/drawing/2014/main" id="{4453BA36-E042-4233-9AB5-429AD9043D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3399" y="1799490"/>
              <a:ext cx="309034" cy="309034"/>
            </a:xfrm>
            <a:prstGeom prst="rect">
              <a:avLst/>
            </a:prstGeom>
          </p:spPr>
        </p:pic>
      </p:grpSp>
      <p:grpSp>
        <p:nvGrpSpPr>
          <p:cNvPr id="5" name="Groupe 4">
            <a:extLst>
              <a:ext uri="{FF2B5EF4-FFF2-40B4-BE49-F238E27FC236}">
                <a16:creationId xmlns:a16="http://schemas.microsoft.com/office/drawing/2014/main" id="{C993CBB6-1F64-4A9E-9D38-724E90216EE7}"/>
              </a:ext>
            </a:extLst>
          </p:cNvPr>
          <p:cNvGrpSpPr/>
          <p:nvPr/>
        </p:nvGrpSpPr>
        <p:grpSpPr>
          <a:xfrm>
            <a:off x="4830058" y="1521674"/>
            <a:ext cx="1859193" cy="3129659"/>
            <a:chOff x="4830058" y="1521674"/>
            <a:chExt cx="1859193" cy="3129659"/>
          </a:xfrm>
        </p:grpSpPr>
        <p:sp>
          <p:nvSpPr>
            <p:cNvPr id="18" name="Rectangle : avec coin rogné 17">
              <a:extLst>
                <a:ext uri="{FF2B5EF4-FFF2-40B4-BE49-F238E27FC236}">
                  <a16:creationId xmlns:a16="http://schemas.microsoft.com/office/drawing/2014/main" id="{B46E67F0-8488-4314-BFFC-B7CBEC71D75D}"/>
                </a:ext>
              </a:extLst>
            </p:cNvPr>
            <p:cNvSpPr/>
            <p:nvPr/>
          </p:nvSpPr>
          <p:spPr>
            <a:xfrm>
              <a:off x="4830058" y="1521674"/>
              <a:ext cx="1859193" cy="2964337"/>
            </a:xfrm>
            <a:prstGeom prst="snip1Rect">
              <a:avLst>
                <a:gd name="adj" fmla="val 10000"/>
              </a:avLst>
            </a:prstGeom>
            <a:solidFill>
              <a:schemeClr val="tx1"/>
            </a:solidFill>
            <a:ln w="9525"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e 2">
              <a:extLst>
                <a:ext uri="{FF2B5EF4-FFF2-40B4-BE49-F238E27FC236}">
                  <a16:creationId xmlns:a16="http://schemas.microsoft.com/office/drawing/2014/main" id="{006741F2-3EF3-4B67-BE23-F58F552ADE06}"/>
                </a:ext>
              </a:extLst>
            </p:cNvPr>
            <p:cNvGrpSpPr/>
            <p:nvPr/>
          </p:nvGrpSpPr>
          <p:grpSpPr>
            <a:xfrm>
              <a:off x="5028032" y="2349449"/>
              <a:ext cx="1407059" cy="2301884"/>
              <a:chOff x="5028032" y="2349449"/>
              <a:chExt cx="1407059" cy="2301884"/>
            </a:xfrm>
          </p:grpSpPr>
          <p:sp>
            <p:nvSpPr>
              <p:cNvPr id="27" name="ZoneTexte 26">
                <a:extLst>
                  <a:ext uri="{FF2B5EF4-FFF2-40B4-BE49-F238E27FC236}">
                    <a16:creationId xmlns:a16="http://schemas.microsoft.com/office/drawing/2014/main" id="{23765C31-956D-4C05-AE9F-6AD7400B12F0}"/>
                  </a:ext>
                </a:extLst>
              </p:cNvPr>
              <p:cNvSpPr txBox="1"/>
              <p:nvPr/>
            </p:nvSpPr>
            <p:spPr>
              <a:xfrm>
                <a:off x="5028032" y="2349449"/>
                <a:ext cx="1407059" cy="459741"/>
              </a:xfrm>
              <a:prstGeom prst="rect">
                <a:avLst/>
              </a:prstGeom>
              <a:noFill/>
            </p:spPr>
            <p:txBody>
              <a:bodyPr wrap="square" lIns="0" tIns="0" rIns="0" bIns="0" rtlCol="0" anchor="t">
                <a:noAutofit/>
              </a:bodyPr>
              <a:lstStyle/>
              <a:p>
                <a:pPr lvl="0">
                  <a:lnSpc>
                    <a:spcPct val="120000"/>
                  </a:lnSpc>
                  <a:spcAft>
                    <a:spcPts val="1200"/>
                  </a:spcAft>
                  <a:tabLst>
                    <a:tab pos="3048000" algn="l"/>
                  </a:tabLst>
                  <a:defRPr/>
                </a:pPr>
                <a:r>
                  <a:rPr lang="fr-FR" sz="1400" dirty="0">
                    <a:solidFill>
                      <a:schemeClr val="bg1"/>
                    </a:solidFill>
                    <a:latin typeface="Urbane Medium" panose="00000600000000000000" pitchFamily="2" charset="0"/>
                  </a:rPr>
                  <a:t>Standard Sale</a:t>
                </a:r>
              </a:p>
            </p:txBody>
          </p:sp>
          <p:sp>
            <p:nvSpPr>
              <p:cNvPr id="30" name="ZoneTexte 29">
                <a:extLst>
                  <a:ext uri="{FF2B5EF4-FFF2-40B4-BE49-F238E27FC236}">
                    <a16:creationId xmlns:a16="http://schemas.microsoft.com/office/drawing/2014/main" id="{2B74B729-6597-4153-A8F8-07E026B43D07}"/>
                  </a:ext>
                </a:extLst>
              </p:cNvPr>
              <p:cNvSpPr txBox="1"/>
              <p:nvPr/>
            </p:nvSpPr>
            <p:spPr>
              <a:xfrm>
                <a:off x="5028032" y="2750774"/>
                <a:ext cx="1407059" cy="1900559"/>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All NFTs sold by standard accounts and created by users without </a:t>
                </a:r>
                <a:r>
                  <a:rPr lang="en-US" sz="1000" dirty="0" err="1">
                    <a:solidFill>
                      <a:prstClr val="white">
                        <a:alpha val="75000"/>
                      </a:prstClr>
                    </a:solidFill>
                    <a:latin typeface="Urbane Light" panose="00000400000000000000" pitchFamily="50" charset="0"/>
                  </a:rPr>
                  <a:t>Lifestory's</a:t>
                </a:r>
                <a:r>
                  <a:rPr lang="en-US" sz="1000" dirty="0">
                    <a:solidFill>
                      <a:prstClr val="white">
                        <a:alpha val="75000"/>
                      </a:prstClr>
                    </a:solidFill>
                    <a:latin typeface="Urbane Light" panose="00000400000000000000" pitchFamily="50" charset="0"/>
                  </a:rPr>
                  <a:t> intervention will be commissioned</a:t>
                </a:r>
                <a:br>
                  <a:rPr lang="en-US" sz="1000" dirty="0">
                    <a:solidFill>
                      <a:prstClr val="white">
                        <a:alpha val="75000"/>
                      </a:prstClr>
                    </a:solidFill>
                    <a:latin typeface="Urbane Light" panose="00000400000000000000" pitchFamily="50" charset="0"/>
                  </a:rPr>
                </a:br>
                <a:r>
                  <a:rPr lang="en-US" sz="1000" dirty="0">
                    <a:solidFill>
                      <a:prstClr val="white">
                        <a:alpha val="75000"/>
                      </a:prstClr>
                    </a:solidFill>
                    <a:latin typeface="Urbane Light" panose="00000400000000000000" pitchFamily="50" charset="0"/>
                  </a:rPr>
                  <a:t>up to 5%.
</a:t>
                </a:r>
                <a:endParaRPr lang="fr-FR" sz="1000" dirty="0">
                  <a:solidFill>
                    <a:prstClr val="white">
                      <a:alpha val="75000"/>
                    </a:prstClr>
                  </a:solidFill>
                  <a:latin typeface="Urbane Light" panose="00000400000000000000" pitchFamily="50" charset="0"/>
                </a:endParaRPr>
              </a:p>
            </p:txBody>
          </p:sp>
        </p:grpSp>
        <p:pic>
          <p:nvPicPr>
            <p:cNvPr id="36" name="Graphique 35">
              <a:extLst>
                <a:ext uri="{FF2B5EF4-FFF2-40B4-BE49-F238E27FC236}">
                  <a16:creationId xmlns:a16="http://schemas.microsoft.com/office/drawing/2014/main" id="{0A8DAB5D-3F78-4D5C-8D94-78E0EE1AEC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28032" y="1757523"/>
              <a:ext cx="309034" cy="309034"/>
            </a:xfrm>
            <a:prstGeom prst="rect">
              <a:avLst/>
            </a:prstGeom>
          </p:spPr>
        </p:pic>
      </p:grpSp>
      <p:sp>
        <p:nvSpPr>
          <p:cNvPr id="15" name="ZoneTexte 14">
            <a:extLst>
              <a:ext uri="{FF2B5EF4-FFF2-40B4-BE49-F238E27FC236}">
                <a16:creationId xmlns:a16="http://schemas.microsoft.com/office/drawing/2014/main" id="{9AB704A6-FCE7-4805-9BF6-E057BD50626A}"/>
              </a:ext>
            </a:extLst>
          </p:cNvPr>
          <p:cNvSpPr txBox="1"/>
          <p:nvPr/>
        </p:nvSpPr>
        <p:spPr>
          <a:xfrm>
            <a:off x="744870" y="3869672"/>
            <a:ext cx="2661270" cy="2309486"/>
          </a:xfrm>
          <a:prstGeom prst="rect">
            <a:avLst/>
          </a:prstGeom>
          <a:noFill/>
        </p:spPr>
        <p:txBody>
          <a:bodyPr wrap="square" lIns="0" tIns="0" rIns="0" bIns="0" rtlCol="0" anchor="t">
            <a:noAutofit/>
          </a:bodyPr>
          <a:lstStyle/>
          <a:p>
            <a:pPr lvl="0">
              <a:lnSpc>
                <a:spcPct val="130000"/>
              </a:lnSpc>
              <a:spcAft>
                <a:spcPts val="600"/>
              </a:spcAft>
              <a:tabLst>
                <a:tab pos="3048000" algn="l"/>
              </a:tabLst>
              <a:defRPr/>
            </a:pPr>
            <a:r>
              <a:rPr lang="fr-FR" sz="1200" dirty="0">
                <a:solidFill>
                  <a:srgbClr val="00FF72"/>
                </a:solidFill>
                <a:latin typeface="Urbane Medium" panose="00000600000000000000" pitchFamily="50" charset="0"/>
              </a:rPr>
              <a:t>Royalties</a:t>
            </a:r>
            <a:endParaRPr lang="fr-FR" sz="1100" dirty="0">
              <a:solidFill>
                <a:srgbClr val="00FF72"/>
              </a:solidFill>
              <a:latin typeface="Urbane Medium" panose="00000600000000000000" pitchFamily="50" charset="0"/>
            </a:endParaRPr>
          </a:p>
          <a:p>
            <a:pPr lvl="0">
              <a:lnSpc>
                <a:spcPct val="130000"/>
              </a:lnSpc>
              <a:spcAft>
                <a:spcPts val="600"/>
              </a:spcAft>
              <a:tabLst>
                <a:tab pos="3048000" algn="l"/>
              </a:tabLst>
              <a:defRPr/>
            </a:pPr>
            <a:r>
              <a:rPr lang="en-US" sz="1100" dirty="0">
                <a:solidFill>
                  <a:srgbClr val="00FF72"/>
                </a:solidFill>
                <a:latin typeface="Urbane Light" panose="00000400000000000000" pitchFamily="50" charset="0"/>
              </a:rPr>
              <a:t>All creators of NFT will be able to choose the amount of Royalties they will receive with </a:t>
            </a:r>
            <a:r>
              <a:rPr lang="en-US" sz="1100" b="1" dirty="0">
                <a:solidFill>
                  <a:srgbClr val="00FF72"/>
                </a:solidFill>
                <a:latin typeface="Urbane Light" panose="00000400000000000000" pitchFamily="50" charset="0"/>
              </a:rPr>
              <a:t>a maximum of 15% and without time limit. </a:t>
            </a:r>
            <a:r>
              <a:rPr lang="en-US" sz="1100" dirty="0">
                <a:solidFill>
                  <a:srgbClr val="00FF72"/>
                </a:solidFill>
                <a:latin typeface="Urbane Light" panose="00000400000000000000" pitchFamily="50" charset="0"/>
              </a:rPr>
              <a:t>
They will nevertheless have to define their royalties at the time of the creation of the NFT because these will no longer be modifiable thereafter.
</a:t>
            </a:r>
            <a:endParaRPr lang="fr-FR" sz="1100" dirty="0">
              <a:solidFill>
                <a:srgbClr val="00FF72"/>
              </a:solidFill>
              <a:latin typeface="Urbane Light" panose="00000400000000000000" pitchFamily="50" charset="0"/>
            </a:endParaRPr>
          </a:p>
        </p:txBody>
      </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76" name="Graphique 75">
            <a:extLst>
              <a:ext uri="{FF2B5EF4-FFF2-40B4-BE49-F238E27FC236}">
                <a16:creationId xmlns:a16="http://schemas.microsoft.com/office/drawing/2014/main" id="{50EF58A3-AB4A-46B8-A81D-8C70F3D05E1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86231" y="-562133"/>
            <a:ext cx="1114597" cy="1435752"/>
          </a:xfrm>
          <a:prstGeom prst="rect">
            <a:avLst/>
          </a:prstGeom>
        </p:spPr>
      </p:pic>
      <p:pic>
        <p:nvPicPr>
          <p:cNvPr id="39" name="Graphique 38">
            <a:extLst>
              <a:ext uri="{FF2B5EF4-FFF2-40B4-BE49-F238E27FC236}">
                <a16:creationId xmlns:a16="http://schemas.microsoft.com/office/drawing/2014/main" id="{AB1F2173-E39E-44B0-B31A-A35426ADED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67141" y="3628779"/>
            <a:ext cx="352877" cy="352877"/>
          </a:xfrm>
          <a:prstGeom prst="rect">
            <a:avLst/>
          </a:prstGeom>
        </p:spPr>
      </p:pic>
      <p:pic>
        <p:nvPicPr>
          <p:cNvPr id="40" name="Graphique 39">
            <a:extLst>
              <a:ext uri="{FF2B5EF4-FFF2-40B4-BE49-F238E27FC236}">
                <a16:creationId xmlns:a16="http://schemas.microsoft.com/office/drawing/2014/main" id="{8CF1968E-E75B-400F-93F8-9EE03C030AF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169469" y="3543300"/>
            <a:ext cx="261918" cy="261918"/>
          </a:xfrm>
          <a:prstGeom prst="rect">
            <a:avLst/>
          </a:prstGeom>
        </p:spPr>
      </p:pic>
      <p:sp>
        <p:nvSpPr>
          <p:cNvPr id="33" name="ZoneTexte 32">
            <a:extLst>
              <a:ext uri="{FF2B5EF4-FFF2-40B4-BE49-F238E27FC236}">
                <a16:creationId xmlns:a16="http://schemas.microsoft.com/office/drawing/2014/main" id="{52D3FB1B-B885-4AEA-B8B2-88B0C1035082}"/>
              </a:ext>
            </a:extLst>
          </p:cNvPr>
          <p:cNvSpPr txBox="1"/>
          <p:nvPr/>
        </p:nvSpPr>
        <p:spPr>
          <a:xfrm>
            <a:off x="7240305" y="4660983"/>
            <a:ext cx="1492949" cy="774639"/>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800" dirty="0">
                <a:solidFill>
                  <a:schemeClr val="tx1">
                    <a:lumMod val="85000"/>
                    <a:lumOff val="15000"/>
                  </a:schemeClr>
                </a:solidFill>
              </a:rPr>
              <a:t>*Managers dedicated to the complete management of timelines and the creation of </a:t>
            </a:r>
            <a:r>
              <a:rPr lang="en-US" sz="800" dirty="0" err="1">
                <a:solidFill>
                  <a:schemeClr val="tx1">
                    <a:lumMod val="85000"/>
                    <a:lumOff val="15000"/>
                  </a:schemeClr>
                </a:solidFill>
              </a:rPr>
              <a:t>NFt's</a:t>
            </a:r>
            <a:r>
              <a:rPr lang="en-US" sz="800" dirty="0">
                <a:solidFill>
                  <a:schemeClr val="tx1">
                    <a:lumMod val="85000"/>
                    <a:lumOff val="15000"/>
                  </a:schemeClr>
                </a:solidFill>
              </a:rPr>
              <a:t> of celebrities or brands
</a:t>
            </a:r>
            <a:endParaRPr lang="fr-FR" sz="1100" dirty="0">
              <a:solidFill>
                <a:schemeClr val="tx1">
                  <a:lumMod val="85000"/>
                  <a:lumOff val="15000"/>
                </a:schemeClr>
              </a:solidFill>
              <a:latin typeface="Urbane Light"/>
            </a:endParaRPr>
          </a:p>
        </p:txBody>
      </p:sp>
    </p:spTree>
    <p:extLst>
      <p:ext uri="{BB962C8B-B14F-4D97-AF65-F5344CB8AC3E}">
        <p14:creationId xmlns:p14="http://schemas.microsoft.com/office/powerpoint/2010/main" val="165992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750"/>
                                        <p:tgtEl>
                                          <p:spTgt spid="59"/>
                                        </p:tgtEl>
                                      </p:cBhvr>
                                    </p:animEffect>
                                  </p:childTnLst>
                                </p:cTn>
                              </p:par>
                              <p:par>
                                <p:cTn id="8" presetID="6" presetClass="emph" presetSubtype="0" fill="hold" nodeType="withEffect">
                                  <p:stCondLst>
                                    <p:cond delay="0"/>
                                  </p:stCondLst>
                                  <p:childTnLst>
                                    <p:animScale>
                                      <p:cBhvr>
                                        <p:cTn id="9" dur="10" fill="hold"/>
                                        <p:tgtEl>
                                          <p:spTgt spid="59"/>
                                        </p:tgtEl>
                                      </p:cBhvr>
                                      <p:by x="150000" y="150000"/>
                                    </p:animScale>
                                  </p:childTnLst>
                                </p:cTn>
                              </p:par>
                              <p:par>
                                <p:cTn id="10" presetID="6" presetClass="emph" presetSubtype="0" decel="100000" fill="hold" nodeType="withEffect">
                                  <p:stCondLst>
                                    <p:cond delay="0"/>
                                  </p:stCondLst>
                                  <p:childTnLst>
                                    <p:animScale>
                                      <p:cBhvr>
                                        <p:cTn id="11" dur="2000" fill="hold"/>
                                        <p:tgtEl>
                                          <p:spTgt spid="59"/>
                                        </p:tgtEl>
                                      </p:cBhvr>
                                      <p:by x="66700" y="66700"/>
                                    </p:animScale>
                                  </p:childTnLst>
                                </p:cTn>
                              </p:par>
                              <p:par>
                                <p:cTn id="12" presetID="10" presetClass="entr" presetSubtype="0" fill="hold" grpId="0"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500"/>
                                        <p:tgtEl>
                                          <p:spTgt spid="64"/>
                                        </p:tgtEl>
                                      </p:cBhvr>
                                    </p:animEffect>
                                  </p:childTnLst>
                                </p:cTn>
                              </p:par>
                              <p:par>
                                <p:cTn id="15" presetID="42" presetClass="path" presetSubtype="0" decel="100000" fill="hold" grpId="1" nodeType="withEffect">
                                  <p:stCondLst>
                                    <p:cond delay="0"/>
                                  </p:stCondLst>
                                  <p:childTnLst>
                                    <p:animMotion origin="layout" path="M -2.29167E-6 0.04815 L -2.29167E-6 -1.85185E-6 " pathEditMode="relative" rAng="0" ptsTypes="AA">
                                      <p:cBhvr>
                                        <p:cTn id="16" dur="1000" fill="hold"/>
                                        <p:tgtEl>
                                          <p:spTgt spid="64"/>
                                        </p:tgtEl>
                                        <p:attrNameLst>
                                          <p:attrName>ppt_x</p:attrName>
                                          <p:attrName>ppt_y</p:attrName>
                                        </p:attrNameLst>
                                      </p:cBhvr>
                                      <p:rCtr x="0" y="-2407"/>
                                    </p:animMotion>
                                  </p:childTnLst>
                                </p:cTn>
                              </p:par>
                              <p:par>
                                <p:cTn id="17" presetID="10" presetClass="entr" presetSubtype="0" fill="hold" grpId="0" nodeType="withEffect">
                                  <p:stCondLst>
                                    <p:cond delay="250"/>
                                  </p:stCondLst>
                                  <p:childTnLst>
                                    <p:set>
                                      <p:cBhvr>
                                        <p:cTn id="18" dur="1" fill="hold">
                                          <p:stCondLst>
                                            <p:cond delay="0"/>
                                          </p:stCondLst>
                                        </p:cTn>
                                        <p:tgtEl>
                                          <p:spTgt spid="65">
                                            <p:txEl>
                                              <p:pRg st="0" end="0"/>
                                            </p:txEl>
                                          </p:spTgt>
                                        </p:tgtEl>
                                        <p:attrNameLst>
                                          <p:attrName>style.visibility</p:attrName>
                                        </p:attrNameLst>
                                      </p:cBhvr>
                                      <p:to>
                                        <p:strVal val="visible"/>
                                      </p:to>
                                    </p:set>
                                    <p:animEffect transition="in" filter="fade">
                                      <p:cBhvr>
                                        <p:cTn id="19" dur="500"/>
                                        <p:tgtEl>
                                          <p:spTgt spid="65">
                                            <p:txEl>
                                              <p:pRg st="0" end="0"/>
                                            </p:txEl>
                                          </p:spTgt>
                                        </p:tgtEl>
                                      </p:cBhvr>
                                    </p:animEffect>
                                  </p:childTnLst>
                                </p:cTn>
                              </p:par>
                              <p:par>
                                <p:cTn id="20" presetID="42" presetClass="path" presetSubtype="0" decel="100000" fill="hold" grpId="1" nodeType="withEffect">
                                  <p:stCondLst>
                                    <p:cond delay="250"/>
                                  </p:stCondLst>
                                  <p:childTnLst>
                                    <p:animMotion origin="layout" path="M -2.29167E-6 0.04815 L -2.29167E-6 -1.85185E-6 " pathEditMode="relative" rAng="0" ptsTypes="AA">
                                      <p:cBhvr>
                                        <p:cTn id="21" dur="1000" fill="hold"/>
                                        <p:tgtEl>
                                          <p:spTgt spid="65">
                                            <p:txEl>
                                              <p:pRg st="0" end="0"/>
                                            </p:txEl>
                                          </p:spTgt>
                                        </p:tgtEl>
                                        <p:attrNameLst>
                                          <p:attrName>ppt_x</p:attrName>
                                          <p:attrName>ppt_y</p:attrName>
                                        </p:attrNameLst>
                                      </p:cBhvr>
                                      <p:rCtr x="0" y="-2407"/>
                                    </p:animMotion>
                                  </p:childTnLst>
                                </p:cTn>
                              </p:par>
                              <p:par>
                                <p:cTn id="22" presetID="10" presetClass="entr" presetSubtype="0" fill="hold" grpId="0" nodeType="withEffect">
                                  <p:stCondLst>
                                    <p:cond delay="7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42" presetClass="path" presetSubtype="0" decel="100000" fill="hold" grpId="1" nodeType="withEffect">
                                  <p:stCondLst>
                                    <p:cond delay="750"/>
                                  </p:stCondLst>
                                  <p:childTnLst>
                                    <p:animMotion origin="layout" path="M -2.29167E-6 0.04815 L -2.29167E-6 -1.85185E-6 " pathEditMode="relative" rAng="0" ptsTypes="AA">
                                      <p:cBhvr>
                                        <p:cTn id="26" dur="1000" fill="hold"/>
                                        <p:tgtEl>
                                          <p:spTgt spid="15"/>
                                        </p:tgtEl>
                                        <p:attrNameLst>
                                          <p:attrName>ppt_x</p:attrName>
                                          <p:attrName>ppt_y</p:attrName>
                                        </p:attrNameLst>
                                      </p:cBhvr>
                                      <p:rCtr x="0" y="-2407"/>
                                    </p:animMotion>
                                  </p:childTnLst>
                                </p:cTn>
                              </p:par>
                              <p:par>
                                <p:cTn id="27" presetID="10" presetClass="entr" presetSubtype="0" fill="hold" nodeType="withEffect">
                                  <p:stCondLst>
                                    <p:cond delay="75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750"/>
                                        <p:tgtEl>
                                          <p:spTgt spid="39"/>
                                        </p:tgtEl>
                                      </p:cBhvr>
                                    </p:animEffect>
                                  </p:childTnLst>
                                </p:cTn>
                              </p:par>
                              <p:par>
                                <p:cTn id="30" presetID="6" presetClass="emph" presetSubtype="0" fill="hold" nodeType="withEffect">
                                  <p:stCondLst>
                                    <p:cond delay="750"/>
                                  </p:stCondLst>
                                  <p:childTnLst>
                                    <p:animScale>
                                      <p:cBhvr>
                                        <p:cTn id="31" dur="10" fill="hold"/>
                                        <p:tgtEl>
                                          <p:spTgt spid="39"/>
                                        </p:tgtEl>
                                      </p:cBhvr>
                                      <p:by x="66700" y="66700"/>
                                    </p:animScale>
                                  </p:childTnLst>
                                </p:cTn>
                              </p:par>
                              <p:par>
                                <p:cTn id="32" presetID="6" presetClass="emph" presetSubtype="0" decel="100000" fill="hold" nodeType="withEffect">
                                  <p:stCondLst>
                                    <p:cond delay="750"/>
                                  </p:stCondLst>
                                  <p:childTnLst>
                                    <p:animScale>
                                      <p:cBhvr>
                                        <p:cTn id="33" dur="1000" fill="hold"/>
                                        <p:tgtEl>
                                          <p:spTgt spid="39"/>
                                        </p:tgtEl>
                                      </p:cBhvr>
                                      <p:by x="150000" y="150000"/>
                                    </p:animScale>
                                  </p:childTnLst>
                                </p:cTn>
                              </p:par>
                              <p:par>
                                <p:cTn id="34" presetID="10" presetClass="entr" presetSubtype="0" fill="hold" nodeType="withEffect">
                                  <p:stCondLst>
                                    <p:cond delay="100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750"/>
                                        <p:tgtEl>
                                          <p:spTgt spid="40"/>
                                        </p:tgtEl>
                                      </p:cBhvr>
                                    </p:animEffect>
                                  </p:childTnLst>
                                </p:cTn>
                              </p:par>
                              <p:par>
                                <p:cTn id="37" presetID="6" presetClass="emph" presetSubtype="0" fill="hold" nodeType="withEffect">
                                  <p:stCondLst>
                                    <p:cond delay="1000"/>
                                  </p:stCondLst>
                                  <p:childTnLst>
                                    <p:animScale>
                                      <p:cBhvr>
                                        <p:cTn id="38" dur="10" fill="hold"/>
                                        <p:tgtEl>
                                          <p:spTgt spid="40"/>
                                        </p:tgtEl>
                                      </p:cBhvr>
                                      <p:by x="66700" y="66700"/>
                                    </p:animScale>
                                  </p:childTnLst>
                                </p:cTn>
                              </p:par>
                              <p:par>
                                <p:cTn id="39" presetID="6" presetClass="emph" presetSubtype="0" decel="100000" fill="hold" nodeType="withEffect">
                                  <p:stCondLst>
                                    <p:cond delay="1000"/>
                                  </p:stCondLst>
                                  <p:childTnLst>
                                    <p:animScale>
                                      <p:cBhvr>
                                        <p:cTn id="40" dur="1000" fill="hold"/>
                                        <p:tgtEl>
                                          <p:spTgt spid="40"/>
                                        </p:tgtEl>
                                      </p:cBhvr>
                                      <p:by x="150000" y="150000"/>
                                    </p:animScale>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750"/>
                                        <p:tgtEl>
                                          <p:spTgt spid="4"/>
                                        </p:tgtEl>
                                      </p:cBhvr>
                                    </p:animEffect>
                                  </p:childTnLst>
                                </p:cTn>
                              </p:par>
                              <p:par>
                                <p:cTn id="44" presetID="6" presetClass="emph" presetSubtype="0" fill="hold" nodeType="withEffect">
                                  <p:stCondLst>
                                    <p:cond delay="0"/>
                                  </p:stCondLst>
                                  <p:childTnLst>
                                    <p:animScale>
                                      <p:cBhvr>
                                        <p:cTn id="45" dur="10" fill="hold"/>
                                        <p:tgtEl>
                                          <p:spTgt spid="4"/>
                                        </p:tgtEl>
                                      </p:cBhvr>
                                      <p:by x="66700" y="66700"/>
                                    </p:animScale>
                                  </p:childTnLst>
                                </p:cTn>
                              </p:par>
                              <p:par>
                                <p:cTn id="46" presetID="6" presetClass="emph" presetSubtype="0" decel="100000" fill="hold" nodeType="withEffect">
                                  <p:stCondLst>
                                    <p:cond delay="0"/>
                                  </p:stCondLst>
                                  <p:childTnLst>
                                    <p:animScale>
                                      <p:cBhvr>
                                        <p:cTn id="47" dur="1000" fill="hold"/>
                                        <p:tgtEl>
                                          <p:spTgt spid="4"/>
                                        </p:tgtEl>
                                      </p:cBhvr>
                                      <p:by x="150000" y="150000"/>
                                    </p:animScale>
                                  </p:childTnLst>
                                </p:cTn>
                              </p:par>
                              <p:par>
                                <p:cTn id="48" presetID="10" presetClass="entr" presetSubtype="0" fill="hold" nodeType="withEffect">
                                  <p:stCondLst>
                                    <p:cond delay="50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750"/>
                                        <p:tgtEl>
                                          <p:spTgt spid="5"/>
                                        </p:tgtEl>
                                      </p:cBhvr>
                                    </p:animEffect>
                                  </p:childTnLst>
                                </p:cTn>
                              </p:par>
                              <p:par>
                                <p:cTn id="51" presetID="6" presetClass="emph" presetSubtype="0" fill="hold" nodeType="withEffect">
                                  <p:stCondLst>
                                    <p:cond delay="500"/>
                                  </p:stCondLst>
                                  <p:childTnLst>
                                    <p:animScale>
                                      <p:cBhvr>
                                        <p:cTn id="52" dur="10" fill="hold"/>
                                        <p:tgtEl>
                                          <p:spTgt spid="5"/>
                                        </p:tgtEl>
                                      </p:cBhvr>
                                      <p:by x="66700" y="66700"/>
                                    </p:animScale>
                                  </p:childTnLst>
                                </p:cTn>
                              </p:par>
                              <p:par>
                                <p:cTn id="53" presetID="6" presetClass="emph" presetSubtype="0" decel="100000" fill="hold" nodeType="withEffect">
                                  <p:stCondLst>
                                    <p:cond delay="500"/>
                                  </p:stCondLst>
                                  <p:childTnLst>
                                    <p:animScale>
                                      <p:cBhvr>
                                        <p:cTn id="54" dur="1000" fill="hold"/>
                                        <p:tgtEl>
                                          <p:spTgt spid="5"/>
                                        </p:tgtEl>
                                      </p:cBhvr>
                                      <p:by x="150000" y="150000"/>
                                    </p:animScale>
                                  </p:childTnLst>
                                </p:cTn>
                              </p:par>
                              <p:par>
                                <p:cTn id="55" presetID="10" presetClass="entr" presetSubtype="0" fill="hold" nodeType="withEffect">
                                  <p:stCondLst>
                                    <p:cond delay="75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750"/>
                                        <p:tgtEl>
                                          <p:spTgt spid="13"/>
                                        </p:tgtEl>
                                      </p:cBhvr>
                                    </p:animEffect>
                                  </p:childTnLst>
                                </p:cTn>
                              </p:par>
                              <p:par>
                                <p:cTn id="58" presetID="6" presetClass="emph" presetSubtype="0" fill="hold" nodeType="withEffect">
                                  <p:stCondLst>
                                    <p:cond delay="750"/>
                                  </p:stCondLst>
                                  <p:childTnLst>
                                    <p:animScale>
                                      <p:cBhvr>
                                        <p:cTn id="59" dur="10" fill="hold"/>
                                        <p:tgtEl>
                                          <p:spTgt spid="13"/>
                                        </p:tgtEl>
                                      </p:cBhvr>
                                      <p:by x="66700" y="66700"/>
                                    </p:animScale>
                                  </p:childTnLst>
                                </p:cTn>
                              </p:par>
                              <p:par>
                                <p:cTn id="60" presetID="6" presetClass="emph" presetSubtype="0" decel="100000" fill="hold" nodeType="withEffect">
                                  <p:stCondLst>
                                    <p:cond delay="750"/>
                                  </p:stCondLst>
                                  <p:childTnLst>
                                    <p:animScale>
                                      <p:cBhvr>
                                        <p:cTn id="61" dur="1000" fill="hold"/>
                                        <p:tgtEl>
                                          <p:spTgt spid="13"/>
                                        </p:tgtEl>
                                      </p:cBhvr>
                                      <p:by x="150000" y="150000"/>
                                    </p:animScale>
                                  </p:childTnLst>
                                </p:cTn>
                              </p:par>
                              <p:par>
                                <p:cTn id="62" presetID="10" presetClass="entr" presetSubtype="0" fill="hold" nodeType="withEffect">
                                  <p:stCondLst>
                                    <p:cond delay="10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750"/>
                                        <p:tgtEl>
                                          <p:spTgt spid="12"/>
                                        </p:tgtEl>
                                      </p:cBhvr>
                                    </p:animEffect>
                                  </p:childTnLst>
                                </p:cTn>
                              </p:par>
                              <p:par>
                                <p:cTn id="65" presetID="6" presetClass="emph" presetSubtype="0" fill="hold" nodeType="withEffect">
                                  <p:stCondLst>
                                    <p:cond delay="1000"/>
                                  </p:stCondLst>
                                  <p:childTnLst>
                                    <p:animScale>
                                      <p:cBhvr>
                                        <p:cTn id="66" dur="10" fill="hold"/>
                                        <p:tgtEl>
                                          <p:spTgt spid="12"/>
                                        </p:tgtEl>
                                      </p:cBhvr>
                                      <p:by x="66700" y="66700"/>
                                    </p:animScale>
                                  </p:childTnLst>
                                </p:cTn>
                              </p:par>
                              <p:par>
                                <p:cTn id="67" presetID="6" presetClass="emph" presetSubtype="0" decel="100000" fill="hold" nodeType="withEffect">
                                  <p:stCondLst>
                                    <p:cond delay="1000"/>
                                  </p:stCondLst>
                                  <p:childTnLst>
                                    <p:animScale>
                                      <p:cBhvr>
                                        <p:cTn id="68" dur="1000" fill="hold"/>
                                        <p:tgtEl>
                                          <p:spTgt spid="12"/>
                                        </p:tgtEl>
                                      </p:cBhvr>
                                      <p:by x="150000" y="150000"/>
                                    </p:animScale>
                                  </p:childTnLst>
                                </p:cTn>
                              </p:par>
                              <p:par>
                                <p:cTn id="69" presetID="10" presetClass="entr" presetSubtype="0" fill="hold" nodeType="withEffect">
                                  <p:stCondLst>
                                    <p:cond delay="1000"/>
                                  </p:stCondLst>
                                  <p:childTnLst>
                                    <p:set>
                                      <p:cBhvr>
                                        <p:cTn id="70" dur="1" fill="hold">
                                          <p:stCondLst>
                                            <p:cond delay="0"/>
                                          </p:stCondLst>
                                        </p:cTn>
                                        <p:tgtEl>
                                          <p:spTgt spid="76"/>
                                        </p:tgtEl>
                                        <p:attrNameLst>
                                          <p:attrName>style.visibility</p:attrName>
                                        </p:attrNameLst>
                                      </p:cBhvr>
                                      <p:to>
                                        <p:strVal val="visible"/>
                                      </p:to>
                                    </p:set>
                                    <p:animEffect transition="in" filter="fade">
                                      <p:cBhvr>
                                        <p:cTn id="71" dur="750"/>
                                        <p:tgtEl>
                                          <p:spTgt spid="76"/>
                                        </p:tgtEl>
                                      </p:cBhvr>
                                    </p:animEffect>
                                  </p:childTnLst>
                                </p:cTn>
                              </p:par>
                              <p:par>
                                <p:cTn id="72" presetID="6" presetClass="emph" presetSubtype="0" fill="hold" nodeType="withEffect">
                                  <p:stCondLst>
                                    <p:cond delay="1000"/>
                                  </p:stCondLst>
                                  <p:childTnLst>
                                    <p:animScale>
                                      <p:cBhvr>
                                        <p:cTn id="73" dur="10" fill="hold"/>
                                        <p:tgtEl>
                                          <p:spTgt spid="76"/>
                                        </p:tgtEl>
                                      </p:cBhvr>
                                      <p:by x="66700" y="66700"/>
                                    </p:animScale>
                                  </p:childTnLst>
                                </p:cTn>
                              </p:par>
                              <p:par>
                                <p:cTn id="74" presetID="6" presetClass="emph" presetSubtype="0" decel="100000" fill="hold" nodeType="withEffect">
                                  <p:stCondLst>
                                    <p:cond delay="1000"/>
                                  </p:stCondLst>
                                  <p:childTnLst>
                                    <p:animScale>
                                      <p:cBhvr>
                                        <p:cTn id="75" dur="1000" fill="hold"/>
                                        <p:tgtEl>
                                          <p:spTgt spid="7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uiExpand="1" build="p"/>
      <p:bldP spid="65" grpId="1" uiExpand="1" build="p"/>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9" name="Image 58">
            <a:extLst>
              <a:ext uri="{FF2B5EF4-FFF2-40B4-BE49-F238E27FC236}">
                <a16:creationId xmlns:a16="http://schemas.microsoft.com/office/drawing/2014/main" id="{1D05ED5E-232D-4C50-AD4C-589BB76C05A3}"/>
              </a:ext>
            </a:extLst>
          </p:cNvPr>
          <p:cNvPicPr>
            <a:picLocks noChangeAspect="1"/>
          </p:cNvPicPr>
          <p:nvPr/>
        </p:nvPicPr>
        <p:blipFill>
          <a:blip r:embed="rId2" cstate="email">
            <a:alphaModFix amt="67000"/>
            <a:extLst>
              <a:ext uri="{28A0092B-C50C-407E-A947-70E740481C1C}">
                <a14:useLocalDpi xmlns:a14="http://schemas.microsoft.com/office/drawing/2010/main"/>
              </a:ext>
            </a:extLst>
          </a:blip>
          <a:stretch>
            <a:fillRect/>
          </a:stretch>
        </p:blipFill>
        <p:spPr>
          <a:xfrm>
            <a:off x="0" y="-2"/>
            <a:ext cx="12192000" cy="6858000"/>
          </a:xfrm>
          <a:prstGeom prst="rect">
            <a:avLst/>
          </a:prstGeom>
          <a:grpFill/>
          <a:ln w="107612" cap="flat">
            <a:noFill/>
            <a:prstDash val="solid"/>
            <a:miter/>
          </a:ln>
        </p:spPr>
      </p:pic>
      <p:sp>
        <p:nvSpPr>
          <p:cNvPr id="64" name="ZoneTexte 63">
            <a:extLst>
              <a:ext uri="{FF2B5EF4-FFF2-40B4-BE49-F238E27FC236}">
                <a16:creationId xmlns:a16="http://schemas.microsoft.com/office/drawing/2014/main" id="{EEAFD268-8B57-4F9B-B25B-5F35AD057D3B}"/>
              </a:ext>
            </a:extLst>
          </p:cNvPr>
          <p:cNvSpPr txBox="1"/>
          <p:nvPr/>
        </p:nvSpPr>
        <p:spPr>
          <a:xfrm>
            <a:off x="744870" y="890006"/>
            <a:ext cx="3796650"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Urbane Medium" panose="00000600000000000000" pitchFamily="50" charset="0"/>
                <a:ea typeface="+mn-ea"/>
                <a:cs typeface="+mn-cs"/>
              </a:rPr>
              <a:t>The token: </a:t>
            </a:r>
            <a:r>
              <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LIFC</a:t>
            </a:r>
          </a:p>
        </p:txBody>
      </p:sp>
      <p:sp>
        <p:nvSpPr>
          <p:cNvPr id="65" name="ZoneTexte 64">
            <a:extLst>
              <a:ext uri="{FF2B5EF4-FFF2-40B4-BE49-F238E27FC236}">
                <a16:creationId xmlns:a16="http://schemas.microsoft.com/office/drawing/2014/main" id="{144F6D93-4FDA-4095-97C2-21FCEE6C35FD}"/>
              </a:ext>
            </a:extLst>
          </p:cNvPr>
          <p:cNvSpPr txBox="1"/>
          <p:nvPr/>
        </p:nvSpPr>
        <p:spPr>
          <a:xfrm>
            <a:off x="735932" y="1688319"/>
            <a:ext cx="2441864" cy="2774402"/>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200" dirty="0">
                <a:solidFill>
                  <a:schemeClr val="accent1"/>
                </a:solidFill>
                <a:latin typeface="Urbane Medium"/>
              </a:rPr>
              <a:t>LIFC tokens will be created and offered as rewards during the various collection sales of </a:t>
            </a:r>
            <a:r>
              <a:rPr lang="en-US" sz="1200" dirty="0" err="1">
                <a:solidFill>
                  <a:schemeClr val="accent1"/>
                </a:solidFill>
                <a:latin typeface="Urbane Medium"/>
              </a:rPr>
              <a:t>Lifestory</a:t>
            </a:r>
            <a:r>
              <a:rPr lang="en-US" sz="1200" dirty="0">
                <a:solidFill>
                  <a:schemeClr val="accent1"/>
                </a:solidFill>
                <a:latin typeface="Urbane Medium"/>
              </a:rPr>
              <a:t> to support and fuel all transactions taking place in the </a:t>
            </a:r>
            <a:r>
              <a:rPr lang="en-US" sz="1200" dirty="0" err="1">
                <a:solidFill>
                  <a:schemeClr val="accent1"/>
                </a:solidFill>
                <a:latin typeface="Urbane Medium"/>
              </a:rPr>
              <a:t>Lifestory</a:t>
            </a:r>
            <a:r>
              <a:rPr lang="en-US" sz="1200" dirty="0">
                <a:solidFill>
                  <a:schemeClr val="accent1"/>
                </a:solidFill>
                <a:latin typeface="Urbane Medium"/>
              </a:rPr>
              <a:t> ecosystem.
</a:t>
            </a:r>
            <a:r>
              <a:rPr lang="en-US" sz="1050" dirty="0">
                <a:solidFill>
                  <a:prstClr val="white"/>
                </a:solidFill>
                <a:latin typeface="Urbane Light" panose="00000400000000000000" pitchFamily="50" charset="0"/>
              </a:rPr>
              <a:t>The maximum offer is limited</a:t>
            </a:r>
            <a:br>
              <a:rPr lang="en-US" sz="1050" dirty="0">
                <a:solidFill>
                  <a:prstClr val="white"/>
                </a:solidFill>
                <a:latin typeface="Urbane Light" panose="00000400000000000000" pitchFamily="50" charset="0"/>
              </a:rPr>
            </a:br>
            <a:r>
              <a:rPr lang="en-US" sz="1050" dirty="0">
                <a:solidFill>
                  <a:prstClr val="white"/>
                </a:solidFill>
                <a:latin typeface="Urbane Light" panose="00000400000000000000" pitchFamily="50" charset="0"/>
              </a:rPr>
              <a:t>to 1,000,000,000 (One billion)</a:t>
            </a:r>
            <a:br>
              <a:rPr lang="en-US" sz="1050" dirty="0">
                <a:solidFill>
                  <a:prstClr val="white"/>
                </a:solidFill>
                <a:latin typeface="Urbane Light" panose="00000400000000000000" pitchFamily="50" charset="0"/>
              </a:rPr>
            </a:br>
            <a:r>
              <a:rPr lang="en-US" sz="1050" dirty="0">
                <a:solidFill>
                  <a:prstClr val="white"/>
                </a:solidFill>
                <a:latin typeface="Urbane Light" panose="00000400000000000000" pitchFamily="50" charset="0"/>
              </a:rPr>
              <a:t>of LIFC.</a:t>
            </a:r>
            <a:endParaRPr kumimoji="0" lang="fr-FR" sz="105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ZoneTexte 12">
            <a:extLst>
              <a:ext uri="{FF2B5EF4-FFF2-40B4-BE49-F238E27FC236}">
                <a16:creationId xmlns:a16="http://schemas.microsoft.com/office/drawing/2014/main" id="{B03E7B7E-1A43-475B-A9C9-3522C22B5E16}"/>
              </a:ext>
            </a:extLst>
          </p:cNvPr>
          <p:cNvSpPr txBox="1"/>
          <p:nvPr/>
        </p:nvSpPr>
        <p:spPr>
          <a:xfrm>
            <a:off x="6924075" y="1076657"/>
            <a:ext cx="3507906" cy="335126"/>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fr-FR" sz="1400" dirty="0" err="1">
                <a:solidFill>
                  <a:prstClr val="white"/>
                </a:solidFill>
                <a:latin typeface="Urbane Medium" panose="00000600000000000000" pitchFamily="50" charset="0"/>
              </a:rPr>
              <a:t>Token</a:t>
            </a:r>
            <a:r>
              <a:rPr lang="fr-FR" sz="1400" dirty="0">
                <a:solidFill>
                  <a:prstClr val="white"/>
                </a:solidFill>
                <a:latin typeface="Urbane Medium" panose="00000600000000000000" pitchFamily="50" charset="0"/>
              </a:rPr>
              <a:t> Utility</a:t>
            </a:r>
            <a:endParaRPr kumimoji="0" lang="fr-FR" sz="1400" b="0" i="0" u="none" strike="noStrike" kern="1200" cap="none" spc="0" normalizeH="0" baseline="0" noProof="0" dirty="0">
              <a:ln>
                <a:noFill/>
              </a:ln>
              <a:solidFill>
                <a:prstClr val="white"/>
              </a:solidFill>
              <a:effectLst/>
              <a:uLnTx/>
              <a:uFillTx/>
              <a:latin typeface="Urbane Medium" panose="00000600000000000000" pitchFamily="50" charset="0"/>
              <a:ea typeface="+mn-ea"/>
              <a:cs typeface="+mn-cs"/>
            </a:endParaRPr>
          </a:p>
        </p:txBody>
      </p:sp>
      <p:grpSp>
        <p:nvGrpSpPr>
          <p:cNvPr id="4" name="Graphique 2">
            <a:extLst>
              <a:ext uri="{FF2B5EF4-FFF2-40B4-BE49-F238E27FC236}">
                <a16:creationId xmlns:a16="http://schemas.microsoft.com/office/drawing/2014/main" id="{B7A8D9BB-32B5-4AB2-AB77-CA0D8191B384}"/>
              </a:ext>
            </a:extLst>
          </p:cNvPr>
          <p:cNvGrpSpPr/>
          <p:nvPr/>
        </p:nvGrpSpPr>
        <p:grpSpPr>
          <a:xfrm>
            <a:off x="3834992" y="1498547"/>
            <a:ext cx="2229206" cy="2229204"/>
            <a:chOff x="689687" y="446518"/>
            <a:chExt cx="2296884" cy="2296884"/>
          </a:xfrm>
          <a:solidFill>
            <a:srgbClr val="00FF72"/>
          </a:solidFill>
        </p:grpSpPr>
        <p:sp>
          <p:nvSpPr>
            <p:cNvPr id="5" name="Forme libre : forme 4">
              <a:extLst>
                <a:ext uri="{FF2B5EF4-FFF2-40B4-BE49-F238E27FC236}">
                  <a16:creationId xmlns:a16="http://schemas.microsoft.com/office/drawing/2014/main" id="{DB97E120-221C-49F3-BDC0-1AE1313D6125}"/>
                </a:ext>
              </a:extLst>
            </p:cNvPr>
            <p:cNvSpPr/>
            <p:nvPr/>
          </p:nvSpPr>
          <p:spPr>
            <a:xfrm>
              <a:off x="689687" y="446518"/>
              <a:ext cx="2296884" cy="2296884"/>
            </a:xfrm>
            <a:custGeom>
              <a:avLst/>
              <a:gdLst>
                <a:gd name="connsiteX0" fmla="*/ 1148443 w 2296884"/>
                <a:gd name="connsiteY0" fmla="*/ 18495 h 2296884"/>
                <a:gd name="connsiteX1" fmla="*/ 2278390 w 2296884"/>
                <a:gd name="connsiteY1" fmla="*/ 1148443 h 2296884"/>
                <a:gd name="connsiteX2" fmla="*/ 1148443 w 2296884"/>
                <a:gd name="connsiteY2" fmla="*/ 2278390 h 2296884"/>
                <a:gd name="connsiteX3" fmla="*/ 18495 w 2296884"/>
                <a:gd name="connsiteY3" fmla="*/ 1148443 h 2296884"/>
                <a:gd name="connsiteX4" fmla="*/ 1148443 w 2296884"/>
                <a:gd name="connsiteY4" fmla="*/ 18495 h 2296884"/>
                <a:gd name="connsiteX5" fmla="*/ 1148443 w 2296884"/>
                <a:gd name="connsiteY5" fmla="*/ 0 h 2296884"/>
                <a:gd name="connsiteX6" fmla="*/ 0 w 2296884"/>
                <a:gd name="connsiteY6" fmla="*/ 1148443 h 2296884"/>
                <a:gd name="connsiteX7" fmla="*/ 1148443 w 2296884"/>
                <a:gd name="connsiteY7" fmla="*/ 2296885 h 2296884"/>
                <a:gd name="connsiteX8" fmla="*/ 2296885 w 2296884"/>
                <a:gd name="connsiteY8" fmla="*/ 1148443 h 2296884"/>
                <a:gd name="connsiteX9" fmla="*/ 1148443 w 2296884"/>
                <a:gd name="connsiteY9" fmla="*/ 0 h 229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6884" h="2296884">
                  <a:moveTo>
                    <a:pt x="1148443" y="18495"/>
                  </a:moveTo>
                  <a:cubicBezTo>
                    <a:pt x="1771503" y="18495"/>
                    <a:pt x="2278390" y="525382"/>
                    <a:pt x="2278390" y="1148443"/>
                  </a:cubicBezTo>
                  <a:cubicBezTo>
                    <a:pt x="2278390" y="1771503"/>
                    <a:pt x="1771503" y="2278390"/>
                    <a:pt x="1148443" y="2278390"/>
                  </a:cubicBezTo>
                  <a:cubicBezTo>
                    <a:pt x="525382" y="2278390"/>
                    <a:pt x="18495" y="1771503"/>
                    <a:pt x="18495" y="1148443"/>
                  </a:cubicBezTo>
                  <a:cubicBezTo>
                    <a:pt x="18495" y="525382"/>
                    <a:pt x="525382" y="18495"/>
                    <a:pt x="1148443" y="18495"/>
                  </a:cubicBezTo>
                  <a:moveTo>
                    <a:pt x="1148443" y="0"/>
                  </a:moveTo>
                  <a:cubicBezTo>
                    <a:pt x="514401" y="0"/>
                    <a:pt x="0" y="514401"/>
                    <a:pt x="0" y="1148443"/>
                  </a:cubicBezTo>
                  <a:cubicBezTo>
                    <a:pt x="0" y="1782484"/>
                    <a:pt x="514401" y="2296885"/>
                    <a:pt x="1148443" y="2296885"/>
                  </a:cubicBezTo>
                  <a:cubicBezTo>
                    <a:pt x="1782484" y="2296885"/>
                    <a:pt x="2296885" y="1782484"/>
                    <a:pt x="2296885" y="1148443"/>
                  </a:cubicBezTo>
                  <a:cubicBezTo>
                    <a:pt x="2296885" y="514401"/>
                    <a:pt x="1782484" y="0"/>
                    <a:pt x="1148443" y="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 name="Forme libre : forme 5">
              <a:extLst>
                <a:ext uri="{FF2B5EF4-FFF2-40B4-BE49-F238E27FC236}">
                  <a16:creationId xmlns:a16="http://schemas.microsoft.com/office/drawing/2014/main" id="{CFC3AF5A-5A1C-4BC9-8C28-CB9D00BC1A1A}"/>
                </a:ext>
              </a:extLst>
            </p:cNvPr>
            <p:cNvSpPr/>
            <p:nvPr/>
          </p:nvSpPr>
          <p:spPr>
            <a:xfrm>
              <a:off x="1016243" y="772497"/>
              <a:ext cx="1644348" cy="1644348"/>
            </a:xfrm>
            <a:custGeom>
              <a:avLst/>
              <a:gdLst>
                <a:gd name="connsiteX0" fmla="*/ 821886 w 1644348"/>
                <a:gd name="connsiteY0" fmla="*/ 56064 h 1644348"/>
                <a:gd name="connsiteX1" fmla="*/ 1588284 w 1644348"/>
                <a:gd name="connsiteY1" fmla="*/ 822463 h 1644348"/>
                <a:gd name="connsiteX2" fmla="*/ 821886 w 1644348"/>
                <a:gd name="connsiteY2" fmla="*/ 1588862 h 1644348"/>
                <a:gd name="connsiteX3" fmla="*/ 55487 w 1644348"/>
                <a:gd name="connsiteY3" fmla="*/ 822463 h 1644348"/>
                <a:gd name="connsiteX4" fmla="*/ 821886 w 1644348"/>
                <a:gd name="connsiteY4" fmla="*/ 56064 h 1644348"/>
                <a:gd name="connsiteX5" fmla="*/ 821886 w 1644348"/>
                <a:gd name="connsiteY5" fmla="*/ 0 h 1644348"/>
                <a:gd name="connsiteX6" fmla="*/ 1 w 1644348"/>
                <a:gd name="connsiteY6" fmla="*/ 822463 h 1644348"/>
                <a:gd name="connsiteX7" fmla="*/ 822464 w 1644348"/>
                <a:gd name="connsiteY7" fmla="*/ 1644348 h 1644348"/>
                <a:gd name="connsiteX8" fmla="*/ 1644348 w 1644348"/>
                <a:gd name="connsiteY8" fmla="*/ 821885 h 1644348"/>
                <a:gd name="connsiteX9" fmla="*/ 821886 w 1644348"/>
                <a:gd name="connsiteY9" fmla="*/ 0 h 1644348"/>
                <a:gd name="connsiteX10" fmla="*/ 821886 w 1644348"/>
                <a:gd name="connsiteY10" fmla="*/ 0 h 164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348" h="1644348">
                  <a:moveTo>
                    <a:pt x="821886" y="56064"/>
                  </a:moveTo>
                  <a:cubicBezTo>
                    <a:pt x="1244387" y="56064"/>
                    <a:pt x="1588284" y="399961"/>
                    <a:pt x="1588284" y="822463"/>
                  </a:cubicBezTo>
                  <a:cubicBezTo>
                    <a:pt x="1588284" y="1244965"/>
                    <a:pt x="1244387" y="1588862"/>
                    <a:pt x="821886" y="1588862"/>
                  </a:cubicBezTo>
                  <a:cubicBezTo>
                    <a:pt x="399384" y="1588862"/>
                    <a:pt x="55487" y="1244965"/>
                    <a:pt x="55487" y="822463"/>
                  </a:cubicBezTo>
                  <a:cubicBezTo>
                    <a:pt x="55487" y="399961"/>
                    <a:pt x="399384" y="56064"/>
                    <a:pt x="821886" y="56064"/>
                  </a:cubicBezTo>
                  <a:moveTo>
                    <a:pt x="821886" y="0"/>
                  </a:moveTo>
                  <a:cubicBezTo>
                    <a:pt x="367595" y="0"/>
                    <a:pt x="-577" y="368172"/>
                    <a:pt x="1" y="822463"/>
                  </a:cubicBezTo>
                  <a:cubicBezTo>
                    <a:pt x="1" y="1276754"/>
                    <a:pt x="368173" y="1644926"/>
                    <a:pt x="822464" y="1644348"/>
                  </a:cubicBezTo>
                  <a:cubicBezTo>
                    <a:pt x="1276754" y="1644348"/>
                    <a:pt x="1644348" y="1276176"/>
                    <a:pt x="1644348" y="821885"/>
                  </a:cubicBezTo>
                  <a:cubicBezTo>
                    <a:pt x="1644348" y="368172"/>
                    <a:pt x="1276176" y="0"/>
                    <a:pt x="821886" y="0"/>
                  </a:cubicBezTo>
                  <a:cubicBezTo>
                    <a:pt x="821886" y="0"/>
                    <a:pt x="821886" y="0"/>
                    <a:pt x="821886" y="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Forme libre : forme 10">
              <a:extLst>
                <a:ext uri="{FF2B5EF4-FFF2-40B4-BE49-F238E27FC236}">
                  <a16:creationId xmlns:a16="http://schemas.microsoft.com/office/drawing/2014/main" id="{C2DB2030-76ED-4A86-9147-8FA9E84BD005}"/>
                </a:ext>
              </a:extLst>
            </p:cNvPr>
            <p:cNvSpPr/>
            <p:nvPr/>
          </p:nvSpPr>
          <p:spPr>
            <a:xfrm>
              <a:off x="1641616" y="567893"/>
              <a:ext cx="106348" cy="137558"/>
            </a:xfrm>
            <a:custGeom>
              <a:avLst/>
              <a:gdLst>
                <a:gd name="connsiteX0" fmla="*/ 0 w 106348"/>
                <a:gd name="connsiteY0" fmla="*/ 2890 h 137558"/>
                <a:gd name="connsiteX1" fmla="*/ 20807 w 106348"/>
                <a:gd name="connsiteY1" fmla="*/ 0 h 137558"/>
                <a:gd name="connsiteX2" fmla="*/ 38725 w 106348"/>
                <a:gd name="connsiteY2" fmla="*/ 117330 h 137558"/>
                <a:gd name="connsiteX3" fmla="*/ 103458 w 106348"/>
                <a:gd name="connsiteY3" fmla="*/ 106926 h 137558"/>
                <a:gd name="connsiteX4" fmla="*/ 106348 w 106348"/>
                <a:gd name="connsiteY4" fmla="*/ 124265 h 137558"/>
                <a:gd name="connsiteX5" fmla="*/ 20807 w 106348"/>
                <a:gd name="connsiteY5" fmla="*/ 137559 h 137558"/>
                <a:gd name="connsiteX6" fmla="*/ 0 w 106348"/>
                <a:gd name="connsiteY6" fmla="*/ 2890 h 1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48" h="137558">
                  <a:moveTo>
                    <a:pt x="0" y="2890"/>
                  </a:moveTo>
                  <a:lnTo>
                    <a:pt x="20807" y="0"/>
                  </a:lnTo>
                  <a:lnTo>
                    <a:pt x="38725" y="117330"/>
                  </a:lnTo>
                  <a:lnTo>
                    <a:pt x="103458" y="106926"/>
                  </a:lnTo>
                  <a:lnTo>
                    <a:pt x="106348" y="124265"/>
                  </a:lnTo>
                  <a:lnTo>
                    <a:pt x="20807" y="137559"/>
                  </a:lnTo>
                  <a:lnTo>
                    <a:pt x="0" y="289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Forme libre : forme 11">
              <a:extLst>
                <a:ext uri="{FF2B5EF4-FFF2-40B4-BE49-F238E27FC236}">
                  <a16:creationId xmlns:a16="http://schemas.microsoft.com/office/drawing/2014/main" id="{A313333A-5908-46F0-848E-0A1DE44F341A}"/>
                </a:ext>
              </a:extLst>
            </p:cNvPr>
            <p:cNvSpPr/>
            <p:nvPr/>
          </p:nvSpPr>
          <p:spPr>
            <a:xfrm>
              <a:off x="1777441" y="537838"/>
              <a:ext cx="69357" cy="152008"/>
            </a:xfrm>
            <a:custGeom>
              <a:avLst/>
              <a:gdLst>
                <a:gd name="connsiteX0" fmla="*/ 45660 w 69357"/>
                <a:gd name="connsiteY0" fmla="*/ 66467 h 152008"/>
                <a:gd name="connsiteX1" fmla="*/ 0 w 69357"/>
                <a:gd name="connsiteY1" fmla="*/ 67045 h 152008"/>
                <a:gd name="connsiteX2" fmla="*/ 0 w 69357"/>
                <a:gd name="connsiteY2" fmla="*/ 50284 h 152008"/>
                <a:gd name="connsiteX3" fmla="*/ 66467 w 69357"/>
                <a:gd name="connsiteY3" fmla="*/ 49128 h 152008"/>
                <a:gd name="connsiteX4" fmla="*/ 68201 w 69357"/>
                <a:gd name="connsiteY4" fmla="*/ 151430 h 152008"/>
                <a:gd name="connsiteX5" fmla="*/ 47394 w 69357"/>
                <a:gd name="connsiteY5" fmla="*/ 152008 h 152008"/>
                <a:gd name="connsiteX6" fmla="*/ 45660 w 69357"/>
                <a:gd name="connsiteY6" fmla="*/ 66467 h 152008"/>
                <a:gd name="connsiteX7" fmla="*/ 38147 w 69357"/>
                <a:gd name="connsiteY7" fmla="*/ 15027 h 152008"/>
                <a:gd name="connsiteX8" fmla="*/ 54330 w 69357"/>
                <a:gd name="connsiteY8" fmla="*/ 0 h 152008"/>
                <a:gd name="connsiteX9" fmla="*/ 69357 w 69357"/>
                <a:gd name="connsiteY9" fmla="*/ 14449 h 152008"/>
                <a:gd name="connsiteX10" fmla="*/ 53174 w 69357"/>
                <a:gd name="connsiteY10" fmla="*/ 29477 h 152008"/>
                <a:gd name="connsiteX11" fmla="*/ 38147 w 69357"/>
                <a:gd name="connsiteY11" fmla="*/ 15027 h 15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357" h="152008">
                  <a:moveTo>
                    <a:pt x="45660" y="66467"/>
                  </a:moveTo>
                  <a:lnTo>
                    <a:pt x="0" y="67045"/>
                  </a:lnTo>
                  <a:lnTo>
                    <a:pt x="0" y="50284"/>
                  </a:lnTo>
                  <a:lnTo>
                    <a:pt x="66467" y="49128"/>
                  </a:lnTo>
                  <a:lnTo>
                    <a:pt x="68201" y="151430"/>
                  </a:lnTo>
                  <a:lnTo>
                    <a:pt x="47394" y="152008"/>
                  </a:lnTo>
                  <a:lnTo>
                    <a:pt x="45660" y="66467"/>
                  </a:lnTo>
                  <a:close/>
                  <a:moveTo>
                    <a:pt x="38147" y="15027"/>
                  </a:moveTo>
                  <a:cubicBezTo>
                    <a:pt x="38725" y="6358"/>
                    <a:pt x="45660" y="0"/>
                    <a:pt x="54330" y="0"/>
                  </a:cubicBezTo>
                  <a:cubicBezTo>
                    <a:pt x="62422" y="578"/>
                    <a:pt x="68779" y="6358"/>
                    <a:pt x="69357" y="14449"/>
                  </a:cubicBezTo>
                  <a:cubicBezTo>
                    <a:pt x="68779" y="23119"/>
                    <a:pt x="61844" y="29477"/>
                    <a:pt x="53174" y="29477"/>
                  </a:cubicBezTo>
                  <a:cubicBezTo>
                    <a:pt x="45082" y="28899"/>
                    <a:pt x="38725" y="23119"/>
                    <a:pt x="38147" y="15027"/>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orme libre : forme 13">
              <a:extLst>
                <a:ext uri="{FF2B5EF4-FFF2-40B4-BE49-F238E27FC236}">
                  <a16:creationId xmlns:a16="http://schemas.microsoft.com/office/drawing/2014/main" id="{9111A157-864D-4D04-9390-79DCBC85D243}"/>
                </a:ext>
              </a:extLst>
            </p:cNvPr>
            <p:cNvSpPr/>
            <p:nvPr/>
          </p:nvSpPr>
          <p:spPr>
            <a:xfrm>
              <a:off x="1916734" y="550058"/>
              <a:ext cx="107503" cy="146724"/>
            </a:xfrm>
            <a:custGeom>
              <a:avLst/>
              <a:gdLst>
                <a:gd name="connsiteX0" fmla="*/ 2312 w 107503"/>
                <a:gd name="connsiteY0" fmla="*/ 40954 h 146724"/>
                <a:gd name="connsiteX1" fmla="*/ 31211 w 107503"/>
                <a:gd name="connsiteY1" fmla="*/ 43266 h 146724"/>
                <a:gd name="connsiteX2" fmla="*/ 91321 w 107503"/>
                <a:gd name="connsiteY2" fmla="*/ 50780 h 146724"/>
                <a:gd name="connsiteX3" fmla="*/ 89009 w 107503"/>
                <a:gd name="connsiteY3" fmla="*/ 66963 h 146724"/>
                <a:gd name="connsiteX4" fmla="*/ 0 w 107503"/>
                <a:gd name="connsiteY4" fmla="*/ 55981 h 146724"/>
                <a:gd name="connsiteX5" fmla="*/ 2312 w 107503"/>
                <a:gd name="connsiteY5" fmla="*/ 40954 h 146724"/>
                <a:gd name="connsiteX6" fmla="*/ 31789 w 107503"/>
                <a:gd name="connsiteY6" fmla="*/ 36330 h 146724"/>
                <a:gd name="connsiteX7" fmla="*/ 78605 w 107503"/>
                <a:gd name="connsiteY7" fmla="*/ 496 h 146724"/>
                <a:gd name="connsiteX8" fmla="*/ 107504 w 107503"/>
                <a:gd name="connsiteY8" fmla="*/ 9743 h 146724"/>
                <a:gd name="connsiteX9" fmla="*/ 101146 w 107503"/>
                <a:gd name="connsiteY9" fmla="*/ 24771 h 146724"/>
                <a:gd name="connsiteX10" fmla="*/ 78605 w 107503"/>
                <a:gd name="connsiteY10" fmla="*/ 17257 h 146724"/>
                <a:gd name="connsiteX11" fmla="*/ 52018 w 107503"/>
                <a:gd name="connsiteY11" fmla="*/ 38642 h 146724"/>
                <a:gd name="connsiteX12" fmla="*/ 38725 w 107503"/>
                <a:gd name="connsiteY12" fmla="*/ 146724 h 146724"/>
                <a:gd name="connsiteX13" fmla="*/ 18495 w 107503"/>
                <a:gd name="connsiteY13" fmla="*/ 144412 h 146724"/>
                <a:gd name="connsiteX14" fmla="*/ 31789 w 107503"/>
                <a:gd name="connsiteY14" fmla="*/ 36330 h 1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503" h="146724">
                  <a:moveTo>
                    <a:pt x="2312" y="40954"/>
                  </a:moveTo>
                  <a:lnTo>
                    <a:pt x="31211" y="43266"/>
                  </a:lnTo>
                  <a:lnTo>
                    <a:pt x="91321" y="50780"/>
                  </a:lnTo>
                  <a:lnTo>
                    <a:pt x="89009" y="66963"/>
                  </a:lnTo>
                  <a:lnTo>
                    <a:pt x="0" y="55981"/>
                  </a:lnTo>
                  <a:lnTo>
                    <a:pt x="2312" y="40954"/>
                  </a:lnTo>
                  <a:close/>
                  <a:moveTo>
                    <a:pt x="31789" y="36330"/>
                  </a:moveTo>
                  <a:cubicBezTo>
                    <a:pt x="34679" y="12055"/>
                    <a:pt x="49706" y="-2972"/>
                    <a:pt x="78605" y="496"/>
                  </a:cubicBezTo>
                  <a:cubicBezTo>
                    <a:pt x="89009" y="1652"/>
                    <a:pt x="98256" y="5119"/>
                    <a:pt x="107504" y="9743"/>
                  </a:cubicBezTo>
                  <a:lnTo>
                    <a:pt x="101146" y="24771"/>
                  </a:lnTo>
                  <a:cubicBezTo>
                    <a:pt x="94210" y="20725"/>
                    <a:pt x="86697" y="18413"/>
                    <a:pt x="78605" y="17257"/>
                  </a:cubicBezTo>
                  <a:cubicBezTo>
                    <a:pt x="61844" y="14945"/>
                    <a:pt x="53752" y="23037"/>
                    <a:pt x="52018" y="38642"/>
                  </a:cubicBezTo>
                  <a:lnTo>
                    <a:pt x="38725" y="146724"/>
                  </a:lnTo>
                  <a:lnTo>
                    <a:pt x="18495" y="144412"/>
                  </a:lnTo>
                  <a:lnTo>
                    <a:pt x="31789" y="3633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orme libre : forme 14">
              <a:extLst>
                <a:ext uri="{FF2B5EF4-FFF2-40B4-BE49-F238E27FC236}">
                  <a16:creationId xmlns:a16="http://schemas.microsoft.com/office/drawing/2014/main" id="{378EBC15-EEB4-4FE0-AC11-D2003FABAA2F}"/>
                </a:ext>
              </a:extLst>
            </p:cNvPr>
            <p:cNvSpPr/>
            <p:nvPr/>
          </p:nvSpPr>
          <p:spPr>
            <a:xfrm>
              <a:off x="2035385" y="617442"/>
              <a:ext cx="101479" cy="108632"/>
            </a:xfrm>
            <a:custGeom>
              <a:avLst/>
              <a:gdLst>
                <a:gd name="connsiteX0" fmla="*/ 2146 w 101479"/>
                <a:gd name="connsiteY0" fmla="*/ 40038 h 108632"/>
                <a:gd name="connsiteX1" fmla="*/ 63990 w 101479"/>
                <a:gd name="connsiteY1" fmla="*/ 1313 h 108632"/>
                <a:gd name="connsiteX2" fmla="*/ 66302 w 101479"/>
                <a:gd name="connsiteY2" fmla="*/ 1891 h 108632"/>
                <a:gd name="connsiteX3" fmla="*/ 99246 w 101479"/>
                <a:gd name="connsiteY3" fmla="*/ 60267 h 108632"/>
                <a:gd name="connsiteX4" fmla="*/ 95779 w 101479"/>
                <a:gd name="connsiteY4" fmla="*/ 70671 h 108632"/>
                <a:gd name="connsiteX5" fmla="*/ 14862 w 101479"/>
                <a:gd name="connsiteY5" fmla="*/ 49286 h 108632"/>
                <a:gd name="connsiteX6" fmla="*/ 18908 w 101479"/>
                <a:gd name="connsiteY6" fmla="*/ 34836 h 108632"/>
                <a:gd name="connsiteX7" fmla="*/ 87109 w 101479"/>
                <a:gd name="connsiteY7" fmla="*/ 53331 h 108632"/>
                <a:gd name="connsiteX8" fmla="*/ 81329 w 101479"/>
                <a:gd name="connsiteY8" fmla="*/ 57377 h 108632"/>
                <a:gd name="connsiteX9" fmla="*/ 62834 w 101479"/>
                <a:gd name="connsiteY9" fmla="*/ 18075 h 108632"/>
                <a:gd name="connsiteX10" fmla="*/ 21797 w 101479"/>
                <a:gd name="connsiteY10" fmla="*/ 45818 h 108632"/>
                <a:gd name="connsiteX11" fmla="*/ 48384 w 101479"/>
                <a:gd name="connsiteY11" fmla="*/ 91478 h 108632"/>
                <a:gd name="connsiteX12" fmla="*/ 79595 w 101479"/>
                <a:gd name="connsiteY12" fmla="*/ 90322 h 108632"/>
                <a:gd name="connsiteX13" fmla="*/ 83063 w 101479"/>
                <a:gd name="connsiteY13" fmla="*/ 104771 h 108632"/>
                <a:gd name="connsiteX14" fmla="*/ 41449 w 101479"/>
                <a:gd name="connsiteY14" fmla="*/ 105927 h 108632"/>
                <a:gd name="connsiteX15" fmla="*/ 2146 w 101479"/>
                <a:gd name="connsiteY15" fmla="*/ 40038 h 10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479" h="108632">
                  <a:moveTo>
                    <a:pt x="2146" y="40038"/>
                  </a:moveTo>
                  <a:cubicBezTo>
                    <a:pt x="8504" y="12295"/>
                    <a:pt x="36247" y="-5044"/>
                    <a:pt x="63990" y="1313"/>
                  </a:cubicBezTo>
                  <a:cubicBezTo>
                    <a:pt x="64568" y="1313"/>
                    <a:pt x="65724" y="1891"/>
                    <a:pt x="66302" y="1891"/>
                  </a:cubicBezTo>
                  <a:cubicBezTo>
                    <a:pt x="95201" y="9405"/>
                    <a:pt x="106760" y="33102"/>
                    <a:pt x="99246" y="60267"/>
                  </a:cubicBezTo>
                  <a:cubicBezTo>
                    <a:pt x="98091" y="63735"/>
                    <a:pt x="96935" y="67203"/>
                    <a:pt x="95779" y="70671"/>
                  </a:cubicBezTo>
                  <a:lnTo>
                    <a:pt x="14862" y="49286"/>
                  </a:lnTo>
                  <a:lnTo>
                    <a:pt x="18908" y="34836"/>
                  </a:lnTo>
                  <a:lnTo>
                    <a:pt x="87109" y="53331"/>
                  </a:lnTo>
                  <a:lnTo>
                    <a:pt x="81329" y="57377"/>
                  </a:lnTo>
                  <a:cubicBezTo>
                    <a:pt x="87109" y="35992"/>
                    <a:pt x="79595" y="22699"/>
                    <a:pt x="62834" y="18075"/>
                  </a:cubicBezTo>
                  <a:cubicBezTo>
                    <a:pt x="46073" y="13451"/>
                    <a:pt x="28155" y="22699"/>
                    <a:pt x="21797" y="45818"/>
                  </a:cubicBezTo>
                  <a:cubicBezTo>
                    <a:pt x="15440" y="70093"/>
                    <a:pt x="27577" y="85698"/>
                    <a:pt x="48384" y="91478"/>
                  </a:cubicBezTo>
                  <a:cubicBezTo>
                    <a:pt x="58788" y="94368"/>
                    <a:pt x="69192" y="93790"/>
                    <a:pt x="79595" y="90322"/>
                  </a:cubicBezTo>
                  <a:lnTo>
                    <a:pt x="83063" y="104771"/>
                  </a:lnTo>
                  <a:cubicBezTo>
                    <a:pt x="69770" y="109395"/>
                    <a:pt x="55320" y="109973"/>
                    <a:pt x="41449" y="105927"/>
                  </a:cubicBezTo>
                  <a:cubicBezTo>
                    <a:pt x="11972" y="98414"/>
                    <a:pt x="-6524" y="72983"/>
                    <a:pt x="2146" y="4003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orme libre : forme 15">
              <a:extLst>
                <a:ext uri="{FF2B5EF4-FFF2-40B4-BE49-F238E27FC236}">
                  <a16:creationId xmlns:a16="http://schemas.microsoft.com/office/drawing/2014/main" id="{0B6A75F9-3B05-47ED-B563-CBDA27F41BDD}"/>
                </a:ext>
              </a:extLst>
            </p:cNvPr>
            <p:cNvSpPr/>
            <p:nvPr/>
          </p:nvSpPr>
          <p:spPr>
            <a:xfrm>
              <a:off x="2164175" y="632120"/>
              <a:ext cx="121308" cy="139546"/>
            </a:xfrm>
            <a:custGeom>
              <a:avLst/>
              <a:gdLst>
                <a:gd name="connsiteX0" fmla="*/ 7447 w 121308"/>
                <a:gd name="connsiteY0" fmla="*/ 46167 h 139546"/>
                <a:gd name="connsiteX1" fmla="*/ 92410 w 121308"/>
                <a:gd name="connsiteY1" fmla="*/ 5130 h 139546"/>
                <a:gd name="connsiteX2" fmla="*/ 121309 w 121308"/>
                <a:gd name="connsiteY2" fmla="*/ 35763 h 139546"/>
                <a:gd name="connsiteX3" fmla="*/ 105125 w 121308"/>
                <a:gd name="connsiteY3" fmla="*/ 43277 h 139546"/>
                <a:gd name="connsiteX4" fmla="*/ 84896 w 121308"/>
                <a:gd name="connsiteY4" fmla="*/ 22469 h 139546"/>
                <a:gd name="connsiteX5" fmla="*/ 27098 w 121308"/>
                <a:gd name="connsiteY5" fmla="*/ 54258 h 139546"/>
                <a:gd name="connsiteX6" fmla="*/ 44437 w 121308"/>
                <a:gd name="connsiteY6" fmla="*/ 118992 h 139546"/>
                <a:gd name="connsiteX7" fmla="*/ 76804 w 121308"/>
                <a:gd name="connsiteY7" fmla="*/ 117258 h 139546"/>
                <a:gd name="connsiteX8" fmla="*/ 82584 w 121308"/>
                <a:gd name="connsiteY8" fmla="*/ 133441 h 139546"/>
                <a:gd name="connsiteX9" fmla="*/ 35190 w 121308"/>
                <a:gd name="connsiteY9" fmla="*/ 135175 h 139546"/>
                <a:gd name="connsiteX10" fmla="*/ 7447 w 121308"/>
                <a:gd name="connsiteY10" fmla="*/ 46167 h 13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08" h="139546">
                  <a:moveTo>
                    <a:pt x="7447" y="46167"/>
                  </a:moveTo>
                  <a:cubicBezTo>
                    <a:pt x="24786" y="5708"/>
                    <a:pt x="59465" y="-8741"/>
                    <a:pt x="92410" y="5130"/>
                  </a:cubicBezTo>
                  <a:cubicBezTo>
                    <a:pt x="105703" y="10910"/>
                    <a:pt x="116107" y="21891"/>
                    <a:pt x="121309" y="35763"/>
                  </a:cubicBezTo>
                  <a:lnTo>
                    <a:pt x="105125" y="43277"/>
                  </a:lnTo>
                  <a:cubicBezTo>
                    <a:pt x="101657" y="34029"/>
                    <a:pt x="94143" y="26515"/>
                    <a:pt x="84896" y="22469"/>
                  </a:cubicBezTo>
                  <a:cubicBezTo>
                    <a:pt x="62355" y="13222"/>
                    <a:pt x="39814" y="24781"/>
                    <a:pt x="27098" y="54258"/>
                  </a:cubicBezTo>
                  <a:cubicBezTo>
                    <a:pt x="14383" y="83735"/>
                    <a:pt x="21318" y="109166"/>
                    <a:pt x="44437" y="118992"/>
                  </a:cubicBezTo>
                  <a:cubicBezTo>
                    <a:pt x="54841" y="123038"/>
                    <a:pt x="66979" y="122460"/>
                    <a:pt x="76804" y="117258"/>
                  </a:cubicBezTo>
                  <a:lnTo>
                    <a:pt x="82584" y="133441"/>
                  </a:lnTo>
                  <a:cubicBezTo>
                    <a:pt x="68134" y="140955"/>
                    <a:pt x="50217" y="141533"/>
                    <a:pt x="35190" y="135175"/>
                  </a:cubicBezTo>
                  <a:cubicBezTo>
                    <a:pt x="4557" y="121882"/>
                    <a:pt x="-9893" y="87781"/>
                    <a:pt x="7447" y="46167"/>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orme libre : forme 16">
              <a:extLst>
                <a:ext uri="{FF2B5EF4-FFF2-40B4-BE49-F238E27FC236}">
                  <a16:creationId xmlns:a16="http://schemas.microsoft.com/office/drawing/2014/main" id="{6E1ECC3A-27F9-4063-A218-616B9562E0AC}"/>
                </a:ext>
              </a:extLst>
            </p:cNvPr>
            <p:cNvSpPr/>
            <p:nvPr/>
          </p:nvSpPr>
          <p:spPr>
            <a:xfrm>
              <a:off x="2276793" y="720471"/>
              <a:ext cx="104044" cy="106364"/>
            </a:xfrm>
            <a:custGeom>
              <a:avLst/>
              <a:gdLst>
                <a:gd name="connsiteX0" fmla="*/ 8113 w 104044"/>
                <a:gd name="connsiteY0" fmla="*/ 27173 h 106364"/>
                <a:gd name="connsiteX1" fmla="*/ 79204 w 104044"/>
                <a:gd name="connsiteY1" fmla="*/ 7522 h 106364"/>
                <a:gd name="connsiteX2" fmla="*/ 95388 w 104044"/>
                <a:gd name="connsiteY2" fmla="*/ 79191 h 106364"/>
                <a:gd name="connsiteX3" fmla="*/ 24875 w 104044"/>
                <a:gd name="connsiteY3" fmla="*/ 98842 h 106364"/>
                <a:gd name="connsiteX4" fmla="*/ 8113 w 104044"/>
                <a:gd name="connsiteY4" fmla="*/ 27173 h 106364"/>
                <a:gd name="connsiteX5" fmla="*/ 77471 w 104044"/>
                <a:gd name="connsiteY5" fmla="*/ 68210 h 106364"/>
                <a:gd name="connsiteX6" fmla="*/ 71113 w 104044"/>
                <a:gd name="connsiteY6" fmla="*/ 21971 h 106364"/>
                <a:gd name="connsiteX7" fmla="*/ 27186 w 104044"/>
                <a:gd name="connsiteY7" fmla="*/ 38155 h 106364"/>
                <a:gd name="connsiteX8" fmla="*/ 34122 w 104044"/>
                <a:gd name="connsiteY8" fmla="*/ 84393 h 106364"/>
                <a:gd name="connsiteX9" fmla="*/ 77471 w 104044"/>
                <a:gd name="connsiteY9" fmla="*/ 68210 h 10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44" h="106364">
                  <a:moveTo>
                    <a:pt x="8113" y="27173"/>
                  </a:moveTo>
                  <a:cubicBezTo>
                    <a:pt x="25453" y="-1726"/>
                    <a:pt x="56085" y="-6350"/>
                    <a:pt x="79204" y="7522"/>
                  </a:cubicBezTo>
                  <a:cubicBezTo>
                    <a:pt x="102324" y="21393"/>
                    <a:pt x="112727" y="50292"/>
                    <a:pt x="95388" y="79191"/>
                  </a:cubicBezTo>
                  <a:cubicBezTo>
                    <a:pt x="78049" y="108090"/>
                    <a:pt x="47416" y="112714"/>
                    <a:pt x="24875" y="98842"/>
                  </a:cubicBezTo>
                  <a:cubicBezTo>
                    <a:pt x="2333" y="84971"/>
                    <a:pt x="-8648" y="56072"/>
                    <a:pt x="8113" y="27173"/>
                  </a:cubicBezTo>
                  <a:close/>
                  <a:moveTo>
                    <a:pt x="77471" y="68210"/>
                  </a:moveTo>
                  <a:cubicBezTo>
                    <a:pt x="88452" y="49136"/>
                    <a:pt x="86140" y="31219"/>
                    <a:pt x="71113" y="21971"/>
                  </a:cubicBezTo>
                  <a:cubicBezTo>
                    <a:pt x="56085" y="12724"/>
                    <a:pt x="38168" y="19082"/>
                    <a:pt x="27186" y="38155"/>
                  </a:cubicBezTo>
                  <a:cubicBezTo>
                    <a:pt x="16205" y="57228"/>
                    <a:pt x="18517" y="75145"/>
                    <a:pt x="34122" y="84393"/>
                  </a:cubicBezTo>
                  <a:cubicBezTo>
                    <a:pt x="49728" y="93641"/>
                    <a:pt x="65911" y="87283"/>
                    <a:pt x="77471" y="6821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orme libre : forme 17">
              <a:extLst>
                <a:ext uri="{FF2B5EF4-FFF2-40B4-BE49-F238E27FC236}">
                  <a16:creationId xmlns:a16="http://schemas.microsoft.com/office/drawing/2014/main" id="{BD484799-9B55-4A20-A4DE-4176D8F2973E}"/>
                </a:ext>
              </a:extLst>
            </p:cNvPr>
            <p:cNvSpPr/>
            <p:nvPr/>
          </p:nvSpPr>
          <p:spPr>
            <a:xfrm>
              <a:off x="2406281" y="773661"/>
              <a:ext cx="108074" cy="129459"/>
            </a:xfrm>
            <a:custGeom>
              <a:avLst/>
              <a:gdLst>
                <a:gd name="connsiteX0" fmla="*/ 53752 w 108074"/>
                <a:gd name="connsiteY0" fmla="*/ 49698 h 129459"/>
                <a:gd name="connsiteX1" fmla="*/ 18495 w 108074"/>
                <a:gd name="connsiteY1" fmla="*/ 21378 h 129459"/>
                <a:gd name="connsiteX2" fmla="*/ 28899 w 108074"/>
                <a:gd name="connsiteY2" fmla="*/ 8662 h 129459"/>
                <a:gd name="connsiteX3" fmla="*/ 80339 w 108074"/>
                <a:gd name="connsiteY3" fmla="*/ 50276 h 129459"/>
                <a:gd name="connsiteX4" fmla="*/ 16183 w 108074"/>
                <a:gd name="connsiteY4" fmla="*/ 129459 h 129459"/>
                <a:gd name="connsiteX5" fmla="*/ 0 w 108074"/>
                <a:gd name="connsiteY5" fmla="*/ 116744 h 129459"/>
                <a:gd name="connsiteX6" fmla="*/ 53752 w 108074"/>
                <a:gd name="connsiteY6" fmla="*/ 49698 h 129459"/>
                <a:gd name="connsiteX7" fmla="*/ 80339 w 108074"/>
                <a:gd name="connsiteY7" fmla="*/ 5772 h 129459"/>
                <a:gd name="connsiteX8" fmla="*/ 102302 w 108074"/>
                <a:gd name="connsiteY8" fmla="*/ 3460 h 129459"/>
                <a:gd name="connsiteX9" fmla="*/ 104614 w 108074"/>
                <a:gd name="connsiteY9" fmla="*/ 25423 h 129459"/>
                <a:gd name="connsiteX10" fmla="*/ 82651 w 108074"/>
                <a:gd name="connsiteY10" fmla="*/ 26579 h 129459"/>
                <a:gd name="connsiteX11" fmla="*/ 80339 w 108074"/>
                <a:gd name="connsiteY11" fmla="*/ 5772 h 129459"/>
                <a:gd name="connsiteX12" fmla="*/ 80339 w 108074"/>
                <a:gd name="connsiteY12" fmla="*/ 5772 h 12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74" h="129459">
                  <a:moveTo>
                    <a:pt x="53752" y="49698"/>
                  </a:moveTo>
                  <a:lnTo>
                    <a:pt x="18495" y="21378"/>
                  </a:lnTo>
                  <a:lnTo>
                    <a:pt x="28899" y="8662"/>
                  </a:lnTo>
                  <a:lnTo>
                    <a:pt x="80339" y="50276"/>
                  </a:lnTo>
                  <a:lnTo>
                    <a:pt x="16183" y="129459"/>
                  </a:lnTo>
                  <a:lnTo>
                    <a:pt x="0" y="116744"/>
                  </a:lnTo>
                  <a:lnTo>
                    <a:pt x="53752" y="49698"/>
                  </a:lnTo>
                  <a:close/>
                  <a:moveTo>
                    <a:pt x="80339" y="5772"/>
                  </a:moveTo>
                  <a:cubicBezTo>
                    <a:pt x="85541" y="-1164"/>
                    <a:pt x="95366" y="-1742"/>
                    <a:pt x="102302" y="3460"/>
                  </a:cubicBezTo>
                  <a:cubicBezTo>
                    <a:pt x="109238" y="8662"/>
                    <a:pt x="109816" y="18488"/>
                    <a:pt x="104614" y="25423"/>
                  </a:cubicBezTo>
                  <a:cubicBezTo>
                    <a:pt x="98834" y="31781"/>
                    <a:pt x="89009" y="32359"/>
                    <a:pt x="82651" y="26579"/>
                  </a:cubicBezTo>
                  <a:cubicBezTo>
                    <a:pt x="76871" y="21378"/>
                    <a:pt x="75715" y="12708"/>
                    <a:pt x="80339" y="5772"/>
                  </a:cubicBezTo>
                  <a:lnTo>
                    <a:pt x="80339" y="5772"/>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orme libre : forme 18">
              <a:extLst>
                <a:ext uri="{FF2B5EF4-FFF2-40B4-BE49-F238E27FC236}">
                  <a16:creationId xmlns:a16="http://schemas.microsoft.com/office/drawing/2014/main" id="{9D54C4EA-3421-4D91-9298-6B02EC0A36A1}"/>
                </a:ext>
              </a:extLst>
            </p:cNvPr>
            <p:cNvSpPr/>
            <p:nvPr/>
          </p:nvSpPr>
          <p:spPr>
            <a:xfrm>
              <a:off x="2467547" y="872487"/>
              <a:ext cx="125499" cy="136402"/>
            </a:xfrm>
            <a:custGeom>
              <a:avLst/>
              <a:gdLst>
                <a:gd name="connsiteX0" fmla="*/ 73981 w 125499"/>
                <a:gd name="connsiteY0" fmla="*/ 0 h 136402"/>
                <a:gd name="connsiteX1" fmla="*/ 85541 w 125499"/>
                <a:gd name="connsiteY1" fmla="*/ 12138 h 136402"/>
                <a:gd name="connsiteX2" fmla="*/ 75137 w 125499"/>
                <a:gd name="connsiteY2" fmla="*/ 24853 h 136402"/>
                <a:gd name="connsiteX3" fmla="*/ 75715 w 125499"/>
                <a:gd name="connsiteY3" fmla="*/ 25431 h 136402"/>
                <a:gd name="connsiteX4" fmla="*/ 115018 w 125499"/>
                <a:gd name="connsiteY4" fmla="*/ 39880 h 136402"/>
                <a:gd name="connsiteX5" fmla="*/ 108660 w 125499"/>
                <a:gd name="connsiteY5" fmla="*/ 93055 h 136402"/>
                <a:gd name="connsiteX6" fmla="*/ 62422 w 125499"/>
                <a:gd name="connsiteY6" fmla="*/ 136403 h 136402"/>
                <a:gd name="connsiteX7" fmla="*/ 48550 w 125499"/>
                <a:gd name="connsiteY7" fmla="*/ 121375 h 136402"/>
                <a:gd name="connsiteX8" fmla="*/ 92476 w 125499"/>
                <a:gd name="connsiteY8" fmla="*/ 79761 h 136402"/>
                <a:gd name="connsiteX9" fmla="*/ 97100 w 125499"/>
                <a:gd name="connsiteY9" fmla="*/ 46816 h 136402"/>
                <a:gd name="connsiteX10" fmla="*/ 65311 w 125499"/>
                <a:gd name="connsiteY10" fmla="*/ 36991 h 136402"/>
                <a:gd name="connsiteX11" fmla="*/ 14449 w 125499"/>
                <a:gd name="connsiteY11" fmla="*/ 84963 h 136402"/>
                <a:gd name="connsiteX12" fmla="*/ 0 w 125499"/>
                <a:gd name="connsiteY12" fmla="*/ 69935 h 136402"/>
                <a:gd name="connsiteX13" fmla="*/ 73981 w 125499"/>
                <a:gd name="connsiteY13" fmla="*/ 0 h 13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499" h="136402">
                  <a:moveTo>
                    <a:pt x="73981" y="0"/>
                  </a:moveTo>
                  <a:lnTo>
                    <a:pt x="85541" y="12138"/>
                  </a:lnTo>
                  <a:lnTo>
                    <a:pt x="75137" y="24853"/>
                  </a:lnTo>
                  <a:lnTo>
                    <a:pt x="75715" y="25431"/>
                  </a:lnTo>
                  <a:cubicBezTo>
                    <a:pt x="90165" y="25431"/>
                    <a:pt x="104036" y="28321"/>
                    <a:pt x="115018" y="39880"/>
                  </a:cubicBezTo>
                  <a:cubicBezTo>
                    <a:pt x="131201" y="57220"/>
                    <a:pt x="128311" y="75137"/>
                    <a:pt x="108660" y="93055"/>
                  </a:cubicBezTo>
                  <a:lnTo>
                    <a:pt x="62422" y="136403"/>
                  </a:lnTo>
                  <a:lnTo>
                    <a:pt x="48550" y="121375"/>
                  </a:lnTo>
                  <a:lnTo>
                    <a:pt x="92476" y="79761"/>
                  </a:lnTo>
                  <a:cubicBezTo>
                    <a:pt x="105192" y="67623"/>
                    <a:pt x="107504" y="57798"/>
                    <a:pt x="97100" y="46816"/>
                  </a:cubicBezTo>
                  <a:cubicBezTo>
                    <a:pt x="89587" y="38725"/>
                    <a:pt x="80339" y="36991"/>
                    <a:pt x="65311" y="36991"/>
                  </a:cubicBezTo>
                  <a:lnTo>
                    <a:pt x="14449" y="84963"/>
                  </a:lnTo>
                  <a:lnTo>
                    <a:pt x="0" y="69935"/>
                  </a:lnTo>
                  <a:lnTo>
                    <a:pt x="73981"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orme libre : forme 19">
              <a:extLst>
                <a:ext uri="{FF2B5EF4-FFF2-40B4-BE49-F238E27FC236}">
                  <a16:creationId xmlns:a16="http://schemas.microsoft.com/office/drawing/2014/main" id="{446AAF19-68C0-4B66-AA33-E90415BD71FD}"/>
                </a:ext>
              </a:extLst>
            </p:cNvPr>
            <p:cNvSpPr/>
            <p:nvPr/>
          </p:nvSpPr>
          <p:spPr>
            <a:xfrm>
              <a:off x="2625335" y="1084027"/>
              <a:ext cx="131201" cy="139870"/>
            </a:xfrm>
            <a:custGeom>
              <a:avLst/>
              <a:gdLst>
                <a:gd name="connsiteX0" fmla="*/ 121953 w 131201"/>
                <a:gd name="connsiteY0" fmla="*/ 0 h 139870"/>
                <a:gd name="connsiteX1" fmla="*/ 131201 w 131201"/>
                <a:gd name="connsiteY1" fmla="*/ 18495 h 139870"/>
                <a:gd name="connsiteX2" fmla="*/ 25431 w 131201"/>
                <a:gd name="connsiteY2" fmla="*/ 73403 h 139870"/>
                <a:gd name="connsiteX3" fmla="*/ 55486 w 131201"/>
                <a:gd name="connsiteY3" fmla="*/ 131779 h 139870"/>
                <a:gd name="connsiteX4" fmla="*/ 39880 w 131201"/>
                <a:gd name="connsiteY4" fmla="*/ 139871 h 139870"/>
                <a:gd name="connsiteX5" fmla="*/ 0 w 131201"/>
                <a:gd name="connsiteY5" fmla="*/ 63000 h 139870"/>
                <a:gd name="connsiteX6" fmla="*/ 121953 w 131201"/>
                <a:gd name="connsiteY6" fmla="*/ 0 h 13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1" h="139870">
                  <a:moveTo>
                    <a:pt x="121953" y="0"/>
                  </a:moveTo>
                  <a:lnTo>
                    <a:pt x="131201" y="18495"/>
                  </a:lnTo>
                  <a:lnTo>
                    <a:pt x="25431" y="73403"/>
                  </a:lnTo>
                  <a:lnTo>
                    <a:pt x="55486" y="131779"/>
                  </a:lnTo>
                  <a:lnTo>
                    <a:pt x="39880" y="139871"/>
                  </a:lnTo>
                  <a:lnTo>
                    <a:pt x="0" y="63000"/>
                  </a:lnTo>
                  <a:lnTo>
                    <a:pt x="121953"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orme libre : forme 20">
              <a:extLst>
                <a:ext uri="{FF2B5EF4-FFF2-40B4-BE49-F238E27FC236}">
                  <a16:creationId xmlns:a16="http://schemas.microsoft.com/office/drawing/2014/main" id="{D60FD8DB-BD1E-4169-B09E-EAFFBEEE1962}"/>
                </a:ext>
              </a:extLst>
            </p:cNvPr>
            <p:cNvSpPr/>
            <p:nvPr/>
          </p:nvSpPr>
          <p:spPr>
            <a:xfrm>
              <a:off x="2692959" y="1218696"/>
              <a:ext cx="145321" cy="96522"/>
            </a:xfrm>
            <a:custGeom>
              <a:avLst/>
              <a:gdLst>
                <a:gd name="connsiteX0" fmla="*/ 80339 w 145321"/>
                <a:gd name="connsiteY0" fmla="*/ 47972 h 96522"/>
                <a:gd name="connsiteX1" fmla="*/ 65311 w 145321"/>
                <a:gd name="connsiteY1" fmla="*/ 5202 h 96522"/>
                <a:gd name="connsiteX2" fmla="*/ 80917 w 145321"/>
                <a:gd name="connsiteY2" fmla="*/ 0 h 96522"/>
                <a:gd name="connsiteX3" fmla="*/ 102880 w 145321"/>
                <a:gd name="connsiteY3" fmla="*/ 62422 h 96522"/>
                <a:gd name="connsiteX4" fmla="*/ 6936 w 145321"/>
                <a:gd name="connsiteY4" fmla="*/ 96522 h 96522"/>
                <a:gd name="connsiteX5" fmla="*/ 0 w 145321"/>
                <a:gd name="connsiteY5" fmla="*/ 76871 h 96522"/>
                <a:gd name="connsiteX6" fmla="*/ 80339 w 145321"/>
                <a:gd name="connsiteY6" fmla="*/ 47972 h 96522"/>
                <a:gd name="connsiteX7" fmla="*/ 126577 w 145321"/>
                <a:gd name="connsiteY7" fmla="*/ 24275 h 96522"/>
                <a:gd name="connsiteX8" fmla="*/ 145073 w 145321"/>
                <a:gd name="connsiteY8" fmla="*/ 36413 h 96522"/>
                <a:gd name="connsiteX9" fmla="*/ 136981 w 145321"/>
                <a:gd name="connsiteY9" fmla="*/ 53174 h 96522"/>
                <a:gd name="connsiteX10" fmla="*/ 118486 w 145321"/>
                <a:gd name="connsiteY10" fmla="*/ 41036 h 96522"/>
                <a:gd name="connsiteX11" fmla="*/ 126577 w 145321"/>
                <a:gd name="connsiteY11" fmla="*/ 24275 h 9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321" h="96522">
                  <a:moveTo>
                    <a:pt x="80339" y="47972"/>
                  </a:moveTo>
                  <a:lnTo>
                    <a:pt x="65311" y="5202"/>
                  </a:lnTo>
                  <a:lnTo>
                    <a:pt x="80917" y="0"/>
                  </a:lnTo>
                  <a:lnTo>
                    <a:pt x="102880" y="62422"/>
                  </a:lnTo>
                  <a:lnTo>
                    <a:pt x="6936" y="96522"/>
                  </a:lnTo>
                  <a:lnTo>
                    <a:pt x="0" y="76871"/>
                  </a:lnTo>
                  <a:lnTo>
                    <a:pt x="80339" y="47972"/>
                  </a:lnTo>
                  <a:close/>
                  <a:moveTo>
                    <a:pt x="126577" y="24275"/>
                  </a:moveTo>
                  <a:cubicBezTo>
                    <a:pt x="135247" y="22541"/>
                    <a:pt x="143339" y="27743"/>
                    <a:pt x="145073" y="36413"/>
                  </a:cubicBezTo>
                  <a:cubicBezTo>
                    <a:pt x="146228" y="43348"/>
                    <a:pt x="143339" y="50284"/>
                    <a:pt x="136981" y="53174"/>
                  </a:cubicBezTo>
                  <a:cubicBezTo>
                    <a:pt x="128311" y="54908"/>
                    <a:pt x="120219" y="49706"/>
                    <a:pt x="118486" y="41036"/>
                  </a:cubicBezTo>
                  <a:cubicBezTo>
                    <a:pt x="117329" y="34679"/>
                    <a:pt x="120219" y="27743"/>
                    <a:pt x="126577" y="24275"/>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orme libre : forme 21">
              <a:extLst>
                <a:ext uri="{FF2B5EF4-FFF2-40B4-BE49-F238E27FC236}">
                  <a16:creationId xmlns:a16="http://schemas.microsoft.com/office/drawing/2014/main" id="{37654640-AEEC-4BAD-9063-2005159DB262}"/>
                </a:ext>
              </a:extLst>
            </p:cNvPr>
            <p:cNvSpPr/>
            <p:nvPr/>
          </p:nvSpPr>
          <p:spPr>
            <a:xfrm>
              <a:off x="2723013" y="1353943"/>
              <a:ext cx="156776" cy="91320"/>
            </a:xfrm>
            <a:custGeom>
              <a:avLst/>
              <a:gdLst>
                <a:gd name="connsiteX0" fmla="*/ 106348 w 156776"/>
                <a:gd name="connsiteY0" fmla="*/ 26587 h 91320"/>
                <a:gd name="connsiteX1" fmla="*/ 155476 w 156776"/>
                <a:gd name="connsiteY1" fmla="*/ 60110 h 91320"/>
                <a:gd name="connsiteX2" fmla="*/ 155476 w 156776"/>
                <a:gd name="connsiteY2" fmla="*/ 90165 h 91320"/>
                <a:gd name="connsiteX3" fmla="*/ 139293 w 156776"/>
                <a:gd name="connsiteY3" fmla="*/ 89009 h 91320"/>
                <a:gd name="connsiteX4" fmla="*/ 139293 w 156776"/>
                <a:gd name="connsiteY4" fmla="*/ 65312 h 91320"/>
                <a:gd name="connsiteX5" fmla="*/ 110972 w 156776"/>
                <a:gd name="connsiteY5" fmla="*/ 46816 h 91320"/>
                <a:gd name="connsiteX6" fmla="*/ 4046 w 156776"/>
                <a:gd name="connsiteY6" fmla="*/ 68201 h 91320"/>
                <a:gd name="connsiteX7" fmla="*/ 0 w 156776"/>
                <a:gd name="connsiteY7" fmla="*/ 47972 h 91320"/>
                <a:gd name="connsiteX8" fmla="*/ 106348 w 156776"/>
                <a:gd name="connsiteY8" fmla="*/ 26587 h 91320"/>
                <a:gd name="connsiteX9" fmla="*/ 93055 w 156776"/>
                <a:gd name="connsiteY9" fmla="*/ 0 h 91320"/>
                <a:gd name="connsiteX10" fmla="*/ 99990 w 156776"/>
                <a:gd name="connsiteY10" fmla="*/ 28321 h 91320"/>
                <a:gd name="connsiteX11" fmla="*/ 112128 w 156776"/>
                <a:gd name="connsiteY11" fmla="*/ 87853 h 91320"/>
                <a:gd name="connsiteX12" fmla="*/ 95944 w 156776"/>
                <a:gd name="connsiteY12" fmla="*/ 91321 h 91320"/>
                <a:gd name="connsiteX13" fmla="*/ 78605 w 156776"/>
                <a:gd name="connsiteY13" fmla="*/ 3468 h 91320"/>
                <a:gd name="connsiteX14" fmla="*/ 93055 w 156776"/>
                <a:gd name="connsiteY14" fmla="*/ 0 h 9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776" h="91320">
                  <a:moveTo>
                    <a:pt x="106348" y="26587"/>
                  </a:moveTo>
                  <a:cubicBezTo>
                    <a:pt x="130045" y="21963"/>
                    <a:pt x="149696" y="31211"/>
                    <a:pt x="155476" y="60110"/>
                  </a:cubicBezTo>
                  <a:cubicBezTo>
                    <a:pt x="157210" y="69935"/>
                    <a:pt x="157210" y="80339"/>
                    <a:pt x="155476" y="90165"/>
                  </a:cubicBezTo>
                  <a:lnTo>
                    <a:pt x="139293" y="89009"/>
                  </a:lnTo>
                  <a:cubicBezTo>
                    <a:pt x="141027" y="81495"/>
                    <a:pt x="141027" y="73403"/>
                    <a:pt x="139293" y="65312"/>
                  </a:cubicBezTo>
                  <a:cubicBezTo>
                    <a:pt x="135825" y="48550"/>
                    <a:pt x="125999" y="43926"/>
                    <a:pt x="110972" y="46816"/>
                  </a:cubicBezTo>
                  <a:lnTo>
                    <a:pt x="4046" y="68201"/>
                  </a:lnTo>
                  <a:lnTo>
                    <a:pt x="0" y="47972"/>
                  </a:lnTo>
                  <a:lnTo>
                    <a:pt x="106348" y="26587"/>
                  </a:lnTo>
                  <a:close/>
                  <a:moveTo>
                    <a:pt x="93055" y="0"/>
                  </a:moveTo>
                  <a:lnTo>
                    <a:pt x="99990" y="28321"/>
                  </a:lnTo>
                  <a:lnTo>
                    <a:pt x="112128" y="87853"/>
                  </a:lnTo>
                  <a:lnTo>
                    <a:pt x="95944" y="91321"/>
                  </a:lnTo>
                  <a:lnTo>
                    <a:pt x="78605" y="3468"/>
                  </a:lnTo>
                  <a:lnTo>
                    <a:pt x="93055"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orme libre : forme 22">
              <a:extLst>
                <a:ext uri="{FF2B5EF4-FFF2-40B4-BE49-F238E27FC236}">
                  <a16:creationId xmlns:a16="http://schemas.microsoft.com/office/drawing/2014/main" id="{072E9DA6-30E2-40F8-9741-76DA1762ADDA}"/>
                </a:ext>
              </a:extLst>
            </p:cNvPr>
            <p:cNvSpPr/>
            <p:nvPr/>
          </p:nvSpPr>
          <p:spPr>
            <a:xfrm>
              <a:off x="2739144" y="1487188"/>
              <a:ext cx="107090" cy="99102"/>
            </a:xfrm>
            <a:custGeom>
              <a:avLst/>
              <a:gdLst>
                <a:gd name="connsiteX0" fmla="*/ 50915 w 107090"/>
                <a:gd name="connsiteY0" fmla="*/ 268 h 99102"/>
                <a:gd name="connsiteX1" fmla="*/ 106979 w 107090"/>
                <a:gd name="connsiteY1" fmla="*/ 46506 h 99102"/>
                <a:gd name="connsiteX2" fmla="*/ 106979 w 107090"/>
                <a:gd name="connsiteY2" fmla="*/ 49396 h 99102"/>
                <a:gd name="connsiteX3" fmla="*/ 61896 w 107090"/>
                <a:gd name="connsiteY3" fmla="*/ 99102 h 99102"/>
                <a:gd name="connsiteX4" fmla="*/ 50337 w 107090"/>
                <a:gd name="connsiteY4" fmla="*/ 99102 h 99102"/>
                <a:gd name="connsiteX5" fmla="*/ 45135 w 107090"/>
                <a:gd name="connsiteY5" fmla="*/ 15873 h 99102"/>
                <a:gd name="connsiteX6" fmla="*/ 60162 w 107090"/>
                <a:gd name="connsiteY6" fmla="*/ 14718 h 99102"/>
                <a:gd name="connsiteX7" fmla="*/ 64208 w 107090"/>
                <a:gd name="connsiteY7" fmla="*/ 85231 h 99102"/>
                <a:gd name="connsiteX8" fmla="*/ 59006 w 107090"/>
                <a:gd name="connsiteY8" fmla="*/ 81185 h 99102"/>
                <a:gd name="connsiteX9" fmla="*/ 90217 w 107090"/>
                <a:gd name="connsiteY9" fmla="*/ 51130 h 99102"/>
                <a:gd name="connsiteX10" fmla="*/ 50915 w 107090"/>
                <a:gd name="connsiteY10" fmla="*/ 21075 h 99102"/>
                <a:gd name="connsiteX11" fmla="*/ 16236 w 107090"/>
                <a:gd name="connsiteY11" fmla="*/ 60956 h 99102"/>
                <a:gd name="connsiteX12" fmla="*/ 27217 w 107090"/>
                <a:gd name="connsiteY12" fmla="*/ 89855 h 99102"/>
                <a:gd name="connsiteX13" fmla="*/ 14502 w 107090"/>
                <a:gd name="connsiteY13" fmla="*/ 97946 h 99102"/>
                <a:gd name="connsiteX14" fmla="*/ 53 w 107090"/>
                <a:gd name="connsiteY14" fmla="*/ 59222 h 99102"/>
                <a:gd name="connsiteX15" fmla="*/ 50915 w 107090"/>
                <a:gd name="connsiteY15" fmla="*/ 268 h 9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090" h="99102">
                  <a:moveTo>
                    <a:pt x="50915" y="268"/>
                  </a:moveTo>
                  <a:cubicBezTo>
                    <a:pt x="79236" y="-2622"/>
                    <a:pt x="104089" y="18185"/>
                    <a:pt x="106979" y="46506"/>
                  </a:cubicBezTo>
                  <a:cubicBezTo>
                    <a:pt x="106979" y="47662"/>
                    <a:pt x="106979" y="48240"/>
                    <a:pt x="106979" y="49396"/>
                  </a:cubicBezTo>
                  <a:cubicBezTo>
                    <a:pt x="108712" y="78873"/>
                    <a:pt x="90217" y="97368"/>
                    <a:pt x="61896" y="99102"/>
                  </a:cubicBezTo>
                  <a:cubicBezTo>
                    <a:pt x="58428" y="99102"/>
                    <a:pt x="54383" y="99102"/>
                    <a:pt x="50337" y="99102"/>
                  </a:cubicBezTo>
                  <a:lnTo>
                    <a:pt x="45135" y="15873"/>
                  </a:lnTo>
                  <a:lnTo>
                    <a:pt x="60162" y="14718"/>
                  </a:lnTo>
                  <a:lnTo>
                    <a:pt x="64208" y="85231"/>
                  </a:lnTo>
                  <a:lnTo>
                    <a:pt x="59006" y="81185"/>
                  </a:lnTo>
                  <a:cubicBezTo>
                    <a:pt x="80970" y="80029"/>
                    <a:pt x="91373" y="68469"/>
                    <a:pt x="90217" y="51130"/>
                  </a:cubicBezTo>
                  <a:cubicBezTo>
                    <a:pt x="89061" y="33791"/>
                    <a:pt x="75190" y="19341"/>
                    <a:pt x="50915" y="21075"/>
                  </a:cubicBezTo>
                  <a:cubicBezTo>
                    <a:pt x="26062" y="22809"/>
                    <a:pt x="14502" y="38993"/>
                    <a:pt x="16236" y="60956"/>
                  </a:cubicBezTo>
                  <a:cubicBezTo>
                    <a:pt x="16814" y="71359"/>
                    <a:pt x="20860" y="81185"/>
                    <a:pt x="27217" y="89855"/>
                  </a:cubicBezTo>
                  <a:lnTo>
                    <a:pt x="14502" y="97946"/>
                  </a:lnTo>
                  <a:cubicBezTo>
                    <a:pt x="5832" y="86965"/>
                    <a:pt x="1208" y="73093"/>
                    <a:pt x="53" y="59222"/>
                  </a:cubicBezTo>
                  <a:cubicBezTo>
                    <a:pt x="-1103" y="28011"/>
                    <a:pt x="16814" y="2580"/>
                    <a:pt x="50915" y="26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orme libre : forme 23">
              <a:extLst>
                <a:ext uri="{FF2B5EF4-FFF2-40B4-BE49-F238E27FC236}">
                  <a16:creationId xmlns:a16="http://schemas.microsoft.com/office/drawing/2014/main" id="{957AD2F2-70BF-4B43-95FF-29377DFD993D}"/>
                </a:ext>
              </a:extLst>
            </p:cNvPr>
            <p:cNvSpPr/>
            <p:nvPr/>
          </p:nvSpPr>
          <p:spPr>
            <a:xfrm>
              <a:off x="2737896" y="1620646"/>
              <a:ext cx="140820" cy="104937"/>
            </a:xfrm>
            <a:custGeom>
              <a:avLst/>
              <a:gdLst>
                <a:gd name="connsiteX0" fmla="*/ 74704 w 140820"/>
                <a:gd name="connsiteY0" fmla="*/ 323 h 104937"/>
                <a:gd name="connsiteX1" fmla="*/ 140594 w 140820"/>
                <a:gd name="connsiteY1" fmla="*/ 67946 h 104937"/>
                <a:gd name="connsiteX2" fmla="*/ 120942 w 140820"/>
                <a:gd name="connsiteY2" fmla="*/ 104937 h 104937"/>
                <a:gd name="connsiteX3" fmla="*/ 108805 w 140820"/>
                <a:gd name="connsiteY3" fmla="*/ 92222 h 104937"/>
                <a:gd name="connsiteX4" fmla="*/ 122676 w 140820"/>
                <a:gd name="connsiteY4" fmla="*/ 66790 h 104937"/>
                <a:gd name="connsiteX5" fmla="*/ 74126 w 140820"/>
                <a:gd name="connsiteY5" fmla="*/ 22286 h 104937"/>
                <a:gd name="connsiteX6" fmla="*/ 18640 w 140820"/>
                <a:gd name="connsiteY6" fmla="*/ 59277 h 104937"/>
                <a:gd name="connsiteX7" fmla="*/ 30778 w 140820"/>
                <a:gd name="connsiteY7" fmla="*/ 89332 h 104937"/>
                <a:gd name="connsiteX8" fmla="*/ 16906 w 140820"/>
                <a:gd name="connsiteY8" fmla="*/ 100313 h 104937"/>
                <a:gd name="connsiteX9" fmla="*/ 145 w 140820"/>
                <a:gd name="connsiteY9" fmla="*/ 55809 h 104937"/>
                <a:gd name="connsiteX10" fmla="*/ 74704 w 140820"/>
                <a:gd name="connsiteY10" fmla="*/ 32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820" h="104937">
                  <a:moveTo>
                    <a:pt x="74704" y="323"/>
                  </a:moveTo>
                  <a:cubicBezTo>
                    <a:pt x="118630" y="3791"/>
                    <a:pt x="143483" y="32112"/>
                    <a:pt x="140594" y="67946"/>
                  </a:cubicBezTo>
                  <a:cubicBezTo>
                    <a:pt x="139438" y="82396"/>
                    <a:pt x="132502" y="95689"/>
                    <a:pt x="120942" y="104937"/>
                  </a:cubicBezTo>
                  <a:lnTo>
                    <a:pt x="108805" y="92222"/>
                  </a:lnTo>
                  <a:cubicBezTo>
                    <a:pt x="116896" y="85864"/>
                    <a:pt x="121520" y="76616"/>
                    <a:pt x="122676" y="66790"/>
                  </a:cubicBezTo>
                  <a:cubicBezTo>
                    <a:pt x="124410" y="42515"/>
                    <a:pt x="105915" y="24598"/>
                    <a:pt x="74126" y="22286"/>
                  </a:cubicBezTo>
                  <a:cubicBezTo>
                    <a:pt x="42337" y="19974"/>
                    <a:pt x="20374" y="34424"/>
                    <a:pt x="18640" y="59277"/>
                  </a:cubicBezTo>
                  <a:cubicBezTo>
                    <a:pt x="18062" y="70836"/>
                    <a:pt x="22108" y="81818"/>
                    <a:pt x="30778" y="89332"/>
                  </a:cubicBezTo>
                  <a:lnTo>
                    <a:pt x="16906" y="100313"/>
                  </a:lnTo>
                  <a:cubicBezTo>
                    <a:pt x="4769" y="88754"/>
                    <a:pt x="-1011" y="72570"/>
                    <a:pt x="145" y="55809"/>
                  </a:cubicBezTo>
                  <a:cubicBezTo>
                    <a:pt x="2457" y="21708"/>
                    <a:pt x="29622" y="-3145"/>
                    <a:pt x="74704" y="323"/>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orme libre : forme 24">
              <a:extLst>
                <a:ext uri="{FF2B5EF4-FFF2-40B4-BE49-F238E27FC236}">
                  <a16:creationId xmlns:a16="http://schemas.microsoft.com/office/drawing/2014/main" id="{49CB73BD-3F6D-40E6-873C-657FDCFBB955}"/>
                </a:ext>
              </a:extLst>
            </p:cNvPr>
            <p:cNvSpPr/>
            <p:nvPr/>
          </p:nvSpPr>
          <p:spPr>
            <a:xfrm>
              <a:off x="2719425" y="1749608"/>
              <a:ext cx="106587" cy="102283"/>
            </a:xfrm>
            <a:custGeom>
              <a:avLst/>
              <a:gdLst>
                <a:gd name="connsiteX0" fmla="*/ 63699 w 106587"/>
                <a:gd name="connsiteY0" fmla="*/ 1406 h 102283"/>
                <a:gd name="connsiteX1" fmla="*/ 105313 w 106587"/>
                <a:gd name="connsiteY1" fmla="*/ 62671 h 102283"/>
                <a:gd name="connsiteX2" fmla="*/ 42313 w 106587"/>
                <a:gd name="connsiteY2" fmla="*/ 100818 h 102283"/>
                <a:gd name="connsiteX3" fmla="*/ 1277 w 106587"/>
                <a:gd name="connsiteY3" fmla="*/ 40130 h 102283"/>
                <a:gd name="connsiteX4" fmla="*/ 63699 w 106587"/>
                <a:gd name="connsiteY4" fmla="*/ 1406 h 102283"/>
                <a:gd name="connsiteX5" fmla="*/ 46359 w 106587"/>
                <a:gd name="connsiteY5" fmla="*/ 80011 h 102283"/>
                <a:gd name="connsiteX6" fmla="*/ 88552 w 106587"/>
                <a:gd name="connsiteY6" fmla="*/ 59203 h 102283"/>
                <a:gd name="connsiteX7" fmla="*/ 59075 w 106587"/>
                <a:gd name="connsiteY7" fmla="*/ 22791 h 102283"/>
                <a:gd name="connsiteX8" fmla="*/ 17460 w 106587"/>
                <a:gd name="connsiteY8" fmla="*/ 43598 h 102283"/>
                <a:gd name="connsiteX9" fmla="*/ 46359 w 106587"/>
                <a:gd name="connsiteY9" fmla="*/ 80011 h 102283"/>
                <a:gd name="connsiteX10" fmla="*/ 46359 w 106587"/>
                <a:gd name="connsiteY10" fmla="*/ 80011 h 10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87" h="102283">
                  <a:moveTo>
                    <a:pt x="63699" y="1406"/>
                  </a:moveTo>
                  <a:cubicBezTo>
                    <a:pt x="97221" y="8919"/>
                    <a:pt x="111093" y="36084"/>
                    <a:pt x="105313" y="62671"/>
                  </a:cubicBezTo>
                  <a:cubicBezTo>
                    <a:pt x="99533" y="89258"/>
                    <a:pt x="75258" y="107754"/>
                    <a:pt x="42313" y="100818"/>
                  </a:cubicBezTo>
                  <a:cubicBezTo>
                    <a:pt x="9368" y="93882"/>
                    <a:pt x="-4503" y="66139"/>
                    <a:pt x="1277" y="40130"/>
                  </a:cubicBezTo>
                  <a:cubicBezTo>
                    <a:pt x="7057" y="14121"/>
                    <a:pt x="30754" y="-5530"/>
                    <a:pt x="63699" y="1406"/>
                  </a:cubicBezTo>
                  <a:close/>
                  <a:moveTo>
                    <a:pt x="46359" y="80011"/>
                  </a:moveTo>
                  <a:cubicBezTo>
                    <a:pt x="67744" y="84634"/>
                    <a:pt x="84506" y="76543"/>
                    <a:pt x="88552" y="59203"/>
                  </a:cubicBezTo>
                  <a:cubicBezTo>
                    <a:pt x="92597" y="41864"/>
                    <a:pt x="80460" y="27415"/>
                    <a:pt x="59075" y="22791"/>
                  </a:cubicBezTo>
                  <a:cubicBezTo>
                    <a:pt x="37690" y="18167"/>
                    <a:pt x="21506" y="26259"/>
                    <a:pt x="17460" y="43598"/>
                  </a:cubicBezTo>
                  <a:cubicBezTo>
                    <a:pt x="13414" y="60937"/>
                    <a:pt x="24974" y="75387"/>
                    <a:pt x="46359" y="80011"/>
                  </a:cubicBezTo>
                  <a:lnTo>
                    <a:pt x="46359" y="80011"/>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orme libre : forme 25">
              <a:extLst>
                <a:ext uri="{FF2B5EF4-FFF2-40B4-BE49-F238E27FC236}">
                  <a16:creationId xmlns:a16="http://schemas.microsoft.com/office/drawing/2014/main" id="{06DF4395-32C3-4905-8767-8F9D58DDD9FD}"/>
                </a:ext>
              </a:extLst>
            </p:cNvPr>
            <p:cNvSpPr/>
            <p:nvPr/>
          </p:nvSpPr>
          <p:spPr>
            <a:xfrm>
              <a:off x="2679665" y="1897821"/>
              <a:ext cx="148249" cy="84671"/>
            </a:xfrm>
            <a:custGeom>
              <a:avLst/>
              <a:gdLst>
                <a:gd name="connsiteX0" fmla="*/ 87275 w 148249"/>
                <a:gd name="connsiteY0" fmla="*/ 42770 h 84671"/>
                <a:gd name="connsiteX1" fmla="*/ 102880 w 148249"/>
                <a:gd name="connsiteY1" fmla="*/ 0 h 84671"/>
                <a:gd name="connsiteX2" fmla="*/ 118486 w 148249"/>
                <a:gd name="connsiteY2" fmla="*/ 5780 h 84671"/>
                <a:gd name="connsiteX3" fmla="*/ 95366 w 148249"/>
                <a:gd name="connsiteY3" fmla="*/ 67623 h 84671"/>
                <a:gd name="connsiteX4" fmla="*/ 0 w 148249"/>
                <a:gd name="connsiteY4" fmla="*/ 32367 h 84671"/>
                <a:gd name="connsiteX5" fmla="*/ 6936 w 148249"/>
                <a:gd name="connsiteY5" fmla="*/ 12716 h 84671"/>
                <a:gd name="connsiteX6" fmla="*/ 87275 w 148249"/>
                <a:gd name="connsiteY6" fmla="*/ 42770 h 84671"/>
                <a:gd name="connsiteX7" fmla="*/ 137559 w 148249"/>
                <a:gd name="connsiteY7" fmla="*/ 54330 h 84671"/>
                <a:gd name="connsiteX8" fmla="*/ 147384 w 148249"/>
                <a:gd name="connsiteY8" fmla="*/ 73981 h 84671"/>
                <a:gd name="connsiteX9" fmla="*/ 127733 w 148249"/>
                <a:gd name="connsiteY9" fmla="*/ 83807 h 84671"/>
                <a:gd name="connsiteX10" fmla="*/ 117908 w 148249"/>
                <a:gd name="connsiteY10" fmla="*/ 64156 h 84671"/>
                <a:gd name="connsiteX11" fmla="*/ 117908 w 148249"/>
                <a:gd name="connsiteY11" fmla="*/ 63578 h 84671"/>
                <a:gd name="connsiteX12" fmla="*/ 135825 w 148249"/>
                <a:gd name="connsiteY12" fmla="*/ 53752 h 84671"/>
                <a:gd name="connsiteX13" fmla="*/ 137559 w 148249"/>
                <a:gd name="connsiteY13" fmla="*/ 54330 h 84671"/>
                <a:gd name="connsiteX14" fmla="*/ 137559 w 148249"/>
                <a:gd name="connsiteY14" fmla="*/ 54330 h 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249" h="84671">
                  <a:moveTo>
                    <a:pt x="87275" y="42770"/>
                  </a:moveTo>
                  <a:lnTo>
                    <a:pt x="102880" y="0"/>
                  </a:lnTo>
                  <a:lnTo>
                    <a:pt x="118486" y="5780"/>
                  </a:lnTo>
                  <a:lnTo>
                    <a:pt x="95366" y="67623"/>
                  </a:lnTo>
                  <a:lnTo>
                    <a:pt x="0" y="32367"/>
                  </a:lnTo>
                  <a:lnTo>
                    <a:pt x="6936" y="12716"/>
                  </a:lnTo>
                  <a:lnTo>
                    <a:pt x="87275" y="42770"/>
                  </a:lnTo>
                  <a:close/>
                  <a:moveTo>
                    <a:pt x="137559" y="54330"/>
                  </a:moveTo>
                  <a:cubicBezTo>
                    <a:pt x="145651" y="56642"/>
                    <a:pt x="150274" y="65889"/>
                    <a:pt x="147384" y="73981"/>
                  </a:cubicBezTo>
                  <a:cubicBezTo>
                    <a:pt x="145073" y="82073"/>
                    <a:pt x="135825" y="86697"/>
                    <a:pt x="127733" y="83807"/>
                  </a:cubicBezTo>
                  <a:cubicBezTo>
                    <a:pt x="119642" y="81495"/>
                    <a:pt x="115018" y="72247"/>
                    <a:pt x="117908" y="64156"/>
                  </a:cubicBezTo>
                  <a:cubicBezTo>
                    <a:pt x="117908" y="64156"/>
                    <a:pt x="117908" y="63578"/>
                    <a:pt x="117908" y="63578"/>
                  </a:cubicBezTo>
                  <a:cubicBezTo>
                    <a:pt x="120220" y="56064"/>
                    <a:pt x="128311" y="51440"/>
                    <a:pt x="135825" y="53752"/>
                  </a:cubicBezTo>
                  <a:cubicBezTo>
                    <a:pt x="136403" y="54330"/>
                    <a:pt x="136981" y="54330"/>
                    <a:pt x="137559" y="54330"/>
                  </a:cubicBezTo>
                  <a:lnTo>
                    <a:pt x="137559" y="5433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orme libre : forme 26">
              <a:extLst>
                <a:ext uri="{FF2B5EF4-FFF2-40B4-BE49-F238E27FC236}">
                  <a16:creationId xmlns:a16="http://schemas.microsoft.com/office/drawing/2014/main" id="{1120ACDB-7D7E-4BC0-BFDB-71224B864CA8}"/>
                </a:ext>
              </a:extLst>
            </p:cNvPr>
            <p:cNvSpPr/>
            <p:nvPr/>
          </p:nvSpPr>
          <p:spPr>
            <a:xfrm>
              <a:off x="2613197" y="1983939"/>
              <a:ext cx="132934" cy="119170"/>
            </a:xfrm>
            <a:custGeom>
              <a:avLst/>
              <a:gdLst>
                <a:gd name="connsiteX0" fmla="*/ 132935 w 132934"/>
                <a:gd name="connsiteY0" fmla="*/ 49706 h 119170"/>
                <a:gd name="connsiteX1" fmla="*/ 124843 w 132934"/>
                <a:gd name="connsiteY1" fmla="*/ 64734 h 119170"/>
                <a:gd name="connsiteX2" fmla="*/ 109816 w 132934"/>
                <a:gd name="connsiteY2" fmla="*/ 58376 h 119170"/>
                <a:gd name="connsiteX3" fmla="*/ 109238 w 132934"/>
                <a:gd name="connsiteY3" fmla="*/ 58954 h 119170"/>
                <a:gd name="connsiteX4" fmla="*/ 108082 w 132934"/>
                <a:gd name="connsiteY4" fmla="*/ 100568 h 119170"/>
                <a:gd name="connsiteX5" fmla="*/ 55486 w 132934"/>
                <a:gd name="connsiteY5" fmla="*/ 111550 h 119170"/>
                <a:gd name="connsiteX6" fmla="*/ 0 w 132934"/>
                <a:gd name="connsiteY6" fmla="*/ 81495 h 119170"/>
                <a:gd name="connsiteX7" fmla="*/ 9826 w 132934"/>
                <a:gd name="connsiteY7" fmla="*/ 63000 h 119170"/>
                <a:gd name="connsiteX8" fmla="*/ 63000 w 132934"/>
                <a:gd name="connsiteY8" fmla="*/ 91898 h 119170"/>
                <a:gd name="connsiteX9" fmla="*/ 95944 w 132934"/>
                <a:gd name="connsiteY9" fmla="*/ 85541 h 119170"/>
                <a:gd name="connsiteX10" fmla="*/ 95366 w 132934"/>
                <a:gd name="connsiteY10" fmla="*/ 52018 h 119170"/>
                <a:gd name="connsiteX11" fmla="*/ 33523 w 132934"/>
                <a:gd name="connsiteY11" fmla="*/ 18495 h 119170"/>
                <a:gd name="connsiteX12" fmla="*/ 43348 w 132934"/>
                <a:gd name="connsiteY12" fmla="*/ 0 h 119170"/>
                <a:gd name="connsiteX13" fmla="*/ 132935 w 132934"/>
                <a:gd name="connsiteY13" fmla="*/ 49706 h 1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934" h="119170">
                  <a:moveTo>
                    <a:pt x="132935" y="49706"/>
                  </a:moveTo>
                  <a:lnTo>
                    <a:pt x="124843" y="64734"/>
                  </a:lnTo>
                  <a:lnTo>
                    <a:pt x="109816" y="58376"/>
                  </a:lnTo>
                  <a:lnTo>
                    <a:pt x="109238" y="58954"/>
                  </a:lnTo>
                  <a:cubicBezTo>
                    <a:pt x="113862" y="72825"/>
                    <a:pt x="115596" y="87275"/>
                    <a:pt x="108082" y="100568"/>
                  </a:cubicBezTo>
                  <a:cubicBezTo>
                    <a:pt x="96522" y="121375"/>
                    <a:pt x="78605" y="124265"/>
                    <a:pt x="55486" y="111550"/>
                  </a:cubicBezTo>
                  <a:lnTo>
                    <a:pt x="0" y="81495"/>
                  </a:lnTo>
                  <a:lnTo>
                    <a:pt x="9826" y="63000"/>
                  </a:lnTo>
                  <a:lnTo>
                    <a:pt x="63000" y="91898"/>
                  </a:lnTo>
                  <a:cubicBezTo>
                    <a:pt x="78605" y="100568"/>
                    <a:pt x="89009" y="98834"/>
                    <a:pt x="95944" y="85541"/>
                  </a:cubicBezTo>
                  <a:cubicBezTo>
                    <a:pt x="101146" y="75715"/>
                    <a:pt x="99990" y="66467"/>
                    <a:pt x="95366" y="52018"/>
                  </a:cubicBezTo>
                  <a:lnTo>
                    <a:pt x="33523" y="18495"/>
                  </a:lnTo>
                  <a:lnTo>
                    <a:pt x="43348" y="0"/>
                  </a:lnTo>
                  <a:lnTo>
                    <a:pt x="132935" y="49706"/>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orme libre : forme 27">
              <a:extLst>
                <a:ext uri="{FF2B5EF4-FFF2-40B4-BE49-F238E27FC236}">
                  <a16:creationId xmlns:a16="http://schemas.microsoft.com/office/drawing/2014/main" id="{A17954F7-EF41-47B3-8912-39E655F94296}"/>
                </a:ext>
              </a:extLst>
            </p:cNvPr>
            <p:cNvSpPr/>
            <p:nvPr/>
          </p:nvSpPr>
          <p:spPr>
            <a:xfrm>
              <a:off x="2452520" y="2200681"/>
              <a:ext cx="157787" cy="109815"/>
            </a:xfrm>
            <a:custGeom>
              <a:avLst/>
              <a:gdLst>
                <a:gd name="connsiteX0" fmla="*/ 157788 w 157787"/>
                <a:gd name="connsiteY0" fmla="*/ 94788 h 109815"/>
                <a:gd name="connsiteX1" fmla="*/ 143339 w 157787"/>
                <a:gd name="connsiteY1" fmla="*/ 109816 h 109815"/>
                <a:gd name="connsiteX2" fmla="*/ 58376 w 157787"/>
                <a:gd name="connsiteY2" fmla="*/ 27165 h 109815"/>
                <a:gd name="connsiteX3" fmla="*/ 12716 w 157787"/>
                <a:gd name="connsiteY3" fmla="*/ 73981 h 109815"/>
                <a:gd name="connsiteX4" fmla="*/ 0 w 157787"/>
                <a:gd name="connsiteY4" fmla="*/ 61844 h 109815"/>
                <a:gd name="connsiteX5" fmla="*/ 60110 w 157787"/>
                <a:gd name="connsiteY5" fmla="*/ 0 h 109815"/>
                <a:gd name="connsiteX6" fmla="*/ 157788 w 157787"/>
                <a:gd name="connsiteY6" fmla="*/ 94788 h 10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87" h="109815">
                  <a:moveTo>
                    <a:pt x="157788" y="94788"/>
                  </a:moveTo>
                  <a:lnTo>
                    <a:pt x="143339" y="109816"/>
                  </a:lnTo>
                  <a:lnTo>
                    <a:pt x="58376" y="27165"/>
                  </a:lnTo>
                  <a:lnTo>
                    <a:pt x="12716" y="73981"/>
                  </a:lnTo>
                  <a:lnTo>
                    <a:pt x="0" y="61844"/>
                  </a:lnTo>
                  <a:lnTo>
                    <a:pt x="60110" y="0"/>
                  </a:lnTo>
                  <a:lnTo>
                    <a:pt x="157788" y="94788"/>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orme libre : forme 28">
              <a:extLst>
                <a:ext uri="{FF2B5EF4-FFF2-40B4-BE49-F238E27FC236}">
                  <a16:creationId xmlns:a16="http://schemas.microsoft.com/office/drawing/2014/main" id="{BD70D4C3-EF67-4C72-9D87-AAEC13DB934C}"/>
                </a:ext>
              </a:extLst>
            </p:cNvPr>
            <p:cNvSpPr/>
            <p:nvPr/>
          </p:nvSpPr>
          <p:spPr>
            <a:xfrm>
              <a:off x="2376804" y="2311075"/>
              <a:ext cx="114439" cy="127696"/>
            </a:xfrm>
            <a:custGeom>
              <a:avLst/>
              <a:gdLst>
                <a:gd name="connsiteX0" fmla="*/ 68202 w 114439"/>
                <a:gd name="connsiteY0" fmla="*/ 67045 h 127696"/>
                <a:gd name="connsiteX1" fmla="*/ 104036 w 114439"/>
                <a:gd name="connsiteY1" fmla="*/ 39302 h 127696"/>
                <a:gd name="connsiteX2" fmla="*/ 114440 w 114439"/>
                <a:gd name="connsiteY2" fmla="*/ 52596 h 127696"/>
                <a:gd name="connsiteX3" fmla="*/ 62422 w 114439"/>
                <a:gd name="connsiteY3" fmla="*/ 93055 h 127696"/>
                <a:gd name="connsiteX4" fmla="*/ 0 w 114439"/>
                <a:gd name="connsiteY4" fmla="*/ 12715 h 127696"/>
                <a:gd name="connsiteX5" fmla="*/ 16183 w 114439"/>
                <a:gd name="connsiteY5" fmla="*/ 0 h 127696"/>
                <a:gd name="connsiteX6" fmla="*/ 68202 w 114439"/>
                <a:gd name="connsiteY6" fmla="*/ 67045 h 127696"/>
                <a:gd name="connsiteX7" fmla="*/ 105192 w 114439"/>
                <a:gd name="connsiteY7" fmla="*/ 103458 h 127696"/>
                <a:gd name="connsiteX8" fmla="*/ 101146 w 114439"/>
                <a:gd name="connsiteY8" fmla="*/ 124843 h 127696"/>
                <a:gd name="connsiteX9" fmla="*/ 80917 w 114439"/>
                <a:gd name="connsiteY9" fmla="*/ 122531 h 127696"/>
                <a:gd name="connsiteX10" fmla="*/ 84963 w 114439"/>
                <a:gd name="connsiteY10" fmla="*/ 101146 h 127696"/>
                <a:gd name="connsiteX11" fmla="*/ 105192 w 114439"/>
                <a:gd name="connsiteY11" fmla="*/ 103458 h 12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39" h="127696">
                  <a:moveTo>
                    <a:pt x="68202" y="67045"/>
                  </a:moveTo>
                  <a:lnTo>
                    <a:pt x="104036" y="39302"/>
                  </a:lnTo>
                  <a:lnTo>
                    <a:pt x="114440" y="52596"/>
                  </a:lnTo>
                  <a:lnTo>
                    <a:pt x="62422" y="93055"/>
                  </a:lnTo>
                  <a:lnTo>
                    <a:pt x="0" y="12715"/>
                  </a:lnTo>
                  <a:lnTo>
                    <a:pt x="16183" y="0"/>
                  </a:lnTo>
                  <a:lnTo>
                    <a:pt x="68202" y="67045"/>
                  </a:lnTo>
                  <a:close/>
                  <a:moveTo>
                    <a:pt x="105192" y="103458"/>
                  </a:moveTo>
                  <a:cubicBezTo>
                    <a:pt x="109816" y="110394"/>
                    <a:pt x="108082" y="120219"/>
                    <a:pt x="101146" y="124843"/>
                  </a:cubicBezTo>
                  <a:cubicBezTo>
                    <a:pt x="94788" y="129467"/>
                    <a:pt x="86119" y="128311"/>
                    <a:pt x="80917" y="122531"/>
                  </a:cubicBezTo>
                  <a:cubicBezTo>
                    <a:pt x="76293" y="115596"/>
                    <a:pt x="78027" y="105770"/>
                    <a:pt x="84963" y="101146"/>
                  </a:cubicBezTo>
                  <a:cubicBezTo>
                    <a:pt x="91321" y="95944"/>
                    <a:pt x="99990" y="97100"/>
                    <a:pt x="105192" y="10345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orme libre : forme 29">
              <a:extLst>
                <a:ext uri="{FF2B5EF4-FFF2-40B4-BE49-F238E27FC236}">
                  <a16:creationId xmlns:a16="http://schemas.microsoft.com/office/drawing/2014/main" id="{58641C05-9E1F-4913-97CF-D7867C321AE7}"/>
                </a:ext>
              </a:extLst>
            </p:cNvPr>
            <p:cNvSpPr/>
            <p:nvPr/>
          </p:nvSpPr>
          <p:spPr>
            <a:xfrm>
              <a:off x="2283172" y="2373496"/>
              <a:ext cx="93054" cy="161255"/>
            </a:xfrm>
            <a:custGeom>
              <a:avLst/>
              <a:gdLst>
                <a:gd name="connsiteX0" fmla="*/ 72247 w 93054"/>
                <a:gd name="connsiteY0" fmla="*/ 94211 h 161255"/>
                <a:gd name="connsiteX1" fmla="*/ 56064 w 93054"/>
                <a:gd name="connsiteY1" fmla="*/ 151430 h 161255"/>
                <a:gd name="connsiteX2" fmla="*/ 27165 w 93054"/>
                <a:gd name="connsiteY2" fmla="*/ 161256 h 161255"/>
                <a:gd name="connsiteX3" fmla="*/ 23119 w 93054"/>
                <a:gd name="connsiteY3" fmla="*/ 145651 h 161255"/>
                <a:gd name="connsiteX4" fmla="*/ 45660 w 93054"/>
                <a:gd name="connsiteY4" fmla="*/ 138137 h 161255"/>
                <a:gd name="connsiteX5" fmla="*/ 54330 w 93054"/>
                <a:gd name="connsiteY5" fmla="*/ 105192 h 161255"/>
                <a:gd name="connsiteX6" fmla="*/ 0 w 93054"/>
                <a:gd name="connsiteY6" fmla="*/ 10404 h 161255"/>
                <a:gd name="connsiteX7" fmla="*/ 17917 w 93054"/>
                <a:gd name="connsiteY7" fmla="*/ 0 h 161255"/>
                <a:gd name="connsiteX8" fmla="*/ 72247 w 93054"/>
                <a:gd name="connsiteY8" fmla="*/ 94211 h 161255"/>
                <a:gd name="connsiteX9" fmla="*/ 93054 w 93054"/>
                <a:gd name="connsiteY9" fmla="*/ 72825 h 161255"/>
                <a:gd name="connsiteX10" fmla="*/ 68201 w 93054"/>
                <a:gd name="connsiteY10" fmla="*/ 88431 h 161255"/>
                <a:gd name="connsiteX11" fmla="*/ 15605 w 93054"/>
                <a:gd name="connsiteY11" fmla="*/ 118486 h 161255"/>
                <a:gd name="connsiteX12" fmla="*/ 6936 w 93054"/>
                <a:gd name="connsiteY12" fmla="*/ 104036 h 161255"/>
                <a:gd name="connsiteX13" fmla="*/ 84385 w 93054"/>
                <a:gd name="connsiteY13" fmla="*/ 59532 h 161255"/>
                <a:gd name="connsiteX14" fmla="*/ 93054 w 93054"/>
                <a:gd name="connsiteY14" fmla="*/ 72825 h 1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054" h="161255">
                  <a:moveTo>
                    <a:pt x="72247" y="94211"/>
                  </a:moveTo>
                  <a:cubicBezTo>
                    <a:pt x="84385" y="115018"/>
                    <a:pt x="81495" y="136403"/>
                    <a:pt x="56064" y="151430"/>
                  </a:cubicBezTo>
                  <a:cubicBezTo>
                    <a:pt x="47394" y="156632"/>
                    <a:pt x="37569" y="160100"/>
                    <a:pt x="27165" y="161256"/>
                  </a:cubicBezTo>
                  <a:lnTo>
                    <a:pt x="23119" y="145651"/>
                  </a:lnTo>
                  <a:cubicBezTo>
                    <a:pt x="31211" y="144495"/>
                    <a:pt x="38724" y="142183"/>
                    <a:pt x="45660" y="138137"/>
                  </a:cubicBezTo>
                  <a:cubicBezTo>
                    <a:pt x="60110" y="129467"/>
                    <a:pt x="61844" y="118486"/>
                    <a:pt x="54330" y="105192"/>
                  </a:cubicBezTo>
                  <a:lnTo>
                    <a:pt x="0" y="10404"/>
                  </a:lnTo>
                  <a:lnTo>
                    <a:pt x="17917" y="0"/>
                  </a:lnTo>
                  <a:lnTo>
                    <a:pt x="72247" y="94211"/>
                  </a:lnTo>
                  <a:close/>
                  <a:moveTo>
                    <a:pt x="93054" y="72825"/>
                  </a:moveTo>
                  <a:lnTo>
                    <a:pt x="68201" y="88431"/>
                  </a:lnTo>
                  <a:lnTo>
                    <a:pt x="15605" y="118486"/>
                  </a:lnTo>
                  <a:lnTo>
                    <a:pt x="6936" y="104036"/>
                  </a:lnTo>
                  <a:lnTo>
                    <a:pt x="84385" y="59532"/>
                  </a:lnTo>
                  <a:lnTo>
                    <a:pt x="93054" y="72825"/>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orme libre : forme 30">
              <a:extLst>
                <a:ext uri="{FF2B5EF4-FFF2-40B4-BE49-F238E27FC236}">
                  <a16:creationId xmlns:a16="http://schemas.microsoft.com/office/drawing/2014/main" id="{9D58EBA4-6629-4048-A174-170B6EEE2902}"/>
                </a:ext>
              </a:extLst>
            </p:cNvPr>
            <p:cNvSpPr/>
            <p:nvPr/>
          </p:nvSpPr>
          <p:spPr>
            <a:xfrm>
              <a:off x="2136944" y="2430233"/>
              <a:ext cx="108516" cy="106914"/>
            </a:xfrm>
            <a:custGeom>
              <a:avLst/>
              <a:gdLst>
                <a:gd name="connsiteX0" fmla="*/ 104036 w 108516"/>
                <a:gd name="connsiteY0" fmla="*/ 34006 h 106914"/>
                <a:gd name="connsiteX1" fmla="*/ 78027 w 108516"/>
                <a:gd name="connsiteY1" fmla="*/ 101630 h 106914"/>
                <a:gd name="connsiteX2" fmla="*/ 75137 w 108516"/>
                <a:gd name="connsiteY2" fmla="*/ 102786 h 106914"/>
                <a:gd name="connsiteX3" fmla="*/ 13872 w 108516"/>
                <a:gd name="connsiteY3" fmla="*/ 75621 h 106914"/>
                <a:gd name="connsiteX4" fmla="*/ 10404 w 108516"/>
                <a:gd name="connsiteY4" fmla="*/ 64639 h 106914"/>
                <a:gd name="connsiteX5" fmla="*/ 87853 w 108516"/>
                <a:gd name="connsiteY5" fmla="*/ 32850 h 106914"/>
                <a:gd name="connsiteX6" fmla="*/ 93633 w 108516"/>
                <a:gd name="connsiteY6" fmla="*/ 46722 h 106914"/>
                <a:gd name="connsiteX7" fmla="*/ 27743 w 108516"/>
                <a:gd name="connsiteY7" fmla="*/ 73309 h 106914"/>
                <a:gd name="connsiteX8" fmla="*/ 30055 w 108516"/>
                <a:gd name="connsiteY8" fmla="*/ 66951 h 106914"/>
                <a:gd name="connsiteX9" fmla="*/ 68202 w 108516"/>
                <a:gd name="connsiteY9" fmla="*/ 87180 h 106914"/>
                <a:gd name="connsiteX10" fmla="*/ 84385 w 108516"/>
                <a:gd name="connsiteY10" fmla="*/ 40942 h 106914"/>
                <a:gd name="connsiteX11" fmla="*/ 35835 w 108516"/>
                <a:gd name="connsiteY11" fmla="*/ 20135 h 106914"/>
                <a:gd name="connsiteX12" fmla="*/ 11560 w 108516"/>
                <a:gd name="connsiteY12" fmla="*/ 39786 h 106914"/>
                <a:gd name="connsiteX13" fmla="*/ 0 w 108516"/>
                <a:gd name="connsiteY13" fmla="*/ 30539 h 106914"/>
                <a:gd name="connsiteX14" fmla="*/ 32367 w 108516"/>
                <a:gd name="connsiteY14" fmla="*/ 4530 h 106914"/>
                <a:gd name="connsiteX15" fmla="*/ 104036 w 108516"/>
                <a:gd name="connsiteY15" fmla="*/ 34006 h 1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516" h="106914">
                  <a:moveTo>
                    <a:pt x="104036" y="34006"/>
                  </a:moveTo>
                  <a:cubicBezTo>
                    <a:pt x="115596" y="60016"/>
                    <a:pt x="104036" y="90070"/>
                    <a:pt x="78027" y="101630"/>
                  </a:cubicBezTo>
                  <a:cubicBezTo>
                    <a:pt x="76871" y="102208"/>
                    <a:pt x="76293" y="102208"/>
                    <a:pt x="75137" y="102786"/>
                  </a:cubicBezTo>
                  <a:cubicBezTo>
                    <a:pt x="47394" y="113767"/>
                    <a:pt x="24275" y="102208"/>
                    <a:pt x="13872" y="75621"/>
                  </a:cubicBezTo>
                  <a:cubicBezTo>
                    <a:pt x="12716" y="72153"/>
                    <a:pt x="11560" y="68685"/>
                    <a:pt x="10404" y="64639"/>
                  </a:cubicBezTo>
                  <a:lnTo>
                    <a:pt x="87853" y="32850"/>
                  </a:lnTo>
                  <a:lnTo>
                    <a:pt x="93633" y="46722"/>
                  </a:lnTo>
                  <a:lnTo>
                    <a:pt x="27743" y="73309"/>
                  </a:lnTo>
                  <a:lnTo>
                    <a:pt x="30055" y="66951"/>
                  </a:lnTo>
                  <a:cubicBezTo>
                    <a:pt x="38147" y="87180"/>
                    <a:pt x="52596" y="93538"/>
                    <a:pt x="68202" y="87180"/>
                  </a:cubicBezTo>
                  <a:cubicBezTo>
                    <a:pt x="83807" y="80823"/>
                    <a:pt x="93633" y="62905"/>
                    <a:pt x="84385" y="40942"/>
                  </a:cubicBezTo>
                  <a:cubicBezTo>
                    <a:pt x="75137" y="17823"/>
                    <a:pt x="56064" y="12043"/>
                    <a:pt x="35835" y="20135"/>
                  </a:cubicBezTo>
                  <a:cubicBezTo>
                    <a:pt x="26009" y="24181"/>
                    <a:pt x="17917" y="31117"/>
                    <a:pt x="11560" y="39786"/>
                  </a:cubicBezTo>
                  <a:lnTo>
                    <a:pt x="0" y="30539"/>
                  </a:lnTo>
                  <a:cubicBezTo>
                    <a:pt x="8092" y="18979"/>
                    <a:pt x="19073" y="9731"/>
                    <a:pt x="32367" y="4530"/>
                  </a:cubicBezTo>
                  <a:cubicBezTo>
                    <a:pt x="61266" y="-6452"/>
                    <a:pt x="91321" y="2218"/>
                    <a:pt x="104036" y="34006"/>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orme libre : forme 31">
              <a:extLst>
                <a:ext uri="{FF2B5EF4-FFF2-40B4-BE49-F238E27FC236}">
                  <a16:creationId xmlns:a16="http://schemas.microsoft.com/office/drawing/2014/main" id="{CDAA41A4-52EB-47EC-B557-1194C79CEE9B}"/>
                </a:ext>
              </a:extLst>
            </p:cNvPr>
            <p:cNvSpPr/>
            <p:nvPr/>
          </p:nvSpPr>
          <p:spPr>
            <a:xfrm>
              <a:off x="2008632" y="2472895"/>
              <a:ext cx="116332" cy="140184"/>
            </a:xfrm>
            <a:custGeom>
              <a:avLst/>
              <a:gdLst>
                <a:gd name="connsiteX0" fmla="*/ 113284 w 116332"/>
                <a:gd name="connsiteY0" fmla="*/ 54922 h 140184"/>
                <a:gd name="connsiteX1" fmla="*/ 69935 w 116332"/>
                <a:gd name="connsiteY1" fmla="*/ 138728 h 140184"/>
                <a:gd name="connsiteX2" fmla="*/ 28899 w 116332"/>
                <a:gd name="connsiteY2" fmla="*/ 131793 h 140184"/>
                <a:gd name="connsiteX3" fmla="*/ 36991 w 116332"/>
                <a:gd name="connsiteY3" fmla="*/ 116187 h 140184"/>
                <a:gd name="connsiteX4" fmla="*/ 65312 w 116332"/>
                <a:gd name="connsiteY4" fmla="*/ 121389 h 140184"/>
                <a:gd name="connsiteX5" fmla="*/ 91899 w 116332"/>
                <a:gd name="connsiteY5" fmla="*/ 61279 h 140184"/>
                <a:gd name="connsiteX6" fmla="*/ 39303 w 116332"/>
                <a:gd name="connsiteY6" fmla="*/ 20243 h 140184"/>
                <a:gd name="connsiteX7" fmla="*/ 14449 w 116332"/>
                <a:gd name="connsiteY7" fmla="*/ 41050 h 140184"/>
                <a:gd name="connsiteX8" fmla="*/ 0 w 116332"/>
                <a:gd name="connsiteY8" fmla="*/ 31802 h 140184"/>
                <a:gd name="connsiteX9" fmla="*/ 36991 w 116332"/>
                <a:gd name="connsiteY9" fmla="*/ 2325 h 140184"/>
                <a:gd name="connsiteX10" fmla="*/ 113284 w 116332"/>
                <a:gd name="connsiteY10" fmla="*/ 54922 h 14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32" h="140184">
                  <a:moveTo>
                    <a:pt x="113284" y="54922"/>
                  </a:moveTo>
                  <a:cubicBezTo>
                    <a:pt x="124265" y="97692"/>
                    <a:pt x="104614" y="130059"/>
                    <a:pt x="69935" y="138728"/>
                  </a:cubicBezTo>
                  <a:cubicBezTo>
                    <a:pt x="56064" y="142196"/>
                    <a:pt x="41036" y="139306"/>
                    <a:pt x="28899" y="131793"/>
                  </a:cubicBezTo>
                  <a:lnTo>
                    <a:pt x="36991" y="116187"/>
                  </a:lnTo>
                  <a:cubicBezTo>
                    <a:pt x="45082" y="121967"/>
                    <a:pt x="55486" y="123701"/>
                    <a:pt x="65312" y="121389"/>
                  </a:cubicBezTo>
                  <a:cubicBezTo>
                    <a:pt x="89009" y="115609"/>
                    <a:pt x="99990" y="92490"/>
                    <a:pt x="91899" y="61279"/>
                  </a:cubicBezTo>
                  <a:cubicBezTo>
                    <a:pt x="83807" y="30068"/>
                    <a:pt x="63578" y="13885"/>
                    <a:pt x="39303" y="20243"/>
                  </a:cubicBezTo>
                  <a:cubicBezTo>
                    <a:pt x="28321" y="23133"/>
                    <a:pt x="19073" y="30646"/>
                    <a:pt x="14449" y="41050"/>
                  </a:cubicBezTo>
                  <a:lnTo>
                    <a:pt x="0" y="31802"/>
                  </a:lnTo>
                  <a:cubicBezTo>
                    <a:pt x="6936" y="16775"/>
                    <a:pt x="20807" y="5793"/>
                    <a:pt x="36991" y="2325"/>
                  </a:cubicBezTo>
                  <a:cubicBezTo>
                    <a:pt x="69935" y="-6922"/>
                    <a:pt x="102302" y="11573"/>
                    <a:pt x="113284" y="54922"/>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orme libre : forme 32">
              <a:extLst>
                <a:ext uri="{FF2B5EF4-FFF2-40B4-BE49-F238E27FC236}">
                  <a16:creationId xmlns:a16="http://schemas.microsoft.com/office/drawing/2014/main" id="{15C6AE3C-9A99-48A9-9A61-3BAEFD20F550}"/>
                </a:ext>
              </a:extLst>
            </p:cNvPr>
            <p:cNvSpPr/>
            <p:nvPr/>
          </p:nvSpPr>
          <p:spPr>
            <a:xfrm>
              <a:off x="1887465" y="2492249"/>
              <a:ext cx="101885" cy="106978"/>
            </a:xfrm>
            <a:custGeom>
              <a:avLst/>
              <a:gdLst>
                <a:gd name="connsiteX0" fmla="*/ 101516 w 101885"/>
                <a:gd name="connsiteY0" fmla="*/ 48283 h 106978"/>
                <a:gd name="connsiteX1" fmla="*/ 56434 w 101885"/>
                <a:gd name="connsiteY1" fmla="*/ 106659 h 106978"/>
                <a:gd name="connsiteX2" fmla="*/ 370 w 101885"/>
                <a:gd name="connsiteY2" fmla="*/ 58687 h 106978"/>
                <a:gd name="connsiteX3" fmla="*/ 45452 w 101885"/>
                <a:gd name="connsiteY3" fmla="*/ 311 h 106978"/>
                <a:gd name="connsiteX4" fmla="*/ 101516 w 101885"/>
                <a:gd name="connsiteY4" fmla="*/ 48283 h 106978"/>
                <a:gd name="connsiteX5" fmla="*/ 21755 w 101885"/>
                <a:gd name="connsiteY5" fmla="*/ 56953 h 106978"/>
                <a:gd name="connsiteX6" fmla="*/ 54700 w 101885"/>
                <a:gd name="connsiteY6" fmla="*/ 90476 h 106978"/>
                <a:gd name="connsiteX7" fmla="*/ 80131 w 101885"/>
                <a:gd name="connsiteY7" fmla="*/ 51173 h 106978"/>
                <a:gd name="connsiteX8" fmla="*/ 47186 w 101885"/>
                <a:gd name="connsiteY8" fmla="*/ 18228 h 106978"/>
                <a:gd name="connsiteX9" fmla="*/ 21755 w 101885"/>
                <a:gd name="connsiteY9" fmla="*/ 56953 h 10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85" h="106978">
                  <a:moveTo>
                    <a:pt x="101516" y="48283"/>
                  </a:moveTo>
                  <a:cubicBezTo>
                    <a:pt x="104984" y="82384"/>
                    <a:pt x="83598" y="103769"/>
                    <a:pt x="56434" y="106659"/>
                  </a:cubicBezTo>
                  <a:cubicBezTo>
                    <a:pt x="29269" y="109549"/>
                    <a:pt x="3837" y="92788"/>
                    <a:pt x="370" y="58687"/>
                  </a:cubicBezTo>
                  <a:cubicBezTo>
                    <a:pt x="-3098" y="24586"/>
                    <a:pt x="18287" y="3201"/>
                    <a:pt x="45452" y="311"/>
                  </a:cubicBezTo>
                  <a:cubicBezTo>
                    <a:pt x="72617" y="-2579"/>
                    <a:pt x="98048" y="14761"/>
                    <a:pt x="101516" y="48283"/>
                  </a:cubicBezTo>
                  <a:close/>
                  <a:moveTo>
                    <a:pt x="21755" y="56953"/>
                  </a:moveTo>
                  <a:cubicBezTo>
                    <a:pt x="24067" y="78916"/>
                    <a:pt x="36782" y="92210"/>
                    <a:pt x="54700" y="90476"/>
                  </a:cubicBezTo>
                  <a:cubicBezTo>
                    <a:pt x="72617" y="88742"/>
                    <a:pt x="82443" y="73136"/>
                    <a:pt x="80131" y="51173"/>
                  </a:cubicBezTo>
                  <a:cubicBezTo>
                    <a:pt x="77819" y="29210"/>
                    <a:pt x="65103" y="16494"/>
                    <a:pt x="47186" y="18228"/>
                  </a:cubicBezTo>
                  <a:cubicBezTo>
                    <a:pt x="29269" y="19962"/>
                    <a:pt x="19443" y="34990"/>
                    <a:pt x="21755" y="56953"/>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orme libre : forme 33">
              <a:extLst>
                <a:ext uri="{FF2B5EF4-FFF2-40B4-BE49-F238E27FC236}">
                  <a16:creationId xmlns:a16="http://schemas.microsoft.com/office/drawing/2014/main" id="{52A3348A-70AB-46B8-814B-107279B6579A}"/>
                </a:ext>
              </a:extLst>
            </p:cNvPr>
            <p:cNvSpPr/>
            <p:nvPr/>
          </p:nvSpPr>
          <p:spPr>
            <a:xfrm>
              <a:off x="1778019" y="2499496"/>
              <a:ext cx="71669" cy="152008"/>
            </a:xfrm>
            <a:custGeom>
              <a:avLst/>
              <a:gdLst>
                <a:gd name="connsiteX0" fmla="*/ 31211 w 71669"/>
                <a:gd name="connsiteY0" fmla="*/ 136981 h 152008"/>
                <a:gd name="connsiteX1" fmla="*/ 15027 w 71669"/>
                <a:gd name="connsiteY1" fmla="*/ 152008 h 152008"/>
                <a:gd name="connsiteX2" fmla="*/ 0 w 71669"/>
                <a:gd name="connsiteY2" fmla="*/ 135825 h 152008"/>
                <a:gd name="connsiteX3" fmla="*/ 16183 w 71669"/>
                <a:gd name="connsiteY3" fmla="*/ 120797 h 152008"/>
                <a:gd name="connsiteX4" fmla="*/ 31211 w 71669"/>
                <a:gd name="connsiteY4" fmla="*/ 136981 h 152008"/>
                <a:gd name="connsiteX5" fmla="*/ 26009 w 71669"/>
                <a:gd name="connsiteY5" fmla="*/ 85541 h 152008"/>
                <a:gd name="connsiteX6" fmla="*/ 71669 w 71669"/>
                <a:gd name="connsiteY6" fmla="*/ 87275 h 152008"/>
                <a:gd name="connsiteX7" fmla="*/ 71091 w 71669"/>
                <a:gd name="connsiteY7" fmla="*/ 104036 h 152008"/>
                <a:gd name="connsiteX8" fmla="*/ 5202 w 71669"/>
                <a:gd name="connsiteY8" fmla="*/ 101724 h 152008"/>
                <a:gd name="connsiteX9" fmla="*/ 8670 w 71669"/>
                <a:gd name="connsiteY9" fmla="*/ 0 h 152008"/>
                <a:gd name="connsiteX10" fmla="*/ 29477 w 71669"/>
                <a:gd name="connsiteY10" fmla="*/ 578 h 152008"/>
                <a:gd name="connsiteX11" fmla="*/ 26009 w 71669"/>
                <a:gd name="connsiteY11" fmla="*/ 85541 h 15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669" h="152008">
                  <a:moveTo>
                    <a:pt x="31211" y="136981"/>
                  </a:moveTo>
                  <a:cubicBezTo>
                    <a:pt x="31211" y="145650"/>
                    <a:pt x="23697" y="152008"/>
                    <a:pt x="15027" y="152008"/>
                  </a:cubicBezTo>
                  <a:cubicBezTo>
                    <a:pt x="6358" y="152008"/>
                    <a:pt x="0" y="144495"/>
                    <a:pt x="0" y="135825"/>
                  </a:cubicBezTo>
                  <a:cubicBezTo>
                    <a:pt x="0" y="127155"/>
                    <a:pt x="7514" y="120797"/>
                    <a:pt x="16183" y="120797"/>
                  </a:cubicBezTo>
                  <a:cubicBezTo>
                    <a:pt x="24853" y="121375"/>
                    <a:pt x="31789" y="128311"/>
                    <a:pt x="31211" y="136981"/>
                  </a:cubicBezTo>
                  <a:close/>
                  <a:moveTo>
                    <a:pt x="26009" y="85541"/>
                  </a:moveTo>
                  <a:lnTo>
                    <a:pt x="71669" y="87275"/>
                  </a:lnTo>
                  <a:lnTo>
                    <a:pt x="71091" y="104036"/>
                  </a:lnTo>
                  <a:lnTo>
                    <a:pt x="5202" y="101724"/>
                  </a:lnTo>
                  <a:lnTo>
                    <a:pt x="8670" y="0"/>
                  </a:lnTo>
                  <a:lnTo>
                    <a:pt x="29477" y="578"/>
                  </a:lnTo>
                  <a:lnTo>
                    <a:pt x="26009" y="85541"/>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orme libre : forme 34">
              <a:extLst>
                <a:ext uri="{FF2B5EF4-FFF2-40B4-BE49-F238E27FC236}">
                  <a16:creationId xmlns:a16="http://schemas.microsoft.com/office/drawing/2014/main" id="{ECFED6A6-2685-41F0-8751-5CA8BBF58968}"/>
                </a:ext>
              </a:extLst>
            </p:cNvPr>
            <p:cNvSpPr/>
            <p:nvPr/>
          </p:nvSpPr>
          <p:spPr>
            <a:xfrm>
              <a:off x="1625345" y="2479266"/>
              <a:ext cx="101812" cy="115595"/>
            </a:xfrm>
            <a:custGeom>
              <a:avLst/>
              <a:gdLst>
                <a:gd name="connsiteX0" fmla="*/ 84473 w 101812"/>
                <a:gd name="connsiteY0" fmla="*/ 115596 h 115595"/>
                <a:gd name="connsiteX1" fmla="*/ 67712 w 101812"/>
                <a:gd name="connsiteY1" fmla="*/ 112706 h 115595"/>
                <a:gd name="connsiteX2" fmla="*/ 68868 w 101812"/>
                <a:gd name="connsiteY2" fmla="*/ 96522 h 115595"/>
                <a:gd name="connsiteX3" fmla="*/ 68290 w 101812"/>
                <a:gd name="connsiteY3" fmla="*/ 96522 h 115595"/>
                <a:gd name="connsiteX4" fmla="*/ 28409 w 101812"/>
                <a:gd name="connsiteY4" fmla="*/ 108660 h 115595"/>
                <a:gd name="connsiteX5" fmla="*/ 1244 w 101812"/>
                <a:gd name="connsiteY5" fmla="*/ 62422 h 115595"/>
                <a:gd name="connsiteX6" fmla="*/ 12226 w 101812"/>
                <a:gd name="connsiteY6" fmla="*/ 0 h 115595"/>
                <a:gd name="connsiteX7" fmla="*/ 32455 w 101812"/>
                <a:gd name="connsiteY7" fmla="*/ 3468 h 115595"/>
                <a:gd name="connsiteX8" fmla="*/ 22051 w 101812"/>
                <a:gd name="connsiteY8" fmla="*/ 63000 h 115595"/>
                <a:gd name="connsiteX9" fmla="*/ 38235 w 101812"/>
                <a:gd name="connsiteY9" fmla="*/ 91898 h 115595"/>
                <a:gd name="connsiteX10" fmla="*/ 69446 w 101812"/>
                <a:gd name="connsiteY10" fmla="*/ 80917 h 115595"/>
                <a:gd name="connsiteX11" fmla="*/ 81583 w 101812"/>
                <a:gd name="connsiteY11" fmla="*/ 11560 h 115595"/>
                <a:gd name="connsiteX12" fmla="*/ 101812 w 101812"/>
                <a:gd name="connsiteY12" fmla="*/ 15027 h 115595"/>
                <a:gd name="connsiteX13" fmla="*/ 84473 w 101812"/>
                <a:gd name="connsiteY13" fmla="*/ 115596 h 11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812" h="115595">
                  <a:moveTo>
                    <a:pt x="84473" y="115596"/>
                  </a:moveTo>
                  <a:lnTo>
                    <a:pt x="67712" y="112706"/>
                  </a:lnTo>
                  <a:lnTo>
                    <a:pt x="68868" y="96522"/>
                  </a:lnTo>
                  <a:lnTo>
                    <a:pt x="68290" y="96522"/>
                  </a:lnTo>
                  <a:cubicBezTo>
                    <a:pt x="56730" y="105192"/>
                    <a:pt x="43437" y="110972"/>
                    <a:pt x="28409" y="108660"/>
                  </a:cubicBezTo>
                  <a:cubicBezTo>
                    <a:pt x="4712" y="104614"/>
                    <a:pt x="-3380" y="88431"/>
                    <a:pt x="1244" y="62422"/>
                  </a:cubicBezTo>
                  <a:lnTo>
                    <a:pt x="12226" y="0"/>
                  </a:lnTo>
                  <a:lnTo>
                    <a:pt x="32455" y="3468"/>
                  </a:lnTo>
                  <a:lnTo>
                    <a:pt x="22051" y="63000"/>
                  </a:lnTo>
                  <a:cubicBezTo>
                    <a:pt x="19161" y="80339"/>
                    <a:pt x="23207" y="89587"/>
                    <a:pt x="38235" y="91898"/>
                  </a:cubicBezTo>
                  <a:cubicBezTo>
                    <a:pt x="49216" y="93632"/>
                    <a:pt x="57308" y="89587"/>
                    <a:pt x="69446" y="80917"/>
                  </a:cubicBezTo>
                  <a:lnTo>
                    <a:pt x="81583" y="11560"/>
                  </a:lnTo>
                  <a:lnTo>
                    <a:pt x="101812" y="15027"/>
                  </a:lnTo>
                  <a:lnTo>
                    <a:pt x="84473" y="115596"/>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orme libre : forme 35">
              <a:extLst>
                <a:ext uri="{FF2B5EF4-FFF2-40B4-BE49-F238E27FC236}">
                  <a16:creationId xmlns:a16="http://schemas.microsoft.com/office/drawing/2014/main" id="{DA5CD0AA-294A-425A-9FB5-0E783905EAAE}"/>
                </a:ext>
              </a:extLst>
            </p:cNvPr>
            <p:cNvSpPr/>
            <p:nvPr/>
          </p:nvSpPr>
          <p:spPr>
            <a:xfrm>
              <a:off x="1391930" y="2389102"/>
              <a:ext cx="84962" cy="160099"/>
            </a:xfrm>
            <a:custGeom>
              <a:avLst/>
              <a:gdLst>
                <a:gd name="connsiteX0" fmla="*/ 26009 w 84962"/>
                <a:gd name="connsiteY0" fmla="*/ 160100 h 160099"/>
                <a:gd name="connsiteX1" fmla="*/ 7514 w 84962"/>
                <a:gd name="connsiteY1" fmla="*/ 150852 h 160099"/>
                <a:gd name="connsiteX2" fmla="*/ 58954 w 84962"/>
                <a:gd name="connsiteY2" fmla="*/ 43926 h 160099"/>
                <a:gd name="connsiteX3" fmla="*/ 0 w 84962"/>
                <a:gd name="connsiteY3" fmla="*/ 15605 h 160099"/>
                <a:gd name="connsiteX4" fmla="*/ 7514 w 84962"/>
                <a:gd name="connsiteY4" fmla="*/ 0 h 160099"/>
                <a:gd name="connsiteX5" fmla="*/ 84963 w 84962"/>
                <a:gd name="connsiteY5" fmla="*/ 37569 h 160099"/>
                <a:gd name="connsiteX6" fmla="*/ 26009 w 84962"/>
                <a:gd name="connsiteY6" fmla="*/ 160100 h 16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62" h="160099">
                  <a:moveTo>
                    <a:pt x="26009" y="160100"/>
                  </a:moveTo>
                  <a:lnTo>
                    <a:pt x="7514" y="150852"/>
                  </a:lnTo>
                  <a:lnTo>
                    <a:pt x="58954" y="43926"/>
                  </a:lnTo>
                  <a:lnTo>
                    <a:pt x="0" y="15605"/>
                  </a:lnTo>
                  <a:lnTo>
                    <a:pt x="7514" y="0"/>
                  </a:lnTo>
                  <a:lnTo>
                    <a:pt x="84963" y="37569"/>
                  </a:lnTo>
                  <a:lnTo>
                    <a:pt x="26009" y="16010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orme libre : forme 36">
              <a:extLst>
                <a:ext uri="{FF2B5EF4-FFF2-40B4-BE49-F238E27FC236}">
                  <a16:creationId xmlns:a16="http://schemas.microsoft.com/office/drawing/2014/main" id="{F86E5D09-A870-43EA-A786-2A440FD56D63}"/>
                </a:ext>
              </a:extLst>
            </p:cNvPr>
            <p:cNvSpPr/>
            <p:nvPr/>
          </p:nvSpPr>
          <p:spPr>
            <a:xfrm>
              <a:off x="1236509" y="2336506"/>
              <a:ext cx="98779" cy="135191"/>
            </a:xfrm>
            <a:custGeom>
              <a:avLst/>
              <a:gdLst>
                <a:gd name="connsiteX0" fmla="*/ 28266 w 98779"/>
                <a:gd name="connsiteY0" fmla="*/ 128311 h 135191"/>
                <a:gd name="connsiteX1" fmla="*/ 6881 w 98779"/>
                <a:gd name="connsiteY1" fmla="*/ 132357 h 135191"/>
                <a:gd name="connsiteX2" fmla="*/ 2835 w 98779"/>
                <a:gd name="connsiteY2" fmla="*/ 110972 h 135191"/>
                <a:gd name="connsiteX3" fmla="*/ 24220 w 98779"/>
                <a:gd name="connsiteY3" fmla="*/ 106926 h 135191"/>
                <a:gd name="connsiteX4" fmla="*/ 28266 w 98779"/>
                <a:gd name="connsiteY4" fmla="*/ 128311 h 135191"/>
                <a:gd name="connsiteX5" fmla="*/ 28266 w 98779"/>
                <a:gd name="connsiteY5" fmla="*/ 128311 h 135191"/>
                <a:gd name="connsiteX6" fmla="*/ 51385 w 98779"/>
                <a:gd name="connsiteY6" fmla="*/ 82073 h 135191"/>
                <a:gd name="connsiteX7" fmla="*/ 88953 w 98779"/>
                <a:gd name="connsiteY7" fmla="*/ 107504 h 135191"/>
                <a:gd name="connsiteX8" fmla="*/ 79706 w 98779"/>
                <a:gd name="connsiteY8" fmla="*/ 121375 h 135191"/>
                <a:gd name="connsiteX9" fmla="*/ 24798 w 98779"/>
                <a:gd name="connsiteY9" fmla="*/ 84385 h 135191"/>
                <a:gd name="connsiteX10" fmla="*/ 81440 w 98779"/>
                <a:gd name="connsiteY10" fmla="*/ 0 h 135191"/>
                <a:gd name="connsiteX11" fmla="*/ 98779 w 98779"/>
                <a:gd name="connsiteY11" fmla="*/ 11560 h 135191"/>
                <a:gd name="connsiteX12" fmla="*/ 51385 w 98779"/>
                <a:gd name="connsiteY12" fmla="*/ 82073 h 13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79" h="135191">
                  <a:moveTo>
                    <a:pt x="28266" y="128311"/>
                  </a:moveTo>
                  <a:cubicBezTo>
                    <a:pt x="23642" y="135247"/>
                    <a:pt x="13816" y="137559"/>
                    <a:pt x="6881" y="132357"/>
                  </a:cubicBezTo>
                  <a:cubicBezTo>
                    <a:pt x="-55" y="127155"/>
                    <a:pt x="-2367" y="117907"/>
                    <a:pt x="2835" y="110972"/>
                  </a:cubicBezTo>
                  <a:cubicBezTo>
                    <a:pt x="8036" y="104036"/>
                    <a:pt x="17284" y="101724"/>
                    <a:pt x="24220" y="106926"/>
                  </a:cubicBezTo>
                  <a:cubicBezTo>
                    <a:pt x="31156" y="112128"/>
                    <a:pt x="32890" y="121375"/>
                    <a:pt x="28266" y="128311"/>
                  </a:cubicBezTo>
                  <a:lnTo>
                    <a:pt x="28266" y="128311"/>
                  </a:lnTo>
                  <a:close/>
                  <a:moveTo>
                    <a:pt x="51385" y="82073"/>
                  </a:moveTo>
                  <a:lnTo>
                    <a:pt x="88953" y="107504"/>
                  </a:lnTo>
                  <a:lnTo>
                    <a:pt x="79706" y="121375"/>
                  </a:lnTo>
                  <a:lnTo>
                    <a:pt x="24798" y="84385"/>
                  </a:lnTo>
                  <a:lnTo>
                    <a:pt x="81440" y="0"/>
                  </a:lnTo>
                  <a:lnTo>
                    <a:pt x="98779" y="11560"/>
                  </a:lnTo>
                  <a:lnTo>
                    <a:pt x="51385" y="82073"/>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orme libre : forme 37">
              <a:extLst>
                <a:ext uri="{FF2B5EF4-FFF2-40B4-BE49-F238E27FC236}">
                  <a16:creationId xmlns:a16="http://schemas.microsoft.com/office/drawing/2014/main" id="{FC2A905D-3B7A-43B2-A051-6CB3494411E8}"/>
                </a:ext>
              </a:extLst>
            </p:cNvPr>
            <p:cNvSpPr/>
            <p:nvPr/>
          </p:nvSpPr>
          <p:spPr>
            <a:xfrm>
              <a:off x="1096583" y="2267148"/>
              <a:ext cx="150274" cy="110225"/>
            </a:xfrm>
            <a:custGeom>
              <a:avLst/>
              <a:gdLst>
                <a:gd name="connsiteX0" fmla="*/ 77449 w 150274"/>
                <a:gd name="connsiteY0" fmla="*/ 94788 h 110225"/>
                <a:gd name="connsiteX1" fmla="*/ 18495 w 150274"/>
                <a:gd name="connsiteY1" fmla="*/ 97678 h 110225"/>
                <a:gd name="connsiteX2" fmla="*/ 0 w 150274"/>
                <a:gd name="connsiteY2" fmla="*/ 73403 h 110225"/>
                <a:gd name="connsiteX3" fmla="*/ 13293 w 150274"/>
                <a:gd name="connsiteY3" fmla="*/ 64734 h 110225"/>
                <a:gd name="connsiteX4" fmla="*/ 27165 w 150274"/>
                <a:gd name="connsiteY4" fmla="*/ 83229 h 110225"/>
                <a:gd name="connsiteX5" fmla="*/ 61266 w 150274"/>
                <a:gd name="connsiteY5" fmla="*/ 80917 h 110225"/>
                <a:gd name="connsiteX6" fmla="*/ 134669 w 150274"/>
                <a:gd name="connsiteY6" fmla="*/ 0 h 110225"/>
                <a:gd name="connsiteX7" fmla="*/ 150274 w 150274"/>
                <a:gd name="connsiteY7" fmla="*/ 13871 h 110225"/>
                <a:gd name="connsiteX8" fmla="*/ 77449 w 150274"/>
                <a:gd name="connsiteY8" fmla="*/ 94788 h 110225"/>
                <a:gd name="connsiteX9" fmla="*/ 104036 w 150274"/>
                <a:gd name="connsiteY9" fmla="*/ 107504 h 110225"/>
                <a:gd name="connsiteX10" fmla="*/ 81495 w 150274"/>
                <a:gd name="connsiteY10" fmla="*/ 89009 h 110225"/>
                <a:gd name="connsiteX11" fmla="*/ 36413 w 150274"/>
                <a:gd name="connsiteY11" fmla="*/ 48550 h 110225"/>
                <a:gd name="connsiteX12" fmla="*/ 47394 w 150274"/>
                <a:gd name="connsiteY12" fmla="*/ 36413 h 110225"/>
                <a:gd name="connsiteX13" fmla="*/ 114440 w 150274"/>
                <a:gd name="connsiteY13" fmla="*/ 95944 h 110225"/>
                <a:gd name="connsiteX14" fmla="*/ 104036 w 150274"/>
                <a:gd name="connsiteY14" fmla="*/ 107504 h 1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274" h="110225">
                  <a:moveTo>
                    <a:pt x="77449" y="94788"/>
                  </a:moveTo>
                  <a:cubicBezTo>
                    <a:pt x="61266" y="112706"/>
                    <a:pt x="39880" y="116752"/>
                    <a:pt x="18495" y="97678"/>
                  </a:cubicBezTo>
                  <a:cubicBezTo>
                    <a:pt x="10982" y="90743"/>
                    <a:pt x="4624" y="82651"/>
                    <a:pt x="0" y="73403"/>
                  </a:cubicBezTo>
                  <a:lnTo>
                    <a:pt x="13293" y="64734"/>
                  </a:lnTo>
                  <a:cubicBezTo>
                    <a:pt x="16761" y="71669"/>
                    <a:pt x="21385" y="78605"/>
                    <a:pt x="27165" y="83229"/>
                  </a:cubicBezTo>
                  <a:cubicBezTo>
                    <a:pt x="39880" y="94210"/>
                    <a:pt x="50862" y="92476"/>
                    <a:pt x="61266" y="80917"/>
                  </a:cubicBezTo>
                  <a:lnTo>
                    <a:pt x="134669" y="0"/>
                  </a:lnTo>
                  <a:lnTo>
                    <a:pt x="150274" y="13871"/>
                  </a:lnTo>
                  <a:lnTo>
                    <a:pt x="77449" y="94788"/>
                  </a:lnTo>
                  <a:close/>
                  <a:moveTo>
                    <a:pt x="104036" y="107504"/>
                  </a:moveTo>
                  <a:lnTo>
                    <a:pt x="81495" y="89009"/>
                  </a:lnTo>
                  <a:lnTo>
                    <a:pt x="36413" y="48550"/>
                  </a:lnTo>
                  <a:lnTo>
                    <a:pt x="47394" y="36413"/>
                  </a:lnTo>
                  <a:lnTo>
                    <a:pt x="114440" y="95944"/>
                  </a:lnTo>
                  <a:lnTo>
                    <a:pt x="104036" y="107504"/>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orme libre : forme 38">
              <a:extLst>
                <a:ext uri="{FF2B5EF4-FFF2-40B4-BE49-F238E27FC236}">
                  <a16:creationId xmlns:a16="http://schemas.microsoft.com/office/drawing/2014/main" id="{A748920F-9A46-4308-9F3B-56203914040E}"/>
                </a:ext>
              </a:extLst>
            </p:cNvPr>
            <p:cNvSpPr/>
            <p:nvPr/>
          </p:nvSpPr>
          <p:spPr>
            <a:xfrm>
              <a:off x="1054677" y="2153287"/>
              <a:ext cx="106167" cy="112383"/>
            </a:xfrm>
            <a:custGeom>
              <a:avLst/>
              <a:gdLst>
                <a:gd name="connsiteX0" fmla="*/ 86411 w 106167"/>
                <a:gd name="connsiteY0" fmla="*/ 98834 h 112383"/>
                <a:gd name="connsiteX1" fmla="*/ 14163 w 106167"/>
                <a:gd name="connsiteY1" fmla="*/ 95944 h 112383"/>
                <a:gd name="connsiteX2" fmla="*/ 12430 w 106167"/>
                <a:gd name="connsiteY2" fmla="*/ 93633 h 112383"/>
                <a:gd name="connsiteX3" fmla="*/ 18787 w 106167"/>
                <a:gd name="connsiteY3" fmla="*/ 26587 h 112383"/>
                <a:gd name="connsiteX4" fmla="*/ 28035 w 106167"/>
                <a:gd name="connsiteY4" fmla="*/ 20229 h 112383"/>
                <a:gd name="connsiteX5" fmla="*/ 82365 w 106167"/>
                <a:gd name="connsiteY5" fmla="*/ 83807 h 112383"/>
                <a:gd name="connsiteX6" fmla="*/ 70805 w 106167"/>
                <a:gd name="connsiteY6" fmla="*/ 93633 h 112383"/>
                <a:gd name="connsiteX7" fmla="*/ 25145 w 106167"/>
                <a:gd name="connsiteY7" fmla="*/ 39881 h 112383"/>
                <a:gd name="connsiteX8" fmla="*/ 32081 w 106167"/>
                <a:gd name="connsiteY8" fmla="*/ 39881 h 112383"/>
                <a:gd name="connsiteX9" fmla="*/ 25145 w 106167"/>
                <a:gd name="connsiteY9" fmla="*/ 82651 h 112383"/>
                <a:gd name="connsiteX10" fmla="*/ 74273 w 106167"/>
                <a:gd name="connsiteY10" fmla="*/ 83229 h 112383"/>
                <a:gd name="connsiteX11" fmla="*/ 78319 w 106167"/>
                <a:gd name="connsiteY11" fmla="*/ 30633 h 112383"/>
                <a:gd name="connsiteX12" fmla="*/ 51732 w 106167"/>
                <a:gd name="connsiteY12" fmla="*/ 13872 h 112383"/>
                <a:gd name="connsiteX13" fmla="*/ 56934 w 106167"/>
                <a:gd name="connsiteY13" fmla="*/ 0 h 112383"/>
                <a:gd name="connsiteX14" fmla="*/ 91612 w 106167"/>
                <a:gd name="connsiteY14" fmla="*/ 22541 h 112383"/>
                <a:gd name="connsiteX15" fmla="*/ 86411 w 106167"/>
                <a:gd name="connsiteY15" fmla="*/ 98834 h 11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167" h="112383">
                  <a:moveTo>
                    <a:pt x="86411" y="98834"/>
                  </a:moveTo>
                  <a:cubicBezTo>
                    <a:pt x="65603" y="117908"/>
                    <a:pt x="33237" y="116752"/>
                    <a:pt x="14163" y="95944"/>
                  </a:cubicBezTo>
                  <a:cubicBezTo>
                    <a:pt x="13585" y="95366"/>
                    <a:pt x="13007" y="94789"/>
                    <a:pt x="12430" y="93633"/>
                  </a:cubicBezTo>
                  <a:cubicBezTo>
                    <a:pt x="-6644" y="71091"/>
                    <a:pt x="-3176" y="45082"/>
                    <a:pt x="18787" y="26587"/>
                  </a:cubicBezTo>
                  <a:cubicBezTo>
                    <a:pt x="21677" y="24275"/>
                    <a:pt x="24567" y="21963"/>
                    <a:pt x="28035" y="20229"/>
                  </a:cubicBezTo>
                  <a:lnTo>
                    <a:pt x="82365" y="83807"/>
                  </a:lnTo>
                  <a:lnTo>
                    <a:pt x="70805" y="93633"/>
                  </a:lnTo>
                  <a:lnTo>
                    <a:pt x="25145" y="39881"/>
                  </a:lnTo>
                  <a:lnTo>
                    <a:pt x="32081" y="39881"/>
                  </a:lnTo>
                  <a:cubicBezTo>
                    <a:pt x="15319" y="54330"/>
                    <a:pt x="13585" y="69357"/>
                    <a:pt x="25145" y="82651"/>
                  </a:cubicBezTo>
                  <a:cubicBezTo>
                    <a:pt x="36705" y="95944"/>
                    <a:pt x="56356" y="98834"/>
                    <a:pt x="74273" y="83229"/>
                  </a:cubicBezTo>
                  <a:cubicBezTo>
                    <a:pt x="92190" y="67624"/>
                    <a:pt x="92768" y="47394"/>
                    <a:pt x="78319" y="30633"/>
                  </a:cubicBezTo>
                  <a:cubicBezTo>
                    <a:pt x="71383" y="22541"/>
                    <a:pt x="62136" y="16762"/>
                    <a:pt x="51732" y="13872"/>
                  </a:cubicBezTo>
                  <a:lnTo>
                    <a:pt x="56934" y="0"/>
                  </a:lnTo>
                  <a:cubicBezTo>
                    <a:pt x="70227" y="4046"/>
                    <a:pt x="82365" y="11560"/>
                    <a:pt x="91612" y="22541"/>
                  </a:cubicBezTo>
                  <a:cubicBezTo>
                    <a:pt x="111264" y="45660"/>
                    <a:pt x="112420" y="76871"/>
                    <a:pt x="86411" y="98834"/>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orme libre : forme 39">
              <a:extLst>
                <a:ext uri="{FF2B5EF4-FFF2-40B4-BE49-F238E27FC236}">
                  <a16:creationId xmlns:a16="http://schemas.microsoft.com/office/drawing/2014/main" id="{A87FAB80-D28C-46DA-A68F-5EDFF273B389}"/>
                </a:ext>
              </a:extLst>
            </p:cNvPr>
            <p:cNvSpPr/>
            <p:nvPr/>
          </p:nvSpPr>
          <p:spPr>
            <a:xfrm>
              <a:off x="942420" y="2044627"/>
              <a:ext cx="137765" cy="128412"/>
            </a:xfrm>
            <a:custGeom>
              <a:avLst/>
              <a:gdLst>
                <a:gd name="connsiteX0" fmla="*/ 100989 w 137765"/>
                <a:gd name="connsiteY0" fmla="*/ 114440 h 128412"/>
                <a:gd name="connsiteX1" fmla="*/ 7934 w 137765"/>
                <a:gd name="connsiteY1" fmla="*/ 99990 h 128412"/>
                <a:gd name="connsiteX2" fmla="*/ 1577 w 137765"/>
                <a:gd name="connsiteY2" fmla="*/ 58954 h 128412"/>
                <a:gd name="connsiteX3" fmla="*/ 18916 w 137765"/>
                <a:gd name="connsiteY3" fmla="*/ 61844 h 128412"/>
                <a:gd name="connsiteX4" fmla="*/ 23540 w 137765"/>
                <a:gd name="connsiteY4" fmla="*/ 90165 h 128412"/>
                <a:gd name="connsiteX5" fmla="*/ 89429 w 137765"/>
                <a:gd name="connsiteY5" fmla="*/ 96522 h 128412"/>
                <a:gd name="connsiteX6" fmla="*/ 112548 w 137765"/>
                <a:gd name="connsiteY6" fmla="*/ 33523 h 128412"/>
                <a:gd name="connsiteX7" fmla="*/ 84805 w 137765"/>
                <a:gd name="connsiteY7" fmla="*/ 16761 h 128412"/>
                <a:gd name="connsiteX8" fmla="*/ 89429 w 137765"/>
                <a:gd name="connsiteY8" fmla="*/ 0 h 128412"/>
                <a:gd name="connsiteX9" fmla="*/ 129310 w 137765"/>
                <a:gd name="connsiteY9" fmla="*/ 25431 h 128412"/>
                <a:gd name="connsiteX10" fmla="*/ 100989 w 137765"/>
                <a:gd name="connsiteY10" fmla="*/ 114440 h 12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28412">
                  <a:moveTo>
                    <a:pt x="100989" y="114440"/>
                  </a:moveTo>
                  <a:cubicBezTo>
                    <a:pt x="63420" y="138137"/>
                    <a:pt x="27008" y="130623"/>
                    <a:pt x="7934" y="99990"/>
                  </a:cubicBezTo>
                  <a:cubicBezTo>
                    <a:pt x="421" y="87853"/>
                    <a:pt x="-1891" y="72825"/>
                    <a:pt x="1577" y="58954"/>
                  </a:cubicBezTo>
                  <a:lnTo>
                    <a:pt x="18916" y="61844"/>
                  </a:lnTo>
                  <a:cubicBezTo>
                    <a:pt x="16026" y="71669"/>
                    <a:pt x="17760" y="82073"/>
                    <a:pt x="23540" y="90165"/>
                  </a:cubicBezTo>
                  <a:cubicBezTo>
                    <a:pt x="36833" y="110394"/>
                    <a:pt x="62264" y="113862"/>
                    <a:pt x="89429" y="96522"/>
                  </a:cubicBezTo>
                  <a:cubicBezTo>
                    <a:pt x="116594" y="79183"/>
                    <a:pt x="125264" y="54908"/>
                    <a:pt x="112548" y="33523"/>
                  </a:cubicBezTo>
                  <a:cubicBezTo>
                    <a:pt x="106191" y="24275"/>
                    <a:pt x="96365" y="17917"/>
                    <a:pt x="84805" y="16761"/>
                  </a:cubicBezTo>
                  <a:lnTo>
                    <a:pt x="89429" y="0"/>
                  </a:lnTo>
                  <a:cubicBezTo>
                    <a:pt x="106191" y="1734"/>
                    <a:pt x="120640" y="10982"/>
                    <a:pt x="129310" y="25431"/>
                  </a:cubicBezTo>
                  <a:cubicBezTo>
                    <a:pt x="146071" y="54330"/>
                    <a:pt x="138557" y="90743"/>
                    <a:pt x="100989" y="11444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orme libre : forme 40">
              <a:extLst>
                <a:ext uri="{FF2B5EF4-FFF2-40B4-BE49-F238E27FC236}">
                  <a16:creationId xmlns:a16="http://schemas.microsoft.com/office/drawing/2014/main" id="{E7F71DB6-48C8-4605-9462-629EEFE2C608}"/>
                </a:ext>
              </a:extLst>
            </p:cNvPr>
            <p:cNvSpPr/>
            <p:nvPr/>
          </p:nvSpPr>
          <p:spPr>
            <a:xfrm>
              <a:off x="913551" y="1940174"/>
              <a:ext cx="106890" cy="103386"/>
            </a:xfrm>
            <a:custGeom>
              <a:avLst/>
              <a:gdLst>
                <a:gd name="connsiteX0" fmla="*/ 74950 w 106890"/>
                <a:gd name="connsiteY0" fmla="*/ 97517 h 103386"/>
                <a:gd name="connsiteX1" fmla="*/ 5015 w 106890"/>
                <a:gd name="connsiteY1" fmla="*/ 73820 h 103386"/>
                <a:gd name="connsiteX2" fmla="*/ 32758 w 106890"/>
                <a:gd name="connsiteY2" fmla="*/ 5618 h 103386"/>
                <a:gd name="connsiteX3" fmla="*/ 102115 w 106890"/>
                <a:gd name="connsiteY3" fmla="*/ 29315 h 103386"/>
                <a:gd name="connsiteX4" fmla="*/ 74950 w 106890"/>
                <a:gd name="connsiteY4" fmla="*/ 97517 h 103386"/>
                <a:gd name="connsiteX5" fmla="*/ 42005 w 106890"/>
                <a:gd name="connsiteY5" fmla="*/ 24692 h 103386"/>
                <a:gd name="connsiteX6" fmla="*/ 21198 w 106890"/>
                <a:gd name="connsiteY6" fmla="*/ 66884 h 103386"/>
                <a:gd name="connsiteX7" fmla="*/ 66859 w 106890"/>
                <a:gd name="connsiteY7" fmla="*/ 78444 h 103386"/>
                <a:gd name="connsiteX8" fmla="*/ 87666 w 106890"/>
                <a:gd name="connsiteY8" fmla="*/ 36829 h 103386"/>
                <a:gd name="connsiteX9" fmla="*/ 42005 w 106890"/>
                <a:gd name="connsiteY9" fmla="*/ 24692 h 1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90" h="103386">
                  <a:moveTo>
                    <a:pt x="74950" y="97517"/>
                  </a:moveTo>
                  <a:cubicBezTo>
                    <a:pt x="43739" y="111966"/>
                    <a:pt x="16574" y="98095"/>
                    <a:pt x="5015" y="73820"/>
                  </a:cubicBezTo>
                  <a:cubicBezTo>
                    <a:pt x="-6545" y="49545"/>
                    <a:pt x="1547" y="19490"/>
                    <a:pt x="32758" y="5618"/>
                  </a:cubicBezTo>
                  <a:cubicBezTo>
                    <a:pt x="63969" y="-8253"/>
                    <a:pt x="91134" y="5040"/>
                    <a:pt x="102115" y="29315"/>
                  </a:cubicBezTo>
                  <a:cubicBezTo>
                    <a:pt x="113097" y="53591"/>
                    <a:pt x="105583" y="83645"/>
                    <a:pt x="74950" y="97517"/>
                  </a:cubicBezTo>
                  <a:close/>
                  <a:moveTo>
                    <a:pt x="42005" y="24692"/>
                  </a:moveTo>
                  <a:cubicBezTo>
                    <a:pt x="21776" y="33939"/>
                    <a:pt x="13685" y="50123"/>
                    <a:pt x="21198" y="66884"/>
                  </a:cubicBezTo>
                  <a:cubicBezTo>
                    <a:pt x="28712" y="83645"/>
                    <a:pt x="46629" y="87691"/>
                    <a:pt x="66859" y="78444"/>
                  </a:cubicBezTo>
                  <a:cubicBezTo>
                    <a:pt x="87088" y="69196"/>
                    <a:pt x="95179" y="53013"/>
                    <a:pt x="87666" y="36829"/>
                  </a:cubicBezTo>
                  <a:cubicBezTo>
                    <a:pt x="80152" y="20646"/>
                    <a:pt x="61657" y="15444"/>
                    <a:pt x="42005" y="24692"/>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orme libre : forme 41">
              <a:extLst>
                <a:ext uri="{FF2B5EF4-FFF2-40B4-BE49-F238E27FC236}">
                  <a16:creationId xmlns:a16="http://schemas.microsoft.com/office/drawing/2014/main" id="{138C6765-1248-484C-BA0D-1C5956998A2E}"/>
                </a:ext>
              </a:extLst>
            </p:cNvPr>
            <p:cNvSpPr/>
            <p:nvPr/>
          </p:nvSpPr>
          <p:spPr>
            <a:xfrm>
              <a:off x="819956" y="1832509"/>
              <a:ext cx="148315" cy="92476"/>
            </a:xfrm>
            <a:custGeom>
              <a:avLst/>
              <a:gdLst>
                <a:gd name="connsiteX0" fmla="*/ 20582 w 148315"/>
                <a:gd name="connsiteY0" fmla="*/ 64734 h 92476"/>
                <a:gd name="connsiteX1" fmla="*/ 931 w 148315"/>
                <a:gd name="connsiteY1" fmla="*/ 55486 h 92476"/>
                <a:gd name="connsiteX2" fmla="*/ 10179 w 148315"/>
                <a:gd name="connsiteY2" fmla="*/ 35835 h 92476"/>
                <a:gd name="connsiteX3" fmla="*/ 29830 w 148315"/>
                <a:gd name="connsiteY3" fmla="*/ 45082 h 92476"/>
                <a:gd name="connsiteX4" fmla="*/ 29830 w 148315"/>
                <a:gd name="connsiteY4" fmla="*/ 45660 h 92476"/>
                <a:gd name="connsiteX5" fmla="*/ 21160 w 148315"/>
                <a:gd name="connsiteY5" fmla="*/ 64156 h 92476"/>
                <a:gd name="connsiteX6" fmla="*/ 20582 w 148315"/>
                <a:gd name="connsiteY6" fmla="*/ 64734 h 92476"/>
                <a:gd name="connsiteX7" fmla="*/ 67399 w 148315"/>
                <a:gd name="connsiteY7" fmla="*/ 43926 h 92476"/>
                <a:gd name="connsiteX8" fmla="*/ 80114 w 148315"/>
                <a:gd name="connsiteY8" fmla="*/ 87853 h 92476"/>
                <a:gd name="connsiteX9" fmla="*/ 63931 w 148315"/>
                <a:gd name="connsiteY9" fmla="*/ 92476 h 92476"/>
                <a:gd name="connsiteX10" fmla="*/ 44857 w 148315"/>
                <a:gd name="connsiteY10" fmla="*/ 28899 h 92476"/>
                <a:gd name="connsiteX11" fmla="*/ 142536 w 148315"/>
                <a:gd name="connsiteY11" fmla="*/ 0 h 92476"/>
                <a:gd name="connsiteX12" fmla="*/ 148316 w 148315"/>
                <a:gd name="connsiteY12" fmla="*/ 19651 h 92476"/>
                <a:gd name="connsiteX13" fmla="*/ 67399 w 148315"/>
                <a:gd name="connsiteY13" fmla="*/ 43926 h 9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315" h="92476">
                  <a:moveTo>
                    <a:pt x="20582" y="64734"/>
                  </a:moveTo>
                  <a:cubicBezTo>
                    <a:pt x="12491" y="67623"/>
                    <a:pt x="3821" y="63578"/>
                    <a:pt x="931" y="55486"/>
                  </a:cubicBezTo>
                  <a:cubicBezTo>
                    <a:pt x="-1959" y="47394"/>
                    <a:pt x="2087" y="38725"/>
                    <a:pt x="10179" y="35835"/>
                  </a:cubicBezTo>
                  <a:cubicBezTo>
                    <a:pt x="18270" y="32945"/>
                    <a:pt x="26940" y="36991"/>
                    <a:pt x="29830" y="45082"/>
                  </a:cubicBezTo>
                  <a:cubicBezTo>
                    <a:pt x="29830" y="45082"/>
                    <a:pt x="29830" y="45660"/>
                    <a:pt x="29830" y="45660"/>
                  </a:cubicBezTo>
                  <a:cubicBezTo>
                    <a:pt x="32720" y="53174"/>
                    <a:pt x="28674" y="61844"/>
                    <a:pt x="21160" y="64156"/>
                  </a:cubicBezTo>
                  <a:cubicBezTo>
                    <a:pt x="21160" y="64734"/>
                    <a:pt x="21160" y="64734"/>
                    <a:pt x="20582" y="64734"/>
                  </a:cubicBezTo>
                  <a:close/>
                  <a:moveTo>
                    <a:pt x="67399" y="43926"/>
                  </a:moveTo>
                  <a:lnTo>
                    <a:pt x="80114" y="87853"/>
                  </a:lnTo>
                  <a:lnTo>
                    <a:pt x="63931" y="92476"/>
                  </a:lnTo>
                  <a:lnTo>
                    <a:pt x="44857" y="28899"/>
                  </a:lnTo>
                  <a:lnTo>
                    <a:pt x="142536" y="0"/>
                  </a:lnTo>
                  <a:lnTo>
                    <a:pt x="148316" y="19651"/>
                  </a:lnTo>
                  <a:lnTo>
                    <a:pt x="67399" y="43926"/>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orme libre : forme 42">
              <a:extLst>
                <a:ext uri="{FF2B5EF4-FFF2-40B4-BE49-F238E27FC236}">
                  <a16:creationId xmlns:a16="http://schemas.microsoft.com/office/drawing/2014/main" id="{2ABB0B2E-2ED5-4195-A968-6F817A69F54E}"/>
                </a:ext>
              </a:extLst>
            </p:cNvPr>
            <p:cNvSpPr/>
            <p:nvPr/>
          </p:nvSpPr>
          <p:spPr>
            <a:xfrm>
              <a:off x="837088" y="1684547"/>
              <a:ext cx="111532" cy="105191"/>
            </a:xfrm>
            <a:custGeom>
              <a:avLst/>
              <a:gdLst>
                <a:gd name="connsiteX0" fmla="*/ 11543 w 111532"/>
                <a:gd name="connsiteY0" fmla="*/ 105192 h 105191"/>
                <a:gd name="connsiteX1" fmla="*/ 9231 w 111532"/>
                <a:gd name="connsiteY1" fmla="*/ 88431 h 105191"/>
                <a:gd name="connsiteX2" fmla="*/ 24836 w 111532"/>
                <a:gd name="connsiteY2" fmla="*/ 84385 h 105191"/>
                <a:gd name="connsiteX3" fmla="*/ 24836 w 111532"/>
                <a:gd name="connsiteY3" fmla="*/ 83807 h 105191"/>
                <a:gd name="connsiteX4" fmla="*/ 561 w 111532"/>
                <a:gd name="connsiteY4" fmla="*/ 49706 h 105191"/>
                <a:gd name="connsiteX5" fmla="*/ 35818 w 111532"/>
                <a:gd name="connsiteY5" fmla="*/ 9248 h 105191"/>
                <a:gd name="connsiteX6" fmla="*/ 98239 w 111532"/>
                <a:gd name="connsiteY6" fmla="*/ 0 h 105191"/>
                <a:gd name="connsiteX7" fmla="*/ 101129 w 111532"/>
                <a:gd name="connsiteY7" fmla="*/ 20807 h 105191"/>
                <a:gd name="connsiteX8" fmla="*/ 41597 w 111532"/>
                <a:gd name="connsiteY8" fmla="*/ 30055 h 105191"/>
                <a:gd name="connsiteX9" fmla="*/ 19056 w 111532"/>
                <a:gd name="connsiteY9" fmla="*/ 54908 h 105191"/>
                <a:gd name="connsiteX10" fmla="*/ 39285 w 111532"/>
                <a:gd name="connsiteY10" fmla="*/ 81495 h 105191"/>
                <a:gd name="connsiteX11" fmla="*/ 108643 w 111532"/>
                <a:gd name="connsiteY11" fmla="*/ 71091 h 105191"/>
                <a:gd name="connsiteX12" fmla="*/ 111533 w 111532"/>
                <a:gd name="connsiteY12" fmla="*/ 91899 h 105191"/>
                <a:gd name="connsiteX13" fmla="*/ 11543 w 111532"/>
                <a:gd name="connsiteY13" fmla="*/ 105192 h 10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32" h="105191">
                  <a:moveTo>
                    <a:pt x="11543" y="105192"/>
                  </a:moveTo>
                  <a:lnTo>
                    <a:pt x="9231" y="88431"/>
                  </a:lnTo>
                  <a:lnTo>
                    <a:pt x="24836" y="84385"/>
                  </a:lnTo>
                  <a:lnTo>
                    <a:pt x="24836" y="83807"/>
                  </a:lnTo>
                  <a:cubicBezTo>
                    <a:pt x="12698" y="75137"/>
                    <a:pt x="2873" y="65312"/>
                    <a:pt x="561" y="49706"/>
                  </a:cubicBezTo>
                  <a:cubicBezTo>
                    <a:pt x="-2907" y="26009"/>
                    <a:pt x="9809" y="13294"/>
                    <a:pt x="35818" y="9248"/>
                  </a:cubicBezTo>
                  <a:lnTo>
                    <a:pt x="98239" y="0"/>
                  </a:lnTo>
                  <a:lnTo>
                    <a:pt x="101129" y="20807"/>
                  </a:lnTo>
                  <a:lnTo>
                    <a:pt x="41597" y="30055"/>
                  </a:lnTo>
                  <a:cubicBezTo>
                    <a:pt x="24258" y="32945"/>
                    <a:pt x="16744" y="39881"/>
                    <a:pt x="19056" y="54908"/>
                  </a:cubicBezTo>
                  <a:cubicBezTo>
                    <a:pt x="20790" y="65890"/>
                    <a:pt x="27148" y="72247"/>
                    <a:pt x="39285" y="81495"/>
                  </a:cubicBezTo>
                  <a:lnTo>
                    <a:pt x="108643" y="71091"/>
                  </a:lnTo>
                  <a:lnTo>
                    <a:pt x="111533" y="91899"/>
                  </a:lnTo>
                  <a:lnTo>
                    <a:pt x="11543" y="105192"/>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orme libre : forme 43">
              <a:extLst>
                <a:ext uri="{FF2B5EF4-FFF2-40B4-BE49-F238E27FC236}">
                  <a16:creationId xmlns:a16="http://schemas.microsoft.com/office/drawing/2014/main" id="{2AC4A108-906B-42C7-9AE2-874B3F412590}"/>
                </a:ext>
              </a:extLst>
            </p:cNvPr>
            <p:cNvSpPr/>
            <p:nvPr/>
          </p:nvSpPr>
          <p:spPr>
            <a:xfrm>
              <a:off x="800080" y="1427346"/>
              <a:ext cx="146228" cy="88430"/>
            </a:xfrm>
            <a:custGeom>
              <a:avLst/>
              <a:gdLst>
                <a:gd name="connsiteX0" fmla="*/ 0 w 146228"/>
                <a:gd name="connsiteY0" fmla="*/ 71091 h 88430"/>
                <a:gd name="connsiteX1" fmla="*/ 2890 w 146228"/>
                <a:gd name="connsiteY1" fmla="*/ 50284 h 88430"/>
                <a:gd name="connsiteX2" fmla="*/ 120797 w 146228"/>
                <a:gd name="connsiteY2" fmla="*/ 65312 h 88430"/>
                <a:gd name="connsiteX3" fmla="*/ 128889 w 146228"/>
                <a:gd name="connsiteY3" fmla="*/ 0 h 88430"/>
                <a:gd name="connsiteX4" fmla="*/ 146228 w 146228"/>
                <a:gd name="connsiteY4" fmla="*/ 2312 h 88430"/>
                <a:gd name="connsiteX5" fmla="*/ 135247 w 146228"/>
                <a:gd name="connsiteY5" fmla="*/ 88431 h 88430"/>
                <a:gd name="connsiteX6" fmla="*/ 0 w 146228"/>
                <a:gd name="connsiteY6" fmla="*/ 71091 h 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28" h="88430">
                  <a:moveTo>
                    <a:pt x="0" y="71091"/>
                  </a:moveTo>
                  <a:lnTo>
                    <a:pt x="2890" y="50284"/>
                  </a:lnTo>
                  <a:lnTo>
                    <a:pt x="120797" y="65312"/>
                  </a:lnTo>
                  <a:lnTo>
                    <a:pt x="128889" y="0"/>
                  </a:lnTo>
                  <a:lnTo>
                    <a:pt x="146228" y="2312"/>
                  </a:lnTo>
                  <a:lnTo>
                    <a:pt x="135247" y="88431"/>
                  </a:lnTo>
                  <a:lnTo>
                    <a:pt x="0" y="71091"/>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orme libre : forme 44">
              <a:extLst>
                <a:ext uri="{FF2B5EF4-FFF2-40B4-BE49-F238E27FC236}">
                  <a16:creationId xmlns:a16="http://schemas.microsoft.com/office/drawing/2014/main" id="{8C619A6A-C55C-4AFE-A960-ED620792DA94}"/>
                </a:ext>
              </a:extLst>
            </p:cNvPr>
            <p:cNvSpPr/>
            <p:nvPr/>
          </p:nvSpPr>
          <p:spPr>
            <a:xfrm>
              <a:off x="818267" y="1295837"/>
              <a:ext cx="151738" cy="81803"/>
            </a:xfrm>
            <a:custGeom>
              <a:avLst/>
              <a:gdLst>
                <a:gd name="connsiteX0" fmla="*/ 12446 w 151738"/>
                <a:gd name="connsiteY0" fmla="*/ 30941 h 81803"/>
                <a:gd name="connsiteX1" fmla="*/ 309 w 151738"/>
                <a:gd name="connsiteY1" fmla="*/ 12446 h 81803"/>
                <a:gd name="connsiteX2" fmla="*/ 18804 w 151738"/>
                <a:gd name="connsiteY2" fmla="*/ 309 h 81803"/>
                <a:gd name="connsiteX3" fmla="*/ 30941 w 151738"/>
                <a:gd name="connsiteY3" fmla="*/ 18804 h 81803"/>
                <a:gd name="connsiteX4" fmla="*/ 30941 w 151738"/>
                <a:gd name="connsiteY4" fmla="*/ 19382 h 81803"/>
                <a:gd name="connsiteX5" fmla="*/ 14180 w 151738"/>
                <a:gd name="connsiteY5" fmla="*/ 30941 h 81803"/>
                <a:gd name="connsiteX6" fmla="*/ 12446 w 151738"/>
                <a:gd name="connsiteY6" fmla="*/ 30941 h 81803"/>
                <a:gd name="connsiteX7" fmla="*/ 63886 w 151738"/>
                <a:gd name="connsiteY7" fmla="*/ 37877 h 81803"/>
                <a:gd name="connsiteX8" fmla="*/ 52327 w 151738"/>
                <a:gd name="connsiteY8" fmla="*/ 81804 h 81803"/>
                <a:gd name="connsiteX9" fmla="*/ 36143 w 151738"/>
                <a:gd name="connsiteY9" fmla="*/ 77180 h 81803"/>
                <a:gd name="connsiteX10" fmla="*/ 53483 w 151738"/>
                <a:gd name="connsiteY10" fmla="*/ 13024 h 81803"/>
                <a:gd name="connsiteX11" fmla="*/ 151739 w 151738"/>
                <a:gd name="connsiteY11" fmla="*/ 39611 h 81803"/>
                <a:gd name="connsiteX12" fmla="*/ 146537 w 151738"/>
                <a:gd name="connsiteY12" fmla="*/ 59840 h 81803"/>
                <a:gd name="connsiteX13" fmla="*/ 63886 w 151738"/>
                <a:gd name="connsiteY13" fmla="*/ 37877 h 8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738" h="81803">
                  <a:moveTo>
                    <a:pt x="12446" y="30941"/>
                  </a:moveTo>
                  <a:cubicBezTo>
                    <a:pt x="4354" y="29208"/>
                    <a:pt x="-1425" y="21116"/>
                    <a:pt x="309" y="12446"/>
                  </a:cubicBezTo>
                  <a:cubicBezTo>
                    <a:pt x="2043" y="4354"/>
                    <a:pt x="10134" y="-1425"/>
                    <a:pt x="18804" y="309"/>
                  </a:cubicBezTo>
                  <a:cubicBezTo>
                    <a:pt x="26896" y="2043"/>
                    <a:pt x="32675" y="10134"/>
                    <a:pt x="30941" y="18804"/>
                  </a:cubicBezTo>
                  <a:cubicBezTo>
                    <a:pt x="30941" y="18804"/>
                    <a:pt x="30941" y="19382"/>
                    <a:pt x="30941" y="19382"/>
                  </a:cubicBezTo>
                  <a:cubicBezTo>
                    <a:pt x="29208" y="26896"/>
                    <a:pt x="21694" y="32097"/>
                    <a:pt x="14180" y="30941"/>
                  </a:cubicBezTo>
                  <a:cubicBezTo>
                    <a:pt x="13602" y="31519"/>
                    <a:pt x="13024" y="30941"/>
                    <a:pt x="12446" y="30941"/>
                  </a:cubicBezTo>
                  <a:close/>
                  <a:moveTo>
                    <a:pt x="63886" y="37877"/>
                  </a:moveTo>
                  <a:lnTo>
                    <a:pt x="52327" y="81804"/>
                  </a:lnTo>
                  <a:lnTo>
                    <a:pt x="36143" y="77180"/>
                  </a:lnTo>
                  <a:lnTo>
                    <a:pt x="53483" y="13024"/>
                  </a:lnTo>
                  <a:lnTo>
                    <a:pt x="151739" y="39611"/>
                  </a:lnTo>
                  <a:lnTo>
                    <a:pt x="146537" y="59840"/>
                  </a:lnTo>
                  <a:lnTo>
                    <a:pt x="63886" y="37877"/>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orme libre : forme 45">
              <a:extLst>
                <a:ext uri="{FF2B5EF4-FFF2-40B4-BE49-F238E27FC236}">
                  <a16:creationId xmlns:a16="http://schemas.microsoft.com/office/drawing/2014/main" id="{5E0DC24D-DD41-4E5C-AC1F-7230B437E563}"/>
                </a:ext>
              </a:extLst>
            </p:cNvPr>
            <p:cNvSpPr/>
            <p:nvPr/>
          </p:nvSpPr>
          <p:spPr>
            <a:xfrm>
              <a:off x="873925" y="1127954"/>
              <a:ext cx="133649" cy="123109"/>
            </a:xfrm>
            <a:custGeom>
              <a:avLst/>
              <a:gdLst>
                <a:gd name="connsiteX0" fmla="*/ 26145 w 133649"/>
                <a:gd name="connsiteY0" fmla="*/ 79761 h 123109"/>
                <a:gd name="connsiteX1" fmla="*/ 4760 w 133649"/>
                <a:gd name="connsiteY1" fmla="*/ 24853 h 123109"/>
                <a:gd name="connsiteX2" fmla="*/ 21521 w 133649"/>
                <a:gd name="connsiteY2" fmla="*/ 0 h 123109"/>
                <a:gd name="connsiteX3" fmla="*/ 33659 w 133649"/>
                <a:gd name="connsiteY3" fmla="*/ 10404 h 123109"/>
                <a:gd name="connsiteX4" fmla="*/ 20365 w 133649"/>
                <a:gd name="connsiteY4" fmla="*/ 29477 h 123109"/>
                <a:gd name="connsiteX5" fmla="*/ 33081 w 133649"/>
                <a:gd name="connsiteY5" fmla="*/ 61266 h 123109"/>
                <a:gd name="connsiteX6" fmla="*/ 133649 w 133649"/>
                <a:gd name="connsiteY6" fmla="*/ 104036 h 123109"/>
                <a:gd name="connsiteX7" fmla="*/ 125557 w 133649"/>
                <a:gd name="connsiteY7" fmla="*/ 123109 h 123109"/>
                <a:gd name="connsiteX8" fmla="*/ 26145 w 133649"/>
                <a:gd name="connsiteY8" fmla="*/ 79761 h 123109"/>
                <a:gd name="connsiteX9" fmla="*/ 22099 w 133649"/>
                <a:gd name="connsiteY9" fmla="*/ 109238 h 123109"/>
                <a:gd name="connsiteX10" fmla="*/ 32503 w 133649"/>
                <a:gd name="connsiteY10" fmla="*/ 82073 h 123109"/>
                <a:gd name="connsiteX11" fmla="*/ 56200 w 133649"/>
                <a:gd name="connsiteY11" fmla="*/ 26587 h 123109"/>
                <a:gd name="connsiteX12" fmla="*/ 71228 w 133649"/>
                <a:gd name="connsiteY12" fmla="*/ 32945 h 123109"/>
                <a:gd name="connsiteX13" fmla="*/ 35971 w 133649"/>
                <a:gd name="connsiteY13" fmla="*/ 115018 h 123109"/>
                <a:gd name="connsiteX14" fmla="*/ 22099 w 133649"/>
                <a:gd name="connsiteY14" fmla="*/ 109238 h 12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649" h="123109">
                  <a:moveTo>
                    <a:pt x="26145" y="79761"/>
                  </a:moveTo>
                  <a:cubicBezTo>
                    <a:pt x="3604" y="69935"/>
                    <a:pt x="-6800" y="51440"/>
                    <a:pt x="4760" y="24853"/>
                  </a:cubicBezTo>
                  <a:cubicBezTo>
                    <a:pt x="8806" y="15605"/>
                    <a:pt x="14586" y="6936"/>
                    <a:pt x="21521" y="0"/>
                  </a:cubicBezTo>
                  <a:lnTo>
                    <a:pt x="33659" y="10404"/>
                  </a:lnTo>
                  <a:cubicBezTo>
                    <a:pt x="27879" y="15605"/>
                    <a:pt x="23255" y="22541"/>
                    <a:pt x="20365" y="29477"/>
                  </a:cubicBezTo>
                  <a:cubicBezTo>
                    <a:pt x="14008" y="45082"/>
                    <a:pt x="19209" y="54908"/>
                    <a:pt x="33081" y="61266"/>
                  </a:cubicBezTo>
                  <a:lnTo>
                    <a:pt x="133649" y="104036"/>
                  </a:lnTo>
                  <a:lnTo>
                    <a:pt x="125557" y="123109"/>
                  </a:lnTo>
                  <a:lnTo>
                    <a:pt x="26145" y="79761"/>
                  </a:lnTo>
                  <a:close/>
                  <a:moveTo>
                    <a:pt x="22099" y="109238"/>
                  </a:moveTo>
                  <a:lnTo>
                    <a:pt x="32503" y="82073"/>
                  </a:lnTo>
                  <a:lnTo>
                    <a:pt x="56200" y="26587"/>
                  </a:lnTo>
                  <a:lnTo>
                    <a:pt x="71228" y="32945"/>
                  </a:lnTo>
                  <a:lnTo>
                    <a:pt x="35971" y="115018"/>
                  </a:lnTo>
                  <a:lnTo>
                    <a:pt x="22099" y="109238"/>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orme libre : forme 46">
              <a:extLst>
                <a:ext uri="{FF2B5EF4-FFF2-40B4-BE49-F238E27FC236}">
                  <a16:creationId xmlns:a16="http://schemas.microsoft.com/office/drawing/2014/main" id="{0974B578-05D8-4F2C-BBC4-1C4F078088BF}"/>
                </a:ext>
              </a:extLst>
            </p:cNvPr>
            <p:cNvSpPr/>
            <p:nvPr/>
          </p:nvSpPr>
          <p:spPr>
            <a:xfrm>
              <a:off x="967451" y="1045995"/>
              <a:ext cx="110698" cy="104585"/>
            </a:xfrm>
            <a:custGeom>
              <a:avLst/>
              <a:gdLst>
                <a:gd name="connsiteX0" fmla="*/ 26252 w 110698"/>
                <a:gd name="connsiteY0" fmla="*/ 95830 h 104585"/>
                <a:gd name="connsiteX1" fmla="*/ 6601 w 110698"/>
                <a:gd name="connsiteY1" fmla="*/ 25894 h 104585"/>
                <a:gd name="connsiteX2" fmla="*/ 7757 w 110698"/>
                <a:gd name="connsiteY2" fmla="*/ 23583 h 104585"/>
                <a:gd name="connsiteX3" fmla="*/ 73068 w 110698"/>
                <a:gd name="connsiteY3" fmla="*/ 8555 h 104585"/>
                <a:gd name="connsiteX4" fmla="*/ 82316 w 110698"/>
                <a:gd name="connsiteY4" fmla="*/ 14913 h 104585"/>
                <a:gd name="connsiteX5" fmla="*/ 38967 w 110698"/>
                <a:gd name="connsiteY5" fmla="*/ 86582 h 104585"/>
                <a:gd name="connsiteX6" fmla="*/ 26252 w 110698"/>
                <a:gd name="connsiteY6" fmla="*/ 78490 h 104585"/>
                <a:gd name="connsiteX7" fmla="*/ 62665 w 110698"/>
                <a:gd name="connsiteY7" fmla="*/ 17803 h 104585"/>
                <a:gd name="connsiteX8" fmla="*/ 64398 w 110698"/>
                <a:gd name="connsiteY8" fmla="*/ 24161 h 104585"/>
                <a:gd name="connsiteX9" fmla="*/ 21628 w 110698"/>
                <a:gd name="connsiteY9" fmla="*/ 31096 h 104585"/>
                <a:gd name="connsiteX10" fmla="*/ 36656 w 110698"/>
                <a:gd name="connsiteY10" fmla="*/ 77912 h 104585"/>
                <a:gd name="connsiteX11" fmla="*/ 88096 w 110698"/>
                <a:gd name="connsiteY11" fmla="*/ 65197 h 104585"/>
                <a:gd name="connsiteX12" fmla="*/ 95609 w 110698"/>
                <a:gd name="connsiteY12" fmla="*/ 35142 h 104585"/>
                <a:gd name="connsiteX13" fmla="*/ 110637 w 110698"/>
                <a:gd name="connsiteY13" fmla="*/ 35720 h 104585"/>
                <a:gd name="connsiteX14" fmla="*/ 100233 w 110698"/>
                <a:gd name="connsiteY14" fmla="*/ 75601 h 104585"/>
                <a:gd name="connsiteX15" fmla="*/ 26252 w 110698"/>
                <a:gd name="connsiteY15" fmla="*/ 95830 h 10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698" h="104585">
                  <a:moveTo>
                    <a:pt x="26252" y="95830"/>
                  </a:moveTo>
                  <a:cubicBezTo>
                    <a:pt x="1399" y="81958"/>
                    <a:pt x="-7271" y="50748"/>
                    <a:pt x="6601" y="25894"/>
                  </a:cubicBezTo>
                  <a:cubicBezTo>
                    <a:pt x="7179" y="25316"/>
                    <a:pt x="7757" y="24161"/>
                    <a:pt x="7757" y="23583"/>
                  </a:cubicBezTo>
                  <a:cubicBezTo>
                    <a:pt x="23362" y="-1848"/>
                    <a:pt x="48793" y="-6472"/>
                    <a:pt x="73068" y="8555"/>
                  </a:cubicBezTo>
                  <a:cubicBezTo>
                    <a:pt x="76536" y="10289"/>
                    <a:pt x="79426" y="12601"/>
                    <a:pt x="82316" y="14913"/>
                  </a:cubicBezTo>
                  <a:lnTo>
                    <a:pt x="38967" y="86582"/>
                  </a:lnTo>
                  <a:lnTo>
                    <a:pt x="26252" y="78490"/>
                  </a:lnTo>
                  <a:lnTo>
                    <a:pt x="62665" y="17803"/>
                  </a:lnTo>
                  <a:lnTo>
                    <a:pt x="64398" y="24161"/>
                  </a:lnTo>
                  <a:cubicBezTo>
                    <a:pt x="45325" y="12601"/>
                    <a:pt x="30298" y="16069"/>
                    <a:pt x="21628" y="31096"/>
                  </a:cubicBezTo>
                  <a:cubicBezTo>
                    <a:pt x="12958" y="46124"/>
                    <a:pt x="15848" y="65775"/>
                    <a:pt x="36656" y="77912"/>
                  </a:cubicBezTo>
                  <a:cubicBezTo>
                    <a:pt x="57463" y="90050"/>
                    <a:pt x="76536" y="83692"/>
                    <a:pt x="88096" y="65197"/>
                  </a:cubicBezTo>
                  <a:cubicBezTo>
                    <a:pt x="93297" y="55949"/>
                    <a:pt x="96187" y="45546"/>
                    <a:pt x="95609" y="35142"/>
                  </a:cubicBezTo>
                  <a:lnTo>
                    <a:pt x="110637" y="35720"/>
                  </a:lnTo>
                  <a:cubicBezTo>
                    <a:pt x="111215" y="49592"/>
                    <a:pt x="107747" y="63463"/>
                    <a:pt x="100233" y="75601"/>
                  </a:cubicBezTo>
                  <a:cubicBezTo>
                    <a:pt x="84628" y="102766"/>
                    <a:pt x="55151" y="113747"/>
                    <a:pt x="26252" y="9583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orme libre : forme 47">
              <a:extLst>
                <a:ext uri="{FF2B5EF4-FFF2-40B4-BE49-F238E27FC236}">
                  <a16:creationId xmlns:a16="http://schemas.microsoft.com/office/drawing/2014/main" id="{B33C069F-049E-4B6D-80A3-17CBAD309A51}"/>
                </a:ext>
              </a:extLst>
            </p:cNvPr>
            <p:cNvSpPr/>
            <p:nvPr/>
          </p:nvSpPr>
          <p:spPr>
            <a:xfrm>
              <a:off x="1046564" y="930285"/>
              <a:ext cx="111333" cy="110713"/>
            </a:xfrm>
            <a:custGeom>
              <a:avLst/>
              <a:gdLst>
                <a:gd name="connsiteX0" fmla="*/ 19965 w 111333"/>
                <a:gd name="connsiteY0" fmla="*/ 97678 h 110713"/>
                <a:gd name="connsiteX1" fmla="*/ 14763 w 111333"/>
                <a:gd name="connsiteY1" fmla="*/ 19651 h 110713"/>
                <a:gd name="connsiteX2" fmla="*/ 49442 w 111333"/>
                <a:gd name="connsiteY2" fmla="*/ 0 h 110713"/>
                <a:gd name="connsiteX3" fmla="*/ 53487 w 111333"/>
                <a:gd name="connsiteY3" fmla="*/ 16183 h 110713"/>
                <a:gd name="connsiteX4" fmla="*/ 28634 w 111333"/>
                <a:gd name="connsiteY4" fmla="*/ 30055 h 110713"/>
                <a:gd name="connsiteX5" fmla="*/ 30368 w 111333"/>
                <a:gd name="connsiteY5" fmla="*/ 79183 h 110713"/>
                <a:gd name="connsiteX6" fmla="*/ 33836 w 111333"/>
                <a:gd name="connsiteY6" fmla="*/ 82073 h 110713"/>
                <a:gd name="connsiteX7" fmla="*/ 82964 w 111333"/>
                <a:gd name="connsiteY7" fmla="*/ 79183 h 110713"/>
                <a:gd name="connsiteX8" fmla="*/ 85276 w 111333"/>
                <a:gd name="connsiteY8" fmla="*/ 76871 h 110713"/>
                <a:gd name="connsiteX9" fmla="*/ 95102 w 111333"/>
                <a:gd name="connsiteY9" fmla="*/ 45660 h 110713"/>
                <a:gd name="connsiteX10" fmla="*/ 111285 w 111333"/>
                <a:gd name="connsiteY10" fmla="*/ 47394 h 110713"/>
                <a:gd name="connsiteX11" fmla="*/ 97992 w 111333"/>
                <a:gd name="connsiteY11" fmla="*/ 89009 h 110713"/>
                <a:gd name="connsiteX12" fmla="*/ 19965 w 111333"/>
                <a:gd name="connsiteY12" fmla="*/ 97678 h 1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33" h="110713">
                  <a:moveTo>
                    <a:pt x="19965" y="97678"/>
                  </a:moveTo>
                  <a:cubicBezTo>
                    <a:pt x="-6622" y="76293"/>
                    <a:pt x="-4888" y="43348"/>
                    <a:pt x="14763" y="19651"/>
                  </a:cubicBezTo>
                  <a:cubicBezTo>
                    <a:pt x="23433" y="8670"/>
                    <a:pt x="35570" y="1734"/>
                    <a:pt x="49442" y="0"/>
                  </a:cubicBezTo>
                  <a:lnTo>
                    <a:pt x="53487" y="16183"/>
                  </a:lnTo>
                  <a:cubicBezTo>
                    <a:pt x="43662" y="17339"/>
                    <a:pt x="34992" y="22541"/>
                    <a:pt x="28634" y="30055"/>
                  </a:cubicBezTo>
                  <a:cubicBezTo>
                    <a:pt x="15341" y="43926"/>
                    <a:pt x="16497" y="65890"/>
                    <a:pt x="30368" y="79183"/>
                  </a:cubicBezTo>
                  <a:cubicBezTo>
                    <a:pt x="31524" y="80339"/>
                    <a:pt x="32680" y="80917"/>
                    <a:pt x="33836" y="82073"/>
                  </a:cubicBezTo>
                  <a:cubicBezTo>
                    <a:pt x="48286" y="94788"/>
                    <a:pt x="70249" y="93632"/>
                    <a:pt x="82964" y="79183"/>
                  </a:cubicBezTo>
                  <a:cubicBezTo>
                    <a:pt x="83542" y="78605"/>
                    <a:pt x="84120" y="77449"/>
                    <a:pt x="85276" y="76871"/>
                  </a:cubicBezTo>
                  <a:cubicBezTo>
                    <a:pt x="92212" y="68201"/>
                    <a:pt x="95680" y="57220"/>
                    <a:pt x="95102" y="45660"/>
                  </a:cubicBezTo>
                  <a:lnTo>
                    <a:pt x="111285" y="47394"/>
                  </a:lnTo>
                  <a:cubicBezTo>
                    <a:pt x="111863" y="62422"/>
                    <a:pt x="107239" y="77449"/>
                    <a:pt x="97992" y="89009"/>
                  </a:cubicBezTo>
                  <a:cubicBezTo>
                    <a:pt x="76029" y="112706"/>
                    <a:pt x="45974" y="119064"/>
                    <a:pt x="19965" y="9767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orme libre : forme 48">
              <a:extLst>
                <a:ext uri="{FF2B5EF4-FFF2-40B4-BE49-F238E27FC236}">
                  <a16:creationId xmlns:a16="http://schemas.microsoft.com/office/drawing/2014/main" id="{26AD9D26-9DDC-4B0D-976A-9FFAEB693F0A}"/>
                </a:ext>
              </a:extLst>
            </p:cNvPr>
            <p:cNvSpPr/>
            <p:nvPr/>
          </p:nvSpPr>
          <p:spPr>
            <a:xfrm>
              <a:off x="1133383" y="842565"/>
              <a:ext cx="105370" cy="105727"/>
            </a:xfrm>
            <a:custGeom>
              <a:avLst/>
              <a:gdLst>
                <a:gd name="connsiteX0" fmla="*/ 15797 w 105370"/>
                <a:gd name="connsiteY0" fmla="*/ 87142 h 105727"/>
                <a:gd name="connsiteX1" fmla="*/ 16375 w 105370"/>
                <a:gd name="connsiteY1" fmla="*/ 13739 h 105727"/>
                <a:gd name="connsiteX2" fmla="*/ 89778 w 105370"/>
                <a:gd name="connsiteY2" fmla="*/ 18363 h 105727"/>
                <a:gd name="connsiteX3" fmla="*/ 89200 w 105370"/>
                <a:gd name="connsiteY3" fmla="*/ 91766 h 105727"/>
                <a:gd name="connsiteX4" fmla="*/ 15797 w 105370"/>
                <a:gd name="connsiteY4" fmla="*/ 87142 h 105727"/>
                <a:gd name="connsiteX5" fmla="*/ 74172 w 105370"/>
                <a:gd name="connsiteY5" fmla="*/ 32812 h 105727"/>
                <a:gd name="connsiteX6" fmla="*/ 27934 w 105370"/>
                <a:gd name="connsiteY6" fmla="*/ 26454 h 105727"/>
                <a:gd name="connsiteX7" fmla="*/ 31402 w 105370"/>
                <a:gd name="connsiteY7" fmla="*/ 73270 h 105727"/>
                <a:gd name="connsiteX8" fmla="*/ 77640 w 105370"/>
                <a:gd name="connsiteY8" fmla="*/ 79628 h 105727"/>
                <a:gd name="connsiteX9" fmla="*/ 74172 w 105370"/>
                <a:gd name="connsiteY9" fmla="*/ 3281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370" h="105727">
                  <a:moveTo>
                    <a:pt x="15797" y="87142"/>
                  </a:moveTo>
                  <a:cubicBezTo>
                    <a:pt x="-7323" y="62289"/>
                    <a:pt x="-3277" y="31656"/>
                    <a:pt x="16375" y="13739"/>
                  </a:cubicBezTo>
                  <a:cubicBezTo>
                    <a:pt x="36026" y="-4179"/>
                    <a:pt x="66659" y="-6491"/>
                    <a:pt x="89778" y="18363"/>
                  </a:cubicBezTo>
                  <a:cubicBezTo>
                    <a:pt x="112897" y="43216"/>
                    <a:pt x="108273" y="73270"/>
                    <a:pt x="89200" y="91766"/>
                  </a:cubicBezTo>
                  <a:cubicBezTo>
                    <a:pt x="70127" y="110261"/>
                    <a:pt x="38338" y="111995"/>
                    <a:pt x="15797" y="87142"/>
                  </a:cubicBezTo>
                  <a:close/>
                  <a:moveTo>
                    <a:pt x="74172" y="32812"/>
                  </a:moveTo>
                  <a:cubicBezTo>
                    <a:pt x="59145" y="16629"/>
                    <a:pt x="40650" y="13739"/>
                    <a:pt x="27934" y="26454"/>
                  </a:cubicBezTo>
                  <a:cubicBezTo>
                    <a:pt x="15219" y="39170"/>
                    <a:pt x="16375" y="57087"/>
                    <a:pt x="31402" y="73270"/>
                  </a:cubicBezTo>
                  <a:cubicBezTo>
                    <a:pt x="46429" y="89454"/>
                    <a:pt x="64347" y="91766"/>
                    <a:pt x="77640" y="79628"/>
                  </a:cubicBezTo>
                  <a:cubicBezTo>
                    <a:pt x="90934" y="67491"/>
                    <a:pt x="89200" y="48417"/>
                    <a:pt x="74172" y="32812"/>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orme libre : forme 49">
              <a:extLst>
                <a:ext uri="{FF2B5EF4-FFF2-40B4-BE49-F238E27FC236}">
                  <a16:creationId xmlns:a16="http://schemas.microsoft.com/office/drawing/2014/main" id="{4CD671A1-39DB-4BB7-AF77-6692CC6AD2DE}"/>
                </a:ext>
              </a:extLst>
            </p:cNvPr>
            <p:cNvSpPr/>
            <p:nvPr/>
          </p:nvSpPr>
          <p:spPr>
            <a:xfrm>
              <a:off x="1223738" y="720136"/>
              <a:ext cx="112705" cy="132699"/>
            </a:xfrm>
            <a:custGeom>
              <a:avLst/>
              <a:gdLst>
                <a:gd name="connsiteX0" fmla="*/ 46238 w 112705"/>
                <a:gd name="connsiteY0" fmla="*/ 62764 h 132699"/>
                <a:gd name="connsiteX1" fmla="*/ 9248 w 112705"/>
                <a:gd name="connsiteY1" fmla="*/ 88773 h 132699"/>
                <a:gd name="connsiteX2" fmla="*/ 0 w 112705"/>
                <a:gd name="connsiteY2" fmla="*/ 75480 h 132699"/>
                <a:gd name="connsiteX3" fmla="*/ 54330 w 112705"/>
                <a:gd name="connsiteY3" fmla="*/ 37333 h 132699"/>
                <a:gd name="connsiteX4" fmla="*/ 112706 w 112705"/>
                <a:gd name="connsiteY4" fmla="*/ 120562 h 132699"/>
                <a:gd name="connsiteX5" fmla="*/ 95944 w 112705"/>
                <a:gd name="connsiteY5" fmla="*/ 132700 h 132699"/>
                <a:gd name="connsiteX6" fmla="*/ 46238 w 112705"/>
                <a:gd name="connsiteY6" fmla="*/ 62764 h 132699"/>
                <a:gd name="connsiteX7" fmla="*/ 11560 w 112705"/>
                <a:gd name="connsiteY7" fmla="*/ 24618 h 132699"/>
                <a:gd name="connsiteX8" fmla="*/ 14449 w 112705"/>
                <a:gd name="connsiteY8" fmla="*/ 3233 h 132699"/>
                <a:gd name="connsiteX9" fmla="*/ 35835 w 112705"/>
                <a:gd name="connsiteY9" fmla="*/ 6123 h 132699"/>
                <a:gd name="connsiteX10" fmla="*/ 32945 w 112705"/>
                <a:gd name="connsiteY10" fmla="*/ 27508 h 132699"/>
                <a:gd name="connsiteX11" fmla="*/ 32367 w 112705"/>
                <a:gd name="connsiteY11" fmla="*/ 28086 h 132699"/>
                <a:gd name="connsiteX12" fmla="*/ 12138 w 112705"/>
                <a:gd name="connsiteY12" fmla="*/ 26352 h 132699"/>
                <a:gd name="connsiteX13" fmla="*/ 11560 w 112705"/>
                <a:gd name="connsiteY13" fmla="*/ 24618 h 132699"/>
                <a:gd name="connsiteX14" fmla="*/ 11560 w 112705"/>
                <a:gd name="connsiteY14" fmla="*/ 24618 h 13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705" h="132699">
                  <a:moveTo>
                    <a:pt x="46238" y="62764"/>
                  </a:moveTo>
                  <a:lnTo>
                    <a:pt x="9248" y="88773"/>
                  </a:lnTo>
                  <a:lnTo>
                    <a:pt x="0" y="75480"/>
                  </a:lnTo>
                  <a:lnTo>
                    <a:pt x="54330" y="37333"/>
                  </a:lnTo>
                  <a:lnTo>
                    <a:pt x="112706" y="120562"/>
                  </a:lnTo>
                  <a:lnTo>
                    <a:pt x="95944" y="132700"/>
                  </a:lnTo>
                  <a:lnTo>
                    <a:pt x="46238" y="62764"/>
                  </a:lnTo>
                  <a:close/>
                  <a:moveTo>
                    <a:pt x="11560" y="24618"/>
                  </a:moveTo>
                  <a:cubicBezTo>
                    <a:pt x="6358" y="17682"/>
                    <a:pt x="7514" y="8435"/>
                    <a:pt x="14449" y="3233"/>
                  </a:cubicBezTo>
                  <a:cubicBezTo>
                    <a:pt x="21385" y="-1969"/>
                    <a:pt x="30633" y="-813"/>
                    <a:pt x="35835" y="6123"/>
                  </a:cubicBezTo>
                  <a:cubicBezTo>
                    <a:pt x="41036" y="13058"/>
                    <a:pt x="39880" y="22306"/>
                    <a:pt x="32945" y="27508"/>
                  </a:cubicBezTo>
                  <a:cubicBezTo>
                    <a:pt x="32945" y="27508"/>
                    <a:pt x="32367" y="27508"/>
                    <a:pt x="32367" y="28086"/>
                  </a:cubicBezTo>
                  <a:cubicBezTo>
                    <a:pt x="26587" y="33288"/>
                    <a:pt x="17339" y="32710"/>
                    <a:pt x="12138" y="26352"/>
                  </a:cubicBezTo>
                  <a:cubicBezTo>
                    <a:pt x="12138" y="25774"/>
                    <a:pt x="12138" y="25196"/>
                    <a:pt x="11560" y="24618"/>
                  </a:cubicBezTo>
                  <a:lnTo>
                    <a:pt x="11560" y="24618"/>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orme libre : forme 50">
              <a:extLst>
                <a:ext uri="{FF2B5EF4-FFF2-40B4-BE49-F238E27FC236}">
                  <a16:creationId xmlns:a16="http://schemas.microsoft.com/office/drawing/2014/main" id="{F9913BDD-17FC-44A2-A6A1-476564C3C075}"/>
                </a:ext>
              </a:extLst>
            </p:cNvPr>
            <p:cNvSpPr/>
            <p:nvPr/>
          </p:nvSpPr>
          <p:spPr>
            <a:xfrm>
              <a:off x="1339912" y="685018"/>
              <a:ext cx="127733" cy="123313"/>
            </a:xfrm>
            <a:custGeom>
              <a:avLst/>
              <a:gdLst>
                <a:gd name="connsiteX0" fmla="*/ 0 w 127733"/>
                <a:gd name="connsiteY0" fmla="*/ 33149 h 123313"/>
                <a:gd name="connsiteX1" fmla="*/ 15027 w 127733"/>
                <a:gd name="connsiteY1" fmla="*/ 25635 h 123313"/>
                <a:gd name="connsiteX2" fmla="*/ 23697 w 127733"/>
                <a:gd name="connsiteY2" fmla="*/ 38929 h 123313"/>
                <a:gd name="connsiteX3" fmla="*/ 24275 w 127733"/>
                <a:gd name="connsiteY3" fmla="*/ 38351 h 123313"/>
                <a:gd name="connsiteX4" fmla="*/ 49128 w 127733"/>
                <a:gd name="connsiteY4" fmla="*/ 4828 h 123313"/>
                <a:gd name="connsiteX5" fmla="*/ 98834 w 127733"/>
                <a:gd name="connsiteY5" fmla="*/ 25635 h 123313"/>
                <a:gd name="connsiteX6" fmla="*/ 127733 w 127733"/>
                <a:gd name="connsiteY6" fmla="*/ 81699 h 123313"/>
                <a:gd name="connsiteX7" fmla="*/ 109238 w 127733"/>
                <a:gd name="connsiteY7" fmla="*/ 90947 h 123313"/>
                <a:gd name="connsiteX8" fmla="*/ 81495 w 127733"/>
                <a:gd name="connsiteY8" fmla="*/ 37195 h 123313"/>
                <a:gd name="connsiteX9" fmla="*/ 50862 w 127733"/>
                <a:gd name="connsiteY9" fmla="*/ 23902 h 123313"/>
                <a:gd name="connsiteX10" fmla="*/ 32367 w 127733"/>
                <a:gd name="connsiteY10" fmla="*/ 51644 h 123313"/>
                <a:gd name="connsiteX11" fmla="*/ 64156 w 127733"/>
                <a:gd name="connsiteY11" fmla="*/ 114066 h 123313"/>
                <a:gd name="connsiteX12" fmla="*/ 45660 w 127733"/>
                <a:gd name="connsiteY12" fmla="*/ 123314 h 123313"/>
                <a:gd name="connsiteX13" fmla="*/ 0 w 127733"/>
                <a:gd name="connsiteY13" fmla="*/ 33149 h 12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733" h="123313">
                  <a:moveTo>
                    <a:pt x="0" y="33149"/>
                  </a:moveTo>
                  <a:lnTo>
                    <a:pt x="15027" y="25635"/>
                  </a:lnTo>
                  <a:lnTo>
                    <a:pt x="23697" y="38929"/>
                  </a:lnTo>
                  <a:lnTo>
                    <a:pt x="24275" y="38351"/>
                  </a:lnTo>
                  <a:cubicBezTo>
                    <a:pt x="28899" y="24479"/>
                    <a:pt x="35257" y="11764"/>
                    <a:pt x="49128" y="4828"/>
                  </a:cubicBezTo>
                  <a:cubicBezTo>
                    <a:pt x="70513" y="-6153"/>
                    <a:pt x="86697" y="1938"/>
                    <a:pt x="98834" y="25635"/>
                  </a:cubicBezTo>
                  <a:lnTo>
                    <a:pt x="127733" y="81699"/>
                  </a:lnTo>
                  <a:lnTo>
                    <a:pt x="109238" y="90947"/>
                  </a:lnTo>
                  <a:lnTo>
                    <a:pt x="81495" y="37195"/>
                  </a:lnTo>
                  <a:cubicBezTo>
                    <a:pt x="73403" y="21590"/>
                    <a:pt x="64156" y="16966"/>
                    <a:pt x="50862" y="23902"/>
                  </a:cubicBezTo>
                  <a:cubicBezTo>
                    <a:pt x="41036" y="29103"/>
                    <a:pt x="36991" y="37195"/>
                    <a:pt x="32367" y="51644"/>
                  </a:cubicBezTo>
                  <a:lnTo>
                    <a:pt x="64156" y="114066"/>
                  </a:lnTo>
                  <a:lnTo>
                    <a:pt x="45660" y="123314"/>
                  </a:lnTo>
                  <a:lnTo>
                    <a:pt x="0" y="33149"/>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orme libre : forme 52">
              <a:extLst>
                <a:ext uri="{FF2B5EF4-FFF2-40B4-BE49-F238E27FC236}">
                  <a16:creationId xmlns:a16="http://schemas.microsoft.com/office/drawing/2014/main" id="{3C39D133-8BB7-4842-86FC-00C75A918702}"/>
                </a:ext>
              </a:extLst>
            </p:cNvPr>
            <p:cNvSpPr/>
            <p:nvPr/>
          </p:nvSpPr>
          <p:spPr>
            <a:xfrm>
              <a:off x="2005165" y="1559125"/>
              <a:ext cx="577" cy="1733"/>
            </a:xfrm>
            <a:custGeom>
              <a:avLst/>
              <a:gdLst>
                <a:gd name="connsiteX0" fmla="*/ 0 w 577"/>
                <a:gd name="connsiteY0" fmla="*/ 0 h 1733"/>
                <a:gd name="connsiteX1" fmla="*/ 578 w 577"/>
                <a:gd name="connsiteY1" fmla="*/ 1734 h 1733"/>
                <a:gd name="connsiteX2" fmla="*/ 0 w 577"/>
                <a:gd name="connsiteY2" fmla="*/ 1734 h 1733"/>
              </a:gdLst>
              <a:ahLst/>
              <a:cxnLst>
                <a:cxn ang="0">
                  <a:pos x="connsiteX0" y="connsiteY0"/>
                </a:cxn>
                <a:cxn ang="0">
                  <a:pos x="connsiteX1" y="connsiteY1"/>
                </a:cxn>
                <a:cxn ang="0">
                  <a:pos x="connsiteX2" y="connsiteY2"/>
                </a:cxn>
              </a:cxnLst>
              <a:rect l="l" t="t" r="r" b="b"/>
              <a:pathLst>
                <a:path w="577" h="1733">
                  <a:moveTo>
                    <a:pt x="0" y="0"/>
                  </a:moveTo>
                  <a:lnTo>
                    <a:pt x="578" y="1734"/>
                  </a:lnTo>
                  <a:lnTo>
                    <a:pt x="0" y="1734"/>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 name="Groupe 1">
            <a:extLst>
              <a:ext uri="{FF2B5EF4-FFF2-40B4-BE49-F238E27FC236}">
                <a16:creationId xmlns:a16="http://schemas.microsoft.com/office/drawing/2014/main" id="{DD517F38-B123-4709-93D8-A077EEA01A12}"/>
              </a:ext>
            </a:extLst>
          </p:cNvPr>
          <p:cNvGrpSpPr/>
          <p:nvPr/>
        </p:nvGrpSpPr>
        <p:grpSpPr>
          <a:xfrm>
            <a:off x="4555809" y="2207558"/>
            <a:ext cx="847593" cy="873983"/>
            <a:chOff x="4555809" y="2207558"/>
            <a:chExt cx="847593" cy="873983"/>
          </a:xfrm>
        </p:grpSpPr>
        <p:sp>
          <p:nvSpPr>
            <p:cNvPr id="66" name="Forme libre : forme 65">
              <a:extLst>
                <a:ext uri="{FF2B5EF4-FFF2-40B4-BE49-F238E27FC236}">
                  <a16:creationId xmlns:a16="http://schemas.microsoft.com/office/drawing/2014/main" id="{13A4572F-FB3B-42B3-A502-2A863D615A77}"/>
                </a:ext>
              </a:extLst>
            </p:cNvPr>
            <p:cNvSpPr/>
            <p:nvPr/>
          </p:nvSpPr>
          <p:spPr>
            <a:xfrm>
              <a:off x="4555809" y="2207558"/>
              <a:ext cx="781400" cy="873983"/>
            </a:xfrm>
            <a:custGeom>
              <a:avLst/>
              <a:gdLst>
                <a:gd name="connsiteX0" fmla="*/ 402273 w 805123"/>
                <a:gd name="connsiteY0" fmla="*/ 900517 h 900517"/>
                <a:gd name="connsiteX1" fmla="*/ 0 w 805123"/>
                <a:gd name="connsiteY1" fmla="*/ 498244 h 900517"/>
                <a:gd name="connsiteX2" fmla="*/ 0 w 805123"/>
                <a:gd name="connsiteY2" fmla="*/ 79788 h 900517"/>
                <a:gd name="connsiteX3" fmla="*/ 84385 w 805123"/>
                <a:gd name="connsiteY3" fmla="*/ 27 h 900517"/>
                <a:gd name="connsiteX4" fmla="*/ 164146 w 805123"/>
                <a:gd name="connsiteY4" fmla="*/ 79788 h 900517"/>
                <a:gd name="connsiteX5" fmla="*/ 164146 w 805123"/>
                <a:gd name="connsiteY5" fmla="*/ 498244 h 900517"/>
                <a:gd name="connsiteX6" fmla="*/ 406319 w 805123"/>
                <a:gd name="connsiteY6" fmla="*/ 732903 h 900517"/>
                <a:gd name="connsiteX7" fmla="*/ 640978 w 805123"/>
                <a:gd name="connsiteY7" fmla="*/ 498244 h 900517"/>
                <a:gd name="connsiteX8" fmla="*/ 723051 w 805123"/>
                <a:gd name="connsiteY8" fmla="*/ 416171 h 900517"/>
                <a:gd name="connsiteX9" fmla="*/ 805123 w 805123"/>
                <a:gd name="connsiteY9" fmla="*/ 498244 h 900517"/>
                <a:gd name="connsiteX10" fmla="*/ 805123 w 805123"/>
                <a:gd name="connsiteY10" fmla="*/ 498244 h 900517"/>
                <a:gd name="connsiteX11" fmla="*/ 402273 w 805123"/>
                <a:gd name="connsiteY11" fmla="*/ 900517 h 90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123" h="900517">
                  <a:moveTo>
                    <a:pt x="402273" y="900517"/>
                  </a:moveTo>
                  <a:cubicBezTo>
                    <a:pt x="180329" y="900517"/>
                    <a:pt x="0" y="720188"/>
                    <a:pt x="0" y="498244"/>
                  </a:cubicBezTo>
                  <a:lnTo>
                    <a:pt x="0" y="79788"/>
                  </a:lnTo>
                  <a:cubicBezTo>
                    <a:pt x="1156" y="34706"/>
                    <a:pt x="38725" y="-1129"/>
                    <a:pt x="84385" y="27"/>
                  </a:cubicBezTo>
                  <a:cubicBezTo>
                    <a:pt x="127733" y="1183"/>
                    <a:pt x="162990" y="36440"/>
                    <a:pt x="164146" y="79788"/>
                  </a:cubicBezTo>
                  <a:lnTo>
                    <a:pt x="164146" y="498244"/>
                  </a:lnTo>
                  <a:cubicBezTo>
                    <a:pt x="166458" y="630023"/>
                    <a:pt x="274540" y="735215"/>
                    <a:pt x="406319" y="732903"/>
                  </a:cubicBezTo>
                  <a:cubicBezTo>
                    <a:pt x="535208" y="731169"/>
                    <a:pt x="639244" y="627133"/>
                    <a:pt x="640978" y="498244"/>
                  </a:cubicBezTo>
                  <a:cubicBezTo>
                    <a:pt x="640978" y="453162"/>
                    <a:pt x="677390" y="416171"/>
                    <a:pt x="723051" y="416171"/>
                  </a:cubicBezTo>
                  <a:cubicBezTo>
                    <a:pt x="768133" y="416171"/>
                    <a:pt x="805123" y="452584"/>
                    <a:pt x="805123" y="498244"/>
                  </a:cubicBezTo>
                  <a:lnTo>
                    <a:pt x="805123" y="498244"/>
                  </a:lnTo>
                  <a:cubicBezTo>
                    <a:pt x="804546" y="720188"/>
                    <a:pt x="624794" y="899939"/>
                    <a:pt x="402273" y="900517"/>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7" name="Forme libre : forme 66">
              <a:extLst>
                <a:ext uri="{FF2B5EF4-FFF2-40B4-BE49-F238E27FC236}">
                  <a16:creationId xmlns:a16="http://schemas.microsoft.com/office/drawing/2014/main" id="{AFEB70C2-2B8B-4EA7-9FD7-EF3E6943F5FD}"/>
                </a:ext>
              </a:extLst>
            </p:cNvPr>
            <p:cNvSpPr/>
            <p:nvPr/>
          </p:nvSpPr>
          <p:spPr>
            <a:xfrm>
              <a:off x="5112270" y="2302384"/>
              <a:ext cx="291132" cy="277669"/>
            </a:xfrm>
            <a:custGeom>
              <a:avLst/>
              <a:gdLst>
                <a:gd name="connsiteX0" fmla="*/ 149696 w 299970"/>
                <a:gd name="connsiteY0" fmla="*/ 0 h 286099"/>
                <a:gd name="connsiteX1" fmla="*/ 195935 w 299970"/>
                <a:gd name="connsiteY1" fmla="*/ 94210 h 286099"/>
                <a:gd name="connsiteX2" fmla="*/ 299971 w 299970"/>
                <a:gd name="connsiteY2" fmla="*/ 109238 h 286099"/>
                <a:gd name="connsiteX3" fmla="*/ 224834 w 299970"/>
                <a:gd name="connsiteY3" fmla="*/ 182641 h 286099"/>
                <a:gd name="connsiteX4" fmla="*/ 242751 w 299970"/>
                <a:gd name="connsiteY4" fmla="*/ 286099 h 286099"/>
                <a:gd name="connsiteX5" fmla="*/ 199980 w 299970"/>
                <a:gd name="connsiteY5" fmla="*/ 263558 h 286099"/>
                <a:gd name="connsiteX6" fmla="*/ 99990 w 299970"/>
                <a:gd name="connsiteY6" fmla="*/ 263558 h 286099"/>
                <a:gd name="connsiteX7" fmla="*/ 57220 w 299970"/>
                <a:gd name="connsiteY7" fmla="*/ 286099 h 286099"/>
                <a:gd name="connsiteX8" fmla="*/ 75137 w 299970"/>
                <a:gd name="connsiteY8" fmla="*/ 182641 h 286099"/>
                <a:gd name="connsiteX9" fmla="*/ 0 w 299970"/>
                <a:gd name="connsiteY9" fmla="*/ 109238 h 286099"/>
                <a:gd name="connsiteX10" fmla="*/ 104036 w 299970"/>
                <a:gd name="connsiteY10" fmla="*/ 94210 h 286099"/>
                <a:gd name="connsiteX11" fmla="*/ 149696 w 299970"/>
                <a:gd name="connsiteY11" fmla="*/ 0 h 28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970" h="286099">
                  <a:moveTo>
                    <a:pt x="149696" y="0"/>
                  </a:moveTo>
                  <a:lnTo>
                    <a:pt x="195935" y="94210"/>
                  </a:lnTo>
                  <a:lnTo>
                    <a:pt x="299971" y="109238"/>
                  </a:lnTo>
                  <a:lnTo>
                    <a:pt x="224834" y="182641"/>
                  </a:lnTo>
                  <a:lnTo>
                    <a:pt x="242751" y="286099"/>
                  </a:lnTo>
                  <a:lnTo>
                    <a:pt x="199980" y="263558"/>
                  </a:lnTo>
                  <a:cubicBezTo>
                    <a:pt x="168770" y="246797"/>
                    <a:pt x="131201" y="246797"/>
                    <a:pt x="99990" y="263558"/>
                  </a:cubicBezTo>
                  <a:lnTo>
                    <a:pt x="57220" y="286099"/>
                  </a:lnTo>
                  <a:lnTo>
                    <a:pt x="75137" y="182641"/>
                  </a:lnTo>
                  <a:lnTo>
                    <a:pt x="0" y="109238"/>
                  </a:lnTo>
                  <a:lnTo>
                    <a:pt x="104036" y="94210"/>
                  </a:lnTo>
                  <a:lnTo>
                    <a:pt x="149696"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124" name="ZoneTexte 123">
            <a:extLst>
              <a:ext uri="{FF2B5EF4-FFF2-40B4-BE49-F238E27FC236}">
                <a16:creationId xmlns:a16="http://schemas.microsoft.com/office/drawing/2014/main" id="{C6D0B3E8-6C79-4F4A-9AC1-1DC756F6E995}"/>
              </a:ext>
            </a:extLst>
          </p:cNvPr>
          <p:cNvSpPr txBox="1"/>
          <p:nvPr/>
        </p:nvSpPr>
        <p:spPr>
          <a:xfrm>
            <a:off x="6924075" y="1572261"/>
            <a:ext cx="4665413" cy="2229203"/>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20000"/>
              </a:lnSpc>
              <a:spcAft>
                <a:spcPts val="600"/>
              </a:spcAft>
              <a:defRPr/>
            </a:pPr>
            <a:r>
              <a:rPr lang="en-US" sz="1000" dirty="0">
                <a:solidFill>
                  <a:prstClr val="white"/>
                </a:solidFill>
                <a:latin typeface="Urbane Light" panose="00000400000000000000" pitchFamily="50" charset="0"/>
              </a:rPr>
              <a:t>The LIFC will serve as a medium of exchange to purchase and resale</a:t>
            </a:r>
            <a:br>
              <a:rPr lang="en-US" sz="1000" dirty="0">
                <a:solidFill>
                  <a:prstClr val="white"/>
                </a:solidFill>
                <a:latin typeface="Urbane Light" panose="00000400000000000000" pitchFamily="50" charset="0"/>
              </a:rPr>
            </a:br>
            <a:r>
              <a:rPr lang="en-US" sz="1000" dirty="0">
                <a:solidFill>
                  <a:prstClr val="white"/>
                </a:solidFill>
                <a:latin typeface="Urbane Light" panose="00000400000000000000" pitchFamily="50" charset="0"/>
              </a:rPr>
              <a:t>NFT's in the </a:t>
            </a:r>
            <a:r>
              <a:rPr lang="en-US" sz="1000" dirty="0" err="1">
                <a:solidFill>
                  <a:prstClr val="white"/>
                </a:solidFill>
                <a:latin typeface="Urbane Light" panose="00000400000000000000" pitchFamily="50" charset="0"/>
              </a:rPr>
              <a:t>Lifestory</a:t>
            </a:r>
            <a:r>
              <a:rPr lang="en-US" sz="1000" dirty="0">
                <a:solidFill>
                  <a:prstClr val="white"/>
                </a:solidFill>
                <a:latin typeface="Urbane Light" panose="00000400000000000000" pitchFamily="50" charset="0"/>
              </a:rPr>
              <a:t> ecosystem.
</a:t>
            </a:r>
            <a:r>
              <a:rPr lang="en-US" sz="1000" dirty="0">
                <a:solidFill>
                  <a:prstClr val="white"/>
                </a:solidFill>
                <a:latin typeface="Urbane Medium" panose="00000600000000000000" pitchFamily="2" charset="0"/>
              </a:rPr>
              <a:t>
It will provide access to: 
</a:t>
            </a:r>
            <a:r>
              <a:rPr lang="en-US" sz="900" dirty="0">
                <a:solidFill>
                  <a:srgbClr val="00FF72"/>
                </a:solidFill>
                <a:latin typeface="Urbane Light" panose="00000400000000000000" pitchFamily="50" charset="0"/>
              </a:rPr>
              <a:t>Discounts on the purchase of Skins depending on the number of tokens staked.
Discounts on the purchase of NFT's compared to the FIAT equivalent.
The private collection for the purchase of exclusive NFT’s.</a:t>
            </a:r>
          </a:p>
          <a:p>
            <a:pPr lvl="0" algn="l">
              <a:lnSpc>
                <a:spcPct val="120000"/>
              </a:lnSpc>
              <a:spcAft>
                <a:spcPts val="600"/>
              </a:spcAft>
              <a:buClr>
                <a:srgbClr val="00FF72"/>
              </a:buClr>
              <a:defRPr/>
            </a:pPr>
            <a:endParaRPr lang="fr-FR" sz="900" dirty="0">
              <a:solidFill>
                <a:srgbClr val="00FF72"/>
              </a:solidFill>
              <a:latin typeface="Urbane Light" panose="00000400000000000000" pitchFamily="50" charset="0"/>
            </a:endParaRPr>
          </a:p>
          <a:p>
            <a:pPr lvl="0" algn="l">
              <a:lnSpc>
                <a:spcPct val="120000"/>
              </a:lnSpc>
              <a:spcAft>
                <a:spcPts val="600"/>
              </a:spcAft>
              <a:buClr>
                <a:srgbClr val="00FF72"/>
              </a:buClr>
              <a:defRPr/>
            </a:pPr>
            <a:r>
              <a:rPr lang="fr-FR" sz="1000" dirty="0">
                <a:solidFill>
                  <a:prstClr val="white"/>
                </a:solidFill>
                <a:latin typeface="Urbane Medium" panose="00000600000000000000" pitchFamily="2" charset="0"/>
              </a:rPr>
              <a:t>It </a:t>
            </a:r>
            <a:r>
              <a:rPr lang="fr-FR" sz="1000" dirty="0" err="1">
                <a:solidFill>
                  <a:prstClr val="white"/>
                </a:solidFill>
                <a:latin typeface="Urbane Medium" panose="00000600000000000000" pitchFamily="2" charset="0"/>
              </a:rPr>
              <a:t>will</a:t>
            </a:r>
            <a:r>
              <a:rPr lang="fr-FR" sz="1000" dirty="0">
                <a:solidFill>
                  <a:prstClr val="white"/>
                </a:solidFill>
                <a:latin typeface="Urbane Medium" panose="00000600000000000000" pitchFamily="2" charset="0"/>
              </a:rPr>
              <a:t> </a:t>
            </a:r>
            <a:r>
              <a:rPr lang="fr-FR" sz="1000" dirty="0" err="1">
                <a:solidFill>
                  <a:prstClr val="white"/>
                </a:solidFill>
                <a:latin typeface="Urbane Medium" panose="00000600000000000000" pitchFamily="2" charset="0"/>
              </a:rPr>
              <a:t>also</a:t>
            </a:r>
            <a:r>
              <a:rPr lang="fr-FR" sz="1000" dirty="0">
                <a:solidFill>
                  <a:prstClr val="white"/>
                </a:solidFill>
                <a:latin typeface="Urbane Medium" panose="00000600000000000000" pitchFamily="2" charset="0"/>
              </a:rPr>
              <a:t>:
</a:t>
            </a:r>
            <a:endParaRPr kumimoji="0" lang="fr-FR" sz="900" b="0" i="0" u="none" strike="noStrike" kern="1200" cap="none" spc="0" normalizeH="0" baseline="0" noProof="0" dirty="0">
              <a:ln>
                <a:noFill/>
              </a:ln>
              <a:solidFill>
                <a:srgbClr val="00FF72"/>
              </a:solidFill>
              <a:effectLst/>
              <a:uLnTx/>
              <a:uFillTx/>
              <a:latin typeface="Urbane Light" panose="00000400000000000000" pitchFamily="50" charset="0"/>
              <a:ea typeface="+mn-ea"/>
              <a:cs typeface="+mn-cs"/>
            </a:endParaRPr>
          </a:p>
        </p:txBody>
      </p:sp>
      <p:pic>
        <p:nvPicPr>
          <p:cNvPr id="3" name="Graphique 2">
            <a:extLst>
              <a:ext uri="{FF2B5EF4-FFF2-40B4-BE49-F238E27FC236}">
                <a16:creationId xmlns:a16="http://schemas.microsoft.com/office/drawing/2014/main" id="{5F33C2E2-A614-4553-B19F-07FB8C9AC983}"/>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b="20528"/>
          <a:stretch/>
        </p:blipFill>
        <p:spPr>
          <a:xfrm>
            <a:off x="8394179" y="5928097"/>
            <a:ext cx="3537284" cy="1021205"/>
          </a:xfrm>
          <a:prstGeom prst="rect">
            <a:avLst/>
          </a:prstGeom>
        </p:spPr>
      </p:pic>
      <p:grpSp>
        <p:nvGrpSpPr>
          <p:cNvPr id="62" name="Groupe 61">
            <a:extLst>
              <a:ext uri="{FF2B5EF4-FFF2-40B4-BE49-F238E27FC236}">
                <a16:creationId xmlns:a16="http://schemas.microsoft.com/office/drawing/2014/main" id="{899A7040-9C03-4FEC-ACA8-403FBEFC4C20}"/>
              </a:ext>
            </a:extLst>
          </p:cNvPr>
          <p:cNvGrpSpPr/>
          <p:nvPr/>
        </p:nvGrpSpPr>
        <p:grpSpPr>
          <a:xfrm>
            <a:off x="260537" y="4127228"/>
            <a:ext cx="5975334" cy="2130233"/>
            <a:chOff x="260537" y="4169588"/>
            <a:chExt cx="5975334" cy="2130233"/>
          </a:xfrm>
        </p:grpSpPr>
        <p:pic>
          <p:nvPicPr>
            <p:cNvPr id="77" name="Graphique 76">
              <a:extLst>
                <a:ext uri="{FF2B5EF4-FFF2-40B4-BE49-F238E27FC236}">
                  <a16:creationId xmlns:a16="http://schemas.microsoft.com/office/drawing/2014/main" id="{31DEB591-DE66-448E-98E3-401B11F4F94F}"/>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4486"/>
            <a:stretch/>
          </p:blipFill>
          <p:spPr>
            <a:xfrm>
              <a:off x="260537" y="4169588"/>
              <a:ext cx="5975334" cy="2130233"/>
            </a:xfrm>
            <a:prstGeom prst="rect">
              <a:avLst/>
            </a:prstGeom>
          </p:spPr>
        </p:pic>
        <p:grpSp>
          <p:nvGrpSpPr>
            <p:cNvPr id="73" name="Graphique 57">
              <a:extLst>
                <a:ext uri="{FF2B5EF4-FFF2-40B4-BE49-F238E27FC236}">
                  <a16:creationId xmlns:a16="http://schemas.microsoft.com/office/drawing/2014/main" id="{67C0EF5D-AC80-4F74-A3E7-2FBD732C2E35}"/>
                </a:ext>
              </a:extLst>
            </p:cNvPr>
            <p:cNvGrpSpPr/>
            <p:nvPr/>
          </p:nvGrpSpPr>
          <p:grpSpPr>
            <a:xfrm>
              <a:off x="2586243" y="4886869"/>
              <a:ext cx="437944" cy="437942"/>
              <a:chOff x="2679755" y="4927229"/>
              <a:chExt cx="433419" cy="433420"/>
            </a:xfrm>
          </p:grpSpPr>
          <p:sp>
            <p:nvSpPr>
              <p:cNvPr id="83" name="Forme libre : forme 82">
                <a:extLst>
                  <a:ext uri="{FF2B5EF4-FFF2-40B4-BE49-F238E27FC236}">
                    <a16:creationId xmlns:a16="http://schemas.microsoft.com/office/drawing/2014/main" id="{2FB5B1FD-4B5F-48CD-BDDD-1C4919FFB32B}"/>
                  </a:ext>
                </a:extLst>
              </p:cNvPr>
              <p:cNvSpPr/>
              <p:nvPr/>
            </p:nvSpPr>
            <p:spPr>
              <a:xfrm>
                <a:off x="2687398" y="4934870"/>
                <a:ext cx="418137" cy="418138"/>
              </a:xfrm>
              <a:custGeom>
                <a:avLst/>
                <a:gdLst>
                  <a:gd name="connsiteX0" fmla="*/ 425708 w 425707"/>
                  <a:gd name="connsiteY0" fmla="*/ 212854 h 425708"/>
                  <a:gd name="connsiteX1" fmla="*/ 212854 w 425707"/>
                  <a:gd name="connsiteY1" fmla="*/ 425708 h 425708"/>
                  <a:gd name="connsiteX2" fmla="*/ 0 w 425707"/>
                  <a:gd name="connsiteY2" fmla="*/ 212854 h 425708"/>
                  <a:gd name="connsiteX3" fmla="*/ 212854 w 425707"/>
                  <a:gd name="connsiteY3" fmla="*/ 0 h 425708"/>
                  <a:gd name="connsiteX4" fmla="*/ 425708 w 425707"/>
                  <a:gd name="connsiteY4" fmla="*/ 212854 h 425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07" h="425708">
                    <a:moveTo>
                      <a:pt x="425708" y="212854"/>
                    </a:moveTo>
                    <a:cubicBezTo>
                      <a:pt x="425708" y="330410"/>
                      <a:pt x="330410" y="425708"/>
                      <a:pt x="212854" y="425708"/>
                    </a:cubicBezTo>
                    <a:cubicBezTo>
                      <a:pt x="95298" y="425708"/>
                      <a:pt x="0" y="330410"/>
                      <a:pt x="0" y="212854"/>
                    </a:cubicBezTo>
                    <a:cubicBezTo>
                      <a:pt x="0" y="95298"/>
                      <a:pt x="95298" y="0"/>
                      <a:pt x="212854" y="0"/>
                    </a:cubicBezTo>
                    <a:cubicBezTo>
                      <a:pt x="330410" y="0"/>
                      <a:pt x="425708" y="95298"/>
                      <a:pt x="425708" y="212854"/>
                    </a:cubicBezTo>
                    <a:close/>
                  </a:path>
                </a:pathLst>
              </a:custGeom>
              <a:solidFill>
                <a:srgbClr val="101010"/>
              </a:solidFill>
              <a:ln w="7666" cap="flat">
                <a:noFill/>
                <a:prstDash val="solid"/>
                <a:miter/>
              </a:ln>
            </p:spPr>
            <p:txBody>
              <a:bodyPr rtlCol="0" anchor="ctr"/>
              <a:lstStyle/>
              <a:p>
                <a:endParaRPr lang="en-US"/>
              </a:p>
            </p:txBody>
          </p:sp>
          <p:sp>
            <p:nvSpPr>
              <p:cNvPr id="84" name="Forme libre : forme 83">
                <a:extLst>
                  <a:ext uri="{FF2B5EF4-FFF2-40B4-BE49-F238E27FC236}">
                    <a16:creationId xmlns:a16="http://schemas.microsoft.com/office/drawing/2014/main" id="{CBF69531-C0D2-4CFE-A6D1-0AAE35859576}"/>
                  </a:ext>
                </a:extLst>
              </p:cNvPr>
              <p:cNvSpPr/>
              <p:nvPr/>
            </p:nvSpPr>
            <p:spPr>
              <a:xfrm>
                <a:off x="2679755" y="4927229"/>
                <a:ext cx="433419" cy="433420"/>
              </a:xfrm>
              <a:custGeom>
                <a:avLst/>
                <a:gdLst>
                  <a:gd name="connsiteX0" fmla="*/ 216710 w 433419"/>
                  <a:gd name="connsiteY0" fmla="*/ 433420 h 433420"/>
                  <a:gd name="connsiteX1" fmla="*/ 0 w 433419"/>
                  <a:gd name="connsiteY1" fmla="*/ 216710 h 433420"/>
                  <a:gd name="connsiteX2" fmla="*/ 216710 w 433419"/>
                  <a:gd name="connsiteY2" fmla="*/ 0 h 433420"/>
                  <a:gd name="connsiteX3" fmla="*/ 433420 w 433419"/>
                  <a:gd name="connsiteY3" fmla="*/ 216710 h 433420"/>
                  <a:gd name="connsiteX4" fmla="*/ 433420 w 433419"/>
                  <a:gd name="connsiteY4" fmla="*/ 216710 h 433420"/>
                  <a:gd name="connsiteX5" fmla="*/ 216710 w 433419"/>
                  <a:gd name="connsiteY5" fmla="*/ 433420 h 433420"/>
                  <a:gd name="connsiteX6" fmla="*/ 216710 w 433419"/>
                  <a:gd name="connsiteY6" fmla="*/ 7712 h 433420"/>
                  <a:gd name="connsiteX7" fmla="*/ 7712 w 433419"/>
                  <a:gd name="connsiteY7" fmla="*/ 216710 h 433420"/>
                  <a:gd name="connsiteX8" fmla="*/ 216710 w 433419"/>
                  <a:gd name="connsiteY8" fmla="*/ 425708 h 433420"/>
                  <a:gd name="connsiteX9" fmla="*/ 425708 w 433419"/>
                  <a:gd name="connsiteY9" fmla="*/ 216710 h 433420"/>
                  <a:gd name="connsiteX10" fmla="*/ 425708 w 433419"/>
                  <a:gd name="connsiteY10" fmla="*/ 216710 h 433420"/>
                  <a:gd name="connsiteX11" fmla="*/ 216710 w 433419"/>
                  <a:gd name="connsiteY11" fmla="*/ 7712 h 43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419" h="433420">
                    <a:moveTo>
                      <a:pt x="216710" y="433420"/>
                    </a:moveTo>
                    <a:cubicBezTo>
                      <a:pt x="97172" y="433420"/>
                      <a:pt x="0" y="336248"/>
                      <a:pt x="0" y="216710"/>
                    </a:cubicBezTo>
                    <a:cubicBezTo>
                      <a:pt x="0" y="97173"/>
                      <a:pt x="97172" y="0"/>
                      <a:pt x="216710" y="0"/>
                    </a:cubicBezTo>
                    <a:cubicBezTo>
                      <a:pt x="336247" y="0"/>
                      <a:pt x="433420" y="97173"/>
                      <a:pt x="433420" y="216710"/>
                    </a:cubicBezTo>
                    <a:cubicBezTo>
                      <a:pt x="433420" y="216710"/>
                      <a:pt x="433420" y="216710"/>
                      <a:pt x="433420" y="216710"/>
                    </a:cubicBezTo>
                    <a:cubicBezTo>
                      <a:pt x="433420" y="336248"/>
                      <a:pt x="336247" y="433420"/>
                      <a:pt x="216710" y="433420"/>
                    </a:cubicBezTo>
                    <a:close/>
                    <a:moveTo>
                      <a:pt x="216710" y="7712"/>
                    </a:moveTo>
                    <a:cubicBezTo>
                      <a:pt x="101028" y="7712"/>
                      <a:pt x="7712" y="101029"/>
                      <a:pt x="7712" y="216710"/>
                    </a:cubicBezTo>
                    <a:cubicBezTo>
                      <a:pt x="7712" y="332392"/>
                      <a:pt x="101028" y="425708"/>
                      <a:pt x="216710" y="425708"/>
                    </a:cubicBezTo>
                    <a:cubicBezTo>
                      <a:pt x="332391" y="425708"/>
                      <a:pt x="425708" y="332392"/>
                      <a:pt x="425708" y="216710"/>
                    </a:cubicBezTo>
                    <a:lnTo>
                      <a:pt x="425708" y="216710"/>
                    </a:lnTo>
                    <a:cubicBezTo>
                      <a:pt x="425708" y="101029"/>
                      <a:pt x="332391" y="7712"/>
                      <a:pt x="216710" y="7712"/>
                    </a:cubicBezTo>
                    <a:close/>
                  </a:path>
                </a:pathLst>
              </a:custGeom>
              <a:solidFill>
                <a:srgbClr val="00FF72"/>
              </a:solidFill>
              <a:ln w="7666" cap="flat">
                <a:noFill/>
                <a:prstDash val="solid"/>
                <a:miter/>
              </a:ln>
            </p:spPr>
            <p:txBody>
              <a:bodyPr rtlCol="0" anchor="ctr"/>
              <a:lstStyle/>
              <a:p>
                <a:endParaRPr lang="en-US" dirty="0"/>
              </a:p>
            </p:txBody>
          </p:sp>
          <p:sp>
            <p:nvSpPr>
              <p:cNvPr id="85" name="Forme libre : forme 84">
                <a:extLst>
                  <a:ext uri="{FF2B5EF4-FFF2-40B4-BE49-F238E27FC236}">
                    <a16:creationId xmlns:a16="http://schemas.microsoft.com/office/drawing/2014/main" id="{B57E83BA-6E12-4768-9FF8-5AF2D70A322A}"/>
                  </a:ext>
                </a:extLst>
              </p:cNvPr>
              <p:cNvSpPr/>
              <p:nvPr/>
            </p:nvSpPr>
            <p:spPr>
              <a:xfrm>
                <a:off x="2938111" y="5059874"/>
                <a:ext cx="73264" cy="70180"/>
              </a:xfrm>
              <a:custGeom>
                <a:avLst/>
                <a:gdLst>
                  <a:gd name="connsiteX0" fmla="*/ 54756 w 73264"/>
                  <a:gd name="connsiteY0" fmla="*/ 44730 h 70180"/>
                  <a:gd name="connsiteX1" fmla="*/ 59383 w 73264"/>
                  <a:gd name="connsiteY1" fmla="*/ 70180 h 70180"/>
                  <a:gd name="connsiteX2" fmla="*/ 56298 w 73264"/>
                  <a:gd name="connsiteY2" fmla="*/ 68638 h 70180"/>
                  <a:gd name="connsiteX3" fmla="*/ 37018 w 73264"/>
                  <a:gd name="connsiteY3" fmla="*/ 59383 h 70180"/>
                  <a:gd name="connsiteX4" fmla="*/ 16967 w 73264"/>
                  <a:gd name="connsiteY4" fmla="*/ 68638 h 70180"/>
                  <a:gd name="connsiteX5" fmla="*/ 13882 w 73264"/>
                  <a:gd name="connsiteY5" fmla="*/ 70180 h 70180"/>
                  <a:gd name="connsiteX6" fmla="*/ 18509 w 73264"/>
                  <a:gd name="connsiteY6" fmla="*/ 44730 h 70180"/>
                  <a:gd name="connsiteX7" fmla="*/ 0 w 73264"/>
                  <a:gd name="connsiteY7" fmla="*/ 26992 h 70180"/>
                  <a:gd name="connsiteX8" fmla="*/ 25450 w 73264"/>
                  <a:gd name="connsiteY8" fmla="*/ 23136 h 70180"/>
                  <a:gd name="connsiteX9" fmla="*/ 37018 w 73264"/>
                  <a:gd name="connsiteY9" fmla="*/ 0 h 70180"/>
                  <a:gd name="connsiteX10" fmla="*/ 47815 w 73264"/>
                  <a:gd name="connsiteY10" fmla="*/ 23136 h 70180"/>
                  <a:gd name="connsiteX11" fmla="*/ 73265 w 73264"/>
                  <a:gd name="connsiteY11" fmla="*/ 26992 h 7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264" h="70180">
                    <a:moveTo>
                      <a:pt x="54756" y="44730"/>
                    </a:moveTo>
                    <a:lnTo>
                      <a:pt x="59383" y="70180"/>
                    </a:lnTo>
                    <a:lnTo>
                      <a:pt x="56298" y="68638"/>
                    </a:lnTo>
                    <a:lnTo>
                      <a:pt x="37018" y="59383"/>
                    </a:lnTo>
                    <a:lnTo>
                      <a:pt x="16967" y="68638"/>
                    </a:lnTo>
                    <a:lnTo>
                      <a:pt x="13882" y="70180"/>
                    </a:lnTo>
                    <a:lnTo>
                      <a:pt x="18509" y="44730"/>
                    </a:lnTo>
                    <a:lnTo>
                      <a:pt x="0" y="26992"/>
                    </a:lnTo>
                    <a:lnTo>
                      <a:pt x="25450" y="23136"/>
                    </a:lnTo>
                    <a:lnTo>
                      <a:pt x="37018" y="0"/>
                    </a:lnTo>
                    <a:lnTo>
                      <a:pt x="47815" y="23136"/>
                    </a:lnTo>
                    <a:lnTo>
                      <a:pt x="73265" y="26992"/>
                    </a:lnTo>
                    <a:close/>
                  </a:path>
                </a:pathLst>
              </a:custGeom>
              <a:solidFill>
                <a:srgbClr val="00FF72"/>
              </a:solidFill>
              <a:ln w="7666" cap="flat">
                <a:noFill/>
                <a:prstDash val="solid"/>
                <a:miter/>
              </a:ln>
            </p:spPr>
            <p:txBody>
              <a:bodyPr rtlCol="0" anchor="ctr"/>
              <a:lstStyle/>
              <a:p>
                <a:endParaRPr lang="en-US"/>
              </a:p>
            </p:txBody>
          </p:sp>
          <p:sp>
            <p:nvSpPr>
              <p:cNvPr id="86" name="Forme libre : forme 85">
                <a:extLst>
                  <a:ext uri="{FF2B5EF4-FFF2-40B4-BE49-F238E27FC236}">
                    <a16:creationId xmlns:a16="http://schemas.microsoft.com/office/drawing/2014/main" id="{2C972B40-0C14-49FB-B230-4112EC3F4B24}"/>
                  </a:ext>
                </a:extLst>
              </p:cNvPr>
              <p:cNvSpPr/>
              <p:nvPr/>
            </p:nvSpPr>
            <p:spPr>
              <a:xfrm>
                <a:off x="2797738" y="5048306"/>
                <a:ext cx="196671" cy="214118"/>
              </a:xfrm>
              <a:custGeom>
                <a:avLst/>
                <a:gdLst>
                  <a:gd name="connsiteX0" fmla="*/ 196672 w 196671"/>
                  <a:gd name="connsiteY0" fmla="*/ 101800 h 214118"/>
                  <a:gd name="connsiteX1" fmla="*/ 196672 w 196671"/>
                  <a:gd name="connsiteY1" fmla="*/ 118766 h 214118"/>
                  <a:gd name="connsiteX2" fmla="*/ 194358 w 196671"/>
                  <a:gd name="connsiteY2" fmla="*/ 136504 h 214118"/>
                  <a:gd name="connsiteX3" fmla="*/ 77134 w 196671"/>
                  <a:gd name="connsiteY3" fmla="*/ 212083 h 214118"/>
                  <a:gd name="connsiteX4" fmla="*/ 13 w 196671"/>
                  <a:gd name="connsiteY4" fmla="*/ 115682 h 214118"/>
                  <a:gd name="connsiteX5" fmla="*/ 13 w 196671"/>
                  <a:gd name="connsiteY5" fmla="*/ 0 h 214118"/>
                  <a:gd name="connsiteX6" fmla="*/ 40116 w 196671"/>
                  <a:gd name="connsiteY6" fmla="*/ 0 h 214118"/>
                  <a:gd name="connsiteX7" fmla="*/ 40116 w 196671"/>
                  <a:gd name="connsiteY7" fmla="*/ 115682 h 214118"/>
                  <a:gd name="connsiteX8" fmla="*/ 98728 w 196671"/>
                  <a:gd name="connsiteY8" fmla="*/ 174294 h 214118"/>
                  <a:gd name="connsiteX9" fmla="*/ 157340 w 196671"/>
                  <a:gd name="connsiteY9" fmla="*/ 118766 h 214118"/>
                  <a:gd name="connsiteX10" fmla="*/ 157340 w 196671"/>
                  <a:gd name="connsiteY10" fmla="*/ 101800 h 214118"/>
                  <a:gd name="connsiteX11" fmla="*/ 177392 w 196671"/>
                  <a:gd name="connsiteY11" fmla="*/ 92545 h 214118"/>
                  <a:gd name="connsiteX12" fmla="*/ 196672 w 196671"/>
                  <a:gd name="connsiteY12" fmla="*/ 101800 h 21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671" h="214118">
                    <a:moveTo>
                      <a:pt x="196672" y="101800"/>
                    </a:moveTo>
                    <a:lnTo>
                      <a:pt x="196672" y="118766"/>
                    </a:lnTo>
                    <a:cubicBezTo>
                      <a:pt x="196672" y="124936"/>
                      <a:pt x="195901" y="130335"/>
                      <a:pt x="194358" y="136504"/>
                    </a:cubicBezTo>
                    <a:cubicBezTo>
                      <a:pt x="182790" y="189718"/>
                      <a:pt x="130348" y="222880"/>
                      <a:pt x="77134" y="212083"/>
                    </a:cubicBezTo>
                    <a:cubicBezTo>
                      <a:pt x="31633" y="202057"/>
                      <a:pt x="-758" y="161954"/>
                      <a:pt x="13" y="115682"/>
                    </a:cubicBezTo>
                    <a:lnTo>
                      <a:pt x="13" y="0"/>
                    </a:lnTo>
                    <a:lnTo>
                      <a:pt x="40116" y="0"/>
                    </a:lnTo>
                    <a:lnTo>
                      <a:pt x="40116" y="115682"/>
                    </a:lnTo>
                    <a:cubicBezTo>
                      <a:pt x="40116" y="148072"/>
                      <a:pt x="66338" y="174294"/>
                      <a:pt x="98728" y="174294"/>
                    </a:cubicBezTo>
                    <a:cubicBezTo>
                      <a:pt x="129577" y="174294"/>
                      <a:pt x="155027" y="149615"/>
                      <a:pt x="157340" y="118766"/>
                    </a:cubicBezTo>
                    <a:lnTo>
                      <a:pt x="157340" y="101800"/>
                    </a:lnTo>
                    <a:lnTo>
                      <a:pt x="177392" y="92545"/>
                    </a:lnTo>
                    <a:lnTo>
                      <a:pt x="196672" y="101800"/>
                    </a:lnTo>
                    <a:close/>
                  </a:path>
                </a:pathLst>
              </a:custGeom>
              <a:solidFill>
                <a:srgbClr val="00FF72"/>
              </a:solidFill>
              <a:ln w="7666" cap="flat">
                <a:noFill/>
                <a:prstDash val="solid"/>
                <a:miter/>
              </a:ln>
            </p:spPr>
            <p:txBody>
              <a:bodyPr rtlCol="0" anchor="ctr"/>
              <a:lstStyle/>
              <a:p>
                <a:endParaRPr lang="en-US"/>
              </a:p>
            </p:txBody>
          </p:sp>
        </p:grpSp>
      </p:grpSp>
      <p:grpSp>
        <p:nvGrpSpPr>
          <p:cNvPr id="78" name="Groupe 77">
            <a:extLst>
              <a:ext uri="{FF2B5EF4-FFF2-40B4-BE49-F238E27FC236}">
                <a16:creationId xmlns:a16="http://schemas.microsoft.com/office/drawing/2014/main" id="{6E0DBB7D-4226-47D9-966D-5743D8BE4A78}"/>
              </a:ext>
            </a:extLst>
          </p:cNvPr>
          <p:cNvGrpSpPr/>
          <p:nvPr/>
        </p:nvGrpSpPr>
        <p:grpSpPr>
          <a:xfrm>
            <a:off x="6807711" y="3905598"/>
            <a:ext cx="2783965" cy="1626133"/>
            <a:chOff x="6807711" y="3905598"/>
            <a:chExt cx="2783965" cy="1626133"/>
          </a:xfrm>
        </p:grpSpPr>
        <p:grpSp>
          <p:nvGrpSpPr>
            <p:cNvPr id="87" name="Groupe 86">
              <a:extLst>
                <a:ext uri="{FF2B5EF4-FFF2-40B4-BE49-F238E27FC236}">
                  <a16:creationId xmlns:a16="http://schemas.microsoft.com/office/drawing/2014/main" id="{6E3B5F69-70B9-49C6-A93D-AB73CF5AD664}"/>
                </a:ext>
              </a:extLst>
            </p:cNvPr>
            <p:cNvGrpSpPr/>
            <p:nvPr/>
          </p:nvGrpSpPr>
          <p:grpSpPr>
            <a:xfrm>
              <a:off x="6924076" y="3905598"/>
              <a:ext cx="2667600" cy="1506157"/>
              <a:chOff x="6924075" y="4282785"/>
              <a:chExt cx="2815149" cy="1506157"/>
            </a:xfrm>
          </p:grpSpPr>
          <p:sp>
            <p:nvSpPr>
              <p:cNvPr id="123" name="ZoneTexte 122">
                <a:extLst>
                  <a:ext uri="{FF2B5EF4-FFF2-40B4-BE49-F238E27FC236}">
                    <a16:creationId xmlns:a16="http://schemas.microsoft.com/office/drawing/2014/main" id="{1A5C1A90-37B0-4867-840F-899B3C62C1FE}"/>
                  </a:ext>
                </a:extLst>
              </p:cNvPr>
              <p:cNvSpPr txBox="1"/>
              <p:nvPr/>
            </p:nvSpPr>
            <p:spPr>
              <a:xfrm>
                <a:off x="6924075" y="4419600"/>
                <a:ext cx="2815149" cy="1369342"/>
              </a:xfrm>
              <a:prstGeom prst="snip1Rect">
                <a:avLst>
                  <a:gd name="adj" fmla="val 13488"/>
                </a:avLst>
              </a:prstGeom>
              <a:solidFill>
                <a:srgbClr val="00FF72">
                  <a:alpha val="3000"/>
                </a:srgbClr>
              </a:solid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52000" tIns="72000" rIns="144000" bIns="72000" rtlCol="0" anchor="ctr"/>
              <a:lstStyle>
                <a:defPPr>
                  <a:defRPr lang="fr-FR"/>
                </a:defPPr>
                <a:lvl1pPr>
                  <a:lnSpc>
                    <a:spcPct val="120000"/>
                  </a:lnSpc>
                  <a:defRPr sz="900">
                    <a:solidFill>
                      <a:srgbClr val="00FF72"/>
                    </a:solidFill>
                    <a:latin typeface="Urbane Light" panose="000004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spcAft>
                    <a:spcPts val="600"/>
                  </a:spcAft>
                  <a:defRPr/>
                </a:pPr>
                <a:r>
                  <a:rPr lang="fr-FR" sz="800" dirty="0">
                    <a:latin typeface="Urbane Medium" panose="00000600000000000000" pitchFamily="2" charset="0"/>
                  </a:rPr>
                  <a:t>ACCESS TO PASSIVE INCOME IN $LIFC
</a:t>
                </a:r>
                <a:r>
                  <a:rPr lang="en-US" sz="800" dirty="0">
                    <a:solidFill>
                      <a:schemeClr val="bg1">
                        <a:lumMod val="95000"/>
                        <a:alpha val="75000"/>
                      </a:schemeClr>
                    </a:solidFill>
                    <a:latin typeface="Urbane Light"/>
                  </a:rPr>
                  <a:t>via the repayment of a percentage of the transaction fees taking place in the </a:t>
                </a:r>
                <a:r>
                  <a:rPr lang="en-US" sz="800" dirty="0" err="1">
                    <a:solidFill>
                      <a:schemeClr val="bg1">
                        <a:lumMod val="95000"/>
                        <a:alpha val="75000"/>
                      </a:schemeClr>
                    </a:solidFill>
                    <a:latin typeface="Urbane Light"/>
                  </a:rPr>
                  <a:t>Lifestory</a:t>
                </a:r>
                <a:r>
                  <a:rPr lang="en-US" sz="800" dirty="0">
                    <a:solidFill>
                      <a:schemeClr val="bg1">
                        <a:lumMod val="95000"/>
                        <a:alpha val="75000"/>
                      </a:schemeClr>
                    </a:solidFill>
                    <a:latin typeface="Urbane Light"/>
                  </a:rPr>
                  <a:t> ecosystem (Smart-stacking program) 
</a:t>
                </a:r>
                <a:endParaRPr lang="fr-FR" sz="800" dirty="0">
                  <a:solidFill>
                    <a:schemeClr val="bg1">
                      <a:lumMod val="95000"/>
                      <a:alpha val="75000"/>
                    </a:schemeClr>
                  </a:solidFill>
                </a:endParaRPr>
              </a:p>
            </p:txBody>
          </p:sp>
          <p:grpSp>
            <p:nvGrpSpPr>
              <p:cNvPr id="52" name="Graphique 61">
                <a:extLst>
                  <a:ext uri="{FF2B5EF4-FFF2-40B4-BE49-F238E27FC236}">
                    <a16:creationId xmlns:a16="http://schemas.microsoft.com/office/drawing/2014/main" id="{C9B2AD44-F453-4B3D-860B-0F971AA805C0}"/>
                  </a:ext>
                </a:extLst>
              </p:cNvPr>
              <p:cNvGrpSpPr/>
              <p:nvPr/>
            </p:nvGrpSpPr>
            <p:grpSpPr>
              <a:xfrm>
                <a:off x="7157427" y="4282785"/>
                <a:ext cx="399196" cy="274600"/>
                <a:chOff x="7157427" y="4282785"/>
                <a:chExt cx="399196" cy="274600"/>
              </a:xfrm>
            </p:grpSpPr>
            <p:sp>
              <p:nvSpPr>
                <p:cNvPr id="54" name="Forme libre : forme 53">
                  <a:extLst>
                    <a:ext uri="{FF2B5EF4-FFF2-40B4-BE49-F238E27FC236}">
                      <a16:creationId xmlns:a16="http://schemas.microsoft.com/office/drawing/2014/main" id="{9723207D-0840-4527-8E4F-94818B50A51E}"/>
                    </a:ext>
                  </a:extLst>
                </p:cNvPr>
                <p:cNvSpPr/>
                <p:nvPr/>
              </p:nvSpPr>
              <p:spPr>
                <a:xfrm>
                  <a:off x="7159870" y="4285228"/>
                  <a:ext cx="269713" cy="269714"/>
                </a:xfrm>
                <a:custGeom>
                  <a:avLst/>
                  <a:gdLst>
                    <a:gd name="connsiteX0" fmla="*/ 269714 w 269713"/>
                    <a:gd name="connsiteY0" fmla="*/ 134857 h 269714"/>
                    <a:gd name="connsiteX1" fmla="*/ 134857 w 269713"/>
                    <a:gd name="connsiteY1" fmla="*/ 269714 h 269714"/>
                    <a:gd name="connsiteX2" fmla="*/ 0 w 269713"/>
                    <a:gd name="connsiteY2" fmla="*/ 134857 h 269714"/>
                    <a:gd name="connsiteX3" fmla="*/ 134857 w 269713"/>
                    <a:gd name="connsiteY3" fmla="*/ 0 h 269714"/>
                    <a:gd name="connsiteX4" fmla="*/ 269714 w 269713"/>
                    <a:gd name="connsiteY4" fmla="*/ 134857 h 269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13" h="269714">
                      <a:moveTo>
                        <a:pt x="269714" y="134857"/>
                      </a:moveTo>
                      <a:cubicBezTo>
                        <a:pt x="269714" y="209337"/>
                        <a:pt x="209336" y="269714"/>
                        <a:pt x="134857" y="269714"/>
                      </a:cubicBezTo>
                      <a:cubicBezTo>
                        <a:pt x="60378" y="269714"/>
                        <a:pt x="0" y="209337"/>
                        <a:pt x="0" y="134857"/>
                      </a:cubicBezTo>
                      <a:cubicBezTo>
                        <a:pt x="0" y="60378"/>
                        <a:pt x="60378" y="0"/>
                        <a:pt x="134857" y="0"/>
                      </a:cubicBezTo>
                      <a:cubicBezTo>
                        <a:pt x="209336" y="0"/>
                        <a:pt x="269714" y="60378"/>
                        <a:pt x="269714" y="134857"/>
                      </a:cubicBezTo>
                      <a:close/>
                    </a:path>
                  </a:pathLst>
                </a:custGeom>
                <a:solidFill>
                  <a:schemeClr val="tx1"/>
                </a:solid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52000" tIns="0" rIns="144000" bIns="72000" rtlCol="0" anchor="ctr"/>
                <a:lstStyle/>
                <a:p>
                  <a:pPr>
                    <a:lnSpc>
                      <a:spcPct val="120000"/>
                    </a:lnSpc>
                    <a:spcAft>
                      <a:spcPts val="600"/>
                    </a:spcAft>
                  </a:pPr>
                  <a:endParaRPr lang="en-US" sz="900">
                    <a:solidFill>
                      <a:srgbClr val="00FF72"/>
                    </a:solidFill>
                    <a:latin typeface="Urbane Medium" panose="00000600000000000000" pitchFamily="2" charset="0"/>
                  </a:endParaRPr>
                </a:p>
              </p:txBody>
            </p:sp>
            <p:sp>
              <p:nvSpPr>
                <p:cNvPr id="55" name="Forme libre : forme 54">
                  <a:extLst>
                    <a:ext uri="{FF2B5EF4-FFF2-40B4-BE49-F238E27FC236}">
                      <a16:creationId xmlns:a16="http://schemas.microsoft.com/office/drawing/2014/main" id="{41E78883-A01A-43E0-8053-3E14819451E9}"/>
                    </a:ext>
                  </a:extLst>
                </p:cNvPr>
                <p:cNvSpPr/>
                <p:nvPr/>
              </p:nvSpPr>
              <p:spPr>
                <a:xfrm>
                  <a:off x="7157427" y="4282785"/>
                  <a:ext cx="274600" cy="274600"/>
                </a:xfrm>
                <a:custGeom>
                  <a:avLst/>
                  <a:gdLst>
                    <a:gd name="connsiteX0" fmla="*/ 137300 w 274600"/>
                    <a:gd name="connsiteY0" fmla="*/ 274600 h 274600"/>
                    <a:gd name="connsiteX1" fmla="*/ 0 w 274600"/>
                    <a:gd name="connsiteY1" fmla="*/ 137300 h 274600"/>
                    <a:gd name="connsiteX2" fmla="*/ 137300 w 274600"/>
                    <a:gd name="connsiteY2" fmla="*/ 0 h 274600"/>
                    <a:gd name="connsiteX3" fmla="*/ 274600 w 274600"/>
                    <a:gd name="connsiteY3" fmla="*/ 137300 h 274600"/>
                    <a:gd name="connsiteX4" fmla="*/ 274600 w 274600"/>
                    <a:gd name="connsiteY4" fmla="*/ 137300 h 274600"/>
                    <a:gd name="connsiteX5" fmla="*/ 137300 w 274600"/>
                    <a:gd name="connsiteY5" fmla="*/ 274600 h 274600"/>
                    <a:gd name="connsiteX6" fmla="*/ 137300 w 274600"/>
                    <a:gd name="connsiteY6" fmla="*/ 4886 h 274600"/>
                    <a:gd name="connsiteX7" fmla="*/ 4886 w 274600"/>
                    <a:gd name="connsiteY7" fmla="*/ 137300 h 274600"/>
                    <a:gd name="connsiteX8" fmla="*/ 137300 w 274600"/>
                    <a:gd name="connsiteY8" fmla="*/ 269714 h 274600"/>
                    <a:gd name="connsiteX9" fmla="*/ 269714 w 274600"/>
                    <a:gd name="connsiteY9" fmla="*/ 137300 h 274600"/>
                    <a:gd name="connsiteX10" fmla="*/ 269714 w 274600"/>
                    <a:gd name="connsiteY10" fmla="*/ 137300 h 274600"/>
                    <a:gd name="connsiteX11" fmla="*/ 137300 w 274600"/>
                    <a:gd name="connsiteY11" fmla="*/ 4886 h 2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600" h="274600">
                      <a:moveTo>
                        <a:pt x="137300" y="274600"/>
                      </a:moveTo>
                      <a:cubicBezTo>
                        <a:pt x="61565" y="274600"/>
                        <a:pt x="0" y="213035"/>
                        <a:pt x="0" y="137300"/>
                      </a:cubicBezTo>
                      <a:cubicBezTo>
                        <a:pt x="0" y="61565"/>
                        <a:pt x="61565" y="0"/>
                        <a:pt x="137300" y="0"/>
                      </a:cubicBezTo>
                      <a:cubicBezTo>
                        <a:pt x="213035" y="0"/>
                        <a:pt x="274600" y="61565"/>
                        <a:pt x="274600" y="137300"/>
                      </a:cubicBezTo>
                      <a:cubicBezTo>
                        <a:pt x="274600" y="137300"/>
                        <a:pt x="274600" y="137300"/>
                        <a:pt x="274600" y="137300"/>
                      </a:cubicBezTo>
                      <a:cubicBezTo>
                        <a:pt x="274600" y="213035"/>
                        <a:pt x="213035" y="274600"/>
                        <a:pt x="137300" y="274600"/>
                      </a:cubicBezTo>
                      <a:close/>
                      <a:moveTo>
                        <a:pt x="137300" y="4886"/>
                      </a:moveTo>
                      <a:cubicBezTo>
                        <a:pt x="64008" y="4886"/>
                        <a:pt x="4886" y="64008"/>
                        <a:pt x="4886" y="137300"/>
                      </a:cubicBezTo>
                      <a:cubicBezTo>
                        <a:pt x="4886" y="210592"/>
                        <a:pt x="64008" y="269714"/>
                        <a:pt x="137300" y="269714"/>
                      </a:cubicBezTo>
                      <a:cubicBezTo>
                        <a:pt x="210592" y="269714"/>
                        <a:pt x="269714" y="210592"/>
                        <a:pt x="269714" y="137300"/>
                      </a:cubicBezTo>
                      <a:cubicBezTo>
                        <a:pt x="269714" y="137300"/>
                        <a:pt x="269714" y="137300"/>
                        <a:pt x="269714" y="137300"/>
                      </a:cubicBezTo>
                      <a:cubicBezTo>
                        <a:pt x="269714" y="64497"/>
                        <a:pt x="210592" y="4886"/>
                        <a:pt x="137300" y="4886"/>
                      </a:cubicBezTo>
                      <a:close/>
                    </a:path>
                  </a:pathLst>
                </a:custGeom>
                <a:solidFill>
                  <a:srgbClr val="00FF72"/>
                </a:solidFill>
                <a:ln w="4879" cap="flat">
                  <a:noFill/>
                  <a:prstDash val="solid"/>
                  <a:miter/>
                </a:ln>
              </p:spPr>
              <p:txBody>
                <a:bodyPr rtlCol="0" anchor="ctr"/>
                <a:lstStyle/>
                <a:p>
                  <a:endParaRPr lang="en-US"/>
                </a:p>
              </p:txBody>
            </p:sp>
            <p:sp>
              <p:nvSpPr>
                <p:cNvPr id="56" name="Forme libre : forme 55">
                  <a:extLst>
                    <a:ext uri="{FF2B5EF4-FFF2-40B4-BE49-F238E27FC236}">
                      <a16:creationId xmlns:a16="http://schemas.microsoft.com/office/drawing/2014/main" id="{CFDC8BA9-0ED5-4841-9E8B-92C12CE46050}"/>
                    </a:ext>
                  </a:extLst>
                </p:cNvPr>
                <p:cNvSpPr/>
                <p:nvPr/>
              </p:nvSpPr>
              <p:spPr>
                <a:xfrm>
                  <a:off x="7321112" y="4366826"/>
                  <a:ext cx="46418" cy="44463"/>
                </a:xfrm>
                <a:custGeom>
                  <a:avLst/>
                  <a:gdLst>
                    <a:gd name="connsiteX0" fmla="*/ 34691 w 46418"/>
                    <a:gd name="connsiteY0" fmla="*/ 28340 h 44463"/>
                    <a:gd name="connsiteX1" fmla="*/ 37623 w 46418"/>
                    <a:gd name="connsiteY1" fmla="*/ 44464 h 44463"/>
                    <a:gd name="connsiteX2" fmla="*/ 36157 w 46418"/>
                    <a:gd name="connsiteY2" fmla="*/ 43487 h 44463"/>
                    <a:gd name="connsiteX3" fmla="*/ 23453 w 46418"/>
                    <a:gd name="connsiteY3" fmla="*/ 37623 h 44463"/>
                    <a:gd name="connsiteX4" fmla="*/ 10749 w 46418"/>
                    <a:gd name="connsiteY4" fmla="*/ 43487 h 44463"/>
                    <a:gd name="connsiteX5" fmla="*/ 8795 w 46418"/>
                    <a:gd name="connsiteY5" fmla="*/ 44464 h 44463"/>
                    <a:gd name="connsiteX6" fmla="*/ 11727 w 46418"/>
                    <a:gd name="connsiteY6" fmla="*/ 28340 h 44463"/>
                    <a:gd name="connsiteX7" fmla="*/ 0 w 46418"/>
                    <a:gd name="connsiteY7" fmla="*/ 17101 h 44463"/>
                    <a:gd name="connsiteX8" fmla="*/ 16124 w 46418"/>
                    <a:gd name="connsiteY8" fmla="*/ 14658 h 44463"/>
                    <a:gd name="connsiteX9" fmla="*/ 23453 w 46418"/>
                    <a:gd name="connsiteY9" fmla="*/ 0 h 44463"/>
                    <a:gd name="connsiteX10" fmla="*/ 30294 w 46418"/>
                    <a:gd name="connsiteY10" fmla="*/ 14658 h 44463"/>
                    <a:gd name="connsiteX11" fmla="*/ 46418 w 46418"/>
                    <a:gd name="connsiteY11" fmla="*/ 17101 h 4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18" h="44463">
                      <a:moveTo>
                        <a:pt x="34691" y="28340"/>
                      </a:moveTo>
                      <a:lnTo>
                        <a:pt x="37623" y="44464"/>
                      </a:lnTo>
                      <a:lnTo>
                        <a:pt x="36157" y="43487"/>
                      </a:lnTo>
                      <a:lnTo>
                        <a:pt x="23453" y="37623"/>
                      </a:lnTo>
                      <a:lnTo>
                        <a:pt x="10749" y="43487"/>
                      </a:lnTo>
                      <a:lnTo>
                        <a:pt x="8795" y="44464"/>
                      </a:lnTo>
                      <a:lnTo>
                        <a:pt x="11727" y="28340"/>
                      </a:lnTo>
                      <a:lnTo>
                        <a:pt x="0" y="17101"/>
                      </a:lnTo>
                      <a:lnTo>
                        <a:pt x="16124" y="14658"/>
                      </a:lnTo>
                      <a:lnTo>
                        <a:pt x="23453" y="0"/>
                      </a:lnTo>
                      <a:lnTo>
                        <a:pt x="30294" y="14658"/>
                      </a:lnTo>
                      <a:lnTo>
                        <a:pt x="46418" y="17101"/>
                      </a:lnTo>
                      <a:close/>
                    </a:path>
                  </a:pathLst>
                </a:custGeom>
                <a:solidFill>
                  <a:srgbClr val="00FF72"/>
                </a:solidFill>
                <a:ln w="4879" cap="flat">
                  <a:noFill/>
                  <a:prstDash val="solid"/>
                  <a:miter/>
                </a:ln>
              </p:spPr>
              <p:txBody>
                <a:bodyPr rtlCol="0" anchor="ctr"/>
                <a:lstStyle/>
                <a:p>
                  <a:endParaRPr lang="en-US"/>
                </a:p>
              </p:txBody>
            </p:sp>
            <p:sp>
              <p:nvSpPr>
                <p:cNvPr id="57" name="Forme libre : forme 56">
                  <a:extLst>
                    <a:ext uri="{FF2B5EF4-FFF2-40B4-BE49-F238E27FC236}">
                      <a16:creationId xmlns:a16="http://schemas.microsoft.com/office/drawing/2014/main" id="{9D867B08-2D36-414C-BBCA-FB490FD87B85}"/>
                    </a:ext>
                  </a:extLst>
                </p:cNvPr>
                <p:cNvSpPr/>
                <p:nvPr/>
              </p:nvSpPr>
              <p:spPr>
                <a:xfrm>
                  <a:off x="7232664" y="4359497"/>
                  <a:ext cx="124604" cy="135658"/>
                </a:xfrm>
                <a:custGeom>
                  <a:avLst/>
                  <a:gdLst>
                    <a:gd name="connsiteX0" fmla="*/ 124605 w 124604"/>
                    <a:gd name="connsiteY0" fmla="*/ 64497 h 135658"/>
                    <a:gd name="connsiteX1" fmla="*/ 124605 w 124604"/>
                    <a:gd name="connsiteY1" fmla="*/ 75246 h 135658"/>
                    <a:gd name="connsiteX2" fmla="*/ 123139 w 124604"/>
                    <a:gd name="connsiteY2" fmla="*/ 86484 h 135658"/>
                    <a:gd name="connsiteX3" fmla="*/ 48870 w 124604"/>
                    <a:gd name="connsiteY3" fmla="*/ 134368 h 135658"/>
                    <a:gd name="connsiteX4" fmla="*/ 9 w 124604"/>
                    <a:gd name="connsiteY4" fmla="*/ 73292 h 135658"/>
                    <a:gd name="connsiteX5" fmla="*/ 9 w 124604"/>
                    <a:gd name="connsiteY5" fmla="*/ 0 h 135658"/>
                    <a:gd name="connsiteX6" fmla="*/ 25416 w 124604"/>
                    <a:gd name="connsiteY6" fmla="*/ 0 h 135658"/>
                    <a:gd name="connsiteX7" fmla="*/ 25416 w 124604"/>
                    <a:gd name="connsiteY7" fmla="*/ 73292 h 135658"/>
                    <a:gd name="connsiteX8" fmla="*/ 61574 w 124604"/>
                    <a:gd name="connsiteY8" fmla="*/ 110915 h 135658"/>
                    <a:gd name="connsiteX9" fmla="*/ 99197 w 124604"/>
                    <a:gd name="connsiteY9" fmla="*/ 74758 h 135658"/>
                    <a:gd name="connsiteX10" fmla="*/ 99197 w 124604"/>
                    <a:gd name="connsiteY10" fmla="*/ 64008 h 135658"/>
                    <a:gd name="connsiteX11" fmla="*/ 111901 w 124604"/>
                    <a:gd name="connsiteY11" fmla="*/ 58145 h 135658"/>
                    <a:gd name="connsiteX12" fmla="*/ 124605 w 124604"/>
                    <a:gd name="connsiteY12" fmla="*/ 64497 h 13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604" h="135658">
                      <a:moveTo>
                        <a:pt x="124605" y="64497"/>
                      </a:moveTo>
                      <a:lnTo>
                        <a:pt x="124605" y="75246"/>
                      </a:lnTo>
                      <a:cubicBezTo>
                        <a:pt x="124605" y="79155"/>
                        <a:pt x="124116" y="82576"/>
                        <a:pt x="123139" y="86484"/>
                      </a:cubicBezTo>
                      <a:cubicBezTo>
                        <a:pt x="115810" y="120199"/>
                        <a:pt x="82584" y="141209"/>
                        <a:pt x="48870" y="134368"/>
                      </a:cubicBezTo>
                      <a:cubicBezTo>
                        <a:pt x="20042" y="128016"/>
                        <a:pt x="-480" y="102609"/>
                        <a:pt x="9" y="73292"/>
                      </a:cubicBezTo>
                      <a:lnTo>
                        <a:pt x="9" y="0"/>
                      </a:lnTo>
                      <a:lnTo>
                        <a:pt x="25416" y="0"/>
                      </a:lnTo>
                      <a:lnTo>
                        <a:pt x="25416" y="73292"/>
                      </a:lnTo>
                      <a:cubicBezTo>
                        <a:pt x="24928" y="93814"/>
                        <a:pt x="41052" y="110426"/>
                        <a:pt x="61574" y="110915"/>
                      </a:cubicBezTo>
                      <a:cubicBezTo>
                        <a:pt x="82095" y="111404"/>
                        <a:pt x="98708" y="95279"/>
                        <a:pt x="99197" y="74758"/>
                      </a:cubicBezTo>
                      <a:lnTo>
                        <a:pt x="99197" y="64008"/>
                      </a:lnTo>
                      <a:lnTo>
                        <a:pt x="111901" y="58145"/>
                      </a:lnTo>
                      <a:lnTo>
                        <a:pt x="124605" y="64497"/>
                      </a:lnTo>
                      <a:close/>
                    </a:path>
                  </a:pathLst>
                </a:custGeom>
                <a:solidFill>
                  <a:srgbClr val="00FF72"/>
                </a:solidFill>
                <a:ln w="4879" cap="flat">
                  <a:noFill/>
                  <a:prstDash val="solid"/>
                  <a:miter/>
                </a:ln>
              </p:spPr>
              <p:txBody>
                <a:bodyPr rtlCol="0" anchor="ctr"/>
                <a:lstStyle/>
                <a:p>
                  <a:endParaRPr lang="en-US"/>
                </a:p>
              </p:txBody>
            </p:sp>
            <p:sp>
              <p:nvSpPr>
                <p:cNvPr id="60" name="Forme libre : forme 59">
                  <a:extLst>
                    <a:ext uri="{FF2B5EF4-FFF2-40B4-BE49-F238E27FC236}">
                      <a16:creationId xmlns:a16="http://schemas.microsoft.com/office/drawing/2014/main" id="{833F71B1-2F6B-4899-9B90-EE7959D3261B}"/>
                    </a:ext>
                  </a:extLst>
                </p:cNvPr>
                <p:cNvSpPr/>
                <p:nvPr/>
              </p:nvSpPr>
              <p:spPr>
                <a:xfrm>
                  <a:off x="7222412" y="4285228"/>
                  <a:ext cx="269713" cy="269714"/>
                </a:xfrm>
                <a:custGeom>
                  <a:avLst/>
                  <a:gdLst>
                    <a:gd name="connsiteX0" fmla="*/ 269714 w 269713"/>
                    <a:gd name="connsiteY0" fmla="*/ 134857 h 269714"/>
                    <a:gd name="connsiteX1" fmla="*/ 134857 w 269713"/>
                    <a:gd name="connsiteY1" fmla="*/ 269714 h 269714"/>
                    <a:gd name="connsiteX2" fmla="*/ 0 w 269713"/>
                    <a:gd name="connsiteY2" fmla="*/ 134857 h 269714"/>
                    <a:gd name="connsiteX3" fmla="*/ 134857 w 269713"/>
                    <a:gd name="connsiteY3" fmla="*/ 0 h 269714"/>
                    <a:gd name="connsiteX4" fmla="*/ 269714 w 269713"/>
                    <a:gd name="connsiteY4" fmla="*/ 134857 h 269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13" h="269714">
                      <a:moveTo>
                        <a:pt x="269714" y="134857"/>
                      </a:moveTo>
                      <a:cubicBezTo>
                        <a:pt x="269714" y="209337"/>
                        <a:pt x="209336" y="269714"/>
                        <a:pt x="134857" y="269714"/>
                      </a:cubicBezTo>
                      <a:cubicBezTo>
                        <a:pt x="60378" y="269714"/>
                        <a:pt x="0" y="209337"/>
                        <a:pt x="0" y="134857"/>
                      </a:cubicBezTo>
                      <a:cubicBezTo>
                        <a:pt x="0" y="60378"/>
                        <a:pt x="60378" y="0"/>
                        <a:pt x="134857" y="0"/>
                      </a:cubicBezTo>
                      <a:cubicBezTo>
                        <a:pt x="209336" y="0"/>
                        <a:pt x="269714" y="60378"/>
                        <a:pt x="269714" y="134857"/>
                      </a:cubicBezTo>
                      <a:close/>
                    </a:path>
                  </a:pathLst>
                </a:custGeom>
                <a:solidFill>
                  <a:schemeClr val="tx1"/>
                </a:solid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52000" tIns="0" rIns="144000" bIns="72000" rtlCol="0" anchor="ctr"/>
                <a:lstStyle/>
                <a:p>
                  <a:pPr>
                    <a:lnSpc>
                      <a:spcPct val="120000"/>
                    </a:lnSpc>
                    <a:spcAft>
                      <a:spcPts val="600"/>
                    </a:spcAft>
                  </a:pPr>
                  <a:endParaRPr lang="en-US" sz="900">
                    <a:solidFill>
                      <a:srgbClr val="00FF72"/>
                    </a:solidFill>
                    <a:latin typeface="Urbane Medium" panose="00000600000000000000" pitchFamily="2" charset="0"/>
                  </a:endParaRPr>
                </a:p>
              </p:txBody>
            </p:sp>
            <p:sp>
              <p:nvSpPr>
                <p:cNvPr id="61" name="Forme libre : forme 60">
                  <a:extLst>
                    <a:ext uri="{FF2B5EF4-FFF2-40B4-BE49-F238E27FC236}">
                      <a16:creationId xmlns:a16="http://schemas.microsoft.com/office/drawing/2014/main" id="{59071106-4045-436C-A622-982D0B4D3E3D}"/>
                    </a:ext>
                  </a:extLst>
                </p:cNvPr>
                <p:cNvSpPr/>
                <p:nvPr/>
              </p:nvSpPr>
              <p:spPr>
                <a:xfrm>
                  <a:off x="7219969" y="4282785"/>
                  <a:ext cx="274600" cy="274600"/>
                </a:xfrm>
                <a:custGeom>
                  <a:avLst/>
                  <a:gdLst>
                    <a:gd name="connsiteX0" fmla="*/ 137300 w 274600"/>
                    <a:gd name="connsiteY0" fmla="*/ 274600 h 274600"/>
                    <a:gd name="connsiteX1" fmla="*/ 0 w 274600"/>
                    <a:gd name="connsiteY1" fmla="*/ 137300 h 274600"/>
                    <a:gd name="connsiteX2" fmla="*/ 137300 w 274600"/>
                    <a:gd name="connsiteY2" fmla="*/ 0 h 274600"/>
                    <a:gd name="connsiteX3" fmla="*/ 274600 w 274600"/>
                    <a:gd name="connsiteY3" fmla="*/ 137300 h 274600"/>
                    <a:gd name="connsiteX4" fmla="*/ 274600 w 274600"/>
                    <a:gd name="connsiteY4" fmla="*/ 137300 h 274600"/>
                    <a:gd name="connsiteX5" fmla="*/ 137300 w 274600"/>
                    <a:gd name="connsiteY5" fmla="*/ 274600 h 274600"/>
                    <a:gd name="connsiteX6" fmla="*/ 137300 w 274600"/>
                    <a:gd name="connsiteY6" fmla="*/ 4886 h 274600"/>
                    <a:gd name="connsiteX7" fmla="*/ 4886 w 274600"/>
                    <a:gd name="connsiteY7" fmla="*/ 137300 h 274600"/>
                    <a:gd name="connsiteX8" fmla="*/ 137300 w 274600"/>
                    <a:gd name="connsiteY8" fmla="*/ 269714 h 274600"/>
                    <a:gd name="connsiteX9" fmla="*/ 269714 w 274600"/>
                    <a:gd name="connsiteY9" fmla="*/ 137300 h 274600"/>
                    <a:gd name="connsiteX10" fmla="*/ 137300 w 274600"/>
                    <a:gd name="connsiteY10" fmla="*/ 4886 h 2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600" h="274600">
                      <a:moveTo>
                        <a:pt x="137300" y="274600"/>
                      </a:moveTo>
                      <a:cubicBezTo>
                        <a:pt x="61565" y="274600"/>
                        <a:pt x="0" y="213035"/>
                        <a:pt x="0" y="137300"/>
                      </a:cubicBezTo>
                      <a:cubicBezTo>
                        <a:pt x="0" y="61565"/>
                        <a:pt x="61077" y="0"/>
                        <a:pt x="137300" y="0"/>
                      </a:cubicBezTo>
                      <a:cubicBezTo>
                        <a:pt x="213035" y="0"/>
                        <a:pt x="274600" y="61565"/>
                        <a:pt x="274600" y="137300"/>
                      </a:cubicBezTo>
                      <a:cubicBezTo>
                        <a:pt x="274600" y="137300"/>
                        <a:pt x="274600" y="137300"/>
                        <a:pt x="274600" y="137300"/>
                      </a:cubicBezTo>
                      <a:cubicBezTo>
                        <a:pt x="274111" y="213035"/>
                        <a:pt x="213035" y="274600"/>
                        <a:pt x="137300" y="274600"/>
                      </a:cubicBezTo>
                      <a:close/>
                      <a:moveTo>
                        <a:pt x="137300" y="4886"/>
                      </a:moveTo>
                      <a:cubicBezTo>
                        <a:pt x="64008" y="4886"/>
                        <a:pt x="4886" y="64008"/>
                        <a:pt x="4886" y="137300"/>
                      </a:cubicBezTo>
                      <a:cubicBezTo>
                        <a:pt x="4886" y="210592"/>
                        <a:pt x="64008" y="269714"/>
                        <a:pt x="137300" y="269714"/>
                      </a:cubicBezTo>
                      <a:cubicBezTo>
                        <a:pt x="210592" y="269714"/>
                        <a:pt x="269714" y="210592"/>
                        <a:pt x="269714" y="137300"/>
                      </a:cubicBezTo>
                      <a:cubicBezTo>
                        <a:pt x="269225" y="64008"/>
                        <a:pt x="210103" y="4886"/>
                        <a:pt x="137300" y="4886"/>
                      </a:cubicBezTo>
                      <a:close/>
                    </a:path>
                  </a:pathLst>
                </a:custGeom>
                <a:solidFill>
                  <a:srgbClr val="00FF72"/>
                </a:solidFill>
                <a:ln w="4879" cap="flat">
                  <a:noFill/>
                  <a:prstDash val="solid"/>
                  <a:miter/>
                </a:ln>
              </p:spPr>
              <p:txBody>
                <a:bodyPr rtlCol="0" anchor="ctr"/>
                <a:lstStyle/>
                <a:p>
                  <a:endParaRPr lang="en-US"/>
                </a:p>
              </p:txBody>
            </p:sp>
            <p:sp>
              <p:nvSpPr>
                <p:cNvPr id="63" name="Forme libre : forme 62">
                  <a:extLst>
                    <a:ext uri="{FF2B5EF4-FFF2-40B4-BE49-F238E27FC236}">
                      <a16:creationId xmlns:a16="http://schemas.microsoft.com/office/drawing/2014/main" id="{AAACC5CB-2F21-47AB-921E-591636DAC3B5}"/>
                    </a:ext>
                  </a:extLst>
                </p:cNvPr>
                <p:cNvSpPr/>
                <p:nvPr/>
              </p:nvSpPr>
              <p:spPr>
                <a:xfrm>
                  <a:off x="7383654" y="4366826"/>
                  <a:ext cx="46418" cy="44463"/>
                </a:xfrm>
                <a:custGeom>
                  <a:avLst/>
                  <a:gdLst>
                    <a:gd name="connsiteX0" fmla="*/ 34691 w 46418"/>
                    <a:gd name="connsiteY0" fmla="*/ 28340 h 44463"/>
                    <a:gd name="connsiteX1" fmla="*/ 37623 w 46418"/>
                    <a:gd name="connsiteY1" fmla="*/ 44464 h 44463"/>
                    <a:gd name="connsiteX2" fmla="*/ 35669 w 46418"/>
                    <a:gd name="connsiteY2" fmla="*/ 43487 h 44463"/>
                    <a:gd name="connsiteX3" fmla="*/ 22965 w 46418"/>
                    <a:gd name="connsiteY3" fmla="*/ 37623 h 44463"/>
                    <a:gd name="connsiteX4" fmla="*/ 10261 w 46418"/>
                    <a:gd name="connsiteY4" fmla="*/ 43487 h 44463"/>
                    <a:gd name="connsiteX5" fmla="*/ 8795 w 46418"/>
                    <a:gd name="connsiteY5" fmla="*/ 44464 h 44463"/>
                    <a:gd name="connsiteX6" fmla="*/ 11238 w 46418"/>
                    <a:gd name="connsiteY6" fmla="*/ 28340 h 44463"/>
                    <a:gd name="connsiteX7" fmla="*/ 0 w 46418"/>
                    <a:gd name="connsiteY7" fmla="*/ 17101 h 44463"/>
                    <a:gd name="connsiteX8" fmla="*/ 15636 w 46418"/>
                    <a:gd name="connsiteY8" fmla="*/ 14658 h 44463"/>
                    <a:gd name="connsiteX9" fmla="*/ 22965 w 46418"/>
                    <a:gd name="connsiteY9" fmla="*/ 0 h 44463"/>
                    <a:gd name="connsiteX10" fmla="*/ 30294 w 46418"/>
                    <a:gd name="connsiteY10" fmla="*/ 14658 h 44463"/>
                    <a:gd name="connsiteX11" fmla="*/ 46418 w 46418"/>
                    <a:gd name="connsiteY11" fmla="*/ 17101 h 4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18" h="44463">
                      <a:moveTo>
                        <a:pt x="34691" y="28340"/>
                      </a:moveTo>
                      <a:lnTo>
                        <a:pt x="37623" y="44464"/>
                      </a:lnTo>
                      <a:lnTo>
                        <a:pt x="35669" y="43487"/>
                      </a:lnTo>
                      <a:lnTo>
                        <a:pt x="22965" y="37623"/>
                      </a:lnTo>
                      <a:lnTo>
                        <a:pt x="10261" y="43487"/>
                      </a:lnTo>
                      <a:lnTo>
                        <a:pt x="8795" y="44464"/>
                      </a:lnTo>
                      <a:lnTo>
                        <a:pt x="11238" y="28340"/>
                      </a:lnTo>
                      <a:lnTo>
                        <a:pt x="0" y="17101"/>
                      </a:lnTo>
                      <a:lnTo>
                        <a:pt x="15636" y="14658"/>
                      </a:lnTo>
                      <a:lnTo>
                        <a:pt x="22965" y="0"/>
                      </a:lnTo>
                      <a:lnTo>
                        <a:pt x="30294" y="14658"/>
                      </a:lnTo>
                      <a:lnTo>
                        <a:pt x="46418" y="17101"/>
                      </a:lnTo>
                      <a:close/>
                    </a:path>
                  </a:pathLst>
                </a:custGeom>
                <a:solidFill>
                  <a:srgbClr val="00FF72"/>
                </a:solidFill>
                <a:ln w="4879" cap="flat">
                  <a:noFill/>
                  <a:prstDash val="solid"/>
                  <a:miter/>
                </a:ln>
              </p:spPr>
              <p:txBody>
                <a:bodyPr rtlCol="0" anchor="ctr"/>
                <a:lstStyle/>
                <a:p>
                  <a:endParaRPr lang="en-US"/>
                </a:p>
              </p:txBody>
            </p:sp>
            <p:sp>
              <p:nvSpPr>
                <p:cNvPr id="68" name="Forme libre : forme 67">
                  <a:extLst>
                    <a:ext uri="{FF2B5EF4-FFF2-40B4-BE49-F238E27FC236}">
                      <a16:creationId xmlns:a16="http://schemas.microsoft.com/office/drawing/2014/main" id="{35F67BA8-BCE1-4008-859A-DB225D8C36A8}"/>
                    </a:ext>
                  </a:extLst>
                </p:cNvPr>
                <p:cNvSpPr/>
                <p:nvPr/>
              </p:nvSpPr>
              <p:spPr>
                <a:xfrm>
                  <a:off x="7294727" y="4359497"/>
                  <a:ext cx="124596" cy="135337"/>
                </a:xfrm>
                <a:custGeom>
                  <a:avLst/>
                  <a:gdLst>
                    <a:gd name="connsiteX0" fmla="*/ 124596 w 124596"/>
                    <a:gd name="connsiteY0" fmla="*/ 64497 h 135337"/>
                    <a:gd name="connsiteX1" fmla="*/ 124596 w 124596"/>
                    <a:gd name="connsiteY1" fmla="*/ 75246 h 135337"/>
                    <a:gd name="connsiteX2" fmla="*/ 123130 w 124596"/>
                    <a:gd name="connsiteY2" fmla="*/ 86484 h 135337"/>
                    <a:gd name="connsiteX3" fmla="*/ 48861 w 124596"/>
                    <a:gd name="connsiteY3" fmla="*/ 133880 h 135337"/>
                    <a:gd name="connsiteX4" fmla="*/ 0 w 124596"/>
                    <a:gd name="connsiteY4" fmla="*/ 73292 h 135337"/>
                    <a:gd name="connsiteX5" fmla="*/ 0 w 124596"/>
                    <a:gd name="connsiteY5" fmla="*/ 0 h 135337"/>
                    <a:gd name="connsiteX6" fmla="*/ 25408 w 124596"/>
                    <a:gd name="connsiteY6" fmla="*/ 0 h 135337"/>
                    <a:gd name="connsiteX7" fmla="*/ 25408 w 124596"/>
                    <a:gd name="connsiteY7" fmla="*/ 73292 h 135337"/>
                    <a:gd name="connsiteX8" fmla="*/ 61565 w 124596"/>
                    <a:gd name="connsiteY8" fmla="*/ 110915 h 135337"/>
                    <a:gd name="connsiteX9" fmla="*/ 99188 w 124596"/>
                    <a:gd name="connsiteY9" fmla="*/ 74758 h 135337"/>
                    <a:gd name="connsiteX10" fmla="*/ 99188 w 124596"/>
                    <a:gd name="connsiteY10" fmla="*/ 64008 h 135337"/>
                    <a:gd name="connsiteX11" fmla="*/ 111892 w 124596"/>
                    <a:gd name="connsiteY11" fmla="*/ 58145 h 135337"/>
                    <a:gd name="connsiteX12" fmla="*/ 124596 w 124596"/>
                    <a:gd name="connsiteY12" fmla="*/ 64497 h 13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96" h="135337">
                      <a:moveTo>
                        <a:pt x="124596" y="64497"/>
                      </a:moveTo>
                      <a:lnTo>
                        <a:pt x="124596" y="75246"/>
                      </a:lnTo>
                      <a:cubicBezTo>
                        <a:pt x="124596" y="79155"/>
                        <a:pt x="124107" y="82576"/>
                        <a:pt x="123130" y="86484"/>
                      </a:cubicBezTo>
                      <a:cubicBezTo>
                        <a:pt x="115801" y="120199"/>
                        <a:pt x="82575" y="141209"/>
                        <a:pt x="48861" y="133880"/>
                      </a:cubicBezTo>
                      <a:cubicBezTo>
                        <a:pt x="20522" y="127528"/>
                        <a:pt x="0" y="102120"/>
                        <a:pt x="0" y="73292"/>
                      </a:cubicBezTo>
                      <a:lnTo>
                        <a:pt x="0" y="0"/>
                      </a:lnTo>
                      <a:lnTo>
                        <a:pt x="25408" y="0"/>
                      </a:lnTo>
                      <a:lnTo>
                        <a:pt x="25408" y="73292"/>
                      </a:lnTo>
                      <a:cubicBezTo>
                        <a:pt x="24919" y="93814"/>
                        <a:pt x="41043" y="110426"/>
                        <a:pt x="61565" y="110915"/>
                      </a:cubicBezTo>
                      <a:cubicBezTo>
                        <a:pt x="82087" y="111404"/>
                        <a:pt x="98700" y="95279"/>
                        <a:pt x="99188" y="74758"/>
                      </a:cubicBezTo>
                      <a:lnTo>
                        <a:pt x="99188" y="64008"/>
                      </a:lnTo>
                      <a:lnTo>
                        <a:pt x="111892" y="58145"/>
                      </a:lnTo>
                      <a:lnTo>
                        <a:pt x="124596" y="64497"/>
                      </a:lnTo>
                      <a:close/>
                    </a:path>
                  </a:pathLst>
                </a:custGeom>
                <a:solidFill>
                  <a:srgbClr val="00FF72"/>
                </a:solidFill>
                <a:ln w="4879" cap="flat">
                  <a:noFill/>
                  <a:prstDash val="solid"/>
                  <a:miter/>
                </a:ln>
              </p:spPr>
              <p:txBody>
                <a:bodyPr rtlCol="0" anchor="ctr"/>
                <a:lstStyle/>
                <a:p>
                  <a:endParaRPr lang="en-US"/>
                </a:p>
              </p:txBody>
            </p:sp>
            <p:sp>
              <p:nvSpPr>
                <p:cNvPr id="69" name="Forme libre : forme 68">
                  <a:extLst>
                    <a:ext uri="{FF2B5EF4-FFF2-40B4-BE49-F238E27FC236}">
                      <a16:creationId xmlns:a16="http://schemas.microsoft.com/office/drawing/2014/main" id="{3E6DCE18-3AA1-463C-B7E1-1B4418D5BB01}"/>
                    </a:ext>
                  </a:extLst>
                </p:cNvPr>
                <p:cNvSpPr/>
                <p:nvPr/>
              </p:nvSpPr>
              <p:spPr>
                <a:xfrm>
                  <a:off x="7284466" y="4285228"/>
                  <a:ext cx="269713" cy="269714"/>
                </a:xfrm>
                <a:custGeom>
                  <a:avLst/>
                  <a:gdLst>
                    <a:gd name="connsiteX0" fmla="*/ 269714 w 269713"/>
                    <a:gd name="connsiteY0" fmla="*/ 134857 h 269714"/>
                    <a:gd name="connsiteX1" fmla="*/ 134857 w 269713"/>
                    <a:gd name="connsiteY1" fmla="*/ 269714 h 269714"/>
                    <a:gd name="connsiteX2" fmla="*/ 0 w 269713"/>
                    <a:gd name="connsiteY2" fmla="*/ 134857 h 269714"/>
                    <a:gd name="connsiteX3" fmla="*/ 134857 w 269713"/>
                    <a:gd name="connsiteY3" fmla="*/ 0 h 269714"/>
                    <a:gd name="connsiteX4" fmla="*/ 269714 w 269713"/>
                    <a:gd name="connsiteY4" fmla="*/ 134857 h 269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713" h="269714">
                      <a:moveTo>
                        <a:pt x="269714" y="134857"/>
                      </a:moveTo>
                      <a:cubicBezTo>
                        <a:pt x="269714" y="209337"/>
                        <a:pt x="209336" y="269714"/>
                        <a:pt x="134857" y="269714"/>
                      </a:cubicBezTo>
                      <a:cubicBezTo>
                        <a:pt x="60378" y="269714"/>
                        <a:pt x="0" y="209337"/>
                        <a:pt x="0" y="134857"/>
                      </a:cubicBezTo>
                      <a:cubicBezTo>
                        <a:pt x="0" y="60378"/>
                        <a:pt x="60378" y="0"/>
                        <a:pt x="134857" y="0"/>
                      </a:cubicBezTo>
                      <a:cubicBezTo>
                        <a:pt x="209336" y="0"/>
                        <a:pt x="269714" y="60378"/>
                        <a:pt x="269714" y="134857"/>
                      </a:cubicBezTo>
                      <a:close/>
                    </a:path>
                  </a:pathLst>
                </a:custGeom>
                <a:solidFill>
                  <a:schemeClr val="tx1"/>
                </a:solid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52000" tIns="0" rIns="144000" bIns="72000" rtlCol="0" anchor="ctr"/>
                <a:lstStyle/>
                <a:p>
                  <a:pPr>
                    <a:lnSpc>
                      <a:spcPct val="120000"/>
                    </a:lnSpc>
                    <a:spcAft>
                      <a:spcPts val="600"/>
                    </a:spcAft>
                  </a:pPr>
                  <a:endParaRPr lang="en-US" sz="900">
                    <a:solidFill>
                      <a:srgbClr val="00FF72"/>
                    </a:solidFill>
                    <a:latin typeface="Urbane Medium" panose="00000600000000000000" pitchFamily="2" charset="0"/>
                  </a:endParaRPr>
                </a:p>
              </p:txBody>
            </p:sp>
            <p:sp>
              <p:nvSpPr>
                <p:cNvPr id="70" name="Forme libre : forme 69">
                  <a:extLst>
                    <a:ext uri="{FF2B5EF4-FFF2-40B4-BE49-F238E27FC236}">
                      <a16:creationId xmlns:a16="http://schemas.microsoft.com/office/drawing/2014/main" id="{D3B870DA-4456-4BF0-8D57-DE8AC37D502A}"/>
                    </a:ext>
                  </a:extLst>
                </p:cNvPr>
                <p:cNvSpPr/>
                <p:nvPr/>
              </p:nvSpPr>
              <p:spPr>
                <a:xfrm>
                  <a:off x="7282023" y="4282785"/>
                  <a:ext cx="274600" cy="274600"/>
                </a:xfrm>
                <a:custGeom>
                  <a:avLst/>
                  <a:gdLst>
                    <a:gd name="connsiteX0" fmla="*/ 137300 w 274600"/>
                    <a:gd name="connsiteY0" fmla="*/ 274600 h 274600"/>
                    <a:gd name="connsiteX1" fmla="*/ 0 w 274600"/>
                    <a:gd name="connsiteY1" fmla="*/ 137300 h 274600"/>
                    <a:gd name="connsiteX2" fmla="*/ 137300 w 274600"/>
                    <a:gd name="connsiteY2" fmla="*/ 0 h 274600"/>
                    <a:gd name="connsiteX3" fmla="*/ 274600 w 274600"/>
                    <a:gd name="connsiteY3" fmla="*/ 137300 h 274600"/>
                    <a:gd name="connsiteX4" fmla="*/ 274600 w 274600"/>
                    <a:gd name="connsiteY4" fmla="*/ 137300 h 274600"/>
                    <a:gd name="connsiteX5" fmla="*/ 137300 w 274600"/>
                    <a:gd name="connsiteY5" fmla="*/ 274600 h 274600"/>
                    <a:gd name="connsiteX6" fmla="*/ 137300 w 274600"/>
                    <a:gd name="connsiteY6" fmla="*/ 4886 h 274600"/>
                    <a:gd name="connsiteX7" fmla="*/ 4886 w 274600"/>
                    <a:gd name="connsiteY7" fmla="*/ 137300 h 274600"/>
                    <a:gd name="connsiteX8" fmla="*/ 137300 w 274600"/>
                    <a:gd name="connsiteY8" fmla="*/ 269714 h 274600"/>
                    <a:gd name="connsiteX9" fmla="*/ 269714 w 274600"/>
                    <a:gd name="connsiteY9" fmla="*/ 137300 h 274600"/>
                    <a:gd name="connsiteX10" fmla="*/ 269714 w 274600"/>
                    <a:gd name="connsiteY10" fmla="*/ 137300 h 274600"/>
                    <a:gd name="connsiteX11" fmla="*/ 137300 w 274600"/>
                    <a:gd name="connsiteY11" fmla="*/ 4886 h 27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600" h="274600">
                      <a:moveTo>
                        <a:pt x="137300" y="274600"/>
                      </a:moveTo>
                      <a:cubicBezTo>
                        <a:pt x="61565" y="274600"/>
                        <a:pt x="0" y="213035"/>
                        <a:pt x="0" y="137300"/>
                      </a:cubicBezTo>
                      <a:cubicBezTo>
                        <a:pt x="0" y="61565"/>
                        <a:pt x="61565" y="0"/>
                        <a:pt x="137300" y="0"/>
                      </a:cubicBezTo>
                      <a:cubicBezTo>
                        <a:pt x="213035" y="0"/>
                        <a:pt x="274600" y="61565"/>
                        <a:pt x="274600" y="137300"/>
                      </a:cubicBezTo>
                      <a:cubicBezTo>
                        <a:pt x="274600" y="137300"/>
                        <a:pt x="274600" y="137300"/>
                        <a:pt x="274600" y="137300"/>
                      </a:cubicBezTo>
                      <a:cubicBezTo>
                        <a:pt x="274600" y="213035"/>
                        <a:pt x="213035" y="274600"/>
                        <a:pt x="137300" y="274600"/>
                      </a:cubicBezTo>
                      <a:close/>
                      <a:moveTo>
                        <a:pt x="137300" y="4886"/>
                      </a:moveTo>
                      <a:cubicBezTo>
                        <a:pt x="64008" y="4886"/>
                        <a:pt x="4886" y="64008"/>
                        <a:pt x="4886" y="137300"/>
                      </a:cubicBezTo>
                      <a:cubicBezTo>
                        <a:pt x="4886" y="210592"/>
                        <a:pt x="64008" y="269714"/>
                        <a:pt x="137300" y="269714"/>
                      </a:cubicBezTo>
                      <a:cubicBezTo>
                        <a:pt x="210592" y="269714"/>
                        <a:pt x="269714" y="210592"/>
                        <a:pt x="269714" y="137300"/>
                      </a:cubicBezTo>
                      <a:lnTo>
                        <a:pt x="269714" y="137300"/>
                      </a:lnTo>
                      <a:cubicBezTo>
                        <a:pt x="269714" y="64008"/>
                        <a:pt x="210592" y="4886"/>
                        <a:pt x="137300" y="4886"/>
                      </a:cubicBezTo>
                      <a:close/>
                    </a:path>
                  </a:pathLst>
                </a:custGeom>
                <a:solidFill>
                  <a:srgbClr val="00FF72"/>
                </a:solidFill>
                <a:ln w="4879" cap="flat">
                  <a:noFill/>
                  <a:prstDash val="solid"/>
                  <a:miter/>
                </a:ln>
              </p:spPr>
              <p:txBody>
                <a:bodyPr rtlCol="0" anchor="ctr"/>
                <a:lstStyle/>
                <a:p>
                  <a:endParaRPr lang="en-US"/>
                </a:p>
              </p:txBody>
            </p:sp>
            <p:sp>
              <p:nvSpPr>
                <p:cNvPr id="71" name="Forme libre : forme 70">
                  <a:extLst>
                    <a:ext uri="{FF2B5EF4-FFF2-40B4-BE49-F238E27FC236}">
                      <a16:creationId xmlns:a16="http://schemas.microsoft.com/office/drawing/2014/main" id="{17267CBD-9A84-4F62-9F6E-E071F0C98F75}"/>
                    </a:ext>
                  </a:extLst>
                </p:cNvPr>
                <p:cNvSpPr/>
                <p:nvPr/>
              </p:nvSpPr>
              <p:spPr>
                <a:xfrm>
                  <a:off x="7445708" y="4366826"/>
                  <a:ext cx="46418" cy="44463"/>
                </a:xfrm>
                <a:custGeom>
                  <a:avLst/>
                  <a:gdLst>
                    <a:gd name="connsiteX0" fmla="*/ 34691 w 46418"/>
                    <a:gd name="connsiteY0" fmla="*/ 28340 h 44463"/>
                    <a:gd name="connsiteX1" fmla="*/ 37623 w 46418"/>
                    <a:gd name="connsiteY1" fmla="*/ 44464 h 44463"/>
                    <a:gd name="connsiteX2" fmla="*/ 35669 w 46418"/>
                    <a:gd name="connsiteY2" fmla="*/ 43487 h 44463"/>
                    <a:gd name="connsiteX3" fmla="*/ 23453 w 46418"/>
                    <a:gd name="connsiteY3" fmla="*/ 37623 h 44463"/>
                    <a:gd name="connsiteX4" fmla="*/ 10749 w 46418"/>
                    <a:gd name="connsiteY4" fmla="*/ 43487 h 44463"/>
                    <a:gd name="connsiteX5" fmla="*/ 8795 w 46418"/>
                    <a:gd name="connsiteY5" fmla="*/ 44464 h 44463"/>
                    <a:gd name="connsiteX6" fmla="*/ 11727 w 46418"/>
                    <a:gd name="connsiteY6" fmla="*/ 28340 h 44463"/>
                    <a:gd name="connsiteX7" fmla="*/ 0 w 46418"/>
                    <a:gd name="connsiteY7" fmla="*/ 17101 h 44463"/>
                    <a:gd name="connsiteX8" fmla="*/ 16124 w 46418"/>
                    <a:gd name="connsiteY8" fmla="*/ 14658 h 44463"/>
                    <a:gd name="connsiteX9" fmla="*/ 23453 w 46418"/>
                    <a:gd name="connsiteY9" fmla="*/ 0 h 44463"/>
                    <a:gd name="connsiteX10" fmla="*/ 30294 w 46418"/>
                    <a:gd name="connsiteY10" fmla="*/ 14658 h 44463"/>
                    <a:gd name="connsiteX11" fmla="*/ 46418 w 46418"/>
                    <a:gd name="connsiteY11" fmla="*/ 17101 h 4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18" h="44463">
                      <a:moveTo>
                        <a:pt x="34691" y="28340"/>
                      </a:moveTo>
                      <a:lnTo>
                        <a:pt x="37623" y="44464"/>
                      </a:lnTo>
                      <a:lnTo>
                        <a:pt x="35669" y="43487"/>
                      </a:lnTo>
                      <a:lnTo>
                        <a:pt x="23453" y="37623"/>
                      </a:lnTo>
                      <a:lnTo>
                        <a:pt x="10749" y="43487"/>
                      </a:lnTo>
                      <a:lnTo>
                        <a:pt x="8795" y="44464"/>
                      </a:lnTo>
                      <a:lnTo>
                        <a:pt x="11727" y="28340"/>
                      </a:lnTo>
                      <a:lnTo>
                        <a:pt x="0" y="17101"/>
                      </a:lnTo>
                      <a:lnTo>
                        <a:pt x="16124" y="14658"/>
                      </a:lnTo>
                      <a:lnTo>
                        <a:pt x="23453" y="0"/>
                      </a:lnTo>
                      <a:lnTo>
                        <a:pt x="30294" y="14658"/>
                      </a:lnTo>
                      <a:lnTo>
                        <a:pt x="46418" y="17101"/>
                      </a:lnTo>
                      <a:close/>
                    </a:path>
                  </a:pathLst>
                </a:custGeom>
                <a:solidFill>
                  <a:srgbClr val="00FF72"/>
                </a:solidFill>
                <a:ln w="4879" cap="flat">
                  <a:noFill/>
                  <a:prstDash val="solid"/>
                  <a:miter/>
                </a:ln>
              </p:spPr>
              <p:txBody>
                <a:bodyPr rtlCol="0" anchor="ctr"/>
                <a:lstStyle/>
                <a:p>
                  <a:endParaRPr lang="en-US"/>
                </a:p>
              </p:txBody>
            </p:sp>
            <p:sp>
              <p:nvSpPr>
                <p:cNvPr id="72" name="Forme libre : forme 71">
                  <a:extLst>
                    <a:ext uri="{FF2B5EF4-FFF2-40B4-BE49-F238E27FC236}">
                      <a16:creationId xmlns:a16="http://schemas.microsoft.com/office/drawing/2014/main" id="{771F8AF6-3FFF-45FC-8C94-43B83CA01C1F}"/>
                    </a:ext>
                  </a:extLst>
                </p:cNvPr>
                <p:cNvSpPr/>
                <p:nvPr/>
              </p:nvSpPr>
              <p:spPr>
                <a:xfrm>
                  <a:off x="7356772" y="4359497"/>
                  <a:ext cx="124604" cy="135658"/>
                </a:xfrm>
                <a:custGeom>
                  <a:avLst/>
                  <a:gdLst>
                    <a:gd name="connsiteX0" fmla="*/ 124605 w 124604"/>
                    <a:gd name="connsiteY0" fmla="*/ 64497 h 135658"/>
                    <a:gd name="connsiteX1" fmla="*/ 124605 w 124604"/>
                    <a:gd name="connsiteY1" fmla="*/ 75246 h 135658"/>
                    <a:gd name="connsiteX2" fmla="*/ 123139 w 124604"/>
                    <a:gd name="connsiteY2" fmla="*/ 86484 h 135658"/>
                    <a:gd name="connsiteX3" fmla="*/ 48870 w 124604"/>
                    <a:gd name="connsiteY3" fmla="*/ 134368 h 135658"/>
                    <a:gd name="connsiteX4" fmla="*/ 9 w 124604"/>
                    <a:gd name="connsiteY4" fmla="*/ 73292 h 135658"/>
                    <a:gd name="connsiteX5" fmla="*/ 9 w 124604"/>
                    <a:gd name="connsiteY5" fmla="*/ 0 h 135658"/>
                    <a:gd name="connsiteX6" fmla="*/ 25416 w 124604"/>
                    <a:gd name="connsiteY6" fmla="*/ 0 h 135658"/>
                    <a:gd name="connsiteX7" fmla="*/ 25416 w 124604"/>
                    <a:gd name="connsiteY7" fmla="*/ 73292 h 135658"/>
                    <a:gd name="connsiteX8" fmla="*/ 62551 w 124604"/>
                    <a:gd name="connsiteY8" fmla="*/ 110426 h 135658"/>
                    <a:gd name="connsiteX9" fmla="*/ 99685 w 124604"/>
                    <a:gd name="connsiteY9" fmla="*/ 75246 h 135658"/>
                    <a:gd name="connsiteX10" fmla="*/ 99685 w 124604"/>
                    <a:gd name="connsiteY10" fmla="*/ 64497 h 135658"/>
                    <a:gd name="connsiteX11" fmla="*/ 112389 w 124604"/>
                    <a:gd name="connsiteY11" fmla="*/ 58634 h 135658"/>
                    <a:gd name="connsiteX12" fmla="*/ 124605 w 124604"/>
                    <a:gd name="connsiteY12" fmla="*/ 64497 h 13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604" h="135658">
                      <a:moveTo>
                        <a:pt x="124605" y="64497"/>
                      </a:moveTo>
                      <a:lnTo>
                        <a:pt x="124605" y="75246"/>
                      </a:lnTo>
                      <a:cubicBezTo>
                        <a:pt x="124605" y="79155"/>
                        <a:pt x="124116" y="82576"/>
                        <a:pt x="123139" y="86484"/>
                      </a:cubicBezTo>
                      <a:cubicBezTo>
                        <a:pt x="115810" y="120199"/>
                        <a:pt x="82584" y="141209"/>
                        <a:pt x="48870" y="134368"/>
                      </a:cubicBezTo>
                      <a:cubicBezTo>
                        <a:pt x="20042" y="128016"/>
                        <a:pt x="-480" y="102609"/>
                        <a:pt x="9" y="73292"/>
                      </a:cubicBezTo>
                      <a:lnTo>
                        <a:pt x="9" y="0"/>
                      </a:lnTo>
                      <a:lnTo>
                        <a:pt x="25416" y="0"/>
                      </a:lnTo>
                      <a:lnTo>
                        <a:pt x="25416" y="73292"/>
                      </a:lnTo>
                      <a:cubicBezTo>
                        <a:pt x="25416" y="93814"/>
                        <a:pt x="42029" y="110426"/>
                        <a:pt x="62551" y="110426"/>
                      </a:cubicBezTo>
                      <a:cubicBezTo>
                        <a:pt x="82095" y="110426"/>
                        <a:pt x="98220" y="94791"/>
                        <a:pt x="99685" y="75246"/>
                      </a:cubicBezTo>
                      <a:lnTo>
                        <a:pt x="99685" y="64497"/>
                      </a:lnTo>
                      <a:lnTo>
                        <a:pt x="112389" y="58634"/>
                      </a:lnTo>
                      <a:lnTo>
                        <a:pt x="124605" y="64497"/>
                      </a:lnTo>
                      <a:close/>
                    </a:path>
                  </a:pathLst>
                </a:custGeom>
                <a:solidFill>
                  <a:srgbClr val="00FF72"/>
                </a:solidFill>
                <a:ln w="4879" cap="flat">
                  <a:noFill/>
                  <a:prstDash val="solid"/>
                  <a:miter/>
                </a:ln>
              </p:spPr>
              <p:txBody>
                <a:bodyPr rtlCol="0" anchor="ctr"/>
                <a:lstStyle/>
                <a:p>
                  <a:endParaRPr lang="en-US"/>
                </a:p>
              </p:txBody>
            </p:sp>
          </p:grpSp>
        </p:grpSp>
        <p:pic>
          <p:nvPicPr>
            <p:cNvPr id="107" name="Graphique 106">
              <a:extLst>
                <a:ext uri="{FF2B5EF4-FFF2-40B4-BE49-F238E27FC236}">
                  <a16:creationId xmlns:a16="http://schemas.microsoft.com/office/drawing/2014/main" id="{61D7677D-43BD-4E9D-B396-1B717CB9E53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6807711" y="5075599"/>
              <a:ext cx="237490" cy="456132"/>
            </a:xfrm>
            <a:prstGeom prst="rect">
              <a:avLst/>
            </a:prstGeom>
          </p:spPr>
        </p:pic>
      </p:grpSp>
      <p:grpSp>
        <p:nvGrpSpPr>
          <p:cNvPr id="74" name="Groupe 73">
            <a:extLst>
              <a:ext uri="{FF2B5EF4-FFF2-40B4-BE49-F238E27FC236}">
                <a16:creationId xmlns:a16="http://schemas.microsoft.com/office/drawing/2014/main" id="{E1DAB20B-FC2B-4E4E-9F7B-B98629C2C9C6}"/>
              </a:ext>
            </a:extLst>
          </p:cNvPr>
          <p:cNvGrpSpPr/>
          <p:nvPr/>
        </p:nvGrpSpPr>
        <p:grpSpPr>
          <a:xfrm>
            <a:off x="9751632" y="4042413"/>
            <a:ext cx="1967618" cy="1486936"/>
            <a:chOff x="9751632" y="4042413"/>
            <a:chExt cx="1967618" cy="1486936"/>
          </a:xfrm>
        </p:grpSpPr>
        <p:sp>
          <p:nvSpPr>
            <p:cNvPr id="91" name="ZoneTexte 90">
              <a:extLst>
                <a:ext uri="{FF2B5EF4-FFF2-40B4-BE49-F238E27FC236}">
                  <a16:creationId xmlns:a16="http://schemas.microsoft.com/office/drawing/2014/main" id="{9A30726A-D452-4D1C-BFA6-EE2B7C5B0B94}"/>
                </a:ext>
              </a:extLst>
            </p:cNvPr>
            <p:cNvSpPr txBox="1"/>
            <p:nvPr/>
          </p:nvSpPr>
          <p:spPr>
            <a:xfrm>
              <a:off x="9865614" y="4042413"/>
              <a:ext cx="1853636" cy="1369342"/>
            </a:xfrm>
            <a:prstGeom prst="snip1Rect">
              <a:avLst>
                <a:gd name="adj" fmla="val 11216"/>
              </a:avLst>
            </a:prstGeom>
            <a:solidFill>
              <a:srgbClr val="00FF72">
                <a:alpha val="3000"/>
              </a:srgbClr>
            </a:solid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52000" tIns="0" rIns="144000" bIns="144000" rtlCol="0" anchor="ctr"/>
            <a:lstStyle>
              <a:defPPr>
                <a:defRPr lang="fr-FR"/>
              </a:defPPr>
              <a:lvl1pPr>
                <a:lnSpc>
                  <a:spcPct val="120000"/>
                </a:lnSpc>
                <a:defRPr sz="900">
                  <a:solidFill>
                    <a:srgbClr val="00FF72"/>
                  </a:solidFill>
                  <a:latin typeface="Urbane Light" panose="000004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spcAft>
                  <a:spcPts val="600"/>
                </a:spcAft>
                <a:defRPr/>
              </a:pPr>
              <a:r>
                <a:rPr lang="fr-FR" sz="800" dirty="0">
                  <a:latin typeface="Urbane Medium" panose="00000600000000000000" pitchFamily="2" charset="0"/>
                </a:rPr>
                <a:t>SMART-SHARE
</a:t>
              </a:r>
              <a:r>
                <a:rPr lang="en-US" sz="800" dirty="0">
                  <a:solidFill>
                    <a:schemeClr val="bg1">
                      <a:lumMod val="95000"/>
                      <a:alpha val="75000"/>
                    </a:schemeClr>
                  </a:solidFill>
                  <a:latin typeface="Urbane Light"/>
                </a:rPr>
                <a:t>Redistribution of value in a possible IPO after the creation of the LIFSTO* security token.
</a:t>
              </a:r>
              <a:endParaRPr lang="fr-FR" sz="800" dirty="0">
                <a:solidFill>
                  <a:schemeClr val="bg1">
                    <a:lumMod val="95000"/>
                    <a:alpha val="75000"/>
                  </a:schemeClr>
                </a:solidFill>
                <a:latin typeface="Urbane Light"/>
              </a:endParaRPr>
            </a:p>
          </p:txBody>
        </p:sp>
        <p:pic>
          <p:nvPicPr>
            <p:cNvPr id="110" name="Graphique 109">
              <a:extLst>
                <a:ext uri="{FF2B5EF4-FFF2-40B4-BE49-F238E27FC236}">
                  <a16:creationId xmlns:a16="http://schemas.microsoft.com/office/drawing/2014/main" id="{987DAFF4-295C-4827-95F8-2DB22F74A1B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0800000">
              <a:off x="9751632" y="5073217"/>
              <a:ext cx="237490" cy="456132"/>
            </a:xfrm>
            <a:prstGeom prst="rect">
              <a:avLst/>
            </a:prstGeom>
          </p:spPr>
        </p:pic>
      </p:grpSp>
      <p:sp>
        <p:nvSpPr>
          <p:cNvPr id="58" name="Rectangle 57">
            <a:extLst>
              <a:ext uri="{FF2B5EF4-FFF2-40B4-BE49-F238E27FC236}">
                <a16:creationId xmlns:a16="http://schemas.microsoft.com/office/drawing/2014/main" id="{299E84DA-E50F-49F9-8E2E-3EA872D63781}"/>
              </a:ext>
            </a:extLst>
          </p:cNvPr>
          <p:cNvSpPr/>
          <p:nvPr/>
        </p:nvSpPr>
        <p:spPr>
          <a:xfrm>
            <a:off x="-973" y="4042413"/>
            <a:ext cx="256085" cy="28229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ZoneTexte 87">
            <a:extLst>
              <a:ext uri="{FF2B5EF4-FFF2-40B4-BE49-F238E27FC236}">
                <a16:creationId xmlns:a16="http://schemas.microsoft.com/office/drawing/2014/main" id="{0B91FAF6-64E2-4BD8-93EB-F07DE1F1013A}"/>
              </a:ext>
            </a:extLst>
          </p:cNvPr>
          <p:cNvSpPr txBox="1"/>
          <p:nvPr/>
        </p:nvSpPr>
        <p:spPr>
          <a:xfrm>
            <a:off x="6954926" y="5542797"/>
            <a:ext cx="6172200" cy="215444"/>
          </a:xfrm>
          <a:prstGeom prst="rect">
            <a:avLst/>
          </a:prstGeom>
          <a:noFill/>
        </p:spPr>
        <p:txBody>
          <a:bodyPr wrap="square">
            <a:spAutoFit/>
          </a:bodyPr>
          <a:lstStyle/>
          <a:p>
            <a:pPr>
              <a:spcAft>
                <a:spcPts val="600"/>
              </a:spcAft>
              <a:defRPr/>
            </a:pPr>
            <a:r>
              <a:rPr lang="en-US" sz="800" dirty="0">
                <a:solidFill>
                  <a:schemeClr val="bg1">
                    <a:lumMod val="95000"/>
                    <a:alpha val="75000"/>
                  </a:schemeClr>
                </a:solidFill>
              </a:rPr>
              <a:t>*Security token under study allowing the tokenization of part of the company's capital.</a:t>
            </a:r>
            <a:endParaRPr lang="fr-FR" sz="800" dirty="0">
              <a:solidFill>
                <a:schemeClr val="bg1">
                  <a:lumMod val="95000"/>
                  <a:alpha val="75000"/>
                </a:schemeClr>
              </a:solidFill>
              <a:latin typeface="Urbane Light"/>
            </a:endParaRPr>
          </a:p>
        </p:txBody>
      </p:sp>
    </p:spTree>
    <p:extLst>
      <p:ext uri="{BB962C8B-B14F-4D97-AF65-F5344CB8AC3E}">
        <p14:creationId xmlns:p14="http://schemas.microsoft.com/office/powerpoint/2010/main" val="252970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750"/>
                                        <p:tgtEl>
                                          <p:spTgt spid="59"/>
                                        </p:tgtEl>
                                      </p:cBhvr>
                                    </p:animEffect>
                                  </p:childTnLst>
                                </p:cTn>
                              </p:par>
                              <p:par>
                                <p:cTn id="8" presetID="6" presetClass="emph" presetSubtype="0" fill="hold" nodeType="withEffect">
                                  <p:stCondLst>
                                    <p:cond delay="0"/>
                                  </p:stCondLst>
                                  <p:childTnLst>
                                    <p:animScale>
                                      <p:cBhvr>
                                        <p:cTn id="9" dur="10" fill="hold"/>
                                        <p:tgtEl>
                                          <p:spTgt spid="59"/>
                                        </p:tgtEl>
                                      </p:cBhvr>
                                      <p:by x="150000" y="150000"/>
                                    </p:animScale>
                                  </p:childTnLst>
                                </p:cTn>
                              </p:par>
                              <p:par>
                                <p:cTn id="10" presetID="6" presetClass="emph" presetSubtype="0" decel="100000" fill="hold" nodeType="withEffect">
                                  <p:stCondLst>
                                    <p:cond delay="0"/>
                                  </p:stCondLst>
                                  <p:childTnLst>
                                    <p:animScale>
                                      <p:cBhvr>
                                        <p:cTn id="11" dur="2000" fill="hold"/>
                                        <p:tgtEl>
                                          <p:spTgt spid="59"/>
                                        </p:tgtEl>
                                      </p:cBhvr>
                                      <p:by x="66700" y="66700"/>
                                    </p:animScale>
                                  </p:childTnLst>
                                </p:cTn>
                              </p:par>
                              <p:par>
                                <p:cTn id="12" presetID="10" presetClass="entr" presetSubtype="0" fill="hold" nodeType="withEffect">
                                  <p:stCondLst>
                                    <p:cond delay="25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8" presetClass="emph" presetSubtype="0" repeatCount="indefinite" fill="hold" nodeType="withEffect">
                                  <p:stCondLst>
                                    <p:cond delay="250"/>
                                  </p:stCondLst>
                                  <p:childTnLst>
                                    <p:animRot by="21600000">
                                      <p:cBhvr>
                                        <p:cTn id="16" dur="10000" fill="hold"/>
                                        <p:tgtEl>
                                          <p:spTgt spid="4"/>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42" presetClass="path" presetSubtype="0" decel="100000" fill="hold" grpId="1" nodeType="withEffect">
                                  <p:stCondLst>
                                    <p:cond delay="0"/>
                                  </p:stCondLst>
                                  <p:childTnLst>
                                    <p:animMotion origin="layout" path="M -2.29167E-6 0.04815 L -2.29167E-6 -1.85185E-6 " pathEditMode="relative" rAng="0" ptsTypes="AA">
                                      <p:cBhvr>
                                        <p:cTn id="21" dur="1000" fill="hold"/>
                                        <p:tgtEl>
                                          <p:spTgt spid="64"/>
                                        </p:tgtEl>
                                        <p:attrNameLst>
                                          <p:attrName>ppt_x</p:attrName>
                                          <p:attrName>ppt_y</p:attrName>
                                        </p:attrNameLst>
                                      </p:cBhvr>
                                      <p:rCtr x="0" y="-2407"/>
                                    </p:animMotion>
                                  </p:childTnLst>
                                </p:cTn>
                              </p:par>
                              <p:par>
                                <p:cTn id="22" presetID="10" presetClass="entr" presetSubtype="0" fill="hold" grpId="0" nodeType="withEffect">
                                  <p:stCondLst>
                                    <p:cond delay="500"/>
                                  </p:stCondLst>
                                  <p:childTnLst>
                                    <p:set>
                                      <p:cBhvr>
                                        <p:cTn id="23" dur="1" fill="hold">
                                          <p:stCondLst>
                                            <p:cond delay="0"/>
                                          </p:stCondLst>
                                        </p:cTn>
                                        <p:tgtEl>
                                          <p:spTgt spid="65">
                                            <p:txEl>
                                              <p:pRg st="0" end="0"/>
                                            </p:txEl>
                                          </p:spTgt>
                                        </p:tgtEl>
                                        <p:attrNameLst>
                                          <p:attrName>style.visibility</p:attrName>
                                        </p:attrNameLst>
                                      </p:cBhvr>
                                      <p:to>
                                        <p:strVal val="visible"/>
                                      </p:to>
                                    </p:set>
                                    <p:animEffect transition="in" filter="fade">
                                      <p:cBhvr>
                                        <p:cTn id="24" dur="500"/>
                                        <p:tgtEl>
                                          <p:spTgt spid="65">
                                            <p:txEl>
                                              <p:pRg st="0" end="0"/>
                                            </p:txEl>
                                          </p:spTgt>
                                        </p:tgtEl>
                                      </p:cBhvr>
                                    </p:animEffect>
                                  </p:childTnLst>
                                </p:cTn>
                              </p:par>
                              <p:par>
                                <p:cTn id="25" presetID="42" presetClass="path" presetSubtype="0" decel="100000" fill="hold" grpId="1" nodeType="withEffect">
                                  <p:stCondLst>
                                    <p:cond delay="500"/>
                                  </p:stCondLst>
                                  <p:childTnLst>
                                    <p:animMotion origin="layout" path="M -2.29167E-6 0.04815 L -2.29167E-6 -1.85185E-6 " pathEditMode="relative" rAng="0" ptsTypes="AA">
                                      <p:cBhvr>
                                        <p:cTn id="26" dur="1000" fill="hold"/>
                                        <p:tgtEl>
                                          <p:spTgt spid="65">
                                            <p:txEl>
                                              <p:pRg st="0" end="0"/>
                                            </p:txEl>
                                          </p:spTgt>
                                        </p:tgtEl>
                                        <p:attrNameLst>
                                          <p:attrName>ppt_x</p:attrName>
                                          <p:attrName>ppt_y</p:attrName>
                                        </p:attrNameLst>
                                      </p:cBhvr>
                                      <p:rCtr x="0" y="-2407"/>
                                    </p:animMotion>
                                  </p:childTnLst>
                                </p:cTn>
                              </p:par>
                              <p:par>
                                <p:cTn id="27" presetID="10" presetClass="entr" presetSubtype="0" fill="hold" nodeType="withEffect">
                                  <p:stCondLst>
                                    <p:cond delay="25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750"/>
                                        <p:tgtEl>
                                          <p:spTgt spid="2"/>
                                        </p:tgtEl>
                                      </p:cBhvr>
                                    </p:animEffect>
                                  </p:childTnLst>
                                </p:cTn>
                              </p:par>
                              <p:par>
                                <p:cTn id="30" presetID="6" presetClass="emph" presetSubtype="0" fill="hold" nodeType="withEffect">
                                  <p:stCondLst>
                                    <p:cond delay="250"/>
                                  </p:stCondLst>
                                  <p:childTnLst>
                                    <p:animScale>
                                      <p:cBhvr>
                                        <p:cTn id="31" dur="10" fill="hold"/>
                                        <p:tgtEl>
                                          <p:spTgt spid="2"/>
                                        </p:tgtEl>
                                      </p:cBhvr>
                                      <p:by x="66700" y="66700"/>
                                    </p:animScale>
                                  </p:childTnLst>
                                </p:cTn>
                              </p:par>
                              <p:par>
                                <p:cTn id="32" presetID="6" presetClass="emph" presetSubtype="0" decel="100000" fill="hold" nodeType="withEffect">
                                  <p:stCondLst>
                                    <p:cond delay="250"/>
                                  </p:stCondLst>
                                  <p:childTnLst>
                                    <p:animScale>
                                      <p:cBhvr>
                                        <p:cTn id="33" dur="1000" fill="hold"/>
                                        <p:tgtEl>
                                          <p:spTgt spid="2"/>
                                        </p:tgtEl>
                                      </p:cBhvr>
                                      <p:by x="150000" y="150000"/>
                                    </p:animScale>
                                  </p:childTnLst>
                                </p:cTn>
                              </p:par>
                              <p:par>
                                <p:cTn id="34" presetID="2" presetClass="entr" presetSubtype="8" decel="100000" fill="hold" nodeType="withEffect">
                                  <p:stCondLst>
                                    <p:cond delay="250"/>
                                  </p:stCondLst>
                                  <p:childTnLst>
                                    <p:set>
                                      <p:cBhvr>
                                        <p:cTn id="35" dur="1" fill="hold">
                                          <p:stCondLst>
                                            <p:cond delay="0"/>
                                          </p:stCondLst>
                                        </p:cTn>
                                        <p:tgtEl>
                                          <p:spTgt spid="62"/>
                                        </p:tgtEl>
                                        <p:attrNameLst>
                                          <p:attrName>style.visibility</p:attrName>
                                        </p:attrNameLst>
                                      </p:cBhvr>
                                      <p:to>
                                        <p:strVal val="visible"/>
                                      </p:to>
                                    </p:set>
                                    <p:anim calcmode="lin" valueType="num">
                                      <p:cBhvr additive="base">
                                        <p:cTn id="36" dur="1000" fill="hold"/>
                                        <p:tgtEl>
                                          <p:spTgt spid="62"/>
                                        </p:tgtEl>
                                        <p:attrNameLst>
                                          <p:attrName>ppt_x</p:attrName>
                                        </p:attrNameLst>
                                      </p:cBhvr>
                                      <p:tavLst>
                                        <p:tav tm="0">
                                          <p:val>
                                            <p:strVal val="0-#ppt_w/2"/>
                                          </p:val>
                                        </p:tav>
                                        <p:tav tm="100000">
                                          <p:val>
                                            <p:strVal val="#ppt_x"/>
                                          </p:val>
                                        </p:tav>
                                      </p:tavLst>
                                    </p:anim>
                                    <p:anim calcmode="lin" valueType="num">
                                      <p:cBhvr additive="base">
                                        <p:cTn id="37" dur="1000" fill="hold"/>
                                        <p:tgtEl>
                                          <p:spTgt spid="62"/>
                                        </p:tgtEl>
                                        <p:attrNameLst>
                                          <p:attrName>ppt_y</p:attrName>
                                        </p:attrNameLst>
                                      </p:cBhvr>
                                      <p:tavLst>
                                        <p:tav tm="0">
                                          <p:val>
                                            <p:strVal val="#ppt_y"/>
                                          </p:val>
                                        </p:tav>
                                        <p:tav tm="100000">
                                          <p:val>
                                            <p:strVal val="#ppt_y"/>
                                          </p:val>
                                        </p:tav>
                                      </p:tavLst>
                                    </p:anim>
                                  </p:childTnLst>
                                </p:cTn>
                              </p:par>
                              <p:par>
                                <p:cTn id="38" presetID="2" presetClass="entr" presetSubtype="4" decel="100000" fill="hold" nodeType="withEffect">
                                  <p:stCondLst>
                                    <p:cond delay="75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1000" fill="hold"/>
                                        <p:tgtEl>
                                          <p:spTgt spid="3"/>
                                        </p:tgtEl>
                                        <p:attrNameLst>
                                          <p:attrName>ppt_x</p:attrName>
                                        </p:attrNameLst>
                                      </p:cBhvr>
                                      <p:tavLst>
                                        <p:tav tm="0">
                                          <p:val>
                                            <p:strVal val="#ppt_x"/>
                                          </p:val>
                                        </p:tav>
                                        <p:tav tm="100000">
                                          <p:val>
                                            <p:strVal val="#ppt_x"/>
                                          </p:val>
                                        </p:tav>
                                      </p:tavLst>
                                    </p:anim>
                                    <p:anim calcmode="lin" valueType="num">
                                      <p:cBhvr additive="base">
                                        <p:cTn id="41" dur="1000" fill="hold"/>
                                        <p:tgtEl>
                                          <p:spTgt spid="3"/>
                                        </p:tgtEl>
                                        <p:attrNameLst>
                                          <p:attrName>ppt_y</p:attrName>
                                        </p:attrNameLst>
                                      </p:cBhvr>
                                      <p:tavLst>
                                        <p:tav tm="0">
                                          <p:val>
                                            <p:strVal val="1+#ppt_h/2"/>
                                          </p:val>
                                        </p:tav>
                                        <p:tav tm="100000">
                                          <p:val>
                                            <p:strVal val="#ppt_y"/>
                                          </p:val>
                                        </p:tav>
                                      </p:tavLst>
                                    </p:anim>
                                  </p:childTnLst>
                                </p:cTn>
                              </p:par>
                              <p:par>
                                <p:cTn id="42" presetID="10" presetClass="entr" presetSubtype="0" fill="hold" grpId="0" nodeType="withEffect">
                                  <p:stCondLst>
                                    <p:cond delay="75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500"/>
                                        <p:tgtEl>
                                          <p:spTgt spid="13">
                                            <p:txEl>
                                              <p:pRg st="0" end="0"/>
                                            </p:txEl>
                                          </p:spTgt>
                                        </p:tgtEl>
                                      </p:cBhvr>
                                    </p:animEffect>
                                  </p:childTnLst>
                                </p:cTn>
                              </p:par>
                              <p:par>
                                <p:cTn id="45" presetID="42" presetClass="path" presetSubtype="0" decel="100000" fill="hold" grpId="1" nodeType="withEffect">
                                  <p:stCondLst>
                                    <p:cond delay="750"/>
                                  </p:stCondLst>
                                  <p:childTnLst>
                                    <p:animMotion origin="layout" path="M 4.375E-6 0.04815 L 4.375E-6 2.96296E-6 " pathEditMode="relative" rAng="0" ptsTypes="AA">
                                      <p:cBhvr>
                                        <p:cTn id="46" dur="1000" fill="hold"/>
                                        <p:tgtEl>
                                          <p:spTgt spid="13">
                                            <p:txEl>
                                              <p:pRg st="0" end="0"/>
                                            </p:txEl>
                                          </p:spTgt>
                                        </p:tgtEl>
                                        <p:attrNameLst>
                                          <p:attrName>ppt_x</p:attrName>
                                          <p:attrName>ppt_y</p:attrName>
                                        </p:attrNameLst>
                                      </p:cBhvr>
                                      <p:rCtr x="0" y="-2407"/>
                                    </p:animMotion>
                                  </p:childTnLst>
                                </p:cTn>
                              </p:par>
                              <p:par>
                                <p:cTn id="47" presetID="10" presetClass="entr" presetSubtype="0" fill="hold" nodeType="withEffect">
                                  <p:stCondLst>
                                    <p:cond delay="150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750"/>
                                        <p:tgtEl>
                                          <p:spTgt spid="78"/>
                                        </p:tgtEl>
                                      </p:cBhvr>
                                    </p:animEffect>
                                  </p:childTnLst>
                                </p:cTn>
                              </p:par>
                              <p:par>
                                <p:cTn id="50" presetID="6" presetClass="emph" presetSubtype="0" fill="hold" nodeType="withEffect">
                                  <p:stCondLst>
                                    <p:cond delay="1500"/>
                                  </p:stCondLst>
                                  <p:childTnLst>
                                    <p:animScale>
                                      <p:cBhvr>
                                        <p:cTn id="51" dur="10" fill="hold"/>
                                        <p:tgtEl>
                                          <p:spTgt spid="78"/>
                                        </p:tgtEl>
                                      </p:cBhvr>
                                      <p:by x="66700" y="66700"/>
                                    </p:animScale>
                                  </p:childTnLst>
                                </p:cTn>
                              </p:par>
                              <p:par>
                                <p:cTn id="52" presetID="6" presetClass="emph" presetSubtype="0" decel="100000" fill="hold" nodeType="withEffect">
                                  <p:stCondLst>
                                    <p:cond delay="1500"/>
                                  </p:stCondLst>
                                  <p:childTnLst>
                                    <p:animScale>
                                      <p:cBhvr>
                                        <p:cTn id="53" dur="1000" fill="hold"/>
                                        <p:tgtEl>
                                          <p:spTgt spid="78"/>
                                        </p:tgtEl>
                                      </p:cBhvr>
                                      <p:by x="150000" y="150000"/>
                                    </p:animScale>
                                  </p:childTnLst>
                                </p:cTn>
                              </p:par>
                              <p:par>
                                <p:cTn id="54" presetID="10" presetClass="entr" presetSubtype="0" fill="hold" nodeType="withEffect">
                                  <p:stCondLst>
                                    <p:cond delay="1600"/>
                                  </p:stCondLst>
                                  <p:childTnLst>
                                    <p:set>
                                      <p:cBhvr>
                                        <p:cTn id="55" dur="1" fill="hold">
                                          <p:stCondLst>
                                            <p:cond delay="0"/>
                                          </p:stCondLst>
                                        </p:cTn>
                                        <p:tgtEl>
                                          <p:spTgt spid="74"/>
                                        </p:tgtEl>
                                        <p:attrNameLst>
                                          <p:attrName>style.visibility</p:attrName>
                                        </p:attrNameLst>
                                      </p:cBhvr>
                                      <p:to>
                                        <p:strVal val="visible"/>
                                      </p:to>
                                    </p:set>
                                    <p:animEffect transition="in" filter="fade">
                                      <p:cBhvr>
                                        <p:cTn id="56" dur="750"/>
                                        <p:tgtEl>
                                          <p:spTgt spid="74"/>
                                        </p:tgtEl>
                                      </p:cBhvr>
                                    </p:animEffect>
                                  </p:childTnLst>
                                </p:cTn>
                              </p:par>
                              <p:par>
                                <p:cTn id="57" presetID="6" presetClass="emph" presetSubtype="0" fill="hold" nodeType="withEffect">
                                  <p:stCondLst>
                                    <p:cond delay="1600"/>
                                  </p:stCondLst>
                                  <p:childTnLst>
                                    <p:animScale>
                                      <p:cBhvr>
                                        <p:cTn id="58" dur="10" fill="hold"/>
                                        <p:tgtEl>
                                          <p:spTgt spid="74"/>
                                        </p:tgtEl>
                                      </p:cBhvr>
                                      <p:by x="66700" y="66700"/>
                                    </p:animScale>
                                  </p:childTnLst>
                                </p:cTn>
                              </p:par>
                              <p:par>
                                <p:cTn id="59" presetID="6" presetClass="emph" presetSubtype="0" decel="100000" fill="hold" nodeType="withEffect">
                                  <p:stCondLst>
                                    <p:cond delay="1600"/>
                                  </p:stCondLst>
                                  <p:childTnLst>
                                    <p:animScale>
                                      <p:cBhvr>
                                        <p:cTn id="60" dur="1000" fill="hold"/>
                                        <p:tgtEl>
                                          <p:spTgt spid="74"/>
                                        </p:tgtEl>
                                      </p:cBhvr>
                                      <p:by x="150000" y="150000"/>
                                    </p:animScale>
                                  </p:childTnLst>
                                </p:cTn>
                              </p:par>
                              <p:par>
                                <p:cTn id="61" presetID="1" presetClass="entr" presetSubtype="0" fill="hold" nodeType="withEffect">
                                  <p:stCondLst>
                                    <p:cond delay="1600"/>
                                  </p:stCondLst>
                                  <p:childTnLst>
                                    <p:set>
                                      <p:cBhvr>
                                        <p:cTn id="62" dur="1" fill="hold">
                                          <p:stCondLst>
                                            <p:cond delay="0"/>
                                          </p:stCondLst>
                                        </p:cTn>
                                        <p:tgtEl>
                                          <p:spTgt spid="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uiExpand="1" build="p"/>
      <p:bldP spid="65" grpId="1" uiExpand="1" build="p"/>
      <p:bldP spid="13" grpId="0" build="p"/>
      <p:bldP spid="13" grpI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0" name="Image 59">
            <a:extLst>
              <a:ext uri="{FF2B5EF4-FFF2-40B4-BE49-F238E27FC236}">
                <a16:creationId xmlns:a16="http://schemas.microsoft.com/office/drawing/2014/main" id="{AC1A8FAA-7AB5-42BD-944C-383EC3D4578F}"/>
              </a:ext>
            </a:extLst>
          </p:cNvPr>
          <p:cNvPicPr>
            <a:picLocks noChangeAspect="1"/>
          </p:cNvPicPr>
          <p:nvPr/>
        </p:nvPicPr>
        <p:blipFill>
          <a:blip r:embed="rId3" cstate="email">
            <a:alphaModFix amt="51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4" name="ZoneTexte 63">
            <a:extLst>
              <a:ext uri="{FF2B5EF4-FFF2-40B4-BE49-F238E27FC236}">
                <a16:creationId xmlns:a16="http://schemas.microsoft.com/office/drawing/2014/main" id="{EEAFD268-8B57-4F9B-B25B-5F35AD057D3B}"/>
              </a:ext>
            </a:extLst>
          </p:cNvPr>
          <p:cNvSpPr txBox="1"/>
          <p:nvPr/>
        </p:nvSpPr>
        <p:spPr>
          <a:xfrm>
            <a:off x="744870" y="611400"/>
            <a:ext cx="3796650"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Urbane Medium" panose="00000600000000000000" pitchFamily="50" charset="0"/>
                <a:ea typeface="+mn-ea"/>
                <a:cs typeface="+mn-cs"/>
              </a:rPr>
              <a:t>SmartStaking</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65" name="ZoneTexte 64">
            <a:extLst>
              <a:ext uri="{FF2B5EF4-FFF2-40B4-BE49-F238E27FC236}">
                <a16:creationId xmlns:a16="http://schemas.microsoft.com/office/drawing/2014/main" id="{144F6D93-4FDA-4095-97C2-21FCEE6C35FD}"/>
              </a:ext>
            </a:extLst>
          </p:cNvPr>
          <p:cNvSpPr txBox="1"/>
          <p:nvPr/>
        </p:nvSpPr>
        <p:spPr>
          <a:xfrm>
            <a:off x="735932" y="1331133"/>
            <a:ext cx="4303880" cy="2746520"/>
          </a:xfrm>
          <a:prstGeom prst="rect">
            <a:avLst/>
          </a:prstGeom>
          <a:noFill/>
        </p:spPr>
        <p:txBody>
          <a:bodyPr wrap="square" lIns="0" tIns="0" rIns="0" bIns="0" rtlCol="0" anchor="t">
            <a:noAutofit/>
          </a:bodyPr>
          <a:lstStyle/>
          <a:p>
            <a:pPr lvl="0">
              <a:lnSpc>
                <a:spcPct val="130000"/>
              </a:lnSpc>
              <a:spcAft>
                <a:spcPts val="600"/>
              </a:spcAft>
              <a:tabLst>
                <a:tab pos="3048000" algn="l"/>
                <a:tab pos="3589338" algn="l"/>
              </a:tabLst>
              <a:defRPr/>
            </a:pPr>
            <a:r>
              <a:rPr lang="en-US" sz="1200" i="1" dirty="0">
                <a:solidFill>
                  <a:schemeClr val="accent1"/>
                </a:solidFill>
                <a:latin typeface="Urbane Medium" panose="00000600000000000000" pitchFamily="50" charset="0"/>
              </a:rPr>
              <a:t>Smart Staking </a:t>
            </a:r>
            <a:r>
              <a:rPr lang="en-US" sz="1200" dirty="0">
                <a:solidFill>
                  <a:prstClr val="white"/>
                </a:solidFill>
                <a:latin typeface="Urbane Medium" panose="00000600000000000000" pitchFamily="50" charset="0"/>
              </a:rPr>
              <a:t>is a mechanism that allows people who use staking to benefit from 1% of the transaction fee in proportion to $LIFC staked.
</a:t>
            </a:r>
            <a:endPar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a:p>
            <a:pPr lvl="0">
              <a:lnSpc>
                <a:spcPct val="120000"/>
              </a:lnSpc>
              <a:spcAft>
                <a:spcPts val="600"/>
              </a:spcAft>
              <a:defRPr/>
            </a:pPr>
            <a:r>
              <a:rPr lang="en-US" sz="1000" dirty="0">
                <a:solidFill>
                  <a:prstClr val="white"/>
                </a:solidFill>
                <a:latin typeface="Urbane Light" panose="00000400000000000000" pitchFamily="50" charset="0"/>
              </a:rPr>
              <a:t>In order to encourage staking in the long term, a multiplier will be applied to the different staking pools.
Thus, longer staking periods will give a higher multiplier.
There will be pools of </a:t>
            </a:r>
            <a:r>
              <a:rPr lang="en-US" sz="1000" b="1" dirty="0">
                <a:solidFill>
                  <a:schemeClr val="accent1"/>
                </a:solidFill>
                <a:latin typeface="Urbane Light" panose="00000400000000000000" pitchFamily="50" charset="0"/>
              </a:rPr>
              <a:t>30 days, 90 days, 180 days, 365 </a:t>
            </a:r>
            <a:r>
              <a:rPr lang="en-US" sz="1000" b="1" dirty="0">
                <a:solidFill>
                  <a:srgbClr val="00FF72"/>
                </a:solidFill>
                <a:latin typeface="Urbane Light" panose="00000400000000000000" pitchFamily="50" charset="0"/>
              </a:rPr>
              <a:t>days</a:t>
            </a:r>
            <a:r>
              <a:rPr lang="en-US" sz="1000" b="1" dirty="0">
                <a:solidFill>
                  <a:schemeClr val="accent1"/>
                </a:solidFill>
                <a:latin typeface="Urbane Light" panose="00000400000000000000" pitchFamily="50" charset="0"/>
              </a:rPr>
              <a:t> and 730 days </a:t>
            </a:r>
            <a:r>
              <a:rPr lang="en-US" sz="1000" dirty="0">
                <a:solidFill>
                  <a:prstClr val="white"/>
                </a:solidFill>
                <a:latin typeface="Urbane Light" panose="00000400000000000000" pitchFamily="50" charset="0"/>
              </a:rPr>
              <a:t>with multipliers of </a:t>
            </a:r>
            <a:r>
              <a:rPr lang="en-US" sz="1000" b="1" dirty="0">
                <a:solidFill>
                  <a:schemeClr val="accent1"/>
                </a:solidFill>
                <a:latin typeface="Urbane Light" panose="00000400000000000000" pitchFamily="50" charset="0"/>
              </a:rPr>
              <a:t>1X, 1.3X, 1.5X, 1.8X and 2.0X.</a:t>
            </a:r>
            <a:endParaRPr kumimoji="0" lang="fr-FR" sz="1000" b="1" i="0" u="none" strike="noStrike" kern="1200" cap="none" spc="0" normalizeH="0" baseline="0" noProof="0" dirty="0">
              <a:ln>
                <a:noFill/>
              </a:ln>
              <a:solidFill>
                <a:schemeClr val="accent1"/>
              </a:solidFill>
              <a:effectLst/>
              <a:uLnTx/>
              <a:uFillTx/>
              <a:latin typeface="Urbane Medium" panose="00000600000000000000" pitchFamily="2" charset="0"/>
            </a:endParaRPr>
          </a:p>
        </p:txBody>
      </p:sp>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ZoneTexte 123">
            <a:extLst>
              <a:ext uri="{FF2B5EF4-FFF2-40B4-BE49-F238E27FC236}">
                <a16:creationId xmlns:a16="http://schemas.microsoft.com/office/drawing/2014/main" id="{C6D0B3E8-6C79-4F4A-9AC1-1DC756F6E995}"/>
              </a:ext>
            </a:extLst>
          </p:cNvPr>
          <p:cNvSpPr txBox="1"/>
          <p:nvPr/>
        </p:nvSpPr>
        <p:spPr>
          <a:xfrm>
            <a:off x="6700837" y="707233"/>
            <a:ext cx="4665413" cy="388483"/>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20000"/>
              </a:lnSpc>
              <a:spcAft>
                <a:spcPts val="600"/>
              </a:spcAft>
              <a:defRPr/>
            </a:pPr>
            <a:r>
              <a:rPr lang="en-US" sz="1000" dirty="0">
                <a:solidFill>
                  <a:prstClr val="white"/>
                </a:solidFill>
                <a:latin typeface="Urbane Medium" panose="00000600000000000000" pitchFamily="2" charset="0"/>
              </a:rPr>
              <a:t>Each STAKED LIFC token will be multiplied by the corresponding multiplier to determine the pro-rated share. For example:
</a:t>
            </a:r>
            <a:endParaRPr kumimoji="0" lang="fr-FR" sz="10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endParaRPr>
          </a:p>
        </p:txBody>
      </p:sp>
      <p:sp>
        <p:nvSpPr>
          <p:cNvPr id="113" name="ZoneTexte 112">
            <a:extLst>
              <a:ext uri="{FF2B5EF4-FFF2-40B4-BE49-F238E27FC236}">
                <a16:creationId xmlns:a16="http://schemas.microsoft.com/office/drawing/2014/main" id="{5508FFBC-585E-43EE-8252-9D6FB5DBEFD3}"/>
              </a:ext>
            </a:extLst>
          </p:cNvPr>
          <p:cNvSpPr txBox="1"/>
          <p:nvPr/>
        </p:nvSpPr>
        <p:spPr>
          <a:xfrm>
            <a:off x="6700837" y="1294376"/>
            <a:ext cx="4665413" cy="335119"/>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20000"/>
              </a:lnSpc>
              <a:spcAft>
                <a:spcPts val="600"/>
              </a:spcAft>
              <a:buClr>
                <a:srgbClr val="00FF72"/>
              </a:buClr>
              <a:defRPr/>
            </a:pPr>
            <a:r>
              <a:rPr lang="en-US" sz="900" dirty="0">
                <a:solidFill>
                  <a:prstClr val="white">
                    <a:alpha val="75000"/>
                  </a:prstClr>
                </a:solidFill>
                <a:latin typeface="Urbane Light" panose="00000400000000000000" pitchFamily="50" charset="0"/>
              </a:rPr>
              <a:t>If a quarter generates $4,000 in transaction fees</a:t>
            </a:r>
            <a:br>
              <a:rPr lang="en-US" sz="900" dirty="0">
                <a:solidFill>
                  <a:prstClr val="white">
                    <a:alpha val="75000"/>
                  </a:prstClr>
                </a:solidFill>
                <a:latin typeface="Urbane Light" panose="00000400000000000000" pitchFamily="50" charset="0"/>
              </a:rPr>
            </a:br>
            <a:r>
              <a:rPr lang="en-US" sz="900" dirty="0">
                <a:solidFill>
                  <a:prstClr val="white">
                    <a:alpha val="75000"/>
                  </a:prstClr>
                </a:solidFill>
                <a:latin typeface="Urbane Light" panose="00000400000000000000" pitchFamily="50" charset="0"/>
              </a:rPr>
              <a:t>to redistribute and there are 6 portfolios, distribution will be as follows:
</a:t>
            </a:r>
            <a:endParaRPr kumimoji="0" lang="fr-FR" sz="9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136" name="ZoneTexte 135">
            <a:extLst>
              <a:ext uri="{FF2B5EF4-FFF2-40B4-BE49-F238E27FC236}">
                <a16:creationId xmlns:a16="http://schemas.microsoft.com/office/drawing/2014/main" id="{8158B27A-9BCD-4B52-A37D-2ABF7B9B220B}"/>
              </a:ext>
            </a:extLst>
          </p:cNvPr>
          <p:cNvSpPr txBox="1"/>
          <p:nvPr/>
        </p:nvSpPr>
        <p:spPr>
          <a:xfrm>
            <a:off x="6700837" y="4829322"/>
            <a:ext cx="4589203" cy="1242862"/>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20000"/>
              </a:lnSpc>
              <a:spcAft>
                <a:spcPts val="600"/>
              </a:spcAft>
              <a:buClr>
                <a:srgbClr val="00FF72"/>
              </a:buClr>
              <a:defRPr/>
            </a:pPr>
            <a:r>
              <a:rPr lang="en-US" sz="900" dirty="0">
                <a:solidFill>
                  <a:prstClr val="white">
                    <a:alpha val="75000"/>
                  </a:prstClr>
                </a:solidFill>
                <a:latin typeface="Urbane Light" panose="00000400000000000000" pitchFamily="50" charset="0"/>
              </a:rPr>
              <a:t>There are 2000 points in total on all wallets and each "point" receives $2 at the end of the month.
</a:t>
            </a:r>
            <a:r>
              <a:rPr lang="fr-FR" sz="900" dirty="0">
                <a:solidFill>
                  <a:prstClr val="white"/>
                </a:solidFill>
                <a:latin typeface="Urbane Medium" panose="00000600000000000000" pitchFamily="2" charset="0"/>
              </a:rPr>
              <a:t>Portfolio A </a:t>
            </a:r>
            <a:r>
              <a:rPr lang="fr-FR" sz="900" dirty="0" err="1">
                <a:solidFill>
                  <a:prstClr val="white"/>
                </a:solidFill>
                <a:latin typeface="Urbane Medium" panose="00000600000000000000" pitchFamily="2" charset="0"/>
              </a:rPr>
              <a:t>receives</a:t>
            </a:r>
            <a:r>
              <a:rPr lang="fr-FR" sz="900" dirty="0">
                <a:solidFill>
                  <a:prstClr val="white"/>
                </a:solidFill>
                <a:latin typeface="Urbane Medium" panose="00000600000000000000" pitchFamily="2" charset="0"/>
              </a:rPr>
              <a:t> $0, Portfolio B </a:t>
            </a:r>
            <a:r>
              <a:rPr lang="fr-FR" sz="900" dirty="0" err="1">
                <a:solidFill>
                  <a:prstClr val="white"/>
                </a:solidFill>
                <a:latin typeface="Urbane Medium" panose="00000600000000000000" pitchFamily="2" charset="0"/>
              </a:rPr>
              <a:t>receives</a:t>
            </a:r>
            <a:r>
              <a:rPr lang="fr-FR" sz="900" dirty="0">
                <a:solidFill>
                  <a:prstClr val="white"/>
                </a:solidFill>
                <a:latin typeface="Urbane Medium" panose="00000600000000000000" pitchFamily="2" charset="0"/>
              </a:rPr>
              <a:t> $650,</a:t>
            </a:r>
            <a:br>
              <a:rPr lang="fr-FR" sz="900" dirty="0">
                <a:solidFill>
                  <a:prstClr val="white"/>
                </a:solidFill>
                <a:latin typeface="Urbane Medium" panose="00000600000000000000" pitchFamily="2" charset="0"/>
              </a:rPr>
            </a:br>
            <a:r>
              <a:rPr lang="fr-FR" sz="900" dirty="0">
                <a:solidFill>
                  <a:prstClr val="white"/>
                </a:solidFill>
                <a:latin typeface="Urbane Medium" panose="00000600000000000000" pitchFamily="2" charset="0"/>
              </a:rPr>
              <a:t>Portfolio C </a:t>
            </a:r>
            <a:r>
              <a:rPr lang="fr-FR" sz="900" dirty="0" err="1">
                <a:solidFill>
                  <a:prstClr val="white"/>
                </a:solidFill>
                <a:latin typeface="Urbane Medium" panose="00000600000000000000" pitchFamily="2" charset="0"/>
              </a:rPr>
              <a:t>receives</a:t>
            </a:r>
            <a:r>
              <a:rPr lang="fr-FR" sz="900" dirty="0">
                <a:solidFill>
                  <a:prstClr val="white"/>
                </a:solidFill>
                <a:latin typeface="Urbane Medium" panose="00000600000000000000" pitchFamily="2" charset="0"/>
              </a:rPr>
              <a:t> $520, Portfolio D </a:t>
            </a:r>
            <a:r>
              <a:rPr lang="fr-FR" sz="900" dirty="0" err="1">
                <a:solidFill>
                  <a:prstClr val="white"/>
                </a:solidFill>
                <a:latin typeface="Urbane Medium" panose="00000600000000000000" pitchFamily="2" charset="0"/>
              </a:rPr>
              <a:t>receives</a:t>
            </a:r>
            <a:r>
              <a:rPr lang="fr-FR" sz="900" dirty="0">
                <a:solidFill>
                  <a:prstClr val="white"/>
                </a:solidFill>
                <a:latin typeface="Urbane Medium" panose="00000600000000000000" pitchFamily="2" charset="0"/>
              </a:rPr>
              <a:t> $450, Portfolio E </a:t>
            </a:r>
            <a:r>
              <a:rPr lang="fr-FR" sz="900" dirty="0" err="1">
                <a:solidFill>
                  <a:prstClr val="white"/>
                </a:solidFill>
                <a:latin typeface="Urbane Medium" panose="00000600000000000000" pitchFamily="2" charset="0"/>
              </a:rPr>
              <a:t>receives</a:t>
            </a:r>
            <a:r>
              <a:rPr lang="fr-FR" sz="900" dirty="0">
                <a:solidFill>
                  <a:prstClr val="white"/>
                </a:solidFill>
                <a:latin typeface="Urbane Medium" panose="00000600000000000000" pitchFamily="2" charset="0"/>
              </a:rPr>
              <a:t> $900, and Portfolio F </a:t>
            </a:r>
            <a:r>
              <a:rPr lang="fr-FR" sz="900" dirty="0" err="1">
                <a:solidFill>
                  <a:prstClr val="white"/>
                </a:solidFill>
                <a:latin typeface="Urbane Medium" panose="00000600000000000000" pitchFamily="2" charset="0"/>
              </a:rPr>
              <a:t>receives</a:t>
            </a:r>
            <a:r>
              <a:rPr lang="fr-FR" sz="900" dirty="0">
                <a:solidFill>
                  <a:prstClr val="white"/>
                </a:solidFill>
                <a:latin typeface="Urbane Medium" panose="00000600000000000000" pitchFamily="2" charset="0"/>
              </a:rPr>
              <a:t> $1480.
</a:t>
            </a:r>
            <a:r>
              <a:rPr lang="en-US" sz="900" dirty="0">
                <a:solidFill>
                  <a:prstClr val="white">
                    <a:alpha val="75000"/>
                  </a:prstClr>
                </a:solidFill>
                <a:latin typeface="Urbane Light" panose="00000400000000000000" pitchFamily="50" charset="0"/>
              </a:rPr>
              <a:t>This is because holding more tokens and stacking them for longer, results in a higher amount of transaction fees.</a:t>
            </a:r>
            <a:endParaRPr kumimoji="0" lang="fr-FR" sz="9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pic>
        <p:nvPicPr>
          <p:cNvPr id="76" name="Graphique 75">
            <a:extLst>
              <a:ext uri="{FF2B5EF4-FFF2-40B4-BE49-F238E27FC236}">
                <a16:creationId xmlns:a16="http://schemas.microsoft.com/office/drawing/2014/main" id="{71D1FE62-49B7-4565-AE71-85889957C86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8695" y="4060373"/>
            <a:ext cx="4160486" cy="2346774"/>
          </a:xfrm>
          <a:prstGeom prst="rect">
            <a:avLst/>
          </a:prstGeom>
        </p:spPr>
      </p:pic>
      <p:grpSp>
        <p:nvGrpSpPr>
          <p:cNvPr id="5" name="Groupe 4">
            <a:extLst>
              <a:ext uri="{FF2B5EF4-FFF2-40B4-BE49-F238E27FC236}">
                <a16:creationId xmlns:a16="http://schemas.microsoft.com/office/drawing/2014/main" id="{B72A63CB-B160-433C-A079-30F6F6CBCC46}"/>
              </a:ext>
            </a:extLst>
          </p:cNvPr>
          <p:cNvGrpSpPr/>
          <p:nvPr/>
        </p:nvGrpSpPr>
        <p:grpSpPr>
          <a:xfrm>
            <a:off x="6700833" y="1943103"/>
            <a:ext cx="4946651" cy="2614610"/>
            <a:chOff x="6700832" y="1785939"/>
            <a:chExt cx="7578928" cy="2406647"/>
          </a:xfrm>
        </p:grpSpPr>
        <p:grpSp>
          <p:nvGrpSpPr>
            <p:cNvPr id="79" name="Groupe 78">
              <a:extLst>
                <a:ext uri="{FF2B5EF4-FFF2-40B4-BE49-F238E27FC236}">
                  <a16:creationId xmlns:a16="http://schemas.microsoft.com/office/drawing/2014/main" id="{DDB16BB8-552B-438E-AAFE-B7CA6C92C16B}"/>
                </a:ext>
              </a:extLst>
            </p:cNvPr>
            <p:cNvGrpSpPr/>
            <p:nvPr/>
          </p:nvGrpSpPr>
          <p:grpSpPr>
            <a:xfrm>
              <a:off x="6700837" y="1785940"/>
              <a:ext cx="7578923" cy="2387597"/>
              <a:chOff x="6700836" y="1808674"/>
              <a:chExt cx="7924399" cy="2496433"/>
            </a:xfrm>
          </p:grpSpPr>
          <p:sp>
            <p:nvSpPr>
              <p:cNvPr id="78" name="Rectangle : avec coin rogné 77">
                <a:extLst>
                  <a:ext uri="{FF2B5EF4-FFF2-40B4-BE49-F238E27FC236}">
                    <a16:creationId xmlns:a16="http://schemas.microsoft.com/office/drawing/2014/main" id="{5267C16D-9EAC-4D28-B40D-C59964896CD9}"/>
                  </a:ext>
                </a:extLst>
              </p:cNvPr>
              <p:cNvSpPr/>
              <p:nvPr/>
            </p:nvSpPr>
            <p:spPr>
              <a:xfrm>
                <a:off x="6700836" y="1808674"/>
                <a:ext cx="7924399" cy="2496433"/>
              </a:xfrm>
              <a:prstGeom prst="snip1Rect">
                <a:avLst>
                  <a:gd name="adj" fmla="val 5549"/>
                </a:avLst>
              </a:prstGeom>
              <a:solidFill>
                <a:srgbClr val="00FF72">
                  <a:alpha val="3000"/>
                </a:srgbClr>
              </a:solid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52000" tIns="72000" rIns="144000" bIns="72000" rtlCol="0" anchor="ctr"/>
              <a:lstStyle/>
              <a:p>
                <a:pPr marL="0" marR="0" lvl="0" indent="0" algn="l" defTabSz="914400" rtl="0" eaLnBrk="1" fontAlgn="auto" latinLnBrk="0" hangingPunct="1">
                  <a:lnSpc>
                    <a:spcPct val="120000"/>
                  </a:lnSpc>
                  <a:spcBef>
                    <a:spcPts val="0"/>
                  </a:spcBef>
                  <a:spcAft>
                    <a:spcPts val="600"/>
                  </a:spcAft>
                  <a:buClrTx/>
                  <a:buSzTx/>
                  <a:buFontTx/>
                  <a:buNone/>
                  <a:tabLst/>
                  <a:defRPr/>
                </a:pPr>
                <a:endParaRPr kumimoji="0" lang="en-US" sz="600" b="0" i="0" u="none" strike="noStrike" kern="1200" cap="none" spc="0" normalizeH="0" baseline="0" noProof="0">
                  <a:ln>
                    <a:noFill/>
                  </a:ln>
                  <a:solidFill>
                    <a:srgbClr val="00FF72"/>
                  </a:solidFill>
                  <a:effectLst/>
                  <a:uLnTx/>
                  <a:uFillTx/>
                  <a:latin typeface="Urbane Medium" panose="00000600000000000000" pitchFamily="2" charset="0"/>
                  <a:ea typeface="+mn-ea"/>
                  <a:cs typeface="+mn-cs"/>
                </a:endParaRPr>
              </a:p>
            </p:txBody>
          </p:sp>
          <p:pic>
            <p:nvPicPr>
              <p:cNvPr id="58" name="Graphique 57">
                <a:extLst>
                  <a:ext uri="{FF2B5EF4-FFF2-40B4-BE49-F238E27FC236}">
                    <a16:creationId xmlns:a16="http://schemas.microsoft.com/office/drawing/2014/main" id="{C9B65E06-70CD-4E7C-B17C-429F8309C96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865077" y="2002764"/>
                <a:ext cx="176757" cy="109071"/>
              </a:xfrm>
              <a:prstGeom prst="rect">
                <a:avLst/>
              </a:prstGeom>
            </p:spPr>
          </p:pic>
          <p:sp>
            <p:nvSpPr>
              <p:cNvPr id="89" name="ZoneTexte 88">
                <a:extLst>
                  <a:ext uri="{FF2B5EF4-FFF2-40B4-BE49-F238E27FC236}">
                    <a16:creationId xmlns:a16="http://schemas.microsoft.com/office/drawing/2014/main" id="{80FBA740-BC82-4B8E-AED3-00177A427BF5}"/>
                  </a:ext>
                </a:extLst>
              </p:cNvPr>
              <p:cNvSpPr txBox="1"/>
              <p:nvPr/>
            </p:nvSpPr>
            <p:spPr>
              <a:xfrm>
                <a:off x="6865082" y="2160506"/>
                <a:ext cx="1063510" cy="115659"/>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20000"/>
                  </a:lnSpc>
                  <a:spcAft>
                    <a:spcPts val="600"/>
                  </a:spcAft>
                  <a:defRPr/>
                </a:pPr>
                <a:r>
                  <a:rPr lang="fr-FR" sz="600" dirty="0">
                    <a:solidFill>
                      <a:srgbClr val="00FF72"/>
                    </a:solidFill>
                    <a:latin typeface="Urbane Medium" panose="00000600000000000000" pitchFamily="2" charset="0"/>
                  </a:rPr>
                  <a:t>WALLET A</a:t>
                </a:r>
                <a:endParaRPr kumimoji="0" lang="fr-FR" sz="6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endParaRPr>
              </a:p>
            </p:txBody>
          </p:sp>
          <p:pic>
            <p:nvPicPr>
              <p:cNvPr id="90" name="Graphique 89">
                <a:extLst>
                  <a:ext uri="{FF2B5EF4-FFF2-40B4-BE49-F238E27FC236}">
                    <a16:creationId xmlns:a16="http://schemas.microsoft.com/office/drawing/2014/main" id="{D9226415-9104-46CF-97E8-C2E26B9F4EE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78826" y="2002764"/>
                <a:ext cx="176757" cy="109071"/>
              </a:xfrm>
              <a:prstGeom prst="rect">
                <a:avLst/>
              </a:prstGeom>
            </p:spPr>
          </p:pic>
          <p:sp>
            <p:nvSpPr>
              <p:cNvPr id="92" name="ZoneTexte 91">
                <a:extLst>
                  <a:ext uri="{FF2B5EF4-FFF2-40B4-BE49-F238E27FC236}">
                    <a16:creationId xmlns:a16="http://schemas.microsoft.com/office/drawing/2014/main" id="{D1158028-D086-44C6-9370-6EA6907DB76D}"/>
                  </a:ext>
                </a:extLst>
              </p:cNvPr>
              <p:cNvSpPr txBox="1"/>
              <p:nvPr/>
            </p:nvSpPr>
            <p:spPr>
              <a:xfrm>
                <a:off x="8178831" y="2160506"/>
                <a:ext cx="1063510" cy="115659"/>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20000"/>
                  </a:lnSpc>
                  <a:spcAft>
                    <a:spcPts val="600"/>
                  </a:spcAft>
                  <a:defRPr/>
                </a:pPr>
                <a:r>
                  <a:rPr lang="fr-FR" sz="600" dirty="0">
                    <a:solidFill>
                      <a:srgbClr val="00FF72"/>
                    </a:solidFill>
                    <a:latin typeface="Urbane Medium" panose="00000600000000000000" pitchFamily="2" charset="0"/>
                  </a:rPr>
                  <a:t>WALLET </a:t>
                </a:r>
                <a:r>
                  <a:rPr kumimoji="0" lang="fr-FR" sz="6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 B </a:t>
                </a:r>
              </a:p>
            </p:txBody>
          </p:sp>
          <p:pic>
            <p:nvPicPr>
              <p:cNvPr id="93" name="Graphique 92">
                <a:extLst>
                  <a:ext uri="{FF2B5EF4-FFF2-40B4-BE49-F238E27FC236}">
                    <a16:creationId xmlns:a16="http://schemas.microsoft.com/office/drawing/2014/main" id="{56959878-9E46-475E-9DCF-4C499B6F830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502749" y="2002764"/>
                <a:ext cx="176757" cy="109071"/>
              </a:xfrm>
              <a:prstGeom prst="rect">
                <a:avLst/>
              </a:prstGeom>
            </p:spPr>
          </p:pic>
          <p:sp>
            <p:nvSpPr>
              <p:cNvPr id="94" name="ZoneTexte 93">
                <a:extLst>
                  <a:ext uri="{FF2B5EF4-FFF2-40B4-BE49-F238E27FC236}">
                    <a16:creationId xmlns:a16="http://schemas.microsoft.com/office/drawing/2014/main" id="{477F845D-E3E5-4725-BF84-E4C90D88D265}"/>
                  </a:ext>
                </a:extLst>
              </p:cNvPr>
              <p:cNvSpPr txBox="1"/>
              <p:nvPr/>
            </p:nvSpPr>
            <p:spPr>
              <a:xfrm>
                <a:off x="9502753" y="2160506"/>
                <a:ext cx="1063510" cy="115659"/>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20000"/>
                  </a:lnSpc>
                  <a:spcAft>
                    <a:spcPts val="600"/>
                  </a:spcAft>
                  <a:defRPr/>
                </a:pPr>
                <a:r>
                  <a:rPr lang="fr-FR" sz="600" dirty="0">
                    <a:solidFill>
                      <a:srgbClr val="00FF72"/>
                    </a:solidFill>
                    <a:latin typeface="Urbane Medium" panose="00000600000000000000" pitchFamily="2" charset="0"/>
                  </a:rPr>
                  <a:t>WALLET C</a:t>
                </a:r>
                <a:endParaRPr kumimoji="0" lang="fr-FR" sz="6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endParaRPr>
              </a:p>
            </p:txBody>
          </p:sp>
          <p:pic>
            <p:nvPicPr>
              <p:cNvPr id="97" name="Graphique 96">
                <a:extLst>
                  <a:ext uri="{FF2B5EF4-FFF2-40B4-BE49-F238E27FC236}">
                    <a16:creationId xmlns:a16="http://schemas.microsoft.com/office/drawing/2014/main" id="{4BE4DB62-6024-4CF7-B8B1-F20AF4F6765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823246" y="2002764"/>
                <a:ext cx="176757" cy="109071"/>
              </a:xfrm>
              <a:prstGeom prst="rect">
                <a:avLst/>
              </a:prstGeom>
            </p:spPr>
          </p:pic>
          <p:sp>
            <p:nvSpPr>
              <p:cNvPr id="98" name="ZoneTexte 97">
                <a:extLst>
                  <a:ext uri="{FF2B5EF4-FFF2-40B4-BE49-F238E27FC236}">
                    <a16:creationId xmlns:a16="http://schemas.microsoft.com/office/drawing/2014/main" id="{8537F0CD-248B-4C76-A084-F46E83E32769}"/>
                  </a:ext>
                </a:extLst>
              </p:cNvPr>
              <p:cNvSpPr txBox="1"/>
              <p:nvPr/>
            </p:nvSpPr>
            <p:spPr>
              <a:xfrm>
                <a:off x="10823250" y="2160506"/>
                <a:ext cx="1063510" cy="115659"/>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20000"/>
                  </a:lnSpc>
                  <a:spcAft>
                    <a:spcPts val="600"/>
                  </a:spcAft>
                  <a:defRPr/>
                </a:pPr>
                <a:r>
                  <a:rPr lang="fr-FR" sz="600" dirty="0">
                    <a:solidFill>
                      <a:srgbClr val="00FF72"/>
                    </a:solidFill>
                    <a:latin typeface="Urbane Medium" panose="00000600000000000000" pitchFamily="2" charset="0"/>
                  </a:rPr>
                  <a:t>WALLET D</a:t>
                </a:r>
                <a:endParaRPr kumimoji="0" lang="fr-FR" sz="6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endParaRPr>
              </a:p>
            </p:txBody>
          </p:sp>
          <p:sp>
            <p:nvSpPr>
              <p:cNvPr id="99" name="ZoneTexte 98">
                <a:extLst>
                  <a:ext uri="{FF2B5EF4-FFF2-40B4-BE49-F238E27FC236}">
                    <a16:creationId xmlns:a16="http://schemas.microsoft.com/office/drawing/2014/main" id="{1346A848-693B-4F53-8DD4-09D03647BF01}"/>
                  </a:ext>
                </a:extLst>
              </p:cNvPr>
              <p:cNvSpPr txBox="1"/>
              <p:nvPr/>
            </p:nvSpPr>
            <p:spPr>
              <a:xfrm>
                <a:off x="6865082" y="2391340"/>
                <a:ext cx="750949" cy="29736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defRPr/>
                </a:pPr>
                <a:r>
                  <a:rPr lang="fr-FR" sz="900" dirty="0">
                    <a:solidFill>
                      <a:prstClr val="white"/>
                    </a:solidFill>
                    <a:latin typeface="Urbane Medium" panose="00000600000000000000" pitchFamily="2" charset="0"/>
                  </a:rPr>
                  <a:t>100 </a:t>
                </a:r>
                <a:r>
                  <a:rPr lang="fr-FR" sz="900" dirty="0" err="1">
                    <a:solidFill>
                      <a:prstClr val="white"/>
                    </a:solidFill>
                    <a:latin typeface="Urbane Medium" panose="00000600000000000000" pitchFamily="2" charset="0"/>
                  </a:rPr>
                  <a:t>tokens</a:t>
                </a:r>
                <a:r>
                  <a:rPr lang="fr-FR" sz="900" dirty="0">
                    <a:solidFill>
                      <a:prstClr val="white"/>
                    </a:solidFill>
                    <a:latin typeface="Urbane Medium" panose="00000600000000000000" pitchFamily="2" charset="0"/>
                  </a:rPr>
                  <a:t>
</a:t>
                </a:r>
                <a:endPar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endParaRPr>
              </a:p>
            </p:txBody>
          </p:sp>
          <p:sp>
            <p:nvSpPr>
              <p:cNvPr id="100" name="ZoneTexte 99">
                <a:extLst>
                  <a:ext uri="{FF2B5EF4-FFF2-40B4-BE49-F238E27FC236}">
                    <a16:creationId xmlns:a16="http://schemas.microsoft.com/office/drawing/2014/main" id="{2DE2B757-E9D2-45DA-B7F5-EF2775B5BCAB}"/>
                  </a:ext>
                </a:extLst>
              </p:cNvPr>
              <p:cNvSpPr txBox="1"/>
              <p:nvPr/>
            </p:nvSpPr>
            <p:spPr>
              <a:xfrm>
                <a:off x="8178831" y="2391340"/>
                <a:ext cx="750949" cy="29736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defRPr/>
                </a:pPr>
                <a:r>
                  <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325 </a:t>
                </a:r>
                <a:r>
                  <a:rPr lang="fr-FR" sz="900" dirty="0" err="1">
                    <a:solidFill>
                      <a:prstClr val="white"/>
                    </a:solidFill>
                    <a:latin typeface="Urbane Medium" panose="00000600000000000000" pitchFamily="2" charset="0"/>
                  </a:rPr>
                  <a:t>tokens</a:t>
                </a:r>
                <a:endPar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endParaRPr>
              </a:p>
            </p:txBody>
          </p:sp>
          <p:sp>
            <p:nvSpPr>
              <p:cNvPr id="101" name="ZoneTexte 100">
                <a:extLst>
                  <a:ext uri="{FF2B5EF4-FFF2-40B4-BE49-F238E27FC236}">
                    <a16:creationId xmlns:a16="http://schemas.microsoft.com/office/drawing/2014/main" id="{10382F48-DD07-406C-9B29-574AC4944754}"/>
                  </a:ext>
                </a:extLst>
              </p:cNvPr>
              <p:cNvSpPr txBox="1"/>
              <p:nvPr/>
            </p:nvSpPr>
            <p:spPr>
              <a:xfrm>
                <a:off x="9502753" y="2391340"/>
                <a:ext cx="750949" cy="29736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spcBef>
                    <a:spcPts val="0"/>
                  </a:spcBef>
                  <a:buClrTx/>
                  <a:buSzTx/>
                  <a:buFontTx/>
                  <a:buNone/>
                  <a:tabLst/>
                  <a:defRPr/>
                </a:pPr>
                <a:r>
                  <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200 </a:t>
                </a:r>
                <a:r>
                  <a:rPr kumimoji="0" lang="fr-FR" sz="900" b="0" i="0" u="none" strike="noStrike" kern="1200" cap="none" spc="0" normalizeH="0" baseline="0" noProof="0" dirty="0" err="1">
                    <a:ln>
                      <a:noFill/>
                    </a:ln>
                    <a:solidFill>
                      <a:prstClr val="white"/>
                    </a:solidFill>
                    <a:effectLst/>
                    <a:uLnTx/>
                    <a:uFillTx/>
                    <a:latin typeface="Urbane Medium" panose="00000600000000000000" pitchFamily="2" charset="0"/>
                    <a:ea typeface="+mn-ea"/>
                    <a:cs typeface="+mn-cs"/>
                  </a:rPr>
                  <a:t>tokens</a:t>
                </a:r>
                <a:endPar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endParaRPr>
              </a:p>
            </p:txBody>
          </p:sp>
          <p:sp>
            <p:nvSpPr>
              <p:cNvPr id="102" name="ZoneTexte 101">
                <a:extLst>
                  <a:ext uri="{FF2B5EF4-FFF2-40B4-BE49-F238E27FC236}">
                    <a16:creationId xmlns:a16="http://schemas.microsoft.com/office/drawing/2014/main" id="{B6BC9C57-0C73-4BFB-9A2F-271CF66BEEC0}"/>
                  </a:ext>
                </a:extLst>
              </p:cNvPr>
              <p:cNvSpPr txBox="1"/>
              <p:nvPr/>
            </p:nvSpPr>
            <p:spPr>
              <a:xfrm>
                <a:off x="10823250" y="2391340"/>
                <a:ext cx="750949" cy="29736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spcBef>
                    <a:spcPts val="0"/>
                  </a:spcBef>
                  <a:buClrTx/>
                  <a:buSzTx/>
                  <a:buFontTx/>
                  <a:buNone/>
                  <a:tabLst/>
                  <a:defRPr/>
                </a:pPr>
                <a:r>
                  <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150 </a:t>
                </a:r>
                <a:r>
                  <a:rPr kumimoji="0" lang="fr-FR" sz="900" b="0" i="0" u="none" strike="noStrike" kern="1200" cap="none" spc="0" normalizeH="0" baseline="0" noProof="0" dirty="0" err="1">
                    <a:ln>
                      <a:noFill/>
                    </a:ln>
                    <a:solidFill>
                      <a:prstClr val="white"/>
                    </a:solidFill>
                    <a:effectLst/>
                    <a:uLnTx/>
                    <a:uFillTx/>
                    <a:latin typeface="Urbane Medium" panose="00000600000000000000" pitchFamily="2" charset="0"/>
                    <a:ea typeface="+mn-ea"/>
                    <a:cs typeface="+mn-cs"/>
                  </a:rPr>
                  <a:t>tokens</a:t>
                </a:r>
                <a:endPar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endParaRPr>
              </a:p>
            </p:txBody>
          </p:sp>
          <p:sp>
            <p:nvSpPr>
              <p:cNvPr id="103" name="ZoneTexte 102">
                <a:extLst>
                  <a:ext uri="{FF2B5EF4-FFF2-40B4-BE49-F238E27FC236}">
                    <a16:creationId xmlns:a16="http://schemas.microsoft.com/office/drawing/2014/main" id="{2309C68A-D873-4C84-811B-928D0CF89A8A}"/>
                  </a:ext>
                </a:extLst>
              </p:cNvPr>
              <p:cNvSpPr txBox="1"/>
              <p:nvPr/>
            </p:nvSpPr>
            <p:spPr>
              <a:xfrm>
                <a:off x="6865082" y="2828504"/>
                <a:ext cx="1015018" cy="215388"/>
              </a:xfrm>
              <a:prstGeom prst="rect">
                <a:avLst/>
              </a:prstGeom>
              <a:noFill/>
              <a:ln w="635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marR="0" lvl="0" indent="0" fontAlgn="auto">
                  <a:lnSpc>
                    <a:spcPct val="120000"/>
                  </a:lnSpc>
                  <a:spcBef>
                    <a:spcPts val="0"/>
                  </a:spcBef>
                  <a:spcAft>
                    <a:spcPts val="600"/>
                  </a:spcAft>
                  <a:buClrTx/>
                  <a:buSzTx/>
                  <a:buFontTx/>
                  <a:buNone/>
                  <a:tabLst/>
                  <a:defRPr kumimoji="0" sz="800" b="0" i="0" u="none" strike="noStrike" cap="none" spc="0" normalizeH="0" baseline="0">
                    <a:ln>
                      <a:noFill/>
                    </a:ln>
                    <a:solidFill>
                      <a:srgbClr val="00FF72"/>
                    </a:solidFill>
                    <a:effectLst/>
                    <a:uLnTx/>
                    <a:uFillTx/>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fr-FR" sz="500" b="0" i="0" u="none" strike="noStrike" kern="1200" cap="none" spc="0" normalizeH="0" baseline="0" noProof="0" dirty="0" err="1">
                    <a:ln>
                      <a:noFill/>
                    </a:ln>
                    <a:solidFill>
                      <a:prstClr val="white"/>
                    </a:solidFill>
                    <a:effectLst/>
                    <a:uLnTx/>
                    <a:uFillTx/>
                    <a:latin typeface="Urbane Light" panose="00000400000000000000" pitchFamily="50" charset="0"/>
                    <a:ea typeface="+mn-ea"/>
                    <a:cs typeface="+mn-cs"/>
                  </a:rPr>
                  <a:t>Unstaked</a:t>
                </a:r>
                <a:endParaRPr kumimoji="0" lang="fr-FR" sz="5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sp>
            <p:nvSpPr>
              <p:cNvPr id="108" name="ZoneTexte 107">
                <a:extLst>
                  <a:ext uri="{FF2B5EF4-FFF2-40B4-BE49-F238E27FC236}">
                    <a16:creationId xmlns:a16="http://schemas.microsoft.com/office/drawing/2014/main" id="{5BF71AB1-30A2-4D17-8959-49BEFCD4206A}"/>
                  </a:ext>
                </a:extLst>
              </p:cNvPr>
              <p:cNvSpPr txBox="1"/>
              <p:nvPr/>
            </p:nvSpPr>
            <p:spPr>
              <a:xfrm>
                <a:off x="8178831" y="3114173"/>
                <a:ext cx="1013919" cy="164047"/>
              </a:xfrm>
              <a:prstGeom prst="rect">
                <a:avLst/>
              </a:prstGeom>
              <a:no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marR="0" lvl="0" indent="0" fontAlgn="auto">
                  <a:lnSpc>
                    <a:spcPct val="120000"/>
                  </a:lnSpc>
                  <a:spcBef>
                    <a:spcPts val="0"/>
                  </a:spcBef>
                  <a:spcAft>
                    <a:spcPts val="600"/>
                  </a:spcAft>
                  <a:buClrTx/>
                  <a:buSzTx/>
                  <a:buFontTx/>
                  <a:buNone/>
                  <a:tabLst/>
                  <a:defRPr kumimoji="0" sz="800" b="0" i="0" u="none" strike="noStrike" cap="none" spc="0" normalizeH="0" baseline="0">
                    <a:ln>
                      <a:noFill/>
                    </a:ln>
                    <a:solidFill>
                      <a:srgbClr val="00FF72"/>
                    </a:solidFill>
                    <a:effectLst/>
                    <a:uLnTx/>
                    <a:uFillTx/>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fr-FR" sz="400" dirty="0">
                    <a:latin typeface="Urbane Demi Bold" panose="00000700000000000000" pitchFamily="2" charset="0"/>
                  </a:rPr>
                  <a:t>MULTIPLIER 1X</a:t>
                </a:r>
                <a:endParaRPr kumimoji="0" lang="fr-FR" sz="400" b="0" i="0" u="none" strike="noStrike" kern="1200" cap="none" spc="0" normalizeH="0" baseline="0" noProof="0" dirty="0">
                  <a:ln>
                    <a:noFill/>
                  </a:ln>
                  <a:solidFill>
                    <a:srgbClr val="00FF72"/>
                  </a:solidFill>
                  <a:effectLst/>
                  <a:uLnTx/>
                  <a:uFillTx/>
                  <a:latin typeface="Urbane Demi Bold" panose="00000700000000000000" pitchFamily="2" charset="0"/>
                  <a:ea typeface="+mn-ea"/>
                  <a:cs typeface="+mn-cs"/>
                </a:endParaRPr>
              </a:p>
            </p:txBody>
          </p:sp>
          <p:sp>
            <p:nvSpPr>
              <p:cNvPr id="109" name="ZoneTexte 108">
                <a:extLst>
                  <a:ext uri="{FF2B5EF4-FFF2-40B4-BE49-F238E27FC236}">
                    <a16:creationId xmlns:a16="http://schemas.microsoft.com/office/drawing/2014/main" id="{B2A21929-B854-493D-BE55-81A4B90A948F}"/>
                  </a:ext>
                </a:extLst>
              </p:cNvPr>
              <p:cNvSpPr txBox="1"/>
              <p:nvPr/>
            </p:nvSpPr>
            <p:spPr>
              <a:xfrm>
                <a:off x="9502753" y="3114173"/>
                <a:ext cx="1013919" cy="164047"/>
              </a:xfrm>
              <a:prstGeom prst="rect">
                <a:avLst/>
              </a:prstGeom>
              <a:no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marR="0" lvl="0" indent="0" fontAlgn="auto">
                  <a:lnSpc>
                    <a:spcPct val="120000"/>
                  </a:lnSpc>
                  <a:spcBef>
                    <a:spcPts val="0"/>
                  </a:spcBef>
                  <a:spcAft>
                    <a:spcPts val="600"/>
                  </a:spcAft>
                  <a:buClrTx/>
                  <a:buSzTx/>
                  <a:buFontTx/>
                  <a:buNone/>
                  <a:tabLst/>
                  <a:defRPr kumimoji="0" sz="800" b="0" i="0" u="none" strike="noStrike" cap="none" spc="0" normalizeH="0" baseline="0">
                    <a:ln>
                      <a:noFill/>
                    </a:ln>
                    <a:solidFill>
                      <a:srgbClr val="00FF72"/>
                    </a:solidFill>
                    <a:effectLst/>
                    <a:uLnTx/>
                    <a:uFillTx/>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20000"/>
                  </a:lnSpc>
                  <a:spcBef>
                    <a:spcPts val="0"/>
                  </a:spcBef>
                  <a:spcAft>
                    <a:spcPts val="600"/>
                  </a:spcAft>
                  <a:buClrTx/>
                  <a:buSzTx/>
                  <a:buFontTx/>
                  <a:buNone/>
                  <a:tabLst/>
                  <a:defRPr/>
                </a:pPr>
                <a:r>
                  <a:rPr lang="fr-FR" sz="400" dirty="0">
                    <a:latin typeface="Urbane Demi Bold" panose="00000700000000000000" pitchFamily="2" charset="0"/>
                  </a:rPr>
                  <a:t>MULTIPLIER</a:t>
                </a:r>
                <a:r>
                  <a:rPr kumimoji="0" lang="fr-FR" sz="400" b="0" i="0" u="none" strike="noStrike" kern="1200" cap="none" spc="0" normalizeH="0" baseline="0" noProof="0" dirty="0">
                    <a:ln>
                      <a:noFill/>
                    </a:ln>
                    <a:solidFill>
                      <a:srgbClr val="00FF72"/>
                    </a:solidFill>
                    <a:effectLst/>
                    <a:uLnTx/>
                    <a:uFillTx/>
                    <a:latin typeface="Urbane Demi Bold" panose="00000700000000000000" pitchFamily="2" charset="0"/>
                    <a:ea typeface="+mn-ea"/>
                    <a:cs typeface="+mn-cs"/>
                  </a:rPr>
                  <a:t> 1,3X</a:t>
                </a:r>
              </a:p>
            </p:txBody>
          </p:sp>
          <p:sp>
            <p:nvSpPr>
              <p:cNvPr id="111" name="ZoneTexte 110">
                <a:extLst>
                  <a:ext uri="{FF2B5EF4-FFF2-40B4-BE49-F238E27FC236}">
                    <a16:creationId xmlns:a16="http://schemas.microsoft.com/office/drawing/2014/main" id="{F4DF6E63-C282-4914-9C16-4F1CC1BBFD75}"/>
                  </a:ext>
                </a:extLst>
              </p:cNvPr>
              <p:cNvSpPr txBox="1"/>
              <p:nvPr/>
            </p:nvSpPr>
            <p:spPr>
              <a:xfrm>
                <a:off x="10823250" y="3114173"/>
                <a:ext cx="1013919" cy="164047"/>
              </a:xfrm>
              <a:prstGeom prst="rect">
                <a:avLst/>
              </a:prstGeom>
              <a:no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marR="0" lvl="0" indent="0" fontAlgn="auto">
                  <a:lnSpc>
                    <a:spcPct val="120000"/>
                  </a:lnSpc>
                  <a:spcBef>
                    <a:spcPts val="0"/>
                  </a:spcBef>
                  <a:spcAft>
                    <a:spcPts val="600"/>
                  </a:spcAft>
                  <a:buClrTx/>
                  <a:buSzTx/>
                  <a:buFontTx/>
                  <a:buNone/>
                  <a:tabLst/>
                  <a:defRPr kumimoji="0" sz="800" b="0" i="0" u="none" strike="noStrike" cap="none" spc="0" normalizeH="0" baseline="0">
                    <a:ln>
                      <a:noFill/>
                    </a:ln>
                    <a:solidFill>
                      <a:srgbClr val="00FF72"/>
                    </a:solidFill>
                    <a:effectLst/>
                    <a:uLnTx/>
                    <a:uFillTx/>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20000"/>
                  </a:lnSpc>
                  <a:spcBef>
                    <a:spcPts val="0"/>
                  </a:spcBef>
                  <a:spcAft>
                    <a:spcPts val="600"/>
                  </a:spcAft>
                  <a:buClrTx/>
                  <a:buSzTx/>
                  <a:buFontTx/>
                  <a:buNone/>
                  <a:tabLst/>
                  <a:defRPr/>
                </a:pPr>
                <a:r>
                  <a:rPr lang="fr-FR" sz="400" dirty="0">
                    <a:latin typeface="Urbane Demi Bold" panose="00000700000000000000" pitchFamily="2" charset="0"/>
                  </a:rPr>
                  <a:t>MULTIPLIER</a:t>
                </a:r>
                <a:r>
                  <a:rPr kumimoji="0" lang="fr-FR" sz="400" b="0" i="0" u="none" strike="noStrike" kern="1200" cap="none" spc="0" normalizeH="0" baseline="0" noProof="0" dirty="0">
                    <a:ln>
                      <a:noFill/>
                    </a:ln>
                    <a:solidFill>
                      <a:srgbClr val="00FF72"/>
                    </a:solidFill>
                    <a:effectLst/>
                    <a:uLnTx/>
                    <a:uFillTx/>
                    <a:latin typeface="Urbane Demi Bold" panose="00000700000000000000" pitchFamily="2" charset="0"/>
                    <a:ea typeface="+mn-ea"/>
                    <a:cs typeface="+mn-cs"/>
                  </a:rPr>
                  <a:t> 1,5X</a:t>
                </a:r>
              </a:p>
            </p:txBody>
          </p:sp>
          <p:sp>
            <p:nvSpPr>
              <p:cNvPr id="104" name="ZoneTexte 103">
                <a:extLst>
                  <a:ext uri="{FF2B5EF4-FFF2-40B4-BE49-F238E27FC236}">
                    <a16:creationId xmlns:a16="http://schemas.microsoft.com/office/drawing/2014/main" id="{39E2424E-E661-4E86-978D-993AAEDABD0B}"/>
                  </a:ext>
                </a:extLst>
              </p:cNvPr>
              <p:cNvSpPr txBox="1"/>
              <p:nvPr/>
            </p:nvSpPr>
            <p:spPr>
              <a:xfrm>
                <a:off x="8178831" y="2828504"/>
                <a:ext cx="1013919" cy="215388"/>
              </a:xfrm>
              <a:prstGeom prst="rect">
                <a:avLst/>
              </a:prstGeom>
              <a:noFill/>
              <a:ln w="635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marR="0" lvl="0" indent="0" fontAlgn="auto">
                  <a:lnSpc>
                    <a:spcPct val="120000"/>
                  </a:lnSpc>
                  <a:spcBef>
                    <a:spcPts val="0"/>
                  </a:spcBef>
                  <a:spcAft>
                    <a:spcPts val="600"/>
                  </a:spcAft>
                  <a:buClrTx/>
                  <a:buSzTx/>
                  <a:buFontTx/>
                  <a:buNone/>
                  <a:tabLst/>
                  <a:defRPr kumimoji="0" sz="800" b="0" i="0" u="none" strike="noStrike" cap="none" spc="0" normalizeH="0" baseline="0">
                    <a:ln>
                      <a:noFill/>
                    </a:ln>
                    <a:solidFill>
                      <a:srgbClr val="00FF72"/>
                    </a:solidFill>
                    <a:effectLst/>
                    <a:uLnTx/>
                    <a:uFillTx/>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fr-FR" sz="5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Pool </a:t>
                </a:r>
                <a:r>
                  <a:rPr kumimoji="0" lang="fr-FR" sz="500" b="0" i="0" u="none" strike="noStrike" kern="1200" cap="none" spc="0" normalizeH="0" baseline="0" noProof="0" dirty="0" err="1">
                    <a:ln>
                      <a:noFill/>
                    </a:ln>
                    <a:solidFill>
                      <a:prstClr val="white"/>
                    </a:solidFill>
                    <a:effectLst/>
                    <a:uLnTx/>
                    <a:uFillTx/>
                    <a:latin typeface="Urbane Light" panose="00000400000000000000" pitchFamily="50" charset="0"/>
                    <a:ea typeface="+mn-ea"/>
                    <a:cs typeface="+mn-cs"/>
                  </a:rPr>
                  <a:t>staking</a:t>
                </a:r>
                <a:r>
                  <a:rPr kumimoji="0" lang="fr-FR" sz="5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 </a:t>
                </a:r>
                <a:r>
                  <a:rPr kumimoji="0" lang="fr-FR" sz="500" b="0" i="0" u="none" strike="noStrike" kern="1200" cap="none" spc="0" normalizeH="0" baseline="0" noProof="0" dirty="0">
                    <a:ln>
                      <a:noFill/>
                    </a:ln>
                    <a:solidFill>
                      <a:prstClr val="white"/>
                    </a:solidFill>
                    <a:effectLst/>
                    <a:uLnTx/>
                    <a:uFillTx/>
                    <a:latin typeface="Urbane Demi Bold" panose="00000700000000000000" pitchFamily="2" charset="0"/>
                    <a:ea typeface="+mn-ea"/>
                    <a:cs typeface="+mn-cs"/>
                  </a:rPr>
                  <a:t>30d</a:t>
                </a:r>
              </a:p>
            </p:txBody>
          </p:sp>
          <p:sp>
            <p:nvSpPr>
              <p:cNvPr id="105" name="ZoneTexte 104">
                <a:extLst>
                  <a:ext uri="{FF2B5EF4-FFF2-40B4-BE49-F238E27FC236}">
                    <a16:creationId xmlns:a16="http://schemas.microsoft.com/office/drawing/2014/main" id="{165CD091-C6BF-46DF-BB1C-CA4E8D87976B}"/>
                  </a:ext>
                </a:extLst>
              </p:cNvPr>
              <p:cNvSpPr txBox="1"/>
              <p:nvPr/>
            </p:nvSpPr>
            <p:spPr>
              <a:xfrm>
                <a:off x="9502753" y="2828504"/>
                <a:ext cx="1013919" cy="215388"/>
              </a:xfrm>
              <a:prstGeom prst="rect">
                <a:avLst/>
              </a:prstGeom>
              <a:noFill/>
              <a:ln w="635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marR="0" lvl="0" indent="0" fontAlgn="auto">
                  <a:lnSpc>
                    <a:spcPct val="120000"/>
                  </a:lnSpc>
                  <a:spcBef>
                    <a:spcPts val="0"/>
                  </a:spcBef>
                  <a:spcAft>
                    <a:spcPts val="600"/>
                  </a:spcAft>
                  <a:buClrTx/>
                  <a:buSzTx/>
                  <a:buFontTx/>
                  <a:buNone/>
                  <a:tabLst/>
                  <a:defRPr kumimoji="0" sz="800" b="0" i="0" u="none" strike="noStrike" cap="none" spc="0" normalizeH="0" baseline="0">
                    <a:ln>
                      <a:noFill/>
                    </a:ln>
                    <a:solidFill>
                      <a:srgbClr val="00FF72"/>
                    </a:solidFill>
                    <a:effectLst/>
                    <a:uLnTx/>
                    <a:uFillTx/>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fr-FR" sz="5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Pool </a:t>
                </a:r>
                <a:r>
                  <a:rPr kumimoji="0" lang="fr-FR" sz="500" b="0" i="0" u="none" strike="noStrike" kern="1200" cap="none" spc="0" normalizeH="0" baseline="0" noProof="0" dirty="0" err="1">
                    <a:ln>
                      <a:noFill/>
                    </a:ln>
                    <a:solidFill>
                      <a:prstClr val="white"/>
                    </a:solidFill>
                    <a:effectLst/>
                    <a:uLnTx/>
                    <a:uFillTx/>
                    <a:latin typeface="Urbane Light" panose="00000400000000000000" pitchFamily="50" charset="0"/>
                    <a:ea typeface="+mn-ea"/>
                    <a:cs typeface="+mn-cs"/>
                  </a:rPr>
                  <a:t>staking</a:t>
                </a:r>
                <a:r>
                  <a:rPr kumimoji="0" lang="fr-FR" sz="5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 </a:t>
                </a:r>
                <a:r>
                  <a:rPr kumimoji="0" lang="fr-FR" sz="500" b="0" i="0" u="none" strike="noStrike" kern="1200" cap="none" spc="0" normalizeH="0" baseline="0" noProof="0" dirty="0">
                    <a:ln>
                      <a:noFill/>
                    </a:ln>
                    <a:solidFill>
                      <a:prstClr val="white"/>
                    </a:solidFill>
                    <a:effectLst/>
                    <a:uLnTx/>
                    <a:uFillTx/>
                    <a:latin typeface="Urbane Demi Bold" panose="00000700000000000000" pitchFamily="2" charset="0"/>
                    <a:ea typeface="+mn-ea"/>
                    <a:cs typeface="+mn-cs"/>
                  </a:rPr>
                  <a:t>90d</a:t>
                </a:r>
              </a:p>
            </p:txBody>
          </p:sp>
          <p:sp>
            <p:nvSpPr>
              <p:cNvPr id="106" name="ZoneTexte 105">
                <a:extLst>
                  <a:ext uri="{FF2B5EF4-FFF2-40B4-BE49-F238E27FC236}">
                    <a16:creationId xmlns:a16="http://schemas.microsoft.com/office/drawing/2014/main" id="{1762E177-68E6-47AE-B5D4-AF3452154874}"/>
                  </a:ext>
                </a:extLst>
              </p:cNvPr>
              <p:cNvSpPr txBox="1"/>
              <p:nvPr/>
            </p:nvSpPr>
            <p:spPr>
              <a:xfrm>
                <a:off x="10823250" y="2828504"/>
                <a:ext cx="1013919" cy="215388"/>
              </a:xfrm>
              <a:prstGeom prst="rect">
                <a:avLst/>
              </a:prstGeom>
              <a:noFill/>
              <a:ln w="635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marR="0" lvl="0" indent="0" fontAlgn="auto">
                  <a:lnSpc>
                    <a:spcPct val="120000"/>
                  </a:lnSpc>
                  <a:spcBef>
                    <a:spcPts val="0"/>
                  </a:spcBef>
                  <a:spcAft>
                    <a:spcPts val="600"/>
                  </a:spcAft>
                  <a:buClrTx/>
                  <a:buSzTx/>
                  <a:buFontTx/>
                  <a:buNone/>
                  <a:tabLst/>
                  <a:defRPr kumimoji="0" sz="800" b="0" i="0" u="none" strike="noStrike" cap="none" spc="0" normalizeH="0" baseline="0">
                    <a:ln>
                      <a:noFill/>
                    </a:ln>
                    <a:solidFill>
                      <a:srgbClr val="00FF72"/>
                    </a:solidFill>
                    <a:effectLst/>
                    <a:uLnTx/>
                    <a:uFillTx/>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fr-FR" sz="5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Pool </a:t>
                </a:r>
                <a:r>
                  <a:rPr kumimoji="0" lang="fr-FR" sz="500" b="0" i="0" u="none" strike="noStrike" kern="1200" cap="none" spc="0" normalizeH="0" baseline="0" noProof="0" dirty="0" err="1">
                    <a:ln>
                      <a:noFill/>
                    </a:ln>
                    <a:solidFill>
                      <a:prstClr val="white"/>
                    </a:solidFill>
                    <a:effectLst/>
                    <a:uLnTx/>
                    <a:uFillTx/>
                    <a:latin typeface="Urbane Light" panose="00000400000000000000" pitchFamily="50" charset="0"/>
                    <a:ea typeface="+mn-ea"/>
                    <a:cs typeface="+mn-cs"/>
                  </a:rPr>
                  <a:t>staking</a:t>
                </a:r>
                <a:r>
                  <a:rPr kumimoji="0" lang="fr-FR" sz="5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 </a:t>
                </a:r>
                <a:r>
                  <a:rPr kumimoji="0" lang="fr-FR" sz="500" b="0" i="0" u="none" strike="noStrike" kern="1200" cap="none" spc="0" normalizeH="0" baseline="0" noProof="0" dirty="0">
                    <a:ln>
                      <a:noFill/>
                    </a:ln>
                    <a:solidFill>
                      <a:prstClr val="white"/>
                    </a:solidFill>
                    <a:effectLst/>
                    <a:uLnTx/>
                    <a:uFillTx/>
                    <a:latin typeface="Urbane Demi Bold" panose="00000700000000000000" pitchFamily="2" charset="0"/>
                    <a:ea typeface="+mn-ea"/>
                    <a:cs typeface="+mn-cs"/>
                  </a:rPr>
                  <a:t>180d</a:t>
                </a:r>
              </a:p>
            </p:txBody>
          </p:sp>
          <p:pic>
            <p:nvPicPr>
              <p:cNvPr id="149" name="Graphique 148">
                <a:extLst>
                  <a:ext uri="{FF2B5EF4-FFF2-40B4-BE49-F238E27FC236}">
                    <a16:creationId xmlns:a16="http://schemas.microsoft.com/office/drawing/2014/main" id="{96B9574D-0E02-4732-A56D-472CF8E6E1A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143142" y="2002764"/>
                <a:ext cx="176757" cy="109071"/>
              </a:xfrm>
              <a:prstGeom prst="rect">
                <a:avLst/>
              </a:prstGeom>
            </p:spPr>
          </p:pic>
          <p:sp>
            <p:nvSpPr>
              <p:cNvPr id="150" name="ZoneTexte 149">
                <a:extLst>
                  <a:ext uri="{FF2B5EF4-FFF2-40B4-BE49-F238E27FC236}">
                    <a16:creationId xmlns:a16="http://schemas.microsoft.com/office/drawing/2014/main" id="{FF1CCE11-92AD-47CF-86F4-BC74091DBE1B}"/>
                  </a:ext>
                </a:extLst>
              </p:cNvPr>
              <p:cNvSpPr txBox="1"/>
              <p:nvPr/>
            </p:nvSpPr>
            <p:spPr>
              <a:xfrm>
                <a:off x="12143147" y="2160506"/>
                <a:ext cx="1063510" cy="115659"/>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20000"/>
                  </a:lnSpc>
                  <a:spcAft>
                    <a:spcPts val="600"/>
                  </a:spcAft>
                  <a:defRPr/>
                </a:pPr>
                <a:r>
                  <a:rPr lang="fr-FR" sz="600" dirty="0">
                    <a:solidFill>
                      <a:srgbClr val="00FF72"/>
                    </a:solidFill>
                    <a:latin typeface="Urbane Medium" panose="00000600000000000000" pitchFamily="2" charset="0"/>
                  </a:rPr>
                  <a:t>WALLET E</a:t>
                </a:r>
                <a:endParaRPr kumimoji="0" lang="fr-FR" sz="6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endParaRPr>
              </a:p>
            </p:txBody>
          </p:sp>
          <p:sp>
            <p:nvSpPr>
              <p:cNvPr id="151" name="ZoneTexte 150">
                <a:extLst>
                  <a:ext uri="{FF2B5EF4-FFF2-40B4-BE49-F238E27FC236}">
                    <a16:creationId xmlns:a16="http://schemas.microsoft.com/office/drawing/2014/main" id="{17958E53-E1DA-4E46-A15B-8E8335444D6A}"/>
                  </a:ext>
                </a:extLst>
              </p:cNvPr>
              <p:cNvSpPr txBox="1"/>
              <p:nvPr/>
            </p:nvSpPr>
            <p:spPr>
              <a:xfrm>
                <a:off x="12143147" y="2391340"/>
                <a:ext cx="750949" cy="29736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spcBef>
                    <a:spcPts val="0"/>
                  </a:spcBef>
                  <a:buClrTx/>
                  <a:buSzTx/>
                  <a:buFontTx/>
                  <a:buNone/>
                  <a:tabLst/>
                  <a:defRPr/>
                </a:pPr>
                <a:r>
                  <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250 </a:t>
                </a:r>
                <a:r>
                  <a:rPr kumimoji="0" lang="fr-FR" sz="900" b="0" i="0" u="none" strike="noStrike" kern="1200" cap="none" spc="0" normalizeH="0" baseline="0" noProof="0" dirty="0" err="1">
                    <a:ln>
                      <a:noFill/>
                    </a:ln>
                    <a:solidFill>
                      <a:prstClr val="white"/>
                    </a:solidFill>
                    <a:effectLst/>
                    <a:uLnTx/>
                    <a:uFillTx/>
                    <a:latin typeface="Urbane Medium" panose="00000600000000000000" pitchFamily="2" charset="0"/>
                    <a:ea typeface="+mn-ea"/>
                    <a:cs typeface="+mn-cs"/>
                  </a:rPr>
                  <a:t>tokens</a:t>
                </a:r>
                <a:endPar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endParaRPr>
              </a:p>
            </p:txBody>
          </p:sp>
          <p:sp>
            <p:nvSpPr>
              <p:cNvPr id="152" name="ZoneTexte 151">
                <a:extLst>
                  <a:ext uri="{FF2B5EF4-FFF2-40B4-BE49-F238E27FC236}">
                    <a16:creationId xmlns:a16="http://schemas.microsoft.com/office/drawing/2014/main" id="{772D54E8-1685-4054-B826-BF41956258D2}"/>
                  </a:ext>
                </a:extLst>
              </p:cNvPr>
              <p:cNvSpPr txBox="1"/>
              <p:nvPr/>
            </p:nvSpPr>
            <p:spPr>
              <a:xfrm>
                <a:off x="12143147" y="3114173"/>
                <a:ext cx="1013919" cy="164047"/>
              </a:xfrm>
              <a:prstGeom prst="rect">
                <a:avLst/>
              </a:prstGeom>
              <a:no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marR="0" lvl="0" indent="0" fontAlgn="auto">
                  <a:lnSpc>
                    <a:spcPct val="120000"/>
                  </a:lnSpc>
                  <a:spcBef>
                    <a:spcPts val="0"/>
                  </a:spcBef>
                  <a:spcAft>
                    <a:spcPts val="600"/>
                  </a:spcAft>
                  <a:buClrTx/>
                  <a:buSzTx/>
                  <a:buFontTx/>
                  <a:buNone/>
                  <a:tabLst/>
                  <a:defRPr kumimoji="0" sz="800" b="0" i="0" u="none" strike="noStrike" cap="none" spc="0" normalizeH="0" baseline="0">
                    <a:ln>
                      <a:noFill/>
                    </a:ln>
                    <a:solidFill>
                      <a:srgbClr val="00FF72"/>
                    </a:solidFill>
                    <a:effectLst/>
                    <a:uLnTx/>
                    <a:uFillTx/>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20000"/>
                  </a:lnSpc>
                  <a:spcBef>
                    <a:spcPts val="0"/>
                  </a:spcBef>
                  <a:spcAft>
                    <a:spcPts val="600"/>
                  </a:spcAft>
                  <a:buClrTx/>
                  <a:buSzTx/>
                  <a:buFontTx/>
                  <a:buNone/>
                  <a:tabLst/>
                  <a:defRPr/>
                </a:pPr>
                <a:r>
                  <a:rPr lang="fr-FR" sz="400" dirty="0">
                    <a:latin typeface="Urbane Demi Bold" panose="00000700000000000000" pitchFamily="2" charset="0"/>
                  </a:rPr>
                  <a:t>MULTIPLIER</a:t>
                </a:r>
                <a:r>
                  <a:rPr kumimoji="0" lang="fr-FR" sz="400" b="0" i="0" u="none" strike="noStrike" kern="1200" cap="none" spc="0" normalizeH="0" baseline="0" noProof="0" dirty="0">
                    <a:ln>
                      <a:noFill/>
                    </a:ln>
                    <a:solidFill>
                      <a:srgbClr val="00FF72"/>
                    </a:solidFill>
                    <a:effectLst/>
                    <a:uLnTx/>
                    <a:uFillTx/>
                    <a:latin typeface="Urbane Demi Bold" panose="00000700000000000000" pitchFamily="2" charset="0"/>
                    <a:ea typeface="+mn-ea"/>
                    <a:cs typeface="+mn-cs"/>
                  </a:rPr>
                  <a:t> 1,8X</a:t>
                </a:r>
              </a:p>
            </p:txBody>
          </p:sp>
          <p:sp>
            <p:nvSpPr>
              <p:cNvPr id="153" name="ZoneTexte 152">
                <a:extLst>
                  <a:ext uri="{FF2B5EF4-FFF2-40B4-BE49-F238E27FC236}">
                    <a16:creationId xmlns:a16="http://schemas.microsoft.com/office/drawing/2014/main" id="{B444D3CB-B02F-4745-80C5-C60C5A31ADDA}"/>
                  </a:ext>
                </a:extLst>
              </p:cNvPr>
              <p:cNvSpPr txBox="1"/>
              <p:nvPr/>
            </p:nvSpPr>
            <p:spPr>
              <a:xfrm>
                <a:off x="12143147" y="2828504"/>
                <a:ext cx="1013919" cy="215388"/>
              </a:xfrm>
              <a:prstGeom prst="rect">
                <a:avLst/>
              </a:prstGeom>
              <a:noFill/>
              <a:ln w="635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marR="0" lvl="0" indent="0" fontAlgn="auto">
                  <a:lnSpc>
                    <a:spcPct val="120000"/>
                  </a:lnSpc>
                  <a:spcBef>
                    <a:spcPts val="0"/>
                  </a:spcBef>
                  <a:spcAft>
                    <a:spcPts val="600"/>
                  </a:spcAft>
                  <a:buClrTx/>
                  <a:buSzTx/>
                  <a:buFontTx/>
                  <a:buNone/>
                  <a:tabLst/>
                  <a:defRPr kumimoji="0" sz="800" b="0" i="0" u="none" strike="noStrike" cap="none" spc="0" normalizeH="0" baseline="0">
                    <a:ln>
                      <a:noFill/>
                    </a:ln>
                    <a:solidFill>
                      <a:srgbClr val="00FF72"/>
                    </a:solidFill>
                    <a:effectLst/>
                    <a:uLnTx/>
                    <a:uFillTx/>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fr-FR" sz="5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Pool </a:t>
                </a:r>
                <a:r>
                  <a:rPr kumimoji="0" lang="fr-FR" sz="500" b="0" i="0" u="none" strike="noStrike" kern="1200" cap="none" spc="0" normalizeH="0" baseline="0" noProof="0" dirty="0" err="1">
                    <a:ln>
                      <a:noFill/>
                    </a:ln>
                    <a:solidFill>
                      <a:prstClr val="white"/>
                    </a:solidFill>
                    <a:effectLst/>
                    <a:uLnTx/>
                    <a:uFillTx/>
                    <a:latin typeface="Urbane Light" panose="00000400000000000000" pitchFamily="50" charset="0"/>
                    <a:ea typeface="+mn-ea"/>
                    <a:cs typeface="+mn-cs"/>
                  </a:rPr>
                  <a:t>staking</a:t>
                </a:r>
                <a:r>
                  <a:rPr kumimoji="0" lang="fr-FR" sz="5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 </a:t>
                </a:r>
                <a:r>
                  <a:rPr kumimoji="0" lang="fr-FR" sz="500" b="0" i="0" u="none" strike="noStrike" kern="1200" cap="none" spc="0" normalizeH="0" baseline="0" noProof="0" dirty="0">
                    <a:ln>
                      <a:noFill/>
                    </a:ln>
                    <a:solidFill>
                      <a:prstClr val="white"/>
                    </a:solidFill>
                    <a:effectLst/>
                    <a:uLnTx/>
                    <a:uFillTx/>
                    <a:latin typeface="Urbane Demi Bold" panose="00000700000000000000" pitchFamily="2" charset="0"/>
                    <a:ea typeface="+mn-ea"/>
                    <a:cs typeface="+mn-cs"/>
                  </a:rPr>
                  <a:t>365d</a:t>
                </a:r>
              </a:p>
            </p:txBody>
          </p:sp>
          <p:pic>
            <p:nvPicPr>
              <p:cNvPr id="155" name="Graphique 154">
                <a:extLst>
                  <a:ext uri="{FF2B5EF4-FFF2-40B4-BE49-F238E27FC236}">
                    <a16:creationId xmlns:a16="http://schemas.microsoft.com/office/drawing/2014/main" id="{BBFBE414-E9E1-4D7D-8AF3-FA35AF0A23B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468902" y="2002764"/>
                <a:ext cx="176757" cy="109071"/>
              </a:xfrm>
              <a:prstGeom prst="rect">
                <a:avLst/>
              </a:prstGeom>
            </p:spPr>
          </p:pic>
          <p:sp>
            <p:nvSpPr>
              <p:cNvPr id="156" name="ZoneTexte 155">
                <a:extLst>
                  <a:ext uri="{FF2B5EF4-FFF2-40B4-BE49-F238E27FC236}">
                    <a16:creationId xmlns:a16="http://schemas.microsoft.com/office/drawing/2014/main" id="{0E326F7A-8851-41F2-97E9-3762E0359778}"/>
                  </a:ext>
                </a:extLst>
              </p:cNvPr>
              <p:cNvSpPr txBox="1"/>
              <p:nvPr/>
            </p:nvSpPr>
            <p:spPr>
              <a:xfrm>
                <a:off x="13468906" y="2160506"/>
                <a:ext cx="1063510" cy="115659"/>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l">
                  <a:lnSpc>
                    <a:spcPct val="120000"/>
                  </a:lnSpc>
                  <a:spcAft>
                    <a:spcPts val="600"/>
                  </a:spcAft>
                  <a:defRPr/>
                </a:pPr>
                <a:r>
                  <a:rPr lang="fr-FR" sz="600" dirty="0">
                    <a:solidFill>
                      <a:srgbClr val="00FF72"/>
                    </a:solidFill>
                    <a:latin typeface="Urbane Medium" panose="00000600000000000000" pitchFamily="2" charset="0"/>
                  </a:rPr>
                  <a:t>WALLET F</a:t>
                </a:r>
                <a:endParaRPr kumimoji="0" lang="fr-FR" sz="6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endParaRPr>
              </a:p>
            </p:txBody>
          </p:sp>
          <p:sp>
            <p:nvSpPr>
              <p:cNvPr id="157" name="ZoneTexte 156">
                <a:extLst>
                  <a:ext uri="{FF2B5EF4-FFF2-40B4-BE49-F238E27FC236}">
                    <a16:creationId xmlns:a16="http://schemas.microsoft.com/office/drawing/2014/main" id="{3FAC65E8-6215-445B-A579-3D993755E873}"/>
                  </a:ext>
                </a:extLst>
              </p:cNvPr>
              <p:cNvSpPr txBox="1"/>
              <p:nvPr/>
            </p:nvSpPr>
            <p:spPr>
              <a:xfrm>
                <a:off x="13468906" y="2391340"/>
                <a:ext cx="750949" cy="29736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spcBef>
                    <a:spcPts val="0"/>
                  </a:spcBef>
                  <a:buClrTx/>
                  <a:buSzTx/>
                  <a:buFontTx/>
                  <a:buNone/>
                  <a:tabLst/>
                  <a:defRPr/>
                </a:pPr>
                <a:r>
                  <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370 </a:t>
                </a:r>
                <a:r>
                  <a:rPr kumimoji="0" lang="fr-FR" sz="900" b="0" i="0" u="none" strike="noStrike" kern="1200" cap="none" spc="0" normalizeH="0" baseline="0" noProof="0" dirty="0" err="1">
                    <a:ln>
                      <a:noFill/>
                    </a:ln>
                    <a:solidFill>
                      <a:prstClr val="white"/>
                    </a:solidFill>
                    <a:effectLst/>
                    <a:uLnTx/>
                    <a:uFillTx/>
                    <a:latin typeface="Urbane Medium" panose="00000600000000000000" pitchFamily="2" charset="0"/>
                    <a:ea typeface="+mn-ea"/>
                    <a:cs typeface="+mn-cs"/>
                  </a:rPr>
                  <a:t>tokens</a:t>
                </a:r>
                <a:endPar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endParaRPr>
              </a:p>
            </p:txBody>
          </p:sp>
          <p:sp>
            <p:nvSpPr>
              <p:cNvPr id="158" name="ZoneTexte 157">
                <a:extLst>
                  <a:ext uri="{FF2B5EF4-FFF2-40B4-BE49-F238E27FC236}">
                    <a16:creationId xmlns:a16="http://schemas.microsoft.com/office/drawing/2014/main" id="{6E3C6FC8-3FD2-4589-B4B0-82525A772982}"/>
                  </a:ext>
                </a:extLst>
              </p:cNvPr>
              <p:cNvSpPr txBox="1"/>
              <p:nvPr/>
            </p:nvSpPr>
            <p:spPr>
              <a:xfrm>
                <a:off x="13468906" y="3114173"/>
                <a:ext cx="1013919" cy="164047"/>
              </a:xfrm>
              <a:prstGeom prst="rect">
                <a:avLst/>
              </a:prstGeom>
              <a:no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marR="0" lvl="0" indent="0" fontAlgn="auto">
                  <a:lnSpc>
                    <a:spcPct val="120000"/>
                  </a:lnSpc>
                  <a:spcBef>
                    <a:spcPts val="0"/>
                  </a:spcBef>
                  <a:spcAft>
                    <a:spcPts val="600"/>
                  </a:spcAft>
                  <a:buClrTx/>
                  <a:buSzTx/>
                  <a:buFontTx/>
                  <a:buNone/>
                  <a:tabLst/>
                  <a:defRPr kumimoji="0" sz="800" b="0" i="0" u="none" strike="noStrike" cap="none" spc="0" normalizeH="0" baseline="0">
                    <a:ln>
                      <a:noFill/>
                    </a:ln>
                    <a:solidFill>
                      <a:srgbClr val="00FF72"/>
                    </a:solidFill>
                    <a:effectLst/>
                    <a:uLnTx/>
                    <a:uFillTx/>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20000"/>
                  </a:lnSpc>
                  <a:spcBef>
                    <a:spcPts val="0"/>
                  </a:spcBef>
                  <a:spcAft>
                    <a:spcPts val="600"/>
                  </a:spcAft>
                  <a:buClrTx/>
                  <a:buSzTx/>
                  <a:buFontTx/>
                  <a:buNone/>
                  <a:tabLst/>
                  <a:defRPr/>
                </a:pPr>
                <a:r>
                  <a:rPr lang="fr-FR" sz="400" dirty="0">
                    <a:latin typeface="Urbane Demi Bold" panose="00000700000000000000" pitchFamily="2" charset="0"/>
                  </a:rPr>
                  <a:t>MULTIPLIER</a:t>
                </a:r>
                <a:r>
                  <a:rPr kumimoji="0" lang="fr-FR" sz="400" b="0" i="0" u="none" strike="noStrike" kern="1200" cap="none" spc="0" normalizeH="0" baseline="0" noProof="0" dirty="0">
                    <a:ln>
                      <a:noFill/>
                    </a:ln>
                    <a:solidFill>
                      <a:srgbClr val="00FF72"/>
                    </a:solidFill>
                    <a:effectLst/>
                    <a:uLnTx/>
                    <a:uFillTx/>
                    <a:latin typeface="Urbane Demi Bold" panose="00000700000000000000" pitchFamily="2" charset="0"/>
                    <a:ea typeface="+mn-ea"/>
                    <a:cs typeface="+mn-cs"/>
                  </a:rPr>
                  <a:t> </a:t>
                </a:r>
                <a:r>
                  <a:rPr lang="fr-FR" sz="400" dirty="0">
                    <a:latin typeface="Urbane Demi Bold" panose="00000700000000000000" pitchFamily="2" charset="0"/>
                  </a:rPr>
                  <a:t>2</a:t>
                </a:r>
                <a:r>
                  <a:rPr kumimoji="0" lang="fr-FR" sz="400" b="0" i="0" u="none" strike="noStrike" kern="1200" cap="none" spc="0" normalizeH="0" baseline="0" noProof="0" dirty="0">
                    <a:ln>
                      <a:noFill/>
                    </a:ln>
                    <a:solidFill>
                      <a:srgbClr val="00FF72"/>
                    </a:solidFill>
                    <a:effectLst/>
                    <a:uLnTx/>
                    <a:uFillTx/>
                    <a:latin typeface="Urbane Demi Bold" panose="00000700000000000000" pitchFamily="2" charset="0"/>
                    <a:ea typeface="+mn-ea"/>
                    <a:cs typeface="+mn-cs"/>
                  </a:rPr>
                  <a:t>X</a:t>
                </a:r>
              </a:p>
            </p:txBody>
          </p:sp>
          <p:sp>
            <p:nvSpPr>
              <p:cNvPr id="159" name="ZoneTexte 158">
                <a:extLst>
                  <a:ext uri="{FF2B5EF4-FFF2-40B4-BE49-F238E27FC236}">
                    <a16:creationId xmlns:a16="http://schemas.microsoft.com/office/drawing/2014/main" id="{EFDD1214-EB4B-4296-8767-6529C1C20BF7}"/>
                  </a:ext>
                </a:extLst>
              </p:cNvPr>
              <p:cNvSpPr txBox="1"/>
              <p:nvPr/>
            </p:nvSpPr>
            <p:spPr>
              <a:xfrm>
                <a:off x="13468906" y="2828504"/>
                <a:ext cx="1013919" cy="215388"/>
              </a:xfrm>
              <a:prstGeom prst="rect">
                <a:avLst/>
              </a:prstGeom>
              <a:noFill/>
              <a:ln w="635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fr-FR"/>
                </a:defPPr>
                <a:lvl1pPr marR="0" lvl="0" indent="0" fontAlgn="auto">
                  <a:lnSpc>
                    <a:spcPct val="120000"/>
                  </a:lnSpc>
                  <a:spcBef>
                    <a:spcPts val="0"/>
                  </a:spcBef>
                  <a:spcAft>
                    <a:spcPts val="600"/>
                  </a:spcAft>
                  <a:buClrTx/>
                  <a:buSzTx/>
                  <a:buFontTx/>
                  <a:buNone/>
                  <a:tabLst/>
                  <a:defRPr kumimoji="0" sz="800" b="0" i="0" u="none" strike="noStrike" cap="none" spc="0" normalizeH="0" baseline="0">
                    <a:ln>
                      <a:noFill/>
                    </a:ln>
                    <a:solidFill>
                      <a:srgbClr val="00FF72"/>
                    </a:solidFill>
                    <a:effectLst/>
                    <a:uLnTx/>
                    <a:uFillTx/>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fr-FR" sz="5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Pool </a:t>
                </a:r>
                <a:r>
                  <a:rPr kumimoji="0" lang="fr-FR" sz="500" b="0" i="0" u="none" strike="noStrike" kern="1200" cap="none" spc="0" normalizeH="0" baseline="0" noProof="0" dirty="0" err="1">
                    <a:ln>
                      <a:noFill/>
                    </a:ln>
                    <a:solidFill>
                      <a:prstClr val="white"/>
                    </a:solidFill>
                    <a:effectLst/>
                    <a:uLnTx/>
                    <a:uFillTx/>
                    <a:latin typeface="Urbane Light" panose="00000400000000000000" pitchFamily="50" charset="0"/>
                    <a:ea typeface="+mn-ea"/>
                    <a:cs typeface="+mn-cs"/>
                  </a:rPr>
                  <a:t>staking</a:t>
                </a:r>
                <a:r>
                  <a:rPr kumimoji="0" lang="fr-FR" sz="5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 </a:t>
                </a:r>
                <a:r>
                  <a:rPr kumimoji="0" lang="fr-FR" sz="500" b="0" i="0" u="none" strike="noStrike" kern="1200" cap="none" spc="0" normalizeH="0" baseline="0" noProof="0" dirty="0">
                    <a:ln>
                      <a:noFill/>
                    </a:ln>
                    <a:solidFill>
                      <a:prstClr val="white"/>
                    </a:solidFill>
                    <a:effectLst/>
                    <a:uLnTx/>
                    <a:uFillTx/>
                    <a:latin typeface="Urbane Demi Bold" panose="00000700000000000000" pitchFamily="2" charset="0"/>
                    <a:ea typeface="+mn-ea"/>
                    <a:cs typeface="+mn-cs"/>
                  </a:rPr>
                  <a:t>730d</a:t>
                </a:r>
              </a:p>
            </p:txBody>
          </p:sp>
        </p:grpSp>
        <p:grpSp>
          <p:nvGrpSpPr>
            <p:cNvPr id="80" name="Groupe 79">
              <a:extLst>
                <a:ext uri="{FF2B5EF4-FFF2-40B4-BE49-F238E27FC236}">
                  <a16:creationId xmlns:a16="http://schemas.microsoft.com/office/drawing/2014/main" id="{3CD85A43-2EEE-429F-AE8E-7BA3623BBDE3}"/>
                </a:ext>
              </a:extLst>
            </p:cNvPr>
            <p:cNvGrpSpPr/>
            <p:nvPr/>
          </p:nvGrpSpPr>
          <p:grpSpPr>
            <a:xfrm>
              <a:off x="6857921" y="3642989"/>
              <a:ext cx="7148758" cy="333717"/>
              <a:chOff x="6865081" y="3852208"/>
              <a:chExt cx="7474627" cy="348928"/>
            </a:xfrm>
          </p:grpSpPr>
          <p:sp>
            <p:nvSpPr>
              <p:cNvPr id="125" name="ZoneTexte 124">
                <a:extLst>
                  <a:ext uri="{FF2B5EF4-FFF2-40B4-BE49-F238E27FC236}">
                    <a16:creationId xmlns:a16="http://schemas.microsoft.com/office/drawing/2014/main" id="{B5AFC1AD-FF92-4404-AC49-1C732E031239}"/>
                  </a:ext>
                </a:extLst>
              </p:cNvPr>
              <p:cNvSpPr txBox="1"/>
              <p:nvPr/>
            </p:nvSpPr>
            <p:spPr>
              <a:xfrm>
                <a:off x="6865081" y="3852218"/>
                <a:ext cx="1105509" cy="348900"/>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spcBef>
                    <a:spcPts val="0"/>
                  </a:spcBef>
                  <a:spcAft>
                    <a:spcPts val="600"/>
                  </a:spcAft>
                  <a:buClrTx/>
                  <a:buSzTx/>
                  <a:buFontTx/>
                  <a:buNone/>
                  <a:tabLst/>
                  <a:defRPr/>
                </a:pPr>
                <a:r>
                  <a:rPr kumimoji="0" lang="fr-FR" sz="600" b="0" i="0" u="none" strike="noStrike" kern="1200" cap="none" spc="0" normalizeH="0" baseline="0" noProof="0" dirty="0">
                    <a:ln>
                      <a:noFill/>
                    </a:ln>
                    <a:solidFill>
                      <a:prstClr val="white">
                        <a:alpha val="59000"/>
                      </a:prstClr>
                    </a:solidFill>
                    <a:effectLst/>
                    <a:uLnTx/>
                    <a:uFillTx/>
                    <a:latin typeface="Urbane Light" panose="00000400000000000000" pitchFamily="2" charset="0"/>
                    <a:ea typeface="+mn-ea"/>
                    <a:cs typeface="+mn-cs"/>
                  </a:rPr>
                  <a:t>100 x 0</a:t>
                </a:r>
                <a:br>
                  <a:rPr kumimoji="0" lang="fr-FR" sz="8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br>
                <a:r>
                  <a:rPr lang="fr-FR" sz="900" dirty="0">
                    <a:solidFill>
                      <a:prstClr val="white"/>
                    </a:solidFill>
                    <a:latin typeface="Urbane Medium" panose="00000600000000000000" pitchFamily="2" charset="0"/>
                  </a:rPr>
                  <a:t>0 points</a:t>
                </a:r>
              </a:p>
            </p:txBody>
          </p:sp>
          <p:sp>
            <p:nvSpPr>
              <p:cNvPr id="126" name="ZoneTexte 125">
                <a:extLst>
                  <a:ext uri="{FF2B5EF4-FFF2-40B4-BE49-F238E27FC236}">
                    <a16:creationId xmlns:a16="http://schemas.microsoft.com/office/drawing/2014/main" id="{18032CE1-E037-4D45-8707-F61ECC4948B3}"/>
                  </a:ext>
                </a:extLst>
              </p:cNvPr>
              <p:cNvSpPr txBox="1"/>
              <p:nvPr/>
            </p:nvSpPr>
            <p:spPr>
              <a:xfrm>
                <a:off x="8178831" y="3852208"/>
                <a:ext cx="870803" cy="348901"/>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spcBef>
                    <a:spcPts val="0"/>
                  </a:spcBef>
                  <a:spcAft>
                    <a:spcPts val="600"/>
                  </a:spcAft>
                  <a:buClrTx/>
                  <a:buSzTx/>
                  <a:buFontTx/>
                  <a:buNone/>
                  <a:tabLst/>
                  <a:defRPr/>
                </a:pPr>
                <a:r>
                  <a:rPr kumimoji="0" lang="fr-FR" sz="600" b="0" i="0" u="none" strike="noStrike" kern="1200" cap="none" spc="0" normalizeH="0" baseline="0" noProof="0" dirty="0">
                    <a:ln>
                      <a:noFill/>
                    </a:ln>
                    <a:solidFill>
                      <a:prstClr val="white">
                        <a:alpha val="59000"/>
                      </a:prstClr>
                    </a:solidFill>
                    <a:effectLst/>
                    <a:uLnTx/>
                    <a:uFillTx/>
                    <a:latin typeface="Urbane Light" panose="00000400000000000000" pitchFamily="2" charset="0"/>
                    <a:ea typeface="+mn-ea"/>
                    <a:cs typeface="+mn-cs"/>
                  </a:rPr>
                  <a:t>325 x 1</a:t>
                </a:r>
                <a:br>
                  <a:rPr kumimoji="0" lang="fr-FR" sz="8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br>
                <a:r>
                  <a:rPr lang="fr-FR" sz="900" dirty="0">
                    <a:solidFill>
                      <a:prstClr val="white"/>
                    </a:solidFill>
                    <a:latin typeface="Urbane Medium" panose="00000600000000000000" pitchFamily="2" charset="0"/>
                  </a:rPr>
                  <a:t>325 points</a:t>
                </a:r>
              </a:p>
            </p:txBody>
          </p:sp>
          <p:sp>
            <p:nvSpPr>
              <p:cNvPr id="127" name="ZoneTexte 126">
                <a:extLst>
                  <a:ext uri="{FF2B5EF4-FFF2-40B4-BE49-F238E27FC236}">
                    <a16:creationId xmlns:a16="http://schemas.microsoft.com/office/drawing/2014/main" id="{B1EE1694-D085-4F02-8935-2D3538D65E98}"/>
                  </a:ext>
                </a:extLst>
              </p:cNvPr>
              <p:cNvSpPr txBox="1"/>
              <p:nvPr/>
            </p:nvSpPr>
            <p:spPr>
              <a:xfrm>
                <a:off x="9502753" y="3852221"/>
                <a:ext cx="870803" cy="348901"/>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spcBef>
                    <a:spcPts val="0"/>
                  </a:spcBef>
                  <a:spcAft>
                    <a:spcPts val="600"/>
                  </a:spcAft>
                  <a:buClrTx/>
                  <a:buSzTx/>
                  <a:buFontTx/>
                  <a:buNone/>
                  <a:tabLst/>
                  <a:defRPr/>
                </a:pPr>
                <a:r>
                  <a:rPr kumimoji="0" lang="fr-FR" sz="600" b="0" i="0" u="none" strike="noStrike" kern="1200" cap="none" spc="0" normalizeH="0" baseline="0" noProof="0" dirty="0">
                    <a:ln>
                      <a:noFill/>
                    </a:ln>
                    <a:solidFill>
                      <a:prstClr val="white">
                        <a:alpha val="59000"/>
                      </a:prstClr>
                    </a:solidFill>
                    <a:effectLst/>
                    <a:uLnTx/>
                    <a:uFillTx/>
                    <a:latin typeface="Urbane Light" panose="00000400000000000000" pitchFamily="2" charset="0"/>
                    <a:ea typeface="+mn-ea"/>
                    <a:cs typeface="+mn-cs"/>
                  </a:rPr>
                  <a:t>200 x 1,3</a:t>
                </a:r>
                <a:br>
                  <a:rPr kumimoji="0" lang="fr-FR" sz="8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br>
                <a:r>
                  <a:rPr lang="fr-FR" sz="900" dirty="0">
                    <a:solidFill>
                      <a:prstClr val="white"/>
                    </a:solidFill>
                    <a:latin typeface="Urbane Medium" panose="00000600000000000000" pitchFamily="2" charset="0"/>
                  </a:rPr>
                  <a:t>260 points</a:t>
                </a:r>
              </a:p>
            </p:txBody>
          </p:sp>
          <p:sp>
            <p:nvSpPr>
              <p:cNvPr id="128" name="ZoneTexte 127">
                <a:extLst>
                  <a:ext uri="{FF2B5EF4-FFF2-40B4-BE49-F238E27FC236}">
                    <a16:creationId xmlns:a16="http://schemas.microsoft.com/office/drawing/2014/main" id="{4F566C8A-6424-48AB-BA91-28A1F6E7D0C6}"/>
                  </a:ext>
                </a:extLst>
              </p:cNvPr>
              <p:cNvSpPr txBox="1"/>
              <p:nvPr/>
            </p:nvSpPr>
            <p:spPr>
              <a:xfrm>
                <a:off x="10823251" y="3852226"/>
                <a:ext cx="870803" cy="348901"/>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spcBef>
                    <a:spcPts val="0"/>
                  </a:spcBef>
                  <a:spcAft>
                    <a:spcPts val="600"/>
                  </a:spcAft>
                  <a:buClrTx/>
                  <a:buSzTx/>
                  <a:buFontTx/>
                  <a:buNone/>
                  <a:tabLst/>
                  <a:defRPr/>
                </a:pPr>
                <a:r>
                  <a:rPr kumimoji="0" lang="fr-FR" sz="600" b="0" i="0" u="none" strike="noStrike" kern="1200" cap="none" spc="0" normalizeH="0" baseline="0" noProof="0" dirty="0">
                    <a:ln>
                      <a:noFill/>
                    </a:ln>
                    <a:solidFill>
                      <a:prstClr val="white">
                        <a:alpha val="59000"/>
                      </a:prstClr>
                    </a:solidFill>
                    <a:effectLst/>
                    <a:uLnTx/>
                    <a:uFillTx/>
                    <a:latin typeface="Urbane Light" panose="00000400000000000000" pitchFamily="2" charset="0"/>
                    <a:ea typeface="+mn-ea"/>
                    <a:cs typeface="+mn-cs"/>
                  </a:rPr>
                  <a:t>150 x 1,5</a:t>
                </a:r>
                <a:br>
                  <a:rPr kumimoji="0" lang="fr-FR" sz="8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br>
                <a:r>
                  <a:rPr lang="fr-FR" sz="900" dirty="0">
                    <a:solidFill>
                      <a:prstClr val="white"/>
                    </a:solidFill>
                    <a:latin typeface="Urbane Medium" panose="00000600000000000000" pitchFamily="2" charset="0"/>
                  </a:rPr>
                  <a:t>225 points</a:t>
                </a:r>
              </a:p>
            </p:txBody>
          </p:sp>
          <p:sp>
            <p:nvSpPr>
              <p:cNvPr id="154" name="ZoneTexte 153">
                <a:extLst>
                  <a:ext uri="{FF2B5EF4-FFF2-40B4-BE49-F238E27FC236}">
                    <a16:creationId xmlns:a16="http://schemas.microsoft.com/office/drawing/2014/main" id="{0CD9918A-A37A-4231-8573-02E16E36B2A1}"/>
                  </a:ext>
                </a:extLst>
              </p:cNvPr>
              <p:cNvSpPr txBox="1"/>
              <p:nvPr/>
            </p:nvSpPr>
            <p:spPr>
              <a:xfrm>
                <a:off x="12143147" y="3852226"/>
                <a:ext cx="870803" cy="348901"/>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spcBef>
                    <a:spcPts val="0"/>
                  </a:spcBef>
                  <a:spcAft>
                    <a:spcPts val="600"/>
                  </a:spcAft>
                  <a:buClrTx/>
                  <a:buSzTx/>
                  <a:buFontTx/>
                  <a:buNone/>
                  <a:tabLst/>
                  <a:defRPr/>
                </a:pPr>
                <a:r>
                  <a:rPr kumimoji="0" lang="fr-FR" sz="600" b="0" i="0" u="none" strike="noStrike" kern="1200" cap="none" spc="0" normalizeH="0" baseline="0" noProof="0" dirty="0">
                    <a:ln>
                      <a:noFill/>
                    </a:ln>
                    <a:solidFill>
                      <a:prstClr val="white">
                        <a:alpha val="59000"/>
                      </a:prstClr>
                    </a:solidFill>
                    <a:effectLst/>
                    <a:uLnTx/>
                    <a:uFillTx/>
                    <a:latin typeface="Urbane Light" panose="00000400000000000000" pitchFamily="2" charset="0"/>
                    <a:ea typeface="+mn-ea"/>
                    <a:cs typeface="+mn-cs"/>
                  </a:rPr>
                  <a:t>250 x 1,8</a:t>
                </a:r>
                <a:br>
                  <a:rPr kumimoji="0" lang="fr-FR" sz="8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br>
                <a:r>
                  <a:rPr lang="fr-FR" sz="900" dirty="0">
                    <a:solidFill>
                      <a:prstClr val="white"/>
                    </a:solidFill>
                    <a:latin typeface="Urbane Medium" panose="00000600000000000000" pitchFamily="2" charset="0"/>
                  </a:rPr>
                  <a:t>450 points</a:t>
                </a:r>
              </a:p>
            </p:txBody>
          </p:sp>
          <p:sp>
            <p:nvSpPr>
              <p:cNvPr id="160" name="ZoneTexte 159">
                <a:extLst>
                  <a:ext uri="{FF2B5EF4-FFF2-40B4-BE49-F238E27FC236}">
                    <a16:creationId xmlns:a16="http://schemas.microsoft.com/office/drawing/2014/main" id="{C8FF9798-933E-4032-834F-A1AFA6487D25}"/>
                  </a:ext>
                </a:extLst>
              </p:cNvPr>
              <p:cNvSpPr txBox="1"/>
              <p:nvPr/>
            </p:nvSpPr>
            <p:spPr>
              <a:xfrm>
                <a:off x="13468905" y="3852235"/>
                <a:ext cx="870803" cy="348901"/>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spcBef>
                    <a:spcPts val="0"/>
                  </a:spcBef>
                  <a:spcAft>
                    <a:spcPts val="600"/>
                  </a:spcAft>
                  <a:buClrTx/>
                  <a:buSzTx/>
                  <a:buFontTx/>
                  <a:buNone/>
                  <a:tabLst/>
                  <a:defRPr/>
                </a:pPr>
                <a:r>
                  <a:rPr kumimoji="0" lang="fr-FR" sz="600" b="0" i="0" u="none" strike="noStrike" kern="1200" cap="none" spc="0" normalizeH="0" baseline="0" noProof="0" dirty="0">
                    <a:ln>
                      <a:noFill/>
                    </a:ln>
                    <a:solidFill>
                      <a:prstClr val="white">
                        <a:alpha val="59000"/>
                      </a:prstClr>
                    </a:solidFill>
                    <a:effectLst/>
                    <a:uLnTx/>
                    <a:uFillTx/>
                    <a:latin typeface="Urbane Light" panose="00000400000000000000" pitchFamily="2" charset="0"/>
                    <a:ea typeface="+mn-ea"/>
                    <a:cs typeface="+mn-cs"/>
                  </a:rPr>
                  <a:t>370 x </a:t>
                </a:r>
                <a:r>
                  <a:rPr lang="fr-FR" sz="600" dirty="0">
                    <a:solidFill>
                      <a:prstClr val="white">
                        <a:alpha val="59000"/>
                      </a:prstClr>
                    </a:solidFill>
                    <a:latin typeface="Urbane Light" panose="00000400000000000000" pitchFamily="2" charset="0"/>
                  </a:rPr>
                  <a:t>2</a:t>
                </a:r>
                <a:br>
                  <a:rPr kumimoji="0" lang="fr-FR" sz="8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br>
                <a:r>
                  <a:rPr lang="fr-FR" sz="900" dirty="0">
                    <a:solidFill>
                      <a:prstClr val="white"/>
                    </a:solidFill>
                    <a:latin typeface="Urbane Medium" panose="00000600000000000000" pitchFamily="2" charset="0"/>
                  </a:rPr>
                  <a:t>740 points</a:t>
                </a:r>
              </a:p>
            </p:txBody>
          </p:sp>
        </p:grpSp>
        <p:grpSp>
          <p:nvGrpSpPr>
            <p:cNvPr id="4" name="Groupe 3">
              <a:extLst>
                <a:ext uri="{FF2B5EF4-FFF2-40B4-BE49-F238E27FC236}">
                  <a16:creationId xmlns:a16="http://schemas.microsoft.com/office/drawing/2014/main" id="{5C480812-9E84-40A2-8CF8-387E845B9462}"/>
                </a:ext>
              </a:extLst>
            </p:cNvPr>
            <p:cNvGrpSpPr/>
            <p:nvPr/>
          </p:nvGrpSpPr>
          <p:grpSpPr>
            <a:xfrm>
              <a:off x="7963986" y="1785939"/>
              <a:ext cx="5052619" cy="2406647"/>
              <a:chOff x="7963986" y="1785939"/>
              <a:chExt cx="5052619" cy="2704627"/>
            </a:xfrm>
          </p:grpSpPr>
          <p:cxnSp>
            <p:nvCxnSpPr>
              <p:cNvPr id="3" name="Connecteur droit 2">
                <a:extLst>
                  <a:ext uri="{FF2B5EF4-FFF2-40B4-BE49-F238E27FC236}">
                    <a16:creationId xmlns:a16="http://schemas.microsoft.com/office/drawing/2014/main" id="{634B3F8F-6EBE-4EE0-ADD8-48DCC88194BA}"/>
                  </a:ext>
                </a:extLst>
              </p:cNvPr>
              <p:cNvCxnSpPr>
                <a:cxnSpLocks/>
              </p:cNvCxnSpPr>
              <p:nvPr/>
            </p:nvCxnSpPr>
            <p:spPr>
              <a:xfrm>
                <a:off x="7963986" y="1785939"/>
                <a:ext cx="0" cy="2704627"/>
              </a:xfrm>
              <a:prstGeom prst="line">
                <a:avLst/>
              </a:prstGeom>
              <a:ln cap="rnd">
                <a:solidFill>
                  <a:schemeClr val="bg1">
                    <a:alpha val="27000"/>
                  </a:schemeClr>
                </a:solidFill>
                <a:round/>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98B36C76-964C-45AF-A41E-A084D1549276}"/>
                  </a:ext>
                </a:extLst>
              </p:cNvPr>
              <p:cNvCxnSpPr>
                <a:cxnSpLocks/>
              </p:cNvCxnSpPr>
              <p:nvPr/>
            </p:nvCxnSpPr>
            <p:spPr>
              <a:xfrm>
                <a:off x="9227140" y="1785939"/>
                <a:ext cx="0" cy="2690355"/>
              </a:xfrm>
              <a:prstGeom prst="line">
                <a:avLst/>
              </a:prstGeom>
              <a:ln cap="rnd">
                <a:solidFill>
                  <a:schemeClr val="bg1">
                    <a:alpha val="27000"/>
                  </a:schemeClr>
                </a:solidFill>
                <a:round/>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7FD0A711-359B-437F-8F41-5577D7C8A128}"/>
                  </a:ext>
                </a:extLst>
              </p:cNvPr>
              <p:cNvCxnSpPr>
                <a:cxnSpLocks/>
              </p:cNvCxnSpPr>
              <p:nvPr/>
            </p:nvCxnSpPr>
            <p:spPr>
              <a:xfrm>
                <a:off x="10490295" y="1785939"/>
                <a:ext cx="0" cy="2672514"/>
              </a:xfrm>
              <a:prstGeom prst="line">
                <a:avLst/>
              </a:prstGeom>
              <a:ln cap="rnd">
                <a:solidFill>
                  <a:schemeClr val="bg1">
                    <a:alpha val="27000"/>
                  </a:schemeClr>
                </a:solidFill>
                <a:round/>
              </a:ln>
            </p:spPr>
            <p:style>
              <a:lnRef idx="1">
                <a:schemeClr val="accent1"/>
              </a:lnRef>
              <a:fillRef idx="0">
                <a:schemeClr val="accent1"/>
              </a:fillRef>
              <a:effectRef idx="0">
                <a:schemeClr val="accent1"/>
              </a:effectRef>
              <a:fontRef idx="minor">
                <a:schemeClr val="tx1"/>
              </a:fontRef>
            </p:style>
          </p:cxnSp>
          <p:cxnSp>
            <p:nvCxnSpPr>
              <p:cNvPr id="145" name="Connecteur droit 144">
                <a:extLst>
                  <a:ext uri="{FF2B5EF4-FFF2-40B4-BE49-F238E27FC236}">
                    <a16:creationId xmlns:a16="http://schemas.microsoft.com/office/drawing/2014/main" id="{ACE9B9B2-437A-4E1B-A720-000ED15A5B70}"/>
                  </a:ext>
                </a:extLst>
              </p:cNvPr>
              <p:cNvCxnSpPr>
                <a:cxnSpLocks/>
              </p:cNvCxnSpPr>
              <p:nvPr/>
            </p:nvCxnSpPr>
            <p:spPr>
              <a:xfrm>
                <a:off x="11753450" y="1785939"/>
                <a:ext cx="0" cy="2672514"/>
              </a:xfrm>
              <a:prstGeom prst="line">
                <a:avLst/>
              </a:prstGeom>
              <a:ln cap="rnd">
                <a:solidFill>
                  <a:schemeClr val="bg1">
                    <a:alpha val="27000"/>
                  </a:schemeClr>
                </a:solidFill>
                <a:round/>
              </a:ln>
            </p:spPr>
            <p:style>
              <a:lnRef idx="1">
                <a:schemeClr val="accent1"/>
              </a:lnRef>
              <a:fillRef idx="0">
                <a:schemeClr val="accent1"/>
              </a:fillRef>
              <a:effectRef idx="0">
                <a:schemeClr val="accent1"/>
              </a:effectRef>
              <a:fontRef idx="minor">
                <a:schemeClr val="tx1"/>
              </a:fontRef>
            </p:style>
          </p:cxnSp>
          <p:cxnSp>
            <p:nvCxnSpPr>
              <p:cNvPr id="146" name="Connecteur droit 145">
                <a:extLst>
                  <a:ext uri="{FF2B5EF4-FFF2-40B4-BE49-F238E27FC236}">
                    <a16:creationId xmlns:a16="http://schemas.microsoft.com/office/drawing/2014/main" id="{8A25117A-F546-431E-B1B8-8E9775E17B3D}"/>
                  </a:ext>
                </a:extLst>
              </p:cNvPr>
              <p:cNvCxnSpPr>
                <a:cxnSpLocks/>
              </p:cNvCxnSpPr>
              <p:nvPr/>
            </p:nvCxnSpPr>
            <p:spPr>
              <a:xfrm>
                <a:off x="13016605" y="1785939"/>
                <a:ext cx="0" cy="2672514"/>
              </a:xfrm>
              <a:prstGeom prst="line">
                <a:avLst/>
              </a:prstGeom>
              <a:ln cap="rnd">
                <a:solidFill>
                  <a:schemeClr val="bg1">
                    <a:alpha val="27000"/>
                  </a:schemeClr>
                </a:solidFill>
                <a:round/>
              </a:ln>
            </p:spPr>
            <p:style>
              <a:lnRef idx="1">
                <a:schemeClr val="accent1"/>
              </a:lnRef>
              <a:fillRef idx="0">
                <a:schemeClr val="accent1"/>
              </a:fillRef>
              <a:effectRef idx="0">
                <a:schemeClr val="accent1"/>
              </a:effectRef>
              <a:fontRef idx="minor">
                <a:schemeClr val="tx1"/>
              </a:fontRef>
            </p:style>
          </p:cxnSp>
        </p:grpSp>
        <p:sp>
          <p:nvSpPr>
            <p:cNvPr id="114" name="ZoneTexte 113">
              <a:extLst>
                <a:ext uri="{FF2B5EF4-FFF2-40B4-BE49-F238E27FC236}">
                  <a16:creationId xmlns:a16="http://schemas.microsoft.com/office/drawing/2014/main" id="{2112BE1D-B63F-48CD-8E80-5CAFCAC1C7FE}"/>
                </a:ext>
              </a:extLst>
            </p:cNvPr>
            <p:cNvSpPr txBox="1"/>
            <p:nvPr/>
          </p:nvSpPr>
          <p:spPr>
            <a:xfrm>
              <a:off x="6700832" y="3361144"/>
              <a:ext cx="7578920" cy="154157"/>
            </a:xfrm>
            <a:prstGeom prst="rect">
              <a:avLst/>
            </a:prstGeom>
            <a:solidFill>
              <a:srgbClr val="00FF72"/>
            </a:solid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defPPr>
                <a:defRPr lang="fr-FR"/>
              </a:defPPr>
              <a:lvl1pPr>
                <a:lnSpc>
                  <a:spcPct val="120000"/>
                </a:lnSpc>
                <a:spcAft>
                  <a:spcPts val="600"/>
                </a:spcAft>
                <a:defRPr sz="800">
                  <a:solidFill>
                    <a:srgbClr val="00FF72"/>
                  </a:solidFill>
                  <a:latin typeface="Urbane Medium" panose="00000600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en-US" sz="600" dirty="0">
                  <a:solidFill>
                    <a:prstClr val="black">
                      <a:lumMod val="95000"/>
                      <a:lumOff val="5000"/>
                    </a:prstClr>
                  </a:solidFill>
                </a:rPr>
                <a:t>NOW THE TOKENS ARE MULTIPLIED BY THE MULTIPLIER TO DETERMINE THE POINTS.</a:t>
              </a:r>
              <a:endParaRPr kumimoji="0" lang="fr-FR" sz="600" b="0" i="0" u="none" strike="noStrike" kern="1200" cap="none" spc="0" normalizeH="0" baseline="0" noProof="0" dirty="0">
                <a:ln>
                  <a:noFill/>
                </a:ln>
                <a:solidFill>
                  <a:prstClr val="black">
                    <a:lumMod val="95000"/>
                    <a:lumOff val="5000"/>
                  </a:prstClr>
                </a:solidFill>
                <a:effectLst/>
                <a:uLnTx/>
                <a:uFillTx/>
                <a:latin typeface="Urbane Medium" panose="00000600000000000000" pitchFamily="2" charset="0"/>
                <a:ea typeface="+mn-ea"/>
                <a:cs typeface="+mn-cs"/>
              </a:endParaRPr>
            </a:p>
          </p:txBody>
        </p:sp>
      </p:grpSp>
    </p:spTree>
    <p:extLst>
      <p:ext uri="{BB962C8B-B14F-4D97-AF65-F5344CB8AC3E}">
        <p14:creationId xmlns:p14="http://schemas.microsoft.com/office/powerpoint/2010/main" val="337793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750"/>
                                        <p:tgtEl>
                                          <p:spTgt spid="60"/>
                                        </p:tgtEl>
                                      </p:cBhvr>
                                    </p:animEffect>
                                  </p:childTnLst>
                                </p:cTn>
                              </p:par>
                              <p:par>
                                <p:cTn id="8" presetID="6" presetClass="emph" presetSubtype="0" fill="hold" nodeType="withEffect">
                                  <p:stCondLst>
                                    <p:cond delay="0"/>
                                  </p:stCondLst>
                                  <p:childTnLst>
                                    <p:animScale>
                                      <p:cBhvr>
                                        <p:cTn id="9" dur="10" fill="hold"/>
                                        <p:tgtEl>
                                          <p:spTgt spid="60"/>
                                        </p:tgtEl>
                                      </p:cBhvr>
                                      <p:by x="150000" y="150000"/>
                                    </p:animScale>
                                  </p:childTnLst>
                                </p:cTn>
                              </p:par>
                              <p:par>
                                <p:cTn id="10" presetID="6" presetClass="emph" presetSubtype="0" decel="100000" fill="hold" nodeType="withEffect">
                                  <p:stCondLst>
                                    <p:cond delay="0"/>
                                  </p:stCondLst>
                                  <p:childTnLst>
                                    <p:animScale>
                                      <p:cBhvr>
                                        <p:cTn id="11" dur="2000" fill="hold"/>
                                        <p:tgtEl>
                                          <p:spTgt spid="60"/>
                                        </p:tgtEl>
                                      </p:cBhvr>
                                      <p:by x="66700" y="66700"/>
                                    </p:animScale>
                                  </p:childTnLst>
                                </p:cTn>
                              </p:par>
                              <p:par>
                                <p:cTn id="12" presetID="10" presetClass="entr" presetSubtype="0" fill="hold" grpId="0"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500"/>
                                        <p:tgtEl>
                                          <p:spTgt spid="64"/>
                                        </p:tgtEl>
                                      </p:cBhvr>
                                    </p:animEffect>
                                  </p:childTnLst>
                                </p:cTn>
                              </p:par>
                              <p:par>
                                <p:cTn id="15" presetID="42" presetClass="path" presetSubtype="0" decel="100000" fill="hold" grpId="1" nodeType="withEffect">
                                  <p:stCondLst>
                                    <p:cond delay="0"/>
                                  </p:stCondLst>
                                  <p:childTnLst>
                                    <p:animMotion origin="layout" path="M -2.29167E-6 0.04815 L -2.29167E-6 -1.85185E-6 " pathEditMode="relative" rAng="0" ptsTypes="AA">
                                      <p:cBhvr>
                                        <p:cTn id="16" dur="1000" fill="hold"/>
                                        <p:tgtEl>
                                          <p:spTgt spid="64"/>
                                        </p:tgtEl>
                                        <p:attrNameLst>
                                          <p:attrName>ppt_x</p:attrName>
                                          <p:attrName>ppt_y</p:attrName>
                                        </p:attrNameLst>
                                      </p:cBhvr>
                                      <p:rCtr x="0" y="-2407"/>
                                    </p:animMotion>
                                  </p:childTnLst>
                                </p:cTn>
                              </p:par>
                              <p:par>
                                <p:cTn id="17" presetID="10" presetClass="entr" presetSubtype="0" fill="hold" grpId="0" nodeType="withEffect">
                                  <p:stCondLst>
                                    <p:cond delay="550"/>
                                  </p:stCondLst>
                                  <p:childTnLst>
                                    <p:set>
                                      <p:cBhvr>
                                        <p:cTn id="18" dur="1" fill="hold">
                                          <p:stCondLst>
                                            <p:cond delay="0"/>
                                          </p:stCondLst>
                                        </p:cTn>
                                        <p:tgtEl>
                                          <p:spTgt spid="65">
                                            <p:txEl>
                                              <p:pRg st="1" end="1"/>
                                            </p:txEl>
                                          </p:spTgt>
                                        </p:tgtEl>
                                        <p:attrNameLst>
                                          <p:attrName>style.visibility</p:attrName>
                                        </p:attrNameLst>
                                      </p:cBhvr>
                                      <p:to>
                                        <p:strVal val="visible"/>
                                      </p:to>
                                    </p:set>
                                    <p:animEffect transition="in" filter="fade">
                                      <p:cBhvr>
                                        <p:cTn id="19" dur="500"/>
                                        <p:tgtEl>
                                          <p:spTgt spid="65">
                                            <p:txEl>
                                              <p:pRg st="1" end="1"/>
                                            </p:txEl>
                                          </p:spTgt>
                                        </p:tgtEl>
                                      </p:cBhvr>
                                    </p:animEffect>
                                  </p:childTnLst>
                                </p:cTn>
                              </p:par>
                              <p:par>
                                <p:cTn id="20" presetID="42" presetClass="path" presetSubtype="0" decel="100000" fill="hold" grpId="1" nodeType="withEffect">
                                  <p:stCondLst>
                                    <p:cond delay="550"/>
                                  </p:stCondLst>
                                  <p:childTnLst>
                                    <p:animMotion origin="layout" path="M 2.77556E-17 0.04815 L 2.77556E-17 0 " pathEditMode="relative" rAng="0" ptsTypes="AA">
                                      <p:cBhvr>
                                        <p:cTn id="21" dur="1000" fill="hold"/>
                                        <p:tgtEl>
                                          <p:spTgt spid="65">
                                            <p:txEl>
                                              <p:pRg st="1" end="1"/>
                                            </p:txEl>
                                          </p:spTgt>
                                        </p:tgtEl>
                                        <p:attrNameLst>
                                          <p:attrName>ppt_x</p:attrName>
                                          <p:attrName>ppt_y</p:attrName>
                                        </p:attrNameLst>
                                      </p:cBhvr>
                                      <p:rCtr x="0" y="-2407"/>
                                    </p:animMotion>
                                  </p:childTnLst>
                                </p:cTn>
                              </p:par>
                              <p:par>
                                <p:cTn id="22" presetID="10" presetClass="entr" presetSubtype="0" fill="hold" nodeType="withEffect">
                                  <p:stCondLst>
                                    <p:cond delay="25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750"/>
                                        <p:tgtEl>
                                          <p:spTgt spid="76"/>
                                        </p:tgtEl>
                                      </p:cBhvr>
                                    </p:animEffect>
                                  </p:childTnLst>
                                </p:cTn>
                              </p:par>
                              <p:par>
                                <p:cTn id="25" presetID="6" presetClass="emph" presetSubtype="0" fill="hold" nodeType="withEffect">
                                  <p:stCondLst>
                                    <p:cond delay="250"/>
                                  </p:stCondLst>
                                  <p:childTnLst>
                                    <p:animScale>
                                      <p:cBhvr>
                                        <p:cTn id="26" dur="10" fill="hold"/>
                                        <p:tgtEl>
                                          <p:spTgt spid="76"/>
                                        </p:tgtEl>
                                      </p:cBhvr>
                                      <p:by x="66700" y="66700"/>
                                    </p:animScale>
                                  </p:childTnLst>
                                </p:cTn>
                              </p:par>
                              <p:par>
                                <p:cTn id="27" presetID="6" presetClass="emph" presetSubtype="0" decel="100000" fill="hold" nodeType="withEffect">
                                  <p:stCondLst>
                                    <p:cond delay="250"/>
                                  </p:stCondLst>
                                  <p:childTnLst>
                                    <p:animScale>
                                      <p:cBhvr>
                                        <p:cTn id="28" dur="1000" fill="hold"/>
                                        <p:tgtEl>
                                          <p:spTgt spid="76"/>
                                        </p:tgtEl>
                                      </p:cBhvr>
                                      <p:by x="150000" y="150000"/>
                                    </p:animScale>
                                  </p:childTnLst>
                                </p:cTn>
                              </p:par>
                              <p:par>
                                <p:cTn id="29" presetID="10" presetClass="entr" presetSubtype="0" fill="hold" grpId="0" nodeType="withEffect">
                                  <p:stCondLst>
                                    <p:cond delay="600"/>
                                  </p:stCondLst>
                                  <p:childTnLst>
                                    <p:set>
                                      <p:cBhvr>
                                        <p:cTn id="30" dur="1" fill="hold">
                                          <p:stCondLst>
                                            <p:cond delay="0"/>
                                          </p:stCondLst>
                                        </p:cTn>
                                        <p:tgtEl>
                                          <p:spTgt spid="124">
                                            <p:txEl>
                                              <p:pRg st="0" end="0"/>
                                            </p:txEl>
                                          </p:spTgt>
                                        </p:tgtEl>
                                        <p:attrNameLst>
                                          <p:attrName>style.visibility</p:attrName>
                                        </p:attrNameLst>
                                      </p:cBhvr>
                                      <p:to>
                                        <p:strVal val="visible"/>
                                      </p:to>
                                    </p:set>
                                    <p:animEffect transition="in" filter="fade">
                                      <p:cBhvr>
                                        <p:cTn id="31" dur="500"/>
                                        <p:tgtEl>
                                          <p:spTgt spid="124">
                                            <p:txEl>
                                              <p:pRg st="0" end="0"/>
                                            </p:txEl>
                                          </p:spTgt>
                                        </p:tgtEl>
                                      </p:cBhvr>
                                    </p:animEffect>
                                  </p:childTnLst>
                                </p:cTn>
                              </p:par>
                              <p:par>
                                <p:cTn id="32" presetID="42" presetClass="path" presetSubtype="0" decel="100000" fill="hold" grpId="1" nodeType="withEffect">
                                  <p:stCondLst>
                                    <p:cond delay="600"/>
                                  </p:stCondLst>
                                  <p:childTnLst>
                                    <p:animMotion origin="layout" path="M -2.29167E-6 0.04815 L -2.29167E-6 -1.85185E-6 " pathEditMode="relative" rAng="0" ptsTypes="AA">
                                      <p:cBhvr>
                                        <p:cTn id="33" dur="1000" fill="hold"/>
                                        <p:tgtEl>
                                          <p:spTgt spid="124">
                                            <p:txEl>
                                              <p:pRg st="0" end="0"/>
                                            </p:txEl>
                                          </p:spTgt>
                                        </p:tgtEl>
                                        <p:attrNameLst>
                                          <p:attrName>ppt_x</p:attrName>
                                          <p:attrName>ppt_y</p:attrName>
                                        </p:attrNameLst>
                                      </p:cBhvr>
                                      <p:rCtr x="0" y="-2407"/>
                                    </p:animMotion>
                                  </p:childTnLst>
                                </p:cTn>
                              </p:par>
                              <p:par>
                                <p:cTn id="34" presetID="10" presetClass="entr" presetSubtype="0" fill="hold" grpId="0" nodeType="withEffect">
                                  <p:stCondLst>
                                    <p:cond delay="750"/>
                                  </p:stCondLst>
                                  <p:childTnLst>
                                    <p:set>
                                      <p:cBhvr>
                                        <p:cTn id="35" dur="1" fill="hold">
                                          <p:stCondLst>
                                            <p:cond delay="0"/>
                                          </p:stCondLst>
                                        </p:cTn>
                                        <p:tgtEl>
                                          <p:spTgt spid="113">
                                            <p:txEl>
                                              <p:pRg st="0" end="0"/>
                                            </p:txEl>
                                          </p:spTgt>
                                        </p:tgtEl>
                                        <p:attrNameLst>
                                          <p:attrName>style.visibility</p:attrName>
                                        </p:attrNameLst>
                                      </p:cBhvr>
                                      <p:to>
                                        <p:strVal val="visible"/>
                                      </p:to>
                                    </p:set>
                                    <p:animEffect transition="in" filter="fade">
                                      <p:cBhvr>
                                        <p:cTn id="36" dur="500"/>
                                        <p:tgtEl>
                                          <p:spTgt spid="113">
                                            <p:txEl>
                                              <p:pRg st="0" end="0"/>
                                            </p:txEl>
                                          </p:spTgt>
                                        </p:tgtEl>
                                      </p:cBhvr>
                                    </p:animEffect>
                                  </p:childTnLst>
                                </p:cTn>
                              </p:par>
                              <p:par>
                                <p:cTn id="37" presetID="42" presetClass="path" presetSubtype="0" decel="100000" fill="hold" grpId="1" nodeType="withEffect">
                                  <p:stCondLst>
                                    <p:cond delay="750"/>
                                  </p:stCondLst>
                                  <p:childTnLst>
                                    <p:animMotion origin="layout" path="M 1.11022E-16 0.04815 L 1.11022E-16 -1.11111E-6 " pathEditMode="relative" rAng="0" ptsTypes="AA">
                                      <p:cBhvr>
                                        <p:cTn id="38" dur="1000" fill="hold"/>
                                        <p:tgtEl>
                                          <p:spTgt spid="113">
                                            <p:txEl>
                                              <p:pRg st="0" end="0"/>
                                            </p:txEl>
                                          </p:spTgt>
                                        </p:tgtEl>
                                        <p:attrNameLst>
                                          <p:attrName>ppt_x</p:attrName>
                                          <p:attrName>ppt_y</p:attrName>
                                        </p:attrNameLst>
                                      </p:cBhvr>
                                      <p:rCtr x="0" y="-2407"/>
                                    </p:animMotion>
                                  </p:childTnLst>
                                </p:cTn>
                              </p:par>
                              <p:par>
                                <p:cTn id="39" presetID="10" presetClass="entr" presetSubtype="0" fill="hold" grpId="0" nodeType="withEffect">
                                  <p:stCondLst>
                                    <p:cond delay="1100"/>
                                  </p:stCondLst>
                                  <p:childTnLst>
                                    <p:set>
                                      <p:cBhvr>
                                        <p:cTn id="40" dur="1" fill="hold">
                                          <p:stCondLst>
                                            <p:cond delay="0"/>
                                          </p:stCondLst>
                                        </p:cTn>
                                        <p:tgtEl>
                                          <p:spTgt spid="136">
                                            <p:txEl>
                                              <p:pRg st="0" end="0"/>
                                            </p:txEl>
                                          </p:spTgt>
                                        </p:tgtEl>
                                        <p:attrNameLst>
                                          <p:attrName>style.visibility</p:attrName>
                                        </p:attrNameLst>
                                      </p:cBhvr>
                                      <p:to>
                                        <p:strVal val="visible"/>
                                      </p:to>
                                    </p:set>
                                    <p:animEffect transition="in" filter="fade">
                                      <p:cBhvr>
                                        <p:cTn id="41" dur="500"/>
                                        <p:tgtEl>
                                          <p:spTgt spid="136">
                                            <p:txEl>
                                              <p:pRg st="0" end="0"/>
                                            </p:txEl>
                                          </p:spTgt>
                                        </p:tgtEl>
                                      </p:cBhvr>
                                    </p:animEffect>
                                  </p:childTnLst>
                                </p:cTn>
                              </p:par>
                              <p:par>
                                <p:cTn id="42" presetID="42" presetClass="path" presetSubtype="0" decel="100000" fill="hold" grpId="1" nodeType="withEffect">
                                  <p:stCondLst>
                                    <p:cond delay="1100"/>
                                  </p:stCondLst>
                                  <p:childTnLst>
                                    <p:animMotion origin="layout" path="M -2.08333E-7 0.04815 L -2.08333E-7 3.7037E-7 " pathEditMode="relative" rAng="0" ptsTypes="AA">
                                      <p:cBhvr>
                                        <p:cTn id="43" dur="1000" fill="hold"/>
                                        <p:tgtEl>
                                          <p:spTgt spid="136">
                                            <p:txEl>
                                              <p:pRg st="0" end="0"/>
                                            </p:txEl>
                                          </p:spTgt>
                                        </p:tgtEl>
                                        <p:attrNameLst>
                                          <p:attrName>ppt_x</p:attrName>
                                          <p:attrName>ppt_y</p:attrName>
                                        </p:attrNameLst>
                                      </p:cBhvr>
                                      <p:rCtr x="0" y="-2407"/>
                                    </p:animMotion>
                                  </p:childTnLst>
                                </p:cTn>
                              </p:par>
                              <p:par>
                                <p:cTn id="44" presetID="10" presetClass="entr" presetSubtype="0" fill="hold" nodeType="withEffect">
                                  <p:stCondLst>
                                    <p:cond delay="95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42" presetClass="path" presetSubtype="0" decel="100000" fill="hold" nodeType="withEffect">
                                  <p:stCondLst>
                                    <p:cond delay="950"/>
                                  </p:stCondLst>
                                  <p:childTnLst>
                                    <p:animMotion origin="layout" path="M 1.11022E-16 0.04815 L 1.11022E-16 -1.11111E-6 " pathEditMode="relative" rAng="0" ptsTypes="AA">
                                      <p:cBhvr>
                                        <p:cTn id="48" dur="1000" fill="hold"/>
                                        <p:tgtEl>
                                          <p:spTgt spid="5"/>
                                        </p:tgtEl>
                                        <p:attrNameLst>
                                          <p:attrName>ppt_x</p:attrName>
                                          <p:attrName>ppt_y</p:attrName>
                                        </p:attrNameLst>
                                      </p:cBhvr>
                                      <p:rCtr x="0"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uiExpand="1" build="p"/>
      <p:bldP spid="65" grpId="1" uiExpand="1" build="p"/>
      <p:bldP spid="124" grpId="0" build="p"/>
      <p:bldP spid="124" grpId="1" build="p"/>
      <p:bldP spid="113" grpId="0" build="p"/>
      <p:bldP spid="113" grpId="1" build="p"/>
      <p:bldP spid="136" grpId="0" uiExpand="1" build="p"/>
      <p:bldP spid="136" grpId="1"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4" name="Image 203">
            <a:extLst>
              <a:ext uri="{FF2B5EF4-FFF2-40B4-BE49-F238E27FC236}">
                <a16:creationId xmlns:a16="http://schemas.microsoft.com/office/drawing/2014/main" id="{04667559-B4AE-4F31-A3CE-A9FD1E5819E8}"/>
              </a:ext>
            </a:extLst>
          </p:cNvPr>
          <p:cNvPicPr>
            <a:picLocks noChangeAspect="1"/>
          </p:cNvPicPr>
          <p:nvPr/>
        </p:nvPicPr>
        <p:blipFill>
          <a:blip r:embed="rId3" cstate="email">
            <a:alphaModFix amt="51000"/>
            <a:extLst>
              <a:ext uri="{28A0092B-C50C-407E-A947-70E740481C1C}">
                <a14:useLocalDpi xmlns:a14="http://schemas.microsoft.com/office/drawing/2010/main"/>
              </a:ext>
            </a:extLst>
          </a:blip>
          <a:stretch>
            <a:fillRect/>
          </a:stretch>
        </p:blipFill>
        <p:spPr>
          <a:xfrm>
            <a:off x="0" y="-2"/>
            <a:ext cx="12192000" cy="6858000"/>
          </a:xfrm>
          <a:prstGeom prst="rect">
            <a:avLst/>
          </a:prstGeom>
        </p:spPr>
      </p:pic>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ZoneTexte 45">
            <a:extLst>
              <a:ext uri="{FF2B5EF4-FFF2-40B4-BE49-F238E27FC236}">
                <a16:creationId xmlns:a16="http://schemas.microsoft.com/office/drawing/2014/main" id="{567A34D2-AF64-4FA3-908E-AC1A34089F14}"/>
              </a:ext>
            </a:extLst>
          </p:cNvPr>
          <p:cNvSpPr txBox="1"/>
          <p:nvPr/>
        </p:nvSpPr>
        <p:spPr>
          <a:xfrm>
            <a:off x="744867" y="1014032"/>
            <a:ext cx="3004173" cy="2121497"/>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000" dirty="0">
                <a:solidFill>
                  <a:schemeClr val="bg1"/>
                </a:solidFill>
              </a:rPr>
              <a:t>In addition to this advantage, simply staking the LIFC will give a percentage return, an Annual Percentage Return (APR) in LIFC.
There will be a linear* release of LIFC for staking rewards and therefore early </a:t>
            </a:r>
            <a:r>
              <a:rPr lang="en-US" sz="1000" dirty="0" err="1">
                <a:solidFill>
                  <a:schemeClr val="bg1"/>
                </a:solidFill>
              </a:rPr>
              <a:t>stakers</a:t>
            </a:r>
            <a:r>
              <a:rPr lang="en-US" sz="1000" dirty="0">
                <a:solidFill>
                  <a:schemeClr val="bg1"/>
                </a:solidFill>
              </a:rPr>
              <a:t> will have the advantage of higher rewards.
</a:t>
            </a:r>
            <a:r>
              <a:rPr lang="fr-FR" sz="600" dirty="0">
                <a:solidFill>
                  <a:schemeClr val="bg1"/>
                </a:solidFill>
              </a:rPr>
              <a:t>*chart </a:t>
            </a:r>
            <a:r>
              <a:rPr lang="fr-FR" sz="600" dirty="0" err="1">
                <a:solidFill>
                  <a:schemeClr val="bg1"/>
                </a:solidFill>
              </a:rPr>
              <a:t>circulating</a:t>
            </a:r>
            <a:r>
              <a:rPr lang="fr-FR" sz="600" dirty="0">
                <a:solidFill>
                  <a:schemeClr val="bg1"/>
                </a:solidFill>
              </a:rPr>
              <a:t> </a:t>
            </a:r>
            <a:r>
              <a:rPr lang="fr-FR" sz="600" dirty="0" err="1">
                <a:solidFill>
                  <a:schemeClr val="bg1"/>
                </a:solidFill>
              </a:rPr>
              <a:t>supply</a:t>
            </a:r>
            <a:r>
              <a:rPr lang="fr-FR" sz="600" dirty="0">
                <a:solidFill>
                  <a:schemeClr val="bg1"/>
                </a:solidFill>
              </a:rPr>
              <a:t> on </a:t>
            </a:r>
            <a:r>
              <a:rPr lang="fr-FR" sz="600" dirty="0" err="1">
                <a:solidFill>
                  <a:schemeClr val="bg1"/>
                </a:solidFill>
              </a:rPr>
              <a:t>demand</a:t>
            </a:r>
            <a:endParaRPr lang="fr-FR" sz="600" dirty="0">
              <a:solidFill>
                <a:schemeClr val="bg1"/>
              </a:solidFill>
            </a:endParaRPr>
          </a:p>
        </p:txBody>
      </p:sp>
      <p:sp>
        <p:nvSpPr>
          <p:cNvPr id="47" name="ZoneTexte 46">
            <a:extLst>
              <a:ext uri="{FF2B5EF4-FFF2-40B4-BE49-F238E27FC236}">
                <a16:creationId xmlns:a16="http://schemas.microsoft.com/office/drawing/2014/main" id="{8A373118-8D87-43A2-A1A7-A72920A42C7B}"/>
              </a:ext>
            </a:extLst>
          </p:cNvPr>
          <p:cNvSpPr txBox="1"/>
          <p:nvPr/>
        </p:nvSpPr>
        <p:spPr>
          <a:xfrm>
            <a:off x="744868" y="660042"/>
            <a:ext cx="3087992" cy="430887"/>
          </a:xfrm>
          <a:prstGeom prst="rect">
            <a:avLst/>
          </a:prstGeom>
          <a:noFill/>
        </p:spPr>
        <p:txBody>
          <a:bodyPr wrap="square" lIns="0" tIns="0" rIns="0" bIns="0" rtlCol="0" anchor="t">
            <a:spAutoFit/>
          </a:bodyPr>
          <a:lstStyle/>
          <a:p>
            <a:pPr lvl="0">
              <a:defRPr/>
            </a:pPr>
            <a:r>
              <a:rPr lang="fr-FR" sz="1400" dirty="0" err="1">
                <a:solidFill>
                  <a:srgbClr val="00FF72"/>
                </a:solidFill>
                <a:latin typeface="Urbane Medium" panose="00000600000000000000" pitchFamily="50" charset="0"/>
              </a:rPr>
              <a:t>Conventional</a:t>
            </a:r>
            <a:r>
              <a:rPr lang="fr-FR" sz="1400" dirty="0">
                <a:solidFill>
                  <a:srgbClr val="00FF72"/>
                </a:solidFill>
                <a:latin typeface="Urbane Medium" panose="00000600000000000000" pitchFamily="50" charset="0"/>
              </a:rPr>
              <a:t> </a:t>
            </a:r>
            <a:r>
              <a:rPr lang="fr-FR" sz="1400" dirty="0" err="1">
                <a:solidFill>
                  <a:srgbClr val="00FF72"/>
                </a:solidFill>
                <a:latin typeface="Urbane Medium" panose="00000600000000000000" pitchFamily="50" charset="0"/>
              </a:rPr>
              <a:t>Staking</a:t>
            </a:r>
            <a:r>
              <a:rPr lang="fr-FR" sz="1400" dirty="0">
                <a:solidFill>
                  <a:srgbClr val="00FF72"/>
                </a:solidFill>
                <a:latin typeface="Urbane Medium" panose="00000600000000000000" pitchFamily="50" charset="0"/>
              </a:rPr>
              <a:t>
</a:t>
            </a:r>
            <a:endParaRPr kumimoji="0" lang="fr-FR" sz="14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49" name="ZoneTexte 48">
            <a:extLst>
              <a:ext uri="{FF2B5EF4-FFF2-40B4-BE49-F238E27FC236}">
                <a16:creationId xmlns:a16="http://schemas.microsoft.com/office/drawing/2014/main" id="{A92701B2-049A-4873-8B74-F721EE2DEB0A}"/>
              </a:ext>
            </a:extLst>
          </p:cNvPr>
          <p:cNvSpPr txBox="1"/>
          <p:nvPr/>
        </p:nvSpPr>
        <p:spPr>
          <a:xfrm>
            <a:off x="744869" y="3824009"/>
            <a:ext cx="2943212" cy="2362187"/>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000" dirty="0">
                <a:solidFill>
                  <a:schemeClr val="bg1"/>
                </a:solidFill>
              </a:rPr>
              <a:t>Upon the IPO or redemption of </a:t>
            </a:r>
            <a:r>
              <a:rPr lang="en-US" sz="1000" dirty="0" err="1">
                <a:solidFill>
                  <a:schemeClr val="bg1"/>
                </a:solidFill>
              </a:rPr>
              <a:t>Lifestory</a:t>
            </a:r>
            <a:r>
              <a:rPr lang="en-US" sz="1000" dirty="0">
                <a:solidFill>
                  <a:schemeClr val="bg1"/>
                </a:solidFill>
              </a:rPr>
              <a:t>, LIFSTO will be created and each LIFC holder will be rewarded with an amount corresponding to the height of his </a:t>
            </a:r>
            <a:r>
              <a:rPr lang="en-US" sz="1000" dirty="0" err="1">
                <a:solidFill>
                  <a:schemeClr val="bg1"/>
                </a:solidFill>
              </a:rPr>
              <a:t>tokenship</a:t>
            </a:r>
            <a:r>
              <a:rPr lang="en-US" sz="1000" dirty="0">
                <a:solidFill>
                  <a:schemeClr val="bg1"/>
                </a:solidFill>
              </a:rPr>
              <a:t> while preserving his tokens.
Thus, the community will be able to benefit from it through a conversion modality.
In addition, these LIFSTO may be converted into fiat currency after the IPO or the purchase of the company.
</a:t>
            </a:r>
            <a:endParaRPr lang="fr-FR" sz="1000" dirty="0">
              <a:solidFill>
                <a:schemeClr val="bg1"/>
              </a:solidFill>
            </a:endParaRPr>
          </a:p>
        </p:txBody>
      </p:sp>
      <p:sp>
        <p:nvSpPr>
          <p:cNvPr id="50" name="ZoneTexte 49">
            <a:extLst>
              <a:ext uri="{FF2B5EF4-FFF2-40B4-BE49-F238E27FC236}">
                <a16:creationId xmlns:a16="http://schemas.microsoft.com/office/drawing/2014/main" id="{B95CB955-F47E-4F4B-855B-44C876C8F2FA}"/>
              </a:ext>
            </a:extLst>
          </p:cNvPr>
          <p:cNvSpPr txBox="1"/>
          <p:nvPr/>
        </p:nvSpPr>
        <p:spPr>
          <a:xfrm>
            <a:off x="744869" y="3470019"/>
            <a:ext cx="3077019" cy="21544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SmartShare</a:t>
            </a:r>
          </a:p>
        </p:txBody>
      </p:sp>
      <p:sp>
        <p:nvSpPr>
          <p:cNvPr id="54" name="ZoneTexte 53">
            <a:extLst>
              <a:ext uri="{FF2B5EF4-FFF2-40B4-BE49-F238E27FC236}">
                <a16:creationId xmlns:a16="http://schemas.microsoft.com/office/drawing/2014/main" id="{4D7BB816-8845-4396-BADD-306069363102}"/>
              </a:ext>
            </a:extLst>
          </p:cNvPr>
          <p:cNvSpPr txBox="1"/>
          <p:nvPr/>
        </p:nvSpPr>
        <p:spPr>
          <a:xfrm>
            <a:off x="4798778" y="1265493"/>
            <a:ext cx="3453767" cy="616647"/>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000" dirty="0">
                <a:solidFill>
                  <a:prstClr val="white"/>
                </a:solidFill>
                <a:latin typeface="Urbane Light" panose="00000400000000000000" pitchFamily="50" charset="0"/>
              </a:rPr>
              <a:t>1% of the transaction fees will be used to buy back, occasionally, the LIFC on the markets to reduce the circulating supply.
</a:t>
            </a:r>
            <a:endParaRPr kumimoji="0" lang="fr-FR" sz="10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sp>
        <p:nvSpPr>
          <p:cNvPr id="55" name="ZoneTexte 54">
            <a:extLst>
              <a:ext uri="{FF2B5EF4-FFF2-40B4-BE49-F238E27FC236}">
                <a16:creationId xmlns:a16="http://schemas.microsoft.com/office/drawing/2014/main" id="{1EE13D83-2217-45CB-A3B2-E9F9F13874E5}"/>
              </a:ext>
            </a:extLst>
          </p:cNvPr>
          <p:cNvSpPr txBox="1"/>
          <p:nvPr/>
        </p:nvSpPr>
        <p:spPr>
          <a:xfrm>
            <a:off x="4798778" y="660042"/>
            <a:ext cx="3000236" cy="538609"/>
          </a:xfrm>
          <a:prstGeom prst="rect">
            <a:avLst/>
          </a:prstGeom>
          <a:noFill/>
        </p:spPr>
        <p:txBody>
          <a:bodyPr wrap="square" lIns="0" tIns="0" rIns="0" bIns="0" rtlCol="0" anchor="t">
            <a:spAutoFit/>
          </a:bodyPr>
          <a:lstStyle/>
          <a:p>
            <a:pPr lvl="0">
              <a:spcAft>
                <a:spcPts val="1200"/>
              </a:spcAft>
              <a:defRPr/>
            </a:pPr>
            <a:r>
              <a:rPr lang="fr-FR" sz="1400" dirty="0" err="1">
                <a:solidFill>
                  <a:srgbClr val="00FF72"/>
                </a:solidFill>
                <a:latin typeface="Urbane Medium" panose="00000600000000000000" pitchFamily="50" charset="0"/>
              </a:rPr>
              <a:t>Smartbacking</a:t>
            </a:r>
            <a:r>
              <a:rPr lang="fr-FR" sz="1400" dirty="0">
                <a:solidFill>
                  <a:srgbClr val="00FF72"/>
                </a:solidFill>
                <a:latin typeface="Urbane Medium" panose="00000600000000000000" pitchFamily="50" charset="0"/>
              </a:rPr>
              <a:t>:
</a:t>
            </a:r>
            <a:r>
              <a:rPr lang="fr-FR" sz="1100" dirty="0" err="1">
                <a:solidFill>
                  <a:schemeClr val="bg1"/>
                </a:solidFill>
                <a:latin typeface="Urbane Medium" panose="00000600000000000000" pitchFamily="50" charset="0"/>
              </a:rPr>
              <a:t>Deflationary</a:t>
            </a:r>
            <a:r>
              <a:rPr lang="fr-FR" sz="1100" dirty="0">
                <a:solidFill>
                  <a:schemeClr val="bg1"/>
                </a:solidFill>
                <a:latin typeface="Urbane Medium" panose="00000600000000000000" pitchFamily="50" charset="0"/>
              </a:rPr>
              <a:t> </a:t>
            </a:r>
            <a:r>
              <a:rPr lang="fr-FR" sz="1100" dirty="0" err="1">
                <a:solidFill>
                  <a:schemeClr val="bg1"/>
                </a:solidFill>
                <a:latin typeface="Urbane Medium" panose="00000600000000000000" pitchFamily="50" charset="0"/>
              </a:rPr>
              <a:t>economy</a:t>
            </a:r>
            <a:endParaRPr kumimoji="0" lang="fr-FR" sz="1100" b="0" i="0" u="none" strike="noStrike" kern="1200" cap="none" spc="0" normalizeH="0" baseline="0" noProof="0" dirty="0">
              <a:ln>
                <a:noFill/>
              </a:ln>
              <a:solidFill>
                <a:schemeClr val="bg1"/>
              </a:solidFill>
              <a:effectLst/>
              <a:uLnTx/>
              <a:uFillTx/>
              <a:latin typeface="Urbane Medium" panose="00000600000000000000" pitchFamily="50" charset="0"/>
              <a:ea typeface="+mn-ea"/>
              <a:cs typeface="+mn-cs"/>
            </a:endParaRPr>
          </a:p>
        </p:txBody>
      </p:sp>
      <p:pic>
        <p:nvPicPr>
          <p:cNvPr id="203" name="Graphique 202">
            <a:extLst>
              <a:ext uri="{FF2B5EF4-FFF2-40B4-BE49-F238E27FC236}">
                <a16:creationId xmlns:a16="http://schemas.microsoft.com/office/drawing/2014/main" id="{A767717A-CEBB-4A46-B31D-FE38230E9E6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9000000">
            <a:off x="9181892" y="446518"/>
            <a:ext cx="1762035" cy="1582771"/>
          </a:xfrm>
          <a:prstGeom prst="rect">
            <a:avLst/>
          </a:prstGeom>
        </p:spPr>
      </p:pic>
      <p:grpSp>
        <p:nvGrpSpPr>
          <p:cNvPr id="3" name="Groupe 2">
            <a:extLst>
              <a:ext uri="{FF2B5EF4-FFF2-40B4-BE49-F238E27FC236}">
                <a16:creationId xmlns:a16="http://schemas.microsoft.com/office/drawing/2014/main" id="{424D32B3-142F-4572-B47A-E0FAA664C24F}"/>
              </a:ext>
            </a:extLst>
          </p:cNvPr>
          <p:cNvGrpSpPr/>
          <p:nvPr/>
        </p:nvGrpSpPr>
        <p:grpSpPr>
          <a:xfrm>
            <a:off x="4778063" y="2572632"/>
            <a:ext cx="6638189" cy="3601142"/>
            <a:chOff x="4778063" y="2572632"/>
            <a:chExt cx="6638189" cy="3601142"/>
          </a:xfrm>
        </p:grpSpPr>
        <p:pic>
          <p:nvPicPr>
            <p:cNvPr id="13" name="Graphique 12">
              <a:extLst>
                <a:ext uri="{FF2B5EF4-FFF2-40B4-BE49-F238E27FC236}">
                  <a16:creationId xmlns:a16="http://schemas.microsoft.com/office/drawing/2014/main" id="{F87D57CB-7B86-4649-8D70-C25B3369D3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78063" y="2572632"/>
              <a:ext cx="6638189" cy="3601142"/>
            </a:xfrm>
            <a:prstGeom prst="rect">
              <a:avLst/>
            </a:prstGeom>
          </p:spPr>
        </p:pic>
        <p:pic>
          <p:nvPicPr>
            <p:cNvPr id="315" name="Image 314">
              <a:extLst>
                <a:ext uri="{FF2B5EF4-FFF2-40B4-BE49-F238E27FC236}">
                  <a16:creationId xmlns:a16="http://schemas.microsoft.com/office/drawing/2014/main" id="{51802AF6-77A7-4263-88AD-01D88A4FA358}"/>
                </a:ext>
              </a:extLst>
            </p:cNvPr>
            <p:cNvPicPr>
              <a:picLocks noChangeAspect="1"/>
            </p:cNvPicPr>
            <p:nvPr/>
          </p:nvPicPr>
          <p:blipFill>
            <a:blip r:embed="rId8" cstate="email">
              <a:extLst>
                <a:ext uri="{28A0092B-C50C-407E-A947-70E740481C1C}">
                  <a14:useLocalDpi xmlns:a14="http://schemas.microsoft.com/office/drawing/2010/main"/>
                </a:ext>
              </a:extLst>
            </a:blip>
            <a:srcRect r="27234"/>
            <a:stretch>
              <a:fillRect/>
            </a:stretch>
          </p:blipFill>
          <p:spPr>
            <a:xfrm>
              <a:off x="6186042" y="3558432"/>
              <a:ext cx="688219" cy="945802"/>
            </a:xfrm>
            <a:custGeom>
              <a:avLst/>
              <a:gdLst>
                <a:gd name="connsiteX0" fmla="*/ 0 w 688219"/>
                <a:gd name="connsiteY0" fmla="*/ 0 h 945802"/>
                <a:gd name="connsiteX1" fmla="*/ 655535 w 688219"/>
                <a:gd name="connsiteY1" fmla="*/ 0 h 945802"/>
                <a:gd name="connsiteX2" fmla="*/ 675294 w 688219"/>
                <a:gd name="connsiteY2" fmla="*/ 78094 h 945802"/>
                <a:gd name="connsiteX3" fmla="*/ 688219 w 688219"/>
                <a:gd name="connsiteY3" fmla="*/ 240575 h 945802"/>
                <a:gd name="connsiteX4" fmla="*/ 686655 w 688219"/>
                <a:gd name="connsiteY4" fmla="*/ 945802 h 945802"/>
                <a:gd name="connsiteX5" fmla="*/ 0 w 688219"/>
                <a:gd name="connsiteY5" fmla="*/ 945802 h 94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9" h="945802">
                  <a:moveTo>
                    <a:pt x="0" y="0"/>
                  </a:moveTo>
                  <a:lnTo>
                    <a:pt x="655535" y="0"/>
                  </a:lnTo>
                  <a:lnTo>
                    <a:pt x="675294" y="78094"/>
                  </a:lnTo>
                  <a:lnTo>
                    <a:pt x="688219" y="240575"/>
                  </a:lnTo>
                  <a:lnTo>
                    <a:pt x="686655" y="945802"/>
                  </a:lnTo>
                  <a:lnTo>
                    <a:pt x="0" y="945802"/>
                  </a:lnTo>
                  <a:close/>
                </a:path>
              </a:pathLst>
            </a:custGeom>
          </p:spPr>
        </p:pic>
        <p:pic>
          <p:nvPicPr>
            <p:cNvPr id="316" name="Image 315">
              <a:extLst>
                <a:ext uri="{FF2B5EF4-FFF2-40B4-BE49-F238E27FC236}">
                  <a16:creationId xmlns:a16="http://schemas.microsoft.com/office/drawing/2014/main" id="{271FAC12-3DAB-4B68-BFFE-1862EE013FC8}"/>
                </a:ext>
              </a:extLst>
            </p:cNvPr>
            <p:cNvPicPr>
              <a:picLocks noChangeAspect="1"/>
            </p:cNvPicPr>
            <p:nvPr/>
          </p:nvPicPr>
          <p:blipFill>
            <a:blip r:embed="rId8" cstate="email">
              <a:extLst>
                <a:ext uri="{28A0092B-C50C-407E-A947-70E740481C1C}">
                  <a14:useLocalDpi xmlns:a14="http://schemas.microsoft.com/office/drawing/2010/main"/>
                </a:ext>
              </a:extLst>
            </a:blip>
            <a:srcRect l="28366"/>
            <a:stretch>
              <a:fillRect/>
            </a:stretch>
          </p:blipFill>
          <p:spPr>
            <a:xfrm>
              <a:off x="9342225" y="3545732"/>
              <a:ext cx="677515" cy="945802"/>
            </a:xfrm>
            <a:custGeom>
              <a:avLst/>
              <a:gdLst>
                <a:gd name="connsiteX0" fmla="*/ 43130 w 677515"/>
                <a:gd name="connsiteY0" fmla="*/ 0 h 945802"/>
                <a:gd name="connsiteX1" fmla="*/ 677515 w 677515"/>
                <a:gd name="connsiteY1" fmla="*/ 0 h 945802"/>
                <a:gd name="connsiteX2" fmla="*/ 677515 w 677515"/>
                <a:gd name="connsiteY2" fmla="*/ 945802 h 945802"/>
                <a:gd name="connsiteX3" fmla="*/ 1472 w 677515"/>
                <a:gd name="connsiteY3" fmla="*/ 945802 h 945802"/>
                <a:gd name="connsiteX4" fmla="*/ 0 w 677515"/>
                <a:gd name="connsiteY4" fmla="*/ 281865 h 945802"/>
                <a:gd name="connsiteX5" fmla="*/ 12924 w 677515"/>
                <a:gd name="connsiteY5" fmla="*/ 119384 h 94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7515" h="945802">
                  <a:moveTo>
                    <a:pt x="43130" y="0"/>
                  </a:moveTo>
                  <a:lnTo>
                    <a:pt x="677515" y="0"/>
                  </a:lnTo>
                  <a:lnTo>
                    <a:pt x="677515" y="945802"/>
                  </a:lnTo>
                  <a:lnTo>
                    <a:pt x="1472" y="945802"/>
                  </a:lnTo>
                  <a:lnTo>
                    <a:pt x="0" y="281865"/>
                  </a:lnTo>
                  <a:lnTo>
                    <a:pt x="12924" y="119384"/>
                  </a:lnTo>
                  <a:close/>
                </a:path>
              </a:pathLst>
            </a:custGeom>
          </p:spPr>
        </p:pic>
      </p:grpSp>
      <p:grpSp>
        <p:nvGrpSpPr>
          <p:cNvPr id="21" name="Groupe 20">
            <a:extLst>
              <a:ext uri="{FF2B5EF4-FFF2-40B4-BE49-F238E27FC236}">
                <a16:creationId xmlns:a16="http://schemas.microsoft.com/office/drawing/2014/main" id="{370F72B9-37DD-4850-A5F8-2601E71114C0}"/>
              </a:ext>
            </a:extLst>
          </p:cNvPr>
          <p:cNvGrpSpPr/>
          <p:nvPr/>
        </p:nvGrpSpPr>
        <p:grpSpPr>
          <a:xfrm>
            <a:off x="7623940" y="3546658"/>
            <a:ext cx="946429" cy="946426"/>
            <a:chOff x="7804306" y="1828274"/>
            <a:chExt cx="1728314" cy="1728314"/>
          </a:xfrm>
        </p:grpSpPr>
        <p:sp>
          <p:nvSpPr>
            <p:cNvPr id="20" name="Ellipse 19">
              <a:extLst>
                <a:ext uri="{FF2B5EF4-FFF2-40B4-BE49-F238E27FC236}">
                  <a16:creationId xmlns:a16="http://schemas.microsoft.com/office/drawing/2014/main" id="{9F4F35AF-0899-4B65-AE49-2F8B3FE5C3E8}"/>
                </a:ext>
              </a:extLst>
            </p:cNvPr>
            <p:cNvSpPr/>
            <p:nvPr/>
          </p:nvSpPr>
          <p:spPr>
            <a:xfrm>
              <a:off x="7816844" y="1840814"/>
              <a:ext cx="1703241" cy="170323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aphique 2">
              <a:extLst>
                <a:ext uri="{FF2B5EF4-FFF2-40B4-BE49-F238E27FC236}">
                  <a16:creationId xmlns:a16="http://schemas.microsoft.com/office/drawing/2014/main" id="{CFF27982-9D92-43FD-B209-83DA1F62D1D7}"/>
                </a:ext>
              </a:extLst>
            </p:cNvPr>
            <p:cNvGrpSpPr/>
            <p:nvPr/>
          </p:nvGrpSpPr>
          <p:grpSpPr>
            <a:xfrm>
              <a:off x="7804306" y="1828274"/>
              <a:ext cx="1728314" cy="1728314"/>
              <a:chOff x="689687" y="446518"/>
              <a:chExt cx="2296884" cy="2296884"/>
            </a:xfrm>
            <a:solidFill>
              <a:srgbClr val="00FF72"/>
            </a:solidFill>
          </p:grpSpPr>
          <p:sp>
            <p:nvSpPr>
              <p:cNvPr id="32" name="Forme libre : forme 31">
                <a:extLst>
                  <a:ext uri="{FF2B5EF4-FFF2-40B4-BE49-F238E27FC236}">
                    <a16:creationId xmlns:a16="http://schemas.microsoft.com/office/drawing/2014/main" id="{D797105C-5DD5-4B68-BF2F-1DAE77F60E71}"/>
                  </a:ext>
                </a:extLst>
              </p:cNvPr>
              <p:cNvSpPr/>
              <p:nvPr/>
            </p:nvSpPr>
            <p:spPr>
              <a:xfrm>
                <a:off x="689687" y="446518"/>
                <a:ext cx="2296884" cy="2296884"/>
              </a:xfrm>
              <a:custGeom>
                <a:avLst/>
                <a:gdLst>
                  <a:gd name="connsiteX0" fmla="*/ 1148443 w 2296884"/>
                  <a:gd name="connsiteY0" fmla="*/ 18495 h 2296884"/>
                  <a:gd name="connsiteX1" fmla="*/ 2278390 w 2296884"/>
                  <a:gd name="connsiteY1" fmla="*/ 1148443 h 2296884"/>
                  <a:gd name="connsiteX2" fmla="*/ 1148443 w 2296884"/>
                  <a:gd name="connsiteY2" fmla="*/ 2278390 h 2296884"/>
                  <a:gd name="connsiteX3" fmla="*/ 18495 w 2296884"/>
                  <a:gd name="connsiteY3" fmla="*/ 1148443 h 2296884"/>
                  <a:gd name="connsiteX4" fmla="*/ 1148443 w 2296884"/>
                  <a:gd name="connsiteY4" fmla="*/ 18495 h 2296884"/>
                  <a:gd name="connsiteX5" fmla="*/ 1148443 w 2296884"/>
                  <a:gd name="connsiteY5" fmla="*/ 0 h 2296884"/>
                  <a:gd name="connsiteX6" fmla="*/ 0 w 2296884"/>
                  <a:gd name="connsiteY6" fmla="*/ 1148443 h 2296884"/>
                  <a:gd name="connsiteX7" fmla="*/ 1148443 w 2296884"/>
                  <a:gd name="connsiteY7" fmla="*/ 2296885 h 2296884"/>
                  <a:gd name="connsiteX8" fmla="*/ 2296885 w 2296884"/>
                  <a:gd name="connsiteY8" fmla="*/ 1148443 h 2296884"/>
                  <a:gd name="connsiteX9" fmla="*/ 1148443 w 2296884"/>
                  <a:gd name="connsiteY9" fmla="*/ 0 h 229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6884" h="2296884">
                    <a:moveTo>
                      <a:pt x="1148443" y="18495"/>
                    </a:moveTo>
                    <a:cubicBezTo>
                      <a:pt x="1771503" y="18495"/>
                      <a:pt x="2278390" y="525382"/>
                      <a:pt x="2278390" y="1148443"/>
                    </a:cubicBezTo>
                    <a:cubicBezTo>
                      <a:pt x="2278390" y="1771503"/>
                      <a:pt x="1771503" y="2278390"/>
                      <a:pt x="1148443" y="2278390"/>
                    </a:cubicBezTo>
                    <a:cubicBezTo>
                      <a:pt x="525382" y="2278390"/>
                      <a:pt x="18495" y="1771503"/>
                      <a:pt x="18495" y="1148443"/>
                    </a:cubicBezTo>
                    <a:cubicBezTo>
                      <a:pt x="18495" y="525382"/>
                      <a:pt x="525382" y="18495"/>
                      <a:pt x="1148443" y="18495"/>
                    </a:cubicBezTo>
                    <a:moveTo>
                      <a:pt x="1148443" y="0"/>
                    </a:moveTo>
                    <a:cubicBezTo>
                      <a:pt x="514401" y="0"/>
                      <a:pt x="0" y="514401"/>
                      <a:pt x="0" y="1148443"/>
                    </a:cubicBezTo>
                    <a:cubicBezTo>
                      <a:pt x="0" y="1782484"/>
                      <a:pt x="514401" y="2296885"/>
                      <a:pt x="1148443" y="2296885"/>
                    </a:cubicBezTo>
                    <a:cubicBezTo>
                      <a:pt x="1782484" y="2296885"/>
                      <a:pt x="2296885" y="1782484"/>
                      <a:pt x="2296885" y="1148443"/>
                    </a:cubicBezTo>
                    <a:cubicBezTo>
                      <a:pt x="2296885" y="514401"/>
                      <a:pt x="1782484" y="0"/>
                      <a:pt x="1148443" y="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orme libre : forme 32">
                <a:extLst>
                  <a:ext uri="{FF2B5EF4-FFF2-40B4-BE49-F238E27FC236}">
                    <a16:creationId xmlns:a16="http://schemas.microsoft.com/office/drawing/2014/main" id="{3BC31CA5-C329-4CD4-86D8-C0F5F39BBCEA}"/>
                  </a:ext>
                </a:extLst>
              </p:cNvPr>
              <p:cNvSpPr/>
              <p:nvPr/>
            </p:nvSpPr>
            <p:spPr>
              <a:xfrm>
                <a:off x="1016243" y="772497"/>
                <a:ext cx="1644348" cy="1644348"/>
              </a:xfrm>
              <a:custGeom>
                <a:avLst/>
                <a:gdLst>
                  <a:gd name="connsiteX0" fmla="*/ 821886 w 1644348"/>
                  <a:gd name="connsiteY0" fmla="*/ 56064 h 1644348"/>
                  <a:gd name="connsiteX1" fmla="*/ 1588284 w 1644348"/>
                  <a:gd name="connsiteY1" fmla="*/ 822463 h 1644348"/>
                  <a:gd name="connsiteX2" fmla="*/ 821886 w 1644348"/>
                  <a:gd name="connsiteY2" fmla="*/ 1588862 h 1644348"/>
                  <a:gd name="connsiteX3" fmla="*/ 55487 w 1644348"/>
                  <a:gd name="connsiteY3" fmla="*/ 822463 h 1644348"/>
                  <a:gd name="connsiteX4" fmla="*/ 821886 w 1644348"/>
                  <a:gd name="connsiteY4" fmla="*/ 56064 h 1644348"/>
                  <a:gd name="connsiteX5" fmla="*/ 821886 w 1644348"/>
                  <a:gd name="connsiteY5" fmla="*/ 0 h 1644348"/>
                  <a:gd name="connsiteX6" fmla="*/ 1 w 1644348"/>
                  <a:gd name="connsiteY6" fmla="*/ 822463 h 1644348"/>
                  <a:gd name="connsiteX7" fmla="*/ 822464 w 1644348"/>
                  <a:gd name="connsiteY7" fmla="*/ 1644348 h 1644348"/>
                  <a:gd name="connsiteX8" fmla="*/ 1644348 w 1644348"/>
                  <a:gd name="connsiteY8" fmla="*/ 821885 h 1644348"/>
                  <a:gd name="connsiteX9" fmla="*/ 821886 w 1644348"/>
                  <a:gd name="connsiteY9" fmla="*/ 0 h 1644348"/>
                  <a:gd name="connsiteX10" fmla="*/ 821886 w 1644348"/>
                  <a:gd name="connsiteY10" fmla="*/ 0 h 164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348" h="1644348">
                    <a:moveTo>
                      <a:pt x="821886" y="56064"/>
                    </a:moveTo>
                    <a:cubicBezTo>
                      <a:pt x="1244387" y="56064"/>
                      <a:pt x="1588284" y="399961"/>
                      <a:pt x="1588284" y="822463"/>
                    </a:cubicBezTo>
                    <a:cubicBezTo>
                      <a:pt x="1588284" y="1244965"/>
                      <a:pt x="1244387" y="1588862"/>
                      <a:pt x="821886" y="1588862"/>
                    </a:cubicBezTo>
                    <a:cubicBezTo>
                      <a:pt x="399384" y="1588862"/>
                      <a:pt x="55487" y="1244965"/>
                      <a:pt x="55487" y="822463"/>
                    </a:cubicBezTo>
                    <a:cubicBezTo>
                      <a:pt x="55487" y="399961"/>
                      <a:pt x="399384" y="56064"/>
                      <a:pt x="821886" y="56064"/>
                    </a:cubicBezTo>
                    <a:moveTo>
                      <a:pt x="821886" y="0"/>
                    </a:moveTo>
                    <a:cubicBezTo>
                      <a:pt x="367595" y="0"/>
                      <a:pt x="-577" y="368172"/>
                      <a:pt x="1" y="822463"/>
                    </a:cubicBezTo>
                    <a:cubicBezTo>
                      <a:pt x="1" y="1276754"/>
                      <a:pt x="368173" y="1644926"/>
                      <a:pt x="822464" y="1644348"/>
                    </a:cubicBezTo>
                    <a:cubicBezTo>
                      <a:pt x="1276754" y="1644348"/>
                      <a:pt x="1644348" y="1276176"/>
                      <a:pt x="1644348" y="821885"/>
                    </a:cubicBezTo>
                    <a:cubicBezTo>
                      <a:pt x="1644348" y="368172"/>
                      <a:pt x="1276176" y="0"/>
                      <a:pt x="821886" y="0"/>
                    </a:cubicBezTo>
                    <a:cubicBezTo>
                      <a:pt x="821886" y="0"/>
                      <a:pt x="821886" y="0"/>
                      <a:pt x="821886" y="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orme libre : forme 33">
                <a:extLst>
                  <a:ext uri="{FF2B5EF4-FFF2-40B4-BE49-F238E27FC236}">
                    <a16:creationId xmlns:a16="http://schemas.microsoft.com/office/drawing/2014/main" id="{5534E8EF-4EF7-40DC-8E46-8DFE380A8410}"/>
                  </a:ext>
                </a:extLst>
              </p:cNvPr>
              <p:cNvSpPr/>
              <p:nvPr/>
            </p:nvSpPr>
            <p:spPr>
              <a:xfrm>
                <a:off x="1641616" y="567893"/>
                <a:ext cx="106348" cy="137558"/>
              </a:xfrm>
              <a:custGeom>
                <a:avLst/>
                <a:gdLst>
                  <a:gd name="connsiteX0" fmla="*/ 0 w 106348"/>
                  <a:gd name="connsiteY0" fmla="*/ 2890 h 137558"/>
                  <a:gd name="connsiteX1" fmla="*/ 20807 w 106348"/>
                  <a:gd name="connsiteY1" fmla="*/ 0 h 137558"/>
                  <a:gd name="connsiteX2" fmla="*/ 38725 w 106348"/>
                  <a:gd name="connsiteY2" fmla="*/ 117330 h 137558"/>
                  <a:gd name="connsiteX3" fmla="*/ 103458 w 106348"/>
                  <a:gd name="connsiteY3" fmla="*/ 106926 h 137558"/>
                  <a:gd name="connsiteX4" fmla="*/ 106348 w 106348"/>
                  <a:gd name="connsiteY4" fmla="*/ 124265 h 137558"/>
                  <a:gd name="connsiteX5" fmla="*/ 20807 w 106348"/>
                  <a:gd name="connsiteY5" fmla="*/ 137559 h 137558"/>
                  <a:gd name="connsiteX6" fmla="*/ 0 w 106348"/>
                  <a:gd name="connsiteY6" fmla="*/ 2890 h 1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48" h="137558">
                    <a:moveTo>
                      <a:pt x="0" y="2890"/>
                    </a:moveTo>
                    <a:lnTo>
                      <a:pt x="20807" y="0"/>
                    </a:lnTo>
                    <a:lnTo>
                      <a:pt x="38725" y="117330"/>
                    </a:lnTo>
                    <a:lnTo>
                      <a:pt x="103458" y="106926"/>
                    </a:lnTo>
                    <a:lnTo>
                      <a:pt x="106348" y="124265"/>
                    </a:lnTo>
                    <a:lnTo>
                      <a:pt x="20807" y="137559"/>
                    </a:lnTo>
                    <a:lnTo>
                      <a:pt x="0" y="289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orme libre : forme 34">
                <a:extLst>
                  <a:ext uri="{FF2B5EF4-FFF2-40B4-BE49-F238E27FC236}">
                    <a16:creationId xmlns:a16="http://schemas.microsoft.com/office/drawing/2014/main" id="{E5BCA526-2943-44E7-ABE8-B0FD022D8ED6}"/>
                  </a:ext>
                </a:extLst>
              </p:cNvPr>
              <p:cNvSpPr/>
              <p:nvPr/>
            </p:nvSpPr>
            <p:spPr>
              <a:xfrm>
                <a:off x="1777441" y="537838"/>
                <a:ext cx="69357" cy="152008"/>
              </a:xfrm>
              <a:custGeom>
                <a:avLst/>
                <a:gdLst>
                  <a:gd name="connsiteX0" fmla="*/ 45660 w 69357"/>
                  <a:gd name="connsiteY0" fmla="*/ 66467 h 152008"/>
                  <a:gd name="connsiteX1" fmla="*/ 0 w 69357"/>
                  <a:gd name="connsiteY1" fmla="*/ 67045 h 152008"/>
                  <a:gd name="connsiteX2" fmla="*/ 0 w 69357"/>
                  <a:gd name="connsiteY2" fmla="*/ 50284 h 152008"/>
                  <a:gd name="connsiteX3" fmla="*/ 66467 w 69357"/>
                  <a:gd name="connsiteY3" fmla="*/ 49128 h 152008"/>
                  <a:gd name="connsiteX4" fmla="*/ 68201 w 69357"/>
                  <a:gd name="connsiteY4" fmla="*/ 151430 h 152008"/>
                  <a:gd name="connsiteX5" fmla="*/ 47394 w 69357"/>
                  <a:gd name="connsiteY5" fmla="*/ 152008 h 152008"/>
                  <a:gd name="connsiteX6" fmla="*/ 45660 w 69357"/>
                  <a:gd name="connsiteY6" fmla="*/ 66467 h 152008"/>
                  <a:gd name="connsiteX7" fmla="*/ 38147 w 69357"/>
                  <a:gd name="connsiteY7" fmla="*/ 15027 h 152008"/>
                  <a:gd name="connsiteX8" fmla="*/ 54330 w 69357"/>
                  <a:gd name="connsiteY8" fmla="*/ 0 h 152008"/>
                  <a:gd name="connsiteX9" fmla="*/ 69357 w 69357"/>
                  <a:gd name="connsiteY9" fmla="*/ 14449 h 152008"/>
                  <a:gd name="connsiteX10" fmla="*/ 53174 w 69357"/>
                  <a:gd name="connsiteY10" fmla="*/ 29477 h 152008"/>
                  <a:gd name="connsiteX11" fmla="*/ 38147 w 69357"/>
                  <a:gd name="connsiteY11" fmla="*/ 15027 h 15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357" h="152008">
                    <a:moveTo>
                      <a:pt x="45660" y="66467"/>
                    </a:moveTo>
                    <a:lnTo>
                      <a:pt x="0" y="67045"/>
                    </a:lnTo>
                    <a:lnTo>
                      <a:pt x="0" y="50284"/>
                    </a:lnTo>
                    <a:lnTo>
                      <a:pt x="66467" y="49128"/>
                    </a:lnTo>
                    <a:lnTo>
                      <a:pt x="68201" y="151430"/>
                    </a:lnTo>
                    <a:lnTo>
                      <a:pt x="47394" y="152008"/>
                    </a:lnTo>
                    <a:lnTo>
                      <a:pt x="45660" y="66467"/>
                    </a:lnTo>
                    <a:close/>
                    <a:moveTo>
                      <a:pt x="38147" y="15027"/>
                    </a:moveTo>
                    <a:cubicBezTo>
                      <a:pt x="38725" y="6358"/>
                      <a:pt x="45660" y="0"/>
                      <a:pt x="54330" y="0"/>
                    </a:cubicBezTo>
                    <a:cubicBezTo>
                      <a:pt x="62422" y="578"/>
                      <a:pt x="68779" y="6358"/>
                      <a:pt x="69357" y="14449"/>
                    </a:cubicBezTo>
                    <a:cubicBezTo>
                      <a:pt x="68779" y="23119"/>
                      <a:pt x="61844" y="29477"/>
                      <a:pt x="53174" y="29477"/>
                    </a:cubicBezTo>
                    <a:cubicBezTo>
                      <a:pt x="45082" y="28899"/>
                      <a:pt x="38725" y="23119"/>
                      <a:pt x="38147" y="15027"/>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orme libre : forme 35">
                <a:extLst>
                  <a:ext uri="{FF2B5EF4-FFF2-40B4-BE49-F238E27FC236}">
                    <a16:creationId xmlns:a16="http://schemas.microsoft.com/office/drawing/2014/main" id="{94FC5BFE-4239-4DDE-9CC1-D02D0F5BBA8C}"/>
                  </a:ext>
                </a:extLst>
              </p:cNvPr>
              <p:cNvSpPr/>
              <p:nvPr/>
            </p:nvSpPr>
            <p:spPr>
              <a:xfrm>
                <a:off x="1916734" y="550058"/>
                <a:ext cx="107503" cy="146724"/>
              </a:xfrm>
              <a:custGeom>
                <a:avLst/>
                <a:gdLst>
                  <a:gd name="connsiteX0" fmla="*/ 2312 w 107503"/>
                  <a:gd name="connsiteY0" fmla="*/ 40954 h 146724"/>
                  <a:gd name="connsiteX1" fmla="*/ 31211 w 107503"/>
                  <a:gd name="connsiteY1" fmla="*/ 43266 h 146724"/>
                  <a:gd name="connsiteX2" fmla="*/ 91321 w 107503"/>
                  <a:gd name="connsiteY2" fmla="*/ 50780 h 146724"/>
                  <a:gd name="connsiteX3" fmla="*/ 89009 w 107503"/>
                  <a:gd name="connsiteY3" fmla="*/ 66963 h 146724"/>
                  <a:gd name="connsiteX4" fmla="*/ 0 w 107503"/>
                  <a:gd name="connsiteY4" fmla="*/ 55981 h 146724"/>
                  <a:gd name="connsiteX5" fmla="*/ 2312 w 107503"/>
                  <a:gd name="connsiteY5" fmla="*/ 40954 h 146724"/>
                  <a:gd name="connsiteX6" fmla="*/ 31789 w 107503"/>
                  <a:gd name="connsiteY6" fmla="*/ 36330 h 146724"/>
                  <a:gd name="connsiteX7" fmla="*/ 78605 w 107503"/>
                  <a:gd name="connsiteY7" fmla="*/ 496 h 146724"/>
                  <a:gd name="connsiteX8" fmla="*/ 107504 w 107503"/>
                  <a:gd name="connsiteY8" fmla="*/ 9743 h 146724"/>
                  <a:gd name="connsiteX9" fmla="*/ 101146 w 107503"/>
                  <a:gd name="connsiteY9" fmla="*/ 24771 h 146724"/>
                  <a:gd name="connsiteX10" fmla="*/ 78605 w 107503"/>
                  <a:gd name="connsiteY10" fmla="*/ 17257 h 146724"/>
                  <a:gd name="connsiteX11" fmla="*/ 52018 w 107503"/>
                  <a:gd name="connsiteY11" fmla="*/ 38642 h 146724"/>
                  <a:gd name="connsiteX12" fmla="*/ 38725 w 107503"/>
                  <a:gd name="connsiteY12" fmla="*/ 146724 h 146724"/>
                  <a:gd name="connsiteX13" fmla="*/ 18495 w 107503"/>
                  <a:gd name="connsiteY13" fmla="*/ 144412 h 146724"/>
                  <a:gd name="connsiteX14" fmla="*/ 31789 w 107503"/>
                  <a:gd name="connsiteY14" fmla="*/ 36330 h 1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503" h="146724">
                    <a:moveTo>
                      <a:pt x="2312" y="40954"/>
                    </a:moveTo>
                    <a:lnTo>
                      <a:pt x="31211" y="43266"/>
                    </a:lnTo>
                    <a:lnTo>
                      <a:pt x="91321" y="50780"/>
                    </a:lnTo>
                    <a:lnTo>
                      <a:pt x="89009" y="66963"/>
                    </a:lnTo>
                    <a:lnTo>
                      <a:pt x="0" y="55981"/>
                    </a:lnTo>
                    <a:lnTo>
                      <a:pt x="2312" y="40954"/>
                    </a:lnTo>
                    <a:close/>
                    <a:moveTo>
                      <a:pt x="31789" y="36330"/>
                    </a:moveTo>
                    <a:cubicBezTo>
                      <a:pt x="34679" y="12055"/>
                      <a:pt x="49706" y="-2972"/>
                      <a:pt x="78605" y="496"/>
                    </a:cubicBezTo>
                    <a:cubicBezTo>
                      <a:pt x="89009" y="1652"/>
                      <a:pt x="98256" y="5119"/>
                      <a:pt x="107504" y="9743"/>
                    </a:cubicBezTo>
                    <a:lnTo>
                      <a:pt x="101146" y="24771"/>
                    </a:lnTo>
                    <a:cubicBezTo>
                      <a:pt x="94210" y="20725"/>
                      <a:pt x="86697" y="18413"/>
                      <a:pt x="78605" y="17257"/>
                    </a:cubicBezTo>
                    <a:cubicBezTo>
                      <a:pt x="61844" y="14945"/>
                      <a:pt x="53752" y="23037"/>
                      <a:pt x="52018" y="38642"/>
                    </a:cubicBezTo>
                    <a:lnTo>
                      <a:pt x="38725" y="146724"/>
                    </a:lnTo>
                    <a:lnTo>
                      <a:pt x="18495" y="144412"/>
                    </a:lnTo>
                    <a:lnTo>
                      <a:pt x="31789" y="3633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orme libre : forme 36">
                <a:extLst>
                  <a:ext uri="{FF2B5EF4-FFF2-40B4-BE49-F238E27FC236}">
                    <a16:creationId xmlns:a16="http://schemas.microsoft.com/office/drawing/2014/main" id="{B447C7F6-B320-40C3-9406-AAC924D526AD}"/>
                  </a:ext>
                </a:extLst>
              </p:cNvPr>
              <p:cNvSpPr/>
              <p:nvPr/>
            </p:nvSpPr>
            <p:spPr>
              <a:xfrm>
                <a:off x="2035385" y="617442"/>
                <a:ext cx="101479" cy="108632"/>
              </a:xfrm>
              <a:custGeom>
                <a:avLst/>
                <a:gdLst>
                  <a:gd name="connsiteX0" fmla="*/ 2146 w 101479"/>
                  <a:gd name="connsiteY0" fmla="*/ 40038 h 108632"/>
                  <a:gd name="connsiteX1" fmla="*/ 63990 w 101479"/>
                  <a:gd name="connsiteY1" fmla="*/ 1313 h 108632"/>
                  <a:gd name="connsiteX2" fmla="*/ 66302 w 101479"/>
                  <a:gd name="connsiteY2" fmla="*/ 1891 h 108632"/>
                  <a:gd name="connsiteX3" fmla="*/ 99246 w 101479"/>
                  <a:gd name="connsiteY3" fmla="*/ 60267 h 108632"/>
                  <a:gd name="connsiteX4" fmla="*/ 95779 w 101479"/>
                  <a:gd name="connsiteY4" fmla="*/ 70671 h 108632"/>
                  <a:gd name="connsiteX5" fmla="*/ 14862 w 101479"/>
                  <a:gd name="connsiteY5" fmla="*/ 49286 h 108632"/>
                  <a:gd name="connsiteX6" fmla="*/ 18908 w 101479"/>
                  <a:gd name="connsiteY6" fmla="*/ 34836 h 108632"/>
                  <a:gd name="connsiteX7" fmla="*/ 87109 w 101479"/>
                  <a:gd name="connsiteY7" fmla="*/ 53331 h 108632"/>
                  <a:gd name="connsiteX8" fmla="*/ 81329 w 101479"/>
                  <a:gd name="connsiteY8" fmla="*/ 57377 h 108632"/>
                  <a:gd name="connsiteX9" fmla="*/ 62834 w 101479"/>
                  <a:gd name="connsiteY9" fmla="*/ 18075 h 108632"/>
                  <a:gd name="connsiteX10" fmla="*/ 21797 w 101479"/>
                  <a:gd name="connsiteY10" fmla="*/ 45818 h 108632"/>
                  <a:gd name="connsiteX11" fmla="*/ 48384 w 101479"/>
                  <a:gd name="connsiteY11" fmla="*/ 91478 h 108632"/>
                  <a:gd name="connsiteX12" fmla="*/ 79595 w 101479"/>
                  <a:gd name="connsiteY12" fmla="*/ 90322 h 108632"/>
                  <a:gd name="connsiteX13" fmla="*/ 83063 w 101479"/>
                  <a:gd name="connsiteY13" fmla="*/ 104771 h 108632"/>
                  <a:gd name="connsiteX14" fmla="*/ 41449 w 101479"/>
                  <a:gd name="connsiteY14" fmla="*/ 105927 h 108632"/>
                  <a:gd name="connsiteX15" fmla="*/ 2146 w 101479"/>
                  <a:gd name="connsiteY15" fmla="*/ 40038 h 10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479" h="108632">
                    <a:moveTo>
                      <a:pt x="2146" y="40038"/>
                    </a:moveTo>
                    <a:cubicBezTo>
                      <a:pt x="8504" y="12295"/>
                      <a:pt x="36247" y="-5044"/>
                      <a:pt x="63990" y="1313"/>
                    </a:cubicBezTo>
                    <a:cubicBezTo>
                      <a:pt x="64568" y="1313"/>
                      <a:pt x="65724" y="1891"/>
                      <a:pt x="66302" y="1891"/>
                    </a:cubicBezTo>
                    <a:cubicBezTo>
                      <a:pt x="95201" y="9405"/>
                      <a:pt x="106760" y="33102"/>
                      <a:pt x="99246" y="60267"/>
                    </a:cubicBezTo>
                    <a:cubicBezTo>
                      <a:pt x="98091" y="63735"/>
                      <a:pt x="96935" y="67203"/>
                      <a:pt x="95779" y="70671"/>
                    </a:cubicBezTo>
                    <a:lnTo>
                      <a:pt x="14862" y="49286"/>
                    </a:lnTo>
                    <a:lnTo>
                      <a:pt x="18908" y="34836"/>
                    </a:lnTo>
                    <a:lnTo>
                      <a:pt x="87109" y="53331"/>
                    </a:lnTo>
                    <a:lnTo>
                      <a:pt x="81329" y="57377"/>
                    </a:lnTo>
                    <a:cubicBezTo>
                      <a:pt x="87109" y="35992"/>
                      <a:pt x="79595" y="22699"/>
                      <a:pt x="62834" y="18075"/>
                    </a:cubicBezTo>
                    <a:cubicBezTo>
                      <a:pt x="46073" y="13451"/>
                      <a:pt x="28155" y="22699"/>
                      <a:pt x="21797" y="45818"/>
                    </a:cubicBezTo>
                    <a:cubicBezTo>
                      <a:pt x="15440" y="70093"/>
                      <a:pt x="27577" y="85698"/>
                      <a:pt x="48384" y="91478"/>
                    </a:cubicBezTo>
                    <a:cubicBezTo>
                      <a:pt x="58788" y="94368"/>
                      <a:pt x="69192" y="93790"/>
                      <a:pt x="79595" y="90322"/>
                    </a:cubicBezTo>
                    <a:lnTo>
                      <a:pt x="83063" y="104771"/>
                    </a:lnTo>
                    <a:cubicBezTo>
                      <a:pt x="69770" y="109395"/>
                      <a:pt x="55320" y="109973"/>
                      <a:pt x="41449" y="105927"/>
                    </a:cubicBezTo>
                    <a:cubicBezTo>
                      <a:pt x="11972" y="98414"/>
                      <a:pt x="-6524" y="72983"/>
                      <a:pt x="2146" y="4003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orme libre : forme 37">
                <a:extLst>
                  <a:ext uri="{FF2B5EF4-FFF2-40B4-BE49-F238E27FC236}">
                    <a16:creationId xmlns:a16="http://schemas.microsoft.com/office/drawing/2014/main" id="{2038EB1C-2A88-4B0F-91EE-253400DABD7F}"/>
                  </a:ext>
                </a:extLst>
              </p:cNvPr>
              <p:cNvSpPr/>
              <p:nvPr/>
            </p:nvSpPr>
            <p:spPr>
              <a:xfrm>
                <a:off x="2164175" y="632120"/>
                <a:ext cx="121308" cy="139546"/>
              </a:xfrm>
              <a:custGeom>
                <a:avLst/>
                <a:gdLst>
                  <a:gd name="connsiteX0" fmla="*/ 7447 w 121308"/>
                  <a:gd name="connsiteY0" fmla="*/ 46167 h 139546"/>
                  <a:gd name="connsiteX1" fmla="*/ 92410 w 121308"/>
                  <a:gd name="connsiteY1" fmla="*/ 5130 h 139546"/>
                  <a:gd name="connsiteX2" fmla="*/ 121309 w 121308"/>
                  <a:gd name="connsiteY2" fmla="*/ 35763 h 139546"/>
                  <a:gd name="connsiteX3" fmla="*/ 105125 w 121308"/>
                  <a:gd name="connsiteY3" fmla="*/ 43277 h 139546"/>
                  <a:gd name="connsiteX4" fmla="*/ 84896 w 121308"/>
                  <a:gd name="connsiteY4" fmla="*/ 22469 h 139546"/>
                  <a:gd name="connsiteX5" fmla="*/ 27098 w 121308"/>
                  <a:gd name="connsiteY5" fmla="*/ 54258 h 139546"/>
                  <a:gd name="connsiteX6" fmla="*/ 44437 w 121308"/>
                  <a:gd name="connsiteY6" fmla="*/ 118992 h 139546"/>
                  <a:gd name="connsiteX7" fmla="*/ 76804 w 121308"/>
                  <a:gd name="connsiteY7" fmla="*/ 117258 h 139546"/>
                  <a:gd name="connsiteX8" fmla="*/ 82584 w 121308"/>
                  <a:gd name="connsiteY8" fmla="*/ 133441 h 139546"/>
                  <a:gd name="connsiteX9" fmla="*/ 35190 w 121308"/>
                  <a:gd name="connsiteY9" fmla="*/ 135175 h 139546"/>
                  <a:gd name="connsiteX10" fmla="*/ 7447 w 121308"/>
                  <a:gd name="connsiteY10" fmla="*/ 46167 h 13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08" h="139546">
                    <a:moveTo>
                      <a:pt x="7447" y="46167"/>
                    </a:moveTo>
                    <a:cubicBezTo>
                      <a:pt x="24786" y="5708"/>
                      <a:pt x="59465" y="-8741"/>
                      <a:pt x="92410" y="5130"/>
                    </a:cubicBezTo>
                    <a:cubicBezTo>
                      <a:pt x="105703" y="10910"/>
                      <a:pt x="116107" y="21891"/>
                      <a:pt x="121309" y="35763"/>
                    </a:cubicBezTo>
                    <a:lnTo>
                      <a:pt x="105125" y="43277"/>
                    </a:lnTo>
                    <a:cubicBezTo>
                      <a:pt x="101657" y="34029"/>
                      <a:pt x="94143" y="26515"/>
                      <a:pt x="84896" y="22469"/>
                    </a:cubicBezTo>
                    <a:cubicBezTo>
                      <a:pt x="62355" y="13222"/>
                      <a:pt x="39814" y="24781"/>
                      <a:pt x="27098" y="54258"/>
                    </a:cubicBezTo>
                    <a:cubicBezTo>
                      <a:pt x="14383" y="83735"/>
                      <a:pt x="21318" y="109166"/>
                      <a:pt x="44437" y="118992"/>
                    </a:cubicBezTo>
                    <a:cubicBezTo>
                      <a:pt x="54841" y="123038"/>
                      <a:pt x="66979" y="122460"/>
                      <a:pt x="76804" y="117258"/>
                    </a:cubicBezTo>
                    <a:lnTo>
                      <a:pt x="82584" y="133441"/>
                    </a:lnTo>
                    <a:cubicBezTo>
                      <a:pt x="68134" y="140955"/>
                      <a:pt x="50217" y="141533"/>
                      <a:pt x="35190" y="135175"/>
                    </a:cubicBezTo>
                    <a:cubicBezTo>
                      <a:pt x="4557" y="121882"/>
                      <a:pt x="-9893" y="87781"/>
                      <a:pt x="7447" y="46167"/>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orme libre : forme 38">
                <a:extLst>
                  <a:ext uri="{FF2B5EF4-FFF2-40B4-BE49-F238E27FC236}">
                    <a16:creationId xmlns:a16="http://schemas.microsoft.com/office/drawing/2014/main" id="{4CC46B5D-D721-4B01-BBE6-73EFA8452A52}"/>
                  </a:ext>
                </a:extLst>
              </p:cNvPr>
              <p:cNvSpPr/>
              <p:nvPr/>
            </p:nvSpPr>
            <p:spPr>
              <a:xfrm>
                <a:off x="2276793" y="720471"/>
                <a:ext cx="104044" cy="106364"/>
              </a:xfrm>
              <a:custGeom>
                <a:avLst/>
                <a:gdLst>
                  <a:gd name="connsiteX0" fmla="*/ 8113 w 104044"/>
                  <a:gd name="connsiteY0" fmla="*/ 27173 h 106364"/>
                  <a:gd name="connsiteX1" fmla="*/ 79204 w 104044"/>
                  <a:gd name="connsiteY1" fmla="*/ 7522 h 106364"/>
                  <a:gd name="connsiteX2" fmla="*/ 95388 w 104044"/>
                  <a:gd name="connsiteY2" fmla="*/ 79191 h 106364"/>
                  <a:gd name="connsiteX3" fmla="*/ 24875 w 104044"/>
                  <a:gd name="connsiteY3" fmla="*/ 98842 h 106364"/>
                  <a:gd name="connsiteX4" fmla="*/ 8113 w 104044"/>
                  <a:gd name="connsiteY4" fmla="*/ 27173 h 106364"/>
                  <a:gd name="connsiteX5" fmla="*/ 77471 w 104044"/>
                  <a:gd name="connsiteY5" fmla="*/ 68210 h 106364"/>
                  <a:gd name="connsiteX6" fmla="*/ 71113 w 104044"/>
                  <a:gd name="connsiteY6" fmla="*/ 21971 h 106364"/>
                  <a:gd name="connsiteX7" fmla="*/ 27186 w 104044"/>
                  <a:gd name="connsiteY7" fmla="*/ 38155 h 106364"/>
                  <a:gd name="connsiteX8" fmla="*/ 34122 w 104044"/>
                  <a:gd name="connsiteY8" fmla="*/ 84393 h 106364"/>
                  <a:gd name="connsiteX9" fmla="*/ 77471 w 104044"/>
                  <a:gd name="connsiteY9" fmla="*/ 68210 h 10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44" h="106364">
                    <a:moveTo>
                      <a:pt x="8113" y="27173"/>
                    </a:moveTo>
                    <a:cubicBezTo>
                      <a:pt x="25453" y="-1726"/>
                      <a:pt x="56085" y="-6350"/>
                      <a:pt x="79204" y="7522"/>
                    </a:cubicBezTo>
                    <a:cubicBezTo>
                      <a:pt x="102324" y="21393"/>
                      <a:pt x="112727" y="50292"/>
                      <a:pt x="95388" y="79191"/>
                    </a:cubicBezTo>
                    <a:cubicBezTo>
                      <a:pt x="78049" y="108090"/>
                      <a:pt x="47416" y="112714"/>
                      <a:pt x="24875" y="98842"/>
                    </a:cubicBezTo>
                    <a:cubicBezTo>
                      <a:pt x="2333" y="84971"/>
                      <a:pt x="-8648" y="56072"/>
                      <a:pt x="8113" y="27173"/>
                    </a:cubicBezTo>
                    <a:close/>
                    <a:moveTo>
                      <a:pt x="77471" y="68210"/>
                    </a:moveTo>
                    <a:cubicBezTo>
                      <a:pt x="88452" y="49136"/>
                      <a:pt x="86140" y="31219"/>
                      <a:pt x="71113" y="21971"/>
                    </a:cubicBezTo>
                    <a:cubicBezTo>
                      <a:pt x="56085" y="12724"/>
                      <a:pt x="38168" y="19082"/>
                      <a:pt x="27186" y="38155"/>
                    </a:cubicBezTo>
                    <a:cubicBezTo>
                      <a:pt x="16205" y="57228"/>
                      <a:pt x="18517" y="75145"/>
                      <a:pt x="34122" y="84393"/>
                    </a:cubicBezTo>
                    <a:cubicBezTo>
                      <a:pt x="49728" y="93641"/>
                      <a:pt x="65911" y="87283"/>
                      <a:pt x="77471" y="6821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orme libre : forme 39">
                <a:extLst>
                  <a:ext uri="{FF2B5EF4-FFF2-40B4-BE49-F238E27FC236}">
                    <a16:creationId xmlns:a16="http://schemas.microsoft.com/office/drawing/2014/main" id="{85EE32DC-B79D-486A-B686-B7AD62CB0FF8}"/>
                  </a:ext>
                </a:extLst>
              </p:cNvPr>
              <p:cNvSpPr/>
              <p:nvPr/>
            </p:nvSpPr>
            <p:spPr>
              <a:xfrm>
                <a:off x="2406281" y="773661"/>
                <a:ext cx="108074" cy="129459"/>
              </a:xfrm>
              <a:custGeom>
                <a:avLst/>
                <a:gdLst>
                  <a:gd name="connsiteX0" fmla="*/ 53752 w 108074"/>
                  <a:gd name="connsiteY0" fmla="*/ 49698 h 129459"/>
                  <a:gd name="connsiteX1" fmla="*/ 18495 w 108074"/>
                  <a:gd name="connsiteY1" fmla="*/ 21378 h 129459"/>
                  <a:gd name="connsiteX2" fmla="*/ 28899 w 108074"/>
                  <a:gd name="connsiteY2" fmla="*/ 8662 h 129459"/>
                  <a:gd name="connsiteX3" fmla="*/ 80339 w 108074"/>
                  <a:gd name="connsiteY3" fmla="*/ 50276 h 129459"/>
                  <a:gd name="connsiteX4" fmla="*/ 16183 w 108074"/>
                  <a:gd name="connsiteY4" fmla="*/ 129459 h 129459"/>
                  <a:gd name="connsiteX5" fmla="*/ 0 w 108074"/>
                  <a:gd name="connsiteY5" fmla="*/ 116744 h 129459"/>
                  <a:gd name="connsiteX6" fmla="*/ 53752 w 108074"/>
                  <a:gd name="connsiteY6" fmla="*/ 49698 h 129459"/>
                  <a:gd name="connsiteX7" fmla="*/ 80339 w 108074"/>
                  <a:gd name="connsiteY7" fmla="*/ 5772 h 129459"/>
                  <a:gd name="connsiteX8" fmla="*/ 102302 w 108074"/>
                  <a:gd name="connsiteY8" fmla="*/ 3460 h 129459"/>
                  <a:gd name="connsiteX9" fmla="*/ 104614 w 108074"/>
                  <a:gd name="connsiteY9" fmla="*/ 25423 h 129459"/>
                  <a:gd name="connsiteX10" fmla="*/ 82651 w 108074"/>
                  <a:gd name="connsiteY10" fmla="*/ 26579 h 129459"/>
                  <a:gd name="connsiteX11" fmla="*/ 80339 w 108074"/>
                  <a:gd name="connsiteY11" fmla="*/ 5772 h 129459"/>
                  <a:gd name="connsiteX12" fmla="*/ 80339 w 108074"/>
                  <a:gd name="connsiteY12" fmla="*/ 5772 h 12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74" h="129459">
                    <a:moveTo>
                      <a:pt x="53752" y="49698"/>
                    </a:moveTo>
                    <a:lnTo>
                      <a:pt x="18495" y="21378"/>
                    </a:lnTo>
                    <a:lnTo>
                      <a:pt x="28899" y="8662"/>
                    </a:lnTo>
                    <a:lnTo>
                      <a:pt x="80339" y="50276"/>
                    </a:lnTo>
                    <a:lnTo>
                      <a:pt x="16183" y="129459"/>
                    </a:lnTo>
                    <a:lnTo>
                      <a:pt x="0" y="116744"/>
                    </a:lnTo>
                    <a:lnTo>
                      <a:pt x="53752" y="49698"/>
                    </a:lnTo>
                    <a:close/>
                    <a:moveTo>
                      <a:pt x="80339" y="5772"/>
                    </a:moveTo>
                    <a:cubicBezTo>
                      <a:pt x="85541" y="-1164"/>
                      <a:pt x="95366" y="-1742"/>
                      <a:pt x="102302" y="3460"/>
                    </a:cubicBezTo>
                    <a:cubicBezTo>
                      <a:pt x="109238" y="8662"/>
                      <a:pt x="109816" y="18488"/>
                      <a:pt x="104614" y="25423"/>
                    </a:cubicBezTo>
                    <a:cubicBezTo>
                      <a:pt x="98834" y="31781"/>
                      <a:pt x="89009" y="32359"/>
                      <a:pt x="82651" y="26579"/>
                    </a:cubicBezTo>
                    <a:cubicBezTo>
                      <a:pt x="76871" y="21378"/>
                      <a:pt x="75715" y="12708"/>
                      <a:pt x="80339" y="5772"/>
                    </a:cubicBezTo>
                    <a:lnTo>
                      <a:pt x="80339" y="5772"/>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orme libre : forme 40">
                <a:extLst>
                  <a:ext uri="{FF2B5EF4-FFF2-40B4-BE49-F238E27FC236}">
                    <a16:creationId xmlns:a16="http://schemas.microsoft.com/office/drawing/2014/main" id="{80AE3534-92B6-44B4-8FCE-EB2EED605717}"/>
                  </a:ext>
                </a:extLst>
              </p:cNvPr>
              <p:cNvSpPr/>
              <p:nvPr/>
            </p:nvSpPr>
            <p:spPr>
              <a:xfrm>
                <a:off x="2467547" y="872487"/>
                <a:ext cx="125499" cy="136402"/>
              </a:xfrm>
              <a:custGeom>
                <a:avLst/>
                <a:gdLst>
                  <a:gd name="connsiteX0" fmla="*/ 73981 w 125499"/>
                  <a:gd name="connsiteY0" fmla="*/ 0 h 136402"/>
                  <a:gd name="connsiteX1" fmla="*/ 85541 w 125499"/>
                  <a:gd name="connsiteY1" fmla="*/ 12138 h 136402"/>
                  <a:gd name="connsiteX2" fmla="*/ 75137 w 125499"/>
                  <a:gd name="connsiteY2" fmla="*/ 24853 h 136402"/>
                  <a:gd name="connsiteX3" fmla="*/ 75715 w 125499"/>
                  <a:gd name="connsiteY3" fmla="*/ 25431 h 136402"/>
                  <a:gd name="connsiteX4" fmla="*/ 115018 w 125499"/>
                  <a:gd name="connsiteY4" fmla="*/ 39880 h 136402"/>
                  <a:gd name="connsiteX5" fmla="*/ 108660 w 125499"/>
                  <a:gd name="connsiteY5" fmla="*/ 93055 h 136402"/>
                  <a:gd name="connsiteX6" fmla="*/ 62422 w 125499"/>
                  <a:gd name="connsiteY6" fmla="*/ 136403 h 136402"/>
                  <a:gd name="connsiteX7" fmla="*/ 48550 w 125499"/>
                  <a:gd name="connsiteY7" fmla="*/ 121375 h 136402"/>
                  <a:gd name="connsiteX8" fmla="*/ 92476 w 125499"/>
                  <a:gd name="connsiteY8" fmla="*/ 79761 h 136402"/>
                  <a:gd name="connsiteX9" fmla="*/ 97100 w 125499"/>
                  <a:gd name="connsiteY9" fmla="*/ 46816 h 136402"/>
                  <a:gd name="connsiteX10" fmla="*/ 65311 w 125499"/>
                  <a:gd name="connsiteY10" fmla="*/ 36991 h 136402"/>
                  <a:gd name="connsiteX11" fmla="*/ 14449 w 125499"/>
                  <a:gd name="connsiteY11" fmla="*/ 84963 h 136402"/>
                  <a:gd name="connsiteX12" fmla="*/ 0 w 125499"/>
                  <a:gd name="connsiteY12" fmla="*/ 69935 h 136402"/>
                  <a:gd name="connsiteX13" fmla="*/ 73981 w 125499"/>
                  <a:gd name="connsiteY13" fmla="*/ 0 h 13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499" h="136402">
                    <a:moveTo>
                      <a:pt x="73981" y="0"/>
                    </a:moveTo>
                    <a:lnTo>
                      <a:pt x="85541" y="12138"/>
                    </a:lnTo>
                    <a:lnTo>
                      <a:pt x="75137" y="24853"/>
                    </a:lnTo>
                    <a:lnTo>
                      <a:pt x="75715" y="25431"/>
                    </a:lnTo>
                    <a:cubicBezTo>
                      <a:pt x="90165" y="25431"/>
                      <a:pt x="104036" y="28321"/>
                      <a:pt x="115018" y="39880"/>
                    </a:cubicBezTo>
                    <a:cubicBezTo>
                      <a:pt x="131201" y="57220"/>
                      <a:pt x="128311" y="75137"/>
                      <a:pt x="108660" y="93055"/>
                    </a:cubicBezTo>
                    <a:lnTo>
                      <a:pt x="62422" y="136403"/>
                    </a:lnTo>
                    <a:lnTo>
                      <a:pt x="48550" y="121375"/>
                    </a:lnTo>
                    <a:lnTo>
                      <a:pt x="92476" y="79761"/>
                    </a:lnTo>
                    <a:cubicBezTo>
                      <a:pt x="105192" y="67623"/>
                      <a:pt x="107504" y="57798"/>
                      <a:pt x="97100" y="46816"/>
                    </a:cubicBezTo>
                    <a:cubicBezTo>
                      <a:pt x="89587" y="38725"/>
                      <a:pt x="80339" y="36991"/>
                      <a:pt x="65311" y="36991"/>
                    </a:cubicBezTo>
                    <a:lnTo>
                      <a:pt x="14449" y="84963"/>
                    </a:lnTo>
                    <a:lnTo>
                      <a:pt x="0" y="69935"/>
                    </a:lnTo>
                    <a:lnTo>
                      <a:pt x="73981"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orme libre : forme 41">
                <a:extLst>
                  <a:ext uri="{FF2B5EF4-FFF2-40B4-BE49-F238E27FC236}">
                    <a16:creationId xmlns:a16="http://schemas.microsoft.com/office/drawing/2014/main" id="{1AB8E04A-7F08-4E00-8A35-F101322D6BF4}"/>
                  </a:ext>
                </a:extLst>
              </p:cNvPr>
              <p:cNvSpPr/>
              <p:nvPr/>
            </p:nvSpPr>
            <p:spPr>
              <a:xfrm>
                <a:off x="2625335" y="1084027"/>
                <a:ext cx="131201" cy="139870"/>
              </a:xfrm>
              <a:custGeom>
                <a:avLst/>
                <a:gdLst>
                  <a:gd name="connsiteX0" fmla="*/ 121953 w 131201"/>
                  <a:gd name="connsiteY0" fmla="*/ 0 h 139870"/>
                  <a:gd name="connsiteX1" fmla="*/ 131201 w 131201"/>
                  <a:gd name="connsiteY1" fmla="*/ 18495 h 139870"/>
                  <a:gd name="connsiteX2" fmla="*/ 25431 w 131201"/>
                  <a:gd name="connsiteY2" fmla="*/ 73403 h 139870"/>
                  <a:gd name="connsiteX3" fmla="*/ 55486 w 131201"/>
                  <a:gd name="connsiteY3" fmla="*/ 131779 h 139870"/>
                  <a:gd name="connsiteX4" fmla="*/ 39880 w 131201"/>
                  <a:gd name="connsiteY4" fmla="*/ 139871 h 139870"/>
                  <a:gd name="connsiteX5" fmla="*/ 0 w 131201"/>
                  <a:gd name="connsiteY5" fmla="*/ 63000 h 139870"/>
                  <a:gd name="connsiteX6" fmla="*/ 121953 w 131201"/>
                  <a:gd name="connsiteY6" fmla="*/ 0 h 13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1" h="139870">
                    <a:moveTo>
                      <a:pt x="121953" y="0"/>
                    </a:moveTo>
                    <a:lnTo>
                      <a:pt x="131201" y="18495"/>
                    </a:lnTo>
                    <a:lnTo>
                      <a:pt x="25431" y="73403"/>
                    </a:lnTo>
                    <a:lnTo>
                      <a:pt x="55486" y="131779"/>
                    </a:lnTo>
                    <a:lnTo>
                      <a:pt x="39880" y="139871"/>
                    </a:lnTo>
                    <a:lnTo>
                      <a:pt x="0" y="63000"/>
                    </a:lnTo>
                    <a:lnTo>
                      <a:pt x="121953"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orme libre : forme 42">
                <a:extLst>
                  <a:ext uri="{FF2B5EF4-FFF2-40B4-BE49-F238E27FC236}">
                    <a16:creationId xmlns:a16="http://schemas.microsoft.com/office/drawing/2014/main" id="{D9FFC22C-157F-4428-B327-67B0F3C0D2C9}"/>
                  </a:ext>
                </a:extLst>
              </p:cNvPr>
              <p:cNvSpPr/>
              <p:nvPr/>
            </p:nvSpPr>
            <p:spPr>
              <a:xfrm>
                <a:off x="2692959" y="1218696"/>
                <a:ext cx="145321" cy="96522"/>
              </a:xfrm>
              <a:custGeom>
                <a:avLst/>
                <a:gdLst>
                  <a:gd name="connsiteX0" fmla="*/ 80339 w 145321"/>
                  <a:gd name="connsiteY0" fmla="*/ 47972 h 96522"/>
                  <a:gd name="connsiteX1" fmla="*/ 65311 w 145321"/>
                  <a:gd name="connsiteY1" fmla="*/ 5202 h 96522"/>
                  <a:gd name="connsiteX2" fmla="*/ 80917 w 145321"/>
                  <a:gd name="connsiteY2" fmla="*/ 0 h 96522"/>
                  <a:gd name="connsiteX3" fmla="*/ 102880 w 145321"/>
                  <a:gd name="connsiteY3" fmla="*/ 62422 h 96522"/>
                  <a:gd name="connsiteX4" fmla="*/ 6936 w 145321"/>
                  <a:gd name="connsiteY4" fmla="*/ 96522 h 96522"/>
                  <a:gd name="connsiteX5" fmla="*/ 0 w 145321"/>
                  <a:gd name="connsiteY5" fmla="*/ 76871 h 96522"/>
                  <a:gd name="connsiteX6" fmla="*/ 80339 w 145321"/>
                  <a:gd name="connsiteY6" fmla="*/ 47972 h 96522"/>
                  <a:gd name="connsiteX7" fmla="*/ 126577 w 145321"/>
                  <a:gd name="connsiteY7" fmla="*/ 24275 h 96522"/>
                  <a:gd name="connsiteX8" fmla="*/ 145073 w 145321"/>
                  <a:gd name="connsiteY8" fmla="*/ 36413 h 96522"/>
                  <a:gd name="connsiteX9" fmla="*/ 136981 w 145321"/>
                  <a:gd name="connsiteY9" fmla="*/ 53174 h 96522"/>
                  <a:gd name="connsiteX10" fmla="*/ 118486 w 145321"/>
                  <a:gd name="connsiteY10" fmla="*/ 41036 h 96522"/>
                  <a:gd name="connsiteX11" fmla="*/ 126577 w 145321"/>
                  <a:gd name="connsiteY11" fmla="*/ 24275 h 9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321" h="96522">
                    <a:moveTo>
                      <a:pt x="80339" y="47972"/>
                    </a:moveTo>
                    <a:lnTo>
                      <a:pt x="65311" y="5202"/>
                    </a:lnTo>
                    <a:lnTo>
                      <a:pt x="80917" y="0"/>
                    </a:lnTo>
                    <a:lnTo>
                      <a:pt x="102880" y="62422"/>
                    </a:lnTo>
                    <a:lnTo>
                      <a:pt x="6936" y="96522"/>
                    </a:lnTo>
                    <a:lnTo>
                      <a:pt x="0" y="76871"/>
                    </a:lnTo>
                    <a:lnTo>
                      <a:pt x="80339" y="47972"/>
                    </a:lnTo>
                    <a:close/>
                    <a:moveTo>
                      <a:pt x="126577" y="24275"/>
                    </a:moveTo>
                    <a:cubicBezTo>
                      <a:pt x="135247" y="22541"/>
                      <a:pt x="143339" y="27743"/>
                      <a:pt x="145073" y="36413"/>
                    </a:cubicBezTo>
                    <a:cubicBezTo>
                      <a:pt x="146228" y="43348"/>
                      <a:pt x="143339" y="50284"/>
                      <a:pt x="136981" y="53174"/>
                    </a:cubicBezTo>
                    <a:cubicBezTo>
                      <a:pt x="128311" y="54908"/>
                      <a:pt x="120219" y="49706"/>
                      <a:pt x="118486" y="41036"/>
                    </a:cubicBezTo>
                    <a:cubicBezTo>
                      <a:pt x="117329" y="34679"/>
                      <a:pt x="120219" y="27743"/>
                      <a:pt x="126577" y="24275"/>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orme libre : forme 43">
                <a:extLst>
                  <a:ext uri="{FF2B5EF4-FFF2-40B4-BE49-F238E27FC236}">
                    <a16:creationId xmlns:a16="http://schemas.microsoft.com/office/drawing/2014/main" id="{651A003E-CB41-4802-A0B3-C4D9880285BF}"/>
                  </a:ext>
                </a:extLst>
              </p:cNvPr>
              <p:cNvSpPr/>
              <p:nvPr/>
            </p:nvSpPr>
            <p:spPr>
              <a:xfrm>
                <a:off x="2723013" y="1353943"/>
                <a:ext cx="156776" cy="91320"/>
              </a:xfrm>
              <a:custGeom>
                <a:avLst/>
                <a:gdLst>
                  <a:gd name="connsiteX0" fmla="*/ 106348 w 156776"/>
                  <a:gd name="connsiteY0" fmla="*/ 26587 h 91320"/>
                  <a:gd name="connsiteX1" fmla="*/ 155476 w 156776"/>
                  <a:gd name="connsiteY1" fmla="*/ 60110 h 91320"/>
                  <a:gd name="connsiteX2" fmla="*/ 155476 w 156776"/>
                  <a:gd name="connsiteY2" fmla="*/ 90165 h 91320"/>
                  <a:gd name="connsiteX3" fmla="*/ 139293 w 156776"/>
                  <a:gd name="connsiteY3" fmla="*/ 89009 h 91320"/>
                  <a:gd name="connsiteX4" fmla="*/ 139293 w 156776"/>
                  <a:gd name="connsiteY4" fmla="*/ 65312 h 91320"/>
                  <a:gd name="connsiteX5" fmla="*/ 110972 w 156776"/>
                  <a:gd name="connsiteY5" fmla="*/ 46816 h 91320"/>
                  <a:gd name="connsiteX6" fmla="*/ 4046 w 156776"/>
                  <a:gd name="connsiteY6" fmla="*/ 68201 h 91320"/>
                  <a:gd name="connsiteX7" fmla="*/ 0 w 156776"/>
                  <a:gd name="connsiteY7" fmla="*/ 47972 h 91320"/>
                  <a:gd name="connsiteX8" fmla="*/ 106348 w 156776"/>
                  <a:gd name="connsiteY8" fmla="*/ 26587 h 91320"/>
                  <a:gd name="connsiteX9" fmla="*/ 93055 w 156776"/>
                  <a:gd name="connsiteY9" fmla="*/ 0 h 91320"/>
                  <a:gd name="connsiteX10" fmla="*/ 99990 w 156776"/>
                  <a:gd name="connsiteY10" fmla="*/ 28321 h 91320"/>
                  <a:gd name="connsiteX11" fmla="*/ 112128 w 156776"/>
                  <a:gd name="connsiteY11" fmla="*/ 87853 h 91320"/>
                  <a:gd name="connsiteX12" fmla="*/ 95944 w 156776"/>
                  <a:gd name="connsiteY12" fmla="*/ 91321 h 91320"/>
                  <a:gd name="connsiteX13" fmla="*/ 78605 w 156776"/>
                  <a:gd name="connsiteY13" fmla="*/ 3468 h 91320"/>
                  <a:gd name="connsiteX14" fmla="*/ 93055 w 156776"/>
                  <a:gd name="connsiteY14" fmla="*/ 0 h 9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776" h="91320">
                    <a:moveTo>
                      <a:pt x="106348" y="26587"/>
                    </a:moveTo>
                    <a:cubicBezTo>
                      <a:pt x="130045" y="21963"/>
                      <a:pt x="149696" y="31211"/>
                      <a:pt x="155476" y="60110"/>
                    </a:cubicBezTo>
                    <a:cubicBezTo>
                      <a:pt x="157210" y="69935"/>
                      <a:pt x="157210" y="80339"/>
                      <a:pt x="155476" y="90165"/>
                    </a:cubicBezTo>
                    <a:lnTo>
                      <a:pt x="139293" y="89009"/>
                    </a:lnTo>
                    <a:cubicBezTo>
                      <a:pt x="141027" y="81495"/>
                      <a:pt x="141027" y="73403"/>
                      <a:pt x="139293" y="65312"/>
                    </a:cubicBezTo>
                    <a:cubicBezTo>
                      <a:pt x="135825" y="48550"/>
                      <a:pt x="125999" y="43926"/>
                      <a:pt x="110972" y="46816"/>
                    </a:cubicBezTo>
                    <a:lnTo>
                      <a:pt x="4046" y="68201"/>
                    </a:lnTo>
                    <a:lnTo>
                      <a:pt x="0" y="47972"/>
                    </a:lnTo>
                    <a:lnTo>
                      <a:pt x="106348" y="26587"/>
                    </a:lnTo>
                    <a:close/>
                    <a:moveTo>
                      <a:pt x="93055" y="0"/>
                    </a:moveTo>
                    <a:lnTo>
                      <a:pt x="99990" y="28321"/>
                    </a:lnTo>
                    <a:lnTo>
                      <a:pt x="112128" y="87853"/>
                    </a:lnTo>
                    <a:lnTo>
                      <a:pt x="95944" y="91321"/>
                    </a:lnTo>
                    <a:lnTo>
                      <a:pt x="78605" y="3468"/>
                    </a:lnTo>
                    <a:lnTo>
                      <a:pt x="93055"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orme libre : forme 50">
                <a:extLst>
                  <a:ext uri="{FF2B5EF4-FFF2-40B4-BE49-F238E27FC236}">
                    <a16:creationId xmlns:a16="http://schemas.microsoft.com/office/drawing/2014/main" id="{B4E7B89D-44D7-4799-AB2D-4DCE489389CA}"/>
                  </a:ext>
                </a:extLst>
              </p:cNvPr>
              <p:cNvSpPr/>
              <p:nvPr/>
            </p:nvSpPr>
            <p:spPr>
              <a:xfrm>
                <a:off x="2739144" y="1487188"/>
                <a:ext cx="107090" cy="99102"/>
              </a:xfrm>
              <a:custGeom>
                <a:avLst/>
                <a:gdLst>
                  <a:gd name="connsiteX0" fmla="*/ 50915 w 107090"/>
                  <a:gd name="connsiteY0" fmla="*/ 268 h 99102"/>
                  <a:gd name="connsiteX1" fmla="*/ 106979 w 107090"/>
                  <a:gd name="connsiteY1" fmla="*/ 46506 h 99102"/>
                  <a:gd name="connsiteX2" fmla="*/ 106979 w 107090"/>
                  <a:gd name="connsiteY2" fmla="*/ 49396 h 99102"/>
                  <a:gd name="connsiteX3" fmla="*/ 61896 w 107090"/>
                  <a:gd name="connsiteY3" fmla="*/ 99102 h 99102"/>
                  <a:gd name="connsiteX4" fmla="*/ 50337 w 107090"/>
                  <a:gd name="connsiteY4" fmla="*/ 99102 h 99102"/>
                  <a:gd name="connsiteX5" fmla="*/ 45135 w 107090"/>
                  <a:gd name="connsiteY5" fmla="*/ 15873 h 99102"/>
                  <a:gd name="connsiteX6" fmla="*/ 60162 w 107090"/>
                  <a:gd name="connsiteY6" fmla="*/ 14718 h 99102"/>
                  <a:gd name="connsiteX7" fmla="*/ 64208 w 107090"/>
                  <a:gd name="connsiteY7" fmla="*/ 85231 h 99102"/>
                  <a:gd name="connsiteX8" fmla="*/ 59006 w 107090"/>
                  <a:gd name="connsiteY8" fmla="*/ 81185 h 99102"/>
                  <a:gd name="connsiteX9" fmla="*/ 90217 w 107090"/>
                  <a:gd name="connsiteY9" fmla="*/ 51130 h 99102"/>
                  <a:gd name="connsiteX10" fmla="*/ 50915 w 107090"/>
                  <a:gd name="connsiteY10" fmla="*/ 21075 h 99102"/>
                  <a:gd name="connsiteX11" fmla="*/ 16236 w 107090"/>
                  <a:gd name="connsiteY11" fmla="*/ 60956 h 99102"/>
                  <a:gd name="connsiteX12" fmla="*/ 27217 w 107090"/>
                  <a:gd name="connsiteY12" fmla="*/ 89855 h 99102"/>
                  <a:gd name="connsiteX13" fmla="*/ 14502 w 107090"/>
                  <a:gd name="connsiteY13" fmla="*/ 97946 h 99102"/>
                  <a:gd name="connsiteX14" fmla="*/ 53 w 107090"/>
                  <a:gd name="connsiteY14" fmla="*/ 59222 h 99102"/>
                  <a:gd name="connsiteX15" fmla="*/ 50915 w 107090"/>
                  <a:gd name="connsiteY15" fmla="*/ 268 h 9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090" h="99102">
                    <a:moveTo>
                      <a:pt x="50915" y="268"/>
                    </a:moveTo>
                    <a:cubicBezTo>
                      <a:pt x="79236" y="-2622"/>
                      <a:pt x="104089" y="18185"/>
                      <a:pt x="106979" y="46506"/>
                    </a:cubicBezTo>
                    <a:cubicBezTo>
                      <a:pt x="106979" y="47662"/>
                      <a:pt x="106979" y="48240"/>
                      <a:pt x="106979" y="49396"/>
                    </a:cubicBezTo>
                    <a:cubicBezTo>
                      <a:pt x="108712" y="78873"/>
                      <a:pt x="90217" y="97368"/>
                      <a:pt x="61896" y="99102"/>
                    </a:cubicBezTo>
                    <a:cubicBezTo>
                      <a:pt x="58428" y="99102"/>
                      <a:pt x="54383" y="99102"/>
                      <a:pt x="50337" y="99102"/>
                    </a:cubicBezTo>
                    <a:lnTo>
                      <a:pt x="45135" y="15873"/>
                    </a:lnTo>
                    <a:lnTo>
                      <a:pt x="60162" y="14718"/>
                    </a:lnTo>
                    <a:lnTo>
                      <a:pt x="64208" y="85231"/>
                    </a:lnTo>
                    <a:lnTo>
                      <a:pt x="59006" y="81185"/>
                    </a:lnTo>
                    <a:cubicBezTo>
                      <a:pt x="80970" y="80029"/>
                      <a:pt x="91373" y="68469"/>
                      <a:pt x="90217" y="51130"/>
                    </a:cubicBezTo>
                    <a:cubicBezTo>
                      <a:pt x="89061" y="33791"/>
                      <a:pt x="75190" y="19341"/>
                      <a:pt x="50915" y="21075"/>
                    </a:cubicBezTo>
                    <a:cubicBezTo>
                      <a:pt x="26062" y="22809"/>
                      <a:pt x="14502" y="38993"/>
                      <a:pt x="16236" y="60956"/>
                    </a:cubicBezTo>
                    <a:cubicBezTo>
                      <a:pt x="16814" y="71359"/>
                      <a:pt x="20860" y="81185"/>
                      <a:pt x="27217" y="89855"/>
                    </a:cubicBezTo>
                    <a:lnTo>
                      <a:pt x="14502" y="97946"/>
                    </a:lnTo>
                    <a:cubicBezTo>
                      <a:pt x="5832" y="86965"/>
                      <a:pt x="1208" y="73093"/>
                      <a:pt x="53" y="59222"/>
                    </a:cubicBezTo>
                    <a:cubicBezTo>
                      <a:pt x="-1103" y="28011"/>
                      <a:pt x="16814" y="2580"/>
                      <a:pt x="50915" y="26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orme libre : forme 51">
                <a:extLst>
                  <a:ext uri="{FF2B5EF4-FFF2-40B4-BE49-F238E27FC236}">
                    <a16:creationId xmlns:a16="http://schemas.microsoft.com/office/drawing/2014/main" id="{D0B116D5-A15D-4AE4-BAEE-98E86977C251}"/>
                  </a:ext>
                </a:extLst>
              </p:cNvPr>
              <p:cNvSpPr/>
              <p:nvPr/>
            </p:nvSpPr>
            <p:spPr>
              <a:xfrm>
                <a:off x="2737896" y="1620646"/>
                <a:ext cx="140820" cy="104937"/>
              </a:xfrm>
              <a:custGeom>
                <a:avLst/>
                <a:gdLst>
                  <a:gd name="connsiteX0" fmla="*/ 74704 w 140820"/>
                  <a:gd name="connsiteY0" fmla="*/ 323 h 104937"/>
                  <a:gd name="connsiteX1" fmla="*/ 140594 w 140820"/>
                  <a:gd name="connsiteY1" fmla="*/ 67946 h 104937"/>
                  <a:gd name="connsiteX2" fmla="*/ 120942 w 140820"/>
                  <a:gd name="connsiteY2" fmla="*/ 104937 h 104937"/>
                  <a:gd name="connsiteX3" fmla="*/ 108805 w 140820"/>
                  <a:gd name="connsiteY3" fmla="*/ 92222 h 104937"/>
                  <a:gd name="connsiteX4" fmla="*/ 122676 w 140820"/>
                  <a:gd name="connsiteY4" fmla="*/ 66790 h 104937"/>
                  <a:gd name="connsiteX5" fmla="*/ 74126 w 140820"/>
                  <a:gd name="connsiteY5" fmla="*/ 22286 h 104937"/>
                  <a:gd name="connsiteX6" fmla="*/ 18640 w 140820"/>
                  <a:gd name="connsiteY6" fmla="*/ 59277 h 104937"/>
                  <a:gd name="connsiteX7" fmla="*/ 30778 w 140820"/>
                  <a:gd name="connsiteY7" fmla="*/ 89332 h 104937"/>
                  <a:gd name="connsiteX8" fmla="*/ 16906 w 140820"/>
                  <a:gd name="connsiteY8" fmla="*/ 100313 h 104937"/>
                  <a:gd name="connsiteX9" fmla="*/ 145 w 140820"/>
                  <a:gd name="connsiteY9" fmla="*/ 55809 h 104937"/>
                  <a:gd name="connsiteX10" fmla="*/ 74704 w 140820"/>
                  <a:gd name="connsiteY10" fmla="*/ 32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820" h="104937">
                    <a:moveTo>
                      <a:pt x="74704" y="323"/>
                    </a:moveTo>
                    <a:cubicBezTo>
                      <a:pt x="118630" y="3791"/>
                      <a:pt x="143483" y="32112"/>
                      <a:pt x="140594" y="67946"/>
                    </a:cubicBezTo>
                    <a:cubicBezTo>
                      <a:pt x="139438" y="82396"/>
                      <a:pt x="132502" y="95689"/>
                      <a:pt x="120942" y="104937"/>
                    </a:cubicBezTo>
                    <a:lnTo>
                      <a:pt x="108805" y="92222"/>
                    </a:lnTo>
                    <a:cubicBezTo>
                      <a:pt x="116896" y="85864"/>
                      <a:pt x="121520" y="76616"/>
                      <a:pt x="122676" y="66790"/>
                    </a:cubicBezTo>
                    <a:cubicBezTo>
                      <a:pt x="124410" y="42515"/>
                      <a:pt x="105915" y="24598"/>
                      <a:pt x="74126" y="22286"/>
                    </a:cubicBezTo>
                    <a:cubicBezTo>
                      <a:pt x="42337" y="19974"/>
                      <a:pt x="20374" y="34424"/>
                      <a:pt x="18640" y="59277"/>
                    </a:cubicBezTo>
                    <a:cubicBezTo>
                      <a:pt x="18062" y="70836"/>
                      <a:pt x="22108" y="81818"/>
                      <a:pt x="30778" y="89332"/>
                    </a:cubicBezTo>
                    <a:lnTo>
                      <a:pt x="16906" y="100313"/>
                    </a:lnTo>
                    <a:cubicBezTo>
                      <a:pt x="4769" y="88754"/>
                      <a:pt x="-1011" y="72570"/>
                      <a:pt x="145" y="55809"/>
                    </a:cubicBezTo>
                    <a:cubicBezTo>
                      <a:pt x="2457" y="21708"/>
                      <a:pt x="29622" y="-3145"/>
                      <a:pt x="74704" y="323"/>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orme libre : forme 55">
                <a:extLst>
                  <a:ext uri="{FF2B5EF4-FFF2-40B4-BE49-F238E27FC236}">
                    <a16:creationId xmlns:a16="http://schemas.microsoft.com/office/drawing/2014/main" id="{BD4E8489-A189-43B2-89E7-8D308600D1E2}"/>
                  </a:ext>
                </a:extLst>
              </p:cNvPr>
              <p:cNvSpPr/>
              <p:nvPr/>
            </p:nvSpPr>
            <p:spPr>
              <a:xfrm>
                <a:off x="2719425" y="1749608"/>
                <a:ext cx="106587" cy="102283"/>
              </a:xfrm>
              <a:custGeom>
                <a:avLst/>
                <a:gdLst>
                  <a:gd name="connsiteX0" fmla="*/ 63699 w 106587"/>
                  <a:gd name="connsiteY0" fmla="*/ 1406 h 102283"/>
                  <a:gd name="connsiteX1" fmla="*/ 105313 w 106587"/>
                  <a:gd name="connsiteY1" fmla="*/ 62671 h 102283"/>
                  <a:gd name="connsiteX2" fmla="*/ 42313 w 106587"/>
                  <a:gd name="connsiteY2" fmla="*/ 100818 h 102283"/>
                  <a:gd name="connsiteX3" fmla="*/ 1277 w 106587"/>
                  <a:gd name="connsiteY3" fmla="*/ 40130 h 102283"/>
                  <a:gd name="connsiteX4" fmla="*/ 63699 w 106587"/>
                  <a:gd name="connsiteY4" fmla="*/ 1406 h 102283"/>
                  <a:gd name="connsiteX5" fmla="*/ 46359 w 106587"/>
                  <a:gd name="connsiteY5" fmla="*/ 80011 h 102283"/>
                  <a:gd name="connsiteX6" fmla="*/ 88552 w 106587"/>
                  <a:gd name="connsiteY6" fmla="*/ 59203 h 102283"/>
                  <a:gd name="connsiteX7" fmla="*/ 59075 w 106587"/>
                  <a:gd name="connsiteY7" fmla="*/ 22791 h 102283"/>
                  <a:gd name="connsiteX8" fmla="*/ 17460 w 106587"/>
                  <a:gd name="connsiteY8" fmla="*/ 43598 h 102283"/>
                  <a:gd name="connsiteX9" fmla="*/ 46359 w 106587"/>
                  <a:gd name="connsiteY9" fmla="*/ 80011 h 102283"/>
                  <a:gd name="connsiteX10" fmla="*/ 46359 w 106587"/>
                  <a:gd name="connsiteY10" fmla="*/ 80011 h 10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87" h="102283">
                    <a:moveTo>
                      <a:pt x="63699" y="1406"/>
                    </a:moveTo>
                    <a:cubicBezTo>
                      <a:pt x="97221" y="8919"/>
                      <a:pt x="111093" y="36084"/>
                      <a:pt x="105313" y="62671"/>
                    </a:cubicBezTo>
                    <a:cubicBezTo>
                      <a:pt x="99533" y="89258"/>
                      <a:pt x="75258" y="107754"/>
                      <a:pt x="42313" y="100818"/>
                    </a:cubicBezTo>
                    <a:cubicBezTo>
                      <a:pt x="9368" y="93882"/>
                      <a:pt x="-4503" y="66139"/>
                      <a:pt x="1277" y="40130"/>
                    </a:cubicBezTo>
                    <a:cubicBezTo>
                      <a:pt x="7057" y="14121"/>
                      <a:pt x="30754" y="-5530"/>
                      <a:pt x="63699" y="1406"/>
                    </a:cubicBezTo>
                    <a:close/>
                    <a:moveTo>
                      <a:pt x="46359" y="80011"/>
                    </a:moveTo>
                    <a:cubicBezTo>
                      <a:pt x="67744" y="84634"/>
                      <a:pt x="84506" y="76543"/>
                      <a:pt x="88552" y="59203"/>
                    </a:cubicBezTo>
                    <a:cubicBezTo>
                      <a:pt x="92597" y="41864"/>
                      <a:pt x="80460" y="27415"/>
                      <a:pt x="59075" y="22791"/>
                    </a:cubicBezTo>
                    <a:cubicBezTo>
                      <a:pt x="37690" y="18167"/>
                      <a:pt x="21506" y="26259"/>
                      <a:pt x="17460" y="43598"/>
                    </a:cubicBezTo>
                    <a:cubicBezTo>
                      <a:pt x="13414" y="60937"/>
                      <a:pt x="24974" y="75387"/>
                      <a:pt x="46359" y="80011"/>
                    </a:cubicBezTo>
                    <a:lnTo>
                      <a:pt x="46359" y="80011"/>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orme libre : forme 56">
                <a:extLst>
                  <a:ext uri="{FF2B5EF4-FFF2-40B4-BE49-F238E27FC236}">
                    <a16:creationId xmlns:a16="http://schemas.microsoft.com/office/drawing/2014/main" id="{11F18639-63A1-48B0-9455-951ED63F6DF8}"/>
                  </a:ext>
                </a:extLst>
              </p:cNvPr>
              <p:cNvSpPr/>
              <p:nvPr/>
            </p:nvSpPr>
            <p:spPr>
              <a:xfrm>
                <a:off x="2679665" y="1897821"/>
                <a:ext cx="148249" cy="84671"/>
              </a:xfrm>
              <a:custGeom>
                <a:avLst/>
                <a:gdLst>
                  <a:gd name="connsiteX0" fmla="*/ 87275 w 148249"/>
                  <a:gd name="connsiteY0" fmla="*/ 42770 h 84671"/>
                  <a:gd name="connsiteX1" fmla="*/ 102880 w 148249"/>
                  <a:gd name="connsiteY1" fmla="*/ 0 h 84671"/>
                  <a:gd name="connsiteX2" fmla="*/ 118486 w 148249"/>
                  <a:gd name="connsiteY2" fmla="*/ 5780 h 84671"/>
                  <a:gd name="connsiteX3" fmla="*/ 95366 w 148249"/>
                  <a:gd name="connsiteY3" fmla="*/ 67623 h 84671"/>
                  <a:gd name="connsiteX4" fmla="*/ 0 w 148249"/>
                  <a:gd name="connsiteY4" fmla="*/ 32367 h 84671"/>
                  <a:gd name="connsiteX5" fmla="*/ 6936 w 148249"/>
                  <a:gd name="connsiteY5" fmla="*/ 12716 h 84671"/>
                  <a:gd name="connsiteX6" fmla="*/ 87275 w 148249"/>
                  <a:gd name="connsiteY6" fmla="*/ 42770 h 84671"/>
                  <a:gd name="connsiteX7" fmla="*/ 137559 w 148249"/>
                  <a:gd name="connsiteY7" fmla="*/ 54330 h 84671"/>
                  <a:gd name="connsiteX8" fmla="*/ 147384 w 148249"/>
                  <a:gd name="connsiteY8" fmla="*/ 73981 h 84671"/>
                  <a:gd name="connsiteX9" fmla="*/ 127733 w 148249"/>
                  <a:gd name="connsiteY9" fmla="*/ 83807 h 84671"/>
                  <a:gd name="connsiteX10" fmla="*/ 117908 w 148249"/>
                  <a:gd name="connsiteY10" fmla="*/ 64156 h 84671"/>
                  <a:gd name="connsiteX11" fmla="*/ 117908 w 148249"/>
                  <a:gd name="connsiteY11" fmla="*/ 63578 h 84671"/>
                  <a:gd name="connsiteX12" fmla="*/ 135825 w 148249"/>
                  <a:gd name="connsiteY12" fmla="*/ 53752 h 84671"/>
                  <a:gd name="connsiteX13" fmla="*/ 137559 w 148249"/>
                  <a:gd name="connsiteY13" fmla="*/ 54330 h 84671"/>
                  <a:gd name="connsiteX14" fmla="*/ 137559 w 148249"/>
                  <a:gd name="connsiteY14" fmla="*/ 54330 h 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249" h="84671">
                    <a:moveTo>
                      <a:pt x="87275" y="42770"/>
                    </a:moveTo>
                    <a:lnTo>
                      <a:pt x="102880" y="0"/>
                    </a:lnTo>
                    <a:lnTo>
                      <a:pt x="118486" y="5780"/>
                    </a:lnTo>
                    <a:lnTo>
                      <a:pt x="95366" y="67623"/>
                    </a:lnTo>
                    <a:lnTo>
                      <a:pt x="0" y="32367"/>
                    </a:lnTo>
                    <a:lnTo>
                      <a:pt x="6936" y="12716"/>
                    </a:lnTo>
                    <a:lnTo>
                      <a:pt x="87275" y="42770"/>
                    </a:lnTo>
                    <a:close/>
                    <a:moveTo>
                      <a:pt x="137559" y="54330"/>
                    </a:moveTo>
                    <a:cubicBezTo>
                      <a:pt x="145651" y="56642"/>
                      <a:pt x="150274" y="65889"/>
                      <a:pt x="147384" y="73981"/>
                    </a:cubicBezTo>
                    <a:cubicBezTo>
                      <a:pt x="145073" y="82073"/>
                      <a:pt x="135825" y="86697"/>
                      <a:pt x="127733" y="83807"/>
                    </a:cubicBezTo>
                    <a:cubicBezTo>
                      <a:pt x="119642" y="81495"/>
                      <a:pt x="115018" y="72247"/>
                      <a:pt x="117908" y="64156"/>
                    </a:cubicBezTo>
                    <a:cubicBezTo>
                      <a:pt x="117908" y="64156"/>
                      <a:pt x="117908" y="63578"/>
                      <a:pt x="117908" y="63578"/>
                    </a:cubicBezTo>
                    <a:cubicBezTo>
                      <a:pt x="120220" y="56064"/>
                      <a:pt x="128311" y="51440"/>
                      <a:pt x="135825" y="53752"/>
                    </a:cubicBezTo>
                    <a:cubicBezTo>
                      <a:pt x="136403" y="54330"/>
                      <a:pt x="136981" y="54330"/>
                      <a:pt x="137559" y="54330"/>
                    </a:cubicBezTo>
                    <a:lnTo>
                      <a:pt x="137559" y="5433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orme libre : forme 57">
                <a:extLst>
                  <a:ext uri="{FF2B5EF4-FFF2-40B4-BE49-F238E27FC236}">
                    <a16:creationId xmlns:a16="http://schemas.microsoft.com/office/drawing/2014/main" id="{B91DA19C-8A5E-48CA-9A19-23155137ED53}"/>
                  </a:ext>
                </a:extLst>
              </p:cNvPr>
              <p:cNvSpPr/>
              <p:nvPr/>
            </p:nvSpPr>
            <p:spPr>
              <a:xfrm>
                <a:off x="2613197" y="1983939"/>
                <a:ext cx="132934" cy="119170"/>
              </a:xfrm>
              <a:custGeom>
                <a:avLst/>
                <a:gdLst>
                  <a:gd name="connsiteX0" fmla="*/ 132935 w 132934"/>
                  <a:gd name="connsiteY0" fmla="*/ 49706 h 119170"/>
                  <a:gd name="connsiteX1" fmla="*/ 124843 w 132934"/>
                  <a:gd name="connsiteY1" fmla="*/ 64734 h 119170"/>
                  <a:gd name="connsiteX2" fmla="*/ 109816 w 132934"/>
                  <a:gd name="connsiteY2" fmla="*/ 58376 h 119170"/>
                  <a:gd name="connsiteX3" fmla="*/ 109238 w 132934"/>
                  <a:gd name="connsiteY3" fmla="*/ 58954 h 119170"/>
                  <a:gd name="connsiteX4" fmla="*/ 108082 w 132934"/>
                  <a:gd name="connsiteY4" fmla="*/ 100568 h 119170"/>
                  <a:gd name="connsiteX5" fmla="*/ 55486 w 132934"/>
                  <a:gd name="connsiteY5" fmla="*/ 111550 h 119170"/>
                  <a:gd name="connsiteX6" fmla="*/ 0 w 132934"/>
                  <a:gd name="connsiteY6" fmla="*/ 81495 h 119170"/>
                  <a:gd name="connsiteX7" fmla="*/ 9826 w 132934"/>
                  <a:gd name="connsiteY7" fmla="*/ 63000 h 119170"/>
                  <a:gd name="connsiteX8" fmla="*/ 63000 w 132934"/>
                  <a:gd name="connsiteY8" fmla="*/ 91898 h 119170"/>
                  <a:gd name="connsiteX9" fmla="*/ 95944 w 132934"/>
                  <a:gd name="connsiteY9" fmla="*/ 85541 h 119170"/>
                  <a:gd name="connsiteX10" fmla="*/ 95366 w 132934"/>
                  <a:gd name="connsiteY10" fmla="*/ 52018 h 119170"/>
                  <a:gd name="connsiteX11" fmla="*/ 33523 w 132934"/>
                  <a:gd name="connsiteY11" fmla="*/ 18495 h 119170"/>
                  <a:gd name="connsiteX12" fmla="*/ 43348 w 132934"/>
                  <a:gd name="connsiteY12" fmla="*/ 0 h 119170"/>
                  <a:gd name="connsiteX13" fmla="*/ 132935 w 132934"/>
                  <a:gd name="connsiteY13" fmla="*/ 49706 h 1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934" h="119170">
                    <a:moveTo>
                      <a:pt x="132935" y="49706"/>
                    </a:moveTo>
                    <a:lnTo>
                      <a:pt x="124843" y="64734"/>
                    </a:lnTo>
                    <a:lnTo>
                      <a:pt x="109816" y="58376"/>
                    </a:lnTo>
                    <a:lnTo>
                      <a:pt x="109238" y="58954"/>
                    </a:lnTo>
                    <a:cubicBezTo>
                      <a:pt x="113862" y="72825"/>
                      <a:pt x="115596" y="87275"/>
                      <a:pt x="108082" y="100568"/>
                    </a:cubicBezTo>
                    <a:cubicBezTo>
                      <a:pt x="96522" y="121375"/>
                      <a:pt x="78605" y="124265"/>
                      <a:pt x="55486" y="111550"/>
                    </a:cubicBezTo>
                    <a:lnTo>
                      <a:pt x="0" y="81495"/>
                    </a:lnTo>
                    <a:lnTo>
                      <a:pt x="9826" y="63000"/>
                    </a:lnTo>
                    <a:lnTo>
                      <a:pt x="63000" y="91898"/>
                    </a:lnTo>
                    <a:cubicBezTo>
                      <a:pt x="78605" y="100568"/>
                      <a:pt x="89009" y="98834"/>
                      <a:pt x="95944" y="85541"/>
                    </a:cubicBezTo>
                    <a:cubicBezTo>
                      <a:pt x="101146" y="75715"/>
                      <a:pt x="99990" y="66467"/>
                      <a:pt x="95366" y="52018"/>
                    </a:cubicBezTo>
                    <a:lnTo>
                      <a:pt x="33523" y="18495"/>
                    </a:lnTo>
                    <a:lnTo>
                      <a:pt x="43348" y="0"/>
                    </a:lnTo>
                    <a:lnTo>
                      <a:pt x="132935" y="49706"/>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orme libre : forme 58">
                <a:extLst>
                  <a:ext uri="{FF2B5EF4-FFF2-40B4-BE49-F238E27FC236}">
                    <a16:creationId xmlns:a16="http://schemas.microsoft.com/office/drawing/2014/main" id="{EFFE32B4-57B5-4081-BFAC-E81CCF532B51}"/>
                  </a:ext>
                </a:extLst>
              </p:cNvPr>
              <p:cNvSpPr/>
              <p:nvPr/>
            </p:nvSpPr>
            <p:spPr>
              <a:xfrm>
                <a:off x="2452520" y="2200681"/>
                <a:ext cx="157787" cy="109815"/>
              </a:xfrm>
              <a:custGeom>
                <a:avLst/>
                <a:gdLst>
                  <a:gd name="connsiteX0" fmla="*/ 157788 w 157787"/>
                  <a:gd name="connsiteY0" fmla="*/ 94788 h 109815"/>
                  <a:gd name="connsiteX1" fmla="*/ 143339 w 157787"/>
                  <a:gd name="connsiteY1" fmla="*/ 109816 h 109815"/>
                  <a:gd name="connsiteX2" fmla="*/ 58376 w 157787"/>
                  <a:gd name="connsiteY2" fmla="*/ 27165 h 109815"/>
                  <a:gd name="connsiteX3" fmla="*/ 12716 w 157787"/>
                  <a:gd name="connsiteY3" fmla="*/ 73981 h 109815"/>
                  <a:gd name="connsiteX4" fmla="*/ 0 w 157787"/>
                  <a:gd name="connsiteY4" fmla="*/ 61844 h 109815"/>
                  <a:gd name="connsiteX5" fmla="*/ 60110 w 157787"/>
                  <a:gd name="connsiteY5" fmla="*/ 0 h 109815"/>
                  <a:gd name="connsiteX6" fmla="*/ 157788 w 157787"/>
                  <a:gd name="connsiteY6" fmla="*/ 94788 h 10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87" h="109815">
                    <a:moveTo>
                      <a:pt x="157788" y="94788"/>
                    </a:moveTo>
                    <a:lnTo>
                      <a:pt x="143339" y="109816"/>
                    </a:lnTo>
                    <a:lnTo>
                      <a:pt x="58376" y="27165"/>
                    </a:lnTo>
                    <a:lnTo>
                      <a:pt x="12716" y="73981"/>
                    </a:lnTo>
                    <a:lnTo>
                      <a:pt x="0" y="61844"/>
                    </a:lnTo>
                    <a:lnTo>
                      <a:pt x="60110" y="0"/>
                    </a:lnTo>
                    <a:lnTo>
                      <a:pt x="157788" y="94788"/>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orme libre : forme 60">
                <a:extLst>
                  <a:ext uri="{FF2B5EF4-FFF2-40B4-BE49-F238E27FC236}">
                    <a16:creationId xmlns:a16="http://schemas.microsoft.com/office/drawing/2014/main" id="{1FBAE9CC-99DC-4C21-81F9-97C72DAC094F}"/>
                  </a:ext>
                </a:extLst>
              </p:cNvPr>
              <p:cNvSpPr/>
              <p:nvPr/>
            </p:nvSpPr>
            <p:spPr>
              <a:xfrm>
                <a:off x="2376804" y="2311075"/>
                <a:ext cx="114439" cy="127696"/>
              </a:xfrm>
              <a:custGeom>
                <a:avLst/>
                <a:gdLst>
                  <a:gd name="connsiteX0" fmla="*/ 68202 w 114439"/>
                  <a:gd name="connsiteY0" fmla="*/ 67045 h 127696"/>
                  <a:gd name="connsiteX1" fmla="*/ 104036 w 114439"/>
                  <a:gd name="connsiteY1" fmla="*/ 39302 h 127696"/>
                  <a:gd name="connsiteX2" fmla="*/ 114440 w 114439"/>
                  <a:gd name="connsiteY2" fmla="*/ 52596 h 127696"/>
                  <a:gd name="connsiteX3" fmla="*/ 62422 w 114439"/>
                  <a:gd name="connsiteY3" fmla="*/ 93055 h 127696"/>
                  <a:gd name="connsiteX4" fmla="*/ 0 w 114439"/>
                  <a:gd name="connsiteY4" fmla="*/ 12715 h 127696"/>
                  <a:gd name="connsiteX5" fmla="*/ 16183 w 114439"/>
                  <a:gd name="connsiteY5" fmla="*/ 0 h 127696"/>
                  <a:gd name="connsiteX6" fmla="*/ 68202 w 114439"/>
                  <a:gd name="connsiteY6" fmla="*/ 67045 h 127696"/>
                  <a:gd name="connsiteX7" fmla="*/ 105192 w 114439"/>
                  <a:gd name="connsiteY7" fmla="*/ 103458 h 127696"/>
                  <a:gd name="connsiteX8" fmla="*/ 101146 w 114439"/>
                  <a:gd name="connsiteY8" fmla="*/ 124843 h 127696"/>
                  <a:gd name="connsiteX9" fmla="*/ 80917 w 114439"/>
                  <a:gd name="connsiteY9" fmla="*/ 122531 h 127696"/>
                  <a:gd name="connsiteX10" fmla="*/ 84963 w 114439"/>
                  <a:gd name="connsiteY10" fmla="*/ 101146 h 127696"/>
                  <a:gd name="connsiteX11" fmla="*/ 105192 w 114439"/>
                  <a:gd name="connsiteY11" fmla="*/ 103458 h 12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39" h="127696">
                    <a:moveTo>
                      <a:pt x="68202" y="67045"/>
                    </a:moveTo>
                    <a:lnTo>
                      <a:pt x="104036" y="39302"/>
                    </a:lnTo>
                    <a:lnTo>
                      <a:pt x="114440" y="52596"/>
                    </a:lnTo>
                    <a:lnTo>
                      <a:pt x="62422" y="93055"/>
                    </a:lnTo>
                    <a:lnTo>
                      <a:pt x="0" y="12715"/>
                    </a:lnTo>
                    <a:lnTo>
                      <a:pt x="16183" y="0"/>
                    </a:lnTo>
                    <a:lnTo>
                      <a:pt x="68202" y="67045"/>
                    </a:lnTo>
                    <a:close/>
                    <a:moveTo>
                      <a:pt x="105192" y="103458"/>
                    </a:moveTo>
                    <a:cubicBezTo>
                      <a:pt x="109816" y="110394"/>
                      <a:pt x="108082" y="120219"/>
                      <a:pt x="101146" y="124843"/>
                    </a:cubicBezTo>
                    <a:cubicBezTo>
                      <a:pt x="94788" y="129467"/>
                      <a:pt x="86119" y="128311"/>
                      <a:pt x="80917" y="122531"/>
                    </a:cubicBezTo>
                    <a:cubicBezTo>
                      <a:pt x="76293" y="115596"/>
                      <a:pt x="78027" y="105770"/>
                      <a:pt x="84963" y="101146"/>
                    </a:cubicBezTo>
                    <a:cubicBezTo>
                      <a:pt x="91321" y="95944"/>
                      <a:pt x="99990" y="97100"/>
                      <a:pt x="105192" y="10345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orme libre : forme 61">
                <a:extLst>
                  <a:ext uri="{FF2B5EF4-FFF2-40B4-BE49-F238E27FC236}">
                    <a16:creationId xmlns:a16="http://schemas.microsoft.com/office/drawing/2014/main" id="{6A1B7AC8-D6BC-41C9-91DB-2CA51D3E50CA}"/>
                  </a:ext>
                </a:extLst>
              </p:cNvPr>
              <p:cNvSpPr/>
              <p:nvPr/>
            </p:nvSpPr>
            <p:spPr>
              <a:xfrm>
                <a:off x="2283172" y="2373496"/>
                <a:ext cx="93054" cy="161255"/>
              </a:xfrm>
              <a:custGeom>
                <a:avLst/>
                <a:gdLst>
                  <a:gd name="connsiteX0" fmla="*/ 72247 w 93054"/>
                  <a:gd name="connsiteY0" fmla="*/ 94211 h 161255"/>
                  <a:gd name="connsiteX1" fmla="*/ 56064 w 93054"/>
                  <a:gd name="connsiteY1" fmla="*/ 151430 h 161255"/>
                  <a:gd name="connsiteX2" fmla="*/ 27165 w 93054"/>
                  <a:gd name="connsiteY2" fmla="*/ 161256 h 161255"/>
                  <a:gd name="connsiteX3" fmla="*/ 23119 w 93054"/>
                  <a:gd name="connsiteY3" fmla="*/ 145651 h 161255"/>
                  <a:gd name="connsiteX4" fmla="*/ 45660 w 93054"/>
                  <a:gd name="connsiteY4" fmla="*/ 138137 h 161255"/>
                  <a:gd name="connsiteX5" fmla="*/ 54330 w 93054"/>
                  <a:gd name="connsiteY5" fmla="*/ 105192 h 161255"/>
                  <a:gd name="connsiteX6" fmla="*/ 0 w 93054"/>
                  <a:gd name="connsiteY6" fmla="*/ 10404 h 161255"/>
                  <a:gd name="connsiteX7" fmla="*/ 17917 w 93054"/>
                  <a:gd name="connsiteY7" fmla="*/ 0 h 161255"/>
                  <a:gd name="connsiteX8" fmla="*/ 72247 w 93054"/>
                  <a:gd name="connsiteY8" fmla="*/ 94211 h 161255"/>
                  <a:gd name="connsiteX9" fmla="*/ 93054 w 93054"/>
                  <a:gd name="connsiteY9" fmla="*/ 72825 h 161255"/>
                  <a:gd name="connsiteX10" fmla="*/ 68201 w 93054"/>
                  <a:gd name="connsiteY10" fmla="*/ 88431 h 161255"/>
                  <a:gd name="connsiteX11" fmla="*/ 15605 w 93054"/>
                  <a:gd name="connsiteY11" fmla="*/ 118486 h 161255"/>
                  <a:gd name="connsiteX12" fmla="*/ 6936 w 93054"/>
                  <a:gd name="connsiteY12" fmla="*/ 104036 h 161255"/>
                  <a:gd name="connsiteX13" fmla="*/ 84385 w 93054"/>
                  <a:gd name="connsiteY13" fmla="*/ 59532 h 161255"/>
                  <a:gd name="connsiteX14" fmla="*/ 93054 w 93054"/>
                  <a:gd name="connsiteY14" fmla="*/ 72825 h 1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054" h="161255">
                    <a:moveTo>
                      <a:pt x="72247" y="94211"/>
                    </a:moveTo>
                    <a:cubicBezTo>
                      <a:pt x="84385" y="115018"/>
                      <a:pt x="81495" y="136403"/>
                      <a:pt x="56064" y="151430"/>
                    </a:cubicBezTo>
                    <a:cubicBezTo>
                      <a:pt x="47394" y="156632"/>
                      <a:pt x="37569" y="160100"/>
                      <a:pt x="27165" y="161256"/>
                    </a:cubicBezTo>
                    <a:lnTo>
                      <a:pt x="23119" y="145651"/>
                    </a:lnTo>
                    <a:cubicBezTo>
                      <a:pt x="31211" y="144495"/>
                      <a:pt x="38724" y="142183"/>
                      <a:pt x="45660" y="138137"/>
                    </a:cubicBezTo>
                    <a:cubicBezTo>
                      <a:pt x="60110" y="129467"/>
                      <a:pt x="61844" y="118486"/>
                      <a:pt x="54330" y="105192"/>
                    </a:cubicBezTo>
                    <a:lnTo>
                      <a:pt x="0" y="10404"/>
                    </a:lnTo>
                    <a:lnTo>
                      <a:pt x="17917" y="0"/>
                    </a:lnTo>
                    <a:lnTo>
                      <a:pt x="72247" y="94211"/>
                    </a:lnTo>
                    <a:close/>
                    <a:moveTo>
                      <a:pt x="93054" y="72825"/>
                    </a:moveTo>
                    <a:lnTo>
                      <a:pt x="68201" y="88431"/>
                    </a:lnTo>
                    <a:lnTo>
                      <a:pt x="15605" y="118486"/>
                    </a:lnTo>
                    <a:lnTo>
                      <a:pt x="6936" y="104036"/>
                    </a:lnTo>
                    <a:lnTo>
                      <a:pt x="84385" y="59532"/>
                    </a:lnTo>
                    <a:lnTo>
                      <a:pt x="93054" y="72825"/>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orme libre : forme 62">
                <a:extLst>
                  <a:ext uri="{FF2B5EF4-FFF2-40B4-BE49-F238E27FC236}">
                    <a16:creationId xmlns:a16="http://schemas.microsoft.com/office/drawing/2014/main" id="{BF61A0DF-96F1-431B-B502-AC5BB622324F}"/>
                  </a:ext>
                </a:extLst>
              </p:cNvPr>
              <p:cNvSpPr/>
              <p:nvPr/>
            </p:nvSpPr>
            <p:spPr>
              <a:xfrm>
                <a:off x="2136944" y="2430233"/>
                <a:ext cx="108516" cy="106914"/>
              </a:xfrm>
              <a:custGeom>
                <a:avLst/>
                <a:gdLst>
                  <a:gd name="connsiteX0" fmla="*/ 104036 w 108516"/>
                  <a:gd name="connsiteY0" fmla="*/ 34006 h 106914"/>
                  <a:gd name="connsiteX1" fmla="*/ 78027 w 108516"/>
                  <a:gd name="connsiteY1" fmla="*/ 101630 h 106914"/>
                  <a:gd name="connsiteX2" fmla="*/ 75137 w 108516"/>
                  <a:gd name="connsiteY2" fmla="*/ 102786 h 106914"/>
                  <a:gd name="connsiteX3" fmla="*/ 13872 w 108516"/>
                  <a:gd name="connsiteY3" fmla="*/ 75621 h 106914"/>
                  <a:gd name="connsiteX4" fmla="*/ 10404 w 108516"/>
                  <a:gd name="connsiteY4" fmla="*/ 64639 h 106914"/>
                  <a:gd name="connsiteX5" fmla="*/ 87853 w 108516"/>
                  <a:gd name="connsiteY5" fmla="*/ 32850 h 106914"/>
                  <a:gd name="connsiteX6" fmla="*/ 93633 w 108516"/>
                  <a:gd name="connsiteY6" fmla="*/ 46722 h 106914"/>
                  <a:gd name="connsiteX7" fmla="*/ 27743 w 108516"/>
                  <a:gd name="connsiteY7" fmla="*/ 73309 h 106914"/>
                  <a:gd name="connsiteX8" fmla="*/ 30055 w 108516"/>
                  <a:gd name="connsiteY8" fmla="*/ 66951 h 106914"/>
                  <a:gd name="connsiteX9" fmla="*/ 68202 w 108516"/>
                  <a:gd name="connsiteY9" fmla="*/ 87180 h 106914"/>
                  <a:gd name="connsiteX10" fmla="*/ 84385 w 108516"/>
                  <a:gd name="connsiteY10" fmla="*/ 40942 h 106914"/>
                  <a:gd name="connsiteX11" fmla="*/ 35835 w 108516"/>
                  <a:gd name="connsiteY11" fmla="*/ 20135 h 106914"/>
                  <a:gd name="connsiteX12" fmla="*/ 11560 w 108516"/>
                  <a:gd name="connsiteY12" fmla="*/ 39786 h 106914"/>
                  <a:gd name="connsiteX13" fmla="*/ 0 w 108516"/>
                  <a:gd name="connsiteY13" fmla="*/ 30539 h 106914"/>
                  <a:gd name="connsiteX14" fmla="*/ 32367 w 108516"/>
                  <a:gd name="connsiteY14" fmla="*/ 4530 h 106914"/>
                  <a:gd name="connsiteX15" fmla="*/ 104036 w 108516"/>
                  <a:gd name="connsiteY15" fmla="*/ 34006 h 1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516" h="106914">
                    <a:moveTo>
                      <a:pt x="104036" y="34006"/>
                    </a:moveTo>
                    <a:cubicBezTo>
                      <a:pt x="115596" y="60016"/>
                      <a:pt x="104036" y="90070"/>
                      <a:pt x="78027" y="101630"/>
                    </a:cubicBezTo>
                    <a:cubicBezTo>
                      <a:pt x="76871" y="102208"/>
                      <a:pt x="76293" y="102208"/>
                      <a:pt x="75137" y="102786"/>
                    </a:cubicBezTo>
                    <a:cubicBezTo>
                      <a:pt x="47394" y="113767"/>
                      <a:pt x="24275" y="102208"/>
                      <a:pt x="13872" y="75621"/>
                    </a:cubicBezTo>
                    <a:cubicBezTo>
                      <a:pt x="12716" y="72153"/>
                      <a:pt x="11560" y="68685"/>
                      <a:pt x="10404" y="64639"/>
                    </a:cubicBezTo>
                    <a:lnTo>
                      <a:pt x="87853" y="32850"/>
                    </a:lnTo>
                    <a:lnTo>
                      <a:pt x="93633" y="46722"/>
                    </a:lnTo>
                    <a:lnTo>
                      <a:pt x="27743" y="73309"/>
                    </a:lnTo>
                    <a:lnTo>
                      <a:pt x="30055" y="66951"/>
                    </a:lnTo>
                    <a:cubicBezTo>
                      <a:pt x="38147" y="87180"/>
                      <a:pt x="52596" y="93538"/>
                      <a:pt x="68202" y="87180"/>
                    </a:cubicBezTo>
                    <a:cubicBezTo>
                      <a:pt x="83807" y="80823"/>
                      <a:pt x="93633" y="62905"/>
                      <a:pt x="84385" y="40942"/>
                    </a:cubicBezTo>
                    <a:cubicBezTo>
                      <a:pt x="75137" y="17823"/>
                      <a:pt x="56064" y="12043"/>
                      <a:pt x="35835" y="20135"/>
                    </a:cubicBezTo>
                    <a:cubicBezTo>
                      <a:pt x="26009" y="24181"/>
                      <a:pt x="17917" y="31117"/>
                      <a:pt x="11560" y="39786"/>
                    </a:cubicBezTo>
                    <a:lnTo>
                      <a:pt x="0" y="30539"/>
                    </a:lnTo>
                    <a:cubicBezTo>
                      <a:pt x="8092" y="18979"/>
                      <a:pt x="19073" y="9731"/>
                      <a:pt x="32367" y="4530"/>
                    </a:cubicBezTo>
                    <a:cubicBezTo>
                      <a:pt x="61266" y="-6452"/>
                      <a:pt x="91321" y="2218"/>
                      <a:pt x="104036" y="34006"/>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orme libre : forme 63">
                <a:extLst>
                  <a:ext uri="{FF2B5EF4-FFF2-40B4-BE49-F238E27FC236}">
                    <a16:creationId xmlns:a16="http://schemas.microsoft.com/office/drawing/2014/main" id="{A14DE529-732C-4803-82E2-CB0D5378894C}"/>
                  </a:ext>
                </a:extLst>
              </p:cNvPr>
              <p:cNvSpPr/>
              <p:nvPr/>
            </p:nvSpPr>
            <p:spPr>
              <a:xfrm>
                <a:off x="2008632" y="2472895"/>
                <a:ext cx="116332" cy="140184"/>
              </a:xfrm>
              <a:custGeom>
                <a:avLst/>
                <a:gdLst>
                  <a:gd name="connsiteX0" fmla="*/ 113284 w 116332"/>
                  <a:gd name="connsiteY0" fmla="*/ 54922 h 140184"/>
                  <a:gd name="connsiteX1" fmla="*/ 69935 w 116332"/>
                  <a:gd name="connsiteY1" fmla="*/ 138728 h 140184"/>
                  <a:gd name="connsiteX2" fmla="*/ 28899 w 116332"/>
                  <a:gd name="connsiteY2" fmla="*/ 131793 h 140184"/>
                  <a:gd name="connsiteX3" fmla="*/ 36991 w 116332"/>
                  <a:gd name="connsiteY3" fmla="*/ 116187 h 140184"/>
                  <a:gd name="connsiteX4" fmla="*/ 65312 w 116332"/>
                  <a:gd name="connsiteY4" fmla="*/ 121389 h 140184"/>
                  <a:gd name="connsiteX5" fmla="*/ 91899 w 116332"/>
                  <a:gd name="connsiteY5" fmla="*/ 61279 h 140184"/>
                  <a:gd name="connsiteX6" fmla="*/ 39303 w 116332"/>
                  <a:gd name="connsiteY6" fmla="*/ 20243 h 140184"/>
                  <a:gd name="connsiteX7" fmla="*/ 14449 w 116332"/>
                  <a:gd name="connsiteY7" fmla="*/ 41050 h 140184"/>
                  <a:gd name="connsiteX8" fmla="*/ 0 w 116332"/>
                  <a:gd name="connsiteY8" fmla="*/ 31802 h 140184"/>
                  <a:gd name="connsiteX9" fmla="*/ 36991 w 116332"/>
                  <a:gd name="connsiteY9" fmla="*/ 2325 h 140184"/>
                  <a:gd name="connsiteX10" fmla="*/ 113284 w 116332"/>
                  <a:gd name="connsiteY10" fmla="*/ 54922 h 14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32" h="140184">
                    <a:moveTo>
                      <a:pt x="113284" y="54922"/>
                    </a:moveTo>
                    <a:cubicBezTo>
                      <a:pt x="124265" y="97692"/>
                      <a:pt x="104614" y="130059"/>
                      <a:pt x="69935" y="138728"/>
                    </a:cubicBezTo>
                    <a:cubicBezTo>
                      <a:pt x="56064" y="142196"/>
                      <a:pt x="41036" y="139306"/>
                      <a:pt x="28899" y="131793"/>
                    </a:cubicBezTo>
                    <a:lnTo>
                      <a:pt x="36991" y="116187"/>
                    </a:lnTo>
                    <a:cubicBezTo>
                      <a:pt x="45082" y="121967"/>
                      <a:pt x="55486" y="123701"/>
                      <a:pt x="65312" y="121389"/>
                    </a:cubicBezTo>
                    <a:cubicBezTo>
                      <a:pt x="89009" y="115609"/>
                      <a:pt x="99990" y="92490"/>
                      <a:pt x="91899" y="61279"/>
                    </a:cubicBezTo>
                    <a:cubicBezTo>
                      <a:pt x="83807" y="30068"/>
                      <a:pt x="63578" y="13885"/>
                      <a:pt x="39303" y="20243"/>
                    </a:cubicBezTo>
                    <a:cubicBezTo>
                      <a:pt x="28321" y="23133"/>
                      <a:pt x="19073" y="30646"/>
                      <a:pt x="14449" y="41050"/>
                    </a:cubicBezTo>
                    <a:lnTo>
                      <a:pt x="0" y="31802"/>
                    </a:lnTo>
                    <a:cubicBezTo>
                      <a:pt x="6936" y="16775"/>
                      <a:pt x="20807" y="5793"/>
                      <a:pt x="36991" y="2325"/>
                    </a:cubicBezTo>
                    <a:cubicBezTo>
                      <a:pt x="69935" y="-6922"/>
                      <a:pt x="102302" y="11573"/>
                      <a:pt x="113284" y="54922"/>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orme libre : forme 64">
                <a:extLst>
                  <a:ext uri="{FF2B5EF4-FFF2-40B4-BE49-F238E27FC236}">
                    <a16:creationId xmlns:a16="http://schemas.microsoft.com/office/drawing/2014/main" id="{A67AD840-804B-481A-9CDF-98F2CD16E9EE}"/>
                  </a:ext>
                </a:extLst>
              </p:cNvPr>
              <p:cNvSpPr/>
              <p:nvPr/>
            </p:nvSpPr>
            <p:spPr>
              <a:xfrm>
                <a:off x="1887465" y="2492249"/>
                <a:ext cx="101885" cy="106978"/>
              </a:xfrm>
              <a:custGeom>
                <a:avLst/>
                <a:gdLst>
                  <a:gd name="connsiteX0" fmla="*/ 101516 w 101885"/>
                  <a:gd name="connsiteY0" fmla="*/ 48283 h 106978"/>
                  <a:gd name="connsiteX1" fmla="*/ 56434 w 101885"/>
                  <a:gd name="connsiteY1" fmla="*/ 106659 h 106978"/>
                  <a:gd name="connsiteX2" fmla="*/ 370 w 101885"/>
                  <a:gd name="connsiteY2" fmla="*/ 58687 h 106978"/>
                  <a:gd name="connsiteX3" fmla="*/ 45452 w 101885"/>
                  <a:gd name="connsiteY3" fmla="*/ 311 h 106978"/>
                  <a:gd name="connsiteX4" fmla="*/ 101516 w 101885"/>
                  <a:gd name="connsiteY4" fmla="*/ 48283 h 106978"/>
                  <a:gd name="connsiteX5" fmla="*/ 21755 w 101885"/>
                  <a:gd name="connsiteY5" fmla="*/ 56953 h 106978"/>
                  <a:gd name="connsiteX6" fmla="*/ 54700 w 101885"/>
                  <a:gd name="connsiteY6" fmla="*/ 90476 h 106978"/>
                  <a:gd name="connsiteX7" fmla="*/ 80131 w 101885"/>
                  <a:gd name="connsiteY7" fmla="*/ 51173 h 106978"/>
                  <a:gd name="connsiteX8" fmla="*/ 47186 w 101885"/>
                  <a:gd name="connsiteY8" fmla="*/ 18228 h 106978"/>
                  <a:gd name="connsiteX9" fmla="*/ 21755 w 101885"/>
                  <a:gd name="connsiteY9" fmla="*/ 56953 h 10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85" h="106978">
                    <a:moveTo>
                      <a:pt x="101516" y="48283"/>
                    </a:moveTo>
                    <a:cubicBezTo>
                      <a:pt x="104984" y="82384"/>
                      <a:pt x="83598" y="103769"/>
                      <a:pt x="56434" y="106659"/>
                    </a:cubicBezTo>
                    <a:cubicBezTo>
                      <a:pt x="29269" y="109549"/>
                      <a:pt x="3837" y="92788"/>
                      <a:pt x="370" y="58687"/>
                    </a:cubicBezTo>
                    <a:cubicBezTo>
                      <a:pt x="-3098" y="24586"/>
                      <a:pt x="18287" y="3201"/>
                      <a:pt x="45452" y="311"/>
                    </a:cubicBezTo>
                    <a:cubicBezTo>
                      <a:pt x="72617" y="-2579"/>
                      <a:pt x="98048" y="14761"/>
                      <a:pt x="101516" y="48283"/>
                    </a:cubicBezTo>
                    <a:close/>
                    <a:moveTo>
                      <a:pt x="21755" y="56953"/>
                    </a:moveTo>
                    <a:cubicBezTo>
                      <a:pt x="24067" y="78916"/>
                      <a:pt x="36782" y="92210"/>
                      <a:pt x="54700" y="90476"/>
                    </a:cubicBezTo>
                    <a:cubicBezTo>
                      <a:pt x="72617" y="88742"/>
                      <a:pt x="82443" y="73136"/>
                      <a:pt x="80131" y="51173"/>
                    </a:cubicBezTo>
                    <a:cubicBezTo>
                      <a:pt x="77819" y="29210"/>
                      <a:pt x="65103" y="16494"/>
                      <a:pt x="47186" y="18228"/>
                    </a:cubicBezTo>
                    <a:cubicBezTo>
                      <a:pt x="29269" y="19962"/>
                      <a:pt x="19443" y="34990"/>
                      <a:pt x="21755" y="56953"/>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orme libre : forme 66">
                <a:extLst>
                  <a:ext uri="{FF2B5EF4-FFF2-40B4-BE49-F238E27FC236}">
                    <a16:creationId xmlns:a16="http://schemas.microsoft.com/office/drawing/2014/main" id="{1D8BD54B-9176-44A3-BAFC-5B0916335BC8}"/>
                  </a:ext>
                </a:extLst>
              </p:cNvPr>
              <p:cNvSpPr/>
              <p:nvPr/>
            </p:nvSpPr>
            <p:spPr>
              <a:xfrm>
                <a:off x="1778019" y="2499496"/>
                <a:ext cx="71669" cy="152008"/>
              </a:xfrm>
              <a:custGeom>
                <a:avLst/>
                <a:gdLst>
                  <a:gd name="connsiteX0" fmla="*/ 31211 w 71669"/>
                  <a:gd name="connsiteY0" fmla="*/ 136981 h 152008"/>
                  <a:gd name="connsiteX1" fmla="*/ 15027 w 71669"/>
                  <a:gd name="connsiteY1" fmla="*/ 152008 h 152008"/>
                  <a:gd name="connsiteX2" fmla="*/ 0 w 71669"/>
                  <a:gd name="connsiteY2" fmla="*/ 135825 h 152008"/>
                  <a:gd name="connsiteX3" fmla="*/ 16183 w 71669"/>
                  <a:gd name="connsiteY3" fmla="*/ 120797 h 152008"/>
                  <a:gd name="connsiteX4" fmla="*/ 31211 w 71669"/>
                  <a:gd name="connsiteY4" fmla="*/ 136981 h 152008"/>
                  <a:gd name="connsiteX5" fmla="*/ 26009 w 71669"/>
                  <a:gd name="connsiteY5" fmla="*/ 85541 h 152008"/>
                  <a:gd name="connsiteX6" fmla="*/ 71669 w 71669"/>
                  <a:gd name="connsiteY6" fmla="*/ 87275 h 152008"/>
                  <a:gd name="connsiteX7" fmla="*/ 71091 w 71669"/>
                  <a:gd name="connsiteY7" fmla="*/ 104036 h 152008"/>
                  <a:gd name="connsiteX8" fmla="*/ 5202 w 71669"/>
                  <a:gd name="connsiteY8" fmla="*/ 101724 h 152008"/>
                  <a:gd name="connsiteX9" fmla="*/ 8670 w 71669"/>
                  <a:gd name="connsiteY9" fmla="*/ 0 h 152008"/>
                  <a:gd name="connsiteX10" fmla="*/ 29477 w 71669"/>
                  <a:gd name="connsiteY10" fmla="*/ 578 h 152008"/>
                  <a:gd name="connsiteX11" fmla="*/ 26009 w 71669"/>
                  <a:gd name="connsiteY11" fmla="*/ 85541 h 15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669" h="152008">
                    <a:moveTo>
                      <a:pt x="31211" y="136981"/>
                    </a:moveTo>
                    <a:cubicBezTo>
                      <a:pt x="31211" y="145650"/>
                      <a:pt x="23697" y="152008"/>
                      <a:pt x="15027" y="152008"/>
                    </a:cubicBezTo>
                    <a:cubicBezTo>
                      <a:pt x="6358" y="152008"/>
                      <a:pt x="0" y="144495"/>
                      <a:pt x="0" y="135825"/>
                    </a:cubicBezTo>
                    <a:cubicBezTo>
                      <a:pt x="0" y="127155"/>
                      <a:pt x="7514" y="120797"/>
                      <a:pt x="16183" y="120797"/>
                    </a:cubicBezTo>
                    <a:cubicBezTo>
                      <a:pt x="24853" y="121375"/>
                      <a:pt x="31789" y="128311"/>
                      <a:pt x="31211" y="136981"/>
                    </a:cubicBezTo>
                    <a:close/>
                    <a:moveTo>
                      <a:pt x="26009" y="85541"/>
                    </a:moveTo>
                    <a:lnTo>
                      <a:pt x="71669" y="87275"/>
                    </a:lnTo>
                    <a:lnTo>
                      <a:pt x="71091" y="104036"/>
                    </a:lnTo>
                    <a:lnTo>
                      <a:pt x="5202" y="101724"/>
                    </a:lnTo>
                    <a:lnTo>
                      <a:pt x="8670" y="0"/>
                    </a:lnTo>
                    <a:lnTo>
                      <a:pt x="29477" y="578"/>
                    </a:lnTo>
                    <a:lnTo>
                      <a:pt x="26009" y="85541"/>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orme libre : forme 67">
                <a:extLst>
                  <a:ext uri="{FF2B5EF4-FFF2-40B4-BE49-F238E27FC236}">
                    <a16:creationId xmlns:a16="http://schemas.microsoft.com/office/drawing/2014/main" id="{017C6A34-CD7F-4FEE-BF58-5CA4254645C7}"/>
                  </a:ext>
                </a:extLst>
              </p:cNvPr>
              <p:cNvSpPr/>
              <p:nvPr/>
            </p:nvSpPr>
            <p:spPr>
              <a:xfrm>
                <a:off x="1625345" y="2479266"/>
                <a:ext cx="101812" cy="115595"/>
              </a:xfrm>
              <a:custGeom>
                <a:avLst/>
                <a:gdLst>
                  <a:gd name="connsiteX0" fmla="*/ 84473 w 101812"/>
                  <a:gd name="connsiteY0" fmla="*/ 115596 h 115595"/>
                  <a:gd name="connsiteX1" fmla="*/ 67712 w 101812"/>
                  <a:gd name="connsiteY1" fmla="*/ 112706 h 115595"/>
                  <a:gd name="connsiteX2" fmla="*/ 68868 w 101812"/>
                  <a:gd name="connsiteY2" fmla="*/ 96522 h 115595"/>
                  <a:gd name="connsiteX3" fmla="*/ 68290 w 101812"/>
                  <a:gd name="connsiteY3" fmla="*/ 96522 h 115595"/>
                  <a:gd name="connsiteX4" fmla="*/ 28409 w 101812"/>
                  <a:gd name="connsiteY4" fmla="*/ 108660 h 115595"/>
                  <a:gd name="connsiteX5" fmla="*/ 1244 w 101812"/>
                  <a:gd name="connsiteY5" fmla="*/ 62422 h 115595"/>
                  <a:gd name="connsiteX6" fmla="*/ 12226 w 101812"/>
                  <a:gd name="connsiteY6" fmla="*/ 0 h 115595"/>
                  <a:gd name="connsiteX7" fmla="*/ 32455 w 101812"/>
                  <a:gd name="connsiteY7" fmla="*/ 3468 h 115595"/>
                  <a:gd name="connsiteX8" fmla="*/ 22051 w 101812"/>
                  <a:gd name="connsiteY8" fmla="*/ 63000 h 115595"/>
                  <a:gd name="connsiteX9" fmla="*/ 38235 w 101812"/>
                  <a:gd name="connsiteY9" fmla="*/ 91898 h 115595"/>
                  <a:gd name="connsiteX10" fmla="*/ 69446 w 101812"/>
                  <a:gd name="connsiteY10" fmla="*/ 80917 h 115595"/>
                  <a:gd name="connsiteX11" fmla="*/ 81583 w 101812"/>
                  <a:gd name="connsiteY11" fmla="*/ 11560 h 115595"/>
                  <a:gd name="connsiteX12" fmla="*/ 101812 w 101812"/>
                  <a:gd name="connsiteY12" fmla="*/ 15027 h 115595"/>
                  <a:gd name="connsiteX13" fmla="*/ 84473 w 101812"/>
                  <a:gd name="connsiteY13" fmla="*/ 115596 h 11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812" h="115595">
                    <a:moveTo>
                      <a:pt x="84473" y="115596"/>
                    </a:moveTo>
                    <a:lnTo>
                      <a:pt x="67712" y="112706"/>
                    </a:lnTo>
                    <a:lnTo>
                      <a:pt x="68868" y="96522"/>
                    </a:lnTo>
                    <a:lnTo>
                      <a:pt x="68290" y="96522"/>
                    </a:lnTo>
                    <a:cubicBezTo>
                      <a:pt x="56730" y="105192"/>
                      <a:pt x="43437" y="110972"/>
                      <a:pt x="28409" y="108660"/>
                    </a:cubicBezTo>
                    <a:cubicBezTo>
                      <a:pt x="4712" y="104614"/>
                      <a:pt x="-3380" y="88431"/>
                      <a:pt x="1244" y="62422"/>
                    </a:cubicBezTo>
                    <a:lnTo>
                      <a:pt x="12226" y="0"/>
                    </a:lnTo>
                    <a:lnTo>
                      <a:pt x="32455" y="3468"/>
                    </a:lnTo>
                    <a:lnTo>
                      <a:pt x="22051" y="63000"/>
                    </a:lnTo>
                    <a:cubicBezTo>
                      <a:pt x="19161" y="80339"/>
                      <a:pt x="23207" y="89587"/>
                      <a:pt x="38235" y="91898"/>
                    </a:cubicBezTo>
                    <a:cubicBezTo>
                      <a:pt x="49216" y="93632"/>
                      <a:pt x="57308" y="89587"/>
                      <a:pt x="69446" y="80917"/>
                    </a:cubicBezTo>
                    <a:lnTo>
                      <a:pt x="81583" y="11560"/>
                    </a:lnTo>
                    <a:lnTo>
                      <a:pt x="101812" y="15027"/>
                    </a:lnTo>
                    <a:lnTo>
                      <a:pt x="84473" y="115596"/>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orme libre : forme 68">
                <a:extLst>
                  <a:ext uri="{FF2B5EF4-FFF2-40B4-BE49-F238E27FC236}">
                    <a16:creationId xmlns:a16="http://schemas.microsoft.com/office/drawing/2014/main" id="{A0E4670E-FFBC-477D-813D-889997796378}"/>
                  </a:ext>
                </a:extLst>
              </p:cNvPr>
              <p:cNvSpPr/>
              <p:nvPr/>
            </p:nvSpPr>
            <p:spPr>
              <a:xfrm>
                <a:off x="1391930" y="2389102"/>
                <a:ext cx="84962" cy="160099"/>
              </a:xfrm>
              <a:custGeom>
                <a:avLst/>
                <a:gdLst>
                  <a:gd name="connsiteX0" fmla="*/ 26009 w 84962"/>
                  <a:gd name="connsiteY0" fmla="*/ 160100 h 160099"/>
                  <a:gd name="connsiteX1" fmla="*/ 7514 w 84962"/>
                  <a:gd name="connsiteY1" fmla="*/ 150852 h 160099"/>
                  <a:gd name="connsiteX2" fmla="*/ 58954 w 84962"/>
                  <a:gd name="connsiteY2" fmla="*/ 43926 h 160099"/>
                  <a:gd name="connsiteX3" fmla="*/ 0 w 84962"/>
                  <a:gd name="connsiteY3" fmla="*/ 15605 h 160099"/>
                  <a:gd name="connsiteX4" fmla="*/ 7514 w 84962"/>
                  <a:gd name="connsiteY4" fmla="*/ 0 h 160099"/>
                  <a:gd name="connsiteX5" fmla="*/ 84963 w 84962"/>
                  <a:gd name="connsiteY5" fmla="*/ 37569 h 160099"/>
                  <a:gd name="connsiteX6" fmla="*/ 26009 w 84962"/>
                  <a:gd name="connsiteY6" fmla="*/ 160100 h 16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62" h="160099">
                    <a:moveTo>
                      <a:pt x="26009" y="160100"/>
                    </a:moveTo>
                    <a:lnTo>
                      <a:pt x="7514" y="150852"/>
                    </a:lnTo>
                    <a:lnTo>
                      <a:pt x="58954" y="43926"/>
                    </a:lnTo>
                    <a:lnTo>
                      <a:pt x="0" y="15605"/>
                    </a:lnTo>
                    <a:lnTo>
                      <a:pt x="7514" y="0"/>
                    </a:lnTo>
                    <a:lnTo>
                      <a:pt x="84963" y="37569"/>
                    </a:lnTo>
                    <a:lnTo>
                      <a:pt x="26009" y="16010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orme libre : forme 69">
                <a:extLst>
                  <a:ext uri="{FF2B5EF4-FFF2-40B4-BE49-F238E27FC236}">
                    <a16:creationId xmlns:a16="http://schemas.microsoft.com/office/drawing/2014/main" id="{5F423358-E1F1-48B4-B896-C2F5CD5C420A}"/>
                  </a:ext>
                </a:extLst>
              </p:cNvPr>
              <p:cNvSpPr/>
              <p:nvPr/>
            </p:nvSpPr>
            <p:spPr>
              <a:xfrm>
                <a:off x="1236509" y="2336506"/>
                <a:ext cx="98779" cy="135191"/>
              </a:xfrm>
              <a:custGeom>
                <a:avLst/>
                <a:gdLst>
                  <a:gd name="connsiteX0" fmla="*/ 28266 w 98779"/>
                  <a:gd name="connsiteY0" fmla="*/ 128311 h 135191"/>
                  <a:gd name="connsiteX1" fmla="*/ 6881 w 98779"/>
                  <a:gd name="connsiteY1" fmla="*/ 132357 h 135191"/>
                  <a:gd name="connsiteX2" fmla="*/ 2835 w 98779"/>
                  <a:gd name="connsiteY2" fmla="*/ 110972 h 135191"/>
                  <a:gd name="connsiteX3" fmla="*/ 24220 w 98779"/>
                  <a:gd name="connsiteY3" fmla="*/ 106926 h 135191"/>
                  <a:gd name="connsiteX4" fmla="*/ 28266 w 98779"/>
                  <a:gd name="connsiteY4" fmla="*/ 128311 h 135191"/>
                  <a:gd name="connsiteX5" fmla="*/ 28266 w 98779"/>
                  <a:gd name="connsiteY5" fmla="*/ 128311 h 135191"/>
                  <a:gd name="connsiteX6" fmla="*/ 51385 w 98779"/>
                  <a:gd name="connsiteY6" fmla="*/ 82073 h 135191"/>
                  <a:gd name="connsiteX7" fmla="*/ 88953 w 98779"/>
                  <a:gd name="connsiteY7" fmla="*/ 107504 h 135191"/>
                  <a:gd name="connsiteX8" fmla="*/ 79706 w 98779"/>
                  <a:gd name="connsiteY8" fmla="*/ 121375 h 135191"/>
                  <a:gd name="connsiteX9" fmla="*/ 24798 w 98779"/>
                  <a:gd name="connsiteY9" fmla="*/ 84385 h 135191"/>
                  <a:gd name="connsiteX10" fmla="*/ 81440 w 98779"/>
                  <a:gd name="connsiteY10" fmla="*/ 0 h 135191"/>
                  <a:gd name="connsiteX11" fmla="*/ 98779 w 98779"/>
                  <a:gd name="connsiteY11" fmla="*/ 11560 h 135191"/>
                  <a:gd name="connsiteX12" fmla="*/ 51385 w 98779"/>
                  <a:gd name="connsiteY12" fmla="*/ 82073 h 13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79" h="135191">
                    <a:moveTo>
                      <a:pt x="28266" y="128311"/>
                    </a:moveTo>
                    <a:cubicBezTo>
                      <a:pt x="23642" y="135247"/>
                      <a:pt x="13816" y="137559"/>
                      <a:pt x="6881" y="132357"/>
                    </a:cubicBezTo>
                    <a:cubicBezTo>
                      <a:pt x="-55" y="127155"/>
                      <a:pt x="-2367" y="117907"/>
                      <a:pt x="2835" y="110972"/>
                    </a:cubicBezTo>
                    <a:cubicBezTo>
                      <a:pt x="8036" y="104036"/>
                      <a:pt x="17284" y="101724"/>
                      <a:pt x="24220" y="106926"/>
                    </a:cubicBezTo>
                    <a:cubicBezTo>
                      <a:pt x="31156" y="112128"/>
                      <a:pt x="32890" y="121375"/>
                      <a:pt x="28266" y="128311"/>
                    </a:cubicBezTo>
                    <a:lnTo>
                      <a:pt x="28266" y="128311"/>
                    </a:lnTo>
                    <a:close/>
                    <a:moveTo>
                      <a:pt x="51385" y="82073"/>
                    </a:moveTo>
                    <a:lnTo>
                      <a:pt x="88953" y="107504"/>
                    </a:lnTo>
                    <a:lnTo>
                      <a:pt x="79706" y="121375"/>
                    </a:lnTo>
                    <a:lnTo>
                      <a:pt x="24798" y="84385"/>
                    </a:lnTo>
                    <a:lnTo>
                      <a:pt x="81440" y="0"/>
                    </a:lnTo>
                    <a:lnTo>
                      <a:pt x="98779" y="11560"/>
                    </a:lnTo>
                    <a:lnTo>
                      <a:pt x="51385" y="82073"/>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orme libre : forme 70">
                <a:extLst>
                  <a:ext uri="{FF2B5EF4-FFF2-40B4-BE49-F238E27FC236}">
                    <a16:creationId xmlns:a16="http://schemas.microsoft.com/office/drawing/2014/main" id="{30251696-FC1B-4368-90BC-6A21940EF1EF}"/>
                  </a:ext>
                </a:extLst>
              </p:cNvPr>
              <p:cNvSpPr/>
              <p:nvPr/>
            </p:nvSpPr>
            <p:spPr>
              <a:xfrm>
                <a:off x="1096583" y="2267148"/>
                <a:ext cx="150274" cy="110225"/>
              </a:xfrm>
              <a:custGeom>
                <a:avLst/>
                <a:gdLst>
                  <a:gd name="connsiteX0" fmla="*/ 77449 w 150274"/>
                  <a:gd name="connsiteY0" fmla="*/ 94788 h 110225"/>
                  <a:gd name="connsiteX1" fmla="*/ 18495 w 150274"/>
                  <a:gd name="connsiteY1" fmla="*/ 97678 h 110225"/>
                  <a:gd name="connsiteX2" fmla="*/ 0 w 150274"/>
                  <a:gd name="connsiteY2" fmla="*/ 73403 h 110225"/>
                  <a:gd name="connsiteX3" fmla="*/ 13293 w 150274"/>
                  <a:gd name="connsiteY3" fmla="*/ 64734 h 110225"/>
                  <a:gd name="connsiteX4" fmla="*/ 27165 w 150274"/>
                  <a:gd name="connsiteY4" fmla="*/ 83229 h 110225"/>
                  <a:gd name="connsiteX5" fmla="*/ 61266 w 150274"/>
                  <a:gd name="connsiteY5" fmla="*/ 80917 h 110225"/>
                  <a:gd name="connsiteX6" fmla="*/ 134669 w 150274"/>
                  <a:gd name="connsiteY6" fmla="*/ 0 h 110225"/>
                  <a:gd name="connsiteX7" fmla="*/ 150274 w 150274"/>
                  <a:gd name="connsiteY7" fmla="*/ 13871 h 110225"/>
                  <a:gd name="connsiteX8" fmla="*/ 77449 w 150274"/>
                  <a:gd name="connsiteY8" fmla="*/ 94788 h 110225"/>
                  <a:gd name="connsiteX9" fmla="*/ 104036 w 150274"/>
                  <a:gd name="connsiteY9" fmla="*/ 107504 h 110225"/>
                  <a:gd name="connsiteX10" fmla="*/ 81495 w 150274"/>
                  <a:gd name="connsiteY10" fmla="*/ 89009 h 110225"/>
                  <a:gd name="connsiteX11" fmla="*/ 36413 w 150274"/>
                  <a:gd name="connsiteY11" fmla="*/ 48550 h 110225"/>
                  <a:gd name="connsiteX12" fmla="*/ 47394 w 150274"/>
                  <a:gd name="connsiteY12" fmla="*/ 36413 h 110225"/>
                  <a:gd name="connsiteX13" fmla="*/ 114440 w 150274"/>
                  <a:gd name="connsiteY13" fmla="*/ 95944 h 110225"/>
                  <a:gd name="connsiteX14" fmla="*/ 104036 w 150274"/>
                  <a:gd name="connsiteY14" fmla="*/ 107504 h 1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274" h="110225">
                    <a:moveTo>
                      <a:pt x="77449" y="94788"/>
                    </a:moveTo>
                    <a:cubicBezTo>
                      <a:pt x="61266" y="112706"/>
                      <a:pt x="39880" y="116752"/>
                      <a:pt x="18495" y="97678"/>
                    </a:cubicBezTo>
                    <a:cubicBezTo>
                      <a:pt x="10982" y="90743"/>
                      <a:pt x="4624" y="82651"/>
                      <a:pt x="0" y="73403"/>
                    </a:cubicBezTo>
                    <a:lnTo>
                      <a:pt x="13293" y="64734"/>
                    </a:lnTo>
                    <a:cubicBezTo>
                      <a:pt x="16761" y="71669"/>
                      <a:pt x="21385" y="78605"/>
                      <a:pt x="27165" y="83229"/>
                    </a:cubicBezTo>
                    <a:cubicBezTo>
                      <a:pt x="39880" y="94210"/>
                      <a:pt x="50862" y="92476"/>
                      <a:pt x="61266" y="80917"/>
                    </a:cubicBezTo>
                    <a:lnTo>
                      <a:pt x="134669" y="0"/>
                    </a:lnTo>
                    <a:lnTo>
                      <a:pt x="150274" y="13871"/>
                    </a:lnTo>
                    <a:lnTo>
                      <a:pt x="77449" y="94788"/>
                    </a:lnTo>
                    <a:close/>
                    <a:moveTo>
                      <a:pt x="104036" y="107504"/>
                    </a:moveTo>
                    <a:lnTo>
                      <a:pt x="81495" y="89009"/>
                    </a:lnTo>
                    <a:lnTo>
                      <a:pt x="36413" y="48550"/>
                    </a:lnTo>
                    <a:lnTo>
                      <a:pt x="47394" y="36413"/>
                    </a:lnTo>
                    <a:lnTo>
                      <a:pt x="114440" y="95944"/>
                    </a:lnTo>
                    <a:lnTo>
                      <a:pt x="104036" y="107504"/>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orme libre : forme 71">
                <a:extLst>
                  <a:ext uri="{FF2B5EF4-FFF2-40B4-BE49-F238E27FC236}">
                    <a16:creationId xmlns:a16="http://schemas.microsoft.com/office/drawing/2014/main" id="{8CE46720-79A2-4D43-A57B-A484D5A3AFF4}"/>
                  </a:ext>
                </a:extLst>
              </p:cNvPr>
              <p:cNvSpPr/>
              <p:nvPr/>
            </p:nvSpPr>
            <p:spPr>
              <a:xfrm>
                <a:off x="1054677" y="2153287"/>
                <a:ext cx="106167" cy="112383"/>
              </a:xfrm>
              <a:custGeom>
                <a:avLst/>
                <a:gdLst>
                  <a:gd name="connsiteX0" fmla="*/ 86411 w 106167"/>
                  <a:gd name="connsiteY0" fmla="*/ 98834 h 112383"/>
                  <a:gd name="connsiteX1" fmla="*/ 14163 w 106167"/>
                  <a:gd name="connsiteY1" fmla="*/ 95944 h 112383"/>
                  <a:gd name="connsiteX2" fmla="*/ 12430 w 106167"/>
                  <a:gd name="connsiteY2" fmla="*/ 93633 h 112383"/>
                  <a:gd name="connsiteX3" fmla="*/ 18787 w 106167"/>
                  <a:gd name="connsiteY3" fmla="*/ 26587 h 112383"/>
                  <a:gd name="connsiteX4" fmla="*/ 28035 w 106167"/>
                  <a:gd name="connsiteY4" fmla="*/ 20229 h 112383"/>
                  <a:gd name="connsiteX5" fmla="*/ 82365 w 106167"/>
                  <a:gd name="connsiteY5" fmla="*/ 83807 h 112383"/>
                  <a:gd name="connsiteX6" fmla="*/ 70805 w 106167"/>
                  <a:gd name="connsiteY6" fmla="*/ 93633 h 112383"/>
                  <a:gd name="connsiteX7" fmla="*/ 25145 w 106167"/>
                  <a:gd name="connsiteY7" fmla="*/ 39881 h 112383"/>
                  <a:gd name="connsiteX8" fmla="*/ 32081 w 106167"/>
                  <a:gd name="connsiteY8" fmla="*/ 39881 h 112383"/>
                  <a:gd name="connsiteX9" fmla="*/ 25145 w 106167"/>
                  <a:gd name="connsiteY9" fmla="*/ 82651 h 112383"/>
                  <a:gd name="connsiteX10" fmla="*/ 74273 w 106167"/>
                  <a:gd name="connsiteY10" fmla="*/ 83229 h 112383"/>
                  <a:gd name="connsiteX11" fmla="*/ 78319 w 106167"/>
                  <a:gd name="connsiteY11" fmla="*/ 30633 h 112383"/>
                  <a:gd name="connsiteX12" fmla="*/ 51732 w 106167"/>
                  <a:gd name="connsiteY12" fmla="*/ 13872 h 112383"/>
                  <a:gd name="connsiteX13" fmla="*/ 56934 w 106167"/>
                  <a:gd name="connsiteY13" fmla="*/ 0 h 112383"/>
                  <a:gd name="connsiteX14" fmla="*/ 91612 w 106167"/>
                  <a:gd name="connsiteY14" fmla="*/ 22541 h 112383"/>
                  <a:gd name="connsiteX15" fmla="*/ 86411 w 106167"/>
                  <a:gd name="connsiteY15" fmla="*/ 98834 h 11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167" h="112383">
                    <a:moveTo>
                      <a:pt x="86411" y="98834"/>
                    </a:moveTo>
                    <a:cubicBezTo>
                      <a:pt x="65603" y="117908"/>
                      <a:pt x="33237" y="116752"/>
                      <a:pt x="14163" y="95944"/>
                    </a:cubicBezTo>
                    <a:cubicBezTo>
                      <a:pt x="13585" y="95366"/>
                      <a:pt x="13007" y="94789"/>
                      <a:pt x="12430" y="93633"/>
                    </a:cubicBezTo>
                    <a:cubicBezTo>
                      <a:pt x="-6644" y="71091"/>
                      <a:pt x="-3176" y="45082"/>
                      <a:pt x="18787" y="26587"/>
                    </a:cubicBezTo>
                    <a:cubicBezTo>
                      <a:pt x="21677" y="24275"/>
                      <a:pt x="24567" y="21963"/>
                      <a:pt x="28035" y="20229"/>
                    </a:cubicBezTo>
                    <a:lnTo>
                      <a:pt x="82365" y="83807"/>
                    </a:lnTo>
                    <a:lnTo>
                      <a:pt x="70805" y="93633"/>
                    </a:lnTo>
                    <a:lnTo>
                      <a:pt x="25145" y="39881"/>
                    </a:lnTo>
                    <a:lnTo>
                      <a:pt x="32081" y="39881"/>
                    </a:lnTo>
                    <a:cubicBezTo>
                      <a:pt x="15319" y="54330"/>
                      <a:pt x="13585" y="69357"/>
                      <a:pt x="25145" y="82651"/>
                    </a:cubicBezTo>
                    <a:cubicBezTo>
                      <a:pt x="36705" y="95944"/>
                      <a:pt x="56356" y="98834"/>
                      <a:pt x="74273" y="83229"/>
                    </a:cubicBezTo>
                    <a:cubicBezTo>
                      <a:pt x="92190" y="67624"/>
                      <a:pt x="92768" y="47394"/>
                      <a:pt x="78319" y="30633"/>
                    </a:cubicBezTo>
                    <a:cubicBezTo>
                      <a:pt x="71383" y="22541"/>
                      <a:pt x="62136" y="16762"/>
                      <a:pt x="51732" y="13872"/>
                    </a:cubicBezTo>
                    <a:lnTo>
                      <a:pt x="56934" y="0"/>
                    </a:lnTo>
                    <a:cubicBezTo>
                      <a:pt x="70227" y="4046"/>
                      <a:pt x="82365" y="11560"/>
                      <a:pt x="91612" y="22541"/>
                    </a:cubicBezTo>
                    <a:cubicBezTo>
                      <a:pt x="111264" y="45660"/>
                      <a:pt x="112420" y="76871"/>
                      <a:pt x="86411" y="98834"/>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orme libre : forme 72">
                <a:extLst>
                  <a:ext uri="{FF2B5EF4-FFF2-40B4-BE49-F238E27FC236}">
                    <a16:creationId xmlns:a16="http://schemas.microsoft.com/office/drawing/2014/main" id="{03D0BEAB-F0AD-47DE-A7C4-EB1E0A855334}"/>
                  </a:ext>
                </a:extLst>
              </p:cNvPr>
              <p:cNvSpPr/>
              <p:nvPr/>
            </p:nvSpPr>
            <p:spPr>
              <a:xfrm>
                <a:off x="942420" y="2044627"/>
                <a:ext cx="137765" cy="128412"/>
              </a:xfrm>
              <a:custGeom>
                <a:avLst/>
                <a:gdLst>
                  <a:gd name="connsiteX0" fmla="*/ 100989 w 137765"/>
                  <a:gd name="connsiteY0" fmla="*/ 114440 h 128412"/>
                  <a:gd name="connsiteX1" fmla="*/ 7934 w 137765"/>
                  <a:gd name="connsiteY1" fmla="*/ 99990 h 128412"/>
                  <a:gd name="connsiteX2" fmla="*/ 1577 w 137765"/>
                  <a:gd name="connsiteY2" fmla="*/ 58954 h 128412"/>
                  <a:gd name="connsiteX3" fmla="*/ 18916 w 137765"/>
                  <a:gd name="connsiteY3" fmla="*/ 61844 h 128412"/>
                  <a:gd name="connsiteX4" fmla="*/ 23540 w 137765"/>
                  <a:gd name="connsiteY4" fmla="*/ 90165 h 128412"/>
                  <a:gd name="connsiteX5" fmla="*/ 89429 w 137765"/>
                  <a:gd name="connsiteY5" fmla="*/ 96522 h 128412"/>
                  <a:gd name="connsiteX6" fmla="*/ 112548 w 137765"/>
                  <a:gd name="connsiteY6" fmla="*/ 33523 h 128412"/>
                  <a:gd name="connsiteX7" fmla="*/ 84805 w 137765"/>
                  <a:gd name="connsiteY7" fmla="*/ 16761 h 128412"/>
                  <a:gd name="connsiteX8" fmla="*/ 89429 w 137765"/>
                  <a:gd name="connsiteY8" fmla="*/ 0 h 128412"/>
                  <a:gd name="connsiteX9" fmla="*/ 129310 w 137765"/>
                  <a:gd name="connsiteY9" fmla="*/ 25431 h 128412"/>
                  <a:gd name="connsiteX10" fmla="*/ 100989 w 137765"/>
                  <a:gd name="connsiteY10" fmla="*/ 114440 h 12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28412">
                    <a:moveTo>
                      <a:pt x="100989" y="114440"/>
                    </a:moveTo>
                    <a:cubicBezTo>
                      <a:pt x="63420" y="138137"/>
                      <a:pt x="27008" y="130623"/>
                      <a:pt x="7934" y="99990"/>
                    </a:cubicBezTo>
                    <a:cubicBezTo>
                      <a:pt x="421" y="87853"/>
                      <a:pt x="-1891" y="72825"/>
                      <a:pt x="1577" y="58954"/>
                    </a:cubicBezTo>
                    <a:lnTo>
                      <a:pt x="18916" y="61844"/>
                    </a:lnTo>
                    <a:cubicBezTo>
                      <a:pt x="16026" y="71669"/>
                      <a:pt x="17760" y="82073"/>
                      <a:pt x="23540" y="90165"/>
                    </a:cubicBezTo>
                    <a:cubicBezTo>
                      <a:pt x="36833" y="110394"/>
                      <a:pt x="62264" y="113862"/>
                      <a:pt x="89429" y="96522"/>
                    </a:cubicBezTo>
                    <a:cubicBezTo>
                      <a:pt x="116594" y="79183"/>
                      <a:pt x="125264" y="54908"/>
                      <a:pt x="112548" y="33523"/>
                    </a:cubicBezTo>
                    <a:cubicBezTo>
                      <a:pt x="106191" y="24275"/>
                      <a:pt x="96365" y="17917"/>
                      <a:pt x="84805" y="16761"/>
                    </a:cubicBezTo>
                    <a:lnTo>
                      <a:pt x="89429" y="0"/>
                    </a:lnTo>
                    <a:cubicBezTo>
                      <a:pt x="106191" y="1734"/>
                      <a:pt x="120640" y="10982"/>
                      <a:pt x="129310" y="25431"/>
                    </a:cubicBezTo>
                    <a:cubicBezTo>
                      <a:pt x="146071" y="54330"/>
                      <a:pt x="138557" y="90743"/>
                      <a:pt x="100989" y="11444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orme libre : forme 73">
                <a:extLst>
                  <a:ext uri="{FF2B5EF4-FFF2-40B4-BE49-F238E27FC236}">
                    <a16:creationId xmlns:a16="http://schemas.microsoft.com/office/drawing/2014/main" id="{4EB685BC-1CDA-4C8E-87A0-F159F40DE141}"/>
                  </a:ext>
                </a:extLst>
              </p:cNvPr>
              <p:cNvSpPr/>
              <p:nvPr/>
            </p:nvSpPr>
            <p:spPr>
              <a:xfrm>
                <a:off x="913551" y="1940174"/>
                <a:ext cx="106890" cy="103386"/>
              </a:xfrm>
              <a:custGeom>
                <a:avLst/>
                <a:gdLst>
                  <a:gd name="connsiteX0" fmla="*/ 74950 w 106890"/>
                  <a:gd name="connsiteY0" fmla="*/ 97517 h 103386"/>
                  <a:gd name="connsiteX1" fmla="*/ 5015 w 106890"/>
                  <a:gd name="connsiteY1" fmla="*/ 73820 h 103386"/>
                  <a:gd name="connsiteX2" fmla="*/ 32758 w 106890"/>
                  <a:gd name="connsiteY2" fmla="*/ 5618 h 103386"/>
                  <a:gd name="connsiteX3" fmla="*/ 102115 w 106890"/>
                  <a:gd name="connsiteY3" fmla="*/ 29315 h 103386"/>
                  <a:gd name="connsiteX4" fmla="*/ 74950 w 106890"/>
                  <a:gd name="connsiteY4" fmla="*/ 97517 h 103386"/>
                  <a:gd name="connsiteX5" fmla="*/ 42005 w 106890"/>
                  <a:gd name="connsiteY5" fmla="*/ 24692 h 103386"/>
                  <a:gd name="connsiteX6" fmla="*/ 21198 w 106890"/>
                  <a:gd name="connsiteY6" fmla="*/ 66884 h 103386"/>
                  <a:gd name="connsiteX7" fmla="*/ 66859 w 106890"/>
                  <a:gd name="connsiteY7" fmla="*/ 78444 h 103386"/>
                  <a:gd name="connsiteX8" fmla="*/ 87666 w 106890"/>
                  <a:gd name="connsiteY8" fmla="*/ 36829 h 103386"/>
                  <a:gd name="connsiteX9" fmla="*/ 42005 w 106890"/>
                  <a:gd name="connsiteY9" fmla="*/ 24692 h 1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90" h="103386">
                    <a:moveTo>
                      <a:pt x="74950" y="97517"/>
                    </a:moveTo>
                    <a:cubicBezTo>
                      <a:pt x="43739" y="111966"/>
                      <a:pt x="16574" y="98095"/>
                      <a:pt x="5015" y="73820"/>
                    </a:cubicBezTo>
                    <a:cubicBezTo>
                      <a:pt x="-6545" y="49545"/>
                      <a:pt x="1547" y="19490"/>
                      <a:pt x="32758" y="5618"/>
                    </a:cubicBezTo>
                    <a:cubicBezTo>
                      <a:pt x="63969" y="-8253"/>
                      <a:pt x="91134" y="5040"/>
                      <a:pt x="102115" y="29315"/>
                    </a:cubicBezTo>
                    <a:cubicBezTo>
                      <a:pt x="113097" y="53591"/>
                      <a:pt x="105583" y="83645"/>
                      <a:pt x="74950" y="97517"/>
                    </a:cubicBezTo>
                    <a:close/>
                    <a:moveTo>
                      <a:pt x="42005" y="24692"/>
                    </a:moveTo>
                    <a:cubicBezTo>
                      <a:pt x="21776" y="33939"/>
                      <a:pt x="13685" y="50123"/>
                      <a:pt x="21198" y="66884"/>
                    </a:cubicBezTo>
                    <a:cubicBezTo>
                      <a:pt x="28712" y="83645"/>
                      <a:pt x="46629" y="87691"/>
                      <a:pt x="66859" y="78444"/>
                    </a:cubicBezTo>
                    <a:cubicBezTo>
                      <a:pt x="87088" y="69196"/>
                      <a:pt x="95179" y="53013"/>
                      <a:pt x="87666" y="36829"/>
                    </a:cubicBezTo>
                    <a:cubicBezTo>
                      <a:pt x="80152" y="20646"/>
                      <a:pt x="61657" y="15444"/>
                      <a:pt x="42005" y="24692"/>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orme libre : forme 74">
                <a:extLst>
                  <a:ext uri="{FF2B5EF4-FFF2-40B4-BE49-F238E27FC236}">
                    <a16:creationId xmlns:a16="http://schemas.microsoft.com/office/drawing/2014/main" id="{7149A623-5BC9-4219-9E6A-85CE5106F6B3}"/>
                  </a:ext>
                </a:extLst>
              </p:cNvPr>
              <p:cNvSpPr/>
              <p:nvPr/>
            </p:nvSpPr>
            <p:spPr>
              <a:xfrm>
                <a:off x="819956" y="1832509"/>
                <a:ext cx="148315" cy="92476"/>
              </a:xfrm>
              <a:custGeom>
                <a:avLst/>
                <a:gdLst>
                  <a:gd name="connsiteX0" fmla="*/ 20582 w 148315"/>
                  <a:gd name="connsiteY0" fmla="*/ 64734 h 92476"/>
                  <a:gd name="connsiteX1" fmla="*/ 931 w 148315"/>
                  <a:gd name="connsiteY1" fmla="*/ 55486 h 92476"/>
                  <a:gd name="connsiteX2" fmla="*/ 10179 w 148315"/>
                  <a:gd name="connsiteY2" fmla="*/ 35835 h 92476"/>
                  <a:gd name="connsiteX3" fmla="*/ 29830 w 148315"/>
                  <a:gd name="connsiteY3" fmla="*/ 45082 h 92476"/>
                  <a:gd name="connsiteX4" fmla="*/ 29830 w 148315"/>
                  <a:gd name="connsiteY4" fmla="*/ 45660 h 92476"/>
                  <a:gd name="connsiteX5" fmla="*/ 21160 w 148315"/>
                  <a:gd name="connsiteY5" fmla="*/ 64156 h 92476"/>
                  <a:gd name="connsiteX6" fmla="*/ 20582 w 148315"/>
                  <a:gd name="connsiteY6" fmla="*/ 64734 h 92476"/>
                  <a:gd name="connsiteX7" fmla="*/ 67399 w 148315"/>
                  <a:gd name="connsiteY7" fmla="*/ 43926 h 92476"/>
                  <a:gd name="connsiteX8" fmla="*/ 80114 w 148315"/>
                  <a:gd name="connsiteY8" fmla="*/ 87853 h 92476"/>
                  <a:gd name="connsiteX9" fmla="*/ 63931 w 148315"/>
                  <a:gd name="connsiteY9" fmla="*/ 92476 h 92476"/>
                  <a:gd name="connsiteX10" fmla="*/ 44857 w 148315"/>
                  <a:gd name="connsiteY10" fmla="*/ 28899 h 92476"/>
                  <a:gd name="connsiteX11" fmla="*/ 142536 w 148315"/>
                  <a:gd name="connsiteY11" fmla="*/ 0 h 92476"/>
                  <a:gd name="connsiteX12" fmla="*/ 148316 w 148315"/>
                  <a:gd name="connsiteY12" fmla="*/ 19651 h 92476"/>
                  <a:gd name="connsiteX13" fmla="*/ 67399 w 148315"/>
                  <a:gd name="connsiteY13" fmla="*/ 43926 h 9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315" h="92476">
                    <a:moveTo>
                      <a:pt x="20582" y="64734"/>
                    </a:moveTo>
                    <a:cubicBezTo>
                      <a:pt x="12491" y="67623"/>
                      <a:pt x="3821" y="63578"/>
                      <a:pt x="931" y="55486"/>
                    </a:cubicBezTo>
                    <a:cubicBezTo>
                      <a:pt x="-1959" y="47394"/>
                      <a:pt x="2087" y="38725"/>
                      <a:pt x="10179" y="35835"/>
                    </a:cubicBezTo>
                    <a:cubicBezTo>
                      <a:pt x="18270" y="32945"/>
                      <a:pt x="26940" y="36991"/>
                      <a:pt x="29830" y="45082"/>
                    </a:cubicBezTo>
                    <a:cubicBezTo>
                      <a:pt x="29830" y="45082"/>
                      <a:pt x="29830" y="45660"/>
                      <a:pt x="29830" y="45660"/>
                    </a:cubicBezTo>
                    <a:cubicBezTo>
                      <a:pt x="32720" y="53174"/>
                      <a:pt x="28674" y="61844"/>
                      <a:pt x="21160" y="64156"/>
                    </a:cubicBezTo>
                    <a:cubicBezTo>
                      <a:pt x="21160" y="64734"/>
                      <a:pt x="21160" y="64734"/>
                      <a:pt x="20582" y="64734"/>
                    </a:cubicBezTo>
                    <a:close/>
                    <a:moveTo>
                      <a:pt x="67399" y="43926"/>
                    </a:moveTo>
                    <a:lnTo>
                      <a:pt x="80114" y="87853"/>
                    </a:lnTo>
                    <a:lnTo>
                      <a:pt x="63931" y="92476"/>
                    </a:lnTo>
                    <a:lnTo>
                      <a:pt x="44857" y="28899"/>
                    </a:lnTo>
                    <a:lnTo>
                      <a:pt x="142536" y="0"/>
                    </a:lnTo>
                    <a:lnTo>
                      <a:pt x="148316" y="19651"/>
                    </a:lnTo>
                    <a:lnTo>
                      <a:pt x="67399" y="43926"/>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orme libre : forme 75">
                <a:extLst>
                  <a:ext uri="{FF2B5EF4-FFF2-40B4-BE49-F238E27FC236}">
                    <a16:creationId xmlns:a16="http://schemas.microsoft.com/office/drawing/2014/main" id="{C944D3AD-A797-4061-A034-D92CE07C306B}"/>
                  </a:ext>
                </a:extLst>
              </p:cNvPr>
              <p:cNvSpPr/>
              <p:nvPr/>
            </p:nvSpPr>
            <p:spPr>
              <a:xfrm>
                <a:off x="837088" y="1684547"/>
                <a:ext cx="111532" cy="105191"/>
              </a:xfrm>
              <a:custGeom>
                <a:avLst/>
                <a:gdLst>
                  <a:gd name="connsiteX0" fmla="*/ 11543 w 111532"/>
                  <a:gd name="connsiteY0" fmla="*/ 105192 h 105191"/>
                  <a:gd name="connsiteX1" fmla="*/ 9231 w 111532"/>
                  <a:gd name="connsiteY1" fmla="*/ 88431 h 105191"/>
                  <a:gd name="connsiteX2" fmla="*/ 24836 w 111532"/>
                  <a:gd name="connsiteY2" fmla="*/ 84385 h 105191"/>
                  <a:gd name="connsiteX3" fmla="*/ 24836 w 111532"/>
                  <a:gd name="connsiteY3" fmla="*/ 83807 h 105191"/>
                  <a:gd name="connsiteX4" fmla="*/ 561 w 111532"/>
                  <a:gd name="connsiteY4" fmla="*/ 49706 h 105191"/>
                  <a:gd name="connsiteX5" fmla="*/ 35818 w 111532"/>
                  <a:gd name="connsiteY5" fmla="*/ 9248 h 105191"/>
                  <a:gd name="connsiteX6" fmla="*/ 98239 w 111532"/>
                  <a:gd name="connsiteY6" fmla="*/ 0 h 105191"/>
                  <a:gd name="connsiteX7" fmla="*/ 101129 w 111532"/>
                  <a:gd name="connsiteY7" fmla="*/ 20807 h 105191"/>
                  <a:gd name="connsiteX8" fmla="*/ 41597 w 111532"/>
                  <a:gd name="connsiteY8" fmla="*/ 30055 h 105191"/>
                  <a:gd name="connsiteX9" fmla="*/ 19056 w 111532"/>
                  <a:gd name="connsiteY9" fmla="*/ 54908 h 105191"/>
                  <a:gd name="connsiteX10" fmla="*/ 39285 w 111532"/>
                  <a:gd name="connsiteY10" fmla="*/ 81495 h 105191"/>
                  <a:gd name="connsiteX11" fmla="*/ 108643 w 111532"/>
                  <a:gd name="connsiteY11" fmla="*/ 71091 h 105191"/>
                  <a:gd name="connsiteX12" fmla="*/ 111533 w 111532"/>
                  <a:gd name="connsiteY12" fmla="*/ 91899 h 105191"/>
                  <a:gd name="connsiteX13" fmla="*/ 11543 w 111532"/>
                  <a:gd name="connsiteY13" fmla="*/ 105192 h 10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32" h="105191">
                    <a:moveTo>
                      <a:pt x="11543" y="105192"/>
                    </a:moveTo>
                    <a:lnTo>
                      <a:pt x="9231" y="88431"/>
                    </a:lnTo>
                    <a:lnTo>
                      <a:pt x="24836" y="84385"/>
                    </a:lnTo>
                    <a:lnTo>
                      <a:pt x="24836" y="83807"/>
                    </a:lnTo>
                    <a:cubicBezTo>
                      <a:pt x="12698" y="75137"/>
                      <a:pt x="2873" y="65312"/>
                      <a:pt x="561" y="49706"/>
                    </a:cubicBezTo>
                    <a:cubicBezTo>
                      <a:pt x="-2907" y="26009"/>
                      <a:pt x="9809" y="13294"/>
                      <a:pt x="35818" y="9248"/>
                    </a:cubicBezTo>
                    <a:lnTo>
                      <a:pt x="98239" y="0"/>
                    </a:lnTo>
                    <a:lnTo>
                      <a:pt x="101129" y="20807"/>
                    </a:lnTo>
                    <a:lnTo>
                      <a:pt x="41597" y="30055"/>
                    </a:lnTo>
                    <a:cubicBezTo>
                      <a:pt x="24258" y="32945"/>
                      <a:pt x="16744" y="39881"/>
                      <a:pt x="19056" y="54908"/>
                    </a:cubicBezTo>
                    <a:cubicBezTo>
                      <a:pt x="20790" y="65890"/>
                      <a:pt x="27148" y="72247"/>
                      <a:pt x="39285" y="81495"/>
                    </a:cubicBezTo>
                    <a:lnTo>
                      <a:pt x="108643" y="71091"/>
                    </a:lnTo>
                    <a:lnTo>
                      <a:pt x="111533" y="91899"/>
                    </a:lnTo>
                    <a:lnTo>
                      <a:pt x="11543" y="105192"/>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orme libre : forme 76">
                <a:extLst>
                  <a:ext uri="{FF2B5EF4-FFF2-40B4-BE49-F238E27FC236}">
                    <a16:creationId xmlns:a16="http://schemas.microsoft.com/office/drawing/2014/main" id="{051EF2CF-023F-4904-A9A8-94FF596862D1}"/>
                  </a:ext>
                </a:extLst>
              </p:cNvPr>
              <p:cNvSpPr/>
              <p:nvPr/>
            </p:nvSpPr>
            <p:spPr>
              <a:xfrm>
                <a:off x="800080" y="1427346"/>
                <a:ext cx="146228" cy="88430"/>
              </a:xfrm>
              <a:custGeom>
                <a:avLst/>
                <a:gdLst>
                  <a:gd name="connsiteX0" fmla="*/ 0 w 146228"/>
                  <a:gd name="connsiteY0" fmla="*/ 71091 h 88430"/>
                  <a:gd name="connsiteX1" fmla="*/ 2890 w 146228"/>
                  <a:gd name="connsiteY1" fmla="*/ 50284 h 88430"/>
                  <a:gd name="connsiteX2" fmla="*/ 120797 w 146228"/>
                  <a:gd name="connsiteY2" fmla="*/ 65312 h 88430"/>
                  <a:gd name="connsiteX3" fmla="*/ 128889 w 146228"/>
                  <a:gd name="connsiteY3" fmla="*/ 0 h 88430"/>
                  <a:gd name="connsiteX4" fmla="*/ 146228 w 146228"/>
                  <a:gd name="connsiteY4" fmla="*/ 2312 h 88430"/>
                  <a:gd name="connsiteX5" fmla="*/ 135247 w 146228"/>
                  <a:gd name="connsiteY5" fmla="*/ 88431 h 88430"/>
                  <a:gd name="connsiteX6" fmla="*/ 0 w 146228"/>
                  <a:gd name="connsiteY6" fmla="*/ 71091 h 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28" h="88430">
                    <a:moveTo>
                      <a:pt x="0" y="71091"/>
                    </a:moveTo>
                    <a:lnTo>
                      <a:pt x="2890" y="50284"/>
                    </a:lnTo>
                    <a:lnTo>
                      <a:pt x="120797" y="65312"/>
                    </a:lnTo>
                    <a:lnTo>
                      <a:pt x="128889" y="0"/>
                    </a:lnTo>
                    <a:lnTo>
                      <a:pt x="146228" y="2312"/>
                    </a:lnTo>
                    <a:lnTo>
                      <a:pt x="135247" y="88431"/>
                    </a:lnTo>
                    <a:lnTo>
                      <a:pt x="0" y="71091"/>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orme libre : forme 77">
                <a:extLst>
                  <a:ext uri="{FF2B5EF4-FFF2-40B4-BE49-F238E27FC236}">
                    <a16:creationId xmlns:a16="http://schemas.microsoft.com/office/drawing/2014/main" id="{D4B373CA-2B75-42D5-862E-E7823A94BC93}"/>
                  </a:ext>
                </a:extLst>
              </p:cNvPr>
              <p:cNvSpPr/>
              <p:nvPr/>
            </p:nvSpPr>
            <p:spPr>
              <a:xfrm>
                <a:off x="818267" y="1295837"/>
                <a:ext cx="151738" cy="81803"/>
              </a:xfrm>
              <a:custGeom>
                <a:avLst/>
                <a:gdLst>
                  <a:gd name="connsiteX0" fmla="*/ 12446 w 151738"/>
                  <a:gd name="connsiteY0" fmla="*/ 30941 h 81803"/>
                  <a:gd name="connsiteX1" fmla="*/ 309 w 151738"/>
                  <a:gd name="connsiteY1" fmla="*/ 12446 h 81803"/>
                  <a:gd name="connsiteX2" fmla="*/ 18804 w 151738"/>
                  <a:gd name="connsiteY2" fmla="*/ 309 h 81803"/>
                  <a:gd name="connsiteX3" fmla="*/ 30941 w 151738"/>
                  <a:gd name="connsiteY3" fmla="*/ 18804 h 81803"/>
                  <a:gd name="connsiteX4" fmla="*/ 30941 w 151738"/>
                  <a:gd name="connsiteY4" fmla="*/ 19382 h 81803"/>
                  <a:gd name="connsiteX5" fmla="*/ 14180 w 151738"/>
                  <a:gd name="connsiteY5" fmla="*/ 30941 h 81803"/>
                  <a:gd name="connsiteX6" fmla="*/ 12446 w 151738"/>
                  <a:gd name="connsiteY6" fmla="*/ 30941 h 81803"/>
                  <a:gd name="connsiteX7" fmla="*/ 63886 w 151738"/>
                  <a:gd name="connsiteY7" fmla="*/ 37877 h 81803"/>
                  <a:gd name="connsiteX8" fmla="*/ 52327 w 151738"/>
                  <a:gd name="connsiteY8" fmla="*/ 81804 h 81803"/>
                  <a:gd name="connsiteX9" fmla="*/ 36143 w 151738"/>
                  <a:gd name="connsiteY9" fmla="*/ 77180 h 81803"/>
                  <a:gd name="connsiteX10" fmla="*/ 53483 w 151738"/>
                  <a:gd name="connsiteY10" fmla="*/ 13024 h 81803"/>
                  <a:gd name="connsiteX11" fmla="*/ 151739 w 151738"/>
                  <a:gd name="connsiteY11" fmla="*/ 39611 h 81803"/>
                  <a:gd name="connsiteX12" fmla="*/ 146537 w 151738"/>
                  <a:gd name="connsiteY12" fmla="*/ 59840 h 81803"/>
                  <a:gd name="connsiteX13" fmla="*/ 63886 w 151738"/>
                  <a:gd name="connsiteY13" fmla="*/ 37877 h 8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738" h="81803">
                    <a:moveTo>
                      <a:pt x="12446" y="30941"/>
                    </a:moveTo>
                    <a:cubicBezTo>
                      <a:pt x="4354" y="29208"/>
                      <a:pt x="-1425" y="21116"/>
                      <a:pt x="309" y="12446"/>
                    </a:cubicBezTo>
                    <a:cubicBezTo>
                      <a:pt x="2043" y="4354"/>
                      <a:pt x="10134" y="-1425"/>
                      <a:pt x="18804" y="309"/>
                    </a:cubicBezTo>
                    <a:cubicBezTo>
                      <a:pt x="26896" y="2043"/>
                      <a:pt x="32675" y="10134"/>
                      <a:pt x="30941" y="18804"/>
                    </a:cubicBezTo>
                    <a:cubicBezTo>
                      <a:pt x="30941" y="18804"/>
                      <a:pt x="30941" y="19382"/>
                      <a:pt x="30941" y="19382"/>
                    </a:cubicBezTo>
                    <a:cubicBezTo>
                      <a:pt x="29208" y="26896"/>
                      <a:pt x="21694" y="32097"/>
                      <a:pt x="14180" y="30941"/>
                    </a:cubicBezTo>
                    <a:cubicBezTo>
                      <a:pt x="13602" y="31519"/>
                      <a:pt x="13024" y="30941"/>
                      <a:pt x="12446" y="30941"/>
                    </a:cubicBezTo>
                    <a:close/>
                    <a:moveTo>
                      <a:pt x="63886" y="37877"/>
                    </a:moveTo>
                    <a:lnTo>
                      <a:pt x="52327" y="81804"/>
                    </a:lnTo>
                    <a:lnTo>
                      <a:pt x="36143" y="77180"/>
                    </a:lnTo>
                    <a:lnTo>
                      <a:pt x="53483" y="13024"/>
                    </a:lnTo>
                    <a:lnTo>
                      <a:pt x="151739" y="39611"/>
                    </a:lnTo>
                    <a:lnTo>
                      <a:pt x="146537" y="59840"/>
                    </a:lnTo>
                    <a:lnTo>
                      <a:pt x="63886" y="37877"/>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orme libre : forme 78">
                <a:extLst>
                  <a:ext uri="{FF2B5EF4-FFF2-40B4-BE49-F238E27FC236}">
                    <a16:creationId xmlns:a16="http://schemas.microsoft.com/office/drawing/2014/main" id="{DAE6C67C-B500-4E3D-84F7-3D839DAE0024}"/>
                  </a:ext>
                </a:extLst>
              </p:cNvPr>
              <p:cNvSpPr/>
              <p:nvPr/>
            </p:nvSpPr>
            <p:spPr>
              <a:xfrm>
                <a:off x="873925" y="1127954"/>
                <a:ext cx="133649" cy="123109"/>
              </a:xfrm>
              <a:custGeom>
                <a:avLst/>
                <a:gdLst>
                  <a:gd name="connsiteX0" fmla="*/ 26145 w 133649"/>
                  <a:gd name="connsiteY0" fmla="*/ 79761 h 123109"/>
                  <a:gd name="connsiteX1" fmla="*/ 4760 w 133649"/>
                  <a:gd name="connsiteY1" fmla="*/ 24853 h 123109"/>
                  <a:gd name="connsiteX2" fmla="*/ 21521 w 133649"/>
                  <a:gd name="connsiteY2" fmla="*/ 0 h 123109"/>
                  <a:gd name="connsiteX3" fmla="*/ 33659 w 133649"/>
                  <a:gd name="connsiteY3" fmla="*/ 10404 h 123109"/>
                  <a:gd name="connsiteX4" fmla="*/ 20365 w 133649"/>
                  <a:gd name="connsiteY4" fmla="*/ 29477 h 123109"/>
                  <a:gd name="connsiteX5" fmla="*/ 33081 w 133649"/>
                  <a:gd name="connsiteY5" fmla="*/ 61266 h 123109"/>
                  <a:gd name="connsiteX6" fmla="*/ 133649 w 133649"/>
                  <a:gd name="connsiteY6" fmla="*/ 104036 h 123109"/>
                  <a:gd name="connsiteX7" fmla="*/ 125557 w 133649"/>
                  <a:gd name="connsiteY7" fmla="*/ 123109 h 123109"/>
                  <a:gd name="connsiteX8" fmla="*/ 26145 w 133649"/>
                  <a:gd name="connsiteY8" fmla="*/ 79761 h 123109"/>
                  <a:gd name="connsiteX9" fmla="*/ 22099 w 133649"/>
                  <a:gd name="connsiteY9" fmla="*/ 109238 h 123109"/>
                  <a:gd name="connsiteX10" fmla="*/ 32503 w 133649"/>
                  <a:gd name="connsiteY10" fmla="*/ 82073 h 123109"/>
                  <a:gd name="connsiteX11" fmla="*/ 56200 w 133649"/>
                  <a:gd name="connsiteY11" fmla="*/ 26587 h 123109"/>
                  <a:gd name="connsiteX12" fmla="*/ 71228 w 133649"/>
                  <a:gd name="connsiteY12" fmla="*/ 32945 h 123109"/>
                  <a:gd name="connsiteX13" fmla="*/ 35971 w 133649"/>
                  <a:gd name="connsiteY13" fmla="*/ 115018 h 123109"/>
                  <a:gd name="connsiteX14" fmla="*/ 22099 w 133649"/>
                  <a:gd name="connsiteY14" fmla="*/ 109238 h 12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649" h="123109">
                    <a:moveTo>
                      <a:pt x="26145" y="79761"/>
                    </a:moveTo>
                    <a:cubicBezTo>
                      <a:pt x="3604" y="69935"/>
                      <a:pt x="-6800" y="51440"/>
                      <a:pt x="4760" y="24853"/>
                    </a:cubicBezTo>
                    <a:cubicBezTo>
                      <a:pt x="8806" y="15605"/>
                      <a:pt x="14586" y="6936"/>
                      <a:pt x="21521" y="0"/>
                    </a:cubicBezTo>
                    <a:lnTo>
                      <a:pt x="33659" y="10404"/>
                    </a:lnTo>
                    <a:cubicBezTo>
                      <a:pt x="27879" y="15605"/>
                      <a:pt x="23255" y="22541"/>
                      <a:pt x="20365" y="29477"/>
                    </a:cubicBezTo>
                    <a:cubicBezTo>
                      <a:pt x="14008" y="45082"/>
                      <a:pt x="19209" y="54908"/>
                      <a:pt x="33081" y="61266"/>
                    </a:cubicBezTo>
                    <a:lnTo>
                      <a:pt x="133649" y="104036"/>
                    </a:lnTo>
                    <a:lnTo>
                      <a:pt x="125557" y="123109"/>
                    </a:lnTo>
                    <a:lnTo>
                      <a:pt x="26145" y="79761"/>
                    </a:lnTo>
                    <a:close/>
                    <a:moveTo>
                      <a:pt x="22099" y="109238"/>
                    </a:moveTo>
                    <a:lnTo>
                      <a:pt x="32503" y="82073"/>
                    </a:lnTo>
                    <a:lnTo>
                      <a:pt x="56200" y="26587"/>
                    </a:lnTo>
                    <a:lnTo>
                      <a:pt x="71228" y="32945"/>
                    </a:lnTo>
                    <a:lnTo>
                      <a:pt x="35971" y="115018"/>
                    </a:lnTo>
                    <a:lnTo>
                      <a:pt x="22099" y="109238"/>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orme libre : forme 79">
                <a:extLst>
                  <a:ext uri="{FF2B5EF4-FFF2-40B4-BE49-F238E27FC236}">
                    <a16:creationId xmlns:a16="http://schemas.microsoft.com/office/drawing/2014/main" id="{983D234C-5FE8-477A-AB49-E43D439151BA}"/>
                  </a:ext>
                </a:extLst>
              </p:cNvPr>
              <p:cNvSpPr/>
              <p:nvPr/>
            </p:nvSpPr>
            <p:spPr>
              <a:xfrm>
                <a:off x="967451" y="1045995"/>
                <a:ext cx="110698" cy="104585"/>
              </a:xfrm>
              <a:custGeom>
                <a:avLst/>
                <a:gdLst>
                  <a:gd name="connsiteX0" fmla="*/ 26252 w 110698"/>
                  <a:gd name="connsiteY0" fmla="*/ 95830 h 104585"/>
                  <a:gd name="connsiteX1" fmla="*/ 6601 w 110698"/>
                  <a:gd name="connsiteY1" fmla="*/ 25894 h 104585"/>
                  <a:gd name="connsiteX2" fmla="*/ 7757 w 110698"/>
                  <a:gd name="connsiteY2" fmla="*/ 23583 h 104585"/>
                  <a:gd name="connsiteX3" fmla="*/ 73068 w 110698"/>
                  <a:gd name="connsiteY3" fmla="*/ 8555 h 104585"/>
                  <a:gd name="connsiteX4" fmla="*/ 82316 w 110698"/>
                  <a:gd name="connsiteY4" fmla="*/ 14913 h 104585"/>
                  <a:gd name="connsiteX5" fmla="*/ 38967 w 110698"/>
                  <a:gd name="connsiteY5" fmla="*/ 86582 h 104585"/>
                  <a:gd name="connsiteX6" fmla="*/ 26252 w 110698"/>
                  <a:gd name="connsiteY6" fmla="*/ 78490 h 104585"/>
                  <a:gd name="connsiteX7" fmla="*/ 62665 w 110698"/>
                  <a:gd name="connsiteY7" fmla="*/ 17803 h 104585"/>
                  <a:gd name="connsiteX8" fmla="*/ 64398 w 110698"/>
                  <a:gd name="connsiteY8" fmla="*/ 24161 h 104585"/>
                  <a:gd name="connsiteX9" fmla="*/ 21628 w 110698"/>
                  <a:gd name="connsiteY9" fmla="*/ 31096 h 104585"/>
                  <a:gd name="connsiteX10" fmla="*/ 36656 w 110698"/>
                  <a:gd name="connsiteY10" fmla="*/ 77912 h 104585"/>
                  <a:gd name="connsiteX11" fmla="*/ 88096 w 110698"/>
                  <a:gd name="connsiteY11" fmla="*/ 65197 h 104585"/>
                  <a:gd name="connsiteX12" fmla="*/ 95609 w 110698"/>
                  <a:gd name="connsiteY12" fmla="*/ 35142 h 104585"/>
                  <a:gd name="connsiteX13" fmla="*/ 110637 w 110698"/>
                  <a:gd name="connsiteY13" fmla="*/ 35720 h 104585"/>
                  <a:gd name="connsiteX14" fmla="*/ 100233 w 110698"/>
                  <a:gd name="connsiteY14" fmla="*/ 75601 h 104585"/>
                  <a:gd name="connsiteX15" fmla="*/ 26252 w 110698"/>
                  <a:gd name="connsiteY15" fmla="*/ 95830 h 10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698" h="104585">
                    <a:moveTo>
                      <a:pt x="26252" y="95830"/>
                    </a:moveTo>
                    <a:cubicBezTo>
                      <a:pt x="1399" y="81958"/>
                      <a:pt x="-7271" y="50748"/>
                      <a:pt x="6601" y="25894"/>
                    </a:cubicBezTo>
                    <a:cubicBezTo>
                      <a:pt x="7179" y="25316"/>
                      <a:pt x="7757" y="24161"/>
                      <a:pt x="7757" y="23583"/>
                    </a:cubicBezTo>
                    <a:cubicBezTo>
                      <a:pt x="23362" y="-1848"/>
                      <a:pt x="48793" y="-6472"/>
                      <a:pt x="73068" y="8555"/>
                    </a:cubicBezTo>
                    <a:cubicBezTo>
                      <a:pt x="76536" y="10289"/>
                      <a:pt x="79426" y="12601"/>
                      <a:pt x="82316" y="14913"/>
                    </a:cubicBezTo>
                    <a:lnTo>
                      <a:pt x="38967" y="86582"/>
                    </a:lnTo>
                    <a:lnTo>
                      <a:pt x="26252" y="78490"/>
                    </a:lnTo>
                    <a:lnTo>
                      <a:pt x="62665" y="17803"/>
                    </a:lnTo>
                    <a:lnTo>
                      <a:pt x="64398" y="24161"/>
                    </a:lnTo>
                    <a:cubicBezTo>
                      <a:pt x="45325" y="12601"/>
                      <a:pt x="30298" y="16069"/>
                      <a:pt x="21628" y="31096"/>
                    </a:cubicBezTo>
                    <a:cubicBezTo>
                      <a:pt x="12958" y="46124"/>
                      <a:pt x="15848" y="65775"/>
                      <a:pt x="36656" y="77912"/>
                    </a:cubicBezTo>
                    <a:cubicBezTo>
                      <a:pt x="57463" y="90050"/>
                      <a:pt x="76536" y="83692"/>
                      <a:pt x="88096" y="65197"/>
                    </a:cubicBezTo>
                    <a:cubicBezTo>
                      <a:pt x="93297" y="55949"/>
                      <a:pt x="96187" y="45546"/>
                      <a:pt x="95609" y="35142"/>
                    </a:cubicBezTo>
                    <a:lnTo>
                      <a:pt x="110637" y="35720"/>
                    </a:lnTo>
                    <a:cubicBezTo>
                      <a:pt x="111215" y="49592"/>
                      <a:pt x="107747" y="63463"/>
                      <a:pt x="100233" y="75601"/>
                    </a:cubicBezTo>
                    <a:cubicBezTo>
                      <a:pt x="84628" y="102766"/>
                      <a:pt x="55151" y="113747"/>
                      <a:pt x="26252" y="9583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orme libre : forme 80">
                <a:extLst>
                  <a:ext uri="{FF2B5EF4-FFF2-40B4-BE49-F238E27FC236}">
                    <a16:creationId xmlns:a16="http://schemas.microsoft.com/office/drawing/2014/main" id="{C9397AF2-7FEA-46DD-AC38-243BB44AC700}"/>
                  </a:ext>
                </a:extLst>
              </p:cNvPr>
              <p:cNvSpPr/>
              <p:nvPr/>
            </p:nvSpPr>
            <p:spPr>
              <a:xfrm>
                <a:off x="1046564" y="930285"/>
                <a:ext cx="111333" cy="110713"/>
              </a:xfrm>
              <a:custGeom>
                <a:avLst/>
                <a:gdLst>
                  <a:gd name="connsiteX0" fmla="*/ 19965 w 111333"/>
                  <a:gd name="connsiteY0" fmla="*/ 97678 h 110713"/>
                  <a:gd name="connsiteX1" fmla="*/ 14763 w 111333"/>
                  <a:gd name="connsiteY1" fmla="*/ 19651 h 110713"/>
                  <a:gd name="connsiteX2" fmla="*/ 49442 w 111333"/>
                  <a:gd name="connsiteY2" fmla="*/ 0 h 110713"/>
                  <a:gd name="connsiteX3" fmla="*/ 53487 w 111333"/>
                  <a:gd name="connsiteY3" fmla="*/ 16183 h 110713"/>
                  <a:gd name="connsiteX4" fmla="*/ 28634 w 111333"/>
                  <a:gd name="connsiteY4" fmla="*/ 30055 h 110713"/>
                  <a:gd name="connsiteX5" fmla="*/ 30368 w 111333"/>
                  <a:gd name="connsiteY5" fmla="*/ 79183 h 110713"/>
                  <a:gd name="connsiteX6" fmla="*/ 33836 w 111333"/>
                  <a:gd name="connsiteY6" fmla="*/ 82073 h 110713"/>
                  <a:gd name="connsiteX7" fmla="*/ 82964 w 111333"/>
                  <a:gd name="connsiteY7" fmla="*/ 79183 h 110713"/>
                  <a:gd name="connsiteX8" fmla="*/ 85276 w 111333"/>
                  <a:gd name="connsiteY8" fmla="*/ 76871 h 110713"/>
                  <a:gd name="connsiteX9" fmla="*/ 95102 w 111333"/>
                  <a:gd name="connsiteY9" fmla="*/ 45660 h 110713"/>
                  <a:gd name="connsiteX10" fmla="*/ 111285 w 111333"/>
                  <a:gd name="connsiteY10" fmla="*/ 47394 h 110713"/>
                  <a:gd name="connsiteX11" fmla="*/ 97992 w 111333"/>
                  <a:gd name="connsiteY11" fmla="*/ 89009 h 110713"/>
                  <a:gd name="connsiteX12" fmla="*/ 19965 w 111333"/>
                  <a:gd name="connsiteY12" fmla="*/ 97678 h 1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33" h="110713">
                    <a:moveTo>
                      <a:pt x="19965" y="97678"/>
                    </a:moveTo>
                    <a:cubicBezTo>
                      <a:pt x="-6622" y="76293"/>
                      <a:pt x="-4888" y="43348"/>
                      <a:pt x="14763" y="19651"/>
                    </a:cubicBezTo>
                    <a:cubicBezTo>
                      <a:pt x="23433" y="8670"/>
                      <a:pt x="35570" y="1734"/>
                      <a:pt x="49442" y="0"/>
                    </a:cubicBezTo>
                    <a:lnTo>
                      <a:pt x="53487" y="16183"/>
                    </a:lnTo>
                    <a:cubicBezTo>
                      <a:pt x="43662" y="17339"/>
                      <a:pt x="34992" y="22541"/>
                      <a:pt x="28634" y="30055"/>
                    </a:cubicBezTo>
                    <a:cubicBezTo>
                      <a:pt x="15341" y="43926"/>
                      <a:pt x="16497" y="65890"/>
                      <a:pt x="30368" y="79183"/>
                    </a:cubicBezTo>
                    <a:cubicBezTo>
                      <a:pt x="31524" y="80339"/>
                      <a:pt x="32680" y="80917"/>
                      <a:pt x="33836" y="82073"/>
                    </a:cubicBezTo>
                    <a:cubicBezTo>
                      <a:pt x="48286" y="94788"/>
                      <a:pt x="70249" y="93632"/>
                      <a:pt x="82964" y="79183"/>
                    </a:cubicBezTo>
                    <a:cubicBezTo>
                      <a:pt x="83542" y="78605"/>
                      <a:pt x="84120" y="77449"/>
                      <a:pt x="85276" y="76871"/>
                    </a:cubicBezTo>
                    <a:cubicBezTo>
                      <a:pt x="92212" y="68201"/>
                      <a:pt x="95680" y="57220"/>
                      <a:pt x="95102" y="45660"/>
                    </a:cubicBezTo>
                    <a:lnTo>
                      <a:pt x="111285" y="47394"/>
                    </a:lnTo>
                    <a:cubicBezTo>
                      <a:pt x="111863" y="62422"/>
                      <a:pt x="107239" y="77449"/>
                      <a:pt x="97992" y="89009"/>
                    </a:cubicBezTo>
                    <a:cubicBezTo>
                      <a:pt x="76029" y="112706"/>
                      <a:pt x="45974" y="119064"/>
                      <a:pt x="19965" y="9767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orme libre : forme 81">
                <a:extLst>
                  <a:ext uri="{FF2B5EF4-FFF2-40B4-BE49-F238E27FC236}">
                    <a16:creationId xmlns:a16="http://schemas.microsoft.com/office/drawing/2014/main" id="{4371A354-E671-41AA-A984-F354AF6410E5}"/>
                  </a:ext>
                </a:extLst>
              </p:cNvPr>
              <p:cNvSpPr/>
              <p:nvPr/>
            </p:nvSpPr>
            <p:spPr>
              <a:xfrm>
                <a:off x="1133383" y="842565"/>
                <a:ext cx="105370" cy="105727"/>
              </a:xfrm>
              <a:custGeom>
                <a:avLst/>
                <a:gdLst>
                  <a:gd name="connsiteX0" fmla="*/ 15797 w 105370"/>
                  <a:gd name="connsiteY0" fmla="*/ 87142 h 105727"/>
                  <a:gd name="connsiteX1" fmla="*/ 16375 w 105370"/>
                  <a:gd name="connsiteY1" fmla="*/ 13739 h 105727"/>
                  <a:gd name="connsiteX2" fmla="*/ 89778 w 105370"/>
                  <a:gd name="connsiteY2" fmla="*/ 18363 h 105727"/>
                  <a:gd name="connsiteX3" fmla="*/ 89200 w 105370"/>
                  <a:gd name="connsiteY3" fmla="*/ 91766 h 105727"/>
                  <a:gd name="connsiteX4" fmla="*/ 15797 w 105370"/>
                  <a:gd name="connsiteY4" fmla="*/ 87142 h 105727"/>
                  <a:gd name="connsiteX5" fmla="*/ 74172 w 105370"/>
                  <a:gd name="connsiteY5" fmla="*/ 32812 h 105727"/>
                  <a:gd name="connsiteX6" fmla="*/ 27934 w 105370"/>
                  <a:gd name="connsiteY6" fmla="*/ 26454 h 105727"/>
                  <a:gd name="connsiteX7" fmla="*/ 31402 w 105370"/>
                  <a:gd name="connsiteY7" fmla="*/ 73270 h 105727"/>
                  <a:gd name="connsiteX8" fmla="*/ 77640 w 105370"/>
                  <a:gd name="connsiteY8" fmla="*/ 79628 h 105727"/>
                  <a:gd name="connsiteX9" fmla="*/ 74172 w 105370"/>
                  <a:gd name="connsiteY9" fmla="*/ 3281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370" h="105727">
                    <a:moveTo>
                      <a:pt x="15797" y="87142"/>
                    </a:moveTo>
                    <a:cubicBezTo>
                      <a:pt x="-7323" y="62289"/>
                      <a:pt x="-3277" y="31656"/>
                      <a:pt x="16375" y="13739"/>
                    </a:cubicBezTo>
                    <a:cubicBezTo>
                      <a:pt x="36026" y="-4179"/>
                      <a:pt x="66659" y="-6491"/>
                      <a:pt x="89778" y="18363"/>
                    </a:cubicBezTo>
                    <a:cubicBezTo>
                      <a:pt x="112897" y="43216"/>
                      <a:pt x="108273" y="73270"/>
                      <a:pt x="89200" y="91766"/>
                    </a:cubicBezTo>
                    <a:cubicBezTo>
                      <a:pt x="70127" y="110261"/>
                      <a:pt x="38338" y="111995"/>
                      <a:pt x="15797" y="87142"/>
                    </a:cubicBezTo>
                    <a:close/>
                    <a:moveTo>
                      <a:pt x="74172" y="32812"/>
                    </a:moveTo>
                    <a:cubicBezTo>
                      <a:pt x="59145" y="16629"/>
                      <a:pt x="40650" y="13739"/>
                      <a:pt x="27934" y="26454"/>
                    </a:cubicBezTo>
                    <a:cubicBezTo>
                      <a:pt x="15219" y="39170"/>
                      <a:pt x="16375" y="57087"/>
                      <a:pt x="31402" y="73270"/>
                    </a:cubicBezTo>
                    <a:cubicBezTo>
                      <a:pt x="46429" y="89454"/>
                      <a:pt x="64347" y="91766"/>
                      <a:pt x="77640" y="79628"/>
                    </a:cubicBezTo>
                    <a:cubicBezTo>
                      <a:pt x="90934" y="67491"/>
                      <a:pt x="89200" y="48417"/>
                      <a:pt x="74172" y="32812"/>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orme libre : forme 82">
                <a:extLst>
                  <a:ext uri="{FF2B5EF4-FFF2-40B4-BE49-F238E27FC236}">
                    <a16:creationId xmlns:a16="http://schemas.microsoft.com/office/drawing/2014/main" id="{6BE267A6-7595-477C-A811-0C705601DAE2}"/>
                  </a:ext>
                </a:extLst>
              </p:cNvPr>
              <p:cNvSpPr/>
              <p:nvPr/>
            </p:nvSpPr>
            <p:spPr>
              <a:xfrm>
                <a:off x="1223738" y="720136"/>
                <a:ext cx="112705" cy="132699"/>
              </a:xfrm>
              <a:custGeom>
                <a:avLst/>
                <a:gdLst>
                  <a:gd name="connsiteX0" fmla="*/ 46238 w 112705"/>
                  <a:gd name="connsiteY0" fmla="*/ 62764 h 132699"/>
                  <a:gd name="connsiteX1" fmla="*/ 9248 w 112705"/>
                  <a:gd name="connsiteY1" fmla="*/ 88773 h 132699"/>
                  <a:gd name="connsiteX2" fmla="*/ 0 w 112705"/>
                  <a:gd name="connsiteY2" fmla="*/ 75480 h 132699"/>
                  <a:gd name="connsiteX3" fmla="*/ 54330 w 112705"/>
                  <a:gd name="connsiteY3" fmla="*/ 37333 h 132699"/>
                  <a:gd name="connsiteX4" fmla="*/ 112706 w 112705"/>
                  <a:gd name="connsiteY4" fmla="*/ 120562 h 132699"/>
                  <a:gd name="connsiteX5" fmla="*/ 95944 w 112705"/>
                  <a:gd name="connsiteY5" fmla="*/ 132700 h 132699"/>
                  <a:gd name="connsiteX6" fmla="*/ 46238 w 112705"/>
                  <a:gd name="connsiteY6" fmla="*/ 62764 h 132699"/>
                  <a:gd name="connsiteX7" fmla="*/ 11560 w 112705"/>
                  <a:gd name="connsiteY7" fmla="*/ 24618 h 132699"/>
                  <a:gd name="connsiteX8" fmla="*/ 14449 w 112705"/>
                  <a:gd name="connsiteY8" fmla="*/ 3233 h 132699"/>
                  <a:gd name="connsiteX9" fmla="*/ 35835 w 112705"/>
                  <a:gd name="connsiteY9" fmla="*/ 6123 h 132699"/>
                  <a:gd name="connsiteX10" fmla="*/ 32945 w 112705"/>
                  <a:gd name="connsiteY10" fmla="*/ 27508 h 132699"/>
                  <a:gd name="connsiteX11" fmla="*/ 32367 w 112705"/>
                  <a:gd name="connsiteY11" fmla="*/ 28086 h 132699"/>
                  <a:gd name="connsiteX12" fmla="*/ 12138 w 112705"/>
                  <a:gd name="connsiteY12" fmla="*/ 26352 h 132699"/>
                  <a:gd name="connsiteX13" fmla="*/ 11560 w 112705"/>
                  <a:gd name="connsiteY13" fmla="*/ 24618 h 132699"/>
                  <a:gd name="connsiteX14" fmla="*/ 11560 w 112705"/>
                  <a:gd name="connsiteY14" fmla="*/ 24618 h 13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705" h="132699">
                    <a:moveTo>
                      <a:pt x="46238" y="62764"/>
                    </a:moveTo>
                    <a:lnTo>
                      <a:pt x="9248" y="88773"/>
                    </a:lnTo>
                    <a:lnTo>
                      <a:pt x="0" y="75480"/>
                    </a:lnTo>
                    <a:lnTo>
                      <a:pt x="54330" y="37333"/>
                    </a:lnTo>
                    <a:lnTo>
                      <a:pt x="112706" y="120562"/>
                    </a:lnTo>
                    <a:lnTo>
                      <a:pt x="95944" y="132700"/>
                    </a:lnTo>
                    <a:lnTo>
                      <a:pt x="46238" y="62764"/>
                    </a:lnTo>
                    <a:close/>
                    <a:moveTo>
                      <a:pt x="11560" y="24618"/>
                    </a:moveTo>
                    <a:cubicBezTo>
                      <a:pt x="6358" y="17682"/>
                      <a:pt x="7514" y="8435"/>
                      <a:pt x="14449" y="3233"/>
                    </a:cubicBezTo>
                    <a:cubicBezTo>
                      <a:pt x="21385" y="-1969"/>
                      <a:pt x="30633" y="-813"/>
                      <a:pt x="35835" y="6123"/>
                    </a:cubicBezTo>
                    <a:cubicBezTo>
                      <a:pt x="41036" y="13058"/>
                      <a:pt x="39880" y="22306"/>
                      <a:pt x="32945" y="27508"/>
                    </a:cubicBezTo>
                    <a:cubicBezTo>
                      <a:pt x="32945" y="27508"/>
                      <a:pt x="32367" y="27508"/>
                      <a:pt x="32367" y="28086"/>
                    </a:cubicBezTo>
                    <a:cubicBezTo>
                      <a:pt x="26587" y="33288"/>
                      <a:pt x="17339" y="32710"/>
                      <a:pt x="12138" y="26352"/>
                    </a:cubicBezTo>
                    <a:cubicBezTo>
                      <a:pt x="12138" y="25774"/>
                      <a:pt x="12138" y="25196"/>
                      <a:pt x="11560" y="24618"/>
                    </a:cubicBezTo>
                    <a:lnTo>
                      <a:pt x="11560" y="24618"/>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orme libre : forme 83">
                <a:extLst>
                  <a:ext uri="{FF2B5EF4-FFF2-40B4-BE49-F238E27FC236}">
                    <a16:creationId xmlns:a16="http://schemas.microsoft.com/office/drawing/2014/main" id="{B3795698-A878-45A4-B2A7-A88DA4A9EE36}"/>
                  </a:ext>
                </a:extLst>
              </p:cNvPr>
              <p:cNvSpPr/>
              <p:nvPr/>
            </p:nvSpPr>
            <p:spPr>
              <a:xfrm>
                <a:off x="1339912" y="685018"/>
                <a:ext cx="127733" cy="123313"/>
              </a:xfrm>
              <a:custGeom>
                <a:avLst/>
                <a:gdLst>
                  <a:gd name="connsiteX0" fmla="*/ 0 w 127733"/>
                  <a:gd name="connsiteY0" fmla="*/ 33149 h 123313"/>
                  <a:gd name="connsiteX1" fmla="*/ 15027 w 127733"/>
                  <a:gd name="connsiteY1" fmla="*/ 25635 h 123313"/>
                  <a:gd name="connsiteX2" fmla="*/ 23697 w 127733"/>
                  <a:gd name="connsiteY2" fmla="*/ 38929 h 123313"/>
                  <a:gd name="connsiteX3" fmla="*/ 24275 w 127733"/>
                  <a:gd name="connsiteY3" fmla="*/ 38351 h 123313"/>
                  <a:gd name="connsiteX4" fmla="*/ 49128 w 127733"/>
                  <a:gd name="connsiteY4" fmla="*/ 4828 h 123313"/>
                  <a:gd name="connsiteX5" fmla="*/ 98834 w 127733"/>
                  <a:gd name="connsiteY5" fmla="*/ 25635 h 123313"/>
                  <a:gd name="connsiteX6" fmla="*/ 127733 w 127733"/>
                  <a:gd name="connsiteY6" fmla="*/ 81699 h 123313"/>
                  <a:gd name="connsiteX7" fmla="*/ 109238 w 127733"/>
                  <a:gd name="connsiteY7" fmla="*/ 90947 h 123313"/>
                  <a:gd name="connsiteX8" fmla="*/ 81495 w 127733"/>
                  <a:gd name="connsiteY8" fmla="*/ 37195 h 123313"/>
                  <a:gd name="connsiteX9" fmla="*/ 50862 w 127733"/>
                  <a:gd name="connsiteY9" fmla="*/ 23902 h 123313"/>
                  <a:gd name="connsiteX10" fmla="*/ 32367 w 127733"/>
                  <a:gd name="connsiteY10" fmla="*/ 51644 h 123313"/>
                  <a:gd name="connsiteX11" fmla="*/ 64156 w 127733"/>
                  <a:gd name="connsiteY11" fmla="*/ 114066 h 123313"/>
                  <a:gd name="connsiteX12" fmla="*/ 45660 w 127733"/>
                  <a:gd name="connsiteY12" fmla="*/ 123314 h 123313"/>
                  <a:gd name="connsiteX13" fmla="*/ 0 w 127733"/>
                  <a:gd name="connsiteY13" fmla="*/ 33149 h 12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733" h="123313">
                    <a:moveTo>
                      <a:pt x="0" y="33149"/>
                    </a:moveTo>
                    <a:lnTo>
                      <a:pt x="15027" y="25635"/>
                    </a:lnTo>
                    <a:lnTo>
                      <a:pt x="23697" y="38929"/>
                    </a:lnTo>
                    <a:lnTo>
                      <a:pt x="24275" y="38351"/>
                    </a:lnTo>
                    <a:cubicBezTo>
                      <a:pt x="28899" y="24479"/>
                      <a:pt x="35257" y="11764"/>
                      <a:pt x="49128" y="4828"/>
                    </a:cubicBezTo>
                    <a:cubicBezTo>
                      <a:pt x="70513" y="-6153"/>
                      <a:pt x="86697" y="1938"/>
                      <a:pt x="98834" y="25635"/>
                    </a:cubicBezTo>
                    <a:lnTo>
                      <a:pt x="127733" y="81699"/>
                    </a:lnTo>
                    <a:lnTo>
                      <a:pt x="109238" y="90947"/>
                    </a:lnTo>
                    <a:lnTo>
                      <a:pt x="81495" y="37195"/>
                    </a:lnTo>
                    <a:cubicBezTo>
                      <a:pt x="73403" y="21590"/>
                      <a:pt x="64156" y="16966"/>
                      <a:pt x="50862" y="23902"/>
                    </a:cubicBezTo>
                    <a:cubicBezTo>
                      <a:pt x="41036" y="29103"/>
                      <a:pt x="36991" y="37195"/>
                      <a:pt x="32367" y="51644"/>
                    </a:cubicBezTo>
                    <a:lnTo>
                      <a:pt x="64156" y="114066"/>
                    </a:lnTo>
                    <a:lnTo>
                      <a:pt x="45660" y="123314"/>
                    </a:lnTo>
                    <a:lnTo>
                      <a:pt x="0" y="33149"/>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orme libre : forme 84">
                <a:extLst>
                  <a:ext uri="{FF2B5EF4-FFF2-40B4-BE49-F238E27FC236}">
                    <a16:creationId xmlns:a16="http://schemas.microsoft.com/office/drawing/2014/main" id="{A2E75097-56C3-4075-8B27-5FFDD186E735}"/>
                  </a:ext>
                </a:extLst>
              </p:cNvPr>
              <p:cNvSpPr/>
              <p:nvPr/>
            </p:nvSpPr>
            <p:spPr>
              <a:xfrm>
                <a:off x="2005165" y="1559125"/>
                <a:ext cx="577" cy="1733"/>
              </a:xfrm>
              <a:custGeom>
                <a:avLst/>
                <a:gdLst>
                  <a:gd name="connsiteX0" fmla="*/ 0 w 577"/>
                  <a:gd name="connsiteY0" fmla="*/ 0 h 1733"/>
                  <a:gd name="connsiteX1" fmla="*/ 578 w 577"/>
                  <a:gd name="connsiteY1" fmla="*/ 1734 h 1733"/>
                  <a:gd name="connsiteX2" fmla="*/ 0 w 577"/>
                  <a:gd name="connsiteY2" fmla="*/ 1734 h 1733"/>
                </a:gdLst>
                <a:ahLst/>
                <a:cxnLst>
                  <a:cxn ang="0">
                    <a:pos x="connsiteX0" y="connsiteY0"/>
                  </a:cxn>
                  <a:cxn ang="0">
                    <a:pos x="connsiteX1" y="connsiteY1"/>
                  </a:cxn>
                  <a:cxn ang="0">
                    <a:pos x="connsiteX2" y="connsiteY2"/>
                  </a:cxn>
                </a:cxnLst>
                <a:rect l="l" t="t" r="r" b="b"/>
                <a:pathLst>
                  <a:path w="577" h="1733">
                    <a:moveTo>
                      <a:pt x="0" y="0"/>
                    </a:moveTo>
                    <a:lnTo>
                      <a:pt x="578" y="1734"/>
                    </a:lnTo>
                    <a:lnTo>
                      <a:pt x="0" y="1734"/>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
        <p:nvSpPr>
          <p:cNvPr id="142" name="Forme libre : forme 141">
            <a:extLst>
              <a:ext uri="{FF2B5EF4-FFF2-40B4-BE49-F238E27FC236}">
                <a16:creationId xmlns:a16="http://schemas.microsoft.com/office/drawing/2014/main" id="{0B943D15-EB2C-44E7-87F4-1171070673AE}"/>
              </a:ext>
            </a:extLst>
          </p:cNvPr>
          <p:cNvSpPr/>
          <p:nvPr/>
        </p:nvSpPr>
        <p:spPr>
          <a:xfrm>
            <a:off x="7929969" y="3847674"/>
            <a:ext cx="331750" cy="371056"/>
          </a:xfrm>
          <a:custGeom>
            <a:avLst/>
            <a:gdLst>
              <a:gd name="connsiteX0" fmla="*/ 402273 w 805123"/>
              <a:gd name="connsiteY0" fmla="*/ 900517 h 900517"/>
              <a:gd name="connsiteX1" fmla="*/ 0 w 805123"/>
              <a:gd name="connsiteY1" fmla="*/ 498244 h 900517"/>
              <a:gd name="connsiteX2" fmla="*/ 0 w 805123"/>
              <a:gd name="connsiteY2" fmla="*/ 79788 h 900517"/>
              <a:gd name="connsiteX3" fmla="*/ 84385 w 805123"/>
              <a:gd name="connsiteY3" fmla="*/ 27 h 900517"/>
              <a:gd name="connsiteX4" fmla="*/ 164146 w 805123"/>
              <a:gd name="connsiteY4" fmla="*/ 79788 h 900517"/>
              <a:gd name="connsiteX5" fmla="*/ 164146 w 805123"/>
              <a:gd name="connsiteY5" fmla="*/ 498244 h 900517"/>
              <a:gd name="connsiteX6" fmla="*/ 406319 w 805123"/>
              <a:gd name="connsiteY6" fmla="*/ 732903 h 900517"/>
              <a:gd name="connsiteX7" fmla="*/ 640978 w 805123"/>
              <a:gd name="connsiteY7" fmla="*/ 498244 h 900517"/>
              <a:gd name="connsiteX8" fmla="*/ 723051 w 805123"/>
              <a:gd name="connsiteY8" fmla="*/ 416171 h 900517"/>
              <a:gd name="connsiteX9" fmla="*/ 805123 w 805123"/>
              <a:gd name="connsiteY9" fmla="*/ 498244 h 900517"/>
              <a:gd name="connsiteX10" fmla="*/ 805123 w 805123"/>
              <a:gd name="connsiteY10" fmla="*/ 498244 h 900517"/>
              <a:gd name="connsiteX11" fmla="*/ 402273 w 805123"/>
              <a:gd name="connsiteY11" fmla="*/ 900517 h 90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123" h="900517">
                <a:moveTo>
                  <a:pt x="402273" y="900517"/>
                </a:moveTo>
                <a:cubicBezTo>
                  <a:pt x="180329" y="900517"/>
                  <a:pt x="0" y="720188"/>
                  <a:pt x="0" y="498244"/>
                </a:cubicBezTo>
                <a:lnTo>
                  <a:pt x="0" y="79788"/>
                </a:lnTo>
                <a:cubicBezTo>
                  <a:pt x="1156" y="34706"/>
                  <a:pt x="38725" y="-1129"/>
                  <a:pt x="84385" y="27"/>
                </a:cubicBezTo>
                <a:cubicBezTo>
                  <a:pt x="127733" y="1183"/>
                  <a:pt x="162990" y="36440"/>
                  <a:pt x="164146" y="79788"/>
                </a:cubicBezTo>
                <a:lnTo>
                  <a:pt x="164146" y="498244"/>
                </a:lnTo>
                <a:cubicBezTo>
                  <a:pt x="166458" y="630023"/>
                  <a:pt x="274540" y="735215"/>
                  <a:pt x="406319" y="732903"/>
                </a:cubicBezTo>
                <a:cubicBezTo>
                  <a:pt x="535208" y="731169"/>
                  <a:pt x="639244" y="627133"/>
                  <a:pt x="640978" y="498244"/>
                </a:cubicBezTo>
                <a:cubicBezTo>
                  <a:pt x="640978" y="453162"/>
                  <a:pt x="677390" y="416171"/>
                  <a:pt x="723051" y="416171"/>
                </a:cubicBezTo>
                <a:cubicBezTo>
                  <a:pt x="768133" y="416171"/>
                  <a:pt x="805123" y="452584"/>
                  <a:pt x="805123" y="498244"/>
                </a:cubicBezTo>
                <a:lnTo>
                  <a:pt x="805123" y="498244"/>
                </a:lnTo>
                <a:cubicBezTo>
                  <a:pt x="804546" y="720188"/>
                  <a:pt x="624794" y="899939"/>
                  <a:pt x="402273" y="900517"/>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3" name="Forme libre : forme 142">
            <a:extLst>
              <a:ext uri="{FF2B5EF4-FFF2-40B4-BE49-F238E27FC236}">
                <a16:creationId xmlns:a16="http://schemas.microsoft.com/office/drawing/2014/main" id="{961BB0F8-9178-4EE3-9634-CD9139CFFB52}"/>
              </a:ext>
            </a:extLst>
          </p:cNvPr>
          <p:cNvSpPr/>
          <p:nvPr/>
        </p:nvSpPr>
        <p:spPr>
          <a:xfrm>
            <a:off x="8166220" y="3887933"/>
            <a:ext cx="123603" cy="117887"/>
          </a:xfrm>
          <a:custGeom>
            <a:avLst/>
            <a:gdLst>
              <a:gd name="connsiteX0" fmla="*/ 149696 w 299970"/>
              <a:gd name="connsiteY0" fmla="*/ 0 h 286099"/>
              <a:gd name="connsiteX1" fmla="*/ 195935 w 299970"/>
              <a:gd name="connsiteY1" fmla="*/ 94210 h 286099"/>
              <a:gd name="connsiteX2" fmla="*/ 299971 w 299970"/>
              <a:gd name="connsiteY2" fmla="*/ 109238 h 286099"/>
              <a:gd name="connsiteX3" fmla="*/ 224834 w 299970"/>
              <a:gd name="connsiteY3" fmla="*/ 182641 h 286099"/>
              <a:gd name="connsiteX4" fmla="*/ 242751 w 299970"/>
              <a:gd name="connsiteY4" fmla="*/ 286099 h 286099"/>
              <a:gd name="connsiteX5" fmla="*/ 199980 w 299970"/>
              <a:gd name="connsiteY5" fmla="*/ 263558 h 286099"/>
              <a:gd name="connsiteX6" fmla="*/ 99990 w 299970"/>
              <a:gd name="connsiteY6" fmla="*/ 263558 h 286099"/>
              <a:gd name="connsiteX7" fmla="*/ 57220 w 299970"/>
              <a:gd name="connsiteY7" fmla="*/ 286099 h 286099"/>
              <a:gd name="connsiteX8" fmla="*/ 75137 w 299970"/>
              <a:gd name="connsiteY8" fmla="*/ 182641 h 286099"/>
              <a:gd name="connsiteX9" fmla="*/ 0 w 299970"/>
              <a:gd name="connsiteY9" fmla="*/ 109238 h 286099"/>
              <a:gd name="connsiteX10" fmla="*/ 104036 w 299970"/>
              <a:gd name="connsiteY10" fmla="*/ 94210 h 286099"/>
              <a:gd name="connsiteX11" fmla="*/ 149696 w 299970"/>
              <a:gd name="connsiteY11" fmla="*/ 0 h 28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970" h="286099">
                <a:moveTo>
                  <a:pt x="149696" y="0"/>
                </a:moveTo>
                <a:lnTo>
                  <a:pt x="195935" y="94210"/>
                </a:lnTo>
                <a:lnTo>
                  <a:pt x="299971" y="109238"/>
                </a:lnTo>
                <a:lnTo>
                  <a:pt x="224834" y="182641"/>
                </a:lnTo>
                <a:lnTo>
                  <a:pt x="242751" y="286099"/>
                </a:lnTo>
                <a:lnTo>
                  <a:pt x="199980" y="263558"/>
                </a:lnTo>
                <a:cubicBezTo>
                  <a:pt x="168770" y="246797"/>
                  <a:pt x="131201" y="246797"/>
                  <a:pt x="99990" y="263558"/>
                </a:cubicBezTo>
                <a:lnTo>
                  <a:pt x="57220" y="286099"/>
                </a:lnTo>
                <a:lnTo>
                  <a:pt x="75137" y="182641"/>
                </a:lnTo>
                <a:lnTo>
                  <a:pt x="0" y="109238"/>
                </a:lnTo>
                <a:lnTo>
                  <a:pt x="104036" y="94210"/>
                </a:lnTo>
                <a:lnTo>
                  <a:pt x="149696"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8785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750"/>
                                        <p:tgtEl>
                                          <p:spTgt spid="204"/>
                                        </p:tgtEl>
                                      </p:cBhvr>
                                    </p:animEffect>
                                  </p:childTnLst>
                                </p:cTn>
                              </p:par>
                              <p:par>
                                <p:cTn id="8" presetID="6" presetClass="emph" presetSubtype="0" fill="hold" nodeType="withEffect">
                                  <p:stCondLst>
                                    <p:cond delay="0"/>
                                  </p:stCondLst>
                                  <p:childTnLst>
                                    <p:animScale>
                                      <p:cBhvr>
                                        <p:cTn id="9" dur="10" fill="hold"/>
                                        <p:tgtEl>
                                          <p:spTgt spid="204"/>
                                        </p:tgtEl>
                                      </p:cBhvr>
                                      <p:by x="150000" y="150000"/>
                                    </p:animScale>
                                  </p:childTnLst>
                                </p:cTn>
                              </p:par>
                              <p:par>
                                <p:cTn id="10" presetID="6" presetClass="emph" presetSubtype="0" decel="100000" fill="hold" nodeType="withEffect">
                                  <p:stCondLst>
                                    <p:cond delay="0"/>
                                  </p:stCondLst>
                                  <p:childTnLst>
                                    <p:animScale>
                                      <p:cBhvr>
                                        <p:cTn id="11" dur="2000" fill="hold"/>
                                        <p:tgtEl>
                                          <p:spTgt spid="204"/>
                                        </p:tgtEl>
                                      </p:cBhvr>
                                      <p:by x="66700" y="66700"/>
                                    </p:animScale>
                                  </p:childTnLst>
                                </p:cTn>
                              </p:par>
                              <p:par>
                                <p:cTn id="12" presetID="10" presetClass="entr" presetSubtype="0" fill="hold" grpId="0"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42" presetClass="path" presetSubtype="0" decel="100000" fill="hold" grpId="1" nodeType="withEffect">
                                  <p:stCondLst>
                                    <p:cond delay="0"/>
                                  </p:stCondLst>
                                  <p:childTnLst>
                                    <p:animMotion origin="layout" path="M -2.08333E-7 0.04814 L -2.08333E-7 3.7037E-6 " pathEditMode="relative" rAng="0" ptsTypes="AA">
                                      <p:cBhvr>
                                        <p:cTn id="16" dur="1000" fill="hold"/>
                                        <p:tgtEl>
                                          <p:spTgt spid="47"/>
                                        </p:tgtEl>
                                        <p:attrNameLst>
                                          <p:attrName>ppt_x</p:attrName>
                                          <p:attrName>ppt_y</p:attrName>
                                        </p:attrNameLst>
                                      </p:cBhvr>
                                      <p:rCtr x="0" y="-2407"/>
                                    </p:animMotion>
                                  </p:childTnLst>
                                </p:cTn>
                              </p:par>
                              <p:par>
                                <p:cTn id="17" presetID="10" presetClass="entr" presetSubtype="0" fill="hold" grpId="0" nodeType="withEffect">
                                  <p:stCondLst>
                                    <p:cond delay="25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42" presetClass="path" presetSubtype="0" decel="100000" fill="hold" grpId="1" nodeType="withEffect">
                                  <p:stCondLst>
                                    <p:cond delay="250"/>
                                  </p:stCondLst>
                                  <p:childTnLst>
                                    <p:animMotion origin="layout" path="M -2.29167E-6 0.04815 L -2.29167E-6 -1.85185E-6 " pathEditMode="relative" rAng="0" ptsTypes="AA">
                                      <p:cBhvr>
                                        <p:cTn id="21" dur="1000" fill="hold"/>
                                        <p:tgtEl>
                                          <p:spTgt spid="46"/>
                                        </p:tgtEl>
                                        <p:attrNameLst>
                                          <p:attrName>ppt_x</p:attrName>
                                          <p:attrName>ppt_y</p:attrName>
                                        </p:attrNameLst>
                                      </p:cBhvr>
                                      <p:rCtr x="0" y="-2407"/>
                                    </p:animMotion>
                                  </p:childTnLst>
                                </p:cTn>
                              </p:par>
                              <p:par>
                                <p:cTn id="22" presetID="10" presetClass="entr" presetSubtype="0" fill="hold" grpId="0" nodeType="withEffect">
                                  <p:stCondLst>
                                    <p:cond delay="50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42" presetClass="path" presetSubtype="0" decel="100000" fill="hold" grpId="1" nodeType="withEffect">
                                  <p:stCondLst>
                                    <p:cond delay="500"/>
                                  </p:stCondLst>
                                  <p:childTnLst>
                                    <p:animMotion origin="layout" path="M -2.29167E-6 0.04815 L -2.29167E-6 -1.85185E-6 " pathEditMode="relative" rAng="0" ptsTypes="AA">
                                      <p:cBhvr>
                                        <p:cTn id="26" dur="1000" fill="hold"/>
                                        <p:tgtEl>
                                          <p:spTgt spid="50"/>
                                        </p:tgtEl>
                                        <p:attrNameLst>
                                          <p:attrName>ppt_x</p:attrName>
                                          <p:attrName>ppt_y</p:attrName>
                                        </p:attrNameLst>
                                      </p:cBhvr>
                                      <p:rCtr x="0" y="-2407"/>
                                    </p:animMotion>
                                  </p:childTnLst>
                                </p:cTn>
                              </p:par>
                              <p:par>
                                <p:cTn id="27" presetID="10" presetClass="entr" presetSubtype="0" fill="hold" grpId="0" nodeType="withEffect">
                                  <p:stCondLst>
                                    <p:cond delay="75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par>
                                <p:cTn id="30" presetID="42" presetClass="path" presetSubtype="0" decel="100000" fill="hold" grpId="1" nodeType="withEffect">
                                  <p:stCondLst>
                                    <p:cond delay="750"/>
                                  </p:stCondLst>
                                  <p:childTnLst>
                                    <p:animMotion origin="layout" path="M -8.33333E-7 0.04815 L -8.33333E-7 1.11111E-6 " pathEditMode="relative" rAng="0" ptsTypes="AA">
                                      <p:cBhvr>
                                        <p:cTn id="31" dur="1000" fill="hold"/>
                                        <p:tgtEl>
                                          <p:spTgt spid="49"/>
                                        </p:tgtEl>
                                        <p:attrNameLst>
                                          <p:attrName>ppt_x</p:attrName>
                                          <p:attrName>ppt_y</p:attrName>
                                        </p:attrNameLst>
                                      </p:cBhvr>
                                      <p:rCtr x="0" y="-2407"/>
                                    </p:animMotion>
                                  </p:childTnLst>
                                </p:cTn>
                              </p:par>
                              <p:par>
                                <p:cTn id="32" presetID="10" presetClass="entr" presetSubtype="0" fill="hold" nodeType="withEffect">
                                  <p:stCondLst>
                                    <p:cond delay="5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8" presetClass="emph" presetSubtype="0" repeatCount="indefinite" fill="hold" nodeType="withEffect">
                                  <p:stCondLst>
                                    <p:cond delay="500"/>
                                  </p:stCondLst>
                                  <p:childTnLst>
                                    <p:animRot by="21600000">
                                      <p:cBhvr>
                                        <p:cTn id="36" dur="10000" fill="hold"/>
                                        <p:tgtEl>
                                          <p:spTgt spid="21"/>
                                        </p:tgtEl>
                                        <p:attrNameLst>
                                          <p:attrName>r</p:attrName>
                                        </p:attrNameLst>
                                      </p:cBhvr>
                                    </p:animRot>
                                  </p:childTnLst>
                                </p:cTn>
                              </p:par>
                              <p:par>
                                <p:cTn id="37" presetID="10" presetClass="entr" presetSubtype="0" fill="hold" nodeType="withEffect">
                                  <p:stCondLst>
                                    <p:cond delay="5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750"/>
                                        <p:tgtEl>
                                          <p:spTgt spid="3"/>
                                        </p:tgtEl>
                                      </p:cBhvr>
                                    </p:animEffect>
                                  </p:childTnLst>
                                </p:cTn>
                              </p:par>
                              <p:par>
                                <p:cTn id="40" presetID="6" presetClass="emph" presetSubtype="0" fill="hold" nodeType="withEffect">
                                  <p:stCondLst>
                                    <p:cond delay="500"/>
                                  </p:stCondLst>
                                  <p:childTnLst>
                                    <p:animScale>
                                      <p:cBhvr>
                                        <p:cTn id="41" dur="10" fill="hold"/>
                                        <p:tgtEl>
                                          <p:spTgt spid="3"/>
                                        </p:tgtEl>
                                      </p:cBhvr>
                                      <p:by x="66700" y="66700"/>
                                    </p:animScale>
                                  </p:childTnLst>
                                </p:cTn>
                              </p:par>
                              <p:par>
                                <p:cTn id="42" presetID="6" presetClass="emph" presetSubtype="0" decel="100000" fill="hold" nodeType="withEffect">
                                  <p:stCondLst>
                                    <p:cond delay="500"/>
                                  </p:stCondLst>
                                  <p:childTnLst>
                                    <p:animScale>
                                      <p:cBhvr>
                                        <p:cTn id="43" dur="1000" fill="hold"/>
                                        <p:tgtEl>
                                          <p:spTgt spid="3"/>
                                        </p:tgtEl>
                                      </p:cBhvr>
                                      <p:by x="150000" y="150000"/>
                                    </p:animScale>
                                  </p:childTnLst>
                                </p:cTn>
                              </p:par>
                              <p:par>
                                <p:cTn id="44" presetID="10" presetClass="entr" presetSubtype="0" fill="hold" grpId="0" nodeType="withEffect">
                                  <p:stCondLst>
                                    <p:cond delay="500"/>
                                  </p:stCondLst>
                                  <p:childTnLst>
                                    <p:set>
                                      <p:cBhvr>
                                        <p:cTn id="45" dur="1" fill="hold">
                                          <p:stCondLst>
                                            <p:cond delay="0"/>
                                          </p:stCondLst>
                                        </p:cTn>
                                        <p:tgtEl>
                                          <p:spTgt spid="142"/>
                                        </p:tgtEl>
                                        <p:attrNameLst>
                                          <p:attrName>style.visibility</p:attrName>
                                        </p:attrNameLst>
                                      </p:cBhvr>
                                      <p:to>
                                        <p:strVal val="visible"/>
                                      </p:to>
                                    </p:set>
                                    <p:animEffect transition="in" filter="fade">
                                      <p:cBhvr>
                                        <p:cTn id="46" dur="750"/>
                                        <p:tgtEl>
                                          <p:spTgt spid="142"/>
                                        </p:tgtEl>
                                      </p:cBhvr>
                                    </p:animEffect>
                                  </p:childTnLst>
                                </p:cTn>
                              </p:par>
                              <p:par>
                                <p:cTn id="47" presetID="6" presetClass="emph" presetSubtype="0" fill="hold" grpId="1" nodeType="withEffect">
                                  <p:stCondLst>
                                    <p:cond delay="500"/>
                                  </p:stCondLst>
                                  <p:childTnLst>
                                    <p:animScale>
                                      <p:cBhvr>
                                        <p:cTn id="48" dur="10" fill="hold"/>
                                        <p:tgtEl>
                                          <p:spTgt spid="142"/>
                                        </p:tgtEl>
                                      </p:cBhvr>
                                      <p:by x="66700" y="66700"/>
                                    </p:animScale>
                                  </p:childTnLst>
                                </p:cTn>
                              </p:par>
                              <p:par>
                                <p:cTn id="49" presetID="6" presetClass="emph" presetSubtype="0" decel="100000" fill="hold" grpId="2" nodeType="withEffect">
                                  <p:stCondLst>
                                    <p:cond delay="500"/>
                                  </p:stCondLst>
                                  <p:childTnLst>
                                    <p:animScale>
                                      <p:cBhvr>
                                        <p:cTn id="50" dur="1000" fill="hold"/>
                                        <p:tgtEl>
                                          <p:spTgt spid="142"/>
                                        </p:tgtEl>
                                      </p:cBhvr>
                                      <p:by x="150000" y="150000"/>
                                    </p:animScale>
                                  </p:childTnLst>
                                </p:cTn>
                              </p:par>
                              <p:par>
                                <p:cTn id="51" presetID="10" presetClass="entr" presetSubtype="0" fill="hold" grpId="0" nodeType="withEffect">
                                  <p:stCondLst>
                                    <p:cond delay="500"/>
                                  </p:stCondLst>
                                  <p:childTnLst>
                                    <p:set>
                                      <p:cBhvr>
                                        <p:cTn id="52" dur="1" fill="hold">
                                          <p:stCondLst>
                                            <p:cond delay="0"/>
                                          </p:stCondLst>
                                        </p:cTn>
                                        <p:tgtEl>
                                          <p:spTgt spid="143"/>
                                        </p:tgtEl>
                                        <p:attrNameLst>
                                          <p:attrName>style.visibility</p:attrName>
                                        </p:attrNameLst>
                                      </p:cBhvr>
                                      <p:to>
                                        <p:strVal val="visible"/>
                                      </p:to>
                                    </p:set>
                                    <p:animEffect transition="in" filter="fade">
                                      <p:cBhvr>
                                        <p:cTn id="53" dur="750"/>
                                        <p:tgtEl>
                                          <p:spTgt spid="143"/>
                                        </p:tgtEl>
                                      </p:cBhvr>
                                    </p:animEffect>
                                  </p:childTnLst>
                                </p:cTn>
                              </p:par>
                              <p:par>
                                <p:cTn id="54" presetID="6" presetClass="emph" presetSubtype="0" fill="hold" grpId="1" nodeType="withEffect">
                                  <p:stCondLst>
                                    <p:cond delay="500"/>
                                  </p:stCondLst>
                                  <p:childTnLst>
                                    <p:animScale>
                                      <p:cBhvr>
                                        <p:cTn id="55" dur="10" fill="hold"/>
                                        <p:tgtEl>
                                          <p:spTgt spid="143"/>
                                        </p:tgtEl>
                                      </p:cBhvr>
                                      <p:by x="66700" y="66700"/>
                                    </p:animScale>
                                  </p:childTnLst>
                                </p:cTn>
                              </p:par>
                              <p:par>
                                <p:cTn id="56" presetID="6" presetClass="emph" presetSubtype="0" decel="100000" fill="hold" grpId="2" nodeType="withEffect">
                                  <p:stCondLst>
                                    <p:cond delay="500"/>
                                  </p:stCondLst>
                                  <p:childTnLst>
                                    <p:animScale>
                                      <p:cBhvr>
                                        <p:cTn id="57" dur="1000" fill="hold"/>
                                        <p:tgtEl>
                                          <p:spTgt spid="143"/>
                                        </p:tgtEl>
                                      </p:cBhvr>
                                      <p:by x="150000" y="150000"/>
                                    </p:animScale>
                                  </p:childTnLst>
                                </p:cTn>
                              </p:par>
                              <p:par>
                                <p:cTn id="58" presetID="10" presetClass="entr" presetSubtype="0" fill="hold" grpId="0" nodeType="withEffect">
                                  <p:stCondLst>
                                    <p:cond delay="750"/>
                                  </p:stCondLst>
                                  <p:childTnLst>
                                    <p:set>
                                      <p:cBhvr>
                                        <p:cTn id="59" dur="1" fill="hold">
                                          <p:stCondLst>
                                            <p:cond delay="0"/>
                                          </p:stCondLst>
                                        </p:cTn>
                                        <p:tgtEl>
                                          <p:spTgt spid="54"/>
                                        </p:tgtEl>
                                        <p:attrNameLst>
                                          <p:attrName>style.visibility</p:attrName>
                                        </p:attrNameLst>
                                      </p:cBhvr>
                                      <p:to>
                                        <p:strVal val="visible"/>
                                      </p:to>
                                    </p:set>
                                    <p:animEffect transition="in" filter="fade">
                                      <p:cBhvr>
                                        <p:cTn id="60" dur="500"/>
                                        <p:tgtEl>
                                          <p:spTgt spid="54"/>
                                        </p:tgtEl>
                                      </p:cBhvr>
                                    </p:animEffect>
                                  </p:childTnLst>
                                </p:cTn>
                              </p:par>
                              <p:par>
                                <p:cTn id="61" presetID="42" presetClass="path" presetSubtype="0" decel="100000" fill="hold" grpId="1" nodeType="withEffect">
                                  <p:stCondLst>
                                    <p:cond delay="750"/>
                                  </p:stCondLst>
                                  <p:childTnLst>
                                    <p:animMotion origin="layout" path="M -8.33333E-7 0.04815 L -8.33333E-7 1.11111E-6 " pathEditMode="relative" rAng="0" ptsTypes="AA">
                                      <p:cBhvr>
                                        <p:cTn id="62" dur="1000" fill="hold"/>
                                        <p:tgtEl>
                                          <p:spTgt spid="54"/>
                                        </p:tgtEl>
                                        <p:attrNameLst>
                                          <p:attrName>ppt_x</p:attrName>
                                          <p:attrName>ppt_y</p:attrName>
                                        </p:attrNameLst>
                                      </p:cBhvr>
                                      <p:rCtr x="0" y="-2407"/>
                                    </p:animMotion>
                                  </p:childTnLst>
                                </p:cTn>
                              </p:par>
                              <p:par>
                                <p:cTn id="63" presetID="10" presetClass="entr" presetSubtype="0" fill="hold" nodeType="withEffect">
                                  <p:stCondLst>
                                    <p:cond delay="500"/>
                                  </p:stCondLst>
                                  <p:childTnLst>
                                    <p:set>
                                      <p:cBhvr>
                                        <p:cTn id="64" dur="1" fill="hold">
                                          <p:stCondLst>
                                            <p:cond delay="0"/>
                                          </p:stCondLst>
                                        </p:cTn>
                                        <p:tgtEl>
                                          <p:spTgt spid="203"/>
                                        </p:tgtEl>
                                        <p:attrNameLst>
                                          <p:attrName>style.visibility</p:attrName>
                                        </p:attrNameLst>
                                      </p:cBhvr>
                                      <p:to>
                                        <p:strVal val="visible"/>
                                      </p:to>
                                    </p:set>
                                    <p:animEffect transition="in" filter="fade">
                                      <p:cBhvr>
                                        <p:cTn id="65" dur="750"/>
                                        <p:tgtEl>
                                          <p:spTgt spid="203"/>
                                        </p:tgtEl>
                                      </p:cBhvr>
                                    </p:animEffect>
                                  </p:childTnLst>
                                </p:cTn>
                              </p:par>
                              <p:par>
                                <p:cTn id="66" presetID="6" presetClass="emph" presetSubtype="0" fill="hold" nodeType="withEffect">
                                  <p:stCondLst>
                                    <p:cond delay="500"/>
                                  </p:stCondLst>
                                  <p:childTnLst>
                                    <p:animScale>
                                      <p:cBhvr>
                                        <p:cTn id="67" dur="10" fill="hold"/>
                                        <p:tgtEl>
                                          <p:spTgt spid="203"/>
                                        </p:tgtEl>
                                      </p:cBhvr>
                                      <p:by x="66700" y="66700"/>
                                    </p:animScale>
                                  </p:childTnLst>
                                </p:cTn>
                              </p:par>
                              <p:par>
                                <p:cTn id="68" presetID="6" presetClass="emph" presetSubtype="0" decel="100000" fill="hold" nodeType="withEffect">
                                  <p:stCondLst>
                                    <p:cond delay="500"/>
                                  </p:stCondLst>
                                  <p:childTnLst>
                                    <p:animScale>
                                      <p:cBhvr>
                                        <p:cTn id="69" dur="1000" fill="hold"/>
                                        <p:tgtEl>
                                          <p:spTgt spid="20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47" grpId="0"/>
      <p:bldP spid="47" grpId="1"/>
      <p:bldP spid="49" grpId="0"/>
      <p:bldP spid="49" grpId="1"/>
      <p:bldP spid="50" grpId="0"/>
      <p:bldP spid="50" grpId="1"/>
      <p:bldP spid="54" grpId="0"/>
      <p:bldP spid="54" grpId="1"/>
      <p:bldP spid="142" grpId="0" animBg="1"/>
      <p:bldP spid="142" grpId="1" animBg="1"/>
      <p:bldP spid="142" grpId="2" animBg="1"/>
      <p:bldP spid="143" grpId="0" animBg="1"/>
      <p:bldP spid="143" grpId="1" animBg="1"/>
      <p:bldP spid="14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3" name="Image 82">
            <a:extLst>
              <a:ext uri="{FF2B5EF4-FFF2-40B4-BE49-F238E27FC236}">
                <a16:creationId xmlns:a16="http://schemas.microsoft.com/office/drawing/2014/main" id="{380732AD-AB6D-49FC-8761-4E751ADB29C5}"/>
              </a:ext>
            </a:extLst>
          </p:cNvPr>
          <p:cNvPicPr>
            <a:picLocks noChangeAspect="1"/>
          </p:cNvPicPr>
          <p:nvPr/>
        </p:nvPicPr>
        <p:blipFill>
          <a:blip r:embed="rId3" cstate="email">
            <a:alphaModFix amt="51000"/>
            <a:extLst>
              <a:ext uri="{28A0092B-C50C-407E-A947-70E740481C1C}">
                <a14:useLocalDpi xmlns:a14="http://schemas.microsoft.com/office/drawing/2010/main"/>
              </a:ext>
            </a:extLst>
          </a:blip>
          <a:stretch>
            <a:fillRect/>
          </a:stretch>
        </p:blipFill>
        <p:spPr>
          <a:xfrm>
            <a:off x="0" y="-2"/>
            <a:ext cx="12192000" cy="6858000"/>
          </a:xfrm>
          <a:prstGeom prst="rect">
            <a:avLst/>
          </a:prstGeom>
        </p:spPr>
      </p:pic>
      <p:pic>
        <p:nvPicPr>
          <p:cNvPr id="17" name="Graphique 16">
            <a:extLst>
              <a:ext uri="{FF2B5EF4-FFF2-40B4-BE49-F238E27FC236}">
                <a16:creationId xmlns:a16="http://schemas.microsoft.com/office/drawing/2014/main" id="{FA0D1688-6BF7-451B-B7E7-B03DD5AB4DB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 b="-99010"/>
          <a:stretch/>
        </p:blipFill>
        <p:spPr>
          <a:xfrm rot="5400000" flipH="1">
            <a:off x="2859619" y="-1247449"/>
            <a:ext cx="9005402" cy="8985700"/>
          </a:xfrm>
          <a:prstGeom prst="rect">
            <a:avLst/>
          </a:prstGeom>
        </p:spPr>
      </p:pic>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ZoneTexte 199">
            <a:extLst>
              <a:ext uri="{FF2B5EF4-FFF2-40B4-BE49-F238E27FC236}">
                <a16:creationId xmlns:a16="http://schemas.microsoft.com/office/drawing/2014/main" id="{952EA53D-7CDB-4C4D-86F4-2FED6E7877EF}"/>
              </a:ext>
            </a:extLst>
          </p:cNvPr>
          <p:cNvSpPr txBox="1"/>
          <p:nvPr/>
        </p:nvSpPr>
        <p:spPr>
          <a:xfrm>
            <a:off x="744870" y="611400"/>
            <a:ext cx="3796650"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Urbane Medium" panose="00000600000000000000" pitchFamily="50" charset="0"/>
                <a:ea typeface="+mn-ea"/>
                <a:cs typeface="+mn-cs"/>
              </a:rPr>
              <a:t>Tokenomics</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graphicFrame>
        <p:nvGraphicFramePr>
          <p:cNvPr id="6" name="Graphique 5">
            <a:extLst>
              <a:ext uri="{FF2B5EF4-FFF2-40B4-BE49-F238E27FC236}">
                <a16:creationId xmlns:a16="http://schemas.microsoft.com/office/drawing/2014/main" id="{8A0C994A-3D7E-4640-B6A1-08606E2EFEE3}"/>
              </a:ext>
            </a:extLst>
          </p:cNvPr>
          <p:cNvGraphicFramePr/>
          <p:nvPr>
            <p:extLst>
              <p:ext uri="{D42A27DB-BD31-4B8C-83A1-F6EECF244321}">
                <p14:modId xmlns:p14="http://schemas.microsoft.com/office/powerpoint/2010/main" val="753702546"/>
              </p:ext>
            </p:extLst>
          </p:nvPr>
        </p:nvGraphicFramePr>
        <p:xfrm>
          <a:off x="5063542" y="1078876"/>
          <a:ext cx="4462062" cy="4444554"/>
        </p:xfrm>
        <a:graphic>
          <a:graphicData uri="http://schemas.openxmlformats.org/drawingml/2006/chart">
            <c:chart xmlns:c="http://schemas.openxmlformats.org/drawingml/2006/chart" xmlns:r="http://schemas.openxmlformats.org/officeDocument/2006/relationships" r:id="rId6"/>
          </a:graphicData>
        </a:graphic>
      </p:graphicFrame>
      <p:grpSp>
        <p:nvGrpSpPr>
          <p:cNvPr id="3" name="Groupe 2">
            <a:extLst>
              <a:ext uri="{FF2B5EF4-FFF2-40B4-BE49-F238E27FC236}">
                <a16:creationId xmlns:a16="http://schemas.microsoft.com/office/drawing/2014/main" id="{C108BC48-208F-4758-B2DF-68AA59AD82D1}"/>
              </a:ext>
            </a:extLst>
          </p:cNvPr>
          <p:cNvGrpSpPr/>
          <p:nvPr/>
        </p:nvGrpSpPr>
        <p:grpSpPr>
          <a:xfrm>
            <a:off x="769778" y="1482724"/>
            <a:ext cx="4135822" cy="4765676"/>
            <a:chOff x="769778" y="1482724"/>
            <a:chExt cx="4135822" cy="4765676"/>
          </a:xfrm>
        </p:grpSpPr>
        <p:grpSp>
          <p:nvGrpSpPr>
            <p:cNvPr id="12" name="Groupe 11">
              <a:extLst>
                <a:ext uri="{FF2B5EF4-FFF2-40B4-BE49-F238E27FC236}">
                  <a16:creationId xmlns:a16="http://schemas.microsoft.com/office/drawing/2014/main" id="{1D53447B-A73C-4242-814E-E6F2DE5C50D2}"/>
                </a:ext>
              </a:extLst>
            </p:cNvPr>
            <p:cNvGrpSpPr/>
            <p:nvPr/>
          </p:nvGrpSpPr>
          <p:grpSpPr>
            <a:xfrm>
              <a:off x="769778" y="1482724"/>
              <a:ext cx="4135822" cy="4765676"/>
              <a:chOff x="5570685" y="1482724"/>
              <a:chExt cx="4135822" cy="4765676"/>
            </a:xfrm>
          </p:grpSpPr>
          <p:sp>
            <p:nvSpPr>
              <p:cNvPr id="78" name="ZoneTexte 77">
                <a:extLst>
                  <a:ext uri="{FF2B5EF4-FFF2-40B4-BE49-F238E27FC236}">
                    <a16:creationId xmlns:a16="http://schemas.microsoft.com/office/drawing/2014/main" id="{70676285-8257-49AA-9C43-288D1FF515CF}"/>
                  </a:ext>
                </a:extLst>
              </p:cNvPr>
              <p:cNvSpPr txBox="1"/>
              <p:nvPr/>
            </p:nvSpPr>
            <p:spPr>
              <a:xfrm>
                <a:off x="5570685" y="1482724"/>
                <a:ext cx="4135822" cy="4765676"/>
              </a:xfrm>
              <a:prstGeom prst="snip1Rect">
                <a:avLst>
                  <a:gd name="adj" fmla="val 5740"/>
                </a:avLst>
              </a:prstGeom>
              <a:solidFill>
                <a:srgbClr val="00FF72">
                  <a:alpha val="3000"/>
                </a:srgbClr>
              </a:solid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52000" tIns="72000" rIns="144000" bIns="72000" rtlCol="0" anchor="ctr"/>
              <a:lstStyle>
                <a:defPPr>
                  <a:defRPr lang="fr-FR"/>
                </a:defPPr>
                <a:lvl1pPr>
                  <a:lnSpc>
                    <a:spcPct val="120000"/>
                  </a:lnSpc>
                  <a:defRPr sz="900">
                    <a:solidFill>
                      <a:srgbClr val="00FF72"/>
                    </a:solidFill>
                    <a:latin typeface="Urbane Light" panose="00000400000000000000" pitchFamily="50"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20000"/>
                  </a:lnSpc>
                  <a:spcBef>
                    <a:spcPts val="0"/>
                  </a:spcBef>
                  <a:spcAft>
                    <a:spcPts val="600"/>
                  </a:spcAft>
                  <a:buClrTx/>
                  <a:buSzTx/>
                  <a:buFontTx/>
                  <a:buNone/>
                  <a:tabLst/>
                  <a:defRPr/>
                </a:pPr>
                <a:endParaRPr lang="fr-FR" sz="800" dirty="0">
                  <a:solidFill>
                    <a:schemeClr val="bg1">
                      <a:lumMod val="95000"/>
                      <a:alpha val="75000"/>
                    </a:schemeClr>
                  </a:solidFill>
                </a:endParaRPr>
              </a:p>
            </p:txBody>
          </p:sp>
          <p:sp>
            <p:nvSpPr>
              <p:cNvPr id="201" name="ZoneTexte 200">
                <a:extLst>
                  <a:ext uri="{FF2B5EF4-FFF2-40B4-BE49-F238E27FC236}">
                    <a16:creationId xmlns:a16="http://schemas.microsoft.com/office/drawing/2014/main" id="{A6A405B0-CA73-41CA-836E-7B37E81FABC2}"/>
                  </a:ext>
                </a:extLst>
              </p:cNvPr>
              <p:cNvSpPr txBox="1"/>
              <p:nvPr/>
            </p:nvSpPr>
            <p:spPr>
              <a:xfrm>
                <a:off x="5900375" y="1704288"/>
                <a:ext cx="2386376" cy="518212"/>
              </a:xfrm>
              <a:prstGeom prst="rect">
                <a:avLst/>
              </a:prstGeom>
              <a:noFill/>
            </p:spPr>
            <p:txBody>
              <a:bodyPr wrap="square" lIns="0" tIns="0" rIns="0" bIns="0" rtlCol="0" anchor="t">
                <a:noAutofit/>
              </a:bodyPr>
              <a:lstStyle/>
              <a:p>
                <a:pPr lvl="0">
                  <a:lnSpc>
                    <a:spcPct val="130000"/>
                  </a:lnSpc>
                  <a:spcAft>
                    <a:spcPts val="600"/>
                  </a:spcAft>
                  <a:tabLst>
                    <a:tab pos="3048000" algn="l"/>
                    <a:tab pos="3589338" algn="l"/>
                  </a:tabLst>
                  <a:defRPr/>
                </a:pPr>
                <a:r>
                  <a:rPr lang="fr-FR" sz="1600" dirty="0" err="1">
                    <a:solidFill>
                      <a:schemeClr val="accent1"/>
                    </a:solidFill>
                    <a:latin typeface="Urbane Medium" panose="00000600000000000000" pitchFamily="50" charset="0"/>
                  </a:rPr>
                  <a:t>Token</a:t>
                </a:r>
                <a:r>
                  <a:rPr lang="fr-FR" sz="1600" dirty="0">
                    <a:solidFill>
                      <a:schemeClr val="accent1"/>
                    </a:solidFill>
                    <a:latin typeface="Urbane Medium" panose="00000600000000000000" pitchFamily="50" charset="0"/>
                  </a:rPr>
                  <a:t> distribution/allocation</a:t>
                </a:r>
                <a:endParaRPr kumimoji="0" lang="fr-FR" sz="1600" b="0" i="0" u="none" strike="noStrike" kern="1200" cap="none" spc="0" normalizeH="0" baseline="0" noProof="0" dirty="0">
                  <a:ln>
                    <a:noFill/>
                  </a:ln>
                  <a:solidFill>
                    <a:schemeClr val="accent1"/>
                  </a:solidFill>
                  <a:effectLst/>
                  <a:uLnTx/>
                  <a:uFillTx/>
                  <a:latin typeface="Urbane Medium" panose="00000600000000000000" pitchFamily="50" charset="0"/>
                  <a:ea typeface="+mn-ea"/>
                  <a:cs typeface="+mn-cs"/>
                </a:endParaRPr>
              </a:p>
            </p:txBody>
          </p:sp>
          <p:sp>
            <p:nvSpPr>
              <p:cNvPr id="255" name="ZoneTexte 254">
                <a:extLst>
                  <a:ext uri="{FF2B5EF4-FFF2-40B4-BE49-F238E27FC236}">
                    <a16:creationId xmlns:a16="http://schemas.microsoft.com/office/drawing/2014/main" id="{211EBD64-0D16-41C5-9B92-E8A5671F18AD}"/>
                  </a:ext>
                </a:extLst>
              </p:cNvPr>
              <p:cNvSpPr txBox="1"/>
              <p:nvPr/>
            </p:nvSpPr>
            <p:spPr>
              <a:xfrm>
                <a:off x="5899092" y="2623683"/>
                <a:ext cx="2776369" cy="3217275"/>
              </a:xfrm>
              <a:prstGeom prst="rect">
                <a:avLst/>
              </a:prstGeom>
              <a:noFill/>
            </p:spPr>
            <p:txBody>
              <a:bodyPr wrap="square" lIns="0" tIns="0" rIns="0" bIns="0" rtlCol="0" anchor="t">
                <a:noAutofit/>
              </a:bodyPr>
              <a:lstStyle/>
              <a:p>
                <a:pPr lvl="0">
                  <a:spcBef>
                    <a:spcPts val="1200"/>
                  </a:spcBef>
                  <a:tabLst>
                    <a:tab pos="2514600" algn="l"/>
                    <a:tab pos="3048000" algn="l"/>
                    <a:tab pos="3589338" algn="l"/>
                  </a:tabLst>
                  <a:defRPr/>
                </a:pPr>
                <a:r>
                  <a:rPr lang="en-US" sz="1400" dirty="0">
                    <a:solidFill>
                      <a:schemeClr val="bg1"/>
                    </a:solidFill>
                  </a:rPr>
                  <a:t>NFT Public Sale
NFT Private Sale
NFT Presale
Team
Marketing
Staking + Liquidity Reserve
Development
Advisors
Airdrop
</a:t>
                </a:r>
                <a:endParaRPr lang="fr-FR" sz="1400" dirty="0">
                  <a:solidFill>
                    <a:schemeClr val="accent1"/>
                  </a:solidFill>
                </a:endParaRPr>
              </a:p>
            </p:txBody>
          </p:sp>
        </p:grpSp>
        <p:sp>
          <p:nvSpPr>
            <p:cNvPr id="88" name="ZoneTexte 87">
              <a:extLst>
                <a:ext uri="{FF2B5EF4-FFF2-40B4-BE49-F238E27FC236}">
                  <a16:creationId xmlns:a16="http://schemas.microsoft.com/office/drawing/2014/main" id="{F219974A-6E01-4D90-A284-7F1146FDEB30}"/>
                </a:ext>
              </a:extLst>
            </p:cNvPr>
            <p:cNvSpPr txBox="1"/>
            <p:nvPr/>
          </p:nvSpPr>
          <p:spPr>
            <a:xfrm>
              <a:off x="4064009" y="2618741"/>
              <a:ext cx="568992" cy="3222221"/>
            </a:xfrm>
            <a:prstGeom prst="rect">
              <a:avLst/>
            </a:prstGeom>
            <a:noFill/>
          </p:spPr>
          <p:txBody>
            <a:bodyPr wrap="square" lIns="0" tIns="0" rIns="0" bIns="0" rtlCol="0" anchor="t">
              <a:noAutofit/>
            </a:bodyPr>
            <a:lstStyle/>
            <a:p>
              <a:pPr marL="0" marR="0" lvl="0" indent="0" defTabSz="914400" rtl="0" eaLnBrk="1" fontAlgn="auto" latinLnBrk="0" hangingPunct="1">
                <a:spcBef>
                  <a:spcPts val="1200"/>
                </a:spcBef>
                <a:buClrTx/>
                <a:buSzTx/>
                <a:buFontTx/>
                <a:buNone/>
                <a:tabLst>
                  <a:tab pos="2514600" algn="l"/>
                  <a:tab pos="3048000" algn="l"/>
                  <a:tab pos="3589338" algn="l"/>
                </a:tabLst>
                <a:defRPr/>
              </a:pPr>
              <a:r>
                <a:rPr lang="fr-FR" sz="1400" dirty="0">
                  <a:solidFill>
                    <a:schemeClr val="accent1"/>
                  </a:solidFill>
                </a:rPr>
                <a:t>40%</a:t>
              </a:r>
            </a:p>
            <a:p>
              <a:pPr>
                <a:spcBef>
                  <a:spcPts val="1200"/>
                </a:spcBef>
                <a:tabLst>
                  <a:tab pos="3048000" algn="l"/>
                  <a:tab pos="3589338" algn="l"/>
                </a:tabLst>
                <a:defRPr/>
              </a:pPr>
              <a:r>
                <a:rPr lang="fr-FR" sz="1400" dirty="0">
                  <a:solidFill>
                    <a:schemeClr val="accent1"/>
                  </a:solidFill>
                </a:rPr>
                <a:t>7%</a:t>
              </a:r>
            </a:p>
            <a:p>
              <a:pPr>
                <a:spcBef>
                  <a:spcPts val="1200"/>
                </a:spcBef>
                <a:tabLst>
                  <a:tab pos="3048000" algn="l"/>
                  <a:tab pos="3589338" algn="l"/>
                </a:tabLst>
                <a:defRPr/>
              </a:pPr>
              <a:r>
                <a:rPr lang="fr-FR" sz="1400" dirty="0">
                  <a:solidFill>
                    <a:schemeClr val="accent1"/>
                  </a:solidFill>
                </a:rPr>
                <a:t>6%</a:t>
              </a:r>
            </a:p>
            <a:p>
              <a:pPr>
                <a:spcBef>
                  <a:spcPts val="1200"/>
                </a:spcBef>
                <a:tabLst>
                  <a:tab pos="3048000" algn="l"/>
                  <a:tab pos="3589338" algn="l"/>
                </a:tabLst>
                <a:defRPr/>
              </a:pPr>
              <a:r>
                <a:rPr lang="fr-FR" sz="1400" dirty="0">
                  <a:solidFill>
                    <a:schemeClr val="accent1"/>
                  </a:solidFill>
                </a:rPr>
                <a:t>10%</a:t>
              </a:r>
            </a:p>
            <a:p>
              <a:pPr>
                <a:spcBef>
                  <a:spcPts val="1200"/>
                </a:spcBef>
                <a:tabLst>
                  <a:tab pos="3048000" algn="l"/>
                  <a:tab pos="3589338" algn="l"/>
                </a:tabLst>
                <a:defRPr/>
              </a:pPr>
              <a:r>
                <a:rPr lang="fr-FR" sz="1400" dirty="0">
                  <a:solidFill>
                    <a:schemeClr val="accent1"/>
                  </a:solidFill>
                </a:rPr>
                <a:t>10%</a:t>
              </a:r>
            </a:p>
            <a:p>
              <a:pPr>
                <a:spcBef>
                  <a:spcPts val="1200"/>
                </a:spcBef>
                <a:tabLst>
                  <a:tab pos="3048000" algn="l"/>
                  <a:tab pos="3589338" algn="l"/>
                </a:tabLst>
                <a:defRPr/>
              </a:pPr>
              <a:r>
                <a:rPr lang="fr-FR" sz="1400" dirty="0">
                  <a:solidFill>
                    <a:schemeClr val="accent1"/>
                  </a:solidFill>
                </a:rPr>
                <a:t>17%</a:t>
              </a:r>
            </a:p>
            <a:p>
              <a:pPr>
                <a:spcBef>
                  <a:spcPts val="1200"/>
                </a:spcBef>
                <a:tabLst>
                  <a:tab pos="3048000" algn="l"/>
                  <a:tab pos="3589338" algn="l"/>
                </a:tabLst>
                <a:defRPr/>
              </a:pPr>
              <a:r>
                <a:rPr lang="fr-FR" sz="1400" dirty="0">
                  <a:solidFill>
                    <a:schemeClr val="accent1"/>
                  </a:solidFill>
                </a:rPr>
                <a:t>4%</a:t>
              </a:r>
            </a:p>
            <a:p>
              <a:pPr>
                <a:spcBef>
                  <a:spcPts val="1200"/>
                </a:spcBef>
                <a:tabLst>
                  <a:tab pos="3048000" algn="l"/>
                  <a:tab pos="3589338" algn="l"/>
                </a:tabLst>
                <a:defRPr/>
              </a:pPr>
              <a:r>
                <a:rPr lang="fr-FR" sz="1400" dirty="0">
                  <a:solidFill>
                    <a:schemeClr val="accent1"/>
                  </a:solidFill>
                </a:rPr>
                <a:t>4%</a:t>
              </a:r>
            </a:p>
            <a:p>
              <a:pPr>
                <a:spcBef>
                  <a:spcPts val="1200"/>
                </a:spcBef>
                <a:tabLst>
                  <a:tab pos="3048000" algn="l"/>
                  <a:tab pos="3589338" algn="l"/>
                </a:tabLst>
                <a:defRPr/>
              </a:pPr>
              <a:r>
                <a:rPr lang="fr-FR" sz="1400" dirty="0">
                  <a:solidFill>
                    <a:schemeClr val="accent1"/>
                  </a:solidFill>
                </a:rPr>
                <a:t>1%</a:t>
              </a:r>
            </a:p>
          </p:txBody>
        </p:sp>
        <p:grpSp>
          <p:nvGrpSpPr>
            <p:cNvPr id="35" name="Groupe 34">
              <a:extLst>
                <a:ext uri="{FF2B5EF4-FFF2-40B4-BE49-F238E27FC236}">
                  <a16:creationId xmlns:a16="http://schemas.microsoft.com/office/drawing/2014/main" id="{ABBDEE2E-9A00-417B-A3BF-191F82363E31}"/>
                </a:ext>
              </a:extLst>
            </p:cNvPr>
            <p:cNvGrpSpPr/>
            <p:nvPr/>
          </p:nvGrpSpPr>
          <p:grpSpPr>
            <a:xfrm>
              <a:off x="1808385" y="2830409"/>
              <a:ext cx="2176351" cy="2917484"/>
              <a:chOff x="1778000" y="2830409"/>
              <a:chExt cx="2344364" cy="2917484"/>
            </a:xfrm>
          </p:grpSpPr>
          <p:cxnSp>
            <p:nvCxnSpPr>
              <p:cNvPr id="22" name="Connecteur droit 21">
                <a:extLst>
                  <a:ext uri="{FF2B5EF4-FFF2-40B4-BE49-F238E27FC236}">
                    <a16:creationId xmlns:a16="http://schemas.microsoft.com/office/drawing/2014/main" id="{8A394CCC-FABB-48E0-976F-AB9D18F0659B}"/>
                  </a:ext>
                </a:extLst>
              </p:cNvPr>
              <p:cNvCxnSpPr>
                <a:cxnSpLocks/>
              </p:cNvCxnSpPr>
              <p:nvPr/>
            </p:nvCxnSpPr>
            <p:spPr>
              <a:xfrm>
                <a:off x="2921000" y="2830409"/>
                <a:ext cx="1201364" cy="0"/>
              </a:xfrm>
              <a:prstGeom prst="line">
                <a:avLst/>
              </a:prstGeom>
              <a:ln cap="rnd">
                <a:solidFill>
                  <a:schemeClr val="accent1">
                    <a:alpha val="57000"/>
                  </a:schemeClr>
                </a:solidFill>
                <a:round/>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D86F90B9-A4E5-4BAE-811F-92BA15F2163D}"/>
                  </a:ext>
                </a:extLst>
              </p:cNvPr>
              <p:cNvCxnSpPr>
                <a:cxnSpLocks/>
              </p:cNvCxnSpPr>
              <p:nvPr/>
            </p:nvCxnSpPr>
            <p:spPr>
              <a:xfrm>
                <a:off x="2704575" y="3192306"/>
                <a:ext cx="1417789" cy="0"/>
              </a:xfrm>
              <a:prstGeom prst="line">
                <a:avLst/>
              </a:prstGeom>
              <a:ln cap="rnd">
                <a:solidFill>
                  <a:schemeClr val="accent1">
                    <a:alpha val="57000"/>
                  </a:schemeClr>
                </a:solidFill>
                <a:round/>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10F80598-03F2-4D0B-AC93-96E25C4FCFC0}"/>
                  </a:ext>
                </a:extLst>
              </p:cNvPr>
              <p:cNvCxnSpPr>
                <a:cxnSpLocks/>
              </p:cNvCxnSpPr>
              <p:nvPr/>
            </p:nvCxnSpPr>
            <p:spPr>
              <a:xfrm>
                <a:off x="2352793" y="3554256"/>
                <a:ext cx="1769571" cy="0"/>
              </a:xfrm>
              <a:prstGeom prst="line">
                <a:avLst/>
              </a:prstGeom>
              <a:ln cap="rnd">
                <a:solidFill>
                  <a:schemeClr val="accent1">
                    <a:alpha val="57000"/>
                  </a:schemeClr>
                </a:solidFill>
                <a:round/>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7FF18BF1-142A-44D1-9F96-E6AE6B09B975}"/>
                  </a:ext>
                </a:extLst>
              </p:cNvPr>
              <p:cNvCxnSpPr>
                <a:cxnSpLocks/>
              </p:cNvCxnSpPr>
              <p:nvPr/>
            </p:nvCxnSpPr>
            <p:spPr>
              <a:xfrm>
                <a:off x="1778000" y="3919591"/>
                <a:ext cx="2344364" cy="0"/>
              </a:xfrm>
              <a:prstGeom prst="line">
                <a:avLst/>
              </a:prstGeom>
              <a:ln cap="rnd">
                <a:solidFill>
                  <a:schemeClr val="accent1">
                    <a:alpha val="57000"/>
                  </a:schemeClr>
                </a:solidFill>
                <a:round/>
              </a:ln>
            </p:spPr>
            <p:style>
              <a:lnRef idx="1">
                <a:schemeClr val="accent1"/>
              </a:lnRef>
              <a:fillRef idx="0">
                <a:schemeClr val="accent1"/>
              </a:fillRef>
              <a:effectRef idx="0">
                <a:schemeClr val="accent1"/>
              </a:effectRef>
              <a:fontRef idx="minor">
                <a:schemeClr val="tx1"/>
              </a:fontRef>
            </p:style>
          </p:cxnSp>
          <p:cxnSp>
            <p:nvCxnSpPr>
              <p:cNvPr id="95" name="Connecteur droit 94">
                <a:extLst>
                  <a:ext uri="{FF2B5EF4-FFF2-40B4-BE49-F238E27FC236}">
                    <a16:creationId xmlns:a16="http://schemas.microsoft.com/office/drawing/2014/main" id="{296A688A-21C1-4958-8BE8-D397D335A38E}"/>
                  </a:ext>
                </a:extLst>
              </p:cNvPr>
              <p:cNvCxnSpPr>
                <a:cxnSpLocks/>
              </p:cNvCxnSpPr>
              <p:nvPr/>
            </p:nvCxnSpPr>
            <p:spPr>
              <a:xfrm>
                <a:off x="2127250" y="4284218"/>
                <a:ext cx="1995114" cy="0"/>
              </a:xfrm>
              <a:prstGeom prst="line">
                <a:avLst/>
              </a:prstGeom>
              <a:ln cap="rnd">
                <a:solidFill>
                  <a:schemeClr val="accent1">
                    <a:alpha val="57000"/>
                  </a:schemeClr>
                </a:solidFill>
                <a:round/>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DE55B36E-A620-4100-86F4-E9252EC0FD69}"/>
                  </a:ext>
                </a:extLst>
              </p:cNvPr>
              <p:cNvCxnSpPr>
                <a:cxnSpLocks/>
              </p:cNvCxnSpPr>
              <p:nvPr/>
            </p:nvCxnSpPr>
            <p:spPr>
              <a:xfrm>
                <a:off x="3920737" y="4650930"/>
                <a:ext cx="201627" cy="0"/>
              </a:xfrm>
              <a:prstGeom prst="line">
                <a:avLst/>
              </a:prstGeom>
              <a:ln cap="rnd">
                <a:solidFill>
                  <a:schemeClr val="accent1">
                    <a:alpha val="57000"/>
                  </a:schemeClr>
                </a:solidFill>
                <a:round/>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46B5BC1D-973F-471D-A71F-FB78EB2C2F76}"/>
                  </a:ext>
                </a:extLst>
              </p:cNvPr>
              <p:cNvCxnSpPr>
                <a:cxnSpLocks/>
              </p:cNvCxnSpPr>
              <p:nvPr/>
            </p:nvCxnSpPr>
            <p:spPr>
              <a:xfrm>
                <a:off x="2603500" y="5017643"/>
                <a:ext cx="1518864" cy="0"/>
              </a:xfrm>
              <a:prstGeom prst="line">
                <a:avLst/>
              </a:prstGeom>
              <a:ln cap="rnd">
                <a:solidFill>
                  <a:schemeClr val="accent1">
                    <a:alpha val="57000"/>
                  </a:schemeClr>
                </a:solidFill>
                <a:round/>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33D3B6BB-2D2D-4F91-8A15-8D7CB842A580}"/>
                  </a:ext>
                </a:extLst>
              </p:cNvPr>
              <p:cNvCxnSpPr>
                <a:cxnSpLocks/>
              </p:cNvCxnSpPr>
              <p:nvPr/>
            </p:nvCxnSpPr>
            <p:spPr>
              <a:xfrm>
                <a:off x="2127250" y="5385943"/>
                <a:ext cx="1995114" cy="0"/>
              </a:xfrm>
              <a:prstGeom prst="line">
                <a:avLst/>
              </a:prstGeom>
              <a:ln cap="rnd">
                <a:solidFill>
                  <a:schemeClr val="accent1">
                    <a:alpha val="57000"/>
                  </a:schemeClr>
                </a:solidFill>
                <a:round/>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EA4009C8-9FE6-49B9-887F-6E7302C2AB8A}"/>
                  </a:ext>
                </a:extLst>
              </p:cNvPr>
              <p:cNvCxnSpPr>
                <a:cxnSpLocks/>
              </p:cNvCxnSpPr>
              <p:nvPr/>
            </p:nvCxnSpPr>
            <p:spPr>
              <a:xfrm>
                <a:off x="1778000" y="5747893"/>
                <a:ext cx="2344364" cy="0"/>
              </a:xfrm>
              <a:prstGeom prst="line">
                <a:avLst/>
              </a:prstGeom>
              <a:ln cap="rnd">
                <a:solidFill>
                  <a:schemeClr val="accent1">
                    <a:alpha val="57000"/>
                  </a:schemeClr>
                </a:solidFill>
                <a:round/>
              </a:ln>
            </p:spPr>
            <p:style>
              <a:lnRef idx="1">
                <a:schemeClr val="accent1"/>
              </a:lnRef>
              <a:fillRef idx="0">
                <a:schemeClr val="accent1"/>
              </a:fillRef>
              <a:effectRef idx="0">
                <a:schemeClr val="accent1"/>
              </a:effectRef>
              <a:fontRef idx="minor">
                <a:schemeClr val="tx1"/>
              </a:fontRef>
            </p:style>
          </p:cxnSp>
        </p:grpSp>
      </p:grpSp>
      <p:grpSp>
        <p:nvGrpSpPr>
          <p:cNvPr id="206" name="Groupe 205">
            <a:extLst>
              <a:ext uri="{FF2B5EF4-FFF2-40B4-BE49-F238E27FC236}">
                <a16:creationId xmlns:a16="http://schemas.microsoft.com/office/drawing/2014/main" id="{F5A7CB55-F166-494E-B619-BC867A3CC68A}"/>
              </a:ext>
            </a:extLst>
          </p:cNvPr>
          <p:cNvGrpSpPr/>
          <p:nvPr/>
        </p:nvGrpSpPr>
        <p:grpSpPr>
          <a:xfrm>
            <a:off x="6251940" y="2258522"/>
            <a:ext cx="2085265" cy="2085261"/>
            <a:chOff x="3834992" y="1498547"/>
            <a:chExt cx="2229206" cy="2229204"/>
          </a:xfrm>
        </p:grpSpPr>
        <p:grpSp>
          <p:nvGrpSpPr>
            <p:cNvPr id="207" name="Graphique 2">
              <a:extLst>
                <a:ext uri="{FF2B5EF4-FFF2-40B4-BE49-F238E27FC236}">
                  <a16:creationId xmlns:a16="http://schemas.microsoft.com/office/drawing/2014/main" id="{66D6281D-FE87-41FA-B26E-869718D23139}"/>
                </a:ext>
              </a:extLst>
            </p:cNvPr>
            <p:cNvGrpSpPr/>
            <p:nvPr/>
          </p:nvGrpSpPr>
          <p:grpSpPr>
            <a:xfrm>
              <a:off x="3834992" y="1498547"/>
              <a:ext cx="2229206" cy="2229204"/>
              <a:chOff x="689687" y="446518"/>
              <a:chExt cx="2296884" cy="2296884"/>
            </a:xfrm>
            <a:solidFill>
              <a:srgbClr val="00FF72"/>
            </a:solidFill>
          </p:grpSpPr>
          <p:sp>
            <p:nvSpPr>
              <p:cNvPr id="210" name="Forme libre : forme 209">
                <a:extLst>
                  <a:ext uri="{FF2B5EF4-FFF2-40B4-BE49-F238E27FC236}">
                    <a16:creationId xmlns:a16="http://schemas.microsoft.com/office/drawing/2014/main" id="{FEA99BA0-D52B-46B2-89E4-C6A1FBF0F27E}"/>
                  </a:ext>
                </a:extLst>
              </p:cNvPr>
              <p:cNvSpPr/>
              <p:nvPr/>
            </p:nvSpPr>
            <p:spPr>
              <a:xfrm>
                <a:off x="689687" y="446518"/>
                <a:ext cx="2296884" cy="2296884"/>
              </a:xfrm>
              <a:custGeom>
                <a:avLst/>
                <a:gdLst>
                  <a:gd name="connsiteX0" fmla="*/ 1148443 w 2296884"/>
                  <a:gd name="connsiteY0" fmla="*/ 18495 h 2296884"/>
                  <a:gd name="connsiteX1" fmla="*/ 2278390 w 2296884"/>
                  <a:gd name="connsiteY1" fmla="*/ 1148443 h 2296884"/>
                  <a:gd name="connsiteX2" fmla="*/ 1148443 w 2296884"/>
                  <a:gd name="connsiteY2" fmla="*/ 2278390 h 2296884"/>
                  <a:gd name="connsiteX3" fmla="*/ 18495 w 2296884"/>
                  <a:gd name="connsiteY3" fmla="*/ 1148443 h 2296884"/>
                  <a:gd name="connsiteX4" fmla="*/ 1148443 w 2296884"/>
                  <a:gd name="connsiteY4" fmla="*/ 18495 h 2296884"/>
                  <a:gd name="connsiteX5" fmla="*/ 1148443 w 2296884"/>
                  <a:gd name="connsiteY5" fmla="*/ 0 h 2296884"/>
                  <a:gd name="connsiteX6" fmla="*/ 0 w 2296884"/>
                  <a:gd name="connsiteY6" fmla="*/ 1148443 h 2296884"/>
                  <a:gd name="connsiteX7" fmla="*/ 1148443 w 2296884"/>
                  <a:gd name="connsiteY7" fmla="*/ 2296885 h 2296884"/>
                  <a:gd name="connsiteX8" fmla="*/ 2296885 w 2296884"/>
                  <a:gd name="connsiteY8" fmla="*/ 1148443 h 2296884"/>
                  <a:gd name="connsiteX9" fmla="*/ 1148443 w 2296884"/>
                  <a:gd name="connsiteY9" fmla="*/ 0 h 229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6884" h="2296884">
                    <a:moveTo>
                      <a:pt x="1148443" y="18495"/>
                    </a:moveTo>
                    <a:cubicBezTo>
                      <a:pt x="1771503" y="18495"/>
                      <a:pt x="2278390" y="525382"/>
                      <a:pt x="2278390" y="1148443"/>
                    </a:cubicBezTo>
                    <a:cubicBezTo>
                      <a:pt x="2278390" y="1771503"/>
                      <a:pt x="1771503" y="2278390"/>
                      <a:pt x="1148443" y="2278390"/>
                    </a:cubicBezTo>
                    <a:cubicBezTo>
                      <a:pt x="525382" y="2278390"/>
                      <a:pt x="18495" y="1771503"/>
                      <a:pt x="18495" y="1148443"/>
                    </a:cubicBezTo>
                    <a:cubicBezTo>
                      <a:pt x="18495" y="525382"/>
                      <a:pt x="525382" y="18495"/>
                      <a:pt x="1148443" y="18495"/>
                    </a:cubicBezTo>
                    <a:moveTo>
                      <a:pt x="1148443" y="0"/>
                    </a:moveTo>
                    <a:cubicBezTo>
                      <a:pt x="514401" y="0"/>
                      <a:pt x="0" y="514401"/>
                      <a:pt x="0" y="1148443"/>
                    </a:cubicBezTo>
                    <a:cubicBezTo>
                      <a:pt x="0" y="1782484"/>
                      <a:pt x="514401" y="2296885"/>
                      <a:pt x="1148443" y="2296885"/>
                    </a:cubicBezTo>
                    <a:cubicBezTo>
                      <a:pt x="1782484" y="2296885"/>
                      <a:pt x="2296885" y="1782484"/>
                      <a:pt x="2296885" y="1148443"/>
                    </a:cubicBezTo>
                    <a:cubicBezTo>
                      <a:pt x="2296885" y="514401"/>
                      <a:pt x="1782484" y="0"/>
                      <a:pt x="1148443" y="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11" name="Forme libre : forme 210">
                <a:extLst>
                  <a:ext uri="{FF2B5EF4-FFF2-40B4-BE49-F238E27FC236}">
                    <a16:creationId xmlns:a16="http://schemas.microsoft.com/office/drawing/2014/main" id="{B9902CFE-7745-403D-84BE-1F1A71A77CDC}"/>
                  </a:ext>
                </a:extLst>
              </p:cNvPr>
              <p:cNvSpPr/>
              <p:nvPr/>
            </p:nvSpPr>
            <p:spPr>
              <a:xfrm>
                <a:off x="1016243" y="772497"/>
                <a:ext cx="1644348" cy="1644348"/>
              </a:xfrm>
              <a:custGeom>
                <a:avLst/>
                <a:gdLst>
                  <a:gd name="connsiteX0" fmla="*/ 821886 w 1644348"/>
                  <a:gd name="connsiteY0" fmla="*/ 56064 h 1644348"/>
                  <a:gd name="connsiteX1" fmla="*/ 1588284 w 1644348"/>
                  <a:gd name="connsiteY1" fmla="*/ 822463 h 1644348"/>
                  <a:gd name="connsiteX2" fmla="*/ 821886 w 1644348"/>
                  <a:gd name="connsiteY2" fmla="*/ 1588862 h 1644348"/>
                  <a:gd name="connsiteX3" fmla="*/ 55487 w 1644348"/>
                  <a:gd name="connsiteY3" fmla="*/ 822463 h 1644348"/>
                  <a:gd name="connsiteX4" fmla="*/ 821886 w 1644348"/>
                  <a:gd name="connsiteY4" fmla="*/ 56064 h 1644348"/>
                  <a:gd name="connsiteX5" fmla="*/ 821886 w 1644348"/>
                  <a:gd name="connsiteY5" fmla="*/ 0 h 1644348"/>
                  <a:gd name="connsiteX6" fmla="*/ 1 w 1644348"/>
                  <a:gd name="connsiteY6" fmla="*/ 822463 h 1644348"/>
                  <a:gd name="connsiteX7" fmla="*/ 822464 w 1644348"/>
                  <a:gd name="connsiteY7" fmla="*/ 1644348 h 1644348"/>
                  <a:gd name="connsiteX8" fmla="*/ 1644348 w 1644348"/>
                  <a:gd name="connsiteY8" fmla="*/ 821885 h 1644348"/>
                  <a:gd name="connsiteX9" fmla="*/ 821886 w 1644348"/>
                  <a:gd name="connsiteY9" fmla="*/ 0 h 1644348"/>
                  <a:gd name="connsiteX10" fmla="*/ 821886 w 1644348"/>
                  <a:gd name="connsiteY10" fmla="*/ 0 h 164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4348" h="1644348">
                    <a:moveTo>
                      <a:pt x="821886" y="56064"/>
                    </a:moveTo>
                    <a:cubicBezTo>
                      <a:pt x="1244387" y="56064"/>
                      <a:pt x="1588284" y="399961"/>
                      <a:pt x="1588284" y="822463"/>
                    </a:cubicBezTo>
                    <a:cubicBezTo>
                      <a:pt x="1588284" y="1244965"/>
                      <a:pt x="1244387" y="1588862"/>
                      <a:pt x="821886" y="1588862"/>
                    </a:cubicBezTo>
                    <a:cubicBezTo>
                      <a:pt x="399384" y="1588862"/>
                      <a:pt x="55487" y="1244965"/>
                      <a:pt x="55487" y="822463"/>
                    </a:cubicBezTo>
                    <a:cubicBezTo>
                      <a:pt x="55487" y="399961"/>
                      <a:pt x="399384" y="56064"/>
                      <a:pt x="821886" y="56064"/>
                    </a:cubicBezTo>
                    <a:moveTo>
                      <a:pt x="821886" y="0"/>
                    </a:moveTo>
                    <a:cubicBezTo>
                      <a:pt x="367595" y="0"/>
                      <a:pt x="-577" y="368172"/>
                      <a:pt x="1" y="822463"/>
                    </a:cubicBezTo>
                    <a:cubicBezTo>
                      <a:pt x="1" y="1276754"/>
                      <a:pt x="368173" y="1644926"/>
                      <a:pt x="822464" y="1644348"/>
                    </a:cubicBezTo>
                    <a:cubicBezTo>
                      <a:pt x="1276754" y="1644348"/>
                      <a:pt x="1644348" y="1276176"/>
                      <a:pt x="1644348" y="821885"/>
                    </a:cubicBezTo>
                    <a:cubicBezTo>
                      <a:pt x="1644348" y="368172"/>
                      <a:pt x="1276176" y="0"/>
                      <a:pt x="821886" y="0"/>
                    </a:cubicBezTo>
                    <a:cubicBezTo>
                      <a:pt x="821886" y="0"/>
                      <a:pt x="821886" y="0"/>
                      <a:pt x="821886" y="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12" name="Forme libre : forme 211">
                <a:extLst>
                  <a:ext uri="{FF2B5EF4-FFF2-40B4-BE49-F238E27FC236}">
                    <a16:creationId xmlns:a16="http://schemas.microsoft.com/office/drawing/2014/main" id="{35FC025A-7B46-4EB1-8E18-CB455BC6ADEE}"/>
                  </a:ext>
                </a:extLst>
              </p:cNvPr>
              <p:cNvSpPr/>
              <p:nvPr/>
            </p:nvSpPr>
            <p:spPr>
              <a:xfrm>
                <a:off x="1641616" y="567893"/>
                <a:ext cx="106348" cy="137558"/>
              </a:xfrm>
              <a:custGeom>
                <a:avLst/>
                <a:gdLst>
                  <a:gd name="connsiteX0" fmla="*/ 0 w 106348"/>
                  <a:gd name="connsiteY0" fmla="*/ 2890 h 137558"/>
                  <a:gd name="connsiteX1" fmla="*/ 20807 w 106348"/>
                  <a:gd name="connsiteY1" fmla="*/ 0 h 137558"/>
                  <a:gd name="connsiteX2" fmla="*/ 38725 w 106348"/>
                  <a:gd name="connsiteY2" fmla="*/ 117330 h 137558"/>
                  <a:gd name="connsiteX3" fmla="*/ 103458 w 106348"/>
                  <a:gd name="connsiteY3" fmla="*/ 106926 h 137558"/>
                  <a:gd name="connsiteX4" fmla="*/ 106348 w 106348"/>
                  <a:gd name="connsiteY4" fmla="*/ 124265 h 137558"/>
                  <a:gd name="connsiteX5" fmla="*/ 20807 w 106348"/>
                  <a:gd name="connsiteY5" fmla="*/ 137559 h 137558"/>
                  <a:gd name="connsiteX6" fmla="*/ 0 w 106348"/>
                  <a:gd name="connsiteY6" fmla="*/ 2890 h 13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48" h="137558">
                    <a:moveTo>
                      <a:pt x="0" y="2890"/>
                    </a:moveTo>
                    <a:lnTo>
                      <a:pt x="20807" y="0"/>
                    </a:lnTo>
                    <a:lnTo>
                      <a:pt x="38725" y="117330"/>
                    </a:lnTo>
                    <a:lnTo>
                      <a:pt x="103458" y="106926"/>
                    </a:lnTo>
                    <a:lnTo>
                      <a:pt x="106348" y="124265"/>
                    </a:lnTo>
                    <a:lnTo>
                      <a:pt x="20807" y="137559"/>
                    </a:lnTo>
                    <a:lnTo>
                      <a:pt x="0" y="289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13" name="Forme libre : forme 212">
                <a:extLst>
                  <a:ext uri="{FF2B5EF4-FFF2-40B4-BE49-F238E27FC236}">
                    <a16:creationId xmlns:a16="http://schemas.microsoft.com/office/drawing/2014/main" id="{53EF5E6F-D672-4758-8D5F-AE02A18FFE94}"/>
                  </a:ext>
                </a:extLst>
              </p:cNvPr>
              <p:cNvSpPr/>
              <p:nvPr/>
            </p:nvSpPr>
            <p:spPr>
              <a:xfrm>
                <a:off x="1777441" y="537838"/>
                <a:ext cx="69357" cy="152008"/>
              </a:xfrm>
              <a:custGeom>
                <a:avLst/>
                <a:gdLst>
                  <a:gd name="connsiteX0" fmla="*/ 45660 w 69357"/>
                  <a:gd name="connsiteY0" fmla="*/ 66467 h 152008"/>
                  <a:gd name="connsiteX1" fmla="*/ 0 w 69357"/>
                  <a:gd name="connsiteY1" fmla="*/ 67045 h 152008"/>
                  <a:gd name="connsiteX2" fmla="*/ 0 w 69357"/>
                  <a:gd name="connsiteY2" fmla="*/ 50284 h 152008"/>
                  <a:gd name="connsiteX3" fmla="*/ 66467 w 69357"/>
                  <a:gd name="connsiteY3" fmla="*/ 49128 h 152008"/>
                  <a:gd name="connsiteX4" fmla="*/ 68201 w 69357"/>
                  <a:gd name="connsiteY4" fmla="*/ 151430 h 152008"/>
                  <a:gd name="connsiteX5" fmla="*/ 47394 w 69357"/>
                  <a:gd name="connsiteY5" fmla="*/ 152008 h 152008"/>
                  <a:gd name="connsiteX6" fmla="*/ 45660 w 69357"/>
                  <a:gd name="connsiteY6" fmla="*/ 66467 h 152008"/>
                  <a:gd name="connsiteX7" fmla="*/ 38147 w 69357"/>
                  <a:gd name="connsiteY7" fmla="*/ 15027 h 152008"/>
                  <a:gd name="connsiteX8" fmla="*/ 54330 w 69357"/>
                  <a:gd name="connsiteY8" fmla="*/ 0 h 152008"/>
                  <a:gd name="connsiteX9" fmla="*/ 69357 w 69357"/>
                  <a:gd name="connsiteY9" fmla="*/ 14449 h 152008"/>
                  <a:gd name="connsiteX10" fmla="*/ 53174 w 69357"/>
                  <a:gd name="connsiteY10" fmla="*/ 29477 h 152008"/>
                  <a:gd name="connsiteX11" fmla="*/ 38147 w 69357"/>
                  <a:gd name="connsiteY11" fmla="*/ 15027 h 15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357" h="152008">
                    <a:moveTo>
                      <a:pt x="45660" y="66467"/>
                    </a:moveTo>
                    <a:lnTo>
                      <a:pt x="0" y="67045"/>
                    </a:lnTo>
                    <a:lnTo>
                      <a:pt x="0" y="50284"/>
                    </a:lnTo>
                    <a:lnTo>
                      <a:pt x="66467" y="49128"/>
                    </a:lnTo>
                    <a:lnTo>
                      <a:pt x="68201" y="151430"/>
                    </a:lnTo>
                    <a:lnTo>
                      <a:pt x="47394" y="152008"/>
                    </a:lnTo>
                    <a:lnTo>
                      <a:pt x="45660" y="66467"/>
                    </a:lnTo>
                    <a:close/>
                    <a:moveTo>
                      <a:pt x="38147" y="15027"/>
                    </a:moveTo>
                    <a:cubicBezTo>
                      <a:pt x="38725" y="6358"/>
                      <a:pt x="45660" y="0"/>
                      <a:pt x="54330" y="0"/>
                    </a:cubicBezTo>
                    <a:cubicBezTo>
                      <a:pt x="62422" y="578"/>
                      <a:pt x="68779" y="6358"/>
                      <a:pt x="69357" y="14449"/>
                    </a:cubicBezTo>
                    <a:cubicBezTo>
                      <a:pt x="68779" y="23119"/>
                      <a:pt x="61844" y="29477"/>
                      <a:pt x="53174" y="29477"/>
                    </a:cubicBezTo>
                    <a:cubicBezTo>
                      <a:pt x="45082" y="28899"/>
                      <a:pt x="38725" y="23119"/>
                      <a:pt x="38147" y="15027"/>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14" name="Forme libre : forme 213">
                <a:extLst>
                  <a:ext uri="{FF2B5EF4-FFF2-40B4-BE49-F238E27FC236}">
                    <a16:creationId xmlns:a16="http://schemas.microsoft.com/office/drawing/2014/main" id="{F621CE08-825D-499B-9C53-D0B55FCF9ED2}"/>
                  </a:ext>
                </a:extLst>
              </p:cNvPr>
              <p:cNvSpPr/>
              <p:nvPr/>
            </p:nvSpPr>
            <p:spPr>
              <a:xfrm>
                <a:off x="1916734" y="550058"/>
                <a:ext cx="107503" cy="146724"/>
              </a:xfrm>
              <a:custGeom>
                <a:avLst/>
                <a:gdLst>
                  <a:gd name="connsiteX0" fmla="*/ 2312 w 107503"/>
                  <a:gd name="connsiteY0" fmla="*/ 40954 h 146724"/>
                  <a:gd name="connsiteX1" fmla="*/ 31211 w 107503"/>
                  <a:gd name="connsiteY1" fmla="*/ 43266 h 146724"/>
                  <a:gd name="connsiteX2" fmla="*/ 91321 w 107503"/>
                  <a:gd name="connsiteY2" fmla="*/ 50780 h 146724"/>
                  <a:gd name="connsiteX3" fmla="*/ 89009 w 107503"/>
                  <a:gd name="connsiteY3" fmla="*/ 66963 h 146724"/>
                  <a:gd name="connsiteX4" fmla="*/ 0 w 107503"/>
                  <a:gd name="connsiteY4" fmla="*/ 55981 h 146724"/>
                  <a:gd name="connsiteX5" fmla="*/ 2312 w 107503"/>
                  <a:gd name="connsiteY5" fmla="*/ 40954 h 146724"/>
                  <a:gd name="connsiteX6" fmla="*/ 31789 w 107503"/>
                  <a:gd name="connsiteY6" fmla="*/ 36330 h 146724"/>
                  <a:gd name="connsiteX7" fmla="*/ 78605 w 107503"/>
                  <a:gd name="connsiteY7" fmla="*/ 496 h 146724"/>
                  <a:gd name="connsiteX8" fmla="*/ 107504 w 107503"/>
                  <a:gd name="connsiteY8" fmla="*/ 9743 h 146724"/>
                  <a:gd name="connsiteX9" fmla="*/ 101146 w 107503"/>
                  <a:gd name="connsiteY9" fmla="*/ 24771 h 146724"/>
                  <a:gd name="connsiteX10" fmla="*/ 78605 w 107503"/>
                  <a:gd name="connsiteY10" fmla="*/ 17257 h 146724"/>
                  <a:gd name="connsiteX11" fmla="*/ 52018 w 107503"/>
                  <a:gd name="connsiteY11" fmla="*/ 38642 h 146724"/>
                  <a:gd name="connsiteX12" fmla="*/ 38725 w 107503"/>
                  <a:gd name="connsiteY12" fmla="*/ 146724 h 146724"/>
                  <a:gd name="connsiteX13" fmla="*/ 18495 w 107503"/>
                  <a:gd name="connsiteY13" fmla="*/ 144412 h 146724"/>
                  <a:gd name="connsiteX14" fmla="*/ 31789 w 107503"/>
                  <a:gd name="connsiteY14" fmla="*/ 36330 h 146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503" h="146724">
                    <a:moveTo>
                      <a:pt x="2312" y="40954"/>
                    </a:moveTo>
                    <a:lnTo>
                      <a:pt x="31211" y="43266"/>
                    </a:lnTo>
                    <a:lnTo>
                      <a:pt x="91321" y="50780"/>
                    </a:lnTo>
                    <a:lnTo>
                      <a:pt x="89009" y="66963"/>
                    </a:lnTo>
                    <a:lnTo>
                      <a:pt x="0" y="55981"/>
                    </a:lnTo>
                    <a:lnTo>
                      <a:pt x="2312" y="40954"/>
                    </a:lnTo>
                    <a:close/>
                    <a:moveTo>
                      <a:pt x="31789" y="36330"/>
                    </a:moveTo>
                    <a:cubicBezTo>
                      <a:pt x="34679" y="12055"/>
                      <a:pt x="49706" y="-2972"/>
                      <a:pt x="78605" y="496"/>
                    </a:cubicBezTo>
                    <a:cubicBezTo>
                      <a:pt x="89009" y="1652"/>
                      <a:pt x="98256" y="5119"/>
                      <a:pt x="107504" y="9743"/>
                    </a:cubicBezTo>
                    <a:lnTo>
                      <a:pt x="101146" y="24771"/>
                    </a:lnTo>
                    <a:cubicBezTo>
                      <a:pt x="94210" y="20725"/>
                      <a:pt x="86697" y="18413"/>
                      <a:pt x="78605" y="17257"/>
                    </a:cubicBezTo>
                    <a:cubicBezTo>
                      <a:pt x="61844" y="14945"/>
                      <a:pt x="53752" y="23037"/>
                      <a:pt x="52018" y="38642"/>
                    </a:cubicBezTo>
                    <a:lnTo>
                      <a:pt x="38725" y="146724"/>
                    </a:lnTo>
                    <a:lnTo>
                      <a:pt x="18495" y="144412"/>
                    </a:lnTo>
                    <a:lnTo>
                      <a:pt x="31789" y="3633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15" name="Forme libre : forme 214">
                <a:extLst>
                  <a:ext uri="{FF2B5EF4-FFF2-40B4-BE49-F238E27FC236}">
                    <a16:creationId xmlns:a16="http://schemas.microsoft.com/office/drawing/2014/main" id="{F8AFB29D-3A0C-4955-BE98-C374C4FCCFC5}"/>
                  </a:ext>
                </a:extLst>
              </p:cNvPr>
              <p:cNvSpPr/>
              <p:nvPr/>
            </p:nvSpPr>
            <p:spPr>
              <a:xfrm>
                <a:off x="2035385" y="617442"/>
                <a:ext cx="101479" cy="108632"/>
              </a:xfrm>
              <a:custGeom>
                <a:avLst/>
                <a:gdLst>
                  <a:gd name="connsiteX0" fmla="*/ 2146 w 101479"/>
                  <a:gd name="connsiteY0" fmla="*/ 40038 h 108632"/>
                  <a:gd name="connsiteX1" fmla="*/ 63990 w 101479"/>
                  <a:gd name="connsiteY1" fmla="*/ 1313 h 108632"/>
                  <a:gd name="connsiteX2" fmla="*/ 66302 w 101479"/>
                  <a:gd name="connsiteY2" fmla="*/ 1891 h 108632"/>
                  <a:gd name="connsiteX3" fmla="*/ 99246 w 101479"/>
                  <a:gd name="connsiteY3" fmla="*/ 60267 h 108632"/>
                  <a:gd name="connsiteX4" fmla="*/ 95779 w 101479"/>
                  <a:gd name="connsiteY4" fmla="*/ 70671 h 108632"/>
                  <a:gd name="connsiteX5" fmla="*/ 14862 w 101479"/>
                  <a:gd name="connsiteY5" fmla="*/ 49286 h 108632"/>
                  <a:gd name="connsiteX6" fmla="*/ 18908 w 101479"/>
                  <a:gd name="connsiteY6" fmla="*/ 34836 h 108632"/>
                  <a:gd name="connsiteX7" fmla="*/ 87109 w 101479"/>
                  <a:gd name="connsiteY7" fmla="*/ 53331 h 108632"/>
                  <a:gd name="connsiteX8" fmla="*/ 81329 w 101479"/>
                  <a:gd name="connsiteY8" fmla="*/ 57377 h 108632"/>
                  <a:gd name="connsiteX9" fmla="*/ 62834 w 101479"/>
                  <a:gd name="connsiteY9" fmla="*/ 18075 h 108632"/>
                  <a:gd name="connsiteX10" fmla="*/ 21797 w 101479"/>
                  <a:gd name="connsiteY10" fmla="*/ 45818 h 108632"/>
                  <a:gd name="connsiteX11" fmla="*/ 48384 w 101479"/>
                  <a:gd name="connsiteY11" fmla="*/ 91478 h 108632"/>
                  <a:gd name="connsiteX12" fmla="*/ 79595 w 101479"/>
                  <a:gd name="connsiteY12" fmla="*/ 90322 h 108632"/>
                  <a:gd name="connsiteX13" fmla="*/ 83063 w 101479"/>
                  <a:gd name="connsiteY13" fmla="*/ 104771 h 108632"/>
                  <a:gd name="connsiteX14" fmla="*/ 41449 w 101479"/>
                  <a:gd name="connsiteY14" fmla="*/ 105927 h 108632"/>
                  <a:gd name="connsiteX15" fmla="*/ 2146 w 101479"/>
                  <a:gd name="connsiteY15" fmla="*/ 40038 h 10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479" h="108632">
                    <a:moveTo>
                      <a:pt x="2146" y="40038"/>
                    </a:moveTo>
                    <a:cubicBezTo>
                      <a:pt x="8504" y="12295"/>
                      <a:pt x="36247" y="-5044"/>
                      <a:pt x="63990" y="1313"/>
                    </a:cubicBezTo>
                    <a:cubicBezTo>
                      <a:pt x="64568" y="1313"/>
                      <a:pt x="65724" y="1891"/>
                      <a:pt x="66302" y="1891"/>
                    </a:cubicBezTo>
                    <a:cubicBezTo>
                      <a:pt x="95201" y="9405"/>
                      <a:pt x="106760" y="33102"/>
                      <a:pt x="99246" y="60267"/>
                    </a:cubicBezTo>
                    <a:cubicBezTo>
                      <a:pt x="98091" y="63735"/>
                      <a:pt x="96935" y="67203"/>
                      <a:pt x="95779" y="70671"/>
                    </a:cubicBezTo>
                    <a:lnTo>
                      <a:pt x="14862" y="49286"/>
                    </a:lnTo>
                    <a:lnTo>
                      <a:pt x="18908" y="34836"/>
                    </a:lnTo>
                    <a:lnTo>
                      <a:pt x="87109" y="53331"/>
                    </a:lnTo>
                    <a:lnTo>
                      <a:pt x="81329" y="57377"/>
                    </a:lnTo>
                    <a:cubicBezTo>
                      <a:pt x="87109" y="35992"/>
                      <a:pt x="79595" y="22699"/>
                      <a:pt x="62834" y="18075"/>
                    </a:cubicBezTo>
                    <a:cubicBezTo>
                      <a:pt x="46073" y="13451"/>
                      <a:pt x="28155" y="22699"/>
                      <a:pt x="21797" y="45818"/>
                    </a:cubicBezTo>
                    <a:cubicBezTo>
                      <a:pt x="15440" y="70093"/>
                      <a:pt x="27577" y="85698"/>
                      <a:pt x="48384" y="91478"/>
                    </a:cubicBezTo>
                    <a:cubicBezTo>
                      <a:pt x="58788" y="94368"/>
                      <a:pt x="69192" y="93790"/>
                      <a:pt x="79595" y="90322"/>
                    </a:cubicBezTo>
                    <a:lnTo>
                      <a:pt x="83063" y="104771"/>
                    </a:lnTo>
                    <a:cubicBezTo>
                      <a:pt x="69770" y="109395"/>
                      <a:pt x="55320" y="109973"/>
                      <a:pt x="41449" y="105927"/>
                    </a:cubicBezTo>
                    <a:cubicBezTo>
                      <a:pt x="11972" y="98414"/>
                      <a:pt x="-6524" y="72983"/>
                      <a:pt x="2146" y="4003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16" name="Forme libre : forme 215">
                <a:extLst>
                  <a:ext uri="{FF2B5EF4-FFF2-40B4-BE49-F238E27FC236}">
                    <a16:creationId xmlns:a16="http://schemas.microsoft.com/office/drawing/2014/main" id="{D2348801-0EAA-4914-9CDA-89E43F7C1FEA}"/>
                  </a:ext>
                </a:extLst>
              </p:cNvPr>
              <p:cNvSpPr/>
              <p:nvPr/>
            </p:nvSpPr>
            <p:spPr>
              <a:xfrm>
                <a:off x="2164175" y="632120"/>
                <a:ext cx="121308" cy="139546"/>
              </a:xfrm>
              <a:custGeom>
                <a:avLst/>
                <a:gdLst>
                  <a:gd name="connsiteX0" fmla="*/ 7447 w 121308"/>
                  <a:gd name="connsiteY0" fmla="*/ 46167 h 139546"/>
                  <a:gd name="connsiteX1" fmla="*/ 92410 w 121308"/>
                  <a:gd name="connsiteY1" fmla="*/ 5130 h 139546"/>
                  <a:gd name="connsiteX2" fmla="*/ 121309 w 121308"/>
                  <a:gd name="connsiteY2" fmla="*/ 35763 h 139546"/>
                  <a:gd name="connsiteX3" fmla="*/ 105125 w 121308"/>
                  <a:gd name="connsiteY3" fmla="*/ 43277 h 139546"/>
                  <a:gd name="connsiteX4" fmla="*/ 84896 w 121308"/>
                  <a:gd name="connsiteY4" fmla="*/ 22469 h 139546"/>
                  <a:gd name="connsiteX5" fmla="*/ 27098 w 121308"/>
                  <a:gd name="connsiteY5" fmla="*/ 54258 h 139546"/>
                  <a:gd name="connsiteX6" fmla="*/ 44437 w 121308"/>
                  <a:gd name="connsiteY6" fmla="*/ 118992 h 139546"/>
                  <a:gd name="connsiteX7" fmla="*/ 76804 w 121308"/>
                  <a:gd name="connsiteY7" fmla="*/ 117258 h 139546"/>
                  <a:gd name="connsiteX8" fmla="*/ 82584 w 121308"/>
                  <a:gd name="connsiteY8" fmla="*/ 133441 h 139546"/>
                  <a:gd name="connsiteX9" fmla="*/ 35190 w 121308"/>
                  <a:gd name="connsiteY9" fmla="*/ 135175 h 139546"/>
                  <a:gd name="connsiteX10" fmla="*/ 7447 w 121308"/>
                  <a:gd name="connsiteY10" fmla="*/ 46167 h 13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308" h="139546">
                    <a:moveTo>
                      <a:pt x="7447" y="46167"/>
                    </a:moveTo>
                    <a:cubicBezTo>
                      <a:pt x="24786" y="5708"/>
                      <a:pt x="59465" y="-8741"/>
                      <a:pt x="92410" y="5130"/>
                    </a:cubicBezTo>
                    <a:cubicBezTo>
                      <a:pt x="105703" y="10910"/>
                      <a:pt x="116107" y="21891"/>
                      <a:pt x="121309" y="35763"/>
                    </a:cubicBezTo>
                    <a:lnTo>
                      <a:pt x="105125" y="43277"/>
                    </a:lnTo>
                    <a:cubicBezTo>
                      <a:pt x="101657" y="34029"/>
                      <a:pt x="94143" y="26515"/>
                      <a:pt x="84896" y="22469"/>
                    </a:cubicBezTo>
                    <a:cubicBezTo>
                      <a:pt x="62355" y="13222"/>
                      <a:pt x="39814" y="24781"/>
                      <a:pt x="27098" y="54258"/>
                    </a:cubicBezTo>
                    <a:cubicBezTo>
                      <a:pt x="14383" y="83735"/>
                      <a:pt x="21318" y="109166"/>
                      <a:pt x="44437" y="118992"/>
                    </a:cubicBezTo>
                    <a:cubicBezTo>
                      <a:pt x="54841" y="123038"/>
                      <a:pt x="66979" y="122460"/>
                      <a:pt x="76804" y="117258"/>
                    </a:cubicBezTo>
                    <a:lnTo>
                      <a:pt x="82584" y="133441"/>
                    </a:lnTo>
                    <a:cubicBezTo>
                      <a:pt x="68134" y="140955"/>
                      <a:pt x="50217" y="141533"/>
                      <a:pt x="35190" y="135175"/>
                    </a:cubicBezTo>
                    <a:cubicBezTo>
                      <a:pt x="4557" y="121882"/>
                      <a:pt x="-9893" y="87781"/>
                      <a:pt x="7447" y="46167"/>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17" name="Forme libre : forme 216">
                <a:extLst>
                  <a:ext uri="{FF2B5EF4-FFF2-40B4-BE49-F238E27FC236}">
                    <a16:creationId xmlns:a16="http://schemas.microsoft.com/office/drawing/2014/main" id="{6D42A827-9EF1-4E12-824D-FD38BF5FB647}"/>
                  </a:ext>
                </a:extLst>
              </p:cNvPr>
              <p:cNvSpPr/>
              <p:nvPr/>
            </p:nvSpPr>
            <p:spPr>
              <a:xfrm>
                <a:off x="2276793" y="720471"/>
                <a:ext cx="104044" cy="106364"/>
              </a:xfrm>
              <a:custGeom>
                <a:avLst/>
                <a:gdLst>
                  <a:gd name="connsiteX0" fmla="*/ 8113 w 104044"/>
                  <a:gd name="connsiteY0" fmla="*/ 27173 h 106364"/>
                  <a:gd name="connsiteX1" fmla="*/ 79204 w 104044"/>
                  <a:gd name="connsiteY1" fmla="*/ 7522 h 106364"/>
                  <a:gd name="connsiteX2" fmla="*/ 95388 w 104044"/>
                  <a:gd name="connsiteY2" fmla="*/ 79191 h 106364"/>
                  <a:gd name="connsiteX3" fmla="*/ 24875 w 104044"/>
                  <a:gd name="connsiteY3" fmla="*/ 98842 h 106364"/>
                  <a:gd name="connsiteX4" fmla="*/ 8113 w 104044"/>
                  <a:gd name="connsiteY4" fmla="*/ 27173 h 106364"/>
                  <a:gd name="connsiteX5" fmla="*/ 77471 w 104044"/>
                  <a:gd name="connsiteY5" fmla="*/ 68210 h 106364"/>
                  <a:gd name="connsiteX6" fmla="*/ 71113 w 104044"/>
                  <a:gd name="connsiteY6" fmla="*/ 21971 h 106364"/>
                  <a:gd name="connsiteX7" fmla="*/ 27186 w 104044"/>
                  <a:gd name="connsiteY7" fmla="*/ 38155 h 106364"/>
                  <a:gd name="connsiteX8" fmla="*/ 34122 w 104044"/>
                  <a:gd name="connsiteY8" fmla="*/ 84393 h 106364"/>
                  <a:gd name="connsiteX9" fmla="*/ 77471 w 104044"/>
                  <a:gd name="connsiteY9" fmla="*/ 68210 h 10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44" h="106364">
                    <a:moveTo>
                      <a:pt x="8113" y="27173"/>
                    </a:moveTo>
                    <a:cubicBezTo>
                      <a:pt x="25453" y="-1726"/>
                      <a:pt x="56085" y="-6350"/>
                      <a:pt x="79204" y="7522"/>
                    </a:cubicBezTo>
                    <a:cubicBezTo>
                      <a:pt x="102324" y="21393"/>
                      <a:pt x="112727" y="50292"/>
                      <a:pt x="95388" y="79191"/>
                    </a:cubicBezTo>
                    <a:cubicBezTo>
                      <a:pt x="78049" y="108090"/>
                      <a:pt x="47416" y="112714"/>
                      <a:pt x="24875" y="98842"/>
                    </a:cubicBezTo>
                    <a:cubicBezTo>
                      <a:pt x="2333" y="84971"/>
                      <a:pt x="-8648" y="56072"/>
                      <a:pt x="8113" y="27173"/>
                    </a:cubicBezTo>
                    <a:close/>
                    <a:moveTo>
                      <a:pt x="77471" y="68210"/>
                    </a:moveTo>
                    <a:cubicBezTo>
                      <a:pt x="88452" y="49136"/>
                      <a:pt x="86140" y="31219"/>
                      <a:pt x="71113" y="21971"/>
                    </a:cubicBezTo>
                    <a:cubicBezTo>
                      <a:pt x="56085" y="12724"/>
                      <a:pt x="38168" y="19082"/>
                      <a:pt x="27186" y="38155"/>
                    </a:cubicBezTo>
                    <a:cubicBezTo>
                      <a:pt x="16205" y="57228"/>
                      <a:pt x="18517" y="75145"/>
                      <a:pt x="34122" y="84393"/>
                    </a:cubicBezTo>
                    <a:cubicBezTo>
                      <a:pt x="49728" y="93641"/>
                      <a:pt x="65911" y="87283"/>
                      <a:pt x="77471" y="6821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18" name="Forme libre : forme 217">
                <a:extLst>
                  <a:ext uri="{FF2B5EF4-FFF2-40B4-BE49-F238E27FC236}">
                    <a16:creationId xmlns:a16="http://schemas.microsoft.com/office/drawing/2014/main" id="{66F99023-16BA-44A3-B2DF-8433FCA9D07E}"/>
                  </a:ext>
                </a:extLst>
              </p:cNvPr>
              <p:cNvSpPr/>
              <p:nvPr/>
            </p:nvSpPr>
            <p:spPr>
              <a:xfrm>
                <a:off x="2406281" y="773661"/>
                <a:ext cx="108074" cy="129459"/>
              </a:xfrm>
              <a:custGeom>
                <a:avLst/>
                <a:gdLst>
                  <a:gd name="connsiteX0" fmla="*/ 53752 w 108074"/>
                  <a:gd name="connsiteY0" fmla="*/ 49698 h 129459"/>
                  <a:gd name="connsiteX1" fmla="*/ 18495 w 108074"/>
                  <a:gd name="connsiteY1" fmla="*/ 21378 h 129459"/>
                  <a:gd name="connsiteX2" fmla="*/ 28899 w 108074"/>
                  <a:gd name="connsiteY2" fmla="*/ 8662 h 129459"/>
                  <a:gd name="connsiteX3" fmla="*/ 80339 w 108074"/>
                  <a:gd name="connsiteY3" fmla="*/ 50276 h 129459"/>
                  <a:gd name="connsiteX4" fmla="*/ 16183 w 108074"/>
                  <a:gd name="connsiteY4" fmla="*/ 129459 h 129459"/>
                  <a:gd name="connsiteX5" fmla="*/ 0 w 108074"/>
                  <a:gd name="connsiteY5" fmla="*/ 116744 h 129459"/>
                  <a:gd name="connsiteX6" fmla="*/ 53752 w 108074"/>
                  <a:gd name="connsiteY6" fmla="*/ 49698 h 129459"/>
                  <a:gd name="connsiteX7" fmla="*/ 80339 w 108074"/>
                  <a:gd name="connsiteY7" fmla="*/ 5772 h 129459"/>
                  <a:gd name="connsiteX8" fmla="*/ 102302 w 108074"/>
                  <a:gd name="connsiteY8" fmla="*/ 3460 h 129459"/>
                  <a:gd name="connsiteX9" fmla="*/ 104614 w 108074"/>
                  <a:gd name="connsiteY9" fmla="*/ 25423 h 129459"/>
                  <a:gd name="connsiteX10" fmla="*/ 82651 w 108074"/>
                  <a:gd name="connsiteY10" fmla="*/ 26579 h 129459"/>
                  <a:gd name="connsiteX11" fmla="*/ 80339 w 108074"/>
                  <a:gd name="connsiteY11" fmla="*/ 5772 h 129459"/>
                  <a:gd name="connsiteX12" fmla="*/ 80339 w 108074"/>
                  <a:gd name="connsiteY12" fmla="*/ 5772 h 12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74" h="129459">
                    <a:moveTo>
                      <a:pt x="53752" y="49698"/>
                    </a:moveTo>
                    <a:lnTo>
                      <a:pt x="18495" y="21378"/>
                    </a:lnTo>
                    <a:lnTo>
                      <a:pt x="28899" y="8662"/>
                    </a:lnTo>
                    <a:lnTo>
                      <a:pt x="80339" y="50276"/>
                    </a:lnTo>
                    <a:lnTo>
                      <a:pt x="16183" y="129459"/>
                    </a:lnTo>
                    <a:lnTo>
                      <a:pt x="0" y="116744"/>
                    </a:lnTo>
                    <a:lnTo>
                      <a:pt x="53752" y="49698"/>
                    </a:lnTo>
                    <a:close/>
                    <a:moveTo>
                      <a:pt x="80339" y="5772"/>
                    </a:moveTo>
                    <a:cubicBezTo>
                      <a:pt x="85541" y="-1164"/>
                      <a:pt x="95366" y="-1742"/>
                      <a:pt x="102302" y="3460"/>
                    </a:cubicBezTo>
                    <a:cubicBezTo>
                      <a:pt x="109238" y="8662"/>
                      <a:pt x="109816" y="18488"/>
                      <a:pt x="104614" y="25423"/>
                    </a:cubicBezTo>
                    <a:cubicBezTo>
                      <a:pt x="98834" y="31781"/>
                      <a:pt x="89009" y="32359"/>
                      <a:pt x="82651" y="26579"/>
                    </a:cubicBezTo>
                    <a:cubicBezTo>
                      <a:pt x="76871" y="21378"/>
                      <a:pt x="75715" y="12708"/>
                      <a:pt x="80339" y="5772"/>
                    </a:cubicBezTo>
                    <a:lnTo>
                      <a:pt x="80339" y="5772"/>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19" name="Forme libre : forme 218">
                <a:extLst>
                  <a:ext uri="{FF2B5EF4-FFF2-40B4-BE49-F238E27FC236}">
                    <a16:creationId xmlns:a16="http://schemas.microsoft.com/office/drawing/2014/main" id="{CAE09739-7203-4AFE-BD83-7AD335D700D1}"/>
                  </a:ext>
                </a:extLst>
              </p:cNvPr>
              <p:cNvSpPr/>
              <p:nvPr/>
            </p:nvSpPr>
            <p:spPr>
              <a:xfrm>
                <a:off x="2467547" y="872487"/>
                <a:ext cx="125499" cy="136402"/>
              </a:xfrm>
              <a:custGeom>
                <a:avLst/>
                <a:gdLst>
                  <a:gd name="connsiteX0" fmla="*/ 73981 w 125499"/>
                  <a:gd name="connsiteY0" fmla="*/ 0 h 136402"/>
                  <a:gd name="connsiteX1" fmla="*/ 85541 w 125499"/>
                  <a:gd name="connsiteY1" fmla="*/ 12138 h 136402"/>
                  <a:gd name="connsiteX2" fmla="*/ 75137 w 125499"/>
                  <a:gd name="connsiteY2" fmla="*/ 24853 h 136402"/>
                  <a:gd name="connsiteX3" fmla="*/ 75715 w 125499"/>
                  <a:gd name="connsiteY3" fmla="*/ 25431 h 136402"/>
                  <a:gd name="connsiteX4" fmla="*/ 115018 w 125499"/>
                  <a:gd name="connsiteY4" fmla="*/ 39880 h 136402"/>
                  <a:gd name="connsiteX5" fmla="*/ 108660 w 125499"/>
                  <a:gd name="connsiteY5" fmla="*/ 93055 h 136402"/>
                  <a:gd name="connsiteX6" fmla="*/ 62422 w 125499"/>
                  <a:gd name="connsiteY6" fmla="*/ 136403 h 136402"/>
                  <a:gd name="connsiteX7" fmla="*/ 48550 w 125499"/>
                  <a:gd name="connsiteY7" fmla="*/ 121375 h 136402"/>
                  <a:gd name="connsiteX8" fmla="*/ 92476 w 125499"/>
                  <a:gd name="connsiteY8" fmla="*/ 79761 h 136402"/>
                  <a:gd name="connsiteX9" fmla="*/ 97100 w 125499"/>
                  <a:gd name="connsiteY9" fmla="*/ 46816 h 136402"/>
                  <a:gd name="connsiteX10" fmla="*/ 65311 w 125499"/>
                  <a:gd name="connsiteY10" fmla="*/ 36991 h 136402"/>
                  <a:gd name="connsiteX11" fmla="*/ 14449 w 125499"/>
                  <a:gd name="connsiteY11" fmla="*/ 84963 h 136402"/>
                  <a:gd name="connsiteX12" fmla="*/ 0 w 125499"/>
                  <a:gd name="connsiteY12" fmla="*/ 69935 h 136402"/>
                  <a:gd name="connsiteX13" fmla="*/ 73981 w 125499"/>
                  <a:gd name="connsiteY13" fmla="*/ 0 h 13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499" h="136402">
                    <a:moveTo>
                      <a:pt x="73981" y="0"/>
                    </a:moveTo>
                    <a:lnTo>
                      <a:pt x="85541" y="12138"/>
                    </a:lnTo>
                    <a:lnTo>
                      <a:pt x="75137" y="24853"/>
                    </a:lnTo>
                    <a:lnTo>
                      <a:pt x="75715" y="25431"/>
                    </a:lnTo>
                    <a:cubicBezTo>
                      <a:pt x="90165" y="25431"/>
                      <a:pt x="104036" y="28321"/>
                      <a:pt x="115018" y="39880"/>
                    </a:cubicBezTo>
                    <a:cubicBezTo>
                      <a:pt x="131201" y="57220"/>
                      <a:pt x="128311" y="75137"/>
                      <a:pt x="108660" y="93055"/>
                    </a:cubicBezTo>
                    <a:lnTo>
                      <a:pt x="62422" y="136403"/>
                    </a:lnTo>
                    <a:lnTo>
                      <a:pt x="48550" y="121375"/>
                    </a:lnTo>
                    <a:lnTo>
                      <a:pt x="92476" y="79761"/>
                    </a:lnTo>
                    <a:cubicBezTo>
                      <a:pt x="105192" y="67623"/>
                      <a:pt x="107504" y="57798"/>
                      <a:pt x="97100" y="46816"/>
                    </a:cubicBezTo>
                    <a:cubicBezTo>
                      <a:pt x="89587" y="38725"/>
                      <a:pt x="80339" y="36991"/>
                      <a:pt x="65311" y="36991"/>
                    </a:cubicBezTo>
                    <a:lnTo>
                      <a:pt x="14449" y="84963"/>
                    </a:lnTo>
                    <a:lnTo>
                      <a:pt x="0" y="69935"/>
                    </a:lnTo>
                    <a:lnTo>
                      <a:pt x="73981"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20" name="Forme libre : forme 219">
                <a:extLst>
                  <a:ext uri="{FF2B5EF4-FFF2-40B4-BE49-F238E27FC236}">
                    <a16:creationId xmlns:a16="http://schemas.microsoft.com/office/drawing/2014/main" id="{7ACA00FF-1670-4800-90C3-8E3A83F2E4A5}"/>
                  </a:ext>
                </a:extLst>
              </p:cNvPr>
              <p:cNvSpPr/>
              <p:nvPr/>
            </p:nvSpPr>
            <p:spPr>
              <a:xfrm>
                <a:off x="2625335" y="1084027"/>
                <a:ext cx="131201" cy="139870"/>
              </a:xfrm>
              <a:custGeom>
                <a:avLst/>
                <a:gdLst>
                  <a:gd name="connsiteX0" fmla="*/ 121953 w 131201"/>
                  <a:gd name="connsiteY0" fmla="*/ 0 h 139870"/>
                  <a:gd name="connsiteX1" fmla="*/ 131201 w 131201"/>
                  <a:gd name="connsiteY1" fmla="*/ 18495 h 139870"/>
                  <a:gd name="connsiteX2" fmla="*/ 25431 w 131201"/>
                  <a:gd name="connsiteY2" fmla="*/ 73403 h 139870"/>
                  <a:gd name="connsiteX3" fmla="*/ 55486 w 131201"/>
                  <a:gd name="connsiteY3" fmla="*/ 131779 h 139870"/>
                  <a:gd name="connsiteX4" fmla="*/ 39880 w 131201"/>
                  <a:gd name="connsiteY4" fmla="*/ 139871 h 139870"/>
                  <a:gd name="connsiteX5" fmla="*/ 0 w 131201"/>
                  <a:gd name="connsiteY5" fmla="*/ 63000 h 139870"/>
                  <a:gd name="connsiteX6" fmla="*/ 121953 w 131201"/>
                  <a:gd name="connsiteY6" fmla="*/ 0 h 13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201" h="139870">
                    <a:moveTo>
                      <a:pt x="121953" y="0"/>
                    </a:moveTo>
                    <a:lnTo>
                      <a:pt x="131201" y="18495"/>
                    </a:lnTo>
                    <a:lnTo>
                      <a:pt x="25431" y="73403"/>
                    </a:lnTo>
                    <a:lnTo>
                      <a:pt x="55486" y="131779"/>
                    </a:lnTo>
                    <a:lnTo>
                      <a:pt x="39880" y="139871"/>
                    </a:lnTo>
                    <a:lnTo>
                      <a:pt x="0" y="63000"/>
                    </a:lnTo>
                    <a:lnTo>
                      <a:pt x="121953"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21" name="Forme libre : forme 220">
                <a:extLst>
                  <a:ext uri="{FF2B5EF4-FFF2-40B4-BE49-F238E27FC236}">
                    <a16:creationId xmlns:a16="http://schemas.microsoft.com/office/drawing/2014/main" id="{ED3D6CF8-6E28-4FB5-BFC2-5ED151DB53D1}"/>
                  </a:ext>
                </a:extLst>
              </p:cNvPr>
              <p:cNvSpPr/>
              <p:nvPr/>
            </p:nvSpPr>
            <p:spPr>
              <a:xfrm>
                <a:off x="2692959" y="1218696"/>
                <a:ext cx="145321" cy="96522"/>
              </a:xfrm>
              <a:custGeom>
                <a:avLst/>
                <a:gdLst>
                  <a:gd name="connsiteX0" fmla="*/ 80339 w 145321"/>
                  <a:gd name="connsiteY0" fmla="*/ 47972 h 96522"/>
                  <a:gd name="connsiteX1" fmla="*/ 65311 w 145321"/>
                  <a:gd name="connsiteY1" fmla="*/ 5202 h 96522"/>
                  <a:gd name="connsiteX2" fmla="*/ 80917 w 145321"/>
                  <a:gd name="connsiteY2" fmla="*/ 0 h 96522"/>
                  <a:gd name="connsiteX3" fmla="*/ 102880 w 145321"/>
                  <a:gd name="connsiteY3" fmla="*/ 62422 h 96522"/>
                  <a:gd name="connsiteX4" fmla="*/ 6936 w 145321"/>
                  <a:gd name="connsiteY4" fmla="*/ 96522 h 96522"/>
                  <a:gd name="connsiteX5" fmla="*/ 0 w 145321"/>
                  <a:gd name="connsiteY5" fmla="*/ 76871 h 96522"/>
                  <a:gd name="connsiteX6" fmla="*/ 80339 w 145321"/>
                  <a:gd name="connsiteY6" fmla="*/ 47972 h 96522"/>
                  <a:gd name="connsiteX7" fmla="*/ 126577 w 145321"/>
                  <a:gd name="connsiteY7" fmla="*/ 24275 h 96522"/>
                  <a:gd name="connsiteX8" fmla="*/ 145073 w 145321"/>
                  <a:gd name="connsiteY8" fmla="*/ 36413 h 96522"/>
                  <a:gd name="connsiteX9" fmla="*/ 136981 w 145321"/>
                  <a:gd name="connsiteY9" fmla="*/ 53174 h 96522"/>
                  <a:gd name="connsiteX10" fmla="*/ 118486 w 145321"/>
                  <a:gd name="connsiteY10" fmla="*/ 41036 h 96522"/>
                  <a:gd name="connsiteX11" fmla="*/ 126577 w 145321"/>
                  <a:gd name="connsiteY11" fmla="*/ 24275 h 9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321" h="96522">
                    <a:moveTo>
                      <a:pt x="80339" y="47972"/>
                    </a:moveTo>
                    <a:lnTo>
                      <a:pt x="65311" y="5202"/>
                    </a:lnTo>
                    <a:lnTo>
                      <a:pt x="80917" y="0"/>
                    </a:lnTo>
                    <a:lnTo>
                      <a:pt x="102880" y="62422"/>
                    </a:lnTo>
                    <a:lnTo>
                      <a:pt x="6936" y="96522"/>
                    </a:lnTo>
                    <a:lnTo>
                      <a:pt x="0" y="76871"/>
                    </a:lnTo>
                    <a:lnTo>
                      <a:pt x="80339" y="47972"/>
                    </a:lnTo>
                    <a:close/>
                    <a:moveTo>
                      <a:pt x="126577" y="24275"/>
                    </a:moveTo>
                    <a:cubicBezTo>
                      <a:pt x="135247" y="22541"/>
                      <a:pt x="143339" y="27743"/>
                      <a:pt x="145073" y="36413"/>
                    </a:cubicBezTo>
                    <a:cubicBezTo>
                      <a:pt x="146228" y="43348"/>
                      <a:pt x="143339" y="50284"/>
                      <a:pt x="136981" y="53174"/>
                    </a:cubicBezTo>
                    <a:cubicBezTo>
                      <a:pt x="128311" y="54908"/>
                      <a:pt x="120219" y="49706"/>
                      <a:pt x="118486" y="41036"/>
                    </a:cubicBezTo>
                    <a:cubicBezTo>
                      <a:pt x="117329" y="34679"/>
                      <a:pt x="120219" y="27743"/>
                      <a:pt x="126577" y="24275"/>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22" name="Forme libre : forme 221">
                <a:extLst>
                  <a:ext uri="{FF2B5EF4-FFF2-40B4-BE49-F238E27FC236}">
                    <a16:creationId xmlns:a16="http://schemas.microsoft.com/office/drawing/2014/main" id="{1DCDE89E-118B-45FB-85BE-7C1319A3D896}"/>
                  </a:ext>
                </a:extLst>
              </p:cNvPr>
              <p:cNvSpPr/>
              <p:nvPr/>
            </p:nvSpPr>
            <p:spPr>
              <a:xfrm>
                <a:off x="2723013" y="1353943"/>
                <a:ext cx="156776" cy="91320"/>
              </a:xfrm>
              <a:custGeom>
                <a:avLst/>
                <a:gdLst>
                  <a:gd name="connsiteX0" fmla="*/ 106348 w 156776"/>
                  <a:gd name="connsiteY0" fmla="*/ 26587 h 91320"/>
                  <a:gd name="connsiteX1" fmla="*/ 155476 w 156776"/>
                  <a:gd name="connsiteY1" fmla="*/ 60110 h 91320"/>
                  <a:gd name="connsiteX2" fmla="*/ 155476 w 156776"/>
                  <a:gd name="connsiteY2" fmla="*/ 90165 h 91320"/>
                  <a:gd name="connsiteX3" fmla="*/ 139293 w 156776"/>
                  <a:gd name="connsiteY3" fmla="*/ 89009 h 91320"/>
                  <a:gd name="connsiteX4" fmla="*/ 139293 w 156776"/>
                  <a:gd name="connsiteY4" fmla="*/ 65312 h 91320"/>
                  <a:gd name="connsiteX5" fmla="*/ 110972 w 156776"/>
                  <a:gd name="connsiteY5" fmla="*/ 46816 h 91320"/>
                  <a:gd name="connsiteX6" fmla="*/ 4046 w 156776"/>
                  <a:gd name="connsiteY6" fmla="*/ 68201 h 91320"/>
                  <a:gd name="connsiteX7" fmla="*/ 0 w 156776"/>
                  <a:gd name="connsiteY7" fmla="*/ 47972 h 91320"/>
                  <a:gd name="connsiteX8" fmla="*/ 106348 w 156776"/>
                  <a:gd name="connsiteY8" fmla="*/ 26587 h 91320"/>
                  <a:gd name="connsiteX9" fmla="*/ 93055 w 156776"/>
                  <a:gd name="connsiteY9" fmla="*/ 0 h 91320"/>
                  <a:gd name="connsiteX10" fmla="*/ 99990 w 156776"/>
                  <a:gd name="connsiteY10" fmla="*/ 28321 h 91320"/>
                  <a:gd name="connsiteX11" fmla="*/ 112128 w 156776"/>
                  <a:gd name="connsiteY11" fmla="*/ 87853 h 91320"/>
                  <a:gd name="connsiteX12" fmla="*/ 95944 w 156776"/>
                  <a:gd name="connsiteY12" fmla="*/ 91321 h 91320"/>
                  <a:gd name="connsiteX13" fmla="*/ 78605 w 156776"/>
                  <a:gd name="connsiteY13" fmla="*/ 3468 h 91320"/>
                  <a:gd name="connsiteX14" fmla="*/ 93055 w 156776"/>
                  <a:gd name="connsiteY14" fmla="*/ 0 h 9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776" h="91320">
                    <a:moveTo>
                      <a:pt x="106348" y="26587"/>
                    </a:moveTo>
                    <a:cubicBezTo>
                      <a:pt x="130045" y="21963"/>
                      <a:pt x="149696" y="31211"/>
                      <a:pt x="155476" y="60110"/>
                    </a:cubicBezTo>
                    <a:cubicBezTo>
                      <a:pt x="157210" y="69935"/>
                      <a:pt x="157210" y="80339"/>
                      <a:pt x="155476" y="90165"/>
                    </a:cubicBezTo>
                    <a:lnTo>
                      <a:pt x="139293" y="89009"/>
                    </a:lnTo>
                    <a:cubicBezTo>
                      <a:pt x="141027" y="81495"/>
                      <a:pt x="141027" y="73403"/>
                      <a:pt x="139293" y="65312"/>
                    </a:cubicBezTo>
                    <a:cubicBezTo>
                      <a:pt x="135825" y="48550"/>
                      <a:pt x="125999" y="43926"/>
                      <a:pt x="110972" y="46816"/>
                    </a:cubicBezTo>
                    <a:lnTo>
                      <a:pt x="4046" y="68201"/>
                    </a:lnTo>
                    <a:lnTo>
                      <a:pt x="0" y="47972"/>
                    </a:lnTo>
                    <a:lnTo>
                      <a:pt x="106348" y="26587"/>
                    </a:lnTo>
                    <a:close/>
                    <a:moveTo>
                      <a:pt x="93055" y="0"/>
                    </a:moveTo>
                    <a:lnTo>
                      <a:pt x="99990" y="28321"/>
                    </a:lnTo>
                    <a:lnTo>
                      <a:pt x="112128" y="87853"/>
                    </a:lnTo>
                    <a:lnTo>
                      <a:pt x="95944" y="91321"/>
                    </a:lnTo>
                    <a:lnTo>
                      <a:pt x="78605" y="3468"/>
                    </a:lnTo>
                    <a:lnTo>
                      <a:pt x="93055"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23" name="Forme libre : forme 222">
                <a:extLst>
                  <a:ext uri="{FF2B5EF4-FFF2-40B4-BE49-F238E27FC236}">
                    <a16:creationId xmlns:a16="http://schemas.microsoft.com/office/drawing/2014/main" id="{C537985E-4F6D-4664-9CA5-772A2355E81C}"/>
                  </a:ext>
                </a:extLst>
              </p:cNvPr>
              <p:cNvSpPr/>
              <p:nvPr/>
            </p:nvSpPr>
            <p:spPr>
              <a:xfrm>
                <a:off x="2739144" y="1487188"/>
                <a:ext cx="107090" cy="99102"/>
              </a:xfrm>
              <a:custGeom>
                <a:avLst/>
                <a:gdLst>
                  <a:gd name="connsiteX0" fmla="*/ 50915 w 107090"/>
                  <a:gd name="connsiteY0" fmla="*/ 268 h 99102"/>
                  <a:gd name="connsiteX1" fmla="*/ 106979 w 107090"/>
                  <a:gd name="connsiteY1" fmla="*/ 46506 h 99102"/>
                  <a:gd name="connsiteX2" fmla="*/ 106979 w 107090"/>
                  <a:gd name="connsiteY2" fmla="*/ 49396 h 99102"/>
                  <a:gd name="connsiteX3" fmla="*/ 61896 w 107090"/>
                  <a:gd name="connsiteY3" fmla="*/ 99102 h 99102"/>
                  <a:gd name="connsiteX4" fmla="*/ 50337 w 107090"/>
                  <a:gd name="connsiteY4" fmla="*/ 99102 h 99102"/>
                  <a:gd name="connsiteX5" fmla="*/ 45135 w 107090"/>
                  <a:gd name="connsiteY5" fmla="*/ 15873 h 99102"/>
                  <a:gd name="connsiteX6" fmla="*/ 60162 w 107090"/>
                  <a:gd name="connsiteY6" fmla="*/ 14718 h 99102"/>
                  <a:gd name="connsiteX7" fmla="*/ 64208 w 107090"/>
                  <a:gd name="connsiteY7" fmla="*/ 85231 h 99102"/>
                  <a:gd name="connsiteX8" fmla="*/ 59006 w 107090"/>
                  <a:gd name="connsiteY8" fmla="*/ 81185 h 99102"/>
                  <a:gd name="connsiteX9" fmla="*/ 90217 w 107090"/>
                  <a:gd name="connsiteY9" fmla="*/ 51130 h 99102"/>
                  <a:gd name="connsiteX10" fmla="*/ 50915 w 107090"/>
                  <a:gd name="connsiteY10" fmla="*/ 21075 h 99102"/>
                  <a:gd name="connsiteX11" fmla="*/ 16236 w 107090"/>
                  <a:gd name="connsiteY11" fmla="*/ 60956 h 99102"/>
                  <a:gd name="connsiteX12" fmla="*/ 27217 w 107090"/>
                  <a:gd name="connsiteY12" fmla="*/ 89855 h 99102"/>
                  <a:gd name="connsiteX13" fmla="*/ 14502 w 107090"/>
                  <a:gd name="connsiteY13" fmla="*/ 97946 h 99102"/>
                  <a:gd name="connsiteX14" fmla="*/ 53 w 107090"/>
                  <a:gd name="connsiteY14" fmla="*/ 59222 h 99102"/>
                  <a:gd name="connsiteX15" fmla="*/ 50915 w 107090"/>
                  <a:gd name="connsiteY15" fmla="*/ 268 h 9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7090" h="99102">
                    <a:moveTo>
                      <a:pt x="50915" y="268"/>
                    </a:moveTo>
                    <a:cubicBezTo>
                      <a:pt x="79236" y="-2622"/>
                      <a:pt x="104089" y="18185"/>
                      <a:pt x="106979" y="46506"/>
                    </a:cubicBezTo>
                    <a:cubicBezTo>
                      <a:pt x="106979" y="47662"/>
                      <a:pt x="106979" y="48240"/>
                      <a:pt x="106979" y="49396"/>
                    </a:cubicBezTo>
                    <a:cubicBezTo>
                      <a:pt x="108712" y="78873"/>
                      <a:pt x="90217" y="97368"/>
                      <a:pt x="61896" y="99102"/>
                    </a:cubicBezTo>
                    <a:cubicBezTo>
                      <a:pt x="58428" y="99102"/>
                      <a:pt x="54383" y="99102"/>
                      <a:pt x="50337" y="99102"/>
                    </a:cubicBezTo>
                    <a:lnTo>
                      <a:pt x="45135" y="15873"/>
                    </a:lnTo>
                    <a:lnTo>
                      <a:pt x="60162" y="14718"/>
                    </a:lnTo>
                    <a:lnTo>
                      <a:pt x="64208" y="85231"/>
                    </a:lnTo>
                    <a:lnTo>
                      <a:pt x="59006" y="81185"/>
                    </a:lnTo>
                    <a:cubicBezTo>
                      <a:pt x="80970" y="80029"/>
                      <a:pt x="91373" y="68469"/>
                      <a:pt x="90217" y="51130"/>
                    </a:cubicBezTo>
                    <a:cubicBezTo>
                      <a:pt x="89061" y="33791"/>
                      <a:pt x="75190" y="19341"/>
                      <a:pt x="50915" y="21075"/>
                    </a:cubicBezTo>
                    <a:cubicBezTo>
                      <a:pt x="26062" y="22809"/>
                      <a:pt x="14502" y="38993"/>
                      <a:pt x="16236" y="60956"/>
                    </a:cubicBezTo>
                    <a:cubicBezTo>
                      <a:pt x="16814" y="71359"/>
                      <a:pt x="20860" y="81185"/>
                      <a:pt x="27217" y="89855"/>
                    </a:cubicBezTo>
                    <a:lnTo>
                      <a:pt x="14502" y="97946"/>
                    </a:lnTo>
                    <a:cubicBezTo>
                      <a:pt x="5832" y="86965"/>
                      <a:pt x="1208" y="73093"/>
                      <a:pt x="53" y="59222"/>
                    </a:cubicBezTo>
                    <a:cubicBezTo>
                      <a:pt x="-1103" y="28011"/>
                      <a:pt x="16814" y="2580"/>
                      <a:pt x="50915" y="26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24" name="Forme libre : forme 223">
                <a:extLst>
                  <a:ext uri="{FF2B5EF4-FFF2-40B4-BE49-F238E27FC236}">
                    <a16:creationId xmlns:a16="http://schemas.microsoft.com/office/drawing/2014/main" id="{A3B694E9-1E2E-42CB-A4CE-2BEF9DD9018F}"/>
                  </a:ext>
                </a:extLst>
              </p:cNvPr>
              <p:cNvSpPr/>
              <p:nvPr/>
            </p:nvSpPr>
            <p:spPr>
              <a:xfrm>
                <a:off x="2737896" y="1620646"/>
                <a:ext cx="140820" cy="104937"/>
              </a:xfrm>
              <a:custGeom>
                <a:avLst/>
                <a:gdLst>
                  <a:gd name="connsiteX0" fmla="*/ 74704 w 140820"/>
                  <a:gd name="connsiteY0" fmla="*/ 323 h 104937"/>
                  <a:gd name="connsiteX1" fmla="*/ 140594 w 140820"/>
                  <a:gd name="connsiteY1" fmla="*/ 67946 h 104937"/>
                  <a:gd name="connsiteX2" fmla="*/ 120942 w 140820"/>
                  <a:gd name="connsiteY2" fmla="*/ 104937 h 104937"/>
                  <a:gd name="connsiteX3" fmla="*/ 108805 w 140820"/>
                  <a:gd name="connsiteY3" fmla="*/ 92222 h 104937"/>
                  <a:gd name="connsiteX4" fmla="*/ 122676 w 140820"/>
                  <a:gd name="connsiteY4" fmla="*/ 66790 h 104937"/>
                  <a:gd name="connsiteX5" fmla="*/ 74126 w 140820"/>
                  <a:gd name="connsiteY5" fmla="*/ 22286 h 104937"/>
                  <a:gd name="connsiteX6" fmla="*/ 18640 w 140820"/>
                  <a:gd name="connsiteY6" fmla="*/ 59277 h 104937"/>
                  <a:gd name="connsiteX7" fmla="*/ 30778 w 140820"/>
                  <a:gd name="connsiteY7" fmla="*/ 89332 h 104937"/>
                  <a:gd name="connsiteX8" fmla="*/ 16906 w 140820"/>
                  <a:gd name="connsiteY8" fmla="*/ 100313 h 104937"/>
                  <a:gd name="connsiteX9" fmla="*/ 145 w 140820"/>
                  <a:gd name="connsiteY9" fmla="*/ 55809 h 104937"/>
                  <a:gd name="connsiteX10" fmla="*/ 74704 w 140820"/>
                  <a:gd name="connsiteY10" fmla="*/ 323 h 104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820" h="104937">
                    <a:moveTo>
                      <a:pt x="74704" y="323"/>
                    </a:moveTo>
                    <a:cubicBezTo>
                      <a:pt x="118630" y="3791"/>
                      <a:pt x="143483" y="32112"/>
                      <a:pt x="140594" y="67946"/>
                    </a:cubicBezTo>
                    <a:cubicBezTo>
                      <a:pt x="139438" y="82396"/>
                      <a:pt x="132502" y="95689"/>
                      <a:pt x="120942" y="104937"/>
                    </a:cubicBezTo>
                    <a:lnTo>
                      <a:pt x="108805" y="92222"/>
                    </a:lnTo>
                    <a:cubicBezTo>
                      <a:pt x="116896" y="85864"/>
                      <a:pt x="121520" y="76616"/>
                      <a:pt x="122676" y="66790"/>
                    </a:cubicBezTo>
                    <a:cubicBezTo>
                      <a:pt x="124410" y="42515"/>
                      <a:pt x="105915" y="24598"/>
                      <a:pt x="74126" y="22286"/>
                    </a:cubicBezTo>
                    <a:cubicBezTo>
                      <a:pt x="42337" y="19974"/>
                      <a:pt x="20374" y="34424"/>
                      <a:pt x="18640" y="59277"/>
                    </a:cubicBezTo>
                    <a:cubicBezTo>
                      <a:pt x="18062" y="70836"/>
                      <a:pt x="22108" y="81818"/>
                      <a:pt x="30778" y="89332"/>
                    </a:cubicBezTo>
                    <a:lnTo>
                      <a:pt x="16906" y="100313"/>
                    </a:lnTo>
                    <a:cubicBezTo>
                      <a:pt x="4769" y="88754"/>
                      <a:pt x="-1011" y="72570"/>
                      <a:pt x="145" y="55809"/>
                    </a:cubicBezTo>
                    <a:cubicBezTo>
                      <a:pt x="2457" y="21708"/>
                      <a:pt x="29622" y="-3145"/>
                      <a:pt x="74704" y="323"/>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25" name="Forme libre : forme 224">
                <a:extLst>
                  <a:ext uri="{FF2B5EF4-FFF2-40B4-BE49-F238E27FC236}">
                    <a16:creationId xmlns:a16="http://schemas.microsoft.com/office/drawing/2014/main" id="{D8A61060-FAB8-4E79-B78A-D4970D721B30}"/>
                  </a:ext>
                </a:extLst>
              </p:cNvPr>
              <p:cNvSpPr/>
              <p:nvPr/>
            </p:nvSpPr>
            <p:spPr>
              <a:xfrm>
                <a:off x="2719425" y="1749608"/>
                <a:ext cx="106587" cy="102283"/>
              </a:xfrm>
              <a:custGeom>
                <a:avLst/>
                <a:gdLst>
                  <a:gd name="connsiteX0" fmla="*/ 63699 w 106587"/>
                  <a:gd name="connsiteY0" fmla="*/ 1406 h 102283"/>
                  <a:gd name="connsiteX1" fmla="*/ 105313 w 106587"/>
                  <a:gd name="connsiteY1" fmla="*/ 62671 h 102283"/>
                  <a:gd name="connsiteX2" fmla="*/ 42313 w 106587"/>
                  <a:gd name="connsiteY2" fmla="*/ 100818 h 102283"/>
                  <a:gd name="connsiteX3" fmla="*/ 1277 w 106587"/>
                  <a:gd name="connsiteY3" fmla="*/ 40130 h 102283"/>
                  <a:gd name="connsiteX4" fmla="*/ 63699 w 106587"/>
                  <a:gd name="connsiteY4" fmla="*/ 1406 h 102283"/>
                  <a:gd name="connsiteX5" fmla="*/ 46359 w 106587"/>
                  <a:gd name="connsiteY5" fmla="*/ 80011 h 102283"/>
                  <a:gd name="connsiteX6" fmla="*/ 88552 w 106587"/>
                  <a:gd name="connsiteY6" fmla="*/ 59203 h 102283"/>
                  <a:gd name="connsiteX7" fmla="*/ 59075 w 106587"/>
                  <a:gd name="connsiteY7" fmla="*/ 22791 h 102283"/>
                  <a:gd name="connsiteX8" fmla="*/ 17460 w 106587"/>
                  <a:gd name="connsiteY8" fmla="*/ 43598 h 102283"/>
                  <a:gd name="connsiteX9" fmla="*/ 46359 w 106587"/>
                  <a:gd name="connsiteY9" fmla="*/ 80011 h 102283"/>
                  <a:gd name="connsiteX10" fmla="*/ 46359 w 106587"/>
                  <a:gd name="connsiteY10" fmla="*/ 80011 h 10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87" h="102283">
                    <a:moveTo>
                      <a:pt x="63699" y="1406"/>
                    </a:moveTo>
                    <a:cubicBezTo>
                      <a:pt x="97221" y="8919"/>
                      <a:pt x="111093" y="36084"/>
                      <a:pt x="105313" y="62671"/>
                    </a:cubicBezTo>
                    <a:cubicBezTo>
                      <a:pt x="99533" y="89258"/>
                      <a:pt x="75258" y="107754"/>
                      <a:pt x="42313" y="100818"/>
                    </a:cubicBezTo>
                    <a:cubicBezTo>
                      <a:pt x="9368" y="93882"/>
                      <a:pt x="-4503" y="66139"/>
                      <a:pt x="1277" y="40130"/>
                    </a:cubicBezTo>
                    <a:cubicBezTo>
                      <a:pt x="7057" y="14121"/>
                      <a:pt x="30754" y="-5530"/>
                      <a:pt x="63699" y="1406"/>
                    </a:cubicBezTo>
                    <a:close/>
                    <a:moveTo>
                      <a:pt x="46359" y="80011"/>
                    </a:moveTo>
                    <a:cubicBezTo>
                      <a:pt x="67744" y="84634"/>
                      <a:pt x="84506" y="76543"/>
                      <a:pt x="88552" y="59203"/>
                    </a:cubicBezTo>
                    <a:cubicBezTo>
                      <a:pt x="92597" y="41864"/>
                      <a:pt x="80460" y="27415"/>
                      <a:pt x="59075" y="22791"/>
                    </a:cubicBezTo>
                    <a:cubicBezTo>
                      <a:pt x="37690" y="18167"/>
                      <a:pt x="21506" y="26259"/>
                      <a:pt x="17460" y="43598"/>
                    </a:cubicBezTo>
                    <a:cubicBezTo>
                      <a:pt x="13414" y="60937"/>
                      <a:pt x="24974" y="75387"/>
                      <a:pt x="46359" y="80011"/>
                    </a:cubicBezTo>
                    <a:lnTo>
                      <a:pt x="46359" y="80011"/>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26" name="Forme libre : forme 225">
                <a:extLst>
                  <a:ext uri="{FF2B5EF4-FFF2-40B4-BE49-F238E27FC236}">
                    <a16:creationId xmlns:a16="http://schemas.microsoft.com/office/drawing/2014/main" id="{66BB085C-A1B6-455A-BFE5-F4D5025140CB}"/>
                  </a:ext>
                </a:extLst>
              </p:cNvPr>
              <p:cNvSpPr/>
              <p:nvPr/>
            </p:nvSpPr>
            <p:spPr>
              <a:xfrm>
                <a:off x="2679665" y="1897821"/>
                <a:ext cx="148249" cy="84671"/>
              </a:xfrm>
              <a:custGeom>
                <a:avLst/>
                <a:gdLst>
                  <a:gd name="connsiteX0" fmla="*/ 87275 w 148249"/>
                  <a:gd name="connsiteY0" fmla="*/ 42770 h 84671"/>
                  <a:gd name="connsiteX1" fmla="*/ 102880 w 148249"/>
                  <a:gd name="connsiteY1" fmla="*/ 0 h 84671"/>
                  <a:gd name="connsiteX2" fmla="*/ 118486 w 148249"/>
                  <a:gd name="connsiteY2" fmla="*/ 5780 h 84671"/>
                  <a:gd name="connsiteX3" fmla="*/ 95366 w 148249"/>
                  <a:gd name="connsiteY3" fmla="*/ 67623 h 84671"/>
                  <a:gd name="connsiteX4" fmla="*/ 0 w 148249"/>
                  <a:gd name="connsiteY4" fmla="*/ 32367 h 84671"/>
                  <a:gd name="connsiteX5" fmla="*/ 6936 w 148249"/>
                  <a:gd name="connsiteY5" fmla="*/ 12716 h 84671"/>
                  <a:gd name="connsiteX6" fmla="*/ 87275 w 148249"/>
                  <a:gd name="connsiteY6" fmla="*/ 42770 h 84671"/>
                  <a:gd name="connsiteX7" fmla="*/ 137559 w 148249"/>
                  <a:gd name="connsiteY7" fmla="*/ 54330 h 84671"/>
                  <a:gd name="connsiteX8" fmla="*/ 147384 w 148249"/>
                  <a:gd name="connsiteY8" fmla="*/ 73981 h 84671"/>
                  <a:gd name="connsiteX9" fmla="*/ 127733 w 148249"/>
                  <a:gd name="connsiteY9" fmla="*/ 83807 h 84671"/>
                  <a:gd name="connsiteX10" fmla="*/ 117908 w 148249"/>
                  <a:gd name="connsiteY10" fmla="*/ 64156 h 84671"/>
                  <a:gd name="connsiteX11" fmla="*/ 117908 w 148249"/>
                  <a:gd name="connsiteY11" fmla="*/ 63578 h 84671"/>
                  <a:gd name="connsiteX12" fmla="*/ 135825 w 148249"/>
                  <a:gd name="connsiteY12" fmla="*/ 53752 h 84671"/>
                  <a:gd name="connsiteX13" fmla="*/ 137559 w 148249"/>
                  <a:gd name="connsiteY13" fmla="*/ 54330 h 84671"/>
                  <a:gd name="connsiteX14" fmla="*/ 137559 w 148249"/>
                  <a:gd name="connsiteY14" fmla="*/ 54330 h 8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8249" h="84671">
                    <a:moveTo>
                      <a:pt x="87275" y="42770"/>
                    </a:moveTo>
                    <a:lnTo>
                      <a:pt x="102880" y="0"/>
                    </a:lnTo>
                    <a:lnTo>
                      <a:pt x="118486" y="5780"/>
                    </a:lnTo>
                    <a:lnTo>
                      <a:pt x="95366" y="67623"/>
                    </a:lnTo>
                    <a:lnTo>
                      <a:pt x="0" y="32367"/>
                    </a:lnTo>
                    <a:lnTo>
                      <a:pt x="6936" y="12716"/>
                    </a:lnTo>
                    <a:lnTo>
                      <a:pt x="87275" y="42770"/>
                    </a:lnTo>
                    <a:close/>
                    <a:moveTo>
                      <a:pt x="137559" y="54330"/>
                    </a:moveTo>
                    <a:cubicBezTo>
                      <a:pt x="145651" y="56642"/>
                      <a:pt x="150274" y="65889"/>
                      <a:pt x="147384" y="73981"/>
                    </a:cubicBezTo>
                    <a:cubicBezTo>
                      <a:pt x="145073" y="82073"/>
                      <a:pt x="135825" y="86697"/>
                      <a:pt x="127733" y="83807"/>
                    </a:cubicBezTo>
                    <a:cubicBezTo>
                      <a:pt x="119642" y="81495"/>
                      <a:pt x="115018" y="72247"/>
                      <a:pt x="117908" y="64156"/>
                    </a:cubicBezTo>
                    <a:cubicBezTo>
                      <a:pt x="117908" y="64156"/>
                      <a:pt x="117908" y="63578"/>
                      <a:pt x="117908" y="63578"/>
                    </a:cubicBezTo>
                    <a:cubicBezTo>
                      <a:pt x="120220" y="56064"/>
                      <a:pt x="128311" y="51440"/>
                      <a:pt x="135825" y="53752"/>
                    </a:cubicBezTo>
                    <a:cubicBezTo>
                      <a:pt x="136403" y="54330"/>
                      <a:pt x="136981" y="54330"/>
                      <a:pt x="137559" y="54330"/>
                    </a:cubicBezTo>
                    <a:lnTo>
                      <a:pt x="137559" y="5433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27" name="Forme libre : forme 226">
                <a:extLst>
                  <a:ext uri="{FF2B5EF4-FFF2-40B4-BE49-F238E27FC236}">
                    <a16:creationId xmlns:a16="http://schemas.microsoft.com/office/drawing/2014/main" id="{BFB8E6A9-6910-4E21-8609-70975A8096D8}"/>
                  </a:ext>
                </a:extLst>
              </p:cNvPr>
              <p:cNvSpPr/>
              <p:nvPr/>
            </p:nvSpPr>
            <p:spPr>
              <a:xfrm>
                <a:off x="2613197" y="1983939"/>
                <a:ext cx="132934" cy="119170"/>
              </a:xfrm>
              <a:custGeom>
                <a:avLst/>
                <a:gdLst>
                  <a:gd name="connsiteX0" fmla="*/ 132935 w 132934"/>
                  <a:gd name="connsiteY0" fmla="*/ 49706 h 119170"/>
                  <a:gd name="connsiteX1" fmla="*/ 124843 w 132934"/>
                  <a:gd name="connsiteY1" fmla="*/ 64734 h 119170"/>
                  <a:gd name="connsiteX2" fmla="*/ 109816 w 132934"/>
                  <a:gd name="connsiteY2" fmla="*/ 58376 h 119170"/>
                  <a:gd name="connsiteX3" fmla="*/ 109238 w 132934"/>
                  <a:gd name="connsiteY3" fmla="*/ 58954 h 119170"/>
                  <a:gd name="connsiteX4" fmla="*/ 108082 w 132934"/>
                  <a:gd name="connsiteY4" fmla="*/ 100568 h 119170"/>
                  <a:gd name="connsiteX5" fmla="*/ 55486 w 132934"/>
                  <a:gd name="connsiteY5" fmla="*/ 111550 h 119170"/>
                  <a:gd name="connsiteX6" fmla="*/ 0 w 132934"/>
                  <a:gd name="connsiteY6" fmla="*/ 81495 h 119170"/>
                  <a:gd name="connsiteX7" fmla="*/ 9826 w 132934"/>
                  <a:gd name="connsiteY7" fmla="*/ 63000 h 119170"/>
                  <a:gd name="connsiteX8" fmla="*/ 63000 w 132934"/>
                  <a:gd name="connsiteY8" fmla="*/ 91898 h 119170"/>
                  <a:gd name="connsiteX9" fmla="*/ 95944 w 132934"/>
                  <a:gd name="connsiteY9" fmla="*/ 85541 h 119170"/>
                  <a:gd name="connsiteX10" fmla="*/ 95366 w 132934"/>
                  <a:gd name="connsiteY10" fmla="*/ 52018 h 119170"/>
                  <a:gd name="connsiteX11" fmla="*/ 33523 w 132934"/>
                  <a:gd name="connsiteY11" fmla="*/ 18495 h 119170"/>
                  <a:gd name="connsiteX12" fmla="*/ 43348 w 132934"/>
                  <a:gd name="connsiteY12" fmla="*/ 0 h 119170"/>
                  <a:gd name="connsiteX13" fmla="*/ 132935 w 132934"/>
                  <a:gd name="connsiteY13" fmla="*/ 49706 h 11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934" h="119170">
                    <a:moveTo>
                      <a:pt x="132935" y="49706"/>
                    </a:moveTo>
                    <a:lnTo>
                      <a:pt x="124843" y="64734"/>
                    </a:lnTo>
                    <a:lnTo>
                      <a:pt x="109816" y="58376"/>
                    </a:lnTo>
                    <a:lnTo>
                      <a:pt x="109238" y="58954"/>
                    </a:lnTo>
                    <a:cubicBezTo>
                      <a:pt x="113862" y="72825"/>
                      <a:pt x="115596" y="87275"/>
                      <a:pt x="108082" y="100568"/>
                    </a:cubicBezTo>
                    <a:cubicBezTo>
                      <a:pt x="96522" y="121375"/>
                      <a:pt x="78605" y="124265"/>
                      <a:pt x="55486" y="111550"/>
                    </a:cubicBezTo>
                    <a:lnTo>
                      <a:pt x="0" y="81495"/>
                    </a:lnTo>
                    <a:lnTo>
                      <a:pt x="9826" y="63000"/>
                    </a:lnTo>
                    <a:lnTo>
                      <a:pt x="63000" y="91898"/>
                    </a:lnTo>
                    <a:cubicBezTo>
                      <a:pt x="78605" y="100568"/>
                      <a:pt x="89009" y="98834"/>
                      <a:pt x="95944" y="85541"/>
                    </a:cubicBezTo>
                    <a:cubicBezTo>
                      <a:pt x="101146" y="75715"/>
                      <a:pt x="99990" y="66467"/>
                      <a:pt x="95366" y="52018"/>
                    </a:cubicBezTo>
                    <a:lnTo>
                      <a:pt x="33523" y="18495"/>
                    </a:lnTo>
                    <a:lnTo>
                      <a:pt x="43348" y="0"/>
                    </a:lnTo>
                    <a:lnTo>
                      <a:pt x="132935" y="49706"/>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28" name="Forme libre : forme 227">
                <a:extLst>
                  <a:ext uri="{FF2B5EF4-FFF2-40B4-BE49-F238E27FC236}">
                    <a16:creationId xmlns:a16="http://schemas.microsoft.com/office/drawing/2014/main" id="{DA672627-3FEA-4822-8B3F-D58F8F53A8BD}"/>
                  </a:ext>
                </a:extLst>
              </p:cNvPr>
              <p:cNvSpPr/>
              <p:nvPr/>
            </p:nvSpPr>
            <p:spPr>
              <a:xfrm>
                <a:off x="2452520" y="2200681"/>
                <a:ext cx="157787" cy="109815"/>
              </a:xfrm>
              <a:custGeom>
                <a:avLst/>
                <a:gdLst>
                  <a:gd name="connsiteX0" fmla="*/ 157788 w 157787"/>
                  <a:gd name="connsiteY0" fmla="*/ 94788 h 109815"/>
                  <a:gd name="connsiteX1" fmla="*/ 143339 w 157787"/>
                  <a:gd name="connsiteY1" fmla="*/ 109816 h 109815"/>
                  <a:gd name="connsiteX2" fmla="*/ 58376 w 157787"/>
                  <a:gd name="connsiteY2" fmla="*/ 27165 h 109815"/>
                  <a:gd name="connsiteX3" fmla="*/ 12716 w 157787"/>
                  <a:gd name="connsiteY3" fmla="*/ 73981 h 109815"/>
                  <a:gd name="connsiteX4" fmla="*/ 0 w 157787"/>
                  <a:gd name="connsiteY4" fmla="*/ 61844 h 109815"/>
                  <a:gd name="connsiteX5" fmla="*/ 60110 w 157787"/>
                  <a:gd name="connsiteY5" fmla="*/ 0 h 109815"/>
                  <a:gd name="connsiteX6" fmla="*/ 157788 w 157787"/>
                  <a:gd name="connsiteY6" fmla="*/ 94788 h 10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787" h="109815">
                    <a:moveTo>
                      <a:pt x="157788" y="94788"/>
                    </a:moveTo>
                    <a:lnTo>
                      <a:pt x="143339" y="109816"/>
                    </a:lnTo>
                    <a:lnTo>
                      <a:pt x="58376" y="27165"/>
                    </a:lnTo>
                    <a:lnTo>
                      <a:pt x="12716" y="73981"/>
                    </a:lnTo>
                    <a:lnTo>
                      <a:pt x="0" y="61844"/>
                    </a:lnTo>
                    <a:lnTo>
                      <a:pt x="60110" y="0"/>
                    </a:lnTo>
                    <a:lnTo>
                      <a:pt x="157788" y="94788"/>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29" name="Forme libre : forme 228">
                <a:extLst>
                  <a:ext uri="{FF2B5EF4-FFF2-40B4-BE49-F238E27FC236}">
                    <a16:creationId xmlns:a16="http://schemas.microsoft.com/office/drawing/2014/main" id="{520D83AF-546C-4B0F-98DC-7C1ED47DFEB2}"/>
                  </a:ext>
                </a:extLst>
              </p:cNvPr>
              <p:cNvSpPr/>
              <p:nvPr/>
            </p:nvSpPr>
            <p:spPr>
              <a:xfrm>
                <a:off x="2376804" y="2311075"/>
                <a:ext cx="114439" cy="127696"/>
              </a:xfrm>
              <a:custGeom>
                <a:avLst/>
                <a:gdLst>
                  <a:gd name="connsiteX0" fmla="*/ 68202 w 114439"/>
                  <a:gd name="connsiteY0" fmla="*/ 67045 h 127696"/>
                  <a:gd name="connsiteX1" fmla="*/ 104036 w 114439"/>
                  <a:gd name="connsiteY1" fmla="*/ 39302 h 127696"/>
                  <a:gd name="connsiteX2" fmla="*/ 114440 w 114439"/>
                  <a:gd name="connsiteY2" fmla="*/ 52596 h 127696"/>
                  <a:gd name="connsiteX3" fmla="*/ 62422 w 114439"/>
                  <a:gd name="connsiteY3" fmla="*/ 93055 h 127696"/>
                  <a:gd name="connsiteX4" fmla="*/ 0 w 114439"/>
                  <a:gd name="connsiteY4" fmla="*/ 12715 h 127696"/>
                  <a:gd name="connsiteX5" fmla="*/ 16183 w 114439"/>
                  <a:gd name="connsiteY5" fmla="*/ 0 h 127696"/>
                  <a:gd name="connsiteX6" fmla="*/ 68202 w 114439"/>
                  <a:gd name="connsiteY6" fmla="*/ 67045 h 127696"/>
                  <a:gd name="connsiteX7" fmla="*/ 105192 w 114439"/>
                  <a:gd name="connsiteY7" fmla="*/ 103458 h 127696"/>
                  <a:gd name="connsiteX8" fmla="*/ 101146 w 114439"/>
                  <a:gd name="connsiteY8" fmla="*/ 124843 h 127696"/>
                  <a:gd name="connsiteX9" fmla="*/ 80917 w 114439"/>
                  <a:gd name="connsiteY9" fmla="*/ 122531 h 127696"/>
                  <a:gd name="connsiteX10" fmla="*/ 84963 w 114439"/>
                  <a:gd name="connsiteY10" fmla="*/ 101146 h 127696"/>
                  <a:gd name="connsiteX11" fmla="*/ 105192 w 114439"/>
                  <a:gd name="connsiteY11" fmla="*/ 103458 h 12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39" h="127696">
                    <a:moveTo>
                      <a:pt x="68202" y="67045"/>
                    </a:moveTo>
                    <a:lnTo>
                      <a:pt x="104036" y="39302"/>
                    </a:lnTo>
                    <a:lnTo>
                      <a:pt x="114440" y="52596"/>
                    </a:lnTo>
                    <a:lnTo>
                      <a:pt x="62422" y="93055"/>
                    </a:lnTo>
                    <a:lnTo>
                      <a:pt x="0" y="12715"/>
                    </a:lnTo>
                    <a:lnTo>
                      <a:pt x="16183" y="0"/>
                    </a:lnTo>
                    <a:lnTo>
                      <a:pt x="68202" y="67045"/>
                    </a:lnTo>
                    <a:close/>
                    <a:moveTo>
                      <a:pt x="105192" y="103458"/>
                    </a:moveTo>
                    <a:cubicBezTo>
                      <a:pt x="109816" y="110394"/>
                      <a:pt x="108082" y="120219"/>
                      <a:pt x="101146" y="124843"/>
                    </a:cubicBezTo>
                    <a:cubicBezTo>
                      <a:pt x="94788" y="129467"/>
                      <a:pt x="86119" y="128311"/>
                      <a:pt x="80917" y="122531"/>
                    </a:cubicBezTo>
                    <a:cubicBezTo>
                      <a:pt x="76293" y="115596"/>
                      <a:pt x="78027" y="105770"/>
                      <a:pt x="84963" y="101146"/>
                    </a:cubicBezTo>
                    <a:cubicBezTo>
                      <a:pt x="91321" y="95944"/>
                      <a:pt x="99990" y="97100"/>
                      <a:pt x="105192" y="10345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30" name="Forme libre : forme 229">
                <a:extLst>
                  <a:ext uri="{FF2B5EF4-FFF2-40B4-BE49-F238E27FC236}">
                    <a16:creationId xmlns:a16="http://schemas.microsoft.com/office/drawing/2014/main" id="{5B65971E-F59B-47E4-9F78-9AEF9FA9C624}"/>
                  </a:ext>
                </a:extLst>
              </p:cNvPr>
              <p:cNvSpPr/>
              <p:nvPr/>
            </p:nvSpPr>
            <p:spPr>
              <a:xfrm>
                <a:off x="2283172" y="2373496"/>
                <a:ext cx="93054" cy="161255"/>
              </a:xfrm>
              <a:custGeom>
                <a:avLst/>
                <a:gdLst>
                  <a:gd name="connsiteX0" fmla="*/ 72247 w 93054"/>
                  <a:gd name="connsiteY0" fmla="*/ 94211 h 161255"/>
                  <a:gd name="connsiteX1" fmla="*/ 56064 w 93054"/>
                  <a:gd name="connsiteY1" fmla="*/ 151430 h 161255"/>
                  <a:gd name="connsiteX2" fmla="*/ 27165 w 93054"/>
                  <a:gd name="connsiteY2" fmla="*/ 161256 h 161255"/>
                  <a:gd name="connsiteX3" fmla="*/ 23119 w 93054"/>
                  <a:gd name="connsiteY3" fmla="*/ 145651 h 161255"/>
                  <a:gd name="connsiteX4" fmla="*/ 45660 w 93054"/>
                  <a:gd name="connsiteY4" fmla="*/ 138137 h 161255"/>
                  <a:gd name="connsiteX5" fmla="*/ 54330 w 93054"/>
                  <a:gd name="connsiteY5" fmla="*/ 105192 h 161255"/>
                  <a:gd name="connsiteX6" fmla="*/ 0 w 93054"/>
                  <a:gd name="connsiteY6" fmla="*/ 10404 h 161255"/>
                  <a:gd name="connsiteX7" fmla="*/ 17917 w 93054"/>
                  <a:gd name="connsiteY7" fmla="*/ 0 h 161255"/>
                  <a:gd name="connsiteX8" fmla="*/ 72247 w 93054"/>
                  <a:gd name="connsiteY8" fmla="*/ 94211 h 161255"/>
                  <a:gd name="connsiteX9" fmla="*/ 93054 w 93054"/>
                  <a:gd name="connsiteY9" fmla="*/ 72825 h 161255"/>
                  <a:gd name="connsiteX10" fmla="*/ 68201 w 93054"/>
                  <a:gd name="connsiteY10" fmla="*/ 88431 h 161255"/>
                  <a:gd name="connsiteX11" fmla="*/ 15605 w 93054"/>
                  <a:gd name="connsiteY11" fmla="*/ 118486 h 161255"/>
                  <a:gd name="connsiteX12" fmla="*/ 6936 w 93054"/>
                  <a:gd name="connsiteY12" fmla="*/ 104036 h 161255"/>
                  <a:gd name="connsiteX13" fmla="*/ 84385 w 93054"/>
                  <a:gd name="connsiteY13" fmla="*/ 59532 h 161255"/>
                  <a:gd name="connsiteX14" fmla="*/ 93054 w 93054"/>
                  <a:gd name="connsiteY14" fmla="*/ 72825 h 1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054" h="161255">
                    <a:moveTo>
                      <a:pt x="72247" y="94211"/>
                    </a:moveTo>
                    <a:cubicBezTo>
                      <a:pt x="84385" y="115018"/>
                      <a:pt x="81495" y="136403"/>
                      <a:pt x="56064" y="151430"/>
                    </a:cubicBezTo>
                    <a:cubicBezTo>
                      <a:pt x="47394" y="156632"/>
                      <a:pt x="37569" y="160100"/>
                      <a:pt x="27165" y="161256"/>
                    </a:cubicBezTo>
                    <a:lnTo>
                      <a:pt x="23119" y="145651"/>
                    </a:lnTo>
                    <a:cubicBezTo>
                      <a:pt x="31211" y="144495"/>
                      <a:pt x="38724" y="142183"/>
                      <a:pt x="45660" y="138137"/>
                    </a:cubicBezTo>
                    <a:cubicBezTo>
                      <a:pt x="60110" y="129467"/>
                      <a:pt x="61844" y="118486"/>
                      <a:pt x="54330" y="105192"/>
                    </a:cubicBezTo>
                    <a:lnTo>
                      <a:pt x="0" y="10404"/>
                    </a:lnTo>
                    <a:lnTo>
                      <a:pt x="17917" y="0"/>
                    </a:lnTo>
                    <a:lnTo>
                      <a:pt x="72247" y="94211"/>
                    </a:lnTo>
                    <a:close/>
                    <a:moveTo>
                      <a:pt x="93054" y="72825"/>
                    </a:moveTo>
                    <a:lnTo>
                      <a:pt x="68201" y="88431"/>
                    </a:lnTo>
                    <a:lnTo>
                      <a:pt x="15605" y="118486"/>
                    </a:lnTo>
                    <a:lnTo>
                      <a:pt x="6936" y="104036"/>
                    </a:lnTo>
                    <a:lnTo>
                      <a:pt x="84385" y="59532"/>
                    </a:lnTo>
                    <a:lnTo>
                      <a:pt x="93054" y="72825"/>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31" name="Forme libre : forme 230">
                <a:extLst>
                  <a:ext uri="{FF2B5EF4-FFF2-40B4-BE49-F238E27FC236}">
                    <a16:creationId xmlns:a16="http://schemas.microsoft.com/office/drawing/2014/main" id="{BD44892D-4E15-410B-B24E-C22CB0B25059}"/>
                  </a:ext>
                </a:extLst>
              </p:cNvPr>
              <p:cNvSpPr/>
              <p:nvPr/>
            </p:nvSpPr>
            <p:spPr>
              <a:xfrm>
                <a:off x="2136944" y="2430233"/>
                <a:ext cx="108516" cy="106914"/>
              </a:xfrm>
              <a:custGeom>
                <a:avLst/>
                <a:gdLst>
                  <a:gd name="connsiteX0" fmla="*/ 104036 w 108516"/>
                  <a:gd name="connsiteY0" fmla="*/ 34006 h 106914"/>
                  <a:gd name="connsiteX1" fmla="*/ 78027 w 108516"/>
                  <a:gd name="connsiteY1" fmla="*/ 101630 h 106914"/>
                  <a:gd name="connsiteX2" fmla="*/ 75137 w 108516"/>
                  <a:gd name="connsiteY2" fmla="*/ 102786 h 106914"/>
                  <a:gd name="connsiteX3" fmla="*/ 13872 w 108516"/>
                  <a:gd name="connsiteY3" fmla="*/ 75621 h 106914"/>
                  <a:gd name="connsiteX4" fmla="*/ 10404 w 108516"/>
                  <a:gd name="connsiteY4" fmla="*/ 64639 h 106914"/>
                  <a:gd name="connsiteX5" fmla="*/ 87853 w 108516"/>
                  <a:gd name="connsiteY5" fmla="*/ 32850 h 106914"/>
                  <a:gd name="connsiteX6" fmla="*/ 93633 w 108516"/>
                  <a:gd name="connsiteY6" fmla="*/ 46722 h 106914"/>
                  <a:gd name="connsiteX7" fmla="*/ 27743 w 108516"/>
                  <a:gd name="connsiteY7" fmla="*/ 73309 h 106914"/>
                  <a:gd name="connsiteX8" fmla="*/ 30055 w 108516"/>
                  <a:gd name="connsiteY8" fmla="*/ 66951 h 106914"/>
                  <a:gd name="connsiteX9" fmla="*/ 68202 w 108516"/>
                  <a:gd name="connsiteY9" fmla="*/ 87180 h 106914"/>
                  <a:gd name="connsiteX10" fmla="*/ 84385 w 108516"/>
                  <a:gd name="connsiteY10" fmla="*/ 40942 h 106914"/>
                  <a:gd name="connsiteX11" fmla="*/ 35835 w 108516"/>
                  <a:gd name="connsiteY11" fmla="*/ 20135 h 106914"/>
                  <a:gd name="connsiteX12" fmla="*/ 11560 w 108516"/>
                  <a:gd name="connsiteY12" fmla="*/ 39786 h 106914"/>
                  <a:gd name="connsiteX13" fmla="*/ 0 w 108516"/>
                  <a:gd name="connsiteY13" fmla="*/ 30539 h 106914"/>
                  <a:gd name="connsiteX14" fmla="*/ 32367 w 108516"/>
                  <a:gd name="connsiteY14" fmla="*/ 4530 h 106914"/>
                  <a:gd name="connsiteX15" fmla="*/ 104036 w 108516"/>
                  <a:gd name="connsiteY15" fmla="*/ 34006 h 10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516" h="106914">
                    <a:moveTo>
                      <a:pt x="104036" y="34006"/>
                    </a:moveTo>
                    <a:cubicBezTo>
                      <a:pt x="115596" y="60016"/>
                      <a:pt x="104036" y="90070"/>
                      <a:pt x="78027" y="101630"/>
                    </a:cubicBezTo>
                    <a:cubicBezTo>
                      <a:pt x="76871" y="102208"/>
                      <a:pt x="76293" y="102208"/>
                      <a:pt x="75137" y="102786"/>
                    </a:cubicBezTo>
                    <a:cubicBezTo>
                      <a:pt x="47394" y="113767"/>
                      <a:pt x="24275" y="102208"/>
                      <a:pt x="13872" y="75621"/>
                    </a:cubicBezTo>
                    <a:cubicBezTo>
                      <a:pt x="12716" y="72153"/>
                      <a:pt x="11560" y="68685"/>
                      <a:pt x="10404" y="64639"/>
                    </a:cubicBezTo>
                    <a:lnTo>
                      <a:pt x="87853" y="32850"/>
                    </a:lnTo>
                    <a:lnTo>
                      <a:pt x="93633" y="46722"/>
                    </a:lnTo>
                    <a:lnTo>
                      <a:pt x="27743" y="73309"/>
                    </a:lnTo>
                    <a:lnTo>
                      <a:pt x="30055" y="66951"/>
                    </a:lnTo>
                    <a:cubicBezTo>
                      <a:pt x="38147" y="87180"/>
                      <a:pt x="52596" y="93538"/>
                      <a:pt x="68202" y="87180"/>
                    </a:cubicBezTo>
                    <a:cubicBezTo>
                      <a:pt x="83807" y="80823"/>
                      <a:pt x="93633" y="62905"/>
                      <a:pt x="84385" y="40942"/>
                    </a:cubicBezTo>
                    <a:cubicBezTo>
                      <a:pt x="75137" y="17823"/>
                      <a:pt x="56064" y="12043"/>
                      <a:pt x="35835" y="20135"/>
                    </a:cubicBezTo>
                    <a:cubicBezTo>
                      <a:pt x="26009" y="24181"/>
                      <a:pt x="17917" y="31117"/>
                      <a:pt x="11560" y="39786"/>
                    </a:cubicBezTo>
                    <a:lnTo>
                      <a:pt x="0" y="30539"/>
                    </a:lnTo>
                    <a:cubicBezTo>
                      <a:pt x="8092" y="18979"/>
                      <a:pt x="19073" y="9731"/>
                      <a:pt x="32367" y="4530"/>
                    </a:cubicBezTo>
                    <a:cubicBezTo>
                      <a:pt x="61266" y="-6452"/>
                      <a:pt x="91321" y="2218"/>
                      <a:pt x="104036" y="34006"/>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32" name="Forme libre : forme 231">
                <a:extLst>
                  <a:ext uri="{FF2B5EF4-FFF2-40B4-BE49-F238E27FC236}">
                    <a16:creationId xmlns:a16="http://schemas.microsoft.com/office/drawing/2014/main" id="{8165E6F5-0A5B-4C68-B0B7-91D674A02082}"/>
                  </a:ext>
                </a:extLst>
              </p:cNvPr>
              <p:cNvSpPr/>
              <p:nvPr/>
            </p:nvSpPr>
            <p:spPr>
              <a:xfrm>
                <a:off x="2008632" y="2472895"/>
                <a:ext cx="116332" cy="140184"/>
              </a:xfrm>
              <a:custGeom>
                <a:avLst/>
                <a:gdLst>
                  <a:gd name="connsiteX0" fmla="*/ 113284 w 116332"/>
                  <a:gd name="connsiteY0" fmla="*/ 54922 h 140184"/>
                  <a:gd name="connsiteX1" fmla="*/ 69935 w 116332"/>
                  <a:gd name="connsiteY1" fmla="*/ 138728 h 140184"/>
                  <a:gd name="connsiteX2" fmla="*/ 28899 w 116332"/>
                  <a:gd name="connsiteY2" fmla="*/ 131793 h 140184"/>
                  <a:gd name="connsiteX3" fmla="*/ 36991 w 116332"/>
                  <a:gd name="connsiteY3" fmla="*/ 116187 h 140184"/>
                  <a:gd name="connsiteX4" fmla="*/ 65312 w 116332"/>
                  <a:gd name="connsiteY4" fmla="*/ 121389 h 140184"/>
                  <a:gd name="connsiteX5" fmla="*/ 91899 w 116332"/>
                  <a:gd name="connsiteY5" fmla="*/ 61279 h 140184"/>
                  <a:gd name="connsiteX6" fmla="*/ 39303 w 116332"/>
                  <a:gd name="connsiteY6" fmla="*/ 20243 h 140184"/>
                  <a:gd name="connsiteX7" fmla="*/ 14449 w 116332"/>
                  <a:gd name="connsiteY7" fmla="*/ 41050 h 140184"/>
                  <a:gd name="connsiteX8" fmla="*/ 0 w 116332"/>
                  <a:gd name="connsiteY8" fmla="*/ 31802 h 140184"/>
                  <a:gd name="connsiteX9" fmla="*/ 36991 w 116332"/>
                  <a:gd name="connsiteY9" fmla="*/ 2325 h 140184"/>
                  <a:gd name="connsiteX10" fmla="*/ 113284 w 116332"/>
                  <a:gd name="connsiteY10" fmla="*/ 54922 h 140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332" h="140184">
                    <a:moveTo>
                      <a:pt x="113284" y="54922"/>
                    </a:moveTo>
                    <a:cubicBezTo>
                      <a:pt x="124265" y="97692"/>
                      <a:pt x="104614" y="130059"/>
                      <a:pt x="69935" y="138728"/>
                    </a:cubicBezTo>
                    <a:cubicBezTo>
                      <a:pt x="56064" y="142196"/>
                      <a:pt x="41036" y="139306"/>
                      <a:pt x="28899" y="131793"/>
                    </a:cubicBezTo>
                    <a:lnTo>
                      <a:pt x="36991" y="116187"/>
                    </a:lnTo>
                    <a:cubicBezTo>
                      <a:pt x="45082" y="121967"/>
                      <a:pt x="55486" y="123701"/>
                      <a:pt x="65312" y="121389"/>
                    </a:cubicBezTo>
                    <a:cubicBezTo>
                      <a:pt x="89009" y="115609"/>
                      <a:pt x="99990" y="92490"/>
                      <a:pt x="91899" y="61279"/>
                    </a:cubicBezTo>
                    <a:cubicBezTo>
                      <a:pt x="83807" y="30068"/>
                      <a:pt x="63578" y="13885"/>
                      <a:pt x="39303" y="20243"/>
                    </a:cubicBezTo>
                    <a:cubicBezTo>
                      <a:pt x="28321" y="23133"/>
                      <a:pt x="19073" y="30646"/>
                      <a:pt x="14449" y="41050"/>
                    </a:cubicBezTo>
                    <a:lnTo>
                      <a:pt x="0" y="31802"/>
                    </a:lnTo>
                    <a:cubicBezTo>
                      <a:pt x="6936" y="16775"/>
                      <a:pt x="20807" y="5793"/>
                      <a:pt x="36991" y="2325"/>
                    </a:cubicBezTo>
                    <a:cubicBezTo>
                      <a:pt x="69935" y="-6922"/>
                      <a:pt x="102302" y="11573"/>
                      <a:pt x="113284" y="54922"/>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33" name="Forme libre : forme 232">
                <a:extLst>
                  <a:ext uri="{FF2B5EF4-FFF2-40B4-BE49-F238E27FC236}">
                    <a16:creationId xmlns:a16="http://schemas.microsoft.com/office/drawing/2014/main" id="{374096D7-2F66-4DA4-B26F-09187748E9C6}"/>
                  </a:ext>
                </a:extLst>
              </p:cNvPr>
              <p:cNvSpPr/>
              <p:nvPr/>
            </p:nvSpPr>
            <p:spPr>
              <a:xfrm>
                <a:off x="1887465" y="2492249"/>
                <a:ext cx="101885" cy="106978"/>
              </a:xfrm>
              <a:custGeom>
                <a:avLst/>
                <a:gdLst>
                  <a:gd name="connsiteX0" fmla="*/ 101516 w 101885"/>
                  <a:gd name="connsiteY0" fmla="*/ 48283 h 106978"/>
                  <a:gd name="connsiteX1" fmla="*/ 56434 w 101885"/>
                  <a:gd name="connsiteY1" fmla="*/ 106659 h 106978"/>
                  <a:gd name="connsiteX2" fmla="*/ 370 w 101885"/>
                  <a:gd name="connsiteY2" fmla="*/ 58687 h 106978"/>
                  <a:gd name="connsiteX3" fmla="*/ 45452 w 101885"/>
                  <a:gd name="connsiteY3" fmla="*/ 311 h 106978"/>
                  <a:gd name="connsiteX4" fmla="*/ 101516 w 101885"/>
                  <a:gd name="connsiteY4" fmla="*/ 48283 h 106978"/>
                  <a:gd name="connsiteX5" fmla="*/ 21755 w 101885"/>
                  <a:gd name="connsiteY5" fmla="*/ 56953 h 106978"/>
                  <a:gd name="connsiteX6" fmla="*/ 54700 w 101885"/>
                  <a:gd name="connsiteY6" fmla="*/ 90476 h 106978"/>
                  <a:gd name="connsiteX7" fmla="*/ 80131 w 101885"/>
                  <a:gd name="connsiteY7" fmla="*/ 51173 h 106978"/>
                  <a:gd name="connsiteX8" fmla="*/ 47186 w 101885"/>
                  <a:gd name="connsiteY8" fmla="*/ 18228 h 106978"/>
                  <a:gd name="connsiteX9" fmla="*/ 21755 w 101885"/>
                  <a:gd name="connsiteY9" fmla="*/ 56953 h 10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885" h="106978">
                    <a:moveTo>
                      <a:pt x="101516" y="48283"/>
                    </a:moveTo>
                    <a:cubicBezTo>
                      <a:pt x="104984" y="82384"/>
                      <a:pt x="83598" y="103769"/>
                      <a:pt x="56434" y="106659"/>
                    </a:cubicBezTo>
                    <a:cubicBezTo>
                      <a:pt x="29269" y="109549"/>
                      <a:pt x="3837" y="92788"/>
                      <a:pt x="370" y="58687"/>
                    </a:cubicBezTo>
                    <a:cubicBezTo>
                      <a:pt x="-3098" y="24586"/>
                      <a:pt x="18287" y="3201"/>
                      <a:pt x="45452" y="311"/>
                    </a:cubicBezTo>
                    <a:cubicBezTo>
                      <a:pt x="72617" y="-2579"/>
                      <a:pt x="98048" y="14761"/>
                      <a:pt x="101516" y="48283"/>
                    </a:cubicBezTo>
                    <a:close/>
                    <a:moveTo>
                      <a:pt x="21755" y="56953"/>
                    </a:moveTo>
                    <a:cubicBezTo>
                      <a:pt x="24067" y="78916"/>
                      <a:pt x="36782" y="92210"/>
                      <a:pt x="54700" y="90476"/>
                    </a:cubicBezTo>
                    <a:cubicBezTo>
                      <a:pt x="72617" y="88742"/>
                      <a:pt x="82443" y="73136"/>
                      <a:pt x="80131" y="51173"/>
                    </a:cubicBezTo>
                    <a:cubicBezTo>
                      <a:pt x="77819" y="29210"/>
                      <a:pt x="65103" y="16494"/>
                      <a:pt x="47186" y="18228"/>
                    </a:cubicBezTo>
                    <a:cubicBezTo>
                      <a:pt x="29269" y="19962"/>
                      <a:pt x="19443" y="34990"/>
                      <a:pt x="21755" y="56953"/>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34" name="Forme libre : forme 233">
                <a:extLst>
                  <a:ext uri="{FF2B5EF4-FFF2-40B4-BE49-F238E27FC236}">
                    <a16:creationId xmlns:a16="http://schemas.microsoft.com/office/drawing/2014/main" id="{71AE5372-A9A9-498E-91AA-22E4155AC6F5}"/>
                  </a:ext>
                </a:extLst>
              </p:cNvPr>
              <p:cNvSpPr/>
              <p:nvPr/>
            </p:nvSpPr>
            <p:spPr>
              <a:xfrm>
                <a:off x="1778019" y="2499496"/>
                <a:ext cx="71669" cy="152008"/>
              </a:xfrm>
              <a:custGeom>
                <a:avLst/>
                <a:gdLst>
                  <a:gd name="connsiteX0" fmla="*/ 31211 w 71669"/>
                  <a:gd name="connsiteY0" fmla="*/ 136981 h 152008"/>
                  <a:gd name="connsiteX1" fmla="*/ 15027 w 71669"/>
                  <a:gd name="connsiteY1" fmla="*/ 152008 h 152008"/>
                  <a:gd name="connsiteX2" fmla="*/ 0 w 71669"/>
                  <a:gd name="connsiteY2" fmla="*/ 135825 h 152008"/>
                  <a:gd name="connsiteX3" fmla="*/ 16183 w 71669"/>
                  <a:gd name="connsiteY3" fmla="*/ 120797 h 152008"/>
                  <a:gd name="connsiteX4" fmla="*/ 31211 w 71669"/>
                  <a:gd name="connsiteY4" fmla="*/ 136981 h 152008"/>
                  <a:gd name="connsiteX5" fmla="*/ 26009 w 71669"/>
                  <a:gd name="connsiteY5" fmla="*/ 85541 h 152008"/>
                  <a:gd name="connsiteX6" fmla="*/ 71669 w 71669"/>
                  <a:gd name="connsiteY6" fmla="*/ 87275 h 152008"/>
                  <a:gd name="connsiteX7" fmla="*/ 71091 w 71669"/>
                  <a:gd name="connsiteY7" fmla="*/ 104036 h 152008"/>
                  <a:gd name="connsiteX8" fmla="*/ 5202 w 71669"/>
                  <a:gd name="connsiteY8" fmla="*/ 101724 h 152008"/>
                  <a:gd name="connsiteX9" fmla="*/ 8670 w 71669"/>
                  <a:gd name="connsiteY9" fmla="*/ 0 h 152008"/>
                  <a:gd name="connsiteX10" fmla="*/ 29477 w 71669"/>
                  <a:gd name="connsiteY10" fmla="*/ 578 h 152008"/>
                  <a:gd name="connsiteX11" fmla="*/ 26009 w 71669"/>
                  <a:gd name="connsiteY11" fmla="*/ 85541 h 152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669" h="152008">
                    <a:moveTo>
                      <a:pt x="31211" y="136981"/>
                    </a:moveTo>
                    <a:cubicBezTo>
                      <a:pt x="31211" y="145650"/>
                      <a:pt x="23697" y="152008"/>
                      <a:pt x="15027" y="152008"/>
                    </a:cubicBezTo>
                    <a:cubicBezTo>
                      <a:pt x="6358" y="152008"/>
                      <a:pt x="0" y="144495"/>
                      <a:pt x="0" y="135825"/>
                    </a:cubicBezTo>
                    <a:cubicBezTo>
                      <a:pt x="0" y="127155"/>
                      <a:pt x="7514" y="120797"/>
                      <a:pt x="16183" y="120797"/>
                    </a:cubicBezTo>
                    <a:cubicBezTo>
                      <a:pt x="24853" y="121375"/>
                      <a:pt x="31789" y="128311"/>
                      <a:pt x="31211" y="136981"/>
                    </a:cubicBezTo>
                    <a:close/>
                    <a:moveTo>
                      <a:pt x="26009" y="85541"/>
                    </a:moveTo>
                    <a:lnTo>
                      <a:pt x="71669" y="87275"/>
                    </a:lnTo>
                    <a:lnTo>
                      <a:pt x="71091" y="104036"/>
                    </a:lnTo>
                    <a:lnTo>
                      <a:pt x="5202" y="101724"/>
                    </a:lnTo>
                    <a:lnTo>
                      <a:pt x="8670" y="0"/>
                    </a:lnTo>
                    <a:lnTo>
                      <a:pt x="29477" y="578"/>
                    </a:lnTo>
                    <a:lnTo>
                      <a:pt x="26009" y="85541"/>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35" name="Forme libre : forme 234">
                <a:extLst>
                  <a:ext uri="{FF2B5EF4-FFF2-40B4-BE49-F238E27FC236}">
                    <a16:creationId xmlns:a16="http://schemas.microsoft.com/office/drawing/2014/main" id="{12A73FBE-CA08-422A-B387-2A341F02945C}"/>
                  </a:ext>
                </a:extLst>
              </p:cNvPr>
              <p:cNvSpPr/>
              <p:nvPr/>
            </p:nvSpPr>
            <p:spPr>
              <a:xfrm>
                <a:off x="1625345" y="2479266"/>
                <a:ext cx="101812" cy="115595"/>
              </a:xfrm>
              <a:custGeom>
                <a:avLst/>
                <a:gdLst>
                  <a:gd name="connsiteX0" fmla="*/ 84473 w 101812"/>
                  <a:gd name="connsiteY0" fmla="*/ 115596 h 115595"/>
                  <a:gd name="connsiteX1" fmla="*/ 67712 w 101812"/>
                  <a:gd name="connsiteY1" fmla="*/ 112706 h 115595"/>
                  <a:gd name="connsiteX2" fmla="*/ 68868 w 101812"/>
                  <a:gd name="connsiteY2" fmla="*/ 96522 h 115595"/>
                  <a:gd name="connsiteX3" fmla="*/ 68290 w 101812"/>
                  <a:gd name="connsiteY3" fmla="*/ 96522 h 115595"/>
                  <a:gd name="connsiteX4" fmla="*/ 28409 w 101812"/>
                  <a:gd name="connsiteY4" fmla="*/ 108660 h 115595"/>
                  <a:gd name="connsiteX5" fmla="*/ 1244 w 101812"/>
                  <a:gd name="connsiteY5" fmla="*/ 62422 h 115595"/>
                  <a:gd name="connsiteX6" fmla="*/ 12226 w 101812"/>
                  <a:gd name="connsiteY6" fmla="*/ 0 h 115595"/>
                  <a:gd name="connsiteX7" fmla="*/ 32455 w 101812"/>
                  <a:gd name="connsiteY7" fmla="*/ 3468 h 115595"/>
                  <a:gd name="connsiteX8" fmla="*/ 22051 w 101812"/>
                  <a:gd name="connsiteY8" fmla="*/ 63000 h 115595"/>
                  <a:gd name="connsiteX9" fmla="*/ 38235 w 101812"/>
                  <a:gd name="connsiteY9" fmla="*/ 91898 h 115595"/>
                  <a:gd name="connsiteX10" fmla="*/ 69446 w 101812"/>
                  <a:gd name="connsiteY10" fmla="*/ 80917 h 115595"/>
                  <a:gd name="connsiteX11" fmla="*/ 81583 w 101812"/>
                  <a:gd name="connsiteY11" fmla="*/ 11560 h 115595"/>
                  <a:gd name="connsiteX12" fmla="*/ 101812 w 101812"/>
                  <a:gd name="connsiteY12" fmla="*/ 15027 h 115595"/>
                  <a:gd name="connsiteX13" fmla="*/ 84473 w 101812"/>
                  <a:gd name="connsiteY13" fmla="*/ 115596 h 11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812" h="115595">
                    <a:moveTo>
                      <a:pt x="84473" y="115596"/>
                    </a:moveTo>
                    <a:lnTo>
                      <a:pt x="67712" y="112706"/>
                    </a:lnTo>
                    <a:lnTo>
                      <a:pt x="68868" y="96522"/>
                    </a:lnTo>
                    <a:lnTo>
                      <a:pt x="68290" y="96522"/>
                    </a:lnTo>
                    <a:cubicBezTo>
                      <a:pt x="56730" y="105192"/>
                      <a:pt x="43437" y="110972"/>
                      <a:pt x="28409" y="108660"/>
                    </a:cubicBezTo>
                    <a:cubicBezTo>
                      <a:pt x="4712" y="104614"/>
                      <a:pt x="-3380" y="88431"/>
                      <a:pt x="1244" y="62422"/>
                    </a:cubicBezTo>
                    <a:lnTo>
                      <a:pt x="12226" y="0"/>
                    </a:lnTo>
                    <a:lnTo>
                      <a:pt x="32455" y="3468"/>
                    </a:lnTo>
                    <a:lnTo>
                      <a:pt x="22051" y="63000"/>
                    </a:lnTo>
                    <a:cubicBezTo>
                      <a:pt x="19161" y="80339"/>
                      <a:pt x="23207" y="89587"/>
                      <a:pt x="38235" y="91898"/>
                    </a:cubicBezTo>
                    <a:cubicBezTo>
                      <a:pt x="49216" y="93632"/>
                      <a:pt x="57308" y="89587"/>
                      <a:pt x="69446" y="80917"/>
                    </a:cubicBezTo>
                    <a:lnTo>
                      <a:pt x="81583" y="11560"/>
                    </a:lnTo>
                    <a:lnTo>
                      <a:pt x="101812" y="15027"/>
                    </a:lnTo>
                    <a:lnTo>
                      <a:pt x="84473" y="115596"/>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36" name="Forme libre : forme 235">
                <a:extLst>
                  <a:ext uri="{FF2B5EF4-FFF2-40B4-BE49-F238E27FC236}">
                    <a16:creationId xmlns:a16="http://schemas.microsoft.com/office/drawing/2014/main" id="{F47065D9-6D82-44D1-841D-463A011A19E9}"/>
                  </a:ext>
                </a:extLst>
              </p:cNvPr>
              <p:cNvSpPr/>
              <p:nvPr/>
            </p:nvSpPr>
            <p:spPr>
              <a:xfrm>
                <a:off x="1391930" y="2389102"/>
                <a:ext cx="84962" cy="160099"/>
              </a:xfrm>
              <a:custGeom>
                <a:avLst/>
                <a:gdLst>
                  <a:gd name="connsiteX0" fmla="*/ 26009 w 84962"/>
                  <a:gd name="connsiteY0" fmla="*/ 160100 h 160099"/>
                  <a:gd name="connsiteX1" fmla="*/ 7514 w 84962"/>
                  <a:gd name="connsiteY1" fmla="*/ 150852 h 160099"/>
                  <a:gd name="connsiteX2" fmla="*/ 58954 w 84962"/>
                  <a:gd name="connsiteY2" fmla="*/ 43926 h 160099"/>
                  <a:gd name="connsiteX3" fmla="*/ 0 w 84962"/>
                  <a:gd name="connsiteY3" fmla="*/ 15605 h 160099"/>
                  <a:gd name="connsiteX4" fmla="*/ 7514 w 84962"/>
                  <a:gd name="connsiteY4" fmla="*/ 0 h 160099"/>
                  <a:gd name="connsiteX5" fmla="*/ 84963 w 84962"/>
                  <a:gd name="connsiteY5" fmla="*/ 37569 h 160099"/>
                  <a:gd name="connsiteX6" fmla="*/ 26009 w 84962"/>
                  <a:gd name="connsiteY6" fmla="*/ 160100 h 16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62" h="160099">
                    <a:moveTo>
                      <a:pt x="26009" y="160100"/>
                    </a:moveTo>
                    <a:lnTo>
                      <a:pt x="7514" y="150852"/>
                    </a:lnTo>
                    <a:lnTo>
                      <a:pt x="58954" y="43926"/>
                    </a:lnTo>
                    <a:lnTo>
                      <a:pt x="0" y="15605"/>
                    </a:lnTo>
                    <a:lnTo>
                      <a:pt x="7514" y="0"/>
                    </a:lnTo>
                    <a:lnTo>
                      <a:pt x="84963" y="37569"/>
                    </a:lnTo>
                    <a:lnTo>
                      <a:pt x="26009" y="16010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37" name="Forme libre : forme 236">
                <a:extLst>
                  <a:ext uri="{FF2B5EF4-FFF2-40B4-BE49-F238E27FC236}">
                    <a16:creationId xmlns:a16="http://schemas.microsoft.com/office/drawing/2014/main" id="{F73F7575-ACEE-4141-982D-03A28FD9E7F9}"/>
                  </a:ext>
                </a:extLst>
              </p:cNvPr>
              <p:cNvSpPr/>
              <p:nvPr/>
            </p:nvSpPr>
            <p:spPr>
              <a:xfrm>
                <a:off x="1236509" y="2336506"/>
                <a:ext cx="98779" cy="135191"/>
              </a:xfrm>
              <a:custGeom>
                <a:avLst/>
                <a:gdLst>
                  <a:gd name="connsiteX0" fmla="*/ 28266 w 98779"/>
                  <a:gd name="connsiteY0" fmla="*/ 128311 h 135191"/>
                  <a:gd name="connsiteX1" fmla="*/ 6881 w 98779"/>
                  <a:gd name="connsiteY1" fmla="*/ 132357 h 135191"/>
                  <a:gd name="connsiteX2" fmla="*/ 2835 w 98779"/>
                  <a:gd name="connsiteY2" fmla="*/ 110972 h 135191"/>
                  <a:gd name="connsiteX3" fmla="*/ 24220 w 98779"/>
                  <a:gd name="connsiteY3" fmla="*/ 106926 h 135191"/>
                  <a:gd name="connsiteX4" fmla="*/ 28266 w 98779"/>
                  <a:gd name="connsiteY4" fmla="*/ 128311 h 135191"/>
                  <a:gd name="connsiteX5" fmla="*/ 28266 w 98779"/>
                  <a:gd name="connsiteY5" fmla="*/ 128311 h 135191"/>
                  <a:gd name="connsiteX6" fmla="*/ 51385 w 98779"/>
                  <a:gd name="connsiteY6" fmla="*/ 82073 h 135191"/>
                  <a:gd name="connsiteX7" fmla="*/ 88953 w 98779"/>
                  <a:gd name="connsiteY7" fmla="*/ 107504 h 135191"/>
                  <a:gd name="connsiteX8" fmla="*/ 79706 w 98779"/>
                  <a:gd name="connsiteY8" fmla="*/ 121375 h 135191"/>
                  <a:gd name="connsiteX9" fmla="*/ 24798 w 98779"/>
                  <a:gd name="connsiteY9" fmla="*/ 84385 h 135191"/>
                  <a:gd name="connsiteX10" fmla="*/ 81440 w 98779"/>
                  <a:gd name="connsiteY10" fmla="*/ 0 h 135191"/>
                  <a:gd name="connsiteX11" fmla="*/ 98779 w 98779"/>
                  <a:gd name="connsiteY11" fmla="*/ 11560 h 135191"/>
                  <a:gd name="connsiteX12" fmla="*/ 51385 w 98779"/>
                  <a:gd name="connsiteY12" fmla="*/ 82073 h 13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79" h="135191">
                    <a:moveTo>
                      <a:pt x="28266" y="128311"/>
                    </a:moveTo>
                    <a:cubicBezTo>
                      <a:pt x="23642" y="135247"/>
                      <a:pt x="13816" y="137559"/>
                      <a:pt x="6881" y="132357"/>
                    </a:cubicBezTo>
                    <a:cubicBezTo>
                      <a:pt x="-55" y="127155"/>
                      <a:pt x="-2367" y="117907"/>
                      <a:pt x="2835" y="110972"/>
                    </a:cubicBezTo>
                    <a:cubicBezTo>
                      <a:pt x="8036" y="104036"/>
                      <a:pt x="17284" y="101724"/>
                      <a:pt x="24220" y="106926"/>
                    </a:cubicBezTo>
                    <a:cubicBezTo>
                      <a:pt x="31156" y="112128"/>
                      <a:pt x="32890" y="121375"/>
                      <a:pt x="28266" y="128311"/>
                    </a:cubicBezTo>
                    <a:lnTo>
                      <a:pt x="28266" y="128311"/>
                    </a:lnTo>
                    <a:close/>
                    <a:moveTo>
                      <a:pt x="51385" y="82073"/>
                    </a:moveTo>
                    <a:lnTo>
                      <a:pt x="88953" y="107504"/>
                    </a:lnTo>
                    <a:lnTo>
                      <a:pt x="79706" y="121375"/>
                    </a:lnTo>
                    <a:lnTo>
                      <a:pt x="24798" y="84385"/>
                    </a:lnTo>
                    <a:lnTo>
                      <a:pt x="81440" y="0"/>
                    </a:lnTo>
                    <a:lnTo>
                      <a:pt x="98779" y="11560"/>
                    </a:lnTo>
                    <a:lnTo>
                      <a:pt x="51385" y="82073"/>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38" name="Forme libre : forme 237">
                <a:extLst>
                  <a:ext uri="{FF2B5EF4-FFF2-40B4-BE49-F238E27FC236}">
                    <a16:creationId xmlns:a16="http://schemas.microsoft.com/office/drawing/2014/main" id="{A045218A-FDC6-4E29-884B-7C83469E6C5B}"/>
                  </a:ext>
                </a:extLst>
              </p:cNvPr>
              <p:cNvSpPr/>
              <p:nvPr/>
            </p:nvSpPr>
            <p:spPr>
              <a:xfrm>
                <a:off x="1096583" y="2267148"/>
                <a:ext cx="150274" cy="110225"/>
              </a:xfrm>
              <a:custGeom>
                <a:avLst/>
                <a:gdLst>
                  <a:gd name="connsiteX0" fmla="*/ 77449 w 150274"/>
                  <a:gd name="connsiteY0" fmla="*/ 94788 h 110225"/>
                  <a:gd name="connsiteX1" fmla="*/ 18495 w 150274"/>
                  <a:gd name="connsiteY1" fmla="*/ 97678 h 110225"/>
                  <a:gd name="connsiteX2" fmla="*/ 0 w 150274"/>
                  <a:gd name="connsiteY2" fmla="*/ 73403 h 110225"/>
                  <a:gd name="connsiteX3" fmla="*/ 13293 w 150274"/>
                  <a:gd name="connsiteY3" fmla="*/ 64734 h 110225"/>
                  <a:gd name="connsiteX4" fmla="*/ 27165 w 150274"/>
                  <a:gd name="connsiteY4" fmla="*/ 83229 h 110225"/>
                  <a:gd name="connsiteX5" fmla="*/ 61266 w 150274"/>
                  <a:gd name="connsiteY5" fmla="*/ 80917 h 110225"/>
                  <a:gd name="connsiteX6" fmla="*/ 134669 w 150274"/>
                  <a:gd name="connsiteY6" fmla="*/ 0 h 110225"/>
                  <a:gd name="connsiteX7" fmla="*/ 150274 w 150274"/>
                  <a:gd name="connsiteY7" fmla="*/ 13871 h 110225"/>
                  <a:gd name="connsiteX8" fmla="*/ 77449 w 150274"/>
                  <a:gd name="connsiteY8" fmla="*/ 94788 h 110225"/>
                  <a:gd name="connsiteX9" fmla="*/ 104036 w 150274"/>
                  <a:gd name="connsiteY9" fmla="*/ 107504 h 110225"/>
                  <a:gd name="connsiteX10" fmla="*/ 81495 w 150274"/>
                  <a:gd name="connsiteY10" fmla="*/ 89009 h 110225"/>
                  <a:gd name="connsiteX11" fmla="*/ 36413 w 150274"/>
                  <a:gd name="connsiteY11" fmla="*/ 48550 h 110225"/>
                  <a:gd name="connsiteX12" fmla="*/ 47394 w 150274"/>
                  <a:gd name="connsiteY12" fmla="*/ 36413 h 110225"/>
                  <a:gd name="connsiteX13" fmla="*/ 114440 w 150274"/>
                  <a:gd name="connsiteY13" fmla="*/ 95944 h 110225"/>
                  <a:gd name="connsiteX14" fmla="*/ 104036 w 150274"/>
                  <a:gd name="connsiteY14" fmla="*/ 107504 h 1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0274" h="110225">
                    <a:moveTo>
                      <a:pt x="77449" y="94788"/>
                    </a:moveTo>
                    <a:cubicBezTo>
                      <a:pt x="61266" y="112706"/>
                      <a:pt x="39880" y="116752"/>
                      <a:pt x="18495" y="97678"/>
                    </a:cubicBezTo>
                    <a:cubicBezTo>
                      <a:pt x="10982" y="90743"/>
                      <a:pt x="4624" y="82651"/>
                      <a:pt x="0" y="73403"/>
                    </a:cubicBezTo>
                    <a:lnTo>
                      <a:pt x="13293" y="64734"/>
                    </a:lnTo>
                    <a:cubicBezTo>
                      <a:pt x="16761" y="71669"/>
                      <a:pt x="21385" y="78605"/>
                      <a:pt x="27165" y="83229"/>
                    </a:cubicBezTo>
                    <a:cubicBezTo>
                      <a:pt x="39880" y="94210"/>
                      <a:pt x="50862" y="92476"/>
                      <a:pt x="61266" y="80917"/>
                    </a:cubicBezTo>
                    <a:lnTo>
                      <a:pt x="134669" y="0"/>
                    </a:lnTo>
                    <a:lnTo>
                      <a:pt x="150274" y="13871"/>
                    </a:lnTo>
                    <a:lnTo>
                      <a:pt x="77449" y="94788"/>
                    </a:lnTo>
                    <a:close/>
                    <a:moveTo>
                      <a:pt x="104036" y="107504"/>
                    </a:moveTo>
                    <a:lnTo>
                      <a:pt x="81495" y="89009"/>
                    </a:lnTo>
                    <a:lnTo>
                      <a:pt x="36413" y="48550"/>
                    </a:lnTo>
                    <a:lnTo>
                      <a:pt x="47394" y="36413"/>
                    </a:lnTo>
                    <a:lnTo>
                      <a:pt x="114440" y="95944"/>
                    </a:lnTo>
                    <a:lnTo>
                      <a:pt x="104036" y="107504"/>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39" name="Forme libre : forme 238">
                <a:extLst>
                  <a:ext uri="{FF2B5EF4-FFF2-40B4-BE49-F238E27FC236}">
                    <a16:creationId xmlns:a16="http://schemas.microsoft.com/office/drawing/2014/main" id="{41378F0E-EE44-472C-997E-F4C2BDA0F273}"/>
                  </a:ext>
                </a:extLst>
              </p:cNvPr>
              <p:cNvSpPr/>
              <p:nvPr/>
            </p:nvSpPr>
            <p:spPr>
              <a:xfrm>
                <a:off x="1054677" y="2153287"/>
                <a:ext cx="106167" cy="112383"/>
              </a:xfrm>
              <a:custGeom>
                <a:avLst/>
                <a:gdLst>
                  <a:gd name="connsiteX0" fmla="*/ 86411 w 106167"/>
                  <a:gd name="connsiteY0" fmla="*/ 98834 h 112383"/>
                  <a:gd name="connsiteX1" fmla="*/ 14163 w 106167"/>
                  <a:gd name="connsiteY1" fmla="*/ 95944 h 112383"/>
                  <a:gd name="connsiteX2" fmla="*/ 12430 w 106167"/>
                  <a:gd name="connsiteY2" fmla="*/ 93633 h 112383"/>
                  <a:gd name="connsiteX3" fmla="*/ 18787 w 106167"/>
                  <a:gd name="connsiteY3" fmla="*/ 26587 h 112383"/>
                  <a:gd name="connsiteX4" fmla="*/ 28035 w 106167"/>
                  <a:gd name="connsiteY4" fmla="*/ 20229 h 112383"/>
                  <a:gd name="connsiteX5" fmla="*/ 82365 w 106167"/>
                  <a:gd name="connsiteY5" fmla="*/ 83807 h 112383"/>
                  <a:gd name="connsiteX6" fmla="*/ 70805 w 106167"/>
                  <a:gd name="connsiteY6" fmla="*/ 93633 h 112383"/>
                  <a:gd name="connsiteX7" fmla="*/ 25145 w 106167"/>
                  <a:gd name="connsiteY7" fmla="*/ 39881 h 112383"/>
                  <a:gd name="connsiteX8" fmla="*/ 32081 w 106167"/>
                  <a:gd name="connsiteY8" fmla="*/ 39881 h 112383"/>
                  <a:gd name="connsiteX9" fmla="*/ 25145 w 106167"/>
                  <a:gd name="connsiteY9" fmla="*/ 82651 h 112383"/>
                  <a:gd name="connsiteX10" fmla="*/ 74273 w 106167"/>
                  <a:gd name="connsiteY10" fmla="*/ 83229 h 112383"/>
                  <a:gd name="connsiteX11" fmla="*/ 78319 w 106167"/>
                  <a:gd name="connsiteY11" fmla="*/ 30633 h 112383"/>
                  <a:gd name="connsiteX12" fmla="*/ 51732 w 106167"/>
                  <a:gd name="connsiteY12" fmla="*/ 13872 h 112383"/>
                  <a:gd name="connsiteX13" fmla="*/ 56934 w 106167"/>
                  <a:gd name="connsiteY13" fmla="*/ 0 h 112383"/>
                  <a:gd name="connsiteX14" fmla="*/ 91612 w 106167"/>
                  <a:gd name="connsiteY14" fmla="*/ 22541 h 112383"/>
                  <a:gd name="connsiteX15" fmla="*/ 86411 w 106167"/>
                  <a:gd name="connsiteY15" fmla="*/ 98834 h 11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167" h="112383">
                    <a:moveTo>
                      <a:pt x="86411" y="98834"/>
                    </a:moveTo>
                    <a:cubicBezTo>
                      <a:pt x="65603" y="117908"/>
                      <a:pt x="33237" y="116752"/>
                      <a:pt x="14163" y="95944"/>
                    </a:cubicBezTo>
                    <a:cubicBezTo>
                      <a:pt x="13585" y="95366"/>
                      <a:pt x="13007" y="94789"/>
                      <a:pt x="12430" y="93633"/>
                    </a:cubicBezTo>
                    <a:cubicBezTo>
                      <a:pt x="-6644" y="71091"/>
                      <a:pt x="-3176" y="45082"/>
                      <a:pt x="18787" y="26587"/>
                    </a:cubicBezTo>
                    <a:cubicBezTo>
                      <a:pt x="21677" y="24275"/>
                      <a:pt x="24567" y="21963"/>
                      <a:pt x="28035" y="20229"/>
                    </a:cubicBezTo>
                    <a:lnTo>
                      <a:pt x="82365" y="83807"/>
                    </a:lnTo>
                    <a:lnTo>
                      <a:pt x="70805" y="93633"/>
                    </a:lnTo>
                    <a:lnTo>
                      <a:pt x="25145" y="39881"/>
                    </a:lnTo>
                    <a:lnTo>
                      <a:pt x="32081" y="39881"/>
                    </a:lnTo>
                    <a:cubicBezTo>
                      <a:pt x="15319" y="54330"/>
                      <a:pt x="13585" y="69357"/>
                      <a:pt x="25145" y="82651"/>
                    </a:cubicBezTo>
                    <a:cubicBezTo>
                      <a:pt x="36705" y="95944"/>
                      <a:pt x="56356" y="98834"/>
                      <a:pt x="74273" y="83229"/>
                    </a:cubicBezTo>
                    <a:cubicBezTo>
                      <a:pt x="92190" y="67624"/>
                      <a:pt x="92768" y="47394"/>
                      <a:pt x="78319" y="30633"/>
                    </a:cubicBezTo>
                    <a:cubicBezTo>
                      <a:pt x="71383" y="22541"/>
                      <a:pt x="62136" y="16762"/>
                      <a:pt x="51732" y="13872"/>
                    </a:cubicBezTo>
                    <a:lnTo>
                      <a:pt x="56934" y="0"/>
                    </a:lnTo>
                    <a:cubicBezTo>
                      <a:pt x="70227" y="4046"/>
                      <a:pt x="82365" y="11560"/>
                      <a:pt x="91612" y="22541"/>
                    </a:cubicBezTo>
                    <a:cubicBezTo>
                      <a:pt x="111264" y="45660"/>
                      <a:pt x="112420" y="76871"/>
                      <a:pt x="86411" y="98834"/>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40" name="Forme libre : forme 239">
                <a:extLst>
                  <a:ext uri="{FF2B5EF4-FFF2-40B4-BE49-F238E27FC236}">
                    <a16:creationId xmlns:a16="http://schemas.microsoft.com/office/drawing/2014/main" id="{BA3E7D06-7542-4928-BBD2-8EC472726513}"/>
                  </a:ext>
                </a:extLst>
              </p:cNvPr>
              <p:cNvSpPr/>
              <p:nvPr/>
            </p:nvSpPr>
            <p:spPr>
              <a:xfrm>
                <a:off x="942420" y="2044627"/>
                <a:ext cx="137765" cy="128412"/>
              </a:xfrm>
              <a:custGeom>
                <a:avLst/>
                <a:gdLst>
                  <a:gd name="connsiteX0" fmla="*/ 100989 w 137765"/>
                  <a:gd name="connsiteY0" fmla="*/ 114440 h 128412"/>
                  <a:gd name="connsiteX1" fmla="*/ 7934 w 137765"/>
                  <a:gd name="connsiteY1" fmla="*/ 99990 h 128412"/>
                  <a:gd name="connsiteX2" fmla="*/ 1577 w 137765"/>
                  <a:gd name="connsiteY2" fmla="*/ 58954 h 128412"/>
                  <a:gd name="connsiteX3" fmla="*/ 18916 w 137765"/>
                  <a:gd name="connsiteY3" fmla="*/ 61844 h 128412"/>
                  <a:gd name="connsiteX4" fmla="*/ 23540 w 137765"/>
                  <a:gd name="connsiteY4" fmla="*/ 90165 h 128412"/>
                  <a:gd name="connsiteX5" fmla="*/ 89429 w 137765"/>
                  <a:gd name="connsiteY5" fmla="*/ 96522 h 128412"/>
                  <a:gd name="connsiteX6" fmla="*/ 112548 w 137765"/>
                  <a:gd name="connsiteY6" fmla="*/ 33523 h 128412"/>
                  <a:gd name="connsiteX7" fmla="*/ 84805 w 137765"/>
                  <a:gd name="connsiteY7" fmla="*/ 16761 h 128412"/>
                  <a:gd name="connsiteX8" fmla="*/ 89429 w 137765"/>
                  <a:gd name="connsiteY8" fmla="*/ 0 h 128412"/>
                  <a:gd name="connsiteX9" fmla="*/ 129310 w 137765"/>
                  <a:gd name="connsiteY9" fmla="*/ 25431 h 128412"/>
                  <a:gd name="connsiteX10" fmla="*/ 100989 w 137765"/>
                  <a:gd name="connsiteY10" fmla="*/ 114440 h 12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28412">
                    <a:moveTo>
                      <a:pt x="100989" y="114440"/>
                    </a:moveTo>
                    <a:cubicBezTo>
                      <a:pt x="63420" y="138137"/>
                      <a:pt x="27008" y="130623"/>
                      <a:pt x="7934" y="99990"/>
                    </a:cubicBezTo>
                    <a:cubicBezTo>
                      <a:pt x="421" y="87853"/>
                      <a:pt x="-1891" y="72825"/>
                      <a:pt x="1577" y="58954"/>
                    </a:cubicBezTo>
                    <a:lnTo>
                      <a:pt x="18916" y="61844"/>
                    </a:lnTo>
                    <a:cubicBezTo>
                      <a:pt x="16026" y="71669"/>
                      <a:pt x="17760" y="82073"/>
                      <a:pt x="23540" y="90165"/>
                    </a:cubicBezTo>
                    <a:cubicBezTo>
                      <a:pt x="36833" y="110394"/>
                      <a:pt x="62264" y="113862"/>
                      <a:pt x="89429" y="96522"/>
                    </a:cubicBezTo>
                    <a:cubicBezTo>
                      <a:pt x="116594" y="79183"/>
                      <a:pt x="125264" y="54908"/>
                      <a:pt x="112548" y="33523"/>
                    </a:cubicBezTo>
                    <a:cubicBezTo>
                      <a:pt x="106191" y="24275"/>
                      <a:pt x="96365" y="17917"/>
                      <a:pt x="84805" y="16761"/>
                    </a:cubicBezTo>
                    <a:lnTo>
                      <a:pt x="89429" y="0"/>
                    </a:lnTo>
                    <a:cubicBezTo>
                      <a:pt x="106191" y="1734"/>
                      <a:pt x="120640" y="10982"/>
                      <a:pt x="129310" y="25431"/>
                    </a:cubicBezTo>
                    <a:cubicBezTo>
                      <a:pt x="146071" y="54330"/>
                      <a:pt x="138557" y="90743"/>
                      <a:pt x="100989" y="11444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41" name="Forme libre : forme 240">
                <a:extLst>
                  <a:ext uri="{FF2B5EF4-FFF2-40B4-BE49-F238E27FC236}">
                    <a16:creationId xmlns:a16="http://schemas.microsoft.com/office/drawing/2014/main" id="{EB476856-17B9-432B-A368-43DBCBA686B4}"/>
                  </a:ext>
                </a:extLst>
              </p:cNvPr>
              <p:cNvSpPr/>
              <p:nvPr/>
            </p:nvSpPr>
            <p:spPr>
              <a:xfrm>
                <a:off x="913551" y="1940174"/>
                <a:ext cx="106890" cy="103386"/>
              </a:xfrm>
              <a:custGeom>
                <a:avLst/>
                <a:gdLst>
                  <a:gd name="connsiteX0" fmla="*/ 74950 w 106890"/>
                  <a:gd name="connsiteY0" fmla="*/ 97517 h 103386"/>
                  <a:gd name="connsiteX1" fmla="*/ 5015 w 106890"/>
                  <a:gd name="connsiteY1" fmla="*/ 73820 h 103386"/>
                  <a:gd name="connsiteX2" fmla="*/ 32758 w 106890"/>
                  <a:gd name="connsiteY2" fmla="*/ 5618 h 103386"/>
                  <a:gd name="connsiteX3" fmla="*/ 102115 w 106890"/>
                  <a:gd name="connsiteY3" fmla="*/ 29315 h 103386"/>
                  <a:gd name="connsiteX4" fmla="*/ 74950 w 106890"/>
                  <a:gd name="connsiteY4" fmla="*/ 97517 h 103386"/>
                  <a:gd name="connsiteX5" fmla="*/ 42005 w 106890"/>
                  <a:gd name="connsiteY5" fmla="*/ 24692 h 103386"/>
                  <a:gd name="connsiteX6" fmla="*/ 21198 w 106890"/>
                  <a:gd name="connsiteY6" fmla="*/ 66884 h 103386"/>
                  <a:gd name="connsiteX7" fmla="*/ 66859 w 106890"/>
                  <a:gd name="connsiteY7" fmla="*/ 78444 h 103386"/>
                  <a:gd name="connsiteX8" fmla="*/ 87666 w 106890"/>
                  <a:gd name="connsiteY8" fmla="*/ 36829 h 103386"/>
                  <a:gd name="connsiteX9" fmla="*/ 42005 w 106890"/>
                  <a:gd name="connsiteY9" fmla="*/ 24692 h 10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90" h="103386">
                    <a:moveTo>
                      <a:pt x="74950" y="97517"/>
                    </a:moveTo>
                    <a:cubicBezTo>
                      <a:pt x="43739" y="111966"/>
                      <a:pt x="16574" y="98095"/>
                      <a:pt x="5015" y="73820"/>
                    </a:cubicBezTo>
                    <a:cubicBezTo>
                      <a:pt x="-6545" y="49545"/>
                      <a:pt x="1547" y="19490"/>
                      <a:pt x="32758" y="5618"/>
                    </a:cubicBezTo>
                    <a:cubicBezTo>
                      <a:pt x="63969" y="-8253"/>
                      <a:pt x="91134" y="5040"/>
                      <a:pt x="102115" y="29315"/>
                    </a:cubicBezTo>
                    <a:cubicBezTo>
                      <a:pt x="113097" y="53591"/>
                      <a:pt x="105583" y="83645"/>
                      <a:pt x="74950" y="97517"/>
                    </a:cubicBezTo>
                    <a:close/>
                    <a:moveTo>
                      <a:pt x="42005" y="24692"/>
                    </a:moveTo>
                    <a:cubicBezTo>
                      <a:pt x="21776" y="33939"/>
                      <a:pt x="13685" y="50123"/>
                      <a:pt x="21198" y="66884"/>
                    </a:cubicBezTo>
                    <a:cubicBezTo>
                      <a:pt x="28712" y="83645"/>
                      <a:pt x="46629" y="87691"/>
                      <a:pt x="66859" y="78444"/>
                    </a:cubicBezTo>
                    <a:cubicBezTo>
                      <a:pt x="87088" y="69196"/>
                      <a:pt x="95179" y="53013"/>
                      <a:pt x="87666" y="36829"/>
                    </a:cubicBezTo>
                    <a:cubicBezTo>
                      <a:pt x="80152" y="20646"/>
                      <a:pt x="61657" y="15444"/>
                      <a:pt x="42005" y="24692"/>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42" name="Forme libre : forme 241">
                <a:extLst>
                  <a:ext uri="{FF2B5EF4-FFF2-40B4-BE49-F238E27FC236}">
                    <a16:creationId xmlns:a16="http://schemas.microsoft.com/office/drawing/2014/main" id="{0FD52BB4-D2D0-4A6B-B98D-115BE9A1C9BE}"/>
                  </a:ext>
                </a:extLst>
              </p:cNvPr>
              <p:cNvSpPr/>
              <p:nvPr/>
            </p:nvSpPr>
            <p:spPr>
              <a:xfrm>
                <a:off x="819956" y="1832509"/>
                <a:ext cx="148315" cy="92476"/>
              </a:xfrm>
              <a:custGeom>
                <a:avLst/>
                <a:gdLst>
                  <a:gd name="connsiteX0" fmla="*/ 20582 w 148315"/>
                  <a:gd name="connsiteY0" fmla="*/ 64734 h 92476"/>
                  <a:gd name="connsiteX1" fmla="*/ 931 w 148315"/>
                  <a:gd name="connsiteY1" fmla="*/ 55486 h 92476"/>
                  <a:gd name="connsiteX2" fmla="*/ 10179 w 148315"/>
                  <a:gd name="connsiteY2" fmla="*/ 35835 h 92476"/>
                  <a:gd name="connsiteX3" fmla="*/ 29830 w 148315"/>
                  <a:gd name="connsiteY3" fmla="*/ 45082 h 92476"/>
                  <a:gd name="connsiteX4" fmla="*/ 29830 w 148315"/>
                  <a:gd name="connsiteY4" fmla="*/ 45660 h 92476"/>
                  <a:gd name="connsiteX5" fmla="*/ 21160 w 148315"/>
                  <a:gd name="connsiteY5" fmla="*/ 64156 h 92476"/>
                  <a:gd name="connsiteX6" fmla="*/ 20582 w 148315"/>
                  <a:gd name="connsiteY6" fmla="*/ 64734 h 92476"/>
                  <a:gd name="connsiteX7" fmla="*/ 67399 w 148315"/>
                  <a:gd name="connsiteY7" fmla="*/ 43926 h 92476"/>
                  <a:gd name="connsiteX8" fmla="*/ 80114 w 148315"/>
                  <a:gd name="connsiteY8" fmla="*/ 87853 h 92476"/>
                  <a:gd name="connsiteX9" fmla="*/ 63931 w 148315"/>
                  <a:gd name="connsiteY9" fmla="*/ 92476 h 92476"/>
                  <a:gd name="connsiteX10" fmla="*/ 44857 w 148315"/>
                  <a:gd name="connsiteY10" fmla="*/ 28899 h 92476"/>
                  <a:gd name="connsiteX11" fmla="*/ 142536 w 148315"/>
                  <a:gd name="connsiteY11" fmla="*/ 0 h 92476"/>
                  <a:gd name="connsiteX12" fmla="*/ 148316 w 148315"/>
                  <a:gd name="connsiteY12" fmla="*/ 19651 h 92476"/>
                  <a:gd name="connsiteX13" fmla="*/ 67399 w 148315"/>
                  <a:gd name="connsiteY13" fmla="*/ 43926 h 9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315" h="92476">
                    <a:moveTo>
                      <a:pt x="20582" y="64734"/>
                    </a:moveTo>
                    <a:cubicBezTo>
                      <a:pt x="12491" y="67623"/>
                      <a:pt x="3821" y="63578"/>
                      <a:pt x="931" y="55486"/>
                    </a:cubicBezTo>
                    <a:cubicBezTo>
                      <a:pt x="-1959" y="47394"/>
                      <a:pt x="2087" y="38725"/>
                      <a:pt x="10179" y="35835"/>
                    </a:cubicBezTo>
                    <a:cubicBezTo>
                      <a:pt x="18270" y="32945"/>
                      <a:pt x="26940" y="36991"/>
                      <a:pt x="29830" y="45082"/>
                    </a:cubicBezTo>
                    <a:cubicBezTo>
                      <a:pt x="29830" y="45082"/>
                      <a:pt x="29830" y="45660"/>
                      <a:pt x="29830" y="45660"/>
                    </a:cubicBezTo>
                    <a:cubicBezTo>
                      <a:pt x="32720" y="53174"/>
                      <a:pt x="28674" y="61844"/>
                      <a:pt x="21160" y="64156"/>
                    </a:cubicBezTo>
                    <a:cubicBezTo>
                      <a:pt x="21160" y="64734"/>
                      <a:pt x="21160" y="64734"/>
                      <a:pt x="20582" y="64734"/>
                    </a:cubicBezTo>
                    <a:close/>
                    <a:moveTo>
                      <a:pt x="67399" y="43926"/>
                    </a:moveTo>
                    <a:lnTo>
                      <a:pt x="80114" y="87853"/>
                    </a:lnTo>
                    <a:lnTo>
                      <a:pt x="63931" y="92476"/>
                    </a:lnTo>
                    <a:lnTo>
                      <a:pt x="44857" y="28899"/>
                    </a:lnTo>
                    <a:lnTo>
                      <a:pt x="142536" y="0"/>
                    </a:lnTo>
                    <a:lnTo>
                      <a:pt x="148316" y="19651"/>
                    </a:lnTo>
                    <a:lnTo>
                      <a:pt x="67399" y="43926"/>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43" name="Forme libre : forme 242">
                <a:extLst>
                  <a:ext uri="{FF2B5EF4-FFF2-40B4-BE49-F238E27FC236}">
                    <a16:creationId xmlns:a16="http://schemas.microsoft.com/office/drawing/2014/main" id="{C3183C7B-A6B6-4182-88F9-B09FB7912F75}"/>
                  </a:ext>
                </a:extLst>
              </p:cNvPr>
              <p:cNvSpPr/>
              <p:nvPr/>
            </p:nvSpPr>
            <p:spPr>
              <a:xfrm>
                <a:off x="837088" y="1684547"/>
                <a:ext cx="111532" cy="105191"/>
              </a:xfrm>
              <a:custGeom>
                <a:avLst/>
                <a:gdLst>
                  <a:gd name="connsiteX0" fmla="*/ 11543 w 111532"/>
                  <a:gd name="connsiteY0" fmla="*/ 105192 h 105191"/>
                  <a:gd name="connsiteX1" fmla="*/ 9231 w 111532"/>
                  <a:gd name="connsiteY1" fmla="*/ 88431 h 105191"/>
                  <a:gd name="connsiteX2" fmla="*/ 24836 w 111532"/>
                  <a:gd name="connsiteY2" fmla="*/ 84385 h 105191"/>
                  <a:gd name="connsiteX3" fmla="*/ 24836 w 111532"/>
                  <a:gd name="connsiteY3" fmla="*/ 83807 h 105191"/>
                  <a:gd name="connsiteX4" fmla="*/ 561 w 111532"/>
                  <a:gd name="connsiteY4" fmla="*/ 49706 h 105191"/>
                  <a:gd name="connsiteX5" fmla="*/ 35818 w 111532"/>
                  <a:gd name="connsiteY5" fmla="*/ 9248 h 105191"/>
                  <a:gd name="connsiteX6" fmla="*/ 98239 w 111532"/>
                  <a:gd name="connsiteY6" fmla="*/ 0 h 105191"/>
                  <a:gd name="connsiteX7" fmla="*/ 101129 w 111532"/>
                  <a:gd name="connsiteY7" fmla="*/ 20807 h 105191"/>
                  <a:gd name="connsiteX8" fmla="*/ 41597 w 111532"/>
                  <a:gd name="connsiteY8" fmla="*/ 30055 h 105191"/>
                  <a:gd name="connsiteX9" fmla="*/ 19056 w 111532"/>
                  <a:gd name="connsiteY9" fmla="*/ 54908 h 105191"/>
                  <a:gd name="connsiteX10" fmla="*/ 39285 w 111532"/>
                  <a:gd name="connsiteY10" fmla="*/ 81495 h 105191"/>
                  <a:gd name="connsiteX11" fmla="*/ 108643 w 111532"/>
                  <a:gd name="connsiteY11" fmla="*/ 71091 h 105191"/>
                  <a:gd name="connsiteX12" fmla="*/ 111533 w 111532"/>
                  <a:gd name="connsiteY12" fmla="*/ 91899 h 105191"/>
                  <a:gd name="connsiteX13" fmla="*/ 11543 w 111532"/>
                  <a:gd name="connsiteY13" fmla="*/ 105192 h 10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32" h="105191">
                    <a:moveTo>
                      <a:pt x="11543" y="105192"/>
                    </a:moveTo>
                    <a:lnTo>
                      <a:pt x="9231" y="88431"/>
                    </a:lnTo>
                    <a:lnTo>
                      <a:pt x="24836" y="84385"/>
                    </a:lnTo>
                    <a:lnTo>
                      <a:pt x="24836" y="83807"/>
                    </a:lnTo>
                    <a:cubicBezTo>
                      <a:pt x="12698" y="75137"/>
                      <a:pt x="2873" y="65312"/>
                      <a:pt x="561" y="49706"/>
                    </a:cubicBezTo>
                    <a:cubicBezTo>
                      <a:pt x="-2907" y="26009"/>
                      <a:pt x="9809" y="13294"/>
                      <a:pt x="35818" y="9248"/>
                    </a:cubicBezTo>
                    <a:lnTo>
                      <a:pt x="98239" y="0"/>
                    </a:lnTo>
                    <a:lnTo>
                      <a:pt x="101129" y="20807"/>
                    </a:lnTo>
                    <a:lnTo>
                      <a:pt x="41597" y="30055"/>
                    </a:lnTo>
                    <a:cubicBezTo>
                      <a:pt x="24258" y="32945"/>
                      <a:pt x="16744" y="39881"/>
                      <a:pt x="19056" y="54908"/>
                    </a:cubicBezTo>
                    <a:cubicBezTo>
                      <a:pt x="20790" y="65890"/>
                      <a:pt x="27148" y="72247"/>
                      <a:pt x="39285" y="81495"/>
                    </a:cubicBezTo>
                    <a:lnTo>
                      <a:pt x="108643" y="71091"/>
                    </a:lnTo>
                    <a:lnTo>
                      <a:pt x="111533" y="91899"/>
                    </a:lnTo>
                    <a:lnTo>
                      <a:pt x="11543" y="105192"/>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44" name="Forme libre : forme 243">
                <a:extLst>
                  <a:ext uri="{FF2B5EF4-FFF2-40B4-BE49-F238E27FC236}">
                    <a16:creationId xmlns:a16="http://schemas.microsoft.com/office/drawing/2014/main" id="{F3CE9FB6-2EA1-4A15-90B8-6A6F7CB09857}"/>
                  </a:ext>
                </a:extLst>
              </p:cNvPr>
              <p:cNvSpPr/>
              <p:nvPr/>
            </p:nvSpPr>
            <p:spPr>
              <a:xfrm>
                <a:off x="800080" y="1427346"/>
                <a:ext cx="146228" cy="88430"/>
              </a:xfrm>
              <a:custGeom>
                <a:avLst/>
                <a:gdLst>
                  <a:gd name="connsiteX0" fmla="*/ 0 w 146228"/>
                  <a:gd name="connsiteY0" fmla="*/ 71091 h 88430"/>
                  <a:gd name="connsiteX1" fmla="*/ 2890 w 146228"/>
                  <a:gd name="connsiteY1" fmla="*/ 50284 h 88430"/>
                  <a:gd name="connsiteX2" fmla="*/ 120797 w 146228"/>
                  <a:gd name="connsiteY2" fmla="*/ 65312 h 88430"/>
                  <a:gd name="connsiteX3" fmla="*/ 128889 w 146228"/>
                  <a:gd name="connsiteY3" fmla="*/ 0 h 88430"/>
                  <a:gd name="connsiteX4" fmla="*/ 146228 w 146228"/>
                  <a:gd name="connsiteY4" fmla="*/ 2312 h 88430"/>
                  <a:gd name="connsiteX5" fmla="*/ 135247 w 146228"/>
                  <a:gd name="connsiteY5" fmla="*/ 88431 h 88430"/>
                  <a:gd name="connsiteX6" fmla="*/ 0 w 146228"/>
                  <a:gd name="connsiteY6" fmla="*/ 71091 h 8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28" h="88430">
                    <a:moveTo>
                      <a:pt x="0" y="71091"/>
                    </a:moveTo>
                    <a:lnTo>
                      <a:pt x="2890" y="50284"/>
                    </a:lnTo>
                    <a:lnTo>
                      <a:pt x="120797" y="65312"/>
                    </a:lnTo>
                    <a:lnTo>
                      <a:pt x="128889" y="0"/>
                    </a:lnTo>
                    <a:lnTo>
                      <a:pt x="146228" y="2312"/>
                    </a:lnTo>
                    <a:lnTo>
                      <a:pt x="135247" y="88431"/>
                    </a:lnTo>
                    <a:lnTo>
                      <a:pt x="0" y="71091"/>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45" name="Forme libre : forme 244">
                <a:extLst>
                  <a:ext uri="{FF2B5EF4-FFF2-40B4-BE49-F238E27FC236}">
                    <a16:creationId xmlns:a16="http://schemas.microsoft.com/office/drawing/2014/main" id="{E0753C7E-FD18-4305-A558-8882D28BD48F}"/>
                  </a:ext>
                </a:extLst>
              </p:cNvPr>
              <p:cNvSpPr/>
              <p:nvPr/>
            </p:nvSpPr>
            <p:spPr>
              <a:xfrm>
                <a:off x="818267" y="1295837"/>
                <a:ext cx="151738" cy="81803"/>
              </a:xfrm>
              <a:custGeom>
                <a:avLst/>
                <a:gdLst>
                  <a:gd name="connsiteX0" fmla="*/ 12446 w 151738"/>
                  <a:gd name="connsiteY0" fmla="*/ 30941 h 81803"/>
                  <a:gd name="connsiteX1" fmla="*/ 309 w 151738"/>
                  <a:gd name="connsiteY1" fmla="*/ 12446 h 81803"/>
                  <a:gd name="connsiteX2" fmla="*/ 18804 w 151738"/>
                  <a:gd name="connsiteY2" fmla="*/ 309 h 81803"/>
                  <a:gd name="connsiteX3" fmla="*/ 30941 w 151738"/>
                  <a:gd name="connsiteY3" fmla="*/ 18804 h 81803"/>
                  <a:gd name="connsiteX4" fmla="*/ 30941 w 151738"/>
                  <a:gd name="connsiteY4" fmla="*/ 19382 h 81803"/>
                  <a:gd name="connsiteX5" fmla="*/ 14180 w 151738"/>
                  <a:gd name="connsiteY5" fmla="*/ 30941 h 81803"/>
                  <a:gd name="connsiteX6" fmla="*/ 12446 w 151738"/>
                  <a:gd name="connsiteY6" fmla="*/ 30941 h 81803"/>
                  <a:gd name="connsiteX7" fmla="*/ 63886 w 151738"/>
                  <a:gd name="connsiteY7" fmla="*/ 37877 h 81803"/>
                  <a:gd name="connsiteX8" fmla="*/ 52327 w 151738"/>
                  <a:gd name="connsiteY8" fmla="*/ 81804 h 81803"/>
                  <a:gd name="connsiteX9" fmla="*/ 36143 w 151738"/>
                  <a:gd name="connsiteY9" fmla="*/ 77180 h 81803"/>
                  <a:gd name="connsiteX10" fmla="*/ 53483 w 151738"/>
                  <a:gd name="connsiteY10" fmla="*/ 13024 h 81803"/>
                  <a:gd name="connsiteX11" fmla="*/ 151739 w 151738"/>
                  <a:gd name="connsiteY11" fmla="*/ 39611 h 81803"/>
                  <a:gd name="connsiteX12" fmla="*/ 146537 w 151738"/>
                  <a:gd name="connsiteY12" fmla="*/ 59840 h 81803"/>
                  <a:gd name="connsiteX13" fmla="*/ 63886 w 151738"/>
                  <a:gd name="connsiteY13" fmla="*/ 37877 h 8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738" h="81803">
                    <a:moveTo>
                      <a:pt x="12446" y="30941"/>
                    </a:moveTo>
                    <a:cubicBezTo>
                      <a:pt x="4354" y="29208"/>
                      <a:pt x="-1425" y="21116"/>
                      <a:pt x="309" y="12446"/>
                    </a:cubicBezTo>
                    <a:cubicBezTo>
                      <a:pt x="2043" y="4354"/>
                      <a:pt x="10134" y="-1425"/>
                      <a:pt x="18804" y="309"/>
                    </a:cubicBezTo>
                    <a:cubicBezTo>
                      <a:pt x="26896" y="2043"/>
                      <a:pt x="32675" y="10134"/>
                      <a:pt x="30941" y="18804"/>
                    </a:cubicBezTo>
                    <a:cubicBezTo>
                      <a:pt x="30941" y="18804"/>
                      <a:pt x="30941" y="19382"/>
                      <a:pt x="30941" y="19382"/>
                    </a:cubicBezTo>
                    <a:cubicBezTo>
                      <a:pt x="29208" y="26896"/>
                      <a:pt x="21694" y="32097"/>
                      <a:pt x="14180" y="30941"/>
                    </a:cubicBezTo>
                    <a:cubicBezTo>
                      <a:pt x="13602" y="31519"/>
                      <a:pt x="13024" y="30941"/>
                      <a:pt x="12446" y="30941"/>
                    </a:cubicBezTo>
                    <a:close/>
                    <a:moveTo>
                      <a:pt x="63886" y="37877"/>
                    </a:moveTo>
                    <a:lnTo>
                      <a:pt x="52327" y="81804"/>
                    </a:lnTo>
                    <a:lnTo>
                      <a:pt x="36143" y="77180"/>
                    </a:lnTo>
                    <a:lnTo>
                      <a:pt x="53483" y="13024"/>
                    </a:lnTo>
                    <a:lnTo>
                      <a:pt x="151739" y="39611"/>
                    </a:lnTo>
                    <a:lnTo>
                      <a:pt x="146537" y="59840"/>
                    </a:lnTo>
                    <a:lnTo>
                      <a:pt x="63886" y="37877"/>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46" name="Forme libre : forme 245">
                <a:extLst>
                  <a:ext uri="{FF2B5EF4-FFF2-40B4-BE49-F238E27FC236}">
                    <a16:creationId xmlns:a16="http://schemas.microsoft.com/office/drawing/2014/main" id="{F70D43AF-4B0C-44C2-AF12-284E84F81B3B}"/>
                  </a:ext>
                </a:extLst>
              </p:cNvPr>
              <p:cNvSpPr/>
              <p:nvPr/>
            </p:nvSpPr>
            <p:spPr>
              <a:xfrm>
                <a:off x="873925" y="1127954"/>
                <a:ext cx="133649" cy="123109"/>
              </a:xfrm>
              <a:custGeom>
                <a:avLst/>
                <a:gdLst>
                  <a:gd name="connsiteX0" fmla="*/ 26145 w 133649"/>
                  <a:gd name="connsiteY0" fmla="*/ 79761 h 123109"/>
                  <a:gd name="connsiteX1" fmla="*/ 4760 w 133649"/>
                  <a:gd name="connsiteY1" fmla="*/ 24853 h 123109"/>
                  <a:gd name="connsiteX2" fmla="*/ 21521 w 133649"/>
                  <a:gd name="connsiteY2" fmla="*/ 0 h 123109"/>
                  <a:gd name="connsiteX3" fmla="*/ 33659 w 133649"/>
                  <a:gd name="connsiteY3" fmla="*/ 10404 h 123109"/>
                  <a:gd name="connsiteX4" fmla="*/ 20365 w 133649"/>
                  <a:gd name="connsiteY4" fmla="*/ 29477 h 123109"/>
                  <a:gd name="connsiteX5" fmla="*/ 33081 w 133649"/>
                  <a:gd name="connsiteY5" fmla="*/ 61266 h 123109"/>
                  <a:gd name="connsiteX6" fmla="*/ 133649 w 133649"/>
                  <a:gd name="connsiteY6" fmla="*/ 104036 h 123109"/>
                  <a:gd name="connsiteX7" fmla="*/ 125557 w 133649"/>
                  <a:gd name="connsiteY7" fmla="*/ 123109 h 123109"/>
                  <a:gd name="connsiteX8" fmla="*/ 26145 w 133649"/>
                  <a:gd name="connsiteY8" fmla="*/ 79761 h 123109"/>
                  <a:gd name="connsiteX9" fmla="*/ 22099 w 133649"/>
                  <a:gd name="connsiteY9" fmla="*/ 109238 h 123109"/>
                  <a:gd name="connsiteX10" fmla="*/ 32503 w 133649"/>
                  <a:gd name="connsiteY10" fmla="*/ 82073 h 123109"/>
                  <a:gd name="connsiteX11" fmla="*/ 56200 w 133649"/>
                  <a:gd name="connsiteY11" fmla="*/ 26587 h 123109"/>
                  <a:gd name="connsiteX12" fmla="*/ 71228 w 133649"/>
                  <a:gd name="connsiteY12" fmla="*/ 32945 h 123109"/>
                  <a:gd name="connsiteX13" fmla="*/ 35971 w 133649"/>
                  <a:gd name="connsiteY13" fmla="*/ 115018 h 123109"/>
                  <a:gd name="connsiteX14" fmla="*/ 22099 w 133649"/>
                  <a:gd name="connsiteY14" fmla="*/ 109238 h 123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649" h="123109">
                    <a:moveTo>
                      <a:pt x="26145" y="79761"/>
                    </a:moveTo>
                    <a:cubicBezTo>
                      <a:pt x="3604" y="69935"/>
                      <a:pt x="-6800" y="51440"/>
                      <a:pt x="4760" y="24853"/>
                    </a:cubicBezTo>
                    <a:cubicBezTo>
                      <a:pt x="8806" y="15605"/>
                      <a:pt x="14586" y="6936"/>
                      <a:pt x="21521" y="0"/>
                    </a:cubicBezTo>
                    <a:lnTo>
                      <a:pt x="33659" y="10404"/>
                    </a:lnTo>
                    <a:cubicBezTo>
                      <a:pt x="27879" y="15605"/>
                      <a:pt x="23255" y="22541"/>
                      <a:pt x="20365" y="29477"/>
                    </a:cubicBezTo>
                    <a:cubicBezTo>
                      <a:pt x="14008" y="45082"/>
                      <a:pt x="19209" y="54908"/>
                      <a:pt x="33081" y="61266"/>
                    </a:cubicBezTo>
                    <a:lnTo>
                      <a:pt x="133649" y="104036"/>
                    </a:lnTo>
                    <a:lnTo>
                      <a:pt x="125557" y="123109"/>
                    </a:lnTo>
                    <a:lnTo>
                      <a:pt x="26145" y="79761"/>
                    </a:lnTo>
                    <a:close/>
                    <a:moveTo>
                      <a:pt x="22099" y="109238"/>
                    </a:moveTo>
                    <a:lnTo>
                      <a:pt x="32503" y="82073"/>
                    </a:lnTo>
                    <a:lnTo>
                      <a:pt x="56200" y="26587"/>
                    </a:lnTo>
                    <a:lnTo>
                      <a:pt x="71228" y="32945"/>
                    </a:lnTo>
                    <a:lnTo>
                      <a:pt x="35971" y="115018"/>
                    </a:lnTo>
                    <a:lnTo>
                      <a:pt x="22099" y="109238"/>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47" name="Forme libre : forme 246">
                <a:extLst>
                  <a:ext uri="{FF2B5EF4-FFF2-40B4-BE49-F238E27FC236}">
                    <a16:creationId xmlns:a16="http://schemas.microsoft.com/office/drawing/2014/main" id="{0041AE78-8FAB-444A-949D-51BFDFF47F7C}"/>
                  </a:ext>
                </a:extLst>
              </p:cNvPr>
              <p:cNvSpPr/>
              <p:nvPr/>
            </p:nvSpPr>
            <p:spPr>
              <a:xfrm>
                <a:off x="967451" y="1045995"/>
                <a:ext cx="110698" cy="104585"/>
              </a:xfrm>
              <a:custGeom>
                <a:avLst/>
                <a:gdLst>
                  <a:gd name="connsiteX0" fmla="*/ 26252 w 110698"/>
                  <a:gd name="connsiteY0" fmla="*/ 95830 h 104585"/>
                  <a:gd name="connsiteX1" fmla="*/ 6601 w 110698"/>
                  <a:gd name="connsiteY1" fmla="*/ 25894 h 104585"/>
                  <a:gd name="connsiteX2" fmla="*/ 7757 w 110698"/>
                  <a:gd name="connsiteY2" fmla="*/ 23583 h 104585"/>
                  <a:gd name="connsiteX3" fmla="*/ 73068 w 110698"/>
                  <a:gd name="connsiteY3" fmla="*/ 8555 h 104585"/>
                  <a:gd name="connsiteX4" fmla="*/ 82316 w 110698"/>
                  <a:gd name="connsiteY4" fmla="*/ 14913 h 104585"/>
                  <a:gd name="connsiteX5" fmla="*/ 38967 w 110698"/>
                  <a:gd name="connsiteY5" fmla="*/ 86582 h 104585"/>
                  <a:gd name="connsiteX6" fmla="*/ 26252 w 110698"/>
                  <a:gd name="connsiteY6" fmla="*/ 78490 h 104585"/>
                  <a:gd name="connsiteX7" fmla="*/ 62665 w 110698"/>
                  <a:gd name="connsiteY7" fmla="*/ 17803 h 104585"/>
                  <a:gd name="connsiteX8" fmla="*/ 64398 w 110698"/>
                  <a:gd name="connsiteY8" fmla="*/ 24161 h 104585"/>
                  <a:gd name="connsiteX9" fmla="*/ 21628 w 110698"/>
                  <a:gd name="connsiteY9" fmla="*/ 31096 h 104585"/>
                  <a:gd name="connsiteX10" fmla="*/ 36656 w 110698"/>
                  <a:gd name="connsiteY10" fmla="*/ 77912 h 104585"/>
                  <a:gd name="connsiteX11" fmla="*/ 88096 w 110698"/>
                  <a:gd name="connsiteY11" fmla="*/ 65197 h 104585"/>
                  <a:gd name="connsiteX12" fmla="*/ 95609 w 110698"/>
                  <a:gd name="connsiteY12" fmla="*/ 35142 h 104585"/>
                  <a:gd name="connsiteX13" fmla="*/ 110637 w 110698"/>
                  <a:gd name="connsiteY13" fmla="*/ 35720 h 104585"/>
                  <a:gd name="connsiteX14" fmla="*/ 100233 w 110698"/>
                  <a:gd name="connsiteY14" fmla="*/ 75601 h 104585"/>
                  <a:gd name="connsiteX15" fmla="*/ 26252 w 110698"/>
                  <a:gd name="connsiteY15" fmla="*/ 95830 h 10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0698" h="104585">
                    <a:moveTo>
                      <a:pt x="26252" y="95830"/>
                    </a:moveTo>
                    <a:cubicBezTo>
                      <a:pt x="1399" y="81958"/>
                      <a:pt x="-7271" y="50748"/>
                      <a:pt x="6601" y="25894"/>
                    </a:cubicBezTo>
                    <a:cubicBezTo>
                      <a:pt x="7179" y="25316"/>
                      <a:pt x="7757" y="24161"/>
                      <a:pt x="7757" y="23583"/>
                    </a:cubicBezTo>
                    <a:cubicBezTo>
                      <a:pt x="23362" y="-1848"/>
                      <a:pt x="48793" y="-6472"/>
                      <a:pt x="73068" y="8555"/>
                    </a:cubicBezTo>
                    <a:cubicBezTo>
                      <a:pt x="76536" y="10289"/>
                      <a:pt x="79426" y="12601"/>
                      <a:pt x="82316" y="14913"/>
                    </a:cubicBezTo>
                    <a:lnTo>
                      <a:pt x="38967" y="86582"/>
                    </a:lnTo>
                    <a:lnTo>
                      <a:pt x="26252" y="78490"/>
                    </a:lnTo>
                    <a:lnTo>
                      <a:pt x="62665" y="17803"/>
                    </a:lnTo>
                    <a:lnTo>
                      <a:pt x="64398" y="24161"/>
                    </a:lnTo>
                    <a:cubicBezTo>
                      <a:pt x="45325" y="12601"/>
                      <a:pt x="30298" y="16069"/>
                      <a:pt x="21628" y="31096"/>
                    </a:cubicBezTo>
                    <a:cubicBezTo>
                      <a:pt x="12958" y="46124"/>
                      <a:pt x="15848" y="65775"/>
                      <a:pt x="36656" y="77912"/>
                    </a:cubicBezTo>
                    <a:cubicBezTo>
                      <a:pt x="57463" y="90050"/>
                      <a:pt x="76536" y="83692"/>
                      <a:pt x="88096" y="65197"/>
                    </a:cubicBezTo>
                    <a:cubicBezTo>
                      <a:pt x="93297" y="55949"/>
                      <a:pt x="96187" y="45546"/>
                      <a:pt x="95609" y="35142"/>
                    </a:cubicBezTo>
                    <a:lnTo>
                      <a:pt x="110637" y="35720"/>
                    </a:lnTo>
                    <a:cubicBezTo>
                      <a:pt x="111215" y="49592"/>
                      <a:pt x="107747" y="63463"/>
                      <a:pt x="100233" y="75601"/>
                    </a:cubicBezTo>
                    <a:cubicBezTo>
                      <a:pt x="84628" y="102766"/>
                      <a:pt x="55151" y="113747"/>
                      <a:pt x="26252" y="95830"/>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48" name="Forme libre : forme 247">
                <a:extLst>
                  <a:ext uri="{FF2B5EF4-FFF2-40B4-BE49-F238E27FC236}">
                    <a16:creationId xmlns:a16="http://schemas.microsoft.com/office/drawing/2014/main" id="{93452CD1-E50B-4709-9D2A-DDD1E9C052FE}"/>
                  </a:ext>
                </a:extLst>
              </p:cNvPr>
              <p:cNvSpPr/>
              <p:nvPr/>
            </p:nvSpPr>
            <p:spPr>
              <a:xfrm>
                <a:off x="1046564" y="930285"/>
                <a:ext cx="111333" cy="110713"/>
              </a:xfrm>
              <a:custGeom>
                <a:avLst/>
                <a:gdLst>
                  <a:gd name="connsiteX0" fmla="*/ 19965 w 111333"/>
                  <a:gd name="connsiteY0" fmla="*/ 97678 h 110713"/>
                  <a:gd name="connsiteX1" fmla="*/ 14763 w 111333"/>
                  <a:gd name="connsiteY1" fmla="*/ 19651 h 110713"/>
                  <a:gd name="connsiteX2" fmla="*/ 49442 w 111333"/>
                  <a:gd name="connsiteY2" fmla="*/ 0 h 110713"/>
                  <a:gd name="connsiteX3" fmla="*/ 53487 w 111333"/>
                  <a:gd name="connsiteY3" fmla="*/ 16183 h 110713"/>
                  <a:gd name="connsiteX4" fmla="*/ 28634 w 111333"/>
                  <a:gd name="connsiteY4" fmla="*/ 30055 h 110713"/>
                  <a:gd name="connsiteX5" fmla="*/ 30368 w 111333"/>
                  <a:gd name="connsiteY5" fmla="*/ 79183 h 110713"/>
                  <a:gd name="connsiteX6" fmla="*/ 33836 w 111333"/>
                  <a:gd name="connsiteY6" fmla="*/ 82073 h 110713"/>
                  <a:gd name="connsiteX7" fmla="*/ 82964 w 111333"/>
                  <a:gd name="connsiteY7" fmla="*/ 79183 h 110713"/>
                  <a:gd name="connsiteX8" fmla="*/ 85276 w 111333"/>
                  <a:gd name="connsiteY8" fmla="*/ 76871 h 110713"/>
                  <a:gd name="connsiteX9" fmla="*/ 95102 w 111333"/>
                  <a:gd name="connsiteY9" fmla="*/ 45660 h 110713"/>
                  <a:gd name="connsiteX10" fmla="*/ 111285 w 111333"/>
                  <a:gd name="connsiteY10" fmla="*/ 47394 h 110713"/>
                  <a:gd name="connsiteX11" fmla="*/ 97992 w 111333"/>
                  <a:gd name="connsiteY11" fmla="*/ 89009 h 110713"/>
                  <a:gd name="connsiteX12" fmla="*/ 19965 w 111333"/>
                  <a:gd name="connsiteY12" fmla="*/ 97678 h 1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333" h="110713">
                    <a:moveTo>
                      <a:pt x="19965" y="97678"/>
                    </a:moveTo>
                    <a:cubicBezTo>
                      <a:pt x="-6622" y="76293"/>
                      <a:pt x="-4888" y="43348"/>
                      <a:pt x="14763" y="19651"/>
                    </a:cubicBezTo>
                    <a:cubicBezTo>
                      <a:pt x="23433" y="8670"/>
                      <a:pt x="35570" y="1734"/>
                      <a:pt x="49442" y="0"/>
                    </a:cubicBezTo>
                    <a:lnTo>
                      <a:pt x="53487" y="16183"/>
                    </a:lnTo>
                    <a:cubicBezTo>
                      <a:pt x="43662" y="17339"/>
                      <a:pt x="34992" y="22541"/>
                      <a:pt x="28634" y="30055"/>
                    </a:cubicBezTo>
                    <a:cubicBezTo>
                      <a:pt x="15341" y="43926"/>
                      <a:pt x="16497" y="65890"/>
                      <a:pt x="30368" y="79183"/>
                    </a:cubicBezTo>
                    <a:cubicBezTo>
                      <a:pt x="31524" y="80339"/>
                      <a:pt x="32680" y="80917"/>
                      <a:pt x="33836" y="82073"/>
                    </a:cubicBezTo>
                    <a:cubicBezTo>
                      <a:pt x="48286" y="94788"/>
                      <a:pt x="70249" y="93632"/>
                      <a:pt x="82964" y="79183"/>
                    </a:cubicBezTo>
                    <a:cubicBezTo>
                      <a:pt x="83542" y="78605"/>
                      <a:pt x="84120" y="77449"/>
                      <a:pt x="85276" y="76871"/>
                    </a:cubicBezTo>
                    <a:cubicBezTo>
                      <a:pt x="92212" y="68201"/>
                      <a:pt x="95680" y="57220"/>
                      <a:pt x="95102" y="45660"/>
                    </a:cubicBezTo>
                    <a:lnTo>
                      <a:pt x="111285" y="47394"/>
                    </a:lnTo>
                    <a:cubicBezTo>
                      <a:pt x="111863" y="62422"/>
                      <a:pt x="107239" y="77449"/>
                      <a:pt x="97992" y="89009"/>
                    </a:cubicBezTo>
                    <a:cubicBezTo>
                      <a:pt x="76029" y="112706"/>
                      <a:pt x="45974" y="119064"/>
                      <a:pt x="19965" y="97678"/>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49" name="Forme libre : forme 248">
                <a:extLst>
                  <a:ext uri="{FF2B5EF4-FFF2-40B4-BE49-F238E27FC236}">
                    <a16:creationId xmlns:a16="http://schemas.microsoft.com/office/drawing/2014/main" id="{3C950A8E-A436-48AF-BBC0-6D4D17C110EB}"/>
                  </a:ext>
                </a:extLst>
              </p:cNvPr>
              <p:cNvSpPr/>
              <p:nvPr/>
            </p:nvSpPr>
            <p:spPr>
              <a:xfrm>
                <a:off x="1133383" y="842565"/>
                <a:ext cx="105370" cy="105727"/>
              </a:xfrm>
              <a:custGeom>
                <a:avLst/>
                <a:gdLst>
                  <a:gd name="connsiteX0" fmla="*/ 15797 w 105370"/>
                  <a:gd name="connsiteY0" fmla="*/ 87142 h 105727"/>
                  <a:gd name="connsiteX1" fmla="*/ 16375 w 105370"/>
                  <a:gd name="connsiteY1" fmla="*/ 13739 h 105727"/>
                  <a:gd name="connsiteX2" fmla="*/ 89778 w 105370"/>
                  <a:gd name="connsiteY2" fmla="*/ 18363 h 105727"/>
                  <a:gd name="connsiteX3" fmla="*/ 89200 w 105370"/>
                  <a:gd name="connsiteY3" fmla="*/ 91766 h 105727"/>
                  <a:gd name="connsiteX4" fmla="*/ 15797 w 105370"/>
                  <a:gd name="connsiteY4" fmla="*/ 87142 h 105727"/>
                  <a:gd name="connsiteX5" fmla="*/ 74172 w 105370"/>
                  <a:gd name="connsiteY5" fmla="*/ 32812 h 105727"/>
                  <a:gd name="connsiteX6" fmla="*/ 27934 w 105370"/>
                  <a:gd name="connsiteY6" fmla="*/ 26454 h 105727"/>
                  <a:gd name="connsiteX7" fmla="*/ 31402 w 105370"/>
                  <a:gd name="connsiteY7" fmla="*/ 73270 h 105727"/>
                  <a:gd name="connsiteX8" fmla="*/ 77640 w 105370"/>
                  <a:gd name="connsiteY8" fmla="*/ 79628 h 105727"/>
                  <a:gd name="connsiteX9" fmla="*/ 74172 w 105370"/>
                  <a:gd name="connsiteY9" fmla="*/ 32812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370" h="105727">
                    <a:moveTo>
                      <a:pt x="15797" y="87142"/>
                    </a:moveTo>
                    <a:cubicBezTo>
                      <a:pt x="-7323" y="62289"/>
                      <a:pt x="-3277" y="31656"/>
                      <a:pt x="16375" y="13739"/>
                    </a:cubicBezTo>
                    <a:cubicBezTo>
                      <a:pt x="36026" y="-4179"/>
                      <a:pt x="66659" y="-6491"/>
                      <a:pt x="89778" y="18363"/>
                    </a:cubicBezTo>
                    <a:cubicBezTo>
                      <a:pt x="112897" y="43216"/>
                      <a:pt x="108273" y="73270"/>
                      <a:pt x="89200" y="91766"/>
                    </a:cubicBezTo>
                    <a:cubicBezTo>
                      <a:pt x="70127" y="110261"/>
                      <a:pt x="38338" y="111995"/>
                      <a:pt x="15797" y="87142"/>
                    </a:cubicBezTo>
                    <a:close/>
                    <a:moveTo>
                      <a:pt x="74172" y="32812"/>
                    </a:moveTo>
                    <a:cubicBezTo>
                      <a:pt x="59145" y="16629"/>
                      <a:pt x="40650" y="13739"/>
                      <a:pt x="27934" y="26454"/>
                    </a:cubicBezTo>
                    <a:cubicBezTo>
                      <a:pt x="15219" y="39170"/>
                      <a:pt x="16375" y="57087"/>
                      <a:pt x="31402" y="73270"/>
                    </a:cubicBezTo>
                    <a:cubicBezTo>
                      <a:pt x="46429" y="89454"/>
                      <a:pt x="64347" y="91766"/>
                      <a:pt x="77640" y="79628"/>
                    </a:cubicBezTo>
                    <a:cubicBezTo>
                      <a:pt x="90934" y="67491"/>
                      <a:pt x="89200" y="48417"/>
                      <a:pt x="74172" y="32812"/>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50" name="Forme libre : forme 249">
                <a:extLst>
                  <a:ext uri="{FF2B5EF4-FFF2-40B4-BE49-F238E27FC236}">
                    <a16:creationId xmlns:a16="http://schemas.microsoft.com/office/drawing/2014/main" id="{C897D086-542B-4E9B-8155-A92F50BEF1D0}"/>
                  </a:ext>
                </a:extLst>
              </p:cNvPr>
              <p:cNvSpPr/>
              <p:nvPr/>
            </p:nvSpPr>
            <p:spPr>
              <a:xfrm>
                <a:off x="1223738" y="720136"/>
                <a:ext cx="112705" cy="132699"/>
              </a:xfrm>
              <a:custGeom>
                <a:avLst/>
                <a:gdLst>
                  <a:gd name="connsiteX0" fmla="*/ 46238 w 112705"/>
                  <a:gd name="connsiteY0" fmla="*/ 62764 h 132699"/>
                  <a:gd name="connsiteX1" fmla="*/ 9248 w 112705"/>
                  <a:gd name="connsiteY1" fmla="*/ 88773 h 132699"/>
                  <a:gd name="connsiteX2" fmla="*/ 0 w 112705"/>
                  <a:gd name="connsiteY2" fmla="*/ 75480 h 132699"/>
                  <a:gd name="connsiteX3" fmla="*/ 54330 w 112705"/>
                  <a:gd name="connsiteY3" fmla="*/ 37333 h 132699"/>
                  <a:gd name="connsiteX4" fmla="*/ 112706 w 112705"/>
                  <a:gd name="connsiteY4" fmla="*/ 120562 h 132699"/>
                  <a:gd name="connsiteX5" fmla="*/ 95944 w 112705"/>
                  <a:gd name="connsiteY5" fmla="*/ 132700 h 132699"/>
                  <a:gd name="connsiteX6" fmla="*/ 46238 w 112705"/>
                  <a:gd name="connsiteY6" fmla="*/ 62764 h 132699"/>
                  <a:gd name="connsiteX7" fmla="*/ 11560 w 112705"/>
                  <a:gd name="connsiteY7" fmla="*/ 24618 h 132699"/>
                  <a:gd name="connsiteX8" fmla="*/ 14449 w 112705"/>
                  <a:gd name="connsiteY8" fmla="*/ 3233 h 132699"/>
                  <a:gd name="connsiteX9" fmla="*/ 35835 w 112705"/>
                  <a:gd name="connsiteY9" fmla="*/ 6123 h 132699"/>
                  <a:gd name="connsiteX10" fmla="*/ 32945 w 112705"/>
                  <a:gd name="connsiteY10" fmla="*/ 27508 h 132699"/>
                  <a:gd name="connsiteX11" fmla="*/ 32367 w 112705"/>
                  <a:gd name="connsiteY11" fmla="*/ 28086 h 132699"/>
                  <a:gd name="connsiteX12" fmla="*/ 12138 w 112705"/>
                  <a:gd name="connsiteY12" fmla="*/ 26352 h 132699"/>
                  <a:gd name="connsiteX13" fmla="*/ 11560 w 112705"/>
                  <a:gd name="connsiteY13" fmla="*/ 24618 h 132699"/>
                  <a:gd name="connsiteX14" fmla="*/ 11560 w 112705"/>
                  <a:gd name="connsiteY14" fmla="*/ 24618 h 13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2705" h="132699">
                    <a:moveTo>
                      <a:pt x="46238" y="62764"/>
                    </a:moveTo>
                    <a:lnTo>
                      <a:pt x="9248" y="88773"/>
                    </a:lnTo>
                    <a:lnTo>
                      <a:pt x="0" y="75480"/>
                    </a:lnTo>
                    <a:lnTo>
                      <a:pt x="54330" y="37333"/>
                    </a:lnTo>
                    <a:lnTo>
                      <a:pt x="112706" y="120562"/>
                    </a:lnTo>
                    <a:lnTo>
                      <a:pt x="95944" y="132700"/>
                    </a:lnTo>
                    <a:lnTo>
                      <a:pt x="46238" y="62764"/>
                    </a:lnTo>
                    <a:close/>
                    <a:moveTo>
                      <a:pt x="11560" y="24618"/>
                    </a:moveTo>
                    <a:cubicBezTo>
                      <a:pt x="6358" y="17682"/>
                      <a:pt x="7514" y="8435"/>
                      <a:pt x="14449" y="3233"/>
                    </a:cubicBezTo>
                    <a:cubicBezTo>
                      <a:pt x="21385" y="-1969"/>
                      <a:pt x="30633" y="-813"/>
                      <a:pt x="35835" y="6123"/>
                    </a:cubicBezTo>
                    <a:cubicBezTo>
                      <a:pt x="41036" y="13058"/>
                      <a:pt x="39880" y="22306"/>
                      <a:pt x="32945" y="27508"/>
                    </a:cubicBezTo>
                    <a:cubicBezTo>
                      <a:pt x="32945" y="27508"/>
                      <a:pt x="32367" y="27508"/>
                      <a:pt x="32367" y="28086"/>
                    </a:cubicBezTo>
                    <a:cubicBezTo>
                      <a:pt x="26587" y="33288"/>
                      <a:pt x="17339" y="32710"/>
                      <a:pt x="12138" y="26352"/>
                    </a:cubicBezTo>
                    <a:cubicBezTo>
                      <a:pt x="12138" y="25774"/>
                      <a:pt x="12138" y="25196"/>
                      <a:pt x="11560" y="24618"/>
                    </a:cubicBezTo>
                    <a:lnTo>
                      <a:pt x="11560" y="24618"/>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51" name="Forme libre : forme 250">
                <a:extLst>
                  <a:ext uri="{FF2B5EF4-FFF2-40B4-BE49-F238E27FC236}">
                    <a16:creationId xmlns:a16="http://schemas.microsoft.com/office/drawing/2014/main" id="{81A8E3FB-8CC9-46B2-950E-7593FFDABD25}"/>
                  </a:ext>
                </a:extLst>
              </p:cNvPr>
              <p:cNvSpPr/>
              <p:nvPr/>
            </p:nvSpPr>
            <p:spPr>
              <a:xfrm>
                <a:off x="1339912" y="685018"/>
                <a:ext cx="127733" cy="123313"/>
              </a:xfrm>
              <a:custGeom>
                <a:avLst/>
                <a:gdLst>
                  <a:gd name="connsiteX0" fmla="*/ 0 w 127733"/>
                  <a:gd name="connsiteY0" fmla="*/ 33149 h 123313"/>
                  <a:gd name="connsiteX1" fmla="*/ 15027 w 127733"/>
                  <a:gd name="connsiteY1" fmla="*/ 25635 h 123313"/>
                  <a:gd name="connsiteX2" fmla="*/ 23697 w 127733"/>
                  <a:gd name="connsiteY2" fmla="*/ 38929 h 123313"/>
                  <a:gd name="connsiteX3" fmla="*/ 24275 w 127733"/>
                  <a:gd name="connsiteY3" fmla="*/ 38351 h 123313"/>
                  <a:gd name="connsiteX4" fmla="*/ 49128 w 127733"/>
                  <a:gd name="connsiteY4" fmla="*/ 4828 h 123313"/>
                  <a:gd name="connsiteX5" fmla="*/ 98834 w 127733"/>
                  <a:gd name="connsiteY5" fmla="*/ 25635 h 123313"/>
                  <a:gd name="connsiteX6" fmla="*/ 127733 w 127733"/>
                  <a:gd name="connsiteY6" fmla="*/ 81699 h 123313"/>
                  <a:gd name="connsiteX7" fmla="*/ 109238 w 127733"/>
                  <a:gd name="connsiteY7" fmla="*/ 90947 h 123313"/>
                  <a:gd name="connsiteX8" fmla="*/ 81495 w 127733"/>
                  <a:gd name="connsiteY8" fmla="*/ 37195 h 123313"/>
                  <a:gd name="connsiteX9" fmla="*/ 50862 w 127733"/>
                  <a:gd name="connsiteY9" fmla="*/ 23902 h 123313"/>
                  <a:gd name="connsiteX10" fmla="*/ 32367 w 127733"/>
                  <a:gd name="connsiteY10" fmla="*/ 51644 h 123313"/>
                  <a:gd name="connsiteX11" fmla="*/ 64156 w 127733"/>
                  <a:gd name="connsiteY11" fmla="*/ 114066 h 123313"/>
                  <a:gd name="connsiteX12" fmla="*/ 45660 w 127733"/>
                  <a:gd name="connsiteY12" fmla="*/ 123314 h 123313"/>
                  <a:gd name="connsiteX13" fmla="*/ 0 w 127733"/>
                  <a:gd name="connsiteY13" fmla="*/ 33149 h 12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733" h="123313">
                    <a:moveTo>
                      <a:pt x="0" y="33149"/>
                    </a:moveTo>
                    <a:lnTo>
                      <a:pt x="15027" y="25635"/>
                    </a:lnTo>
                    <a:lnTo>
                      <a:pt x="23697" y="38929"/>
                    </a:lnTo>
                    <a:lnTo>
                      <a:pt x="24275" y="38351"/>
                    </a:lnTo>
                    <a:cubicBezTo>
                      <a:pt x="28899" y="24479"/>
                      <a:pt x="35257" y="11764"/>
                      <a:pt x="49128" y="4828"/>
                    </a:cubicBezTo>
                    <a:cubicBezTo>
                      <a:pt x="70513" y="-6153"/>
                      <a:pt x="86697" y="1938"/>
                      <a:pt x="98834" y="25635"/>
                    </a:cubicBezTo>
                    <a:lnTo>
                      <a:pt x="127733" y="81699"/>
                    </a:lnTo>
                    <a:lnTo>
                      <a:pt x="109238" y="90947"/>
                    </a:lnTo>
                    <a:lnTo>
                      <a:pt x="81495" y="37195"/>
                    </a:lnTo>
                    <a:cubicBezTo>
                      <a:pt x="73403" y="21590"/>
                      <a:pt x="64156" y="16966"/>
                      <a:pt x="50862" y="23902"/>
                    </a:cubicBezTo>
                    <a:cubicBezTo>
                      <a:pt x="41036" y="29103"/>
                      <a:pt x="36991" y="37195"/>
                      <a:pt x="32367" y="51644"/>
                    </a:cubicBezTo>
                    <a:lnTo>
                      <a:pt x="64156" y="114066"/>
                    </a:lnTo>
                    <a:lnTo>
                      <a:pt x="45660" y="123314"/>
                    </a:lnTo>
                    <a:lnTo>
                      <a:pt x="0" y="33149"/>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sp>
            <p:nvSpPr>
              <p:cNvPr id="252" name="Forme libre : forme 251">
                <a:extLst>
                  <a:ext uri="{FF2B5EF4-FFF2-40B4-BE49-F238E27FC236}">
                    <a16:creationId xmlns:a16="http://schemas.microsoft.com/office/drawing/2014/main" id="{60BBEECB-3990-4D34-B96D-CFAA35A9EB9D}"/>
                  </a:ext>
                </a:extLst>
              </p:cNvPr>
              <p:cNvSpPr/>
              <p:nvPr/>
            </p:nvSpPr>
            <p:spPr>
              <a:xfrm>
                <a:off x="2005165" y="1559125"/>
                <a:ext cx="577" cy="1733"/>
              </a:xfrm>
              <a:custGeom>
                <a:avLst/>
                <a:gdLst>
                  <a:gd name="connsiteX0" fmla="*/ 0 w 577"/>
                  <a:gd name="connsiteY0" fmla="*/ 0 h 1733"/>
                  <a:gd name="connsiteX1" fmla="*/ 578 w 577"/>
                  <a:gd name="connsiteY1" fmla="*/ 1734 h 1733"/>
                  <a:gd name="connsiteX2" fmla="*/ 0 w 577"/>
                  <a:gd name="connsiteY2" fmla="*/ 1734 h 1733"/>
                </a:gdLst>
                <a:ahLst/>
                <a:cxnLst>
                  <a:cxn ang="0">
                    <a:pos x="connsiteX0" y="connsiteY0"/>
                  </a:cxn>
                  <a:cxn ang="0">
                    <a:pos x="connsiteX1" y="connsiteY1"/>
                  </a:cxn>
                  <a:cxn ang="0">
                    <a:pos x="connsiteX2" y="connsiteY2"/>
                  </a:cxn>
                </a:cxnLst>
                <a:rect l="l" t="t" r="r" b="b"/>
                <a:pathLst>
                  <a:path w="577" h="1733">
                    <a:moveTo>
                      <a:pt x="0" y="0"/>
                    </a:moveTo>
                    <a:lnTo>
                      <a:pt x="578" y="1734"/>
                    </a:lnTo>
                    <a:lnTo>
                      <a:pt x="0" y="1734"/>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grpSp>
        <p:sp>
          <p:nvSpPr>
            <p:cNvPr id="208" name="Forme libre : forme 207">
              <a:extLst>
                <a:ext uri="{FF2B5EF4-FFF2-40B4-BE49-F238E27FC236}">
                  <a16:creationId xmlns:a16="http://schemas.microsoft.com/office/drawing/2014/main" id="{7E8E5B02-762D-40E5-A506-BAFE93359CCA}"/>
                </a:ext>
              </a:extLst>
            </p:cNvPr>
            <p:cNvSpPr/>
            <p:nvPr/>
          </p:nvSpPr>
          <p:spPr>
            <a:xfrm>
              <a:off x="4555807" y="2207558"/>
              <a:ext cx="781400" cy="873983"/>
            </a:xfrm>
            <a:custGeom>
              <a:avLst/>
              <a:gdLst>
                <a:gd name="connsiteX0" fmla="*/ 402273 w 805123"/>
                <a:gd name="connsiteY0" fmla="*/ 900517 h 900517"/>
                <a:gd name="connsiteX1" fmla="*/ 0 w 805123"/>
                <a:gd name="connsiteY1" fmla="*/ 498244 h 900517"/>
                <a:gd name="connsiteX2" fmla="*/ 0 w 805123"/>
                <a:gd name="connsiteY2" fmla="*/ 79788 h 900517"/>
                <a:gd name="connsiteX3" fmla="*/ 84385 w 805123"/>
                <a:gd name="connsiteY3" fmla="*/ 27 h 900517"/>
                <a:gd name="connsiteX4" fmla="*/ 164146 w 805123"/>
                <a:gd name="connsiteY4" fmla="*/ 79788 h 900517"/>
                <a:gd name="connsiteX5" fmla="*/ 164146 w 805123"/>
                <a:gd name="connsiteY5" fmla="*/ 498244 h 900517"/>
                <a:gd name="connsiteX6" fmla="*/ 406319 w 805123"/>
                <a:gd name="connsiteY6" fmla="*/ 732903 h 900517"/>
                <a:gd name="connsiteX7" fmla="*/ 640978 w 805123"/>
                <a:gd name="connsiteY7" fmla="*/ 498244 h 900517"/>
                <a:gd name="connsiteX8" fmla="*/ 723051 w 805123"/>
                <a:gd name="connsiteY8" fmla="*/ 416171 h 900517"/>
                <a:gd name="connsiteX9" fmla="*/ 805123 w 805123"/>
                <a:gd name="connsiteY9" fmla="*/ 498244 h 900517"/>
                <a:gd name="connsiteX10" fmla="*/ 805123 w 805123"/>
                <a:gd name="connsiteY10" fmla="*/ 498244 h 900517"/>
                <a:gd name="connsiteX11" fmla="*/ 402273 w 805123"/>
                <a:gd name="connsiteY11" fmla="*/ 900517 h 90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5123" h="900517">
                  <a:moveTo>
                    <a:pt x="402273" y="900517"/>
                  </a:moveTo>
                  <a:cubicBezTo>
                    <a:pt x="180329" y="900517"/>
                    <a:pt x="0" y="720188"/>
                    <a:pt x="0" y="498244"/>
                  </a:cubicBezTo>
                  <a:lnTo>
                    <a:pt x="0" y="79788"/>
                  </a:lnTo>
                  <a:cubicBezTo>
                    <a:pt x="1156" y="34706"/>
                    <a:pt x="38725" y="-1129"/>
                    <a:pt x="84385" y="27"/>
                  </a:cubicBezTo>
                  <a:cubicBezTo>
                    <a:pt x="127733" y="1183"/>
                    <a:pt x="162990" y="36440"/>
                    <a:pt x="164146" y="79788"/>
                  </a:cubicBezTo>
                  <a:lnTo>
                    <a:pt x="164146" y="498244"/>
                  </a:lnTo>
                  <a:cubicBezTo>
                    <a:pt x="166458" y="630023"/>
                    <a:pt x="274540" y="735215"/>
                    <a:pt x="406319" y="732903"/>
                  </a:cubicBezTo>
                  <a:cubicBezTo>
                    <a:pt x="535208" y="731169"/>
                    <a:pt x="639244" y="627133"/>
                    <a:pt x="640978" y="498244"/>
                  </a:cubicBezTo>
                  <a:cubicBezTo>
                    <a:pt x="640978" y="453162"/>
                    <a:pt x="677390" y="416171"/>
                    <a:pt x="723051" y="416171"/>
                  </a:cubicBezTo>
                  <a:cubicBezTo>
                    <a:pt x="768133" y="416171"/>
                    <a:pt x="805123" y="452584"/>
                    <a:pt x="805123" y="498244"/>
                  </a:cubicBezTo>
                  <a:lnTo>
                    <a:pt x="805123" y="498244"/>
                  </a:lnTo>
                  <a:cubicBezTo>
                    <a:pt x="804546" y="720188"/>
                    <a:pt x="624794" y="899939"/>
                    <a:pt x="402273" y="900517"/>
                  </a:cubicBez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dirty="0">
                <a:solidFill>
                  <a:prstClr val="black"/>
                </a:solidFill>
                <a:latin typeface="Arial" panose="020B0604020202020204"/>
              </a:endParaRPr>
            </a:p>
          </p:txBody>
        </p:sp>
        <p:sp>
          <p:nvSpPr>
            <p:cNvPr id="209" name="Forme libre : forme 208">
              <a:extLst>
                <a:ext uri="{FF2B5EF4-FFF2-40B4-BE49-F238E27FC236}">
                  <a16:creationId xmlns:a16="http://schemas.microsoft.com/office/drawing/2014/main" id="{04C2538D-E5A0-45A2-B28C-EBAA21EA16DC}"/>
                </a:ext>
              </a:extLst>
            </p:cNvPr>
            <p:cNvSpPr/>
            <p:nvPr/>
          </p:nvSpPr>
          <p:spPr>
            <a:xfrm>
              <a:off x="5112270" y="2302384"/>
              <a:ext cx="291132" cy="277669"/>
            </a:xfrm>
            <a:custGeom>
              <a:avLst/>
              <a:gdLst>
                <a:gd name="connsiteX0" fmla="*/ 149696 w 299970"/>
                <a:gd name="connsiteY0" fmla="*/ 0 h 286099"/>
                <a:gd name="connsiteX1" fmla="*/ 195935 w 299970"/>
                <a:gd name="connsiteY1" fmla="*/ 94210 h 286099"/>
                <a:gd name="connsiteX2" fmla="*/ 299971 w 299970"/>
                <a:gd name="connsiteY2" fmla="*/ 109238 h 286099"/>
                <a:gd name="connsiteX3" fmla="*/ 224834 w 299970"/>
                <a:gd name="connsiteY3" fmla="*/ 182641 h 286099"/>
                <a:gd name="connsiteX4" fmla="*/ 242751 w 299970"/>
                <a:gd name="connsiteY4" fmla="*/ 286099 h 286099"/>
                <a:gd name="connsiteX5" fmla="*/ 199980 w 299970"/>
                <a:gd name="connsiteY5" fmla="*/ 263558 h 286099"/>
                <a:gd name="connsiteX6" fmla="*/ 99990 w 299970"/>
                <a:gd name="connsiteY6" fmla="*/ 263558 h 286099"/>
                <a:gd name="connsiteX7" fmla="*/ 57220 w 299970"/>
                <a:gd name="connsiteY7" fmla="*/ 286099 h 286099"/>
                <a:gd name="connsiteX8" fmla="*/ 75137 w 299970"/>
                <a:gd name="connsiteY8" fmla="*/ 182641 h 286099"/>
                <a:gd name="connsiteX9" fmla="*/ 0 w 299970"/>
                <a:gd name="connsiteY9" fmla="*/ 109238 h 286099"/>
                <a:gd name="connsiteX10" fmla="*/ 104036 w 299970"/>
                <a:gd name="connsiteY10" fmla="*/ 94210 h 286099"/>
                <a:gd name="connsiteX11" fmla="*/ 149696 w 299970"/>
                <a:gd name="connsiteY11" fmla="*/ 0 h 28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970" h="286099">
                  <a:moveTo>
                    <a:pt x="149696" y="0"/>
                  </a:moveTo>
                  <a:lnTo>
                    <a:pt x="195935" y="94210"/>
                  </a:lnTo>
                  <a:lnTo>
                    <a:pt x="299971" y="109238"/>
                  </a:lnTo>
                  <a:lnTo>
                    <a:pt x="224834" y="182641"/>
                  </a:lnTo>
                  <a:lnTo>
                    <a:pt x="242751" y="286099"/>
                  </a:lnTo>
                  <a:lnTo>
                    <a:pt x="199980" y="263558"/>
                  </a:lnTo>
                  <a:cubicBezTo>
                    <a:pt x="168770" y="246797"/>
                    <a:pt x="131201" y="246797"/>
                    <a:pt x="99990" y="263558"/>
                  </a:cubicBezTo>
                  <a:lnTo>
                    <a:pt x="57220" y="286099"/>
                  </a:lnTo>
                  <a:lnTo>
                    <a:pt x="75137" y="182641"/>
                  </a:lnTo>
                  <a:lnTo>
                    <a:pt x="0" y="109238"/>
                  </a:lnTo>
                  <a:lnTo>
                    <a:pt x="104036" y="94210"/>
                  </a:lnTo>
                  <a:lnTo>
                    <a:pt x="149696" y="0"/>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en-US">
                <a:solidFill>
                  <a:prstClr val="black"/>
                </a:solidFill>
                <a:latin typeface="Arial" panose="020B0604020202020204"/>
              </a:endParaRPr>
            </a:p>
          </p:txBody>
        </p:sp>
      </p:grpSp>
    </p:spTree>
    <p:extLst>
      <p:ext uri="{BB962C8B-B14F-4D97-AF65-F5344CB8AC3E}">
        <p14:creationId xmlns:p14="http://schemas.microsoft.com/office/powerpoint/2010/main" val="114870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750"/>
                                        <p:tgtEl>
                                          <p:spTgt spid="83"/>
                                        </p:tgtEl>
                                      </p:cBhvr>
                                    </p:animEffect>
                                  </p:childTnLst>
                                </p:cTn>
                              </p:par>
                              <p:par>
                                <p:cTn id="8" presetID="6" presetClass="emph" presetSubtype="0" fill="hold" nodeType="withEffect">
                                  <p:stCondLst>
                                    <p:cond delay="0"/>
                                  </p:stCondLst>
                                  <p:childTnLst>
                                    <p:animScale>
                                      <p:cBhvr>
                                        <p:cTn id="9" dur="10" fill="hold"/>
                                        <p:tgtEl>
                                          <p:spTgt spid="83"/>
                                        </p:tgtEl>
                                      </p:cBhvr>
                                      <p:by x="150000" y="150000"/>
                                    </p:animScale>
                                  </p:childTnLst>
                                </p:cTn>
                              </p:par>
                              <p:par>
                                <p:cTn id="10" presetID="6" presetClass="emph" presetSubtype="0" decel="100000" fill="hold" nodeType="withEffect">
                                  <p:stCondLst>
                                    <p:cond delay="0"/>
                                  </p:stCondLst>
                                  <p:childTnLst>
                                    <p:animScale>
                                      <p:cBhvr>
                                        <p:cTn id="11" dur="2000" fill="hold"/>
                                        <p:tgtEl>
                                          <p:spTgt spid="83"/>
                                        </p:tgtEl>
                                      </p:cBhvr>
                                      <p:by x="66700" y="66700"/>
                                    </p:animScale>
                                  </p:childTnLst>
                                </p:cTn>
                              </p:par>
                              <p:par>
                                <p:cTn id="12" presetID="10" presetClass="entr" presetSubtype="0" fill="hold" grpId="0" nodeType="withEffect">
                                  <p:stCondLst>
                                    <p:cond delay="0"/>
                                  </p:stCondLst>
                                  <p:childTnLst>
                                    <p:set>
                                      <p:cBhvr>
                                        <p:cTn id="13" dur="1" fill="hold">
                                          <p:stCondLst>
                                            <p:cond delay="0"/>
                                          </p:stCondLst>
                                        </p:cTn>
                                        <p:tgtEl>
                                          <p:spTgt spid="200"/>
                                        </p:tgtEl>
                                        <p:attrNameLst>
                                          <p:attrName>style.visibility</p:attrName>
                                        </p:attrNameLst>
                                      </p:cBhvr>
                                      <p:to>
                                        <p:strVal val="visible"/>
                                      </p:to>
                                    </p:set>
                                    <p:animEffect transition="in" filter="fade">
                                      <p:cBhvr>
                                        <p:cTn id="14" dur="500"/>
                                        <p:tgtEl>
                                          <p:spTgt spid="200"/>
                                        </p:tgtEl>
                                      </p:cBhvr>
                                    </p:animEffect>
                                  </p:childTnLst>
                                </p:cTn>
                              </p:par>
                              <p:par>
                                <p:cTn id="15" presetID="42" presetClass="path" presetSubtype="0" decel="100000" fill="hold" grpId="1" nodeType="withEffect">
                                  <p:stCondLst>
                                    <p:cond delay="0"/>
                                  </p:stCondLst>
                                  <p:childTnLst>
                                    <p:animMotion origin="layout" path="M -2.29167E-6 0.04815 L -2.29167E-6 -1.85185E-6 " pathEditMode="relative" rAng="0" ptsTypes="AA">
                                      <p:cBhvr>
                                        <p:cTn id="16" dur="1000" fill="hold"/>
                                        <p:tgtEl>
                                          <p:spTgt spid="200"/>
                                        </p:tgtEl>
                                        <p:attrNameLst>
                                          <p:attrName>ppt_x</p:attrName>
                                          <p:attrName>ppt_y</p:attrName>
                                        </p:attrNameLst>
                                      </p:cBhvr>
                                      <p:rCtr x="0" y="-2407"/>
                                    </p:animMotion>
                                  </p:childTnLst>
                                </p:cTn>
                              </p:par>
                              <p:par>
                                <p:cTn id="17" presetID="10" presetClass="entr" presetSubtype="0" fill="hold"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50"/>
                                        <p:tgtEl>
                                          <p:spTgt spid="3"/>
                                        </p:tgtEl>
                                      </p:cBhvr>
                                    </p:animEffect>
                                  </p:childTnLst>
                                </p:cTn>
                              </p:par>
                              <p:par>
                                <p:cTn id="20" presetID="6" presetClass="emph" presetSubtype="0" fill="hold" nodeType="withEffect">
                                  <p:stCondLst>
                                    <p:cond delay="750"/>
                                  </p:stCondLst>
                                  <p:childTnLst>
                                    <p:animScale>
                                      <p:cBhvr>
                                        <p:cTn id="21" dur="10" fill="hold"/>
                                        <p:tgtEl>
                                          <p:spTgt spid="3"/>
                                        </p:tgtEl>
                                      </p:cBhvr>
                                      <p:by x="66700" y="66700"/>
                                    </p:animScale>
                                  </p:childTnLst>
                                </p:cTn>
                              </p:par>
                              <p:par>
                                <p:cTn id="22" presetID="6" presetClass="emph" presetSubtype="0" decel="100000" fill="hold" nodeType="withEffect">
                                  <p:stCondLst>
                                    <p:cond delay="750"/>
                                  </p:stCondLst>
                                  <p:childTnLst>
                                    <p:animScale>
                                      <p:cBhvr>
                                        <p:cTn id="23" dur="1000" fill="hold"/>
                                        <p:tgtEl>
                                          <p:spTgt spid="3"/>
                                        </p:tgtEl>
                                      </p:cBhvr>
                                      <p:by x="150000" y="150000"/>
                                    </p:animScale>
                                  </p:childTnLst>
                                </p:cTn>
                              </p:par>
                              <p:par>
                                <p:cTn id="24" presetID="49" presetClass="entr" presetSubtype="0" decel="10000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250" fill="hold"/>
                                        <p:tgtEl>
                                          <p:spTgt spid="17"/>
                                        </p:tgtEl>
                                        <p:attrNameLst>
                                          <p:attrName>ppt_w</p:attrName>
                                        </p:attrNameLst>
                                      </p:cBhvr>
                                      <p:tavLst>
                                        <p:tav tm="0">
                                          <p:val>
                                            <p:fltVal val="0"/>
                                          </p:val>
                                        </p:tav>
                                        <p:tav tm="100000">
                                          <p:val>
                                            <p:strVal val="#ppt_w"/>
                                          </p:val>
                                        </p:tav>
                                      </p:tavLst>
                                    </p:anim>
                                    <p:anim calcmode="lin" valueType="num">
                                      <p:cBhvr>
                                        <p:cTn id="27" dur="1250" fill="hold"/>
                                        <p:tgtEl>
                                          <p:spTgt spid="17"/>
                                        </p:tgtEl>
                                        <p:attrNameLst>
                                          <p:attrName>ppt_h</p:attrName>
                                        </p:attrNameLst>
                                      </p:cBhvr>
                                      <p:tavLst>
                                        <p:tav tm="0">
                                          <p:val>
                                            <p:fltVal val="0"/>
                                          </p:val>
                                        </p:tav>
                                        <p:tav tm="100000">
                                          <p:val>
                                            <p:strVal val="#ppt_h"/>
                                          </p:val>
                                        </p:tav>
                                      </p:tavLst>
                                    </p:anim>
                                    <p:anim calcmode="lin" valueType="num">
                                      <p:cBhvr>
                                        <p:cTn id="28" dur="1250" fill="hold"/>
                                        <p:tgtEl>
                                          <p:spTgt spid="17"/>
                                        </p:tgtEl>
                                        <p:attrNameLst>
                                          <p:attrName>style.rotation</p:attrName>
                                        </p:attrNameLst>
                                      </p:cBhvr>
                                      <p:tavLst>
                                        <p:tav tm="0">
                                          <p:val>
                                            <p:fltVal val="360"/>
                                          </p:val>
                                        </p:tav>
                                        <p:tav tm="100000">
                                          <p:val>
                                            <p:fltVal val="0"/>
                                          </p:val>
                                        </p:tav>
                                      </p:tavLst>
                                    </p:anim>
                                    <p:animEffect transition="in" filter="fade">
                                      <p:cBhvr>
                                        <p:cTn id="29" dur="1250"/>
                                        <p:tgtEl>
                                          <p:spTgt spid="17"/>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750"/>
                                        <p:tgtEl>
                                          <p:spTgt spid="6"/>
                                        </p:tgtEl>
                                      </p:cBhvr>
                                    </p:animEffect>
                                  </p:childTnLst>
                                </p:cTn>
                              </p:par>
                              <p:par>
                                <p:cTn id="33" presetID="6" presetClass="emph" presetSubtype="0" fill="hold" grpId="1" nodeType="withEffect">
                                  <p:stCondLst>
                                    <p:cond delay="500"/>
                                  </p:stCondLst>
                                  <p:childTnLst>
                                    <p:animScale>
                                      <p:cBhvr>
                                        <p:cTn id="34" dur="10" fill="hold"/>
                                        <p:tgtEl>
                                          <p:spTgt spid="6"/>
                                        </p:tgtEl>
                                      </p:cBhvr>
                                      <p:by x="66700" y="66700"/>
                                    </p:animScale>
                                  </p:childTnLst>
                                </p:cTn>
                              </p:par>
                              <p:par>
                                <p:cTn id="35" presetID="6" presetClass="emph" presetSubtype="0" decel="100000" fill="hold" grpId="2" nodeType="withEffect">
                                  <p:stCondLst>
                                    <p:cond delay="500"/>
                                  </p:stCondLst>
                                  <p:childTnLst>
                                    <p:animScale>
                                      <p:cBhvr>
                                        <p:cTn id="36" dur="1000" fill="hold"/>
                                        <p:tgtEl>
                                          <p:spTgt spid="6"/>
                                        </p:tgtEl>
                                      </p:cBhvr>
                                      <p:by x="150000" y="150000"/>
                                    </p:animScale>
                                  </p:childTnLst>
                                </p:cTn>
                              </p:par>
                              <p:par>
                                <p:cTn id="37" presetID="49" presetClass="entr" presetSubtype="0" decel="100000" fill="hold" nodeType="withEffect">
                                  <p:stCondLst>
                                    <p:cond delay="500"/>
                                  </p:stCondLst>
                                  <p:childTnLst>
                                    <p:set>
                                      <p:cBhvr>
                                        <p:cTn id="38" dur="1" fill="hold">
                                          <p:stCondLst>
                                            <p:cond delay="0"/>
                                          </p:stCondLst>
                                        </p:cTn>
                                        <p:tgtEl>
                                          <p:spTgt spid="206"/>
                                        </p:tgtEl>
                                        <p:attrNameLst>
                                          <p:attrName>style.visibility</p:attrName>
                                        </p:attrNameLst>
                                      </p:cBhvr>
                                      <p:to>
                                        <p:strVal val="visible"/>
                                      </p:to>
                                    </p:set>
                                    <p:anim calcmode="lin" valueType="num">
                                      <p:cBhvr>
                                        <p:cTn id="39" dur="1000" fill="hold"/>
                                        <p:tgtEl>
                                          <p:spTgt spid="206"/>
                                        </p:tgtEl>
                                        <p:attrNameLst>
                                          <p:attrName>ppt_w</p:attrName>
                                        </p:attrNameLst>
                                      </p:cBhvr>
                                      <p:tavLst>
                                        <p:tav tm="0">
                                          <p:val>
                                            <p:fltVal val="0"/>
                                          </p:val>
                                        </p:tav>
                                        <p:tav tm="100000">
                                          <p:val>
                                            <p:strVal val="#ppt_w"/>
                                          </p:val>
                                        </p:tav>
                                      </p:tavLst>
                                    </p:anim>
                                    <p:anim calcmode="lin" valueType="num">
                                      <p:cBhvr>
                                        <p:cTn id="40" dur="1000" fill="hold"/>
                                        <p:tgtEl>
                                          <p:spTgt spid="206"/>
                                        </p:tgtEl>
                                        <p:attrNameLst>
                                          <p:attrName>ppt_h</p:attrName>
                                        </p:attrNameLst>
                                      </p:cBhvr>
                                      <p:tavLst>
                                        <p:tav tm="0">
                                          <p:val>
                                            <p:fltVal val="0"/>
                                          </p:val>
                                        </p:tav>
                                        <p:tav tm="100000">
                                          <p:val>
                                            <p:strVal val="#ppt_h"/>
                                          </p:val>
                                        </p:tav>
                                      </p:tavLst>
                                    </p:anim>
                                    <p:anim calcmode="lin" valueType="num">
                                      <p:cBhvr>
                                        <p:cTn id="41" dur="1000" fill="hold"/>
                                        <p:tgtEl>
                                          <p:spTgt spid="206"/>
                                        </p:tgtEl>
                                        <p:attrNameLst>
                                          <p:attrName>style.rotation</p:attrName>
                                        </p:attrNameLst>
                                      </p:cBhvr>
                                      <p:tavLst>
                                        <p:tav tm="0">
                                          <p:val>
                                            <p:fltVal val="360"/>
                                          </p:val>
                                        </p:tav>
                                        <p:tav tm="100000">
                                          <p:val>
                                            <p:fltVal val="0"/>
                                          </p:val>
                                        </p:tav>
                                      </p:tavLst>
                                    </p:anim>
                                    <p:animEffect transition="in" filter="fade">
                                      <p:cBhvr>
                                        <p:cTn id="42" dur="1000"/>
                                        <p:tgtEl>
                                          <p:spTgt spid="206"/>
                                        </p:tgtEl>
                                      </p:cBhvr>
                                    </p:animEffect>
                                  </p:childTnLst>
                                </p:cTn>
                              </p:par>
                              <p:par>
                                <p:cTn id="43" presetID="8" presetClass="emph" presetSubtype="0" decel="100000" fill="hold" nodeType="withEffect">
                                  <p:stCondLst>
                                    <p:cond delay="500"/>
                                  </p:stCondLst>
                                  <p:childTnLst>
                                    <p:animRot by="43200000">
                                      <p:cBhvr>
                                        <p:cTn id="44" dur="1000" fill="hold"/>
                                        <p:tgtEl>
                                          <p:spTgt spid="2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200" grpId="1"/>
      <p:bldGraphic spid="6" grpId="0">
        <p:bldAsOne/>
      </p:bldGraphic>
      <p:bldGraphic spid="6" grpId="1">
        <p:bldAsOne/>
      </p:bldGraphic>
      <p:bldGraphic spid="6" grpId="2">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3" name="Image 82">
            <a:extLst>
              <a:ext uri="{FF2B5EF4-FFF2-40B4-BE49-F238E27FC236}">
                <a16:creationId xmlns:a16="http://schemas.microsoft.com/office/drawing/2014/main" id="{380732AD-AB6D-49FC-8761-4E751ADB29C5}"/>
              </a:ext>
            </a:extLst>
          </p:cNvPr>
          <p:cNvPicPr>
            <a:picLocks noChangeAspect="1"/>
          </p:cNvPicPr>
          <p:nvPr/>
        </p:nvPicPr>
        <p:blipFill>
          <a:blip r:embed="rId3" cstate="email">
            <a:alphaModFix amt="51000"/>
            <a:extLst>
              <a:ext uri="{28A0092B-C50C-407E-A947-70E740481C1C}">
                <a14:useLocalDpi xmlns:a14="http://schemas.microsoft.com/office/drawing/2010/main"/>
              </a:ext>
            </a:extLst>
          </a:blip>
          <a:stretch>
            <a:fillRect/>
          </a:stretch>
        </p:blipFill>
        <p:spPr>
          <a:xfrm>
            <a:off x="0" y="-2"/>
            <a:ext cx="12192000" cy="6858000"/>
          </a:xfrm>
          <a:prstGeom prst="rect">
            <a:avLst/>
          </a:prstGeom>
        </p:spPr>
      </p:pic>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ZoneTexte 199">
            <a:extLst>
              <a:ext uri="{FF2B5EF4-FFF2-40B4-BE49-F238E27FC236}">
                <a16:creationId xmlns:a16="http://schemas.microsoft.com/office/drawing/2014/main" id="{952EA53D-7CDB-4C4D-86F4-2FED6E7877EF}"/>
              </a:ext>
            </a:extLst>
          </p:cNvPr>
          <p:cNvSpPr txBox="1"/>
          <p:nvPr/>
        </p:nvSpPr>
        <p:spPr>
          <a:xfrm>
            <a:off x="744869" y="611400"/>
            <a:ext cx="4728830" cy="430887"/>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Urbane Medium" panose="00000600000000000000" pitchFamily="50" charset="0"/>
                <a:ea typeface="+mn-ea"/>
                <a:cs typeface="+mn-cs"/>
              </a:rPr>
              <a:t>Vesting and Cliff periods</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75" name="ZoneTexte 74">
            <a:extLst>
              <a:ext uri="{FF2B5EF4-FFF2-40B4-BE49-F238E27FC236}">
                <a16:creationId xmlns:a16="http://schemas.microsoft.com/office/drawing/2014/main" id="{E387749D-41FA-47C2-A9DB-14D02211C709}"/>
              </a:ext>
            </a:extLst>
          </p:cNvPr>
          <p:cNvSpPr txBox="1"/>
          <p:nvPr/>
        </p:nvSpPr>
        <p:spPr>
          <a:xfrm>
            <a:off x="744869" y="1491764"/>
            <a:ext cx="3077018" cy="243272"/>
          </a:xfrm>
          <a:prstGeom prst="rect">
            <a:avLst/>
          </a:prstGeom>
          <a:noFill/>
        </p:spPr>
        <p:txBody>
          <a:bodyPr wrap="square" lIns="0" tIns="0" rIns="0" bIns="0" rtlCol="0" anchor="t">
            <a:spAutoFit/>
          </a:bodyPr>
          <a:lstStyle/>
          <a:p>
            <a:pPr lvl="0">
              <a:lnSpc>
                <a:spcPct val="130000"/>
              </a:lnSpc>
              <a:defRPr/>
            </a:pPr>
            <a:r>
              <a:rPr lang="fr-FR" sz="1400" dirty="0">
                <a:solidFill>
                  <a:srgbClr val="00FF72"/>
                </a:solidFill>
                <a:latin typeface="Urbane Medium" panose="00000600000000000000" pitchFamily="50" charset="0"/>
              </a:rPr>
              <a:t>Phase 1: </a:t>
            </a:r>
            <a:r>
              <a:rPr lang="fr-FR" sz="1400" dirty="0" err="1">
                <a:solidFill>
                  <a:srgbClr val="00FF72"/>
                </a:solidFill>
                <a:latin typeface="Urbane Medium" panose="00000600000000000000" pitchFamily="50" charset="0"/>
              </a:rPr>
              <a:t>Private</a:t>
            </a:r>
            <a:r>
              <a:rPr lang="fr-FR" sz="1400" dirty="0">
                <a:solidFill>
                  <a:srgbClr val="00FF72"/>
                </a:solidFill>
                <a:latin typeface="Urbane Medium" panose="00000600000000000000" pitchFamily="50" charset="0"/>
              </a:rPr>
              <a:t> Sale</a:t>
            </a:r>
            <a:endParaRPr kumimoji="0" lang="fr-FR" sz="14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79" name="ZoneTexte 78">
            <a:extLst>
              <a:ext uri="{FF2B5EF4-FFF2-40B4-BE49-F238E27FC236}">
                <a16:creationId xmlns:a16="http://schemas.microsoft.com/office/drawing/2014/main" id="{CE261A32-43C7-46D3-B68E-B9FDC71224F1}"/>
              </a:ext>
            </a:extLst>
          </p:cNvPr>
          <p:cNvSpPr txBox="1"/>
          <p:nvPr/>
        </p:nvSpPr>
        <p:spPr>
          <a:xfrm>
            <a:off x="744869" y="4170118"/>
            <a:ext cx="3077019" cy="243272"/>
          </a:xfrm>
          <a:prstGeom prst="rect">
            <a:avLst/>
          </a:prstGeom>
          <a:noFill/>
        </p:spPr>
        <p:txBody>
          <a:bodyPr wrap="square" lIns="0" tIns="0" rIns="0" bIns="0" rtlCol="0" anchor="t">
            <a:spAutoFit/>
          </a:bodyPr>
          <a:lstStyle/>
          <a:p>
            <a:pPr lvl="0">
              <a:lnSpc>
                <a:spcPct val="130000"/>
              </a:lnSpc>
              <a:defRPr/>
            </a:pPr>
            <a:r>
              <a:rPr lang="fr-FR" sz="1400" dirty="0">
                <a:solidFill>
                  <a:srgbClr val="00FF72"/>
                </a:solidFill>
                <a:latin typeface="Urbane Medium" panose="00000600000000000000" pitchFamily="50" charset="0"/>
              </a:rPr>
              <a:t>Phase 2: </a:t>
            </a:r>
            <a:r>
              <a:rPr lang="fr-FR" sz="1400" dirty="0" err="1">
                <a:solidFill>
                  <a:srgbClr val="00FF72"/>
                </a:solidFill>
                <a:latin typeface="Urbane Medium" panose="00000600000000000000" pitchFamily="50" charset="0"/>
              </a:rPr>
              <a:t>Presale</a:t>
            </a:r>
            <a:endParaRPr kumimoji="0" lang="fr-FR" sz="14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82" name="ZoneTexte 81">
            <a:extLst>
              <a:ext uri="{FF2B5EF4-FFF2-40B4-BE49-F238E27FC236}">
                <a16:creationId xmlns:a16="http://schemas.microsoft.com/office/drawing/2014/main" id="{688914A7-4D41-4624-A97E-484D9BE64033}"/>
              </a:ext>
            </a:extLst>
          </p:cNvPr>
          <p:cNvSpPr txBox="1"/>
          <p:nvPr/>
        </p:nvSpPr>
        <p:spPr>
          <a:xfrm>
            <a:off x="4989328" y="1519592"/>
            <a:ext cx="4829174" cy="215444"/>
          </a:xfrm>
          <a:prstGeom prst="rect">
            <a:avLst/>
          </a:prstGeom>
          <a:noFill/>
        </p:spPr>
        <p:txBody>
          <a:bodyPr wrap="square" lIns="0" tIns="0" rIns="0" bIns="0" rtlCol="0" anchor="t">
            <a:spAutoFit/>
          </a:bodyPr>
          <a:lstStyle/>
          <a:p>
            <a:pPr lvl="0">
              <a:defRPr/>
            </a:pPr>
            <a:r>
              <a:rPr lang="en-US" sz="1400" dirty="0">
                <a:solidFill>
                  <a:srgbClr val="00FF72"/>
                </a:solidFill>
                <a:latin typeface="Urbane Medium" panose="00000600000000000000" pitchFamily="50" charset="0"/>
              </a:rPr>
              <a:t>Phase 3: One-month public sale</a:t>
            </a:r>
            <a:endParaRPr kumimoji="0" lang="fr-FR" sz="14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grpSp>
        <p:nvGrpSpPr>
          <p:cNvPr id="13" name="Groupe 12">
            <a:extLst>
              <a:ext uri="{FF2B5EF4-FFF2-40B4-BE49-F238E27FC236}">
                <a16:creationId xmlns:a16="http://schemas.microsoft.com/office/drawing/2014/main" id="{5A2F6AB9-AA3E-49A3-B7FC-6BB10780516A}"/>
              </a:ext>
            </a:extLst>
          </p:cNvPr>
          <p:cNvGrpSpPr/>
          <p:nvPr/>
        </p:nvGrpSpPr>
        <p:grpSpPr>
          <a:xfrm>
            <a:off x="4989327" y="2292617"/>
            <a:ext cx="2066925" cy="857761"/>
            <a:chOff x="4989327" y="2292617"/>
            <a:chExt cx="2066925" cy="857761"/>
          </a:xfrm>
        </p:grpSpPr>
        <p:sp>
          <p:nvSpPr>
            <p:cNvPr id="21" name="ZoneTexte 20">
              <a:extLst>
                <a:ext uri="{FF2B5EF4-FFF2-40B4-BE49-F238E27FC236}">
                  <a16:creationId xmlns:a16="http://schemas.microsoft.com/office/drawing/2014/main" id="{E830B0A6-A52B-4C5D-BFCE-C65D43EE7C5B}"/>
                </a:ext>
              </a:extLst>
            </p:cNvPr>
            <p:cNvSpPr txBox="1"/>
            <p:nvPr/>
          </p:nvSpPr>
          <p:spPr>
            <a:xfrm>
              <a:off x="4989327" y="2557679"/>
              <a:ext cx="2066925" cy="592699"/>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of the pre-sale investors’ allocations will be distributed at the TGE.
</a:t>
              </a:r>
              <a:endParaRPr lang="fr-FR" sz="1000" dirty="0">
                <a:solidFill>
                  <a:prstClr val="white">
                    <a:alpha val="75000"/>
                  </a:prstClr>
                </a:solidFill>
                <a:latin typeface="Urbane Light" panose="00000400000000000000" pitchFamily="50" charset="0"/>
              </a:endParaRPr>
            </a:p>
          </p:txBody>
        </p:sp>
        <p:sp>
          <p:nvSpPr>
            <p:cNvPr id="24" name="ZoneTexte 23">
              <a:extLst>
                <a:ext uri="{FF2B5EF4-FFF2-40B4-BE49-F238E27FC236}">
                  <a16:creationId xmlns:a16="http://schemas.microsoft.com/office/drawing/2014/main" id="{109100B6-797B-4A1D-BDFF-11BB612FA4A4}"/>
                </a:ext>
              </a:extLst>
            </p:cNvPr>
            <p:cNvSpPr txBox="1"/>
            <p:nvPr/>
          </p:nvSpPr>
          <p:spPr>
            <a:xfrm>
              <a:off x="4989328" y="2292617"/>
              <a:ext cx="718210"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20000"/>
                </a:lnSpc>
                <a:spcAft>
                  <a:spcPts val="600"/>
                </a:spcAft>
                <a:defRPr/>
              </a:pPr>
              <a:r>
                <a:rPr lang="fr-FR" sz="1200" dirty="0">
                  <a:solidFill>
                    <a:prstClr val="white"/>
                  </a:solidFill>
                  <a:latin typeface="Urbane Medium" panose="00000600000000000000" pitchFamily="2" charset="0"/>
                </a:rPr>
                <a:t>10% </a:t>
              </a:r>
            </a:p>
          </p:txBody>
        </p:sp>
      </p:grpSp>
      <p:grpSp>
        <p:nvGrpSpPr>
          <p:cNvPr id="14" name="Groupe 13">
            <a:extLst>
              <a:ext uri="{FF2B5EF4-FFF2-40B4-BE49-F238E27FC236}">
                <a16:creationId xmlns:a16="http://schemas.microsoft.com/office/drawing/2014/main" id="{B48DAEE2-8FC5-4F41-865F-2633F50BCF22}"/>
              </a:ext>
            </a:extLst>
          </p:cNvPr>
          <p:cNvGrpSpPr/>
          <p:nvPr/>
        </p:nvGrpSpPr>
        <p:grpSpPr>
          <a:xfrm>
            <a:off x="7555040" y="2292617"/>
            <a:ext cx="1364874" cy="857761"/>
            <a:chOff x="7555040" y="2292617"/>
            <a:chExt cx="1364874" cy="857761"/>
          </a:xfrm>
        </p:grpSpPr>
        <p:sp>
          <p:nvSpPr>
            <p:cNvPr id="25" name="ZoneTexte 24">
              <a:extLst>
                <a:ext uri="{FF2B5EF4-FFF2-40B4-BE49-F238E27FC236}">
                  <a16:creationId xmlns:a16="http://schemas.microsoft.com/office/drawing/2014/main" id="{9DF18ED3-85E5-4217-A98D-4EF214463C3E}"/>
                </a:ext>
              </a:extLst>
            </p:cNvPr>
            <p:cNvSpPr txBox="1"/>
            <p:nvPr/>
          </p:nvSpPr>
          <p:spPr>
            <a:xfrm>
              <a:off x="7555040" y="2557679"/>
              <a:ext cx="1364874" cy="592699"/>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fr-FR" sz="1000" dirty="0">
                  <a:solidFill>
                    <a:prstClr val="white">
                      <a:alpha val="75000"/>
                    </a:prstClr>
                  </a:solidFill>
                  <a:latin typeface="Urbane Light" panose="00000400000000000000" pitchFamily="50" charset="0"/>
                </a:rPr>
                <a:t>No</a:t>
              </a:r>
            </a:p>
          </p:txBody>
        </p:sp>
        <p:sp>
          <p:nvSpPr>
            <p:cNvPr id="26" name="ZoneTexte 25">
              <a:extLst>
                <a:ext uri="{FF2B5EF4-FFF2-40B4-BE49-F238E27FC236}">
                  <a16:creationId xmlns:a16="http://schemas.microsoft.com/office/drawing/2014/main" id="{C7E4E43B-8596-4726-BD4B-3AFC17449BEF}"/>
                </a:ext>
              </a:extLst>
            </p:cNvPr>
            <p:cNvSpPr txBox="1"/>
            <p:nvPr/>
          </p:nvSpPr>
          <p:spPr>
            <a:xfrm>
              <a:off x="7555040" y="2292617"/>
              <a:ext cx="718210"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20000"/>
                </a:lnSpc>
                <a:spcAft>
                  <a:spcPts val="600"/>
                </a:spcAft>
                <a:defRPr/>
              </a:pPr>
              <a:r>
                <a:rPr lang="fr-FR" sz="1200" dirty="0">
                  <a:solidFill>
                    <a:prstClr val="white"/>
                  </a:solidFill>
                  <a:latin typeface="Urbane Medium" panose="00000600000000000000" pitchFamily="2" charset="0"/>
                </a:rPr>
                <a:t>Cliff</a:t>
              </a:r>
            </a:p>
          </p:txBody>
        </p:sp>
      </p:grpSp>
      <p:grpSp>
        <p:nvGrpSpPr>
          <p:cNvPr id="15" name="Groupe 14">
            <a:extLst>
              <a:ext uri="{FF2B5EF4-FFF2-40B4-BE49-F238E27FC236}">
                <a16:creationId xmlns:a16="http://schemas.microsoft.com/office/drawing/2014/main" id="{04852388-105A-4469-A581-B38195176083}"/>
              </a:ext>
            </a:extLst>
          </p:cNvPr>
          <p:cNvGrpSpPr/>
          <p:nvPr/>
        </p:nvGrpSpPr>
        <p:grpSpPr>
          <a:xfrm>
            <a:off x="9441448" y="2292617"/>
            <a:ext cx="2053357" cy="857761"/>
            <a:chOff x="9441448" y="2292617"/>
            <a:chExt cx="2053357" cy="857761"/>
          </a:xfrm>
        </p:grpSpPr>
        <p:sp>
          <p:nvSpPr>
            <p:cNvPr id="27" name="ZoneTexte 26">
              <a:extLst>
                <a:ext uri="{FF2B5EF4-FFF2-40B4-BE49-F238E27FC236}">
                  <a16:creationId xmlns:a16="http://schemas.microsoft.com/office/drawing/2014/main" id="{CB97A89E-FE13-4DEC-BACA-CB713681E422}"/>
                </a:ext>
              </a:extLst>
            </p:cNvPr>
            <p:cNvSpPr txBox="1"/>
            <p:nvPr/>
          </p:nvSpPr>
          <p:spPr>
            <a:xfrm>
              <a:off x="9441449" y="2557679"/>
              <a:ext cx="1798619" cy="592699"/>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will be unlocked until all tokens are distributed over a period of 9 months.
</a:t>
              </a:r>
              <a:endParaRPr lang="fr-FR" sz="1000" dirty="0">
                <a:solidFill>
                  <a:prstClr val="white">
                    <a:alpha val="75000"/>
                  </a:prstClr>
                </a:solidFill>
                <a:latin typeface="Urbane Light" panose="00000400000000000000" pitchFamily="50" charset="0"/>
              </a:endParaRPr>
            </a:p>
          </p:txBody>
        </p:sp>
        <p:sp>
          <p:nvSpPr>
            <p:cNvPr id="28" name="ZoneTexte 27">
              <a:extLst>
                <a:ext uri="{FF2B5EF4-FFF2-40B4-BE49-F238E27FC236}">
                  <a16:creationId xmlns:a16="http://schemas.microsoft.com/office/drawing/2014/main" id="{3E3871A0-297F-4744-A53C-A20608A6A211}"/>
                </a:ext>
              </a:extLst>
            </p:cNvPr>
            <p:cNvSpPr txBox="1"/>
            <p:nvPr/>
          </p:nvSpPr>
          <p:spPr>
            <a:xfrm>
              <a:off x="9441448" y="2292617"/>
              <a:ext cx="2053357"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10% </a:t>
              </a:r>
              <a:r>
                <a:rPr lang="fr-FR" sz="1200" dirty="0">
                  <a:solidFill>
                    <a:prstClr val="white">
                      <a:alpha val="70000"/>
                    </a:prstClr>
                  </a:solidFill>
                </a:rPr>
                <a:t>/ </a:t>
              </a:r>
              <a:r>
                <a:rPr lang="fr-FR" sz="1200" dirty="0" err="1">
                  <a:solidFill>
                    <a:prstClr val="white">
                      <a:alpha val="70000"/>
                    </a:prstClr>
                  </a:solidFill>
                </a:rPr>
                <a:t>month</a:t>
              </a:r>
              <a:endParaRPr lang="fr-FR" sz="1200" dirty="0">
                <a:solidFill>
                  <a:prstClr val="white">
                    <a:alpha val="70000"/>
                  </a:prstClr>
                </a:solidFill>
              </a:endParaRPr>
            </a:p>
          </p:txBody>
        </p:sp>
      </p:grpSp>
      <p:grpSp>
        <p:nvGrpSpPr>
          <p:cNvPr id="16" name="Groupe 15">
            <a:extLst>
              <a:ext uri="{FF2B5EF4-FFF2-40B4-BE49-F238E27FC236}">
                <a16:creationId xmlns:a16="http://schemas.microsoft.com/office/drawing/2014/main" id="{20954ACF-C1BE-41AE-8EE0-E17B7153380A}"/>
              </a:ext>
            </a:extLst>
          </p:cNvPr>
          <p:cNvGrpSpPr/>
          <p:nvPr/>
        </p:nvGrpSpPr>
        <p:grpSpPr>
          <a:xfrm>
            <a:off x="4989327" y="3746350"/>
            <a:ext cx="2066925" cy="857761"/>
            <a:chOff x="4989327" y="3746350"/>
            <a:chExt cx="2066925" cy="857761"/>
          </a:xfrm>
        </p:grpSpPr>
        <p:sp>
          <p:nvSpPr>
            <p:cNvPr id="31" name="ZoneTexte 30">
              <a:extLst>
                <a:ext uri="{FF2B5EF4-FFF2-40B4-BE49-F238E27FC236}">
                  <a16:creationId xmlns:a16="http://schemas.microsoft.com/office/drawing/2014/main" id="{50F0B4CD-813A-49CE-8DBD-D1852A5F35B4}"/>
                </a:ext>
              </a:extLst>
            </p:cNvPr>
            <p:cNvSpPr txBox="1"/>
            <p:nvPr/>
          </p:nvSpPr>
          <p:spPr>
            <a:xfrm>
              <a:off x="4989327" y="4011412"/>
              <a:ext cx="2066925" cy="592699"/>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of the presale investors' allocations will be distributed at the TGE.
</a:t>
              </a:r>
              <a:endParaRPr lang="fr-FR" sz="1000" dirty="0">
                <a:solidFill>
                  <a:prstClr val="white">
                    <a:alpha val="75000"/>
                  </a:prstClr>
                </a:solidFill>
                <a:latin typeface="Urbane Light" panose="00000400000000000000" pitchFamily="50" charset="0"/>
              </a:endParaRPr>
            </a:p>
          </p:txBody>
        </p:sp>
        <p:sp>
          <p:nvSpPr>
            <p:cNvPr id="33" name="ZoneTexte 32">
              <a:extLst>
                <a:ext uri="{FF2B5EF4-FFF2-40B4-BE49-F238E27FC236}">
                  <a16:creationId xmlns:a16="http://schemas.microsoft.com/office/drawing/2014/main" id="{73DB3E4A-E2A4-45CA-B88C-E888FB15DB97}"/>
                </a:ext>
              </a:extLst>
            </p:cNvPr>
            <p:cNvSpPr txBox="1"/>
            <p:nvPr/>
          </p:nvSpPr>
          <p:spPr>
            <a:xfrm>
              <a:off x="4989328" y="3746350"/>
              <a:ext cx="718210"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10% </a:t>
              </a:r>
            </a:p>
          </p:txBody>
        </p:sp>
      </p:grpSp>
      <p:grpSp>
        <p:nvGrpSpPr>
          <p:cNvPr id="17" name="Groupe 16">
            <a:extLst>
              <a:ext uri="{FF2B5EF4-FFF2-40B4-BE49-F238E27FC236}">
                <a16:creationId xmlns:a16="http://schemas.microsoft.com/office/drawing/2014/main" id="{FCA172F8-FCCB-4F79-B9BA-842869372B2B}"/>
              </a:ext>
            </a:extLst>
          </p:cNvPr>
          <p:cNvGrpSpPr/>
          <p:nvPr/>
        </p:nvGrpSpPr>
        <p:grpSpPr>
          <a:xfrm>
            <a:off x="7555040" y="3746350"/>
            <a:ext cx="1282839" cy="857761"/>
            <a:chOff x="7555040" y="3746350"/>
            <a:chExt cx="1282839" cy="857761"/>
          </a:xfrm>
        </p:grpSpPr>
        <p:sp>
          <p:nvSpPr>
            <p:cNvPr id="34" name="ZoneTexte 33">
              <a:extLst>
                <a:ext uri="{FF2B5EF4-FFF2-40B4-BE49-F238E27FC236}">
                  <a16:creationId xmlns:a16="http://schemas.microsoft.com/office/drawing/2014/main" id="{F475ED31-ABB6-40AF-B718-360B488ED897}"/>
                </a:ext>
              </a:extLst>
            </p:cNvPr>
            <p:cNvSpPr txBox="1"/>
            <p:nvPr/>
          </p:nvSpPr>
          <p:spPr>
            <a:xfrm>
              <a:off x="7555040" y="4011412"/>
              <a:ext cx="1282839" cy="592699"/>
            </a:xfrm>
            <a:prstGeom prst="rect">
              <a:avLst/>
            </a:prstGeom>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1200"/>
                </a:spcAft>
                <a:buClrTx/>
                <a:buSzTx/>
                <a:buFontTx/>
                <a:buNone/>
                <a:tabLst>
                  <a:tab pos="3048000" algn="l"/>
                </a:tabLst>
                <a:defRPr/>
              </a:pPr>
              <a:r>
                <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rPr>
                <a:t>No</a:t>
              </a:r>
            </a:p>
          </p:txBody>
        </p:sp>
        <p:sp>
          <p:nvSpPr>
            <p:cNvPr id="35" name="ZoneTexte 34">
              <a:extLst>
                <a:ext uri="{FF2B5EF4-FFF2-40B4-BE49-F238E27FC236}">
                  <a16:creationId xmlns:a16="http://schemas.microsoft.com/office/drawing/2014/main" id="{311BA70D-FB5C-49DC-B16F-3913E2FA7CC2}"/>
                </a:ext>
              </a:extLst>
            </p:cNvPr>
            <p:cNvSpPr txBox="1"/>
            <p:nvPr/>
          </p:nvSpPr>
          <p:spPr>
            <a:xfrm>
              <a:off x="7555040" y="3746350"/>
              <a:ext cx="718210"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Cliff</a:t>
              </a:r>
            </a:p>
          </p:txBody>
        </p:sp>
      </p:grpSp>
      <p:grpSp>
        <p:nvGrpSpPr>
          <p:cNvPr id="18" name="Groupe 17">
            <a:extLst>
              <a:ext uri="{FF2B5EF4-FFF2-40B4-BE49-F238E27FC236}">
                <a16:creationId xmlns:a16="http://schemas.microsoft.com/office/drawing/2014/main" id="{DBEE00DF-9511-443E-9728-499C47C54B50}"/>
              </a:ext>
            </a:extLst>
          </p:cNvPr>
          <p:cNvGrpSpPr/>
          <p:nvPr/>
        </p:nvGrpSpPr>
        <p:grpSpPr>
          <a:xfrm>
            <a:off x="9441448" y="3746350"/>
            <a:ext cx="2053357" cy="857761"/>
            <a:chOff x="9441448" y="3746350"/>
            <a:chExt cx="2053357" cy="857761"/>
          </a:xfrm>
        </p:grpSpPr>
        <p:sp>
          <p:nvSpPr>
            <p:cNvPr id="36" name="ZoneTexte 35">
              <a:extLst>
                <a:ext uri="{FF2B5EF4-FFF2-40B4-BE49-F238E27FC236}">
                  <a16:creationId xmlns:a16="http://schemas.microsoft.com/office/drawing/2014/main" id="{1F2D983E-E83E-42C4-A6CA-44E437899811}"/>
                </a:ext>
              </a:extLst>
            </p:cNvPr>
            <p:cNvSpPr txBox="1"/>
            <p:nvPr/>
          </p:nvSpPr>
          <p:spPr>
            <a:xfrm>
              <a:off x="9441449" y="4011412"/>
              <a:ext cx="1798619" cy="592699"/>
            </a:xfrm>
            <a:prstGeom prst="rect">
              <a:avLst/>
            </a:prstGeom>
          </p:spPr>
          <p:txBody>
            <a:bodyPr wrap="square" lIns="0" tIns="0" rIns="0" bIns="0" rtlCol="0" anchor="t">
              <a:noAutofit/>
            </a:bodyPr>
            <a:lstStyle/>
            <a:p>
              <a:pPr lvl="0">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will be unlocked until all tokens are distributed over a period of 9 months.
</a:t>
              </a:r>
              <a:endPar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37" name="ZoneTexte 36">
              <a:extLst>
                <a:ext uri="{FF2B5EF4-FFF2-40B4-BE49-F238E27FC236}">
                  <a16:creationId xmlns:a16="http://schemas.microsoft.com/office/drawing/2014/main" id="{8FD596D6-BDDC-4F4B-B811-DBC94851C5C0}"/>
                </a:ext>
              </a:extLst>
            </p:cNvPr>
            <p:cNvSpPr txBox="1"/>
            <p:nvPr/>
          </p:nvSpPr>
          <p:spPr>
            <a:xfrm>
              <a:off x="9441448" y="3746350"/>
              <a:ext cx="2053357"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10% </a:t>
              </a:r>
              <a:r>
                <a:rPr lang="fr-FR" sz="1200" dirty="0">
                  <a:solidFill>
                    <a:prstClr val="white">
                      <a:alpha val="70000"/>
                    </a:prstClr>
                  </a:solidFill>
                </a:rPr>
                <a:t>/ </a:t>
              </a:r>
              <a:r>
                <a:rPr lang="fr-FR" sz="1200" dirty="0" err="1">
                  <a:solidFill>
                    <a:prstClr val="white">
                      <a:alpha val="70000"/>
                    </a:prstClr>
                  </a:solidFill>
                </a:rPr>
                <a:t>month</a:t>
              </a:r>
              <a:endParaRPr lang="fr-FR" sz="1200" dirty="0">
                <a:solidFill>
                  <a:prstClr val="white">
                    <a:alpha val="70000"/>
                  </a:prstClr>
                </a:solidFill>
              </a:endParaRPr>
            </a:p>
          </p:txBody>
        </p:sp>
      </p:grpSp>
      <p:grpSp>
        <p:nvGrpSpPr>
          <p:cNvPr id="19" name="Groupe 18">
            <a:extLst>
              <a:ext uri="{FF2B5EF4-FFF2-40B4-BE49-F238E27FC236}">
                <a16:creationId xmlns:a16="http://schemas.microsoft.com/office/drawing/2014/main" id="{59473C3A-823C-42B1-965F-EE3402EBA9BB}"/>
              </a:ext>
            </a:extLst>
          </p:cNvPr>
          <p:cNvGrpSpPr/>
          <p:nvPr/>
        </p:nvGrpSpPr>
        <p:grpSpPr>
          <a:xfrm>
            <a:off x="4989327" y="5175035"/>
            <a:ext cx="2066925" cy="857761"/>
            <a:chOff x="4989327" y="5175035"/>
            <a:chExt cx="2066925" cy="857761"/>
          </a:xfrm>
        </p:grpSpPr>
        <p:sp>
          <p:nvSpPr>
            <p:cNvPr id="39" name="ZoneTexte 38">
              <a:extLst>
                <a:ext uri="{FF2B5EF4-FFF2-40B4-BE49-F238E27FC236}">
                  <a16:creationId xmlns:a16="http://schemas.microsoft.com/office/drawing/2014/main" id="{544765F4-B8D4-4709-8F85-3B1D2A9057A5}"/>
                </a:ext>
              </a:extLst>
            </p:cNvPr>
            <p:cNvSpPr txBox="1"/>
            <p:nvPr/>
          </p:nvSpPr>
          <p:spPr>
            <a:xfrm>
              <a:off x="4989327" y="5440097"/>
              <a:ext cx="2066925" cy="592699"/>
            </a:xfrm>
            <a:prstGeom prst="rect">
              <a:avLst/>
            </a:prstGeom>
          </p:spPr>
          <p:txBody>
            <a:bodyPr wrap="square" lIns="0" tIns="0" rIns="0" bIns="0" rtlCol="0" anchor="t">
              <a:noAutofit/>
            </a:bodyPr>
            <a:lstStyle/>
            <a:p>
              <a:pPr lvl="0">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of the pre-sale investors’ allocations will be distributed at the TGE.
</a:t>
              </a:r>
              <a:endPar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41" name="ZoneTexte 40">
              <a:extLst>
                <a:ext uri="{FF2B5EF4-FFF2-40B4-BE49-F238E27FC236}">
                  <a16:creationId xmlns:a16="http://schemas.microsoft.com/office/drawing/2014/main" id="{49EE6D72-19EA-4366-B8F4-2DA438C2E4F7}"/>
                </a:ext>
              </a:extLst>
            </p:cNvPr>
            <p:cNvSpPr txBox="1"/>
            <p:nvPr/>
          </p:nvSpPr>
          <p:spPr>
            <a:xfrm>
              <a:off x="4989328" y="5175035"/>
              <a:ext cx="718210"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10% </a:t>
              </a:r>
            </a:p>
          </p:txBody>
        </p:sp>
      </p:grpSp>
      <p:grpSp>
        <p:nvGrpSpPr>
          <p:cNvPr id="20" name="Groupe 19">
            <a:extLst>
              <a:ext uri="{FF2B5EF4-FFF2-40B4-BE49-F238E27FC236}">
                <a16:creationId xmlns:a16="http://schemas.microsoft.com/office/drawing/2014/main" id="{476DF3E2-E3DA-4192-A569-9D7C1FFB0E0E}"/>
              </a:ext>
            </a:extLst>
          </p:cNvPr>
          <p:cNvGrpSpPr/>
          <p:nvPr/>
        </p:nvGrpSpPr>
        <p:grpSpPr>
          <a:xfrm>
            <a:off x="7555039" y="5175035"/>
            <a:ext cx="1350651" cy="857761"/>
            <a:chOff x="7555039" y="5175035"/>
            <a:chExt cx="1350651" cy="857761"/>
          </a:xfrm>
        </p:grpSpPr>
        <p:sp>
          <p:nvSpPr>
            <p:cNvPr id="42" name="ZoneTexte 41">
              <a:extLst>
                <a:ext uri="{FF2B5EF4-FFF2-40B4-BE49-F238E27FC236}">
                  <a16:creationId xmlns:a16="http://schemas.microsoft.com/office/drawing/2014/main" id="{B065CB0C-C865-485C-B2FB-D8868F1201B2}"/>
                </a:ext>
              </a:extLst>
            </p:cNvPr>
            <p:cNvSpPr txBox="1"/>
            <p:nvPr/>
          </p:nvSpPr>
          <p:spPr>
            <a:xfrm>
              <a:off x="7555039" y="5440097"/>
              <a:ext cx="1350651" cy="592699"/>
            </a:xfrm>
            <a:prstGeom prst="rect">
              <a:avLst/>
            </a:prstGeom>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1200"/>
                </a:spcAft>
                <a:buClrTx/>
                <a:buSzTx/>
                <a:buFontTx/>
                <a:buNone/>
                <a:tabLst>
                  <a:tab pos="3048000" algn="l"/>
                </a:tabLst>
                <a:defRPr/>
              </a:pPr>
              <a:r>
                <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rPr>
                <a:t>No</a:t>
              </a:r>
            </a:p>
          </p:txBody>
        </p:sp>
        <p:sp>
          <p:nvSpPr>
            <p:cNvPr id="43" name="ZoneTexte 42">
              <a:extLst>
                <a:ext uri="{FF2B5EF4-FFF2-40B4-BE49-F238E27FC236}">
                  <a16:creationId xmlns:a16="http://schemas.microsoft.com/office/drawing/2014/main" id="{9031D8C8-9C44-489E-9305-95C7E7C2DA73}"/>
                </a:ext>
              </a:extLst>
            </p:cNvPr>
            <p:cNvSpPr txBox="1"/>
            <p:nvPr/>
          </p:nvSpPr>
          <p:spPr>
            <a:xfrm>
              <a:off x="7555040" y="5175035"/>
              <a:ext cx="718210"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Cliff</a:t>
              </a:r>
            </a:p>
          </p:txBody>
        </p:sp>
      </p:grpSp>
      <p:grpSp>
        <p:nvGrpSpPr>
          <p:cNvPr id="22" name="Groupe 21">
            <a:extLst>
              <a:ext uri="{FF2B5EF4-FFF2-40B4-BE49-F238E27FC236}">
                <a16:creationId xmlns:a16="http://schemas.microsoft.com/office/drawing/2014/main" id="{C4390515-3FCA-423A-B68F-7A4E342E2D89}"/>
              </a:ext>
            </a:extLst>
          </p:cNvPr>
          <p:cNvGrpSpPr/>
          <p:nvPr/>
        </p:nvGrpSpPr>
        <p:grpSpPr>
          <a:xfrm>
            <a:off x="9441448" y="5175035"/>
            <a:ext cx="2053357" cy="857761"/>
            <a:chOff x="9441448" y="5175035"/>
            <a:chExt cx="2053357" cy="857761"/>
          </a:xfrm>
        </p:grpSpPr>
        <p:sp>
          <p:nvSpPr>
            <p:cNvPr id="44" name="ZoneTexte 43">
              <a:extLst>
                <a:ext uri="{FF2B5EF4-FFF2-40B4-BE49-F238E27FC236}">
                  <a16:creationId xmlns:a16="http://schemas.microsoft.com/office/drawing/2014/main" id="{64563FE8-1C92-464E-A9C3-7AAF89524EC6}"/>
                </a:ext>
              </a:extLst>
            </p:cNvPr>
            <p:cNvSpPr txBox="1"/>
            <p:nvPr/>
          </p:nvSpPr>
          <p:spPr>
            <a:xfrm>
              <a:off x="9441449" y="5440097"/>
              <a:ext cx="1798619" cy="592699"/>
            </a:xfrm>
            <a:prstGeom prst="rect">
              <a:avLst/>
            </a:prstGeom>
          </p:spPr>
          <p:txBody>
            <a:bodyPr wrap="square" lIns="0" tIns="0" rIns="0" bIns="0" rtlCol="0" anchor="t">
              <a:noAutofit/>
            </a:bodyPr>
            <a:lstStyle/>
            <a:p>
              <a:pPr lvl="0">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will be unlocked until all tokens are distributed over a period of 9 months.
</a:t>
              </a:r>
              <a:endPar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45" name="ZoneTexte 44">
              <a:extLst>
                <a:ext uri="{FF2B5EF4-FFF2-40B4-BE49-F238E27FC236}">
                  <a16:creationId xmlns:a16="http://schemas.microsoft.com/office/drawing/2014/main" id="{D34E9F26-C5BA-49B0-9883-9899CB534FA8}"/>
                </a:ext>
              </a:extLst>
            </p:cNvPr>
            <p:cNvSpPr txBox="1"/>
            <p:nvPr/>
          </p:nvSpPr>
          <p:spPr>
            <a:xfrm>
              <a:off x="9441448" y="5175035"/>
              <a:ext cx="2053357"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10% </a:t>
              </a:r>
              <a:r>
                <a:rPr lang="fr-FR" sz="1200" dirty="0">
                  <a:solidFill>
                    <a:prstClr val="white">
                      <a:alpha val="70000"/>
                    </a:prstClr>
                  </a:solidFill>
                </a:rPr>
                <a:t>/ </a:t>
              </a:r>
              <a:r>
                <a:rPr lang="fr-FR" sz="1200" dirty="0" err="1">
                  <a:solidFill>
                    <a:prstClr val="white">
                      <a:alpha val="70000"/>
                    </a:prstClr>
                  </a:solidFill>
                </a:rPr>
                <a:t>month</a:t>
              </a:r>
              <a:endParaRPr lang="fr-FR" sz="1200" dirty="0">
                <a:solidFill>
                  <a:prstClr val="white">
                    <a:alpha val="70000"/>
                  </a:prstClr>
                </a:solidFill>
              </a:endParaRPr>
            </a:p>
          </p:txBody>
        </p:sp>
      </p:grpSp>
      <p:sp>
        <p:nvSpPr>
          <p:cNvPr id="23" name="ZoneTexte 22">
            <a:extLst>
              <a:ext uri="{FF2B5EF4-FFF2-40B4-BE49-F238E27FC236}">
                <a16:creationId xmlns:a16="http://schemas.microsoft.com/office/drawing/2014/main" id="{79596408-DF33-41A7-83DA-0B88A71EBDF2}"/>
              </a:ext>
            </a:extLst>
          </p:cNvPr>
          <p:cNvSpPr txBox="1"/>
          <p:nvPr/>
        </p:nvSpPr>
        <p:spPr>
          <a:xfrm>
            <a:off x="4989328" y="2002245"/>
            <a:ext cx="599466" cy="161710"/>
          </a:xfrm>
          <a:prstGeom prst="roundRect">
            <a:avLst>
              <a:gd name="adj" fmla="val 50000"/>
            </a:avLst>
          </a:prstGeom>
          <a:solidFill>
            <a:schemeClr val="accent1"/>
          </a:solid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0" eaLnBrk="1" fontAlgn="auto" latinLnBrk="0" hangingPunct="1">
              <a:spcBef>
                <a:spcPts val="0"/>
              </a:spcBef>
              <a:buClrTx/>
              <a:buSzTx/>
              <a:buFontTx/>
              <a:buNone/>
              <a:tabLst/>
              <a:defRPr/>
            </a:pPr>
            <a:r>
              <a:rPr kumimoji="0" lang="fr-FR" sz="700" b="0" i="0" u="none" strike="noStrike" kern="1200" cap="none" spc="0" normalizeH="0" baseline="0" noProof="0" dirty="0">
                <a:ln>
                  <a:noFill/>
                </a:ln>
                <a:solidFill>
                  <a:srgbClr val="000B05"/>
                </a:solidFill>
                <a:effectLst/>
                <a:uLnTx/>
                <a:uFillTx/>
                <a:latin typeface="Urbane Demi Bold" panose="00000700000000000000" pitchFamily="2" charset="0"/>
              </a:rPr>
              <a:t>ROUND 1 </a:t>
            </a:r>
          </a:p>
        </p:txBody>
      </p:sp>
      <p:cxnSp>
        <p:nvCxnSpPr>
          <p:cNvPr id="3" name="Connecteur droit 2">
            <a:extLst>
              <a:ext uri="{FF2B5EF4-FFF2-40B4-BE49-F238E27FC236}">
                <a16:creationId xmlns:a16="http://schemas.microsoft.com/office/drawing/2014/main" id="{DBB62AE8-87BF-46CF-9799-014F354E0CA6}"/>
              </a:ext>
            </a:extLst>
          </p:cNvPr>
          <p:cNvCxnSpPr/>
          <p:nvPr/>
        </p:nvCxnSpPr>
        <p:spPr>
          <a:xfrm>
            <a:off x="5712643" y="2083578"/>
            <a:ext cx="5439360" cy="0"/>
          </a:xfrm>
          <a:prstGeom prst="line">
            <a:avLst/>
          </a:prstGeom>
          <a:ln cap="rnd">
            <a:solidFill>
              <a:schemeClr val="accent1">
                <a:alpha val="58000"/>
              </a:schemeClr>
            </a:solidFill>
            <a:round/>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875EB63D-6FB4-406E-96A0-47736B42A7D3}"/>
              </a:ext>
            </a:extLst>
          </p:cNvPr>
          <p:cNvSpPr txBox="1"/>
          <p:nvPr/>
        </p:nvSpPr>
        <p:spPr>
          <a:xfrm>
            <a:off x="4989328" y="3455772"/>
            <a:ext cx="599466" cy="161710"/>
          </a:xfrm>
          <a:prstGeom prst="roundRect">
            <a:avLst>
              <a:gd name="adj" fmla="val 50000"/>
            </a:avLst>
          </a:prstGeom>
          <a:solidFill>
            <a:schemeClr val="accent1"/>
          </a:solid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0" eaLnBrk="1" fontAlgn="auto" latinLnBrk="0" hangingPunct="1">
              <a:spcBef>
                <a:spcPts val="0"/>
              </a:spcBef>
              <a:buClrTx/>
              <a:buSzTx/>
              <a:buFontTx/>
              <a:buNone/>
              <a:tabLst/>
              <a:defRPr/>
            </a:pPr>
            <a:r>
              <a:rPr kumimoji="0" lang="fr-FR" sz="700" b="0" i="0" u="none" strike="noStrike" kern="1200" cap="none" spc="0" normalizeH="0" baseline="0" noProof="0" dirty="0">
                <a:ln>
                  <a:noFill/>
                </a:ln>
                <a:solidFill>
                  <a:srgbClr val="000B05"/>
                </a:solidFill>
                <a:effectLst/>
                <a:uLnTx/>
                <a:uFillTx/>
                <a:latin typeface="Urbane Demi Bold" panose="00000700000000000000" pitchFamily="2" charset="0"/>
              </a:rPr>
              <a:t>ROUND 2 </a:t>
            </a:r>
          </a:p>
        </p:txBody>
      </p:sp>
      <p:cxnSp>
        <p:nvCxnSpPr>
          <p:cNvPr id="38" name="Connecteur droit 37">
            <a:extLst>
              <a:ext uri="{FF2B5EF4-FFF2-40B4-BE49-F238E27FC236}">
                <a16:creationId xmlns:a16="http://schemas.microsoft.com/office/drawing/2014/main" id="{EBD7B3F3-8ECC-4DF3-A348-29089FB429B3}"/>
              </a:ext>
            </a:extLst>
          </p:cNvPr>
          <p:cNvCxnSpPr>
            <a:cxnSpLocks/>
          </p:cNvCxnSpPr>
          <p:nvPr/>
        </p:nvCxnSpPr>
        <p:spPr>
          <a:xfrm>
            <a:off x="5712643" y="3537311"/>
            <a:ext cx="5439360" cy="0"/>
          </a:xfrm>
          <a:prstGeom prst="line">
            <a:avLst/>
          </a:prstGeom>
          <a:ln cap="rnd">
            <a:solidFill>
              <a:schemeClr val="accent1">
                <a:alpha val="58000"/>
              </a:schemeClr>
            </a:solidFill>
            <a:round/>
          </a:ln>
        </p:spPr>
        <p:style>
          <a:lnRef idx="1">
            <a:schemeClr val="accent1"/>
          </a:lnRef>
          <a:fillRef idx="0">
            <a:schemeClr val="accent1"/>
          </a:fillRef>
          <a:effectRef idx="0">
            <a:schemeClr val="accent1"/>
          </a:effectRef>
          <a:fontRef idx="minor">
            <a:schemeClr val="tx1"/>
          </a:fontRef>
        </p:style>
      </p:cxnSp>
      <p:sp>
        <p:nvSpPr>
          <p:cNvPr id="40" name="ZoneTexte 39">
            <a:extLst>
              <a:ext uri="{FF2B5EF4-FFF2-40B4-BE49-F238E27FC236}">
                <a16:creationId xmlns:a16="http://schemas.microsoft.com/office/drawing/2014/main" id="{DEE7D17B-667B-437E-96DE-AED1AFF566E4}"/>
              </a:ext>
            </a:extLst>
          </p:cNvPr>
          <p:cNvSpPr txBox="1"/>
          <p:nvPr/>
        </p:nvSpPr>
        <p:spPr>
          <a:xfrm>
            <a:off x="4989328" y="4885141"/>
            <a:ext cx="599466" cy="161710"/>
          </a:xfrm>
          <a:prstGeom prst="roundRect">
            <a:avLst>
              <a:gd name="adj" fmla="val 50000"/>
            </a:avLst>
          </a:prstGeom>
          <a:solidFill>
            <a:schemeClr val="accent1"/>
          </a:solid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rtl="0" eaLnBrk="1" fontAlgn="auto" latinLnBrk="0" hangingPunct="1">
              <a:spcBef>
                <a:spcPts val="0"/>
              </a:spcBef>
              <a:buClrTx/>
              <a:buSzTx/>
              <a:buFontTx/>
              <a:buNone/>
              <a:tabLst/>
              <a:defRPr/>
            </a:pPr>
            <a:r>
              <a:rPr kumimoji="0" lang="fr-FR" sz="700" b="0" i="0" u="none" strike="noStrike" kern="1200" cap="none" spc="0" normalizeH="0" baseline="0" noProof="0" dirty="0">
                <a:ln>
                  <a:noFill/>
                </a:ln>
                <a:solidFill>
                  <a:srgbClr val="000B05"/>
                </a:solidFill>
                <a:effectLst/>
                <a:uLnTx/>
                <a:uFillTx/>
                <a:latin typeface="Urbane Demi Bold" panose="00000700000000000000" pitchFamily="2" charset="0"/>
              </a:rPr>
              <a:t>ROUND 3</a:t>
            </a:r>
          </a:p>
        </p:txBody>
      </p:sp>
      <p:cxnSp>
        <p:nvCxnSpPr>
          <p:cNvPr id="46" name="Connecteur droit 45">
            <a:extLst>
              <a:ext uri="{FF2B5EF4-FFF2-40B4-BE49-F238E27FC236}">
                <a16:creationId xmlns:a16="http://schemas.microsoft.com/office/drawing/2014/main" id="{26ABBEFD-86E9-4528-80BD-5176F9C45FBC}"/>
              </a:ext>
            </a:extLst>
          </p:cNvPr>
          <p:cNvCxnSpPr/>
          <p:nvPr/>
        </p:nvCxnSpPr>
        <p:spPr>
          <a:xfrm>
            <a:off x="5712643" y="4965996"/>
            <a:ext cx="5439360" cy="0"/>
          </a:xfrm>
          <a:prstGeom prst="line">
            <a:avLst/>
          </a:prstGeom>
          <a:ln cap="rnd">
            <a:solidFill>
              <a:schemeClr val="accent1">
                <a:alpha val="58000"/>
              </a:schemeClr>
            </a:solidFill>
            <a:round/>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C5E7F0B6-AD5A-4E7B-982B-CC41DFFA1807}"/>
              </a:ext>
            </a:extLst>
          </p:cNvPr>
          <p:cNvGrpSpPr/>
          <p:nvPr/>
        </p:nvGrpSpPr>
        <p:grpSpPr>
          <a:xfrm>
            <a:off x="743869" y="1839924"/>
            <a:ext cx="3066131" cy="857761"/>
            <a:chOff x="743869" y="1839924"/>
            <a:chExt cx="3066131" cy="857761"/>
          </a:xfrm>
        </p:grpSpPr>
        <p:sp>
          <p:nvSpPr>
            <p:cNvPr id="49" name="ZoneTexte 48">
              <a:extLst>
                <a:ext uri="{FF2B5EF4-FFF2-40B4-BE49-F238E27FC236}">
                  <a16:creationId xmlns:a16="http://schemas.microsoft.com/office/drawing/2014/main" id="{4E3E76F7-3FCB-411F-8943-4EB5D43D2C5D}"/>
                </a:ext>
              </a:extLst>
            </p:cNvPr>
            <p:cNvSpPr txBox="1"/>
            <p:nvPr/>
          </p:nvSpPr>
          <p:spPr>
            <a:xfrm>
              <a:off x="743869" y="2104986"/>
              <a:ext cx="3066131" cy="592699"/>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of the management team’s, advisors’ and private sales investors’ allocations will be distributed at the TGE.
</a:t>
              </a:r>
              <a:endPar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50" name="ZoneTexte 49">
              <a:extLst>
                <a:ext uri="{FF2B5EF4-FFF2-40B4-BE49-F238E27FC236}">
                  <a16:creationId xmlns:a16="http://schemas.microsoft.com/office/drawing/2014/main" id="{94F06A7F-4C62-4552-A872-29879F77558B}"/>
                </a:ext>
              </a:extLst>
            </p:cNvPr>
            <p:cNvSpPr txBox="1"/>
            <p:nvPr/>
          </p:nvSpPr>
          <p:spPr>
            <a:xfrm>
              <a:off x="743869" y="1839924"/>
              <a:ext cx="1551655"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4% </a:t>
              </a:r>
            </a:p>
          </p:txBody>
        </p:sp>
      </p:grpSp>
      <p:grpSp>
        <p:nvGrpSpPr>
          <p:cNvPr id="4" name="Groupe 3">
            <a:extLst>
              <a:ext uri="{FF2B5EF4-FFF2-40B4-BE49-F238E27FC236}">
                <a16:creationId xmlns:a16="http://schemas.microsoft.com/office/drawing/2014/main" id="{529DCF14-ED82-4C88-B64F-62ACDC226C35}"/>
              </a:ext>
            </a:extLst>
          </p:cNvPr>
          <p:cNvGrpSpPr/>
          <p:nvPr/>
        </p:nvGrpSpPr>
        <p:grpSpPr>
          <a:xfrm>
            <a:off x="739075" y="2846503"/>
            <a:ext cx="3223325" cy="857761"/>
            <a:chOff x="739075" y="2846503"/>
            <a:chExt cx="3223325" cy="857761"/>
          </a:xfrm>
        </p:grpSpPr>
        <p:sp>
          <p:nvSpPr>
            <p:cNvPr id="56" name="ZoneTexte 55">
              <a:extLst>
                <a:ext uri="{FF2B5EF4-FFF2-40B4-BE49-F238E27FC236}">
                  <a16:creationId xmlns:a16="http://schemas.microsoft.com/office/drawing/2014/main" id="{D184A5E1-2025-454B-B037-F982E934B393}"/>
                </a:ext>
              </a:extLst>
            </p:cNvPr>
            <p:cNvSpPr txBox="1"/>
            <p:nvPr/>
          </p:nvSpPr>
          <p:spPr>
            <a:xfrm>
              <a:off x="739076" y="3111565"/>
              <a:ext cx="3223324" cy="592699"/>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of the remaining tokens are subject to a 12-month lock-up period and 3% will be released each month until all tokens are distributed.
</a:t>
              </a:r>
              <a:endParaRPr lang="fr-FR" sz="1000" dirty="0">
                <a:solidFill>
                  <a:prstClr val="white">
                    <a:alpha val="75000"/>
                  </a:prstClr>
                </a:solidFill>
                <a:latin typeface="Urbane Light" panose="00000400000000000000" pitchFamily="50" charset="0"/>
              </a:endParaRPr>
            </a:p>
          </p:txBody>
        </p:sp>
        <p:sp>
          <p:nvSpPr>
            <p:cNvPr id="57" name="ZoneTexte 56">
              <a:extLst>
                <a:ext uri="{FF2B5EF4-FFF2-40B4-BE49-F238E27FC236}">
                  <a16:creationId xmlns:a16="http://schemas.microsoft.com/office/drawing/2014/main" id="{8A9AC7B6-7F9C-4984-853B-67F8268C41FE}"/>
                </a:ext>
              </a:extLst>
            </p:cNvPr>
            <p:cNvSpPr txBox="1"/>
            <p:nvPr/>
          </p:nvSpPr>
          <p:spPr>
            <a:xfrm>
              <a:off x="739075" y="2846503"/>
              <a:ext cx="1551655"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20000"/>
                </a:lnSpc>
                <a:spcAft>
                  <a:spcPts val="600"/>
                </a:spcAft>
                <a:defRPr/>
              </a:pPr>
              <a:r>
                <a:rPr lang="fr-FR" sz="1200" dirty="0">
                  <a:solidFill>
                    <a:prstClr val="white"/>
                  </a:solidFill>
                  <a:latin typeface="Urbane Medium" panose="00000600000000000000" pitchFamily="2" charset="0"/>
                </a:rPr>
                <a:t>96% </a:t>
              </a:r>
            </a:p>
          </p:txBody>
        </p:sp>
      </p:grpSp>
      <p:grpSp>
        <p:nvGrpSpPr>
          <p:cNvPr id="6" name="Groupe 5">
            <a:extLst>
              <a:ext uri="{FF2B5EF4-FFF2-40B4-BE49-F238E27FC236}">
                <a16:creationId xmlns:a16="http://schemas.microsoft.com/office/drawing/2014/main" id="{7D1124C0-AD60-480B-B5CD-55404DE11B82}"/>
              </a:ext>
            </a:extLst>
          </p:cNvPr>
          <p:cNvGrpSpPr/>
          <p:nvPr/>
        </p:nvGrpSpPr>
        <p:grpSpPr>
          <a:xfrm>
            <a:off x="743869" y="4542818"/>
            <a:ext cx="2929569" cy="857761"/>
            <a:chOff x="743869" y="4542818"/>
            <a:chExt cx="2929569" cy="857761"/>
          </a:xfrm>
        </p:grpSpPr>
        <p:sp>
          <p:nvSpPr>
            <p:cNvPr id="59" name="ZoneTexte 58">
              <a:extLst>
                <a:ext uri="{FF2B5EF4-FFF2-40B4-BE49-F238E27FC236}">
                  <a16:creationId xmlns:a16="http://schemas.microsoft.com/office/drawing/2014/main" id="{45A0AD70-6142-47F5-BCB3-CBF2E21E7FCF}"/>
                </a:ext>
              </a:extLst>
            </p:cNvPr>
            <p:cNvSpPr txBox="1"/>
            <p:nvPr/>
          </p:nvSpPr>
          <p:spPr>
            <a:xfrm>
              <a:off x="743870" y="4807880"/>
              <a:ext cx="2929568" cy="592699"/>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of the investors’ allocations will be distributed at the TGE during the presale.
</a:t>
              </a:r>
              <a:endParaRPr lang="fr-FR" sz="1000" dirty="0">
                <a:solidFill>
                  <a:prstClr val="white">
                    <a:alpha val="75000"/>
                  </a:prstClr>
                </a:solidFill>
                <a:latin typeface="Urbane Light" panose="00000400000000000000" pitchFamily="50" charset="0"/>
              </a:endParaRPr>
            </a:p>
          </p:txBody>
        </p:sp>
        <p:sp>
          <p:nvSpPr>
            <p:cNvPr id="60" name="ZoneTexte 59">
              <a:extLst>
                <a:ext uri="{FF2B5EF4-FFF2-40B4-BE49-F238E27FC236}">
                  <a16:creationId xmlns:a16="http://schemas.microsoft.com/office/drawing/2014/main" id="{A7EFD80C-BA64-40EA-9FBE-F9C8425FC1E3}"/>
                </a:ext>
              </a:extLst>
            </p:cNvPr>
            <p:cNvSpPr txBox="1"/>
            <p:nvPr/>
          </p:nvSpPr>
          <p:spPr>
            <a:xfrm>
              <a:off x="743869" y="4542818"/>
              <a:ext cx="1551655"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20000"/>
                </a:lnSpc>
                <a:spcBef>
                  <a:spcPts val="0"/>
                </a:spcBef>
                <a:spcAft>
                  <a:spcPts val="60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7% </a:t>
              </a:r>
            </a:p>
          </p:txBody>
        </p:sp>
      </p:grpSp>
      <p:grpSp>
        <p:nvGrpSpPr>
          <p:cNvPr id="11" name="Groupe 10">
            <a:extLst>
              <a:ext uri="{FF2B5EF4-FFF2-40B4-BE49-F238E27FC236}">
                <a16:creationId xmlns:a16="http://schemas.microsoft.com/office/drawing/2014/main" id="{846C7E9A-0F95-4DDA-9604-F87A6E227027}"/>
              </a:ext>
            </a:extLst>
          </p:cNvPr>
          <p:cNvGrpSpPr/>
          <p:nvPr/>
        </p:nvGrpSpPr>
        <p:grpSpPr>
          <a:xfrm>
            <a:off x="739075" y="5416047"/>
            <a:ext cx="3223325" cy="1003803"/>
            <a:chOff x="739075" y="5416047"/>
            <a:chExt cx="3223325" cy="1003803"/>
          </a:xfrm>
        </p:grpSpPr>
        <p:sp>
          <p:nvSpPr>
            <p:cNvPr id="62" name="ZoneTexte 61">
              <a:extLst>
                <a:ext uri="{FF2B5EF4-FFF2-40B4-BE49-F238E27FC236}">
                  <a16:creationId xmlns:a16="http://schemas.microsoft.com/office/drawing/2014/main" id="{E79A4700-C023-4DB6-9214-D8A93EB811B6}"/>
                </a:ext>
              </a:extLst>
            </p:cNvPr>
            <p:cNvSpPr txBox="1"/>
            <p:nvPr/>
          </p:nvSpPr>
          <p:spPr>
            <a:xfrm>
              <a:off x="739076" y="5681109"/>
              <a:ext cx="3223324" cy="738741"/>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of the remaining tokens are subject to a cliff period of 12 months. Finally, 3% will be unlocked each month until all tokens are distributed.
</a:t>
              </a:r>
              <a:endParaRPr lang="fr-FR" sz="1000" dirty="0">
                <a:solidFill>
                  <a:prstClr val="white">
                    <a:alpha val="75000"/>
                  </a:prstClr>
                </a:solidFill>
                <a:latin typeface="Urbane Light" panose="00000400000000000000" pitchFamily="50" charset="0"/>
              </a:endParaRPr>
            </a:p>
          </p:txBody>
        </p:sp>
        <p:sp>
          <p:nvSpPr>
            <p:cNvPr id="63" name="ZoneTexte 62">
              <a:extLst>
                <a:ext uri="{FF2B5EF4-FFF2-40B4-BE49-F238E27FC236}">
                  <a16:creationId xmlns:a16="http://schemas.microsoft.com/office/drawing/2014/main" id="{708E1BEF-03A2-4F6F-B8AF-CAE49FBAD925}"/>
                </a:ext>
              </a:extLst>
            </p:cNvPr>
            <p:cNvSpPr txBox="1"/>
            <p:nvPr/>
          </p:nvSpPr>
          <p:spPr>
            <a:xfrm>
              <a:off x="739075" y="5416047"/>
              <a:ext cx="1551655" cy="238636"/>
            </a:xfrm>
            <a:prstGeom prst="rect">
              <a:avLst/>
            </a:prstGeom>
            <a:no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20000"/>
                </a:lnSpc>
                <a:spcAft>
                  <a:spcPts val="600"/>
                </a:spcAft>
                <a:defRPr/>
              </a:pPr>
              <a:r>
                <a:rPr lang="fr-FR" sz="1200" dirty="0">
                  <a:solidFill>
                    <a:prstClr val="white"/>
                  </a:solidFill>
                  <a:latin typeface="Urbane Medium" panose="00000600000000000000" pitchFamily="2" charset="0"/>
                </a:rPr>
                <a:t>93% </a:t>
              </a:r>
            </a:p>
          </p:txBody>
        </p:sp>
      </p:grpSp>
    </p:spTree>
    <p:extLst>
      <p:ext uri="{BB962C8B-B14F-4D97-AF65-F5344CB8AC3E}">
        <p14:creationId xmlns:p14="http://schemas.microsoft.com/office/powerpoint/2010/main" val="34326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750"/>
                                        <p:tgtEl>
                                          <p:spTgt spid="83"/>
                                        </p:tgtEl>
                                      </p:cBhvr>
                                    </p:animEffect>
                                  </p:childTnLst>
                                </p:cTn>
                              </p:par>
                              <p:par>
                                <p:cTn id="8" presetID="6" presetClass="emph" presetSubtype="0" fill="hold" nodeType="withEffect">
                                  <p:stCondLst>
                                    <p:cond delay="0"/>
                                  </p:stCondLst>
                                  <p:childTnLst>
                                    <p:animScale>
                                      <p:cBhvr>
                                        <p:cTn id="9" dur="10" fill="hold"/>
                                        <p:tgtEl>
                                          <p:spTgt spid="83"/>
                                        </p:tgtEl>
                                      </p:cBhvr>
                                      <p:by x="150000" y="150000"/>
                                    </p:animScale>
                                  </p:childTnLst>
                                </p:cTn>
                              </p:par>
                              <p:par>
                                <p:cTn id="10" presetID="6" presetClass="emph" presetSubtype="0" decel="100000" fill="hold" nodeType="withEffect">
                                  <p:stCondLst>
                                    <p:cond delay="0"/>
                                  </p:stCondLst>
                                  <p:childTnLst>
                                    <p:animScale>
                                      <p:cBhvr>
                                        <p:cTn id="11" dur="2000" fill="hold"/>
                                        <p:tgtEl>
                                          <p:spTgt spid="83"/>
                                        </p:tgtEl>
                                      </p:cBhvr>
                                      <p:by x="66700" y="66700"/>
                                    </p:animScale>
                                  </p:childTnLst>
                                </p:cTn>
                              </p:par>
                              <p:par>
                                <p:cTn id="12" presetID="10" presetClass="entr" presetSubtype="0" fill="hold" grpId="0" nodeType="withEffect">
                                  <p:stCondLst>
                                    <p:cond delay="250"/>
                                  </p:stCondLst>
                                  <p:childTnLst>
                                    <p:set>
                                      <p:cBhvr>
                                        <p:cTn id="13" dur="1" fill="hold">
                                          <p:stCondLst>
                                            <p:cond delay="0"/>
                                          </p:stCondLst>
                                        </p:cTn>
                                        <p:tgtEl>
                                          <p:spTgt spid="75">
                                            <p:txEl>
                                              <p:pRg st="0" end="0"/>
                                            </p:txEl>
                                          </p:spTgt>
                                        </p:tgtEl>
                                        <p:attrNameLst>
                                          <p:attrName>style.visibility</p:attrName>
                                        </p:attrNameLst>
                                      </p:cBhvr>
                                      <p:to>
                                        <p:strVal val="visible"/>
                                      </p:to>
                                    </p:set>
                                    <p:animEffect transition="in" filter="fade">
                                      <p:cBhvr>
                                        <p:cTn id="14" dur="500"/>
                                        <p:tgtEl>
                                          <p:spTgt spid="75">
                                            <p:txEl>
                                              <p:pRg st="0" end="0"/>
                                            </p:txEl>
                                          </p:spTgt>
                                        </p:tgtEl>
                                      </p:cBhvr>
                                    </p:animEffect>
                                  </p:childTnLst>
                                </p:cTn>
                              </p:par>
                              <p:par>
                                <p:cTn id="15" presetID="42" presetClass="path" presetSubtype="0" decel="100000" fill="hold" grpId="1" nodeType="withEffect">
                                  <p:stCondLst>
                                    <p:cond delay="250"/>
                                  </p:stCondLst>
                                  <p:childTnLst>
                                    <p:animMotion origin="layout" path="M -3.125E-6 0.04814 L -3.125E-6 4.81481E-6 " pathEditMode="relative" rAng="0" ptsTypes="AA">
                                      <p:cBhvr>
                                        <p:cTn id="16" dur="1000" fill="hold"/>
                                        <p:tgtEl>
                                          <p:spTgt spid="75">
                                            <p:txEl>
                                              <p:pRg st="0" end="0"/>
                                            </p:txEl>
                                          </p:spTgt>
                                        </p:tgtEl>
                                        <p:attrNameLst>
                                          <p:attrName>ppt_x</p:attrName>
                                          <p:attrName>ppt_y</p:attrName>
                                        </p:attrNameLst>
                                      </p:cBhvr>
                                      <p:rCtr x="0" y="-2407"/>
                                    </p:animMotion>
                                  </p:childTnLst>
                                </p:cTn>
                              </p:par>
                              <p:par>
                                <p:cTn id="17" presetID="10" presetClass="entr" presetSubtype="0" fill="hold" grpId="0" nodeType="withEffect">
                                  <p:stCondLst>
                                    <p:cond delay="750"/>
                                  </p:stCondLst>
                                  <p:childTnLst>
                                    <p:set>
                                      <p:cBhvr>
                                        <p:cTn id="18" dur="1" fill="hold">
                                          <p:stCondLst>
                                            <p:cond delay="0"/>
                                          </p:stCondLst>
                                        </p:cTn>
                                        <p:tgtEl>
                                          <p:spTgt spid="82">
                                            <p:txEl>
                                              <p:pRg st="0" end="0"/>
                                            </p:txEl>
                                          </p:spTgt>
                                        </p:tgtEl>
                                        <p:attrNameLst>
                                          <p:attrName>style.visibility</p:attrName>
                                        </p:attrNameLst>
                                      </p:cBhvr>
                                      <p:to>
                                        <p:strVal val="visible"/>
                                      </p:to>
                                    </p:set>
                                    <p:animEffect transition="in" filter="fade">
                                      <p:cBhvr>
                                        <p:cTn id="19" dur="500"/>
                                        <p:tgtEl>
                                          <p:spTgt spid="82">
                                            <p:txEl>
                                              <p:pRg st="0" end="0"/>
                                            </p:txEl>
                                          </p:spTgt>
                                        </p:tgtEl>
                                      </p:cBhvr>
                                    </p:animEffect>
                                  </p:childTnLst>
                                </p:cTn>
                              </p:par>
                              <p:par>
                                <p:cTn id="20" presetID="42" presetClass="path" presetSubtype="0" decel="100000" fill="hold" grpId="1" nodeType="withEffect">
                                  <p:stCondLst>
                                    <p:cond delay="750"/>
                                  </p:stCondLst>
                                  <p:childTnLst>
                                    <p:animMotion origin="layout" path="M 8.33333E-7 0.04815 L 8.33333E-7 2.96296E-6 " pathEditMode="relative" rAng="0" ptsTypes="AA">
                                      <p:cBhvr>
                                        <p:cTn id="21" dur="1000" fill="hold"/>
                                        <p:tgtEl>
                                          <p:spTgt spid="82">
                                            <p:txEl>
                                              <p:pRg st="0" end="0"/>
                                            </p:txEl>
                                          </p:spTgt>
                                        </p:tgtEl>
                                        <p:attrNameLst>
                                          <p:attrName>ppt_x</p:attrName>
                                          <p:attrName>ppt_y</p:attrName>
                                        </p:attrNameLst>
                                      </p:cBhvr>
                                      <p:rCtr x="0" y="-2407"/>
                                    </p:animMotion>
                                  </p:childTnLst>
                                </p:cTn>
                              </p:par>
                              <p:par>
                                <p:cTn id="22" presetID="10" presetClass="entr" presetSubtype="0" fill="hold" nodeType="withEffect">
                                  <p:stCondLst>
                                    <p:cond delay="35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42" presetClass="path" presetSubtype="0" decel="100000" fill="hold" nodeType="withEffect">
                                  <p:stCondLst>
                                    <p:cond delay="350"/>
                                  </p:stCondLst>
                                  <p:childTnLst>
                                    <p:animMotion origin="layout" path="M -2.29167E-6 0.04815 L -2.29167E-6 -1.85185E-6 " pathEditMode="relative" rAng="0" ptsTypes="AA">
                                      <p:cBhvr>
                                        <p:cTn id="26" dur="1000" fill="hold"/>
                                        <p:tgtEl>
                                          <p:spTgt spid="2"/>
                                        </p:tgtEl>
                                        <p:attrNameLst>
                                          <p:attrName>ppt_x</p:attrName>
                                          <p:attrName>ppt_y</p:attrName>
                                        </p:attrNameLst>
                                      </p:cBhvr>
                                      <p:rCtr x="0" y="-2407"/>
                                    </p:animMotion>
                                  </p:childTnLst>
                                </p:cTn>
                              </p:par>
                              <p:par>
                                <p:cTn id="27" presetID="10" presetClass="entr" presetSubtype="0" fill="hold" nodeType="withEffect">
                                  <p:stCondLst>
                                    <p:cond delay="6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42" presetClass="path" presetSubtype="0" decel="100000" fill="hold" nodeType="withEffect">
                                  <p:stCondLst>
                                    <p:cond delay="600"/>
                                  </p:stCondLst>
                                  <p:childTnLst>
                                    <p:animMotion origin="layout" path="M -2.29167E-6 0.04815 L -2.29167E-6 -1.85185E-6 " pathEditMode="relative" rAng="0" ptsTypes="AA">
                                      <p:cBhvr>
                                        <p:cTn id="31" dur="1000" fill="hold"/>
                                        <p:tgtEl>
                                          <p:spTgt spid="6"/>
                                        </p:tgtEl>
                                        <p:attrNameLst>
                                          <p:attrName>ppt_x</p:attrName>
                                          <p:attrName>ppt_y</p:attrName>
                                        </p:attrNameLst>
                                      </p:cBhvr>
                                      <p:rCtr x="0" y="-2407"/>
                                    </p:animMotion>
                                  </p:childTnLst>
                                </p:cTn>
                              </p:par>
                              <p:par>
                                <p:cTn id="32" presetID="10" presetClass="entr" presetSubtype="0" fill="hold" nodeType="withEffect">
                                  <p:stCondLst>
                                    <p:cond delay="6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42" presetClass="path" presetSubtype="0" decel="100000" fill="hold" nodeType="withEffect">
                                  <p:stCondLst>
                                    <p:cond delay="600"/>
                                  </p:stCondLst>
                                  <p:childTnLst>
                                    <p:animMotion origin="layout" path="M -2.29167E-6 0.04815 L -2.29167E-6 -1.85185E-6 " pathEditMode="relative" rAng="0" ptsTypes="AA">
                                      <p:cBhvr>
                                        <p:cTn id="36" dur="1000" fill="hold"/>
                                        <p:tgtEl>
                                          <p:spTgt spid="11"/>
                                        </p:tgtEl>
                                        <p:attrNameLst>
                                          <p:attrName>ppt_x</p:attrName>
                                          <p:attrName>ppt_y</p:attrName>
                                        </p:attrNameLst>
                                      </p:cBhvr>
                                      <p:rCtr x="0" y="-2407"/>
                                    </p:animMotion>
                                  </p:childTnLst>
                                </p:cTn>
                              </p:par>
                              <p:par>
                                <p:cTn id="37" presetID="10" presetClass="entr" presetSubtype="0" fill="hold" nodeType="withEffect">
                                  <p:stCondLst>
                                    <p:cond delay="105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42" presetClass="path" presetSubtype="0" decel="100000" fill="hold" nodeType="withEffect">
                                  <p:stCondLst>
                                    <p:cond delay="1050"/>
                                  </p:stCondLst>
                                  <p:childTnLst>
                                    <p:animMotion origin="layout" path="M -2.29167E-6 0.04815 L -2.29167E-6 -1.85185E-6 " pathEditMode="relative" rAng="0" ptsTypes="AA">
                                      <p:cBhvr>
                                        <p:cTn id="41" dur="1000" fill="hold"/>
                                        <p:tgtEl>
                                          <p:spTgt spid="13"/>
                                        </p:tgtEl>
                                        <p:attrNameLst>
                                          <p:attrName>ppt_x</p:attrName>
                                          <p:attrName>ppt_y</p:attrName>
                                        </p:attrNameLst>
                                      </p:cBhvr>
                                      <p:rCtr x="0" y="-2407"/>
                                    </p:animMotion>
                                  </p:childTnLst>
                                </p:cTn>
                              </p:par>
                              <p:par>
                                <p:cTn id="42" presetID="10" presetClass="entr" presetSubtype="0" fill="hold" nodeType="withEffect">
                                  <p:stCondLst>
                                    <p:cond delay="115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42" presetClass="path" presetSubtype="0" decel="100000" fill="hold" nodeType="withEffect">
                                  <p:stCondLst>
                                    <p:cond delay="1150"/>
                                  </p:stCondLst>
                                  <p:childTnLst>
                                    <p:animMotion origin="layout" path="M -2.29167E-6 0.04815 L -2.29167E-6 -1.85185E-6 " pathEditMode="relative" rAng="0" ptsTypes="AA">
                                      <p:cBhvr>
                                        <p:cTn id="46" dur="1000" fill="hold"/>
                                        <p:tgtEl>
                                          <p:spTgt spid="14"/>
                                        </p:tgtEl>
                                        <p:attrNameLst>
                                          <p:attrName>ppt_x</p:attrName>
                                          <p:attrName>ppt_y</p:attrName>
                                        </p:attrNameLst>
                                      </p:cBhvr>
                                      <p:rCtr x="0" y="-2407"/>
                                    </p:animMotion>
                                  </p:childTnLst>
                                </p:cTn>
                              </p:par>
                              <p:par>
                                <p:cTn id="47" presetID="10" presetClass="entr" presetSubtype="0" fill="hold" nodeType="withEffect">
                                  <p:stCondLst>
                                    <p:cond delay="125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42" presetClass="path" presetSubtype="0" decel="100000" fill="hold" nodeType="withEffect">
                                  <p:stCondLst>
                                    <p:cond delay="1250"/>
                                  </p:stCondLst>
                                  <p:childTnLst>
                                    <p:animMotion origin="layout" path="M -2.29167E-6 0.04815 L -2.29167E-6 -1.85185E-6 " pathEditMode="relative" rAng="0" ptsTypes="AA">
                                      <p:cBhvr>
                                        <p:cTn id="51" dur="1000" fill="hold"/>
                                        <p:tgtEl>
                                          <p:spTgt spid="15"/>
                                        </p:tgtEl>
                                        <p:attrNameLst>
                                          <p:attrName>ppt_x</p:attrName>
                                          <p:attrName>ppt_y</p:attrName>
                                        </p:attrNameLst>
                                      </p:cBhvr>
                                      <p:rCtr x="0" y="-2407"/>
                                    </p:animMotion>
                                  </p:childTnLst>
                                </p:cTn>
                              </p:par>
                              <p:par>
                                <p:cTn id="52" presetID="10" presetClass="entr" presetSubtype="0" fill="hold" nodeType="withEffect">
                                  <p:stCondLst>
                                    <p:cond delay="155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42" presetClass="path" presetSubtype="0" decel="100000" fill="hold" nodeType="withEffect">
                                  <p:stCondLst>
                                    <p:cond delay="1550"/>
                                  </p:stCondLst>
                                  <p:childTnLst>
                                    <p:animMotion origin="layout" path="M -2.29167E-6 0.04815 L -2.29167E-6 -1.85185E-6 " pathEditMode="relative" rAng="0" ptsTypes="AA">
                                      <p:cBhvr>
                                        <p:cTn id="56" dur="1000" fill="hold"/>
                                        <p:tgtEl>
                                          <p:spTgt spid="17"/>
                                        </p:tgtEl>
                                        <p:attrNameLst>
                                          <p:attrName>ppt_x</p:attrName>
                                          <p:attrName>ppt_y</p:attrName>
                                        </p:attrNameLst>
                                      </p:cBhvr>
                                      <p:rCtr x="0" y="-2407"/>
                                    </p:animMotion>
                                  </p:childTnLst>
                                </p:cTn>
                              </p:par>
                              <p:par>
                                <p:cTn id="57" presetID="10" presetClass="entr" presetSubtype="0" fill="hold" nodeType="withEffect">
                                  <p:stCondLst>
                                    <p:cond delay="165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42" presetClass="path" presetSubtype="0" decel="100000" fill="hold" nodeType="withEffect">
                                  <p:stCondLst>
                                    <p:cond delay="1650"/>
                                  </p:stCondLst>
                                  <p:childTnLst>
                                    <p:animMotion origin="layout" path="M -2.29167E-6 0.04815 L -2.29167E-6 -1.85185E-6 " pathEditMode="relative" rAng="0" ptsTypes="AA">
                                      <p:cBhvr>
                                        <p:cTn id="61" dur="1000" fill="hold"/>
                                        <p:tgtEl>
                                          <p:spTgt spid="18"/>
                                        </p:tgtEl>
                                        <p:attrNameLst>
                                          <p:attrName>ppt_x</p:attrName>
                                          <p:attrName>ppt_y</p:attrName>
                                        </p:attrNameLst>
                                      </p:cBhvr>
                                      <p:rCtr x="0" y="-2407"/>
                                    </p:animMotion>
                                  </p:childTnLst>
                                </p:cTn>
                              </p:par>
                              <p:par>
                                <p:cTn id="62" presetID="10" presetClass="entr" presetSubtype="0" fill="hold" nodeType="withEffect">
                                  <p:stCondLst>
                                    <p:cond delay="195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42" presetClass="path" presetSubtype="0" decel="100000" fill="hold" nodeType="withEffect">
                                  <p:stCondLst>
                                    <p:cond delay="1950"/>
                                  </p:stCondLst>
                                  <p:childTnLst>
                                    <p:animMotion origin="layout" path="M -2.29167E-6 0.04815 L -2.29167E-6 -1.85185E-6 " pathEditMode="relative" rAng="0" ptsTypes="AA">
                                      <p:cBhvr>
                                        <p:cTn id="66" dur="1000" fill="hold"/>
                                        <p:tgtEl>
                                          <p:spTgt spid="20"/>
                                        </p:tgtEl>
                                        <p:attrNameLst>
                                          <p:attrName>ppt_x</p:attrName>
                                          <p:attrName>ppt_y</p:attrName>
                                        </p:attrNameLst>
                                      </p:cBhvr>
                                      <p:rCtr x="0" y="-2407"/>
                                    </p:animMotion>
                                  </p:childTnLst>
                                </p:cTn>
                              </p:par>
                              <p:par>
                                <p:cTn id="67" presetID="10" presetClass="entr" presetSubtype="0" fill="hold" nodeType="withEffect">
                                  <p:stCondLst>
                                    <p:cond delay="185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par>
                                <p:cTn id="70" presetID="42" presetClass="path" presetSubtype="0" decel="100000" fill="hold" nodeType="withEffect">
                                  <p:stCondLst>
                                    <p:cond delay="1850"/>
                                  </p:stCondLst>
                                  <p:childTnLst>
                                    <p:animMotion origin="layout" path="M -2.29167E-6 0.04815 L -2.29167E-6 -1.85185E-6 " pathEditMode="relative" rAng="0" ptsTypes="AA">
                                      <p:cBhvr>
                                        <p:cTn id="71" dur="1000" fill="hold"/>
                                        <p:tgtEl>
                                          <p:spTgt spid="19"/>
                                        </p:tgtEl>
                                        <p:attrNameLst>
                                          <p:attrName>ppt_x</p:attrName>
                                          <p:attrName>ppt_y</p:attrName>
                                        </p:attrNameLst>
                                      </p:cBhvr>
                                      <p:rCtr x="0" y="-2407"/>
                                    </p:animMotion>
                                  </p:childTnLst>
                                </p:cTn>
                              </p:par>
                              <p:par>
                                <p:cTn id="72" presetID="10" presetClass="entr" presetSubtype="0" fill="hold" nodeType="withEffect">
                                  <p:stCondLst>
                                    <p:cond delay="145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par>
                                <p:cTn id="75" presetID="42" presetClass="path" presetSubtype="0" decel="100000" fill="hold" nodeType="withEffect">
                                  <p:stCondLst>
                                    <p:cond delay="1450"/>
                                  </p:stCondLst>
                                  <p:childTnLst>
                                    <p:animMotion origin="layout" path="M -2.29167E-6 0.04815 L -2.29167E-6 -1.85185E-6 " pathEditMode="relative" rAng="0" ptsTypes="AA">
                                      <p:cBhvr>
                                        <p:cTn id="76" dur="1000" fill="hold"/>
                                        <p:tgtEl>
                                          <p:spTgt spid="16"/>
                                        </p:tgtEl>
                                        <p:attrNameLst>
                                          <p:attrName>ppt_x</p:attrName>
                                          <p:attrName>ppt_y</p:attrName>
                                        </p:attrNameLst>
                                      </p:cBhvr>
                                      <p:rCtr x="0" y="-2407"/>
                                    </p:animMotion>
                                  </p:childTnLst>
                                </p:cTn>
                              </p:par>
                              <p:par>
                                <p:cTn id="77" presetID="10" presetClass="entr" presetSubtype="0" fill="hold" grpId="0" nodeType="withEffect">
                                  <p:stCondLst>
                                    <p:cond delay="0"/>
                                  </p:stCondLst>
                                  <p:childTnLst>
                                    <p:set>
                                      <p:cBhvr>
                                        <p:cTn id="78" dur="1" fill="hold">
                                          <p:stCondLst>
                                            <p:cond delay="0"/>
                                          </p:stCondLst>
                                        </p:cTn>
                                        <p:tgtEl>
                                          <p:spTgt spid="200">
                                            <p:txEl>
                                              <p:pRg st="0" end="0"/>
                                            </p:txEl>
                                          </p:spTgt>
                                        </p:tgtEl>
                                        <p:attrNameLst>
                                          <p:attrName>style.visibility</p:attrName>
                                        </p:attrNameLst>
                                      </p:cBhvr>
                                      <p:to>
                                        <p:strVal val="visible"/>
                                      </p:to>
                                    </p:set>
                                    <p:animEffect transition="in" filter="fade">
                                      <p:cBhvr>
                                        <p:cTn id="79" dur="500"/>
                                        <p:tgtEl>
                                          <p:spTgt spid="200">
                                            <p:txEl>
                                              <p:pRg st="0" end="0"/>
                                            </p:txEl>
                                          </p:spTgt>
                                        </p:tgtEl>
                                      </p:cBhvr>
                                    </p:animEffect>
                                  </p:childTnLst>
                                </p:cTn>
                              </p:par>
                              <p:par>
                                <p:cTn id="80" presetID="42" presetClass="path" presetSubtype="0" decel="100000" fill="hold" grpId="1" nodeType="withEffect">
                                  <p:stCondLst>
                                    <p:cond delay="0"/>
                                  </p:stCondLst>
                                  <p:childTnLst>
                                    <p:animMotion origin="layout" path="M -2.29167E-6 0.04815 L -2.29167E-6 -1.85185E-6 " pathEditMode="relative" rAng="0" ptsTypes="AA">
                                      <p:cBhvr>
                                        <p:cTn id="81" dur="1000" fill="hold"/>
                                        <p:tgtEl>
                                          <p:spTgt spid="200">
                                            <p:txEl>
                                              <p:pRg st="0" end="0"/>
                                            </p:txEl>
                                          </p:spTgt>
                                        </p:tgtEl>
                                        <p:attrNameLst>
                                          <p:attrName>ppt_x</p:attrName>
                                          <p:attrName>ppt_y</p:attrName>
                                        </p:attrNameLst>
                                      </p:cBhvr>
                                      <p:rCtr x="0" y="-2407"/>
                                    </p:animMotion>
                                  </p:childTnLst>
                                </p:cTn>
                              </p:par>
                              <p:par>
                                <p:cTn id="82" presetID="10" presetClass="entr" presetSubtype="0" fill="hold" grpId="0" nodeType="withEffect">
                                  <p:stCondLst>
                                    <p:cond delay="500"/>
                                  </p:stCondLst>
                                  <p:childTnLst>
                                    <p:set>
                                      <p:cBhvr>
                                        <p:cTn id="83" dur="1" fill="hold">
                                          <p:stCondLst>
                                            <p:cond delay="0"/>
                                          </p:stCondLst>
                                        </p:cTn>
                                        <p:tgtEl>
                                          <p:spTgt spid="79">
                                            <p:txEl>
                                              <p:pRg st="0" end="0"/>
                                            </p:txEl>
                                          </p:spTgt>
                                        </p:tgtEl>
                                        <p:attrNameLst>
                                          <p:attrName>style.visibility</p:attrName>
                                        </p:attrNameLst>
                                      </p:cBhvr>
                                      <p:to>
                                        <p:strVal val="visible"/>
                                      </p:to>
                                    </p:set>
                                    <p:animEffect transition="in" filter="fade">
                                      <p:cBhvr>
                                        <p:cTn id="84" dur="500"/>
                                        <p:tgtEl>
                                          <p:spTgt spid="79">
                                            <p:txEl>
                                              <p:pRg st="0" end="0"/>
                                            </p:txEl>
                                          </p:spTgt>
                                        </p:tgtEl>
                                      </p:cBhvr>
                                    </p:animEffect>
                                  </p:childTnLst>
                                </p:cTn>
                              </p:par>
                              <p:par>
                                <p:cTn id="85" presetID="42" presetClass="path" presetSubtype="0" decel="100000" fill="hold" grpId="1" nodeType="withEffect">
                                  <p:stCondLst>
                                    <p:cond delay="500"/>
                                  </p:stCondLst>
                                  <p:childTnLst>
                                    <p:animMotion origin="layout" path="M 0 0.04815 L 0 -4.44444E-6 " pathEditMode="relative" rAng="0" ptsTypes="AA">
                                      <p:cBhvr>
                                        <p:cTn id="86" dur="1000" fill="hold"/>
                                        <p:tgtEl>
                                          <p:spTgt spid="79">
                                            <p:txEl>
                                              <p:pRg st="0" end="0"/>
                                            </p:txEl>
                                          </p:spTgt>
                                        </p:tgtEl>
                                        <p:attrNameLst>
                                          <p:attrName>ppt_x</p:attrName>
                                          <p:attrName>ppt_y</p:attrName>
                                        </p:attrNameLst>
                                      </p:cBhvr>
                                      <p:rCtr x="0" y="-2407"/>
                                    </p:animMotion>
                                  </p:childTnLst>
                                </p:cTn>
                              </p:par>
                              <p:par>
                                <p:cTn id="87" presetID="10" presetClass="entr" presetSubtype="0" fill="hold" nodeType="withEffect">
                                  <p:stCondLst>
                                    <p:cond delay="35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par>
                                <p:cTn id="90" presetID="42" presetClass="path" presetSubtype="0" decel="100000" fill="hold" nodeType="withEffect">
                                  <p:stCondLst>
                                    <p:cond delay="350"/>
                                  </p:stCondLst>
                                  <p:childTnLst>
                                    <p:animMotion origin="layout" path="M -2.29167E-6 0.04815 L -2.29167E-6 -1.85185E-6 " pathEditMode="relative" rAng="0" ptsTypes="AA">
                                      <p:cBhvr>
                                        <p:cTn id="91" dur="1000" fill="hold"/>
                                        <p:tgtEl>
                                          <p:spTgt spid="4"/>
                                        </p:tgtEl>
                                        <p:attrNameLst>
                                          <p:attrName>ppt_x</p:attrName>
                                          <p:attrName>ppt_y</p:attrName>
                                        </p:attrNameLst>
                                      </p:cBhvr>
                                      <p:rCtr x="0" y="-2407"/>
                                    </p:animMotion>
                                  </p:childTnLst>
                                </p:cTn>
                              </p:par>
                              <p:par>
                                <p:cTn id="92" presetID="10" presetClass="entr" presetSubtype="0" fill="hold" nodeType="withEffect">
                                  <p:stCondLst>
                                    <p:cond delay="2050"/>
                                  </p:stCondLst>
                                  <p:childTnLst>
                                    <p:set>
                                      <p:cBhvr>
                                        <p:cTn id="93" dur="1" fill="hold">
                                          <p:stCondLst>
                                            <p:cond delay="0"/>
                                          </p:stCondLst>
                                        </p:cTn>
                                        <p:tgtEl>
                                          <p:spTgt spid="22"/>
                                        </p:tgtEl>
                                        <p:attrNameLst>
                                          <p:attrName>style.visibility</p:attrName>
                                        </p:attrNameLst>
                                      </p:cBhvr>
                                      <p:to>
                                        <p:strVal val="visible"/>
                                      </p:to>
                                    </p:set>
                                    <p:animEffect transition="in" filter="fade">
                                      <p:cBhvr>
                                        <p:cTn id="94" dur="500"/>
                                        <p:tgtEl>
                                          <p:spTgt spid="22"/>
                                        </p:tgtEl>
                                      </p:cBhvr>
                                    </p:animEffect>
                                  </p:childTnLst>
                                </p:cTn>
                              </p:par>
                              <p:par>
                                <p:cTn id="95" presetID="42" presetClass="path" presetSubtype="0" decel="100000" fill="hold" nodeType="withEffect">
                                  <p:stCondLst>
                                    <p:cond delay="2050"/>
                                  </p:stCondLst>
                                  <p:childTnLst>
                                    <p:animMotion origin="layout" path="M -2.29167E-6 0.04815 L -2.29167E-6 -1.85185E-6 " pathEditMode="relative" rAng="0" ptsTypes="AA">
                                      <p:cBhvr>
                                        <p:cTn id="96" dur="1000" fill="hold"/>
                                        <p:tgtEl>
                                          <p:spTgt spid="22"/>
                                        </p:tgtEl>
                                        <p:attrNameLst>
                                          <p:attrName>ppt_x</p:attrName>
                                          <p:attrName>ppt_y</p:attrName>
                                        </p:attrNameLst>
                                      </p:cBhvr>
                                      <p:rCtr x="0" y="-2407"/>
                                    </p:animMotion>
                                  </p:childTnLst>
                                </p:cTn>
                              </p:par>
                              <p:par>
                                <p:cTn id="97" presetID="10" presetClass="entr" presetSubtype="0" fill="hold" grpId="0" nodeType="withEffect">
                                  <p:stCondLst>
                                    <p:cond delay="1750"/>
                                  </p:stCondLst>
                                  <p:childTnLst>
                                    <p:set>
                                      <p:cBhvr>
                                        <p:cTn id="98" dur="1" fill="hold">
                                          <p:stCondLst>
                                            <p:cond delay="0"/>
                                          </p:stCondLst>
                                        </p:cTn>
                                        <p:tgtEl>
                                          <p:spTgt spid="40"/>
                                        </p:tgtEl>
                                        <p:attrNameLst>
                                          <p:attrName>style.visibility</p:attrName>
                                        </p:attrNameLst>
                                      </p:cBhvr>
                                      <p:to>
                                        <p:strVal val="visible"/>
                                      </p:to>
                                    </p:set>
                                    <p:animEffect transition="in" filter="fade">
                                      <p:cBhvr>
                                        <p:cTn id="99" dur="500"/>
                                        <p:tgtEl>
                                          <p:spTgt spid="40"/>
                                        </p:tgtEl>
                                      </p:cBhvr>
                                    </p:animEffect>
                                  </p:childTnLst>
                                </p:cTn>
                              </p:par>
                              <p:par>
                                <p:cTn id="100" presetID="42" presetClass="path" presetSubtype="0" decel="100000" fill="hold" grpId="1" nodeType="withEffect">
                                  <p:stCondLst>
                                    <p:cond delay="1750"/>
                                  </p:stCondLst>
                                  <p:childTnLst>
                                    <p:animMotion origin="layout" path="M -0.02487 -4.07407E-6 L -4.16667E-6 -4.07407E-6 " pathEditMode="relative" rAng="0" ptsTypes="AA">
                                      <p:cBhvr>
                                        <p:cTn id="101" dur="1000" fill="hold"/>
                                        <p:tgtEl>
                                          <p:spTgt spid="40"/>
                                        </p:tgtEl>
                                        <p:attrNameLst>
                                          <p:attrName>ppt_x</p:attrName>
                                          <p:attrName>ppt_y</p:attrName>
                                        </p:attrNameLst>
                                      </p:cBhvr>
                                      <p:rCtr x="1237" y="0"/>
                                    </p:animMotion>
                                  </p:childTnLst>
                                </p:cTn>
                              </p:par>
                              <p:par>
                                <p:cTn id="102" presetID="10" presetClass="entr" presetSubtype="0" fill="hold" nodeType="withEffect">
                                  <p:stCondLst>
                                    <p:cond delay="950"/>
                                  </p:stCondLst>
                                  <p:childTnLst>
                                    <p:set>
                                      <p:cBhvr>
                                        <p:cTn id="103" dur="1" fill="hold">
                                          <p:stCondLst>
                                            <p:cond delay="0"/>
                                          </p:stCondLst>
                                        </p:cTn>
                                        <p:tgtEl>
                                          <p:spTgt spid="3"/>
                                        </p:tgtEl>
                                        <p:attrNameLst>
                                          <p:attrName>style.visibility</p:attrName>
                                        </p:attrNameLst>
                                      </p:cBhvr>
                                      <p:to>
                                        <p:strVal val="visible"/>
                                      </p:to>
                                    </p:set>
                                    <p:animEffect transition="in" filter="fade">
                                      <p:cBhvr>
                                        <p:cTn id="104" dur="500"/>
                                        <p:tgtEl>
                                          <p:spTgt spid="3"/>
                                        </p:tgtEl>
                                      </p:cBhvr>
                                    </p:animEffect>
                                  </p:childTnLst>
                                </p:cTn>
                              </p:par>
                              <p:par>
                                <p:cTn id="105" presetID="42" presetClass="path" presetSubtype="0" decel="100000" fill="hold" nodeType="withEffect">
                                  <p:stCondLst>
                                    <p:cond delay="950"/>
                                  </p:stCondLst>
                                  <p:childTnLst>
                                    <p:animMotion origin="layout" path="M 0.03437 -0.00069 L 8.33333E-7 -3.7037E-6 " pathEditMode="relative" rAng="0" ptsTypes="AA">
                                      <p:cBhvr>
                                        <p:cTn id="106" dur="1000" fill="hold"/>
                                        <p:tgtEl>
                                          <p:spTgt spid="3"/>
                                        </p:tgtEl>
                                        <p:attrNameLst>
                                          <p:attrName>ppt_x</p:attrName>
                                          <p:attrName>ppt_y</p:attrName>
                                        </p:attrNameLst>
                                      </p:cBhvr>
                                      <p:rCtr x="-1719" y="23"/>
                                    </p:animMotion>
                                  </p:childTnLst>
                                </p:cTn>
                              </p:par>
                              <p:par>
                                <p:cTn id="107" presetID="10" presetClass="entr" presetSubtype="0" fill="hold" nodeType="withEffect">
                                  <p:stCondLst>
                                    <p:cond delay="1350"/>
                                  </p:stCondLst>
                                  <p:childTnLst>
                                    <p:set>
                                      <p:cBhvr>
                                        <p:cTn id="108" dur="1" fill="hold">
                                          <p:stCondLst>
                                            <p:cond delay="0"/>
                                          </p:stCondLst>
                                        </p:cTn>
                                        <p:tgtEl>
                                          <p:spTgt spid="38"/>
                                        </p:tgtEl>
                                        <p:attrNameLst>
                                          <p:attrName>style.visibility</p:attrName>
                                        </p:attrNameLst>
                                      </p:cBhvr>
                                      <p:to>
                                        <p:strVal val="visible"/>
                                      </p:to>
                                    </p:set>
                                    <p:animEffect transition="in" filter="fade">
                                      <p:cBhvr>
                                        <p:cTn id="109" dur="500"/>
                                        <p:tgtEl>
                                          <p:spTgt spid="38"/>
                                        </p:tgtEl>
                                      </p:cBhvr>
                                    </p:animEffect>
                                  </p:childTnLst>
                                </p:cTn>
                              </p:par>
                              <p:par>
                                <p:cTn id="110" presetID="42" presetClass="path" presetSubtype="0" decel="100000" fill="hold" nodeType="withEffect">
                                  <p:stCondLst>
                                    <p:cond delay="1350"/>
                                  </p:stCondLst>
                                  <p:childTnLst>
                                    <p:animMotion origin="layout" path="M 0.03541 -7.40741E-7 L 3.33333E-6 -7.40741E-7 " pathEditMode="relative" rAng="0" ptsTypes="AA">
                                      <p:cBhvr>
                                        <p:cTn id="111" dur="1000" fill="hold"/>
                                        <p:tgtEl>
                                          <p:spTgt spid="38"/>
                                        </p:tgtEl>
                                        <p:attrNameLst>
                                          <p:attrName>ppt_x</p:attrName>
                                          <p:attrName>ppt_y</p:attrName>
                                        </p:attrNameLst>
                                      </p:cBhvr>
                                      <p:rCtr x="-1771" y="0"/>
                                    </p:animMotion>
                                  </p:childTnLst>
                                </p:cTn>
                              </p:par>
                              <p:par>
                                <p:cTn id="112" presetID="10" presetClass="entr" presetSubtype="0" fill="hold" nodeType="withEffect">
                                  <p:stCondLst>
                                    <p:cond delay="185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par>
                                <p:cTn id="115" presetID="42" presetClass="path" presetSubtype="0" decel="100000" fill="hold" nodeType="withEffect">
                                  <p:stCondLst>
                                    <p:cond delay="1850"/>
                                  </p:stCondLst>
                                  <p:childTnLst>
                                    <p:animMotion origin="layout" path="M 0.0349 -4.07407E-6 L 8.33333E-7 -4.07407E-6 " pathEditMode="relative" rAng="0" ptsTypes="AA">
                                      <p:cBhvr>
                                        <p:cTn id="116" dur="1000" fill="hold"/>
                                        <p:tgtEl>
                                          <p:spTgt spid="46"/>
                                        </p:tgtEl>
                                        <p:attrNameLst>
                                          <p:attrName>ppt_x</p:attrName>
                                          <p:attrName>ppt_y</p:attrName>
                                        </p:attrNameLst>
                                      </p:cBhvr>
                                      <p:rCtr x="-1745" y="0"/>
                                    </p:animMotion>
                                  </p:childTnLst>
                                </p:cTn>
                              </p:par>
                              <p:par>
                                <p:cTn id="117" presetID="10" presetClass="entr" presetSubtype="0" fill="hold" grpId="0" nodeType="withEffect">
                                  <p:stCondLst>
                                    <p:cond delay="950"/>
                                  </p:stCondLst>
                                  <p:childTnLst>
                                    <p:set>
                                      <p:cBhvr>
                                        <p:cTn id="118" dur="1" fill="hold">
                                          <p:stCondLst>
                                            <p:cond delay="0"/>
                                          </p:stCondLst>
                                        </p:cTn>
                                        <p:tgtEl>
                                          <p:spTgt spid="23"/>
                                        </p:tgtEl>
                                        <p:attrNameLst>
                                          <p:attrName>style.visibility</p:attrName>
                                        </p:attrNameLst>
                                      </p:cBhvr>
                                      <p:to>
                                        <p:strVal val="visible"/>
                                      </p:to>
                                    </p:set>
                                    <p:animEffect transition="in" filter="fade">
                                      <p:cBhvr>
                                        <p:cTn id="119" dur="500"/>
                                        <p:tgtEl>
                                          <p:spTgt spid="23"/>
                                        </p:tgtEl>
                                      </p:cBhvr>
                                    </p:animEffect>
                                  </p:childTnLst>
                                </p:cTn>
                              </p:par>
                              <p:par>
                                <p:cTn id="120" presetID="42" presetClass="path" presetSubtype="0" decel="100000" fill="hold" grpId="1" nodeType="withEffect">
                                  <p:stCondLst>
                                    <p:cond delay="950"/>
                                  </p:stCondLst>
                                  <p:childTnLst>
                                    <p:animMotion origin="layout" path="M -0.02252 -3.7037E-6 L -4.16667E-6 -3.7037E-6 " pathEditMode="relative" rAng="0" ptsTypes="AA">
                                      <p:cBhvr>
                                        <p:cTn id="121" dur="1000" fill="hold"/>
                                        <p:tgtEl>
                                          <p:spTgt spid="23"/>
                                        </p:tgtEl>
                                        <p:attrNameLst>
                                          <p:attrName>ppt_x</p:attrName>
                                          <p:attrName>ppt_y</p:attrName>
                                        </p:attrNameLst>
                                      </p:cBhvr>
                                      <p:rCtr x="1120" y="0"/>
                                    </p:animMotion>
                                  </p:childTnLst>
                                </p:cTn>
                              </p:par>
                              <p:par>
                                <p:cTn id="122" presetID="10" presetClass="entr" presetSubtype="0" fill="hold" grpId="0" nodeType="withEffect">
                                  <p:stCondLst>
                                    <p:cond delay="1350"/>
                                  </p:stCondLst>
                                  <p:childTnLst>
                                    <p:set>
                                      <p:cBhvr>
                                        <p:cTn id="123" dur="1" fill="hold">
                                          <p:stCondLst>
                                            <p:cond delay="0"/>
                                          </p:stCondLst>
                                        </p:cTn>
                                        <p:tgtEl>
                                          <p:spTgt spid="32"/>
                                        </p:tgtEl>
                                        <p:attrNameLst>
                                          <p:attrName>style.visibility</p:attrName>
                                        </p:attrNameLst>
                                      </p:cBhvr>
                                      <p:to>
                                        <p:strVal val="visible"/>
                                      </p:to>
                                    </p:set>
                                    <p:animEffect transition="in" filter="fade">
                                      <p:cBhvr>
                                        <p:cTn id="124" dur="500"/>
                                        <p:tgtEl>
                                          <p:spTgt spid="32"/>
                                        </p:tgtEl>
                                      </p:cBhvr>
                                    </p:animEffect>
                                  </p:childTnLst>
                                </p:cTn>
                              </p:par>
                              <p:par>
                                <p:cTn id="125" presetID="42" presetClass="path" presetSubtype="0" decel="100000" fill="hold" grpId="1" nodeType="withEffect">
                                  <p:stCondLst>
                                    <p:cond delay="1350"/>
                                  </p:stCondLst>
                                  <p:childTnLst>
                                    <p:animMotion origin="layout" path="M -0.0276 -7.40741E-7 L -4.16667E-6 -7.40741E-7 " pathEditMode="relative" rAng="0" ptsTypes="AA">
                                      <p:cBhvr>
                                        <p:cTn id="126" dur="1000" fill="hold"/>
                                        <p:tgtEl>
                                          <p:spTgt spid="32"/>
                                        </p:tgtEl>
                                        <p:attrNameLst>
                                          <p:attrName>ppt_x</p:attrName>
                                          <p:attrName>ppt_y</p:attrName>
                                        </p:attrNameLst>
                                      </p:cBhvr>
                                      <p:rCtr x="138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build="p"/>
      <p:bldP spid="200" grpId="1" build="p"/>
      <p:bldP spid="75" grpId="0" build="p"/>
      <p:bldP spid="75" grpId="1" build="p"/>
      <p:bldP spid="79" grpId="0" build="p"/>
      <p:bldP spid="79" grpId="1" build="p"/>
      <p:bldP spid="82" grpId="0" build="p"/>
      <p:bldP spid="82" grpId="1" build="p"/>
      <p:bldP spid="23" grpId="0" animBg="1"/>
      <p:bldP spid="23" grpId="1" animBg="1"/>
      <p:bldP spid="32" grpId="0" animBg="1"/>
      <p:bldP spid="32" grpId="1" animBg="1"/>
      <p:bldP spid="40" grpId="0" animBg="1"/>
      <p:bldP spid="4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 name="Image 45">
            <a:extLst>
              <a:ext uri="{FF2B5EF4-FFF2-40B4-BE49-F238E27FC236}">
                <a16:creationId xmlns:a16="http://schemas.microsoft.com/office/drawing/2014/main" id="{19EDCDC9-7B97-422B-988F-601C155D6E29}"/>
              </a:ext>
            </a:extLst>
          </p:cNvPr>
          <p:cNvPicPr>
            <a:picLocks noChangeAspect="1"/>
          </p:cNvPicPr>
          <p:nvPr/>
        </p:nvPicPr>
        <p:blipFill>
          <a:blip r:embed="rId2" cstate="email">
            <a:alphaModFix amt="59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7" name="Graphique 76">
            <a:extLst>
              <a:ext uri="{FF2B5EF4-FFF2-40B4-BE49-F238E27FC236}">
                <a16:creationId xmlns:a16="http://schemas.microsoft.com/office/drawing/2014/main" id="{B177DC90-C90A-4B25-8BD0-35519836366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17" t="-8714" r="2610" b="47106"/>
          <a:stretch/>
        </p:blipFill>
        <p:spPr>
          <a:xfrm>
            <a:off x="0" y="3948760"/>
            <a:ext cx="12192000" cy="2909240"/>
          </a:xfrm>
          <a:prstGeom prst="rect">
            <a:avLst/>
          </a:prstGeom>
        </p:spPr>
      </p:pic>
      <p:grpSp>
        <p:nvGrpSpPr>
          <p:cNvPr id="14" name="Groupe 13">
            <a:extLst>
              <a:ext uri="{FF2B5EF4-FFF2-40B4-BE49-F238E27FC236}">
                <a16:creationId xmlns:a16="http://schemas.microsoft.com/office/drawing/2014/main" id="{0F58EB6F-002A-46FC-BEFE-3E9D90B7A70B}"/>
              </a:ext>
            </a:extLst>
          </p:cNvPr>
          <p:cNvGrpSpPr/>
          <p:nvPr/>
        </p:nvGrpSpPr>
        <p:grpSpPr>
          <a:xfrm>
            <a:off x="862636" y="2055780"/>
            <a:ext cx="2423356" cy="1597797"/>
            <a:chOff x="862636" y="2150338"/>
            <a:chExt cx="2639364" cy="1597797"/>
          </a:xfrm>
        </p:grpSpPr>
        <p:sp>
          <p:nvSpPr>
            <p:cNvPr id="71" name="Rectangle : avec coin rogné 70">
              <a:extLst>
                <a:ext uri="{FF2B5EF4-FFF2-40B4-BE49-F238E27FC236}">
                  <a16:creationId xmlns:a16="http://schemas.microsoft.com/office/drawing/2014/main" id="{0584DFF1-1EF7-41E4-96B8-ABE2BAADD279}"/>
                </a:ext>
              </a:extLst>
            </p:cNvPr>
            <p:cNvSpPr/>
            <p:nvPr/>
          </p:nvSpPr>
          <p:spPr>
            <a:xfrm>
              <a:off x="862636" y="2150338"/>
              <a:ext cx="2639364" cy="1597797"/>
            </a:xfrm>
            <a:prstGeom prst="snip1Rect">
              <a:avLst>
                <a:gd name="adj" fmla="val 10157"/>
              </a:avLst>
            </a:prstGeom>
            <a:gradFill>
              <a:gsLst>
                <a:gs pos="100000">
                  <a:schemeClr val="tx1">
                    <a:alpha val="83000"/>
                  </a:schemeClr>
                </a:gs>
                <a:gs pos="33000">
                  <a:schemeClr val="tx1"/>
                </a:gs>
              </a:gsLst>
              <a:lin ang="5400000" scaled="1"/>
            </a:gradFill>
            <a:ln w="6041" cap="rnd">
              <a:solidFill>
                <a:srgbClr val="00FF72"/>
              </a:solidFill>
              <a:prstDash val="solid"/>
              <a:round/>
            </a:ln>
            <a:effectLst>
              <a:glow rad="38100">
                <a:schemeClr val="accent1">
                  <a:alpha val="2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Urbane Light"/>
              </a:endParaRPr>
            </a:p>
          </p:txBody>
        </p:sp>
        <p:sp>
          <p:nvSpPr>
            <p:cNvPr id="67" name="ZoneTexte 66">
              <a:extLst>
                <a:ext uri="{FF2B5EF4-FFF2-40B4-BE49-F238E27FC236}">
                  <a16:creationId xmlns:a16="http://schemas.microsoft.com/office/drawing/2014/main" id="{C8F4EFC5-DE0D-4DC5-9823-150E408A0C73}"/>
                </a:ext>
              </a:extLst>
            </p:cNvPr>
            <p:cNvSpPr txBox="1"/>
            <p:nvPr/>
          </p:nvSpPr>
          <p:spPr>
            <a:xfrm>
              <a:off x="1225212" y="2431169"/>
              <a:ext cx="1740957" cy="858392"/>
            </a:xfrm>
            <a:prstGeom prst="rect">
              <a:avLst/>
            </a:prstGeom>
            <a:noFill/>
          </p:spPr>
          <p:txBody>
            <a:bodyPr wrap="square" lIns="0" tIns="0" rIns="0" bIns="0" rtlCol="0" anchor="t">
              <a:noAutofit/>
            </a:bodyPr>
            <a:lstStyle/>
            <a:p>
              <a:pPr marR="0" lvl="0" indent="0" fontAlgn="auto">
                <a:lnSpc>
                  <a:spcPct val="130000"/>
                </a:lnSpc>
                <a:spcBef>
                  <a:spcPts val="0"/>
                </a:spcBef>
                <a:spcAft>
                  <a:spcPts val="600"/>
                </a:spcAft>
                <a:buClrTx/>
                <a:buSzTx/>
                <a:buFontTx/>
                <a:buNone/>
                <a:tabLst>
                  <a:tab pos="3048000" algn="l"/>
                </a:tabLst>
                <a:defRPr/>
              </a:pPr>
              <a:r>
                <a:rPr lang="fr-FR" sz="1400" dirty="0">
                  <a:solidFill>
                    <a:schemeClr val="accent1"/>
                  </a:solidFill>
                </a:rPr>
                <a:t>Q2</a:t>
              </a:r>
            </a:p>
            <a:p>
              <a:pPr marR="0" lvl="0" indent="0" fontAlgn="auto">
                <a:lnSpc>
                  <a:spcPct val="130000"/>
                </a:lnSpc>
                <a:spcBef>
                  <a:spcPts val="0"/>
                </a:spcBef>
                <a:spcAft>
                  <a:spcPts val="1200"/>
                </a:spcAft>
                <a:buClrTx/>
                <a:buSzTx/>
                <a:buFontTx/>
                <a:buNone/>
                <a:tabLst>
                  <a:tab pos="3048000" algn="l"/>
                </a:tabLst>
                <a:defRPr/>
              </a:pPr>
              <a:r>
                <a:rPr lang="fr-FR" sz="1000" dirty="0">
                  <a:solidFill>
                    <a:schemeClr val="bg1">
                      <a:alpha val="75000"/>
                    </a:schemeClr>
                  </a:solidFill>
                  <a:latin typeface="Urbane Light" panose="00000400000000000000" pitchFamily="50" charset="0"/>
                </a:rPr>
                <a:t>Launch of first NFT collection</a:t>
              </a:r>
              <a:br>
                <a:rPr lang="fr-FR" sz="1000" dirty="0">
                  <a:solidFill>
                    <a:schemeClr val="bg1">
                      <a:alpha val="75000"/>
                    </a:schemeClr>
                  </a:solidFill>
                  <a:latin typeface="Urbane Light" panose="00000400000000000000" pitchFamily="50" charset="0"/>
                </a:rPr>
              </a:br>
              <a:r>
                <a:rPr lang="fr-FR" sz="1000" dirty="0">
                  <a:solidFill>
                    <a:schemeClr val="bg1">
                      <a:alpha val="75000"/>
                    </a:schemeClr>
                  </a:solidFill>
                  <a:latin typeface="Urbane Light" panose="00000400000000000000" pitchFamily="50" charset="0"/>
                </a:rPr>
                <a:t>(Micro-</a:t>
              </a:r>
              <a:r>
                <a:rPr lang="fr-FR" sz="1000" dirty="0" err="1">
                  <a:solidFill>
                    <a:schemeClr val="bg1">
                      <a:alpha val="75000"/>
                    </a:schemeClr>
                  </a:solidFill>
                  <a:latin typeface="Urbane Light" panose="00000400000000000000" pitchFamily="50" charset="0"/>
                </a:rPr>
                <a:t>Metaverse</a:t>
              </a:r>
              <a:r>
                <a:rPr lang="fr-FR" sz="1000" dirty="0">
                  <a:solidFill>
                    <a:schemeClr val="bg1">
                      <a:alpha val="75000"/>
                    </a:schemeClr>
                  </a:solidFill>
                  <a:latin typeface="Urbane Light" panose="00000400000000000000" pitchFamily="50" charset="0"/>
                </a:rPr>
                <a:t>)</a:t>
              </a:r>
            </a:p>
          </p:txBody>
        </p:sp>
      </p:grpSp>
      <p:grpSp>
        <p:nvGrpSpPr>
          <p:cNvPr id="13" name="Groupe 12">
            <a:extLst>
              <a:ext uri="{FF2B5EF4-FFF2-40B4-BE49-F238E27FC236}">
                <a16:creationId xmlns:a16="http://schemas.microsoft.com/office/drawing/2014/main" id="{BE6C240A-1E7B-413A-A192-DEF68F05A457}"/>
              </a:ext>
            </a:extLst>
          </p:cNvPr>
          <p:cNvGrpSpPr/>
          <p:nvPr/>
        </p:nvGrpSpPr>
        <p:grpSpPr>
          <a:xfrm>
            <a:off x="9246561" y="2017926"/>
            <a:ext cx="2423356" cy="1653757"/>
            <a:chOff x="9246561" y="2112484"/>
            <a:chExt cx="2639364" cy="1653757"/>
          </a:xfrm>
        </p:grpSpPr>
        <p:sp>
          <p:nvSpPr>
            <p:cNvPr id="76" name="Rectangle : avec coin rogné 75">
              <a:extLst>
                <a:ext uri="{FF2B5EF4-FFF2-40B4-BE49-F238E27FC236}">
                  <a16:creationId xmlns:a16="http://schemas.microsoft.com/office/drawing/2014/main" id="{30C0A9B1-1E39-4004-BD0F-494CFB20FDEA}"/>
                </a:ext>
              </a:extLst>
            </p:cNvPr>
            <p:cNvSpPr/>
            <p:nvPr/>
          </p:nvSpPr>
          <p:spPr>
            <a:xfrm>
              <a:off x="9246561" y="2112484"/>
              <a:ext cx="2639364" cy="1653757"/>
            </a:xfrm>
            <a:prstGeom prst="snip1Rect">
              <a:avLst>
                <a:gd name="adj" fmla="val 10157"/>
              </a:avLst>
            </a:prstGeom>
            <a:solidFill>
              <a:schemeClr val="tx1"/>
            </a:solidFill>
            <a:ln w="6041" cap="rnd">
              <a:solidFill>
                <a:schemeClr val="bg1"/>
              </a:solidFill>
              <a:prstDash val="solid"/>
              <a:round/>
            </a:ln>
            <a:effectLst>
              <a:glow rad="38100">
                <a:schemeClr val="bg1">
                  <a:alpha val="2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70" name="ZoneTexte 69">
              <a:extLst>
                <a:ext uri="{FF2B5EF4-FFF2-40B4-BE49-F238E27FC236}">
                  <a16:creationId xmlns:a16="http://schemas.microsoft.com/office/drawing/2014/main" id="{78EB0144-76F6-41E8-95E1-99BA9DB14F17}"/>
                </a:ext>
              </a:extLst>
            </p:cNvPr>
            <p:cNvSpPr txBox="1"/>
            <p:nvPr/>
          </p:nvSpPr>
          <p:spPr>
            <a:xfrm>
              <a:off x="9609137" y="2291089"/>
              <a:ext cx="2021056" cy="1054034"/>
            </a:xfrm>
            <a:prstGeom prst="rect">
              <a:avLst/>
            </a:prstGeom>
            <a:noFill/>
          </p:spPr>
          <p:txBody>
            <a:bodyPr wrap="square" lIns="0" tIns="0" rIns="0" bIns="0" rtlCol="0" anchor="t">
              <a:noAutofit/>
            </a:bodyPr>
            <a:lstStyle/>
            <a:p>
              <a:pPr>
                <a:lnSpc>
                  <a:spcPct val="130000"/>
                </a:lnSpc>
                <a:spcAft>
                  <a:spcPts val="600"/>
                </a:spcAft>
                <a:tabLst>
                  <a:tab pos="3048000" algn="l"/>
                </a:tabLst>
                <a:defRPr/>
              </a:pPr>
              <a:r>
                <a:rPr lang="fr-FR" sz="1400" dirty="0">
                  <a:solidFill>
                    <a:prstClr val="white"/>
                  </a:solidFill>
                </a:rPr>
                <a:t>Q1</a:t>
              </a:r>
            </a:p>
            <a:p>
              <a:pPr>
                <a:lnSpc>
                  <a:spcPct val="130000"/>
                </a:lnSpc>
                <a:spcAft>
                  <a:spcPts val="1200"/>
                </a:spcAft>
                <a:tabLst>
                  <a:tab pos="3048000" algn="l"/>
                </a:tabLst>
                <a:defRPr/>
              </a:pPr>
              <a:r>
                <a:rPr lang="en-US" sz="1000" dirty="0">
                  <a:solidFill>
                    <a:schemeClr val="bg1">
                      <a:alpha val="75000"/>
                    </a:schemeClr>
                  </a:solidFill>
                  <a:latin typeface="Urbane Light" panose="00000400000000000000" pitchFamily="50" charset="0"/>
                </a:rPr>
                <a:t>The </a:t>
              </a:r>
              <a:r>
                <a:rPr lang="en-US" sz="1000" dirty="0" err="1">
                  <a:solidFill>
                    <a:schemeClr val="bg1">
                      <a:alpha val="75000"/>
                    </a:schemeClr>
                  </a:solidFill>
                  <a:latin typeface="Urbane Light" panose="00000400000000000000" pitchFamily="50" charset="0"/>
                </a:rPr>
                <a:t>Lifeverse</a:t>
              </a:r>
              <a:r>
                <a:rPr lang="en-US" sz="1000" dirty="0">
                  <a:solidFill>
                    <a:schemeClr val="bg1">
                      <a:alpha val="75000"/>
                    </a:schemeClr>
                  </a:solidFill>
                  <a:latin typeface="Urbane Light" panose="00000400000000000000" pitchFamily="50" charset="0"/>
                </a:rPr>
                <a:t> (eco-system) available in Virtual Reality. VR experience through Oculus.</a:t>
              </a:r>
            </a:p>
          </p:txBody>
        </p:sp>
      </p:grpSp>
      <p:sp>
        <p:nvSpPr>
          <p:cNvPr id="78" name="Rectangle 77" hidden="1">
            <a:extLst>
              <a:ext uri="{FF2B5EF4-FFF2-40B4-BE49-F238E27FC236}">
                <a16:creationId xmlns:a16="http://schemas.microsoft.com/office/drawing/2014/main" id="{4812B441-FCD4-42D1-B543-CBD694044E7C}"/>
              </a:ext>
            </a:extLst>
          </p:cNvPr>
          <p:cNvSpPr>
            <a:spLocks noGrp="1" noRot="1" noMove="1" noResize="1" noEditPoints="1" noAdjustHandles="1" noChangeArrowheads="1" noChangeShapeType="1"/>
          </p:cNvSpPr>
          <p:nvPr/>
        </p:nvSpPr>
        <p:spPr>
          <a:xfrm rot="16200000">
            <a:off x="3250948" y="-2083052"/>
            <a:ext cx="5690104" cy="12192000"/>
          </a:xfrm>
          <a:prstGeom prst="rect">
            <a:avLst/>
          </a:prstGeom>
          <a:gradFill>
            <a:gsLst>
              <a:gs pos="0">
                <a:srgbClr val="000000"/>
              </a:gs>
              <a:gs pos="31000">
                <a:srgbClr val="000000">
                  <a:alpha val="37000"/>
                </a:srgbClr>
              </a:gs>
              <a:gs pos="91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Urbane Light"/>
              <a:ea typeface="+mn-ea"/>
              <a:cs typeface="+mn-cs"/>
            </a:endParaRPr>
          </a:p>
        </p:txBody>
      </p:sp>
      <p:pic>
        <p:nvPicPr>
          <p:cNvPr id="25" name="Graphique 24">
            <a:extLst>
              <a:ext uri="{FF2B5EF4-FFF2-40B4-BE49-F238E27FC236}">
                <a16:creationId xmlns:a16="http://schemas.microsoft.com/office/drawing/2014/main" id="{15A83839-5F91-46CF-B127-F4F9A1E2B380}"/>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3029" t="-16471" b="-13441"/>
          <a:stretch/>
        </p:blipFill>
        <p:spPr>
          <a:xfrm flipV="1">
            <a:off x="0" y="2703538"/>
            <a:ext cx="12192000" cy="2039856"/>
          </a:xfrm>
          <a:prstGeom prst="rect">
            <a:avLst/>
          </a:prstGeom>
        </p:spPr>
      </p:pic>
      <p:sp>
        <p:nvSpPr>
          <p:cNvPr id="50" name="Rectangle 49">
            <a:extLst>
              <a:ext uri="{FF2B5EF4-FFF2-40B4-BE49-F238E27FC236}">
                <a16:creationId xmlns:a16="http://schemas.microsoft.com/office/drawing/2014/main" id="{A89BD52C-E5D0-4EDE-8DF5-B4E64CD85412}"/>
              </a:ext>
            </a:extLst>
          </p:cNvPr>
          <p:cNvSpPr/>
          <p:nvPr/>
        </p:nvSpPr>
        <p:spPr>
          <a:xfrm>
            <a:off x="0" y="0"/>
            <a:ext cx="926000" cy="6858000"/>
          </a:xfrm>
          <a:prstGeom prst="rect">
            <a:avLst/>
          </a:prstGeom>
          <a:gradFill>
            <a:gsLst>
              <a:gs pos="42000">
                <a:srgbClr val="000000">
                  <a:alpha val="24000"/>
                </a:srgbClr>
              </a:gs>
              <a:gs pos="0">
                <a:srgbClr val="000000">
                  <a:alpha val="73000"/>
                </a:srgbClr>
              </a:gs>
              <a:gs pos="91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Urbane Light"/>
              <a:ea typeface="+mn-ea"/>
              <a:cs typeface="+mn-cs"/>
            </a:endParaRPr>
          </a:p>
        </p:txBody>
      </p:sp>
      <p:sp>
        <p:nvSpPr>
          <p:cNvPr id="89" name="Forme libre : forme 88">
            <a:extLst>
              <a:ext uri="{FF2B5EF4-FFF2-40B4-BE49-F238E27FC236}">
                <a16:creationId xmlns:a16="http://schemas.microsoft.com/office/drawing/2014/main" id="{D05A0A27-ED25-47BE-A1DD-B7DE3335588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1" name="Groupe 10">
            <a:extLst>
              <a:ext uri="{FF2B5EF4-FFF2-40B4-BE49-F238E27FC236}">
                <a16:creationId xmlns:a16="http://schemas.microsoft.com/office/drawing/2014/main" id="{FD24DD50-3E74-44C5-931C-88DCD2027CBB}"/>
              </a:ext>
            </a:extLst>
          </p:cNvPr>
          <p:cNvGrpSpPr/>
          <p:nvPr/>
        </p:nvGrpSpPr>
        <p:grpSpPr>
          <a:xfrm>
            <a:off x="3631984" y="2031392"/>
            <a:ext cx="2423356" cy="1411243"/>
            <a:chOff x="3631984" y="2125950"/>
            <a:chExt cx="2639364" cy="1411243"/>
          </a:xfrm>
        </p:grpSpPr>
        <p:sp>
          <p:nvSpPr>
            <p:cNvPr id="75" name="Rectangle : avec coin rogné 74">
              <a:extLst>
                <a:ext uri="{FF2B5EF4-FFF2-40B4-BE49-F238E27FC236}">
                  <a16:creationId xmlns:a16="http://schemas.microsoft.com/office/drawing/2014/main" id="{7492EF17-39E0-42F6-9CE1-13258A92DDFA}"/>
                </a:ext>
              </a:extLst>
            </p:cNvPr>
            <p:cNvSpPr/>
            <p:nvPr/>
          </p:nvSpPr>
          <p:spPr>
            <a:xfrm>
              <a:off x="3631984" y="2125950"/>
              <a:ext cx="2639364" cy="1411243"/>
            </a:xfrm>
            <a:prstGeom prst="snip1Rect">
              <a:avLst>
                <a:gd name="adj" fmla="val 10157"/>
              </a:avLst>
            </a:prstGeom>
            <a:gradFill>
              <a:gsLst>
                <a:gs pos="100000">
                  <a:schemeClr val="tx1">
                    <a:alpha val="83000"/>
                  </a:schemeClr>
                </a:gs>
                <a:gs pos="33000">
                  <a:schemeClr val="tx1"/>
                </a:gs>
              </a:gsLst>
              <a:lin ang="5400000" scaled="1"/>
            </a:gradFill>
            <a:ln w="6041" cap="rnd">
              <a:solidFill>
                <a:srgbClr val="00FF72"/>
              </a:solidFill>
              <a:prstDash val="solid"/>
              <a:round/>
            </a:ln>
            <a:effectLst>
              <a:glow rad="38100">
                <a:schemeClr val="accent1">
                  <a:alpha val="2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Urbane Light"/>
              </a:endParaRPr>
            </a:p>
          </p:txBody>
        </p:sp>
        <p:sp>
          <p:nvSpPr>
            <p:cNvPr id="68" name="ZoneTexte 67">
              <a:extLst>
                <a:ext uri="{FF2B5EF4-FFF2-40B4-BE49-F238E27FC236}">
                  <a16:creationId xmlns:a16="http://schemas.microsoft.com/office/drawing/2014/main" id="{540D8227-1E36-4A77-B58B-68F3D68C1ABB}"/>
                </a:ext>
              </a:extLst>
            </p:cNvPr>
            <p:cNvSpPr txBox="1"/>
            <p:nvPr/>
          </p:nvSpPr>
          <p:spPr>
            <a:xfrm>
              <a:off x="3994559" y="2421058"/>
              <a:ext cx="1845990" cy="858392"/>
            </a:xfrm>
            <a:prstGeom prst="rect">
              <a:avLst/>
            </a:prstGeom>
            <a:noFill/>
          </p:spPr>
          <p:txBody>
            <a:bodyPr wrap="square" lIns="0" tIns="0" rIns="0" bIns="0" rtlCol="0" anchor="t">
              <a:noAutofit/>
            </a:bodyPr>
            <a:lstStyle/>
            <a:p>
              <a:pPr>
                <a:lnSpc>
                  <a:spcPct val="130000"/>
                </a:lnSpc>
                <a:spcAft>
                  <a:spcPts val="600"/>
                </a:spcAft>
                <a:tabLst>
                  <a:tab pos="3048000" algn="l"/>
                </a:tabLst>
                <a:defRPr/>
              </a:pPr>
              <a:r>
                <a:rPr lang="fr-FR" sz="1400" dirty="0">
                  <a:solidFill>
                    <a:schemeClr val="accent1"/>
                  </a:solidFill>
                </a:rPr>
                <a:t>Q3</a:t>
              </a:r>
            </a:p>
            <a:p>
              <a:pPr>
                <a:lnSpc>
                  <a:spcPct val="130000"/>
                </a:lnSpc>
                <a:spcAft>
                  <a:spcPts val="1200"/>
                </a:spcAft>
                <a:tabLst>
                  <a:tab pos="3048000" algn="l"/>
                </a:tabLst>
                <a:defRPr/>
              </a:pPr>
              <a:r>
                <a:rPr lang="en-US" sz="1000" dirty="0">
                  <a:solidFill>
                    <a:schemeClr val="bg1">
                      <a:alpha val="75000"/>
                    </a:schemeClr>
                  </a:solidFill>
                  <a:latin typeface="Urbane Light" panose="00000400000000000000" pitchFamily="50" charset="0"/>
                </a:rPr>
                <a:t>Launch of second NFT collection - (Spaceships)</a:t>
              </a:r>
            </a:p>
            <a:p>
              <a:pPr marL="0" marR="0" lvl="0" indent="0" algn="l" defTabSz="914400" rtl="0" eaLnBrk="1" fontAlgn="auto" latinLnBrk="0" hangingPunct="1">
                <a:lnSpc>
                  <a:spcPct val="130000"/>
                </a:lnSpc>
                <a:spcBef>
                  <a:spcPts val="0"/>
                </a:spcBef>
                <a:spcAft>
                  <a:spcPts val="1200"/>
                </a:spcAft>
                <a:buClrTx/>
                <a:buSzTx/>
                <a:buFontTx/>
                <a:buNone/>
                <a:tabLst>
                  <a:tab pos="3048000" algn="l"/>
                </a:tabLst>
                <a:defRPr/>
              </a:pPr>
              <a:endParaRPr kumimoji="0" lang="fr-FR" sz="2000" b="0" i="0" u="none" strike="noStrike" kern="1200" cap="none" spc="0" normalizeH="0" baseline="0" noProof="0" dirty="0">
                <a:ln>
                  <a:noFill/>
                </a:ln>
                <a:solidFill>
                  <a:prstClr val="white"/>
                </a:solidFill>
                <a:effectLst/>
                <a:uLnTx/>
                <a:uFillTx/>
                <a:latin typeface="Urbane Medium" panose="00000600000000000000" pitchFamily="50" charset="0"/>
                <a:ea typeface="+mn-ea"/>
                <a:cs typeface="+mn-cs"/>
              </a:endParaRPr>
            </a:p>
          </p:txBody>
        </p:sp>
      </p:grpSp>
      <p:grpSp>
        <p:nvGrpSpPr>
          <p:cNvPr id="12" name="Groupe 11">
            <a:extLst>
              <a:ext uri="{FF2B5EF4-FFF2-40B4-BE49-F238E27FC236}">
                <a16:creationId xmlns:a16="http://schemas.microsoft.com/office/drawing/2014/main" id="{4BAAC2B2-613D-4144-B658-FAF92E517387}"/>
              </a:ext>
            </a:extLst>
          </p:cNvPr>
          <p:cNvGrpSpPr/>
          <p:nvPr/>
        </p:nvGrpSpPr>
        <p:grpSpPr>
          <a:xfrm>
            <a:off x="6439272" y="2031392"/>
            <a:ext cx="2423356" cy="3369975"/>
            <a:chOff x="6439272" y="2125950"/>
            <a:chExt cx="2639364" cy="3369975"/>
          </a:xfrm>
        </p:grpSpPr>
        <p:sp>
          <p:nvSpPr>
            <p:cNvPr id="72" name="Rectangle : avec coin rogné 71">
              <a:extLst>
                <a:ext uri="{FF2B5EF4-FFF2-40B4-BE49-F238E27FC236}">
                  <a16:creationId xmlns:a16="http://schemas.microsoft.com/office/drawing/2014/main" id="{DE703585-6E90-463D-8B71-2F23BFC03C9D}"/>
                </a:ext>
              </a:extLst>
            </p:cNvPr>
            <p:cNvSpPr/>
            <p:nvPr/>
          </p:nvSpPr>
          <p:spPr>
            <a:xfrm>
              <a:off x="6439272" y="2125950"/>
              <a:ext cx="2639364" cy="3369975"/>
            </a:xfrm>
            <a:prstGeom prst="snip1Rect">
              <a:avLst>
                <a:gd name="adj" fmla="val 10157"/>
              </a:avLst>
            </a:prstGeom>
            <a:gradFill>
              <a:gsLst>
                <a:gs pos="100000">
                  <a:schemeClr val="tx1">
                    <a:alpha val="83000"/>
                  </a:schemeClr>
                </a:gs>
                <a:gs pos="33000">
                  <a:schemeClr val="tx1"/>
                </a:gs>
              </a:gsLst>
              <a:lin ang="5400000" scaled="1"/>
            </a:gradFill>
            <a:ln w="6041" cap="rnd">
              <a:solidFill>
                <a:srgbClr val="00FF72"/>
              </a:solidFill>
              <a:prstDash val="solid"/>
              <a:round/>
            </a:ln>
            <a:effectLst>
              <a:glow rad="38100">
                <a:schemeClr val="accent1">
                  <a:alpha val="2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69" name="ZoneTexte 68">
              <a:extLst>
                <a:ext uri="{FF2B5EF4-FFF2-40B4-BE49-F238E27FC236}">
                  <a16:creationId xmlns:a16="http://schemas.microsoft.com/office/drawing/2014/main" id="{9D0CEEFE-B933-4586-81B3-1FE5C50E9DB4}"/>
                </a:ext>
              </a:extLst>
            </p:cNvPr>
            <p:cNvSpPr txBox="1"/>
            <p:nvPr/>
          </p:nvSpPr>
          <p:spPr>
            <a:xfrm>
              <a:off x="6801848" y="2347357"/>
              <a:ext cx="1989067" cy="3002072"/>
            </a:xfrm>
            <a:prstGeom prst="rect">
              <a:avLst/>
            </a:prstGeom>
            <a:noFill/>
          </p:spPr>
          <p:txBody>
            <a:bodyPr wrap="square" lIns="0" tIns="0" rIns="0" bIns="0" rtlCol="0" anchor="t">
              <a:noAutofit/>
            </a:bodyPr>
            <a:lstStyle/>
            <a:p>
              <a:pPr>
                <a:lnSpc>
                  <a:spcPct val="130000"/>
                </a:lnSpc>
                <a:spcAft>
                  <a:spcPts val="600"/>
                </a:spcAft>
                <a:tabLst>
                  <a:tab pos="3048000" algn="l"/>
                </a:tabLst>
                <a:defRPr/>
              </a:pPr>
              <a:r>
                <a:rPr lang="fr-FR" sz="1400" dirty="0">
                  <a:solidFill>
                    <a:schemeClr val="accent1"/>
                  </a:solidFill>
                </a:rPr>
                <a:t>Q4</a:t>
              </a:r>
            </a:p>
            <a:p>
              <a:pPr marL="171450" indent="-171450">
                <a:lnSpc>
                  <a:spcPct val="130000"/>
                </a:lnSpc>
                <a:spcAft>
                  <a:spcPts val="1200"/>
                </a:spcAft>
                <a:buFont typeface="Arial" panose="020B0604020202020204" pitchFamily="34" charset="0"/>
                <a:buChar char="•"/>
                <a:tabLst>
                  <a:tab pos="3048000" algn="l"/>
                </a:tabLst>
                <a:defRPr/>
              </a:pPr>
              <a:r>
                <a:rPr lang="en-US" sz="1000" dirty="0">
                  <a:solidFill>
                    <a:schemeClr val="bg1">
                      <a:alpha val="75000"/>
                    </a:schemeClr>
                  </a:solidFill>
                  <a:latin typeface="Urbane Light" panose="00000400000000000000" pitchFamily="50" charset="0"/>
                </a:rPr>
                <a:t>Listing of $LIFC on decentralized exchanges; Uniswap,etc..</a:t>
              </a:r>
            </a:p>
            <a:p>
              <a:pPr marL="171450" indent="-171450">
                <a:lnSpc>
                  <a:spcPct val="130000"/>
                </a:lnSpc>
                <a:spcAft>
                  <a:spcPts val="1200"/>
                </a:spcAft>
                <a:buFont typeface="Arial" panose="020B0604020202020204" pitchFamily="34" charset="0"/>
                <a:buChar char="•"/>
                <a:tabLst>
                  <a:tab pos="3048000" algn="l"/>
                </a:tabLst>
                <a:defRPr/>
              </a:pPr>
              <a:r>
                <a:rPr lang="en-US" sz="1000" dirty="0">
                  <a:solidFill>
                    <a:schemeClr val="bg1">
                      <a:alpha val="75000"/>
                    </a:schemeClr>
                  </a:solidFill>
                  <a:latin typeface="Urbane Light" panose="00000400000000000000" pitchFamily="50" charset="0"/>
                </a:rPr>
                <a:t>Launch of third and last NFT collection - (Satellites)</a:t>
              </a:r>
            </a:p>
            <a:p>
              <a:pPr marL="171450" indent="-171450">
                <a:lnSpc>
                  <a:spcPct val="130000"/>
                </a:lnSpc>
                <a:spcAft>
                  <a:spcPts val="1200"/>
                </a:spcAft>
                <a:buFont typeface="Arial" panose="020B0604020202020204" pitchFamily="34" charset="0"/>
                <a:buChar char="•"/>
                <a:tabLst>
                  <a:tab pos="3048000" algn="l"/>
                </a:tabLst>
                <a:defRPr/>
              </a:pPr>
              <a:r>
                <a:rPr lang="en-US" sz="1000" dirty="0">
                  <a:solidFill>
                    <a:schemeClr val="bg1">
                      <a:alpha val="75000"/>
                    </a:schemeClr>
                  </a:solidFill>
                  <a:latin typeface="Urbane Light" panose="00000400000000000000" pitchFamily="50" charset="0"/>
                </a:rPr>
                <a:t>Lifestory Mobile &amp; Web app v1 release. </a:t>
              </a:r>
            </a:p>
            <a:p>
              <a:pPr marL="171450" indent="-171450">
                <a:lnSpc>
                  <a:spcPct val="130000"/>
                </a:lnSpc>
                <a:spcAft>
                  <a:spcPts val="1200"/>
                </a:spcAft>
                <a:buFont typeface="Arial" panose="020B0604020202020204" pitchFamily="34" charset="0"/>
                <a:buChar char="•"/>
                <a:tabLst>
                  <a:tab pos="3048000" algn="l"/>
                </a:tabLst>
                <a:defRPr/>
              </a:pPr>
              <a:r>
                <a:rPr lang="en-US" sz="1000" dirty="0">
                  <a:solidFill>
                    <a:schemeClr val="bg1">
                      <a:alpha val="75000"/>
                    </a:schemeClr>
                  </a:solidFill>
                  <a:latin typeface="Urbane Light" panose="00000400000000000000" pitchFamily="50" charset="0"/>
                </a:rPr>
                <a:t>ListIng of $LIFC on centralized exchanges; CEX, etc</a:t>
              </a:r>
            </a:p>
            <a:p>
              <a:pPr marL="0" marR="0" lvl="0" indent="0" algn="l" defTabSz="914400" rtl="0" eaLnBrk="1" fontAlgn="auto" latinLnBrk="0" hangingPunct="1">
                <a:lnSpc>
                  <a:spcPct val="130000"/>
                </a:lnSpc>
                <a:spcBef>
                  <a:spcPts val="0"/>
                </a:spcBef>
                <a:spcAft>
                  <a:spcPts val="1200"/>
                </a:spcAft>
                <a:buClrTx/>
                <a:buSzTx/>
                <a:buFontTx/>
                <a:buNone/>
                <a:tabLst>
                  <a:tab pos="3048000" algn="l"/>
                </a:tabLst>
                <a:defRPr/>
              </a:pPr>
              <a:endParaRPr kumimoji="0" lang="fr-FR" sz="2000" b="0" i="0" u="none" strike="noStrike" kern="1200" cap="none" spc="0" normalizeH="0" baseline="0" noProof="0" dirty="0">
                <a:ln>
                  <a:noFill/>
                </a:ln>
                <a:solidFill>
                  <a:prstClr val="white"/>
                </a:solidFill>
                <a:effectLst/>
                <a:uLnTx/>
                <a:uFillTx/>
                <a:latin typeface="Urbane Medium" panose="00000600000000000000" pitchFamily="50" charset="0"/>
                <a:ea typeface="+mn-ea"/>
                <a:cs typeface="+mn-cs"/>
              </a:endParaRPr>
            </a:p>
          </p:txBody>
        </p:sp>
      </p:grpSp>
      <p:sp>
        <p:nvSpPr>
          <p:cNvPr id="80" name="Rectangle 79">
            <a:extLst>
              <a:ext uri="{FF2B5EF4-FFF2-40B4-BE49-F238E27FC236}">
                <a16:creationId xmlns:a16="http://schemas.microsoft.com/office/drawing/2014/main" id="{202F55E8-DC9A-4F08-8C26-D016BA676258}"/>
              </a:ext>
            </a:extLst>
          </p:cNvPr>
          <p:cNvSpPr/>
          <p:nvPr/>
        </p:nvSpPr>
        <p:spPr>
          <a:xfrm rot="10800000">
            <a:off x="11266000" y="0"/>
            <a:ext cx="926000" cy="6858000"/>
          </a:xfrm>
          <a:prstGeom prst="rect">
            <a:avLst/>
          </a:prstGeom>
          <a:gradFill>
            <a:gsLst>
              <a:gs pos="42000">
                <a:srgbClr val="000000">
                  <a:alpha val="24000"/>
                </a:srgbClr>
              </a:gs>
              <a:gs pos="0">
                <a:srgbClr val="000000">
                  <a:alpha val="73000"/>
                </a:srgbClr>
              </a:gs>
              <a:gs pos="91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Urbane Light"/>
              <a:ea typeface="+mn-ea"/>
              <a:cs typeface="+mn-cs"/>
            </a:endParaRPr>
          </a:p>
        </p:txBody>
      </p:sp>
      <p:grpSp>
        <p:nvGrpSpPr>
          <p:cNvPr id="15" name="Groupe 14">
            <a:extLst>
              <a:ext uri="{FF2B5EF4-FFF2-40B4-BE49-F238E27FC236}">
                <a16:creationId xmlns:a16="http://schemas.microsoft.com/office/drawing/2014/main" id="{BA5F6611-B89E-477D-A874-6EF0A209A898}"/>
              </a:ext>
            </a:extLst>
          </p:cNvPr>
          <p:cNvGrpSpPr/>
          <p:nvPr/>
        </p:nvGrpSpPr>
        <p:grpSpPr>
          <a:xfrm>
            <a:off x="11589488" y="297713"/>
            <a:ext cx="296437" cy="297610"/>
            <a:chOff x="194075" y="177800"/>
            <a:chExt cx="268327" cy="269390"/>
          </a:xfrm>
        </p:grpSpPr>
        <p:sp>
          <p:nvSpPr>
            <p:cNvPr id="18" name="Forme libre : forme 17">
              <a:extLst>
                <a:ext uri="{FF2B5EF4-FFF2-40B4-BE49-F238E27FC236}">
                  <a16:creationId xmlns:a16="http://schemas.microsoft.com/office/drawing/2014/main" id="{7AB0C06C-4C25-4CD3-B812-B0E3E2DA6DAE}"/>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orme libre : forme 18">
              <a:extLst>
                <a:ext uri="{FF2B5EF4-FFF2-40B4-BE49-F238E27FC236}">
                  <a16:creationId xmlns:a16="http://schemas.microsoft.com/office/drawing/2014/main" id="{8937976F-7937-44FB-890B-755FED7E2C64}"/>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63" name="ZoneTexte 62">
            <a:extLst>
              <a:ext uri="{FF2B5EF4-FFF2-40B4-BE49-F238E27FC236}">
                <a16:creationId xmlns:a16="http://schemas.microsoft.com/office/drawing/2014/main" id="{7012785E-9E7A-40FE-B942-96211FFF677F}"/>
              </a:ext>
            </a:extLst>
          </p:cNvPr>
          <p:cNvSpPr txBox="1"/>
          <p:nvPr/>
        </p:nvSpPr>
        <p:spPr>
          <a:xfrm>
            <a:off x="9246560" y="1518246"/>
            <a:ext cx="1023046" cy="249464"/>
          </a:xfrm>
          <a:prstGeom prst="rect">
            <a:avLst/>
          </a:prstGeom>
          <a:noFill/>
        </p:spPr>
        <p:txBody>
          <a:bodyPr wrap="square" lIns="0" tIns="0" rIns="0" bIns="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tab pos="3048000" algn="l"/>
              </a:tabLst>
              <a:defRPr/>
            </a:pPr>
            <a:r>
              <a:rPr kumimoji="0" lang="fr-FR" sz="2000" b="0" i="0" u="none" strike="noStrike" kern="1200" cap="none" spc="0" normalizeH="0" baseline="0" noProof="0" dirty="0">
                <a:ln>
                  <a:noFill/>
                </a:ln>
                <a:solidFill>
                  <a:schemeClr val="bg1"/>
                </a:solidFill>
                <a:effectLst/>
                <a:uLnTx/>
                <a:uFillTx/>
                <a:ea typeface="+mn-ea"/>
                <a:cs typeface="+mn-cs"/>
              </a:rPr>
              <a:t>2023</a:t>
            </a:r>
            <a:endParaRPr kumimoji="0" lang="fr-FR" sz="1100" b="0" i="0" u="none" strike="noStrike" kern="1200" cap="none" spc="0" normalizeH="0" baseline="0" noProof="0" dirty="0">
              <a:ln>
                <a:noFill/>
              </a:ln>
              <a:solidFill>
                <a:schemeClr val="bg1"/>
              </a:solidFill>
              <a:effectLst/>
              <a:uLnTx/>
              <a:uFillTx/>
              <a:ea typeface="+mn-ea"/>
              <a:cs typeface="+mn-cs"/>
            </a:endParaRPr>
          </a:p>
        </p:txBody>
      </p:sp>
      <p:sp>
        <p:nvSpPr>
          <p:cNvPr id="82" name="ZoneTexte 81">
            <a:extLst>
              <a:ext uri="{FF2B5EF4-FFF2-40B4-BE49-F238E27FC236}">
                <a16:creationId xmlns:a16="http://schemas.microsoft.com/office/drawing/2014/main" id="{D6514884-D1BA-432C-A393-0B85F17599F6}"/>
              </a:ext>
            </a:extLst>
          </p:cNvPr>
          <p:cNvSpPr txBox="1"/>
          <p:nvPr/>
        </p:nvSpPr>
        <p:spPr>
          <a:xfrm>
            <a:off x="862635" y="1518246"/>
            <a:ext cx="1023046" cy="249464"/>
          </a:xfrm>
          <a:prstGeom prst="rect">
            <a:avLst/>
          </a:prstGeom>
          <a:noFill/>
        </p:spPr>
        <p:txBody>
          <a:bodyPr wrap="square" lIns="0" tIns="0" rIns="0" bIns="0" rtlCol="0" anchor="t">
            <a:noAutofit/>
          </a:bodyPr>
          <a:lstStyle/>
          <a:p>
            <a:pPr marL="0" marR="0" lvl="0" indent="0" defTabSz="914400" rtl="0" eaLnBrk="1" fontAlgn="auto" latinLnBrk="0" hangingPunct="1">
              <a:lnSpc>
                <a:spcPct val="110000"/>
              </a:lnSpc>
              <a:spcBef>
                <a:spcPts val="0"/>
              </a:spcBef>
              <a:spcAft>
                <a:spcPts val="600"/>
              </a:spcAft>
              <a:buClrTx/>
              <a:buSzTx/>
              <a:buFontTx/>
              <a:buNone/>
              <a:tabLst>
                <a:tab pos="3048000" algn="l"/>
              </a:tabLst>
              <a:defRPr/>
            </a:pPr>
            <a:r>
              <a:rPr kumimoji="0" lang="fr-FR" sz="2000" b="0" i="0" u="none" strike="noStrike" kern="1200" cap="none" spc="0" normalizeH="0" baseline="0" noProof="0" dirty="0">
                <a:ln>
                  <a:noFill/>
                </a:ln>
                <a:solidFill>
                  <a:srgbClr val="00FF72"/>
                </a:solidFill>
                <a:effectLst/>
                <a:uLnTx/>
                <a:uFillTx/>
                <a:ea typeface="+mn-ea"/>
                <a:cs typeface="+mn-cs"/>
              </a:rPr>
              <a:t>2022</a:t>
            </a:r>
            <a:endParaRPr kumimoji="0" lang="fr-FR" sz="1100" b="0" i="0" u="none" strike="noStrike" kern="1200" cap="none" spc="0" normalizeH="0" baseline="0" noProof="0" dirty="0">
              <a:ln>
                <a:noFill/>
              </a:ln>
              <a:solidFill>
                <a:prstClr val="white"/>
              </a:solidFill>
              <a:effectLst/>
              <a:uLnTx/>
              <a:uFillTx/>
              <a:ea typeface="+mn-ea"/>
              <a:cs typeface="+mn-cs"/>
            </a:endParaRPr>
          </a:p>
        </p:txBody>
      </p:sp>
      <p:sp>
        <p:nvSpPr>
          <p:cNvPr id="27" name="ZoneTexte 26">
            <a:extLst>
              <a:ext uri="{FF2B5EF4-FFF2-40B4-BE49-F238E27FC236}">
                <a16:creationId xmlns:a16="http://schemas.microsoft.com/office/drawing/2014/main" id="{5404A0A6-C4F7-43C8-B1BB-C7CF9F8142A6}"/>
              </a:ext>
            </a:extLst>
          </p:cNvPr>
          <p:cNvSpPr txBox="1"/>
          <p:nvPr/>
        </p:nvSpPr>
        <p:spPr>
          <a:xfrm>
            <a:off x="744869" y="611400"/>
            <a:ext cx="4728830" cy="430887"/>
          </a:xfrm>
          <a:prstGeom prst="rect">
            <a:avLst/>
          </a:prstGeom>
          <a:noFill/>
        </p:spPr>
        <p:txBody>
          <a:bodyPr wrap="square" lIns="0" tIns="0" rIns="0" bIns="0" rtlCol="0" anchor="ctr">
            <a:spAutoFit/>
          </a:bodyPr>
          <a:lstStyle/>
          <a:p>
            <a:pPr lvl="0">
              <a:defRPr/>
            </a:pPr>
            <a:r>
              <a:rPr lang="fr-FR" sz="2800" dirty="0">
                <a:solidFill>
                  <a:prstClr val="white"/>
                </a:solidFill>
                <a:latin typeface="Urbane Medium" panose="00000600000000000000" pitchFamily="50" charset="0"/>
              </a:rPr>
              <a:t>Roadmap</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Tree>
    <p:extLst>
      <p:ext uri="{BB962C8B-B14F-4D97-AF65-F5344CB8AC3E}">
        <p14:creationId xmlns:p14="http://schemas.microsoft.com/office/powerpoint/2010/main" val="67183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750"/>
                                        <p:tgtEl>
                                          <p:spTgt spid="46"/>
                                        </p:tgtEl>
                                      </p:cBhvr>
                                    </p:animEffect>
                                  </p:childTnLst>
                                </p:cTn>
                              </p:par>
                              <p:par>
                                <p:cTn id="8" presetID="6" presetClass="emph" presetSubtype="0" fill="hold" nodeType="withEffect">
                                  <p:stCondLst>
                                    <p:cond delay="0"/>
                                  </p:stCondLst>
                                  <p:childTnLst>
                                    <p:animScale>
                                      <p:cBhvr>
                                        <p:cTn id="9" dur="10" fill="hold"/>
                                        <p:tgtEl>
                                          <p:spTgt spid="46"/>
                                        </p:tgtEl>
                                      </p:cBhvr>
                                      <p:by x="150000" y="150000"/>
                                    </p:animScale>
                                  </p:childTnLst>
                                </p:cTn>
                              </p:par>
                              <p:par>
                                <p:cTn id="10" presetID="6" presetClass="emph" presetSubtype="0" decel="100000" fill="hold" nodeType="withEffect">
                                  <p:stCondLst>
                                    <p:cond delay="0"/>
                                  </p:stCondLst>
                                  <p:childTnLst>
                                    <p:animScale>
                                      <p:cBhvr>
                                        <p:cTn id="11" dur="2000" fill="hold"/>
                                        <p:tgtEl>
                                          <p:spTgt spid="46"/>
                                        </p:tgtEl>
                                      </p:cBhvr>
                                      <p:by x="66700" y="66700"/>
                                    </p:animScale>
                                  </p:childTnLst>
                                </p:cTn>
                              </p:par>
                              <p:par>
                                <p:cTn id="12" presetID="10" presetClass="entr" presetSubtype="0"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750"/>
                                        <p:tgtEl>
                                          <p:spTgt spid="14"/>
                                        </p:tgtEl>
                                      </p:cBhvr>
                                    </p:animEffect>
                                  </p:childTnLst>
                                </p:cTn>
                              </p:par>
                              <p:par>
                                <p:cTn id="15" presetID="6" presetClass="emph" presetSubtype="0" fill="hold" nodeType="withEffect">
                                  <p:stCondLst>
                                    <p:cond delay="500"/>
                                  </p:stCondLst>
                                  <p:childTnLst>
                                    <p:animScale>
                                      <p:cBhvr>
                                        <p:cTn id="16" dur="10" fill="hold"/>
                                        <p:tgtEl>
                                          <p:spTgt spid="14"/>
                                        </p:tgtEl>
                                      </p:cBhvr>
                                      <p:by x="66700" y="66700"/>
                                    </p:animScale>
                                  </p:childTnLst>
                                </p:cTn>
                              </p:par>
                              <p:par>
                                <p:cTn id="17" presetID="6" presetClass="emph" presetSubtype="0" decel="100000" fill="hold" nodeType="withEffect">
                                  <p:stCondLst>
                                    <p:cond delay="500"/>
                                  </p:stCondLst>
                                  <p:childTnLst>
                                    <p:animScale>
                                      <p:cBhvr>
                                        <p:cTn id="18" dur="1000" fill="hold"/>
                                        <p:tgtEl>
                                          <p:spTgt spid="14"/>
                                        </p:tgtEl>
                                      </p:cBhvr>
                                      <p:by x="150000" y="150000"/>
                                    </p:animScale>
                                  </p:childTnLst>
                                </p:cTn>
                              </p:par>
                              <p:par>
                                <p:cTn id="19" presetID="10" presetClass="entr" presetSubtype="0" fill="hold" nodeType="withEffect">
                                  <p:stCondLst>
                                    <p:cond delay="75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childTnLst>
                                </p:cTn>
                              </p:par>
                              <p:par>
                                <p:cTn id="22" presetID="6" presetClass="emph" presetSubtype="0" fill="hold" nodeType="withEffect">
                                  <p:stCondLst>
                                    <p:cond delay="750"/>
                                  </p:stCondLst>
                                  <p:childTnLst>
                                    <p:animScale>
                                      <p:cBhvr>
                                        <p:cTn id="23" dur="10" fill="hold"/>
                                        <p:tgtEl>
                                          <p:spTgt spid="11"/>
                                        </p:tgtEl>
                                      </p:cBhvr>
                                      <p:by x="66700" y="66700"/>
                                    </p:animScale>
                                  </p:childTnLst>
                                </p:cTn>
                              </p:par>
                              <p:par>
                                <p:cTn id="24" presetID="6" presetClass="emph" presetSubtype="0" decel="100000" fill="hold" nodeType="withEffect">
                                  <p:stCondLst>
                                    <p:cond delay="750"/>
                                  </p:stCondLst>
                                  <p:childTnLst>
                                    <p:animScale>
                                      <p:cBhvr>
                                        <p:cTn id="25" dur="1000" fill="hold"/>
                                        <p:tgtEl>
                                          <p:spTgt spid="11"/>
                                        </p:tgtEl>
                                      </p:cBhvr>
                                      <p:by x="150000" y="150000"/>
                                    </p:animScale>
                                  </p:childTnLst>
                                </p:cTn>
                              </p:par>
                              <p:par>
                                <p:cTn id="26" presetID="10" presetClass="entr" presetSubtype="0"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750"/>
                                        <p:tgtEl>
                                          <p:spTgt spid="12"/>
                                        </p:tgtEl>
                                      </p:cBhvr>
                                    </p:animEffect>
                                  </p:childTnLst>
                                </p:cTn>
                              </p:par>
                              <p:par>
                                <p:cTn id="29" presetID="6" presetClass="emph" presetSubtype="0" fill="hold" nodeType="withEffect">
                                  <p:stCondLst>
                                    <p:cond delay="1000"/>
                                  </p:stCondLst>
                                  <p:childTnLst>
                                    <p:animScale>
                                      <p:cBhvr>
                                        <p:cTn id="30" dur="10" fill="hold"/>
                                        <p:tgtEl>
                                          <p:spTgt spid="12"/>
                                        </p:tgtEl>
                                      </p:cBhvr>
                                      <p:by x="66700" y="66700"/>
                                    </p:animScale>
                                  </p:childTnLst>
                                </p:cTn>
                              </p:par>
                              <p:par>
                                <p:cTn id="31" presetID="6" presetClass="emph" presetSubtype="0" decel="100000" fill="hold" nodeType="withEffect">
                                  <p:stCondLst>
                                    <p:cond delay="1000"/>
                                  </p:stCondLst>
                                  <p:childTnLst>
                                    <p:animScale>
                                      <p:cBhvr>
                                        <p:cTn id="32" dur="1000" fill="hold"/>
                                        <p:tgtEl>
                                          <p:spTgt spid="12"/>
                                        </p:tgtEl>
                                      </p:cBhvr>
                                      <p:by x="150000" y="150000"/>
                                    </p:animScale>
                                  </p:childTnLst>
                                </p:cTn>
                              </p:par>
                              <p:par>
                                <p:cTn id="33" presetID="10" presetClass="entr" presetSubtype="0" fill="hold" nodeType="withEffect">
                                  <p:stCondLst>
                                    <p:cond delay="125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750"/>
                                        <p:tgtEl>
                                          <p:spTgt spid="13"/>
                                        </p:tgtEl>
                                      </p:cBhvr>
                                    </p:animEffect>
                                  </p:childTnLst>
                                </p:cTn>
                              </p:par>
                              <p:par>
                                <p:cTn id="36" presetID="6" presetClass="emph" presetSubtype="0" fill="hold" nodeType="withEffect">
                                  <p:stCondLst>
                                    <p:cond delay="1250"/>
                                  </p:stCondLst>
                                  <p:childTnLst>
                                    <p:animScale>
                                      <p:cBhvr>
                                        <p:cTn id="37" dur="10" fill="hold"/>
                                        <p:tgtEl>
                                          <p:spTgt spid="13"/>
                                        </p:tgtEl>
                                      </p:cBhvr>
                                      <p:by x="66700" y="66700"/>
                                    </p:animScale>
                                  </p:childTnLst>
                                </p:cTn>
                              </p:par>
                              <p:par>
                                <p:cTn id="38" presetID="6" presetClass="emph" presetSubtype="0" decel="100000" fill="hold" nodeType="withEffect">
                                  <p:stCondLst>
                                    <p:cond delay="1250"/>
                                  </p:stCondLst>
                                  <p:childTnLst>
                                    <p:animScale>
                                      <p:cBhvr>
                                        <p:cTn id="39" dur="1000" fill="hold"/>
                                        <p:tgtEl>
                                          <p:spTgt spid="13"/>
                                        </p:tgtEl>
                                      </p:cBhvr>
                                      <p:by x="150000" y="150000"/>
                                    </p:animScale>
                                  </p:childTnLst>
                                </p:cTn>
                              </p:par>
                              <p:par>
                                <p:cTn id="40" presetID="1" presetClass="entr" presetSubtype="0" fill="hold" nodeType="withEffect">
                                  <p:stCondLst>
                                    <p:cond delay="250"/>
                                  </p:stCondLst>
                                  <p:childTnLst>
                                    <p:set>
                                      <p:cBhvr>
                                        <p:cTn id="41" dur="1" fill="hold">
                                          <p:stCondLst>
                                            <p:cond delay="0"/>
                                          </p:stCondLst>
                                        </p:cTn>
                                        <p:tgtEl>
                                          <p:spTgt spid="25"/>
                                        </p:tgtEl>
                                        <p:attrNameLst>
                                          <p:attrName>style.visibility</p:attrName>
                                        </p:attrNameLst>
                                      </p:cBhvr>
                                      <p:to>
                                        <p:strVal val="visible"/>
                                      </p:to>
                                    </p:set>
                                  </p:childTnLst>
                                </p:cTn>
                              </p:par>
                              <p:par>
                                <p:cTn id="42" presetID="6" presetClass="emph" presetSubtype="0" decel="100000" fill="hold" nodeType="withEffect">
                                  <p:stCondLst>
                                    <p:cond delay="250"/>
                                  </p:stCondLst>
                                  <p:childTnLst>
                                    <p:animScale>
                                      <p:cBhvr>
                                        <p:cTn id="43" dur="9" fill="hold"/>
                                        <p:tgtEl>
                                          <p:spTgt spid="25"/>
                                        </p:tgtEl>
                                      </p:cBhvr>
                                      <p:by x="200000" y="200000"/>
                                    </p:animScale>
                                  </p:childTnLst>
                                </p:cTn>
                              </p:par>
                              <p:par>
                                <p:cTn id="44" presetID="10" presetClass="entr" presetSubtype="0" fill="hold" nodeType="withEffect">
                                  <p:stCondLst>
                                    <p:cond delay="25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250"/>
                                        <p:tgtEl>
                                          <p:spTgt spid="25"/>
                                        </p:tgtEl>
                                      </p:cBhvr>
                                    </p:animEffect>
                                  </p:childTnLst>
                                </p:cTn>
                              </p:par>
                              <p:par>
                                <p:cTn id="47" presetID="6" presetClass="emph" presetSubtype="0" accel="20000" decel="79000" fill="hold" nodeType="withEffect">
                                  <p:stCondLst>
                                    <p:cond delay="0"/>
                                  </p:stCondLst>
                                  <p:childTnLst>
                                    <p:animScale>
                                      <p:cBhvr>
                                        <p:cTn id="48" dur="750" fill="hold"/>
                                        <p:tgtEl>
                                          <p:spTgt spid="25"/>
                                        </p:tgtEl>
                                      </p:cBhvr>
                                      <p:by x="76900" y="76900"/>
                                    </p:animScale>
                                  </p:childTnLst>
                                </p:cTn>
                              </p:par>
                              <p:par>
                                <p:cTn id="49" presetID="6" presetClass="emph" presetSubtype="0" decel="100000" fill="hold" nodeType="withEffect">
                                  <p:stCondLst>
                                    <p:cond delay="0"/>
                                  </p:stCondLst>
                                  <p:childTnLst>
                                    <p:animScale>
                                      <p:cBhvr>
                                        <p:cTn id="50" dur="1500" fill="hold"/>
                                        <p:tgtEl>
                                          <p:spTgt spid="25"/>
                                        </p:tgtEl>
                                      </p:cBhvr>
                                      <p:by x="65000" y="65000"/>
                                    </p:animScale>
                                  </p:childTnLst>
                                </p:cTn>
                              </p:par>
                              <p:par>
                                <p:cTn id="51" presetID="10" presetClass="entr" presetSubtype="0" fill="hold" nodeType="withEffect">
                                  <p:stCondLst>
                                    <p:cond delay="250"/>
                                  </p:stCondLst>
                                  <p:childTnLst>
                                    <p:set>
                                      <p:cBhvr>
                                        <p:cTn id="52" dur="1" fill="hold">
                                          <p:stCondLst>
                                            <p:cond delay="0"/>
                                          </p:stCondLst>
                                        </p:cTn>
                                        <p:tgtEl>
                                          <p:spTgt spid="77"/>
                                        </p:tgtEl>
                                        <p:attrNameLst>
                                          <p:attrName>style.visibility</p:attrName>
                                        </p:attrNameLst>
                                      </p:cBhvr>
                                      <p:to>
                                        <p:strVal val="visible"/>
                                      </p:to>
                                    </p:set>
                                    <p:animEffect transition="in" filter="fade">
                                      <p:cBhvr>
                                        <p:cTn id="53" dur="1000"/>
                                        <p:tgtEl>
                                          <p:spTgt spid="77"/>
                                        </p:tgtEl>
                                      </p:cBhvr>
                                    </p:animEffect>
                                  </p:childTnLst>
                                </p:cTn>
                              </p:par>
                              <p:par>
                                <p:cTn id="54" presetID="6" presetClass="emph" presetSubtype="0" fill="hold" nodeType="withEffect">
                                  <p:stCondLst>
                                    <p:cond delay="250"/>
                                  </p:stCondLst>
                                  <p:childTnLst>
                                    <p:animScale>
                                      <p:cBhvr>
                                        <p:cTn id="55" dur="10" fill="hold"/>
                                        <p:tgtEl>
                                          <p:spTgt spid="77"/>
                                        </p:tgtEl>
                                      </p:cBhvr>
                                      <p:by x="150000" y="150000"/>
                                    </p:animScale>
                                  </p:childTnLst>
                                </p:cTn>
                              </p:par>
                              <p:par>
                                <p:cTn id="56" presetID="6" presetClass="emph" presetSubtype="0" decel="100000" fill="hold" nodeType="withEffect">
                                  <p:stCondLst>
                                    <p:cond delay="250"/>
                                  </p:stCondLst>
                                  <p:childTnLst>
                                    <p:animScale>
                                      <p:cBhvr>
                                        <p:cTn id="57" dur="1500" fill="hold"/>
                                        <p:tgtEl>
                                          <p:spTgt spid="77"/>
                                        </p:tgtEl>
                                      </p:cBhvr>
                                      <p:by x="66700" y="66700"/>
                                    </p:animScale>
                                  </p:childTnLst>
                                </p:cTn>
                              </p:par>
                              <p:par>
                                <p:cTn id="58" presetID="10" presetClass="entr" presetSubtype="0" fill="hold" grpId="0" nodeType="withEffect">
                                  <p:stCondLst>
                                    <p:cond delay="250"/>
                                  </p:stCondLst>
                                  <p:childTnLst>
                                    <p:set>
                                      <p:cBhvr>
                                        <p:cTn id="59" dur="1" fill="hold">
                                          <p:stCondLst>
                                            <p:cond delay="0"/>
                                          </p:stCondLst>
                                        </p:cTn>
                                        <p:tgtEl>
                                          <p:spTgt spid="82"/>
                                        </p:tgtEl>
                                        <p:attrNameLst>
                                          <p:attrName>style.visibility</p:attrName>
                                        </p:attrNameLst>
                                      </p:cBhvr>
                                      <p:to>
                                        <p:strVal val="visible"/>
                                      </p:to>
                                    </p:set>
                                    <p:animEffect transition="in" filter="fade">
                                      <p:cBhvr>
                                        <p:cTn id="60" dur="500"/>
                                        <p:tgtEl>
                                          <p:spTgt spid="82"/>
                                        </p:tgtEl>
                                      </p:cBhvr>
                                    </p:animEffect>
                                  </p:childTnLst>
                                </p:cTn>
                              </p:par>
                              <p:par>
                                <p:cTn id="61" presetID="42" presetClass="path" presetSubtype="0" decel="100000" fill="hold" grpId="1" nodeType="withEffect">
                                  <p:stCondLst>
                                    <p:cond delay="250"/>
                                  </p:stCondLst>
                                  <p:childTnLst>
                                    <p:animMotion origin="layout" path="M 0.02148 -3.33333E-6 L -2.08333E-7 -3.33333E-6 " pathEditMode="relative" rAng="0" ptsTypes="AA">
                                      <p:cBhvr>
                                        <p:cTn id="62" dur="1000" fill="hold"/>
                                        <p:tgtEl>
                                          <p:spTgt spid="82"/>
                                        </p:tgtEl>
                                        <p:attrNameLst>
                                          <p:attrName>ppt_x</p:attrName>
                                          <p:attrName>ppt_y</p:attrName>
                                        </p:attrNameLst>
                                      </p:cBhvr>
                                      <p:rCtr x="-1081" y="0"/>
                                    </p:animMotion>
                                  </p:childTnLst>
                                </p:cTn>
                              </p:par>
                              <p:par>
                                <p:cTn id="63" presetID="10" presetClass="entr" presetSubtype="0" fill="hold" grpId="0" nodeType="withEffect">
                                  <p:stCondLst>
                                    <p:cond delay="125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500"/>
                                        <p:tgtEl>
                                          <p:spTgt spid="63"/>
                                        </p:tgtEl>
                                      </p:cBhvr>
                                    </p:animEffect>
                                  </p:childTnLst>
                                </p:cTn>
                              </p:par>
                              <p:par>
                                <p:cTn id="66" presetID="42" presetClass="path" presetSubtype="0" decel="100000" fill="hold" grpId="1" nodeType="withEffect">
                                  <p:stCondLst>
                                    <p:cond delay="1250"/>
                                  </p:stCondLst>
                                  <p:childTnLst>
                                    <p:animMotion origin="layout" path="M 0.02148 -3.33333E-6 L -2.08333E-7 -3.33333E-6 " pathEditMode="relative" rAng="0" ptsTypes="AA">
                                      <p:cBhvr>
                                        <p:cTn id="67" dur="1000" fill="hold"/>
                                        <p:tgtEl>
                                          <p:spTgt spid="63"/>
                                        </p:tgtEl>
                                        <p:attrNameLst>
                                          <p:attrName>ppt_x</p:attrName>
                                          <p:attrName>ppt_y</p:attrName>
                                        </p:attrNameLst>
                                      </p:cBhvr>
                                      <p:rCtr x="-1081" y="0"/>
                                    </p:animMotion>
                                  </p:childTnLst>
                                </p:cTn>
                              </p:par>
                              <p:par>
                                <p:cTn id="68" presetID="10"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42" presetClass="path" presetSubtype="0" decel="100000" fill="hold" grpId="1" nodeType="withEffect">
                                  <p:stCondLst>
                                    <p:cond delay="0"/>
                                  </p:stCondLst>
                                  <p:childTnLst>
                                    <p:animMotion origin="layout" path="M -2.08333E-6 0.04815 L -2.08333E-6 -4.44444E-6 " pathEditMode="relative" rAng="0" ptsTypes="AA">
                                      <p:cBhvr>
                                        <p:cTn id="72" dur="1000" fill="hold"/>
                                        <p:tgtEl>
                                          <p:spTgt spid="27"/>
                                        </p:tgtEl>
                                        <p:attrNameLst>
                                          <p:attrName>ppt_x</p:attrName>
                                          <p:attrName>ppt_y</p:attrName>
                                        </p:attrNameLst>
                                      </p:cBhvr>
                                      <p:rCtr x="0"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3" grpId="1"/>
      <p:bldP spid="82" grpId="0"/>
      <p:bldP spid="82" grpId="1"/>
      <p:bldP spid="27" grpId="0"/>
      <p:bldP spid="27"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descr="A picture containing invertebrate, arthropod&#10;&#10;Description automatically generated">
            <a:extLst>
              <a:ext uri="{FF2B5EF4-FFF2-40B4-BE49-F238E27FC236}">
                <a16:creationId xmlns:a16="http://schemas.microsoft.com/office/drawing/2014/main" id="{7286FC16-8A74-4A70-8F25-9E20168633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471" t="1" r="2933" b="-4539"/>
          <a:stretch/>
        </p:blipFill>
        <p:spPr>
          <a:xfrm flipH="1">
            <a:off x="1625599" y="0"/>
            <a:ext cx="10566398" cy="6858000"/>
          </a:xfrm>
          <a:prstGeom prst="rect">
            <a:avLst/>
          </a:prstGeom>
        </p:spPr>
      </p:pic>
      <p:sp>
        <p:nvSpPr>
          <p:cNvPr id="14" name="Rectangle 13">
            <a:extLst>
              <a:ext uri="{FF2B5EF4-FFF2-40B4-BE49-F238E27FC236}">
                <a16:creationId xmlns:a16="http://schemas.microsoft.com/office/drawing/2014/main" id="{C58E2578-9EA4-4D03-8B58-8FBFD9F9B1A6}"/>
              </a:ext>
            </a:extLst>
          </p:cNvPr>
          <p:cNvSpPr/>
          <p:nvPr/>
        </p:nvSpPr>
        <p:spPr>
          <a:xfrm>
            <a:off x="0" y="0"/>
            <a:ext cx="9232134" cy="6857999"/>
          </a:xfrm>
          <a:prstGeom prst="rect">
            <a:avLst/>
          </a:prstGeom>
          <a:gradFill>
            <a:gsLst>
              <a:gs pos="0">
                <a:srgbClr val="000000"/>
              </a:gs>
              <a:gs pos="28000">
                <a:srgbClr val="000000">
                  <a:alpha val="83000"/>
                </a:srgbClr>
              </a:gs>
              <a:gs pos="91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4" name="ZoneTexte 63">
            <a:extLst>
              <a:ext uri="{FF2B5EF4-FFF2-40B4-BE49-F238E27FC236}">
                <a16:creationId xmlns:a16="http://schemas.microsoft.com/office/drawing/2014/main" id="{EEAFD268-8B57-4F9B-B25B-5F35AD057D3B}"/>
              </a:ext>
            </a:extLst>
          </p:cNvPr>
          <p:cNvSpPr txBox="1"/>
          <p:nvPr/>
        </p:nvSpPr>
        <p:spPr>
          <a:xfrm>
            <a:off x="744870" y="611063"/>
            <a:ext cx="3481440" cy="861774"/>
          </a:xfrm>
          <a:prstGeom prst="rect">
            <a:avLst/>
          </a:prstGeom>
          <a:noFill/>
        </p:spPr>
        <p:txBody>
          <a:bodyPr wrap="square" lIns="0" tIns="0" rIns="0" bIns="0" rtlCol="0" anchor="ctr">
            <a:spAutoFit/>
          </a:bodyPr>
          <a:lstStyle/>
          <a:p>
            <a:pPr lvl="0">
              <a:defRPr/>
            </a:pPr>
            <a:r>
              <a:rPr lang="fr-FR" sz="2800" dirty="0" err="1">
                <a:solidFill>
                  <a:prstClr val="white"/>
                </a:solidFill>
                <a:latin typeface="Urbane Medium" panose="00000600000000000000" pitchFamily="50" charset="0"/>
              </a:rPr>
              <a:t>Sponsorship</a:t>
            </a:r>
            <a:r>
              <a:rPr lang="fr-FR" sz="2800" dirty="0">
                <a:solidFill>
                  <a:prstClr val="white"/>
                </a:solidFill>
                <a:latin typeface="Urbane Medium" panose="00000600000000000000" pitchFamily="50" charset="0"/>
              </a:rPr>
              <a:t>
</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65" name="ZoneTexte 64">
            <a:extLst>
              <a:ext uri="{FF2B5EF4-FFF2-40B4-BE49-F238E27FC236}">
                <a16:creationId xmlns:a16="http://schemas.microsoft.com/office/drawing/2014/main" id="{144F6D93-4FDA-4095-97C2-21FCEE6C35FD}"/>
              </a:ext>
            </a:extLst>
          </p:cNvPr>
          <p:cNvSpPr txBox="1"/>
          <p:nvPr/>
        </p:nvSpPr>
        <p:spPr>
          <a:xfrm>
            <a:off x="744870" y="1648924"/>
            <a:ext cx="4417575" cy="4421676"/>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200" dirty="0">
                <a:solidFill>
                  <a:schemeClr val="bg1"/>
                </a:solidFill>
                <a:latin typeface="Urbane Medium" panose="00000600000000000000"/>
              </a:rPr>
              <a:t>The sponsorship mechanism ensures the allocation to the sponsor of 5% </a:t>
            </a:r>
            <a:r>
              <a:rPr lang="en-US" sz="1200">
                <a:solidFill>
                  <a:schemeClr val="bg1"/>
                </a:solidFill>
                <a:latin typeface="Urbane Medium" panose="00000600000000000000"/>
              </a:rPr>
              <a:t>$LIFC equivalent </a:t>
            </a:r>
            <a:r>
              <a:rPr lang="en-US" sz="1200" dirty="0">
                <a:solidFill>
                  <a:schemeClr val="bg1"/>
                </a:solidFill>
                <a:latin typeface="Urbane Medium" panose="00000600000000000000"/>
              </a:rPr>
              <a:t>per planet purchased by his godchildren, as well as an additional 5% to the godson who made a purchase.
</a:t>
            </a:r>
            <a:r>
              <a:rPr lang="en-US" sz="1200" dirty="0">
                <a:solidFill>
                  <a:schemeClr val="bg1"/>
                </a:solidFill>
              </a:rPr>
              <a:t>The allocation is limited to a level of sponsorship, and the LIFC tokens thus awarded are taken from the reserve of tokens provided for this purpose and in any case within the limit of the tokens available </a:t>
            </a:r>
            <a:r>
              <a:rPr lang="en-US" sz="1200" dirty="0">
                <a:solidFill>
                  <a:schemeClr val="accent1"/>
                </a:solidFill>
              </a:rPr>
              <a:t>(see </a:t>
            </a:r>
            <a:r>
              <a:rPr lang="en-US" sz="1200" dirty="0" err="1">
                <a:solidFill>
                  <a:schemeClr val="accent1"/>
                </a:solidFill>
              </a:rPr>
              <a:t>tokenomics</a:t>
            </a:r>
            <a:r>
              <a:rPr lang="en-US" sz="1200" dirty="0">
                <a:solidFill>
                  <a:schemeClr val="accent1"/>
                </a:solidFill>
              </a:rPr>
              <a:t>: Marketing).</a:t>
            </a:r>
            <a:r>
              <a:rPr lang="en-US" sz="1200" dirty="0">
                <a:solidFill>
                  <a:schemeClr val="bg1"/>
                </a:solidFill>
              </a:rPr>
              <a:t>
Each participant will be assigned a referral code. When making any purchase made by a referral using this referral code, an amount equivalent to 5% of the value of the NFT's purchased will be credited to the referrer's account.  Similarly, an additional 5% will be credited to the godson.
</a:t>
            </a:r>
            <a:endParaRPr lang="fr-FR" sz="1200" dirty="0">
              <a:solidFill>
                <a:schemeClr val="bg1"/>
              </a:solidFill>
            </a:endParaRPr>
          </a:p>
        </p:txBody>
      </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 name="Group 1">
            <a:extLst>
              <a:ext uri="{FF2B5EF4-FFF2-40B4-BE49-F238E27FC236}">
                <a16:creationId xmlns:a16="http://schemas.microsoft.com/office/drawing/2014/main" id="{054AF764-3CDF-415A-A3E2-268D52A0A38F}"/>
              </a:ext>
            </a:extLst>
          </p:cNvPr>
          <p:cNvGrpSpPr/>
          <p:nvPr/>
        </p:nvGrpSpPr>
        <p:grpSpPr>
          <a:xfrm>
            <a:off x="7133090" y="4648199"/>
            <a:ext cx="4198088" cy="1422401"/>
            <a:chOff x="7391400" y="4328161"/>
            <a:chExt cx="4198088" cy="1496906"/>
          </a:xfrm>
        </p:grpSpPr>
        <p:sp>
          <p:nvSpPr>
            <p:cNvPr id="11" name="Rectangle : coins arrondis 12">
              <a:extLst>
                <a:ext uri="{FF2B5EF4-FFF2-40B4-BE49-F238E27FC236}">
                  <a16:creationId xmlns:a16="http://schemas.microsoft.com/office/drawing/2014/main" id="{7702D6EF-F57F-4A3C-85AE-10B290067F28}"/>
                </a:ext>
              </a:extLst>
            </p:cNvPr>
            <p:cNvSpPr/>
            <p:nvPr/>
          </p:nvSpPr>
          <p:spPr>
            <a:xfrm>
              <a:off x="7391400" y="4328161"/>
              <a:ext cx="4198088" cy="1496906"/>
            </a:xfrm>
            <a:prstGeom prst="snip1Rect">
              <a:avLst>
                <a:gd name="adj" fmla="val 15060"/>
              </a:avLst>
            </a:prstGeom>
            <a:solidFill>
              <a:srgbClr val="00FF72">
                <a:alpha val="3000"/>
              </a:srgbClr>
            </a:solidFill>
            <a:ln w="6350"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252000" tIns="72000" rIns="144000" bIns="72000" rtlCol="0" anchor="ctr"/>
            <a:lstStyle/>
            <a:p>
              <a:pPr>
                <a:lnSpc>
                  <a:spcPct val="120000"/>
                </a:lnSpc>
                <a:spcAft>
                  <a:spcPts val="600"/>
                </a:spcAft>
              </a:pPr>
              <a:endParaRPr lang="en-US" sz="800" dirty="0">
                <a:solidFill>
                  <a:srgbClr val="00FF72"/>
                </a:solidFill>
                <a:latin typeface="Urbane Medium" panose="00000600000000000000" pitchFamily="2" charset="0"/>
              </a:endParaRPr>
            </a:p>
          </p:txBody>
        </p:sp>
        <p:sp>
          <p:nvSpPr>
            <p:cNvPr id="13" name="ZoneTexte 64">
              <a:extLst>
                <a:ext uri="{FF2B5EF4-FFF2-40B4-BE49-F238E27FC236}">
                  <a16:creationId xmlns:a16="http://schemas.microsoft.com/office/drawing/2014/main" id="{68BE4692-A07E-4E74-8F56-E0BC21EAAD84}"/>
                </a:ext>
              </a:extLst>
            </p:cNvPr>
            <p:cNvSpPr txBox="1"/>
            <p:nvPr/>
          </p:nvSpPr>
          <p:spPr>
            <a:xfrm>
              <a:off x="7778109" y="4537598"/>
              <a:ext cx="3643890" cy="1078029"/>
            </a:xfrm>
            <a:prstGeom prst="rect">
              <a:avLst/>
            </a:prstGeom>
            <a:noFill/>
          </p:spPr>
          <p:txBody>
            <a:bodyPr wrap="square" lIns="0" tIns="0" rIns="0" bIns="0" rtlCol="0" anchor="t">
              <a:noAutofit/>
            </a:bodyPr>
            <a:lstStyle/>
            <a:p>
              <a:pPr lvl="0">
                <a:lnSpc>
                  <a:spcPct val="130000"/>
                </a:lnSpc>
                <a:spcAft>
                  <a:spcPts val="600"/>
                </a:spcAft>
                <a:tabLst>
                  <a:tab pos="3048000" algn="l"/>
                </a:tabLst>
                <a:defRPr/>
              </a:pPr>
              <a:r>
                <a:rPr lang="fr-FR" sz="1400" dirty="0">
                  <a:solidFill>
                    <a:srgbClr val="00FF72"/>
                  </a:solidFill>
                  <a:latin typeface="Urbane Medium" panose="00000600000000000000" pitchFamily="2" charset="0"/>
                </a:rPr>
                <a:t>Example </a:t>
              </a:r>
              <a:r>
                <a:rPr kumimoji="0" lang="fr-FR" sz="14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a:t>
              </a:r>
            </a:p>
            <a:p>
              <a:pPr lvl="0">
                <a:lnSpc>
                  <a:spcPct val="130000"/>
                </a:lnSpc>
                <a:spcAft>
                  <a:spcPts val="600"/>
                </a:spcAft>
                <a:tabLst>
                  <a:tab pos="3048000" algn="l"/>
                </a:tabLst>
                <a:defRPr/>
              </a:pPr>
              <a:r>
                <a:rPr lang="en-US" sz="1100" dirty="0">
                  <a:solidFill>
                    <a:prstClr val="white">
                      <a:alpha val="75000"/>
                    </a:prstClr>
                  </a:solidFill>
                  <a:latin typeface="Urbane Light" panose="00000400000000000000" pitchFamily="50" charset="0"/>
                </a:rPr>
                <a:t>A has a LIFC account. B, godson of A, buys 10000 LIFC → A receives 500 LIFC thanks to B and B receives 500 LIFC as a bonus
</a:t>
              </a:r>
              <a:endParaRPr kumimoji="0" lang="fr-FR" sz="11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grpSp>
      <p:pic>
        <p:nvPicPr>
          <p:cNvPr id="21" name="Graphique 62">
            <a:extLst>
              <a:ext uri="{FF2B5EF4-FFF2-40B4-BE49-F238E27FC236}">
                <a16:creationId xmlns:a16="http://schemas.microsoft.com/office/drawing/2014/main" id="{BED69D69-35BE-4313-8DE1-ED0400C52D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351499" y="825838"/>
            <a:ext cx="1114597" cy="1435752"/>
          </a:xfrm>
          <a:prstGeom prst="rect">
            <a:avLst/>
          </a:prstGeom>
        </p:spPr>
      </p:pic>
    </p:spTree>
    <p:extLst>
      <p:ext uri="{BB962C8B-B14F-4D97-AF65-F5344CB8AC3E}">
        <p14:creationId xmlns:p14="http://schemas.microsoft.com/office/powerpoint/2010/main" val="261934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42" presetClass="path" presetSubtype="0" decel="100000" fill="hold" grpId="1" nodeType="withEffect">
                                  <p:stCondLst>
                                    <p:cond delay="0"/>
                                  </p:stCondLst>
                                  <p:childTnLst>
                                    <p:animMotion origin="layout" path="M 3.95833E-6 0.04815 L 3.95833E-6 -1.85185E-6 " pathEditMode="relative" rAng="0" ptsTypes="AA">
                                      <p:cBhvr>
                                        <p:cTn id="9" dur="1000" fill="hold"/>
                                        <p:tgtEl>
                                          <p:spTgt spid="64"/>
                                        </p:tgtEl>
                                        <p:attrNameLst>
                                          <p:attrName>ppt_x</p:attrName>
                                          <p:attrName>ppt_y</p:attrName>
                                        </p:attrNameLst>
                                      </p:cBhvr>
                                      <p:rCtr x="0" y="-2407"/>
                                    </p:animMotion>
                                  </p:childTnLst>
                                </p:cTn>
                              </p:par>
                              <p:par>
                                <p:cTn id="10" presetID="2" presetClass="entr" presetSubtype="4" de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750" fill="hold"/>
                                        <p:tgtEl>
                                          <p:spTgt spid="7"/>
                                        </p:tgtEl>
                                        <p:attrNameLst>
                                          <p:attrName>ppt_x</p:attrName>
                                        </p:attrNameLst>
                                      </p:cBhvr>
                                      <p:tavLst>
                                        <p:tav tm="0">
                                          <p:val>
                                            <p:strVal val="#ppt_x"/>
                                          </p:val>
                                        </p:tav>
                                        <p:tav tm="100000">
                                          <p:val>
                                            <p:strVal val="#ppt_x"/>
                                          </p:val>
                                        </p:tav>
                                      </p:tavLst>
                                    </p:anim>
                                    <p:anim calcmode="lin" valueType="num">
                                      <p:cBhvr additive="base">
                                        <p:cTn id="13" dur="750" fill="hold"/>
                                        <p:tgtEl>
                                          <p:spTgt spid="7"/>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250"/>
                                  </p:stCondLst>
                                  <p:childTnLst>
                                    <p:set>
                                      <p:cBhvr>
                                        <p:cTn id="15" dur="1" fill="hold">
                                          <p:stCondLst>
                                            <p:cond delay="0"/>
                                          </p:stCondLst>
                                        </p:cTn>
                                        <p:tgtEl>
                                          <p:spTgt spid="65">
                                            <p:txEl>
                                              <p:pRg st="0" end="0"/>
                                            </p:txEl>
                                          </p:spTgt>
                                        </p:tgtEl>
                                        <p:attrNameLst>
                                          <p:attrName>style.visibility</p:attrName>
                                        </p:attrNameLst>
                                      </p:cBhvr>
                                      <p:to>
                                        <p:strVal val="visible"/>
                                      </p:to>
                                    </p:set>
                                    <p:animEffect transition="in" filter="fade">
                                      <p:cBhvr>
                                        <p:cTn id="16" dur="500"/>
                                        <p:tgtEl>
                                          <p:spTgt spid="65">
                                            <p:txEl>
                                              <p:pRg st="0" end="0"/>
                                            </p:txEl>
                                          </p:spTgt>
                                        </p:tgtEl>
                                      </p:cBhvr>
                                    </p:animEffect>
                                  </p:childTnLst>
                                </p:cTn>
                              </p:par>
                              <p:par>
                                <p:cTn id="17" presetID="42" presetClass="path" presetSubtype="0" decel="100000" fill="hold" grpId="1" nodeType="withEffect">
                                  <p:stCondLst>
                                    <p:cond delay="250"/>
                                  </p:stCondLst>
                                  <p:childTnLst>
                                    <p:animMotion origin="layout" path="M 3.95833E-6 0.04815 L 3.95833E-6 -1.85185E-6 " pathEditMode="relative" rAng="0" ptsTypes="AA">
                                      <p:cBhvr>
                                        <p:cTn id="18" dur="1000" fill="hold"/>
                                        <p:tgtEl>
                                          <p:spTgt spid="65">
                                            <p:txEl>
                                              <p:pRg st="0" end="0"/>
                                            </p:txEl>
                                          </p:spTgt>
                                        </p:tgtEl>
                                        <p:attrNameLst>
                                          <p:attrName>ppt_x</p:attrName>
                                          <p:attrName>ppt_y</p:attrName>
                                        </p:attrNameLst>
                                      </p:cBhvr>
                                      <p:rCtr x="0" y="-2407"/>
                                    </p:animMotion>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750"/>
                                        <p:tgtEl>
                                          <p:spTgt spid="4"/>
                                        </p:tgtEl>
                                      </p:cBhvr>
                                    </p:animEffect>
                                  </p:childTnLst>
                                </p:cTn>
                              </p:par>
                              <p:par>
                                <p:cTn id="22" presetID="6" presetClass="emph" presetSubtype="0" fill="hold" nodeType="withEffect">
                                  <p:stCondLst>
                                    <p:cond delay="0"/>
                                  </p:stCondLst>
                                  <p:childTnLst>
                                    <p:animScale>
                                      <p:cBhvr>
                                        <p:cTn id="23" dur="10" fill="hold"/>
                                        <p:tgtEl>
                                          <p:spTgt spid="4"/>
                                        </p:tgtEl>
                                      </p:cBhvr>
                                      <p:by x="150000" y="150000"/>
                                    </p:animScale>
                                  </p:childTnLst>
                                </p:cTn>
                              </p:par>
                              <p:par>
                                <p:cTn id="24" presetID="6" presetClass="emph" presetSubtype="0" decel="100000" fill="hold" nodeType="withEffect">
                                  <p:stCondLst>
                                    <p:cond delay="0"/>
                                  </p:stCondLst>
                                  <p:childTnLst>
                                    <p:animScale>
                                      <p:cBhvr>
                                        <p:cTn id="25" dur="2000" fill="hold"/>
                                        <p:tgtEl>
                                          <p:spTgt spid="4"/>
                                        </p:tgtEl>
                                      </p:cBhvr>
                                      <p:by x="66700" y="66700"/>
                                    </p:animScale>
                                  </p:childTnLst>
                                </p:cTn>
                              </p:par>
                              <p:par>
                                <p:cTn id="26" presetID="10" presetClass="entr" presetSubtype="0" fill="hold" nodeType="withEffect">
                                  <p:stCondLst>
                                    <p:cond delay="5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750"/>
                                        <p:tgtEl>
                                          <p:spTgt spid="21"/>
                                        </p:tgtEl>
                                      </p:cBhvr>
                                    </p:animEffect>
                                  </p:childTnLst>
                                </p:cTn>
                              </p:par>
                              <p:par>
                                <p:cTn id="29" presetID="6" presetClass="emph" presetSubtype="0" fill="hold" nodeType="withEffect">
                                  <p:stCondLst>
                                    <p:cond delay="500"/>
                                  </p:stCondLst>
                                  <p:childTnLst>
                                    <p:animScale>
                                      <p:cBhvr>
                                        <p:cTn id="30" dur="10" fill="hold"/>
                                        <p:tgtEl>
                                          <p:spTgt spid="21"/>
                                        </p:tgtEl>
                                      </p:cBhvr>
                                      <p:by x="66700" y="66700"/>
                                    </p:animScale>
                                  </p:childTnLst>
                                </p:cTn>
                              </p:par>
                              <p:par>
                                <p:cTn id="31" presetID="6" presetClass="emph" presetSubtype="0" decel="100000" fill="hold" nodeType="withEffect">
                                  <p:stCondLst>
                                    <p:cond delay="500"/>
                                  </p:stCondLst>
                                  <p:childTnLst>
                                    <p:animScale>
                                      <p:cBhvr>
                                        <p:cTn id="32" dur="1000" fill="hold"/>
                                        <p:tgtEl>
                                          <p:spTgt spid="21"/>
                                        </p:tgtEl>
                                      </p:cBhvr>
                                      <p:by x="150000" y="150000"/>
                                    </p:animScale>
                                  </p:childTnLst>
                                </p:cTn>
                              </p:par>
                              <p:par>
                                <p:cTn id="33" presetID="10" presetClass="entr" presetSubtype="0" fill="hold" nodeType="withEffect">
                                  <p:stCondLst>
                                    <p:cond delay="75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750"/>
                                        <p:tgtEl>
                                          <p:spTgt spid="2"/>
                                        </p:tgtEl>
                                      </p:cBhvr>
                                    </p:animEffect>
                                  </p:childTnLst>
                                </p:cTn>
                              </p:par>
                              <p:par>
                                <p:cTn id="36" presetID="6" presetClass="emph" presetSubtype="0" fill="hold" nodeType="withEffect">
                                  <p:stCondLst>
                                    <p:cond delay="750"/>
                                  </p:stCondLst>
                                  <p:childTnLst>
                                    <p:animScale>
                                      <p:cBhvr>
                                        <p:cTn id="37" dur="10" fill="hold"/>
                                        <p:tgtEl>
                                          <p:spTgt spid="2"/>
                                        </p:tgtEl>
                                      </p:cBhvr>
                                      <p:by x="66700" y="66700"/>
                                    </p:animScale>
                                  </p:childTnLst>
                                </p:cTn>
                              </p:par>
                              <p:par>
                                <p:cTn id="38" presetID="6" presetClass="emph" presetSubtype="0" decel="100000" fill="hold" nodeType="withEffect">
                                  <p:stCondLst>
                                    <p:cond delay="750"/>
                                  </p:stCondLst>
                                  <p:childTnLst>
                                    <p:animScale>
                                      <p:cBhvr>
                                        <p:cTn id="39" dur="1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uiExpand="1" build="p"/>
      <p:bldP spid="65" grpId="1" uiExpand="1" build="p"/>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98822C80-4042-4F39-BE54-DAF29A77DF21}"/>
              </a:ext>
            </a:extLst>
          </p:cNvPr>
          <p:cNvPicPr>
            <a:picLocks noChangeAspect="1"/>
          </p:cNvPicPr>
          <p:nvPr/>
        </p:nvPicPr>
        <p:blipFill>
          <a:blip r:embed="rId2" cstate="email">
            <a:alphaModFix amt="84000"/>
            <a:extLst>
              <a:ext uri="{28A0092B-C50C-407E-A947-70E740481C1C}">
                <a14:useLocalDpi xmlns:a14="http://schemas.microsoft.com/office/drawing/2010/main"/>
              </a:ext>
            </a:extLst>
          </a:blip>
          <a:stretch>
            <a:fillRect/>
          </a:stretch>
        </p:blipFill>
        <p:spPr>
          <a:xfrm>
            <a:off x="0" y="-2"/>
            <a:ext cx="12192000" cy="6858000"/>
          </a:xfrm>
          <a:prstGeom prst="rect">
            <a:avLst/>
          </a:prstGeom>
        </p:spPr>
      </p:pic>
      <p:sp>
        <p:nvSpPr>
          <p:cNvPr id="64" name="ZoneTexte 63">
            <a:extLst>
              <a:ext uri="{FF2B5EF4-FFF2-40B4-BE49-F238E27FC236}">
                <a16:creationId xmlns:a16="http://schemas.microsoft.com/office/drawing/2014/main" id="{EEAFD268-8B57-4F9B-B25B-5F35AD057D3B}"/>
              </a:ext>
            </a:extLst>
          </p:cNvPr>
          <p:cNvSpPr txBox="1"/>
          <p:nvPr/>
        </p:nvSpPr>
        <p:spPr>
          <a:xfrm>
            <a:off x="744870" y="689931"/>
            <a:ext cx="3481440" cy="430887"/>
          </a:xfrm>
          <a:prstGeom prst="rect">
            <a:avLst/>
          </a:prstGeom>
          <a:noFill/>
        </p:spPr>
        <p:txBody>
          <a:bodyPr wrap="square" lIns="0" tIns="0" rIns="0" bIns="0" rtlCol="0" anchor="ctr">
            <a:spAutoFit/>
          </a:bodyPr>
          <a:lstStyle/>
          <a:p>
            <a:pPr lvl="0">
              <a:defRPr/>
            </a:pPr>
            <a:r>
              <a:rPr lang="fr-FR" sz="2800" dirty="0">
                <a:solidFill>
                  <a:prstClr val="white"/>
                </a:solidFill>
                <a:latin typeface="Urbane Medium" panose="00000600000000000000" pitchFamily="50" charset="0"/>
              </a:rPr>
              <a:t>Team</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ZoneTexte 74">
            <a:extLst>
              <a:ext uri="{FF2B5EF4-FFF2-40B4-BE49-F238E27FC236}">
                <a16:creationId xmlns:a16="http://schemas.microsoft.com/office/drawing/2014/main" id="{AF489E98-0705-4A98-8343-8188EE04356B}"/>
              </a:ext>
            </a:extLst>
          </p:cNvPr>
          <p:cNvSpPr txBox="1"/>
          <p:nvPr/>
        </p:nvSpPr>
        <p:spPr>
          <a:xfrm>
            <a:off x="633472" y="5715018"/>
            <a:ext cx="1702800" cy="75600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200" b="0" i="0" u="none" strike="noStrike" kern="1200" cap="none" spc="0" normalizeH="0" baseline="0" noProof="0" dirty="0">
                <a:ln>
                  <a:noFill/>
                </a:ln>
                <a:solidFill>
                  <a:srgbClr val="00FF72"/>
                </a:solidFill>
                <a:effectLst/>
                <a:uLnTx/>
                <a:uFillTx/>
                <a:latin typeface="Urbane Medium" panose="00000600000000000000"/>
                <a:ea typeface="+mn-ea"/>
                <a:cs typeface="+mn-cs"/>
              </a:rPr>
              <a:t>Adel Saadi</a:t>
            </a:r>
          </a:p>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rPr>
              <a:t>Media </a:t>
            </a:r>
            <a:r>
              <a:rPr kumimoji="0" lang="fr-FR" sz="1000" b="0" i="0" u="none" strike="noStrike" kern="1200" cap="none" spc="0" normalizeH="0" baseline="0" noProof="0" dirty="0" err="1">
                <a:ln>
                  <a:noFill/>
                </a:ln>
                <a:solidFill>
                  <a:prstClr val="white">
                    <a:alpha val="75000"/>
                  </a:prstClr>
                </a:solidFill>
                <a:effectLst/>
                <a:uLnTx/>
                <a:uFillTx/>
                <a:latin typeface="Urbane Light" panose="00000400000000000000" pitchFamily="50" charset="0"/>
                <a:ea typeface="+mn-ea"/>
                <a:cs typeface="+mn-cs"/>
              </a:rPr>
              <a:t>Buying</a:t>
            </a:r>
            <a:r>
              <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rPr>
              <a:t> Expert</a:t>
            </a:r>
            <a:endParaRPr kumimoji="0" lang="fr-FR" sz="11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83" name="ZoneTexte 82">
            <a:extLst>
              <a:ext uri="{FF2B5EF4-FFF2-40B4-BE49-F238E27FC236}">
                <a16:creationId xmlns:a16="http://schemas.microsoft.com/office/drawing/2014/main" id="{79093EED-BBF2-45DC-A62C-A4B108F17A9E}"/>
              </a:ext>
            </a:extLst>
          </p:cNvPr>
          <p:cNvSpPr txBox="1"/>
          <p:nvPr/>
        </p:nvSpPr>
        <p:spPr>
          <a:xfrm>
            <a:off x="7519324" y="5705233"/>
            <a:ext cx="1702800" cy="75600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200" b="0" i="0" u="none" strike="noStrike" kern="1200" cap="none" spc="0" normalizeH="0" baseline="0" noProof="0" dirty="0">
                <a:ln>
                  <a:noFill/>
                </a:ln>
                <a:solidFill>
                  <a:srgbClr val="00FF72"/>
                </a:solidFill>
                <a:effectLst/>
                <a:uLnTx/>
                <a:uFillTx/>
                <a:latin typeface="Urbane Medium" panose="00000600000000000000"/>
                <a:ea typeface="+mn-ea"/>
                <a:cs typeface="+mn-cs"/>
              </a:rPr>
              <a:t>Shujaat Syed</a:t>
            </a:r>
          </a:p>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en-US"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rPr>
              <a:t>Chief Commercial Officer</a:t>
            </a:r>
            <a:endParaRPr kumimoji="0" lang="fr-FR" sz="11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84" name="ZoneTexte 83">
            <a:extLst>
              <a:ext uri="{FF2B5EF4-FFF2-40B4-BE49-F238E27FC236}">
                <a16:creationId xmlns:a16="http://schemas.microsoft.com/office/drawing/2014/main" id="{3EC248BC-E1FC-4E91-A6E0-0C366338229F}"/>
              </a:ext>
            </a:extLst>
          </p:cNvPr>
          <p:cNvSpPr txBox="1"/>
          <p:nvPr/>
        </p:nvSpPr>
        <p:spPr>
          <a:xfrm>
            <a:off x="7527649" y="3150336"/>
            <a:ext cx="1701972" cy="75600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200" b="0" i="0" u="none" strike="noStrike" kern="1200" cap="none" spc="0" normalizeH="0" baseline="0" noProof="0" dirty="0">
                <a:ln>
                  <a:noFill/>
                </a:ln>
                <a:solidFill>
                  <a:srgbClr val="00FF72"/>
                </a:solidFill>
                <a:effectLst/>
                <a:uLnTx/>
                <a:uFillTx/>
                <a:latin typeface="Urbane Medium" panose="00000600000000000000"/>
                <a:ea typeface="+mn-ea"/>
                <a:cs typeface="+mn-cs"/>
              </a:rPr>
              <a:t>Hamza Chairi</a:t>
            </a:r>
          </a:p>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en-US"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rPr>
              <a:t>Chief Marketing Officer</a:t>
            </a:r>
            <a:endParaRPr kumimoji="0" lang="fr-FR" sz="11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51" name="ZoneTexte 50">
            <a:extLst>
              <a:ext uri="{FF2B5EF4-FFF2-40B4-BE49-F238E27FC236}">
                <a16:creationId xmlns:a16="http://schemas.microsoft.com/office/drawing/2014/main" id="{0D2DE411-05E2-4B72-9B4E-F7E6948062C8}"/>
              </a:ext>
            </a:extLst>
          </p:cNvPr>
          <p:cNvSpPr txBox="1"/>
          <p:nvPr/>
        </p:nvSpPr>
        <p:spPr>
          <a:xfrm>
            <a:off x="2928756" y="5709156"/>
            <a:ext cx="1702800" cy="75600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200" b="0" i="0" u="none" strike="noStrike" kern="1200" cap="none" spc="0" normalizeH="0" baseline="0" noProof="0" dirty="0">
                <a:ln>
                  <a:noFill/>
                </a:ln>
                <a:solidFill>
                  <a:srgbClr val="00FF72"/>
                </a:solidFill>
                <a:effectLst/>
                <a:uLnTx/>
                <a:uFillTx/>
                <a:latin typeface="Urbane Medium" panose="00000600000000000000"/>
                <a:ea typeface="+mn-ea"/>
                <a:cs typeface="+mn-cs"/>
              </a:rPr>
              <a:t>Yasmine Syed </a:t>
            </a:r>
          </a:p>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rPr>
              <a:t>Chief Operating Officer</a:t>
            </a:r>
            <a:endParaRPr kumimoji="0" lang="fr-FR" sz="11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54" name="ZoneTexte 53">
            <a:extLst>
              <a:ext uri="{FF2B5EF4-FFF2-40B4-BE49-F238E27FC236}">
                <a16:creationId xmlns:a16="http://schemas.microsoft.com/office/drawing/2014/main" id="{9D2A8CD4-FFC7-4DCF-A056-0F57F4DBA7D4}"/>
              </a:ext>
            </a:extLst>
          </p:cNvPr>
          <p:cNvSpPr txBox="1"/>
          <p:nvPr/>
        </p:nvSpPr>
        <p:spPr>
          <a:xfrm>
            <a:off x="9814610" y="5709156"/>
            <a:ext cx="1702800" cy="756000"/>
          </a:xfrm>
          <a:prstGeom prst="rect">
            <a:avLst/>
          </a:prstGeom>
          <a:noFill/>
        </p:spPr>
        <p:txBody>
          <a:bodyPr wrap="square" lIns="0" tIns="0" rIns="0" bIns="0" rtlCol="0" anchor="t">
            <a:noAutofit/>
          </a:bodyPr>
          <a:lstStyle/>
          <a:p>
            <a:pPr algn="ctr">
              <a:spcAft>
                <a:spcPts val="600"/>
              </a:spcAft>
              <a:tabLst>
                <a:tab pos="3048000" algn="l"/>
              </a:tabLst>
              <a:defRPr/>
            </a:pPr>
            <a:r>
              <a:rPr lang="fr-FR" sz="1200" dirty="0">
                <a:solidFill>
                  <a:srgbClr val="00FF72"/>
                </a:solidFill>
                <a:latin typeface="Urbane Medium" panose="00000600000000000000"/>
              </a:rPr>
              <a:t>Abderahman Bouali</a:t>
            </a:r>
          </a:p>
          <a:p>
            <a:pPr lvl="0" algn="ctr">
              <a:spcAft>
                <a:spcPts val="600"/>
              </a:spcAft>
              <a:tabLst>
                <a:tab pos="3048000" algn="l"/>
              </a:tabLst>
              <a:defRPr/>
            </a:pPr>
            <a:r>
              <a:rPr lang="en-US" sz="1000" dirty="0">
                <a:solidFill>
                  <a:prstClr val="white">
                    <a:alpha val="75000"/>
                  </a:prstClr>
                </a:solidFill>
                <a:latin typeface="Urbane Light" panose="00000400000000000000" pitchFamily="50" charset="0"/>
              </a:rPr>
              <a:t>Principal Developer</a:t>
            </a:r>
            <a:endParaRPr lang="fr-FR" sz="1000" dirty="0">
              <a:solidFill>
                <a:prstClr val="white">
                  <a:alpha val="75000"/>
                </a:prstClr>
              </a:solidFill>
              <a:latin typeface="Urbane Light" panose="00000400000000000000" pitchFamily="50" charset="0"/>
            </a:endParaRPr>
          </a:p>
        </p:txBody>
      </p:sp>
      <p:pic>
        <p:nvPicPr>
          <p:cNvPr id="18" name="Graphique 17">
            <a:extLst>
              <a:ext uri="{FF2B5EF4-FFF2-40B4-BE49-F238E27FC236}">
                <a16:creationId xmlns:a16="http://schemas.microsoft.com/office/drawing/2014/main" id="{B06EB6C0-AB13-446A-B2B0-9B2C25E4B3E5}"/>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t="31863" b="-7729"/>
          <a:stretch/>
        </p:blipFill>
        <p:spPr>
          <a:xfrm>
            <a:off x="7853799" y="0"/>
            <a:ext cx="2551598" cy="1404340"/>
          </a:xfrm>
          <a:prstGeom prst="rect">
            <a:avLst/>
          </a:prstGeom>
        </p:spPr>
      </p:pic>
      <p:sp>
        <p:nvSpPr>
          <p:cNvPr id="67" name="ZoneTexte 66">
            <a:extLst>
              <a:ext uri="{FF2B5EF4-FFF2-40B4-BE49-F238E27FC236}">
                <a16:creationId xmlns:a16="http://schemas.microsoft.com/office/drawing/2014/main" id="{F536B7BF-8F72-43DB-A17E-30E47E450282}"/>
              </a:ext>
            </a:extLst>
          </p:cNvPr>
          <p:cNvSpPr txBox="1"/>
          <p:nvPr/>
        </p:nvSpPr>
        <p:spPr>
          <a:xfrm>
            <a:off x="640759" y="3150336"/>
            <a:ext cx="1701972" cy="75600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200" b="0" i="0" u="none" strike="noStrike" kern="1200" cap="none" spc="0" normalizeH="0" baseline="0" noProof="0" dirty="0">
                <a:ln>
                  <a:noFill/>
                </a:ln>
                <a:solidFill>
                  <a:srgbClr val="00FF72"/>
                </a:solidFill>
                <a:effectLst/>
                <a:uLnTx/>
                <a:uFillTx/>
                <a:latin typeface="Urbane Medium" panose="00000600000000000000"/>
                <a:ea typeface="+mn-ea"/>
                <a:cs typeface="+mn-cs"/>
              </a:rPr>
              <a:t>Serge Gourari </a:t>
            </a:r>
          </a:p>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rPr>
              <a:t>Chief Technical Officer</a:t>
            </a:r>
            <a:endParaRPr kumimoji="0" lang="fr-FR" sz="11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93" name="ZoneTexte 92">
            <a:extLst>
              <a:ext uri="{FF2B5EF4-FFF2-40B4-BE49-F238E27FC236}">
                <a16:creationId xmlns:a16="http://schemas.microsoft.com/office/drawing/2014/main" id="{2E2D6673-8D40-4AC2-BC52-4138E38D7161}"/>
              </a:ext>
            </a:extLst>
          </p:cNvPr>
          <p:cNvSpPr txBox="1"/>
          <p:nvPr/>
        </p:nvSpPr>
        <p:spPr>
          <a:xfrm>
            <a:off x="9823278" y="3153612"/>
            <a:ext cx="1701972" cy="75600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200" b="0" i="0" u="none" strike="noStrike" kern="1200" cap="none" spc="0" normalizeH="0" baseline="0" noProof="0" dirty="0">
                <a:ln>
                  <a:noFill/>
                </a:ln>
                <a:solidFill>
                  <a:srgbClr val="00FF72"/>
                </a:solidFill>
                <a:effectLst/>
                <a:uLnTx/>
                <a:uFillTx/>
                <a:latin typeface="Urbane Medium" panose="00000600000000000000"/>
                <a:ea typeface="+mn-ea"/>
                <a:cs typeface="+mn-cs"/>
              </a:rPr>
              <a:t>Hamza Naqi </a:t>
            </a:r>
          </a:p>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rPr>
              <a:t>Finance Lead</a:t>
            </a:r>
            <a:endParaRPr kumimoji="0" lang="fr-FR" sz="11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115" name="ZoneTexte 114">
            <a:extLst>
              <a:ext uri="{FF2B5EF4-FFF2-40B4-BE49-F238E27FC236}">
                <a16:creationId xmlns:a16="http://schemas.microsoft.com/office/drawing/2014/main" id="{FE5D07BD-13F2-4496-887D-5BCDB82B4FD6}"/>
              </a:ext>
            </a:extLst>
          </p:cNvPr>
          <p:cNvSpPr txBox="1"/>
          <p:nvPr/>
        </p:nvSpPr>
        <p:spPr>
          <a:xfrm>
            <a:off x="2936389" y="3150336"/>
            <a:ext cx="1701972" cy="756000"/>
          </a:xfrm>
          <a:prstGeom prst="rect">
            <a:avLst/>
          </a:prstGeom>
          <a:noFill/>
        </p:spPr>
        <p:txBody>
          <a:bodyPr wrap="square" lIns="0" tIns="0" rIns="0" bIns="0" rtlCol="0" anchor="t">
            <a:noAutofit/>
          </a:bodyPr>
          <a:lstStyle/>
          <a:p>
            <a:pPr lvl="0" algn="ctr">
              <a:spcAft>
                <a:spcPts val="600"/>
              </a:spcAft>
              <a:tabLst>
                <a:tab pos="3048000" algn="l"/>
              </a:tabLst>
              <a:defRPr/>
            </a:pPr>
            <a:r>
              <a:rPr lang="fr-FR" sz="1200" dirty="0">
                <a:solidFill>
                  <a:srgbClr val="00FF72"/>
                </a:solidFill>
                <a:latin typeface="Urbane Medium" panose="00000600000000000000"/>
              </a:rPr>
              <a:t>Omar </a:t>
            </a:r>
            <a:r>
              <a:rPr lang="fr-FR" sz="1200" dirty="0" err="1">
                <a:solidFill>
                  <a:srgbClr val="00FF72"/>
                </a:solidFill>
                <a:latin typeface="Urbane Medium" panose="00000600000000000000"/>
              </a:rPr>
              <a:t>Aftat</a:t>
            </a:r>
            <a:endParaRPr lang="fr-FR" sz="1200" dirty="0">
              <a:solidFill>
                <a:srgbClr val="00FF72"/>
              </a:solidFill>
              <a:latin typeface="Urbane Medium" panose="00000600000000000000"/>
            </a:endParaRPr>
          </a:p>
          <a:p>
            <a:pPr lvl="0" algn="ctr">
              <a:spcAft>
                <a:spcPts val="600"/>
              </a:spcAft>
              <a:tabLst>
                <a:tab pos="3048000" algn="l"/>
              </a:tabLst>
              <a:defRPr/>
            </a:pPr>
            <a:r>
              <a:rPr lang="en-US" sz="1000" noProof="0" dirty="0">
                <a:solidFill>
                  <a:prstClr val="white">
                    <a:alpha val="75000"/>
                  </a:prstClr>
                </a:solidFill>
                <a:latin typeface="Urbane Light" panose="00000400000000000000" pitchFamily="50" charset="0"/>
              </a:rPr>
              <a:t>Chief Executive Officer</a:t>
            </a:r>
            <a:endParaRPr kumimoji="0" lang="fr-FR" sz="11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121" name="ZoneTexte 120">
            <a:extLst>
              <a:ext uri="{FF2B5EF4-FFF2-40B4-BE49-F238E27FC236}">
                <a16:creationId xmlns:a16="http://schemas.microsoft.com/office/drawing/2014/main" id="{03F86C24-916B-44F9-BC34-8FB27CEAC48B}"/>
              </a:ext>
            </a:extLst>
          </p:cNvPr>
          <p:cNvSpPr txBox="1"/>
          <p:nvPr/>
        </p:nvSpPr>
        <p:spPr>
          <a:xfrm>
            <a:off x="5224040" y="5730257"/>
            <a:ext cx="1702800" cy="756000"/>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200" b="0" i="0" u="none" strike="noStrike" kern="1200" cap="none" spc="0" normalizeH="0" baseline="0" noProof="0" dirty="0">
                <a:ln>
                  <a:noFill/>
                </a:ln>
                <a:solidFill>
                  <a:srgbClr val="00FF72"/>
                </a:solidFill>
                <a:effectLst/>
                <a:uLnTx/>
                <a:uFillTx/>
                <a:latin typeface="Urbane Medium" panose="00000600000000000000"/>
                <a:ea typeface="+mn-ea"/>
                <a:cs typeface="+mn-cs"/>
              </a:rPr>
              <a:t>Mohamed Kabbouri</a:t>
            </a:r>
          </a:p>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en-US"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rPr>
              <a:t>Chief Infrastructure Officer</a:t>
            </a:r>
            <a:endParaRPr kumimoji="0" lang="fr-FR" sz="11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123" name="ZoneTexte 122">
            <a:extLst>
              <a:ext uri="{FF2B5EF4-FFF2-40B4-BE49-F238E27FC236}">
                <a16:creationId xmlns:a16="http://schemas.microsoft.com/office/drawing/2014/main" id="{00FE18E1-06D0-4F53-BE40-F2278D3EFE3C}"/>
              </a:ext>
            </a:extLst>
          </p:cNvPr>
          <p:cNvSpPr txBox="1"/>
          <p:nvPr/>
        </p:nvSpPr>
        <p:spPr>
          <a:xfrm>
            <a:off x="5232019" y="3150336"/>
            <a:ext cx="1701972" cy="756000"/>
          </a:xfrm>
          <a:prstGeom prst="rect">
            <a:avLst/>
          </a:prstGeom>
          <a:noFill/>
        </p:spPr>
        <p:txBody>
          <a:bodyPr wrap="square" lIns="0" tIns="0" rIns="0" bIns="0" rtlCol="0" anchor="t">
            <a:noAutofit/>
          </a:bodyPr>
          <a:lstStyle/>
          <a:p>
            <a:pPr lvl="0" algn="ctr">
              <a:spcAft>
                <a:spcPts val="600"/>
              </a:spcAft>
              <a:tabLst>
                <a:tab pos="3048000" algn="l"/>
              </a:tabLst>
              <a:defRPr/>
            </a:pPr>
            <a:r>
              <a:rPr lang="fr-FR" sz="1200" dirty="0">
                <a:solidFill>
                  <a:srgbClr val="00FF72"/>
                </a:solidFill>
                <a:latin typeface="Urbane Medium" panose="00000600000000000000"/>
              </a:rPr>
              <a:t>Merouane Saadi</a:t>
            </a:r>
          </a:p>
          <a:p>
            <a:pPr lvl="0" algn="ctr">
              <a:spcAft>
                <a:spcPts val="600"/>
              </a:spcAft>
              <a:tabLst>
                <a:tab pos="3048000" algn="l"/>
              </a:tabLst>
              <a:defRPr/>
            </a:pPr>
            <a:r>
              <a:rPr lang="en-US" sz="1000" noProof="0" dirty="0">
                <a:solidFill>
                  <a:prstClr val="white">
                    <a:alpha val="75000"/>
                  </a:prstClr>
                </a:solidFill>
                <a:latin typeface="Urbane Light" panose="00000400000000000000" pitchFamily="50" charset="0"/>
              </a:rPr>
              <a:t>Media Buying Expert</a:t>
            </a:r>
            <a:endParaRPr kumimoji="0" lang="fr-FR" sz="11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grpSp>
        <p:nvGrpSpPr>
          <p:cNvPr id="34" name="Groupe 33">
            <a:extLst>
              <a:ext uri="{FF2B5EF4-FFF2-40B4-BE49-F238E27FC236}">
                <a16:creationId xmlns:a16="http://schemas.microsoft.com/office/drawing/2014/main" id="{9D0190A6-5A6C-43D8-A4D8-AAA58D73320F}"/>
              </a:ext>
            </a:extLst>
          </p:cNvPr>
          <p:cNvGrpSpPr/>
          <p:nvPr/>
        </p:nvGrpSpPr>
        <p:grpSpPr>
          <a:xfrm>
            <a:off x="745108" y="3896908"/>
            <a:ext cx="1479528" cy="1655044"/>
            <a:chOff x="745108" y="3896908"/>
            <a:chExt cx="1479528" cy="1655044"/>
          </a:xfrm>
        </p:grpSpPr>
        <p:grpSp>
          <p:nvGrpSpPr>
            <p:cNvPr id="218" name="Groupe 217">
              <a:extLst>
                <a:ext uri="{FF2B5EF4-FFF2-40B4-BE49-F238E27FC236}">
                  <a16:creationId xmlns:a16="http://schemas.microsoft.com/office/drawing/2014/main" id="{CEEDAE25-2E43-479D-AE77-13A13A10A1ED}"/>
                </a:ext>
              </a:extLst>
            </p:cNvPr>
            <p:cNvGrpSpPr/>
            <p:nvPr/>
          </p:nvGrpSpPr>
          <p:grpSpPr>
            <a:xfrm>
              <a:off x="745108" y="4072424"/>
              <a:ext cx="1479528" cy="1479528"/>
              <a:chOff x="4031642" y="190500"/>
              <a:chExt cx="1479528" cy="1479528"/>
            </a:xfrm>
          </p:grpSpPr>
          <p:sp>
            <p:nvSpPr>
              <p:cNvPr id="219" name="Ellipse 218">
                <a:extLst>
                  <a:ext uri="{FF2B5EF4-FFF2-40B4-BE49-F238E27FC236}">
                    <a16:creationId xmlns:a16="http://schemas.microsoft.com/office/drawing/2014/main" id="{1F1C0A0F-20D1-4536-BEC6-BC287E84491E}"/>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Ellipse 219">
                <a:extLst>
                  <a:ext uri="{FF2B5EF4-FFF2-40B4-BE49-F238E27FC236}">
                    <a16:creationId xmlns:a16="http://schemas.microsoft.com/office/drawing/2014/main" id="{5C5E7460-AFE4-4295-96DC-E6BC6D28A747}"/>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33" name="Image 232">
              <a:extLst>
                <a:ext uri="{FF2B5EF4-FFF2-40B4-BE49-F238E27FC236}">
                  <a16:creationId xmlns:a16="http://schemas.microsoft.com/office/drawing/2014/main" id="{3FDDB7B7-2091-45EA-8E37-F51857D157A6}"/>
                </a:ext>
              </a:extLst>
            </p:cNvPr>
            <p:cNvPicPr>
              <a:picLocks noChangeAspect="1"/>
            </p:cNvPicPr>
            <p:nvPr/>
          </p:nvPicPr>
          <p:blipFill>
            <a:blip r:embed="rId5"/>
            <a:srcRect l="7607" r="7607"/>
            <a:stretch/>
          </p:blipFill>
          <p:spPr>
            <a:xfrm>
              <a:off x="856070" y="3896908"/>
              <a:ext cx="1305856" cy="1577514"/>
            </a:xfrm>
            <a:custGeom>
              <a:avLst/>
              <a:gdLst>
                <a:gd name="connsiteX0" fmla="*/ 156229 w 1305856"/>
                <a:gd name="connsiteY0" fmla="*/ 0 h 1577514"/>
                <a:gd name="connsiteX1" fmla="*/ 1194980 w 1305856"/>
                <a:gd name="connsiteY1" fmla="*/ 0 h 1577514"/>
                <a:gd name="connsiteX2" fmla="*/ 1194980 w 1305856"/>
                <a:gd name="connsiteY2" fmla="*/ 560696 h 1577514"/>
                <a:gd name="connsiteX3" fmla="*/ 1254546 w 1305856"/>
                <a:gd name="connsiteY3" fmla="*/ 670437 h 1577514"/>
                <a:gd name="connsiteX4" fmla="*/ 1305856 w 1305856"/>
                <a:gd name="connsiteY4" fmla="*/ 924586 h 1577514"/>
                <a:gd name="connsiteX5" fmla="*/ 652928 w 1305856"/>
                <a:gd name="connsiteY5" fmla="*/ 1577514 h 1577514"/>
                <a:gd name="connsiteX6" fmla="*/ 0 w 1305856"/>
                <a:gd name="connsiteY6" fmla="*/ 924586 h 1577514"/>
                <a:gd name="connsiteX7" fmla="*/ 111510 w 1305856"/>
                <a:gd name="connsiteY7" fmla="*/ 559528 h 1577514"/>
                <a:gd name="connsiteX8" fmla="*/ 156229 w 1305856"/>
                <a:gd name="connsiteY8" fmla="*/ 505328 h 157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6" h="1577514">
                  <a:moveTo>
                    <a:pt x="156229" y="0"/>
                  </a:moveTo>
                  <a:lnTo>
                    <a:pt x="1194980" y="0"/>
                  </a:lnTo>
                  <a:lnTo>
                    <a:pt x="1194980" y="560696"/>
                  </a:lnTo>
                  <a:lnTo>
                    <a:pt x="1254546" y="670437"/>
                  </a:lnTo>
                  <a:cubicBezTo>
                    <a:pt x="1287586" y="748552"/>
                    <a:pt x="1305856" y="834436"/>
                    <a:pt x="1305856" y="924586"/>
                  </a:cubicBezTo>
                  <a:cubicBezTo>
                    <a:pt x="1305856" y="1285188"/>
                    <a:pt x="1013530" y="1577514"/>
                    <a:pt x="652928" y="1577514"/>
                  </a:cubicBezTo>
                  <a:cubicBezTo>
                    <a:pt x="292326" y="1577514"/>
                    <a:pt x="0" y="1285188"/>
                    <a:pt x="0" y="924586"/>
                  </a:cubicBezTo>
                  <a:cubicBezTo>
                    <a:pt x="0" y="789360"/>
                    <a:pt x="41108" y="663736"/>
                    <a:pt x="111510" y="559528"/>
                  </a:cubicBezTo>
                  <a:lnTo>
                    <a:pt x="156229" y="505328"/>
                  </a:lnTo>
                  <a:close/>
                </a:path>
              </a:pathLst>
            </a:custGeom>
          </p:spPr>
        </p:pic>
      </p:grpSp>
      <p:grpSp>
        <p:nvGrpSpPr>
          <p:cNvPr id="30" name="Groupe 29">
            <a:extLst>
              <a:ext uri="{FF2B5EF4-FFF2-40B4-BE49-F238E27FC236}">
                <a16:creationId xmlns:a16="http://schemas.microsoft.com/office/drawing/2014/main" id="{567EEA71-AF69-4270-8AAA-39621FBA2796}"/>
              </a:ext>
            </a:extLst>
          </p:cNvPr>
          <p:cNvGrpSpPr/>
          <p:nvPr/>
        </p:nvGrpSpPr>
        <p:grpSpPr>
          <a:xfrm>
            <a:off x="7659338" y="1326355"/>
            <a:ext cx="1479528" cy="1665610"/>
            <a:chOff x="7637152" y="1326355"/>
            <a:chExt cx="1479528" cy="1665610"/>
          </a:xfrm>
        </p:grpSpPr>
        <p:grpSp>
          <p:nvGrpSpPr>
            <p:cNvPr id="212" name="Groupe 211">
              <a:extLst>
                <a:ext uri="{FF2B5EF4-FFF2-40B4-BE49-F238E27FC236}">
                  <a16:creationId xmlns:a16="http://schemas.microsoft.com/office/drawing/2014/main" id="{2100B85C-02E8-439F-B3FD-C9DA410ED2DB}"/>
                </a:ext>
              </a:extLst>
            </p:cNvPr>
            <p:cNvGrpSpPr/>
            <p:nvPr/>
          </p:nvGrpSpPr>
          <p:grpSpPr>
            <a:xfrm>
              <a:off x="7637152" y="1512437"/>
              <a:ext cx="1479528" cy="1479528"/>
              <a:chOff x="4031642" y="190500"/>
              <a:chExt cx="1479528" cy="1479528"/>
            </a:xfrm>
          </p:grpSpPr>
          <p:sp>
            <p:nvSpPr>
              <p:cNvPr id="213" name="Ellipse 212">
                <a:extLst>
                  <a:ext uri="{FF2B5EF4-FFF2-40B4-BE49-F238E27FC236}">
                    <a16:creationId xmlns:a16="http://schemas.microsoft.com/office/drawing/2014/main" id="{5B44FF6E-9AF2-449D-B4A0-150353C6DF46}"/>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Ellipse 213">
                <a:extLst>
                  <a:ext uri="{FF2B5EF4-FFF2-40B4-BE49-F238E27FC236}">
                    <a16:creationId xmlns:a16="http://schemas.microsoft.com/office/drawing/2014/main" id="{D4C7D3D6-7108-49D6-83B7-9C9A4FFCC231}"/>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34" name="Image 233" descr="Une image contenant personne, homme, souriant, portant&#10;&#10;Description générée automatiquement">
              <a:extLst>
                <a:ext uri="{FF2B5EF4-FFF2-40B4-BE49-F238E27FC236}">
                  <a16:creationId xmlns:a16="http://schemas.microsoft.com/office/drawing/2014/main" id="{F1783E37-5A72-4591-824B-E95F3F34E708}"/>
                </a:ext>
              </a:extLst>
            </p:cNvPr>
            <p:cNvPicPr>
              <a:picLocks noChangeAspect="1"/>
            </p:cNvPicPr>
            <p:nvPr/>
          </p:nvPicPr>
          <p:blipFill>
            <a:blip r:embed="rId6" cstate="email">
              <a:extLst>
                <a:ext uri="{28A0092B-C50C-407E-A947-70E740481C1C}">
                  <a14:useLocalDpi xmlns:a14="http://schemas.microsoft.com/office/drawing/2010/main"/>
                </a:ext>
              </a:extLst>
            </a:blip>
            <a:srcRect l="18560" t="18783" r="21417" b="8707"/>
            <a:stretch>
              <a:fillRect/>
            </a:stretch>
          </p:blipFill>
          <p:spPr>
            <a:xfrm>
              <a:off x="7727007" y="1326355"/>
              <a:ext cx="1305856" cy="1577514"/>
            </a:xfrm>
            <a:custGeom>
              <a:avLst/>
              <a:gdLst>
                <a:gd name="connsiteX0" fmla="*/ 127612 w 1305856"/>
                <a:gd name="connsiteY0" fmla="*/ 0 h 1577514"/>
                <a:gd name="connsiteX1" fmla="*/ 1166363 w 1305856"/>
                <a:gd name="connsiteY1" fmla="*/ 0 h 1577514"/>
                <a:gd name="connsiteX2" fmla="*/ 1166363 w 1305856"/>
                <a:gd name="connsiteY2" fmla="*/ 525612 h 1577514"/>
                <a:gd name="connsiteX3" fmla="*/ 1194346 w 1305856"/>
                <a:gd name="connsiteY3" fmla="*/ 559528 h 1577514"/>
                <a:gd name="connsiteX4" fmla="*/ 1305856 w 1305856"/>
                <a:gd name="connsiteY4" fmla="*/ 924586 h 1577514"/>
                <a:gd name="connsiteX5" fmla="*/ 652928 w 1305856"/>
                <a:gd name="connsiteY5" fmla="*/ 1577514 h 1577514"/>
                <a:gd name="connsiteX6" fmla="*/ 0 w 1305856"/>
                <a:gd name="connsiteY6" fmla="*/ 924586 h 1577514"/>
                <a:gd name="connsiteX7" fmla="*/ 111510 w 1305856"/>
                <a:gd name="connsiteY7" fmla="*/ 559528 h 1577514"/>
                <a:gd name="connsiteX8" fmla="*/ 127612 w 1305856"/>
                <a:gd name="connsiteY8" fmla="*/ 540012 h 157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6" h="1577514">
                  <a:moveTo>
                    <a:pt x="127612" y="0"/>
                  </a:moveTo>
                  <a:lnTo>
                    <a:pt x="1166363" y="0"/>
                  </a:lnTo>
                  <a:lnTo>
                    <a:pt x="1166363" y="525612"/>
                  </a:lnTo>
                  <a:lnTo>
                    <a:pt x="1194346" y="559528"/>
                  </a:lnTo>
                  <a:cubicBezTo>
                    <a:pt x="1264748" y="663736"/>
                    <a:pt x="1305856" y="789360"/>
                    <a:pt x="1305856" y="924586"/>
                  </a:cubicBezTo>
                  <a:cubicBezTo>
                    <a:pt x="1305856" y="1285188"/>
                    <a:pt x="1013530" y="1577514"/>
                    <a:pt x="652928" y="1577514"/>
                  </a:cubicBezTo>
                  <a:cubicBezTo>
                    <a:pt x="292326" y="1577514"/>
                    <a:pt x="0" y="1285188"/>
                    <a:pt x="0" y="924586"/>
                  </a:cubicBezTo>
                  <a:cubicBezTo>
                    <a:pt x="0" y="789360"/>
                    <a:pt x="41109" y="663736"/>
                    <a:pt x="111510" y="559528"/>
                  </a:cubicBezTo>
                  <a:lnTo>
                    <a:pt x="127612" y="540012"/>
                  </a:lnTo>
                  <a:close/>
                </a:path>
              </a:pathLst>
            </a:custGeom>
          </p:spPr>
        </p:pic>
      </p:grpSp>
      <p:grpSp>
        <p:nvGrpSpPr>
          <p:cNvPr id="37" name="Groupe 36">
            <a:extLst>
              <a:ext uri="{FF2B5EF4-FFF2-40B4-BE49-F238E27FC236}">
                <a16:creationId xmlns:a16="http://schemas.microsoft.com/office/drawing/2014/main" id="{D6440D53-EADA-49AB-90CF-E8E8C054C16D}"/>
              </a:ext>
            </a:extLst>
          </p:cNvPr>
          <p:cNvGrpSpPr/>
          <p:nvPr/>
        </p:nvGrpSpPr>
        <p:grpSpPr>
          <a:xfrm>
            <a:off x="7631437" y="3886014"/>
            <a:ext cx="1479528" cy="1665938"/>
            <a:chOff x="7631437" y="3886014"/>
            <a:chExt cx="1479528" cy="1665938"/>
          </a:xfrm>
        </p:grpSpPr>
        <p:grpSp>
          <p:nvGrpSpPr>
            <p:cNvPr id="221" name="Groupe 220">
              <a:extLst>
                <a:ext uri="{FF2B5EF4-FFF2-40B4-BE49-F238E27FC236}">
                  <a16:creationId xmlns:a16="http://schemas.microsoft.com/office/drawing/2014/main" id="{47E5E11C-1D6A-46B2-B3CF-131094215F17}"/>
                </a:ext>
              </a:extLst>
            </p:cNvPr>
            <p:cNvGrpSpPr/>
            <p:nvPr/>
          </p:nvGrpSpPr>
          <p:grpSpPr>
            <a:xfrm>
              <a:off x="7631437" y="4072424"/>
              <a:ext cx="1479528" cy="1479528"/>
              <a:chOff x="4031642" y="190500"/>
              <a:chExt cx="1479528" cy="1479528"/>
            </a:xfrm>
          </p:grpSpPr>
          <p:sp>
            <p:nvSpPr>
              <p:cNvPr id="222" name="Ellipse 221">
                <a:extLst>
                  <a:ext uri="{FF2B5EF4-FFF2-40B4-BE49-F238E27FC236}">
                    <a16:creationId xmlns:a16="http://schemas.microsoft.com/office/drawing/2014/main" id="{F8B0722F-2C6C-4412-B36E-0A5454027F58}"/>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Ellipse 222">
                <a:extLst>
                  <a:ext uri="{FF2B5EF4-FFF2-40B4-BE49-F238E27FC236}">
                    <a16:creationId xmlns:a16="http://schemas.microsoft.com/office/drawing/2014/main" id="{D133164F-9F67-49E1-B2EB-1F71AF6AF8B4}"/>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35" name="Image 234" descr="Une image contenant personne, homme, complet, portant&#10;&#10;Description générée automatiquement">
              <a:extLst>
                <a:ext uri="{FF2B5EF4-FFF2-40B4-BE49-F238E27FC236}">
                  <a16:creationId xmlns:a16="http://schemas.microsoft.com/office/drawing/2014/main" id="{4119E477-3BE7-4B88-9BC9-00014C096AE9}"/>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9000"/>
                      </a14:imgEffect>
                    </a14:imgLayer>
                  </a14:imgProps>
                </a:ext>
                <a:ext uri="{28A0092B-C50C-407E-A947-70E740481C1C}">
                  <a14:useLocalDpi xmlns:a14="http://schemas.microsoft.com/office/drawing/2010/main"/>
                </a:ext>
              </a:extLst>
            </a:blip>
            <a:srcRect l="19727" t="18128" r="18989" b="7840"/>
            <a:stretch>
              <a:fillRect/>
            </a:stretch>
          </p:blipFill>
          <p:spPr>
            <a:xfrm>
              <a:off x="7719607" y="3886014"/>
              <a:ext cx="1305856" cy="1577514"/>
            </a:xfrm>
            <a:custGeom>
              <a:avLst/>
              <a:gdLst>
                <a:gd name="connsiteX0" fmla="*/ 98997 w 1305856"/>
                <a:gd name="connsiteY0" fmla="*/ 0 h 1577514"/>
                <a:gd name="connsiteX1" fmla="*/ 1137748 w 1305856"/>
                <a:gd name="connsiteY1" fmla="*/ 0 h 1577514"/>
                <a:gd name="connsiteX2" fmla="*/ 1137748 w 1305856"/>
                <a:gd name="connsiteY2" fmla="*/ 490930 h 1577514"/>
                <a:gd name="connsiteX3" fmla="*/ 1194346 w 1305856"/>
                <a:gd name="connsiteY3" fmla="*/ 559528 h 1577514"/>
                <a:gd name="connsiteX4" fmla="*/ 1305856 w 1305856"/>
                <a:gd name="connsiteY4" fmla="*/ 924586 h 1577514"/>
                <a:gd name="connsiteX5" fmla="*/ 652928 w 1305856"/>
                <a:gd name="connsiteY5" fmla="*/ 1577514 h 1577514"/>
                <a:gd name="connsiteX6" fmla="*/ 0 w 1305856"/>
                <a:gd name="connsiteY6" fmla="*/ 924586 h 1577514"/>
                <a:gd name="connsiteX7" fmla="*/ 51310 w 1305856"/>
                <a:gd name="connsiteY7" fmla="*/ 670437 h 1577514"/>
                <a:gd name="connsiteX8" fmla="*/ 98997 w 1305856"/>
                <a:gd name="connsiteY8" fmla="*/ 582581 h 157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6" h="1577514">
                  <a:moveTo>
                    <a:pt x="98997" y="0"/>
                  </a:moveTo>
                  <a:lnTo>
                    <a:pt x="1137748" y="0"/>
                  </a:lnTo>
                  <a:lnTo>
                    <a:pt x="1137748" y="490930"/>
                  </a:lnTo>
                  <a:lnTo>
                    <a:pt x="1194346" y="559528"/>
                  </a:lnTo>
                  <a:cubicBezTo>
                    <a:pt x="1264748" y="663736"/>
                    <a:pt x="1305856" y="789360"/>
                    <a:pt x="1305856" y="924586"/>
                  </a:cubicBezTo>
                  <a:cubicBezTo>
                    <a:pt x="1305856" y="1285188"/>
                    <a:pt x="1013530" y="1577514"/>
                    <a:pt x="652928" y="1577514"/>
                  </a:cubicBezTo>
                  <a:cubicBezTo>
                    <a:pt x="292326" y="1577514"/>
                    <a:pt x="0" y="1285188"/>
                    <a:pt x="0" y="924586"/>
                  </a:cubicBezTo>
                  <a:cubicBezTo>
                    <a:pt x="0" y="834436"/>
                    <a:pt x="18270" y="748552"/>
                    <a:pt x="51310" y="670437"/>
                  </a:cubicBezTo>
                  <a:lnTo>
                    <a:pt x="98997" y="582581"/>
                  </a:lnTo>
                  <a:close/>
                </a:path>
              </a:pathLst>
            </a:custGeom>
          </p:spPr>
        </p:pic>
      </p:grpSp>
      <p:grpSp>
        <p:nvGrpSpPr>
          <p:cNvPr id="35" name="Groupe 34">
            <a:extLst>
              <a:ext uri="{FF2B5EF4-FFF2-40B4-BE49-F238E27FC236}">
                <a16:creationId xmlns:a16="http://schemas.microsoft.com/office/drawing/2014/main" id="{A4EFB3A4-52E3-4EFF-96D4-DA1808DDE62F}"/>
              </a:ext>
            </a:extLst>
          </p:cNvPr>
          <p:cNvGrpSpPr/>
          <p:nvPr/>
        </p:nvGrpSpPr>
        <p:grpSpPr>
          <a:xfrm>
            <a:off x="3040551" y="3853550"/>
            <a:ext cx="1479528" cy="1698402"/>
            <a:chOff x="3040551" y="3853550"/>
            <a:chExt cx="1479528" cy="1698402"/>
          </a:xfrm>
        </p:grpSpPr>
        <p:grpSp>
          <p:nvGrpSpPr>
            <p:cNvPr id="230" name="Groupe 229">
              <a:extLst>
                <a:ext uri="{FF2B5EF4-FFF2-40B4-BE49-F238E27FC236}">
                  <a16:creationId xmlns:a16="http://schemas.microsoft.com/office/drawing/2014/main" id="{E50723FD-7949-412E-B159-48C5B0402EBE}"/>
                </a:ext>
              </a:extLst>
            </p:cNvPr>
            <p:cNvGrpSpPr/>
            <p:nvPr/>
          </p:nvGrpSpPr>
          <p:grpSpPr>
            <a:xfrm>
              <a:off x="3040551" y="4072424"/>
              <a:ext cx="1479528" cy="1479528"/>
              <a:chOff x="4031642" y="190500"/>
              <a:chExt cx="1479528" cy="1479528"/>
            </a:xfrm>
          </p:grpSpPr>
          <p:sp>
            <p:nvSpPr>
              <p:cNvPr id="231" name="Ellipse 230">
                <a:extLst>
                  <a:ext uri="{FF2B5EF4-FFF2-40B4-BE49-F238E27FC236}">
                    <a16:creationId xmlns:a16="http://schemas.microsoft.com/office/drawing/2014/main" id="{A9EF7538-0862-4A44-89A7-1DEC05999AA0}"/>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Ellipse 231">
                <a:extLst>
                  <a:ext uri="{FF2B5EF4-FFF2-40B4-BE49-F238E27FC236}">
                    <a16:creationId xmlns:a16="http://schemas.microsoft.com/office/drawing/2014/main" id="{459E21A8-536B-4000-B740-7DD14B1A9372}"/>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36" name="Image 235" descr="Une image contenant personne, intérieur, chemise, posant&#10;&#10;Description générée automatiquement">
              <a:extLst>
                <a:ext uri="{FF2B5EF4-FFF2-40B4-BE49-F238E27FC236}">
                  <a16:creationId xmlns:a16="http://schemas.microsoft.com/office/drawing/2014/main" id="{0D1E8FF1-55E1-485C-AA86-02D41FC62D76}"/>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contrast="42000"/>
                      </a14:imgEffect>
                    </a14:imgLayer>
                  </a14:imgProps>
                </a:ext>
                <a:ext uri="{28A0092B-C50C-407E-A947-70E740481C1C}">
                  <a14:useLocalDpi xmlns:a14="http://schemas.microsoft.com/office/drawing/2010/main"/>
                </a:ext>
              </a:extLst>
            </a:blip>
            <a:srcRect l="12353" t="11726" r="18738" b="3360"/>
            <a:stretch>
              <a:fillRect/>
            </a:stretch>
          </p:blipFill>
          <p:spPr>
            <a:xfrm>
              <a:off x="3125895" y="3853550"/>
              <a:ext cx="1305856" cy="1609166"/>
            </a:xfrm>
            <a:custGeom>
              <a:avLst/>
              <a:gdLst>
                <a:gd name="connsiteX0" fmla="*/ 117207 w 1305856"/>
                <a:gd name="connsiteY0" fmla="*/ 0 h 1609166"/>
                <a:gd name="connsiteX1" fmla="*/ 1155958 w 1305856"/>
                <a:gd name="connsiteY1" fmla="*/ 0 h 1609166"/>
                <a:gd name="connsiteX2" fmla="*/ 1155958 w 1305856"/>
                <a:gd name="connsiteY2" fmla="*/ 544653 h 1609166"/>
                <a:gd name="connsiteX3" fmla="*/ 1194346 w 1305856"/>
                <a:gd name="connsiteY3" fmla="*/ 591180 h 1609166"/>
                <a:gd name="connsiteX4" fmla="*/ 1305856 w 1305856"/>
                <a:gd name="connsiteY4" fmla="*/ 956238 h 1609166"/>
                <a:gd name="connsiteX5" fmla="*/ 652928 w 1305856"/>
                <a:gd name="connsiteY5" fmla="*/ 1609166 h 1609166"/>
                <a:gd name="connsiteX6" fmla="*/ 0 w 1305856"/>
                <a:gd name="connsiteY6" fmla="*/ 956238 h 1609166"/>
                <a:gd name="connsiteX7" fmla="*/ 111510 w 1305856"/>
                <a:gd name="connsiteY7" fmla="*/ 591180 h 1609166"/>
                <a:gd name="connsiteX8" fmla="*/ 117207 w 1305856"/>
                <a:gd name="connsiteY8" fmla="*/ 584275 h 160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6" h="1609166">
                  <a:moveTo>
                    <a:pt x="117207" y="0"/>
                  </a:moveTo>
                  <a:lnTo>
                    <a:pt x="1155958" y="0"/>
                  </a:lnTo>
                  <a:lnTo>
                    <a:pt x="1155958" y="544653"/>
                  </a:lnTo>
                  <a:lnTo>
                    <a:pt x="1194346" y="591180"/>
                  </a:lnTo>
                  <a:cubicBezTo>
                    <a:pt x="1264748" y="695388"/>
                    <a:pt x="1305856" y="821013"/>
                    <a:pt x="1305856" y="956238"/>
                  </a:cubicBezTo>
                  <a:cubicBezTo>
                    <a:pt x="1305856" y="1316840"/>
                    <a:pt x="1013530" y="1609166"/>
                    <a:pt x="652928" y="1609166"/>
                  </a:cubicBezTo>
                  <a:cubicBezTo>
                    <a:pt x="292326" y="1609166"/>
                    <a:pt x="0" y="1316840"/>
                    <a:pt x="0" y="956238"/>
                  </a:cubicBezTo>
                  <a:cubicBezTo>
                    <a:pt x="0" y="821013"/>
                    <a:pt x="41108" y="695388"/>
                    <a:pt x="111510" y="591180"/>
                  </a:cubicBezTo>
                  <a:lnTo>
                    <a:pt x="117207" y="584275"/>
                  </a:lnTo>
                  <a:close/>
                </a:path>
              </a:pathLst>
            </a:custGeom>
          </p:spPr>
        </p:pic>
      </p:grpSp>
      <p:grpSp>
        <p:nvGrpSpPr>
          <p:cNvPr id="33" name="Groupe 32">
            <a:extLst>
              <a:ext uri="{FF2B5EF4-FFF2-40B4-BE49-F238E27FC236}">
                <a16:creationId xmlns:a16="http://schemas.microsoft.com/office/drawing/2014/main" id="{88022E14-2008-445E-95CF-374B5B54FDD3}"/>
              </a:ext>
            </a:extLst>
          </p:cNvPr>
          <p:cNvGrpSpPr/>
          <p:nvPr/>
        </p:nvGrpSpPr>
        <p:grpSpPr>
          <a:xfrm>
            <a:off x="745108" y="1326355"/>
            <a:ext cx="1479528" cy="1665610"/>
            <a:chOff x="745108" y="1326355"/>
            <a:chExt cx="1479528" cy="1665610"/>
          </a:xfrm>
        </p:grpSpPr>
        <p:grpSp>
          <p:nvGrpSpPr>
            <p:cNvPr id="209" name="Groupe 208">
              <a:extLst>
                <a:ext uri="{FF2B5EF4-FFF2-40B4-BE49-F238E27FC236}">
                  <a16:creationId xmlns:a16="http://schemas.microsoft.com/office/drawing/2014/main" id="{A8C0C81A-D34C-45DB-B5B0-BA07C9C1A77C}"/>
                </a:ext>
              </a:extLst>
            </p:cNvPr>
            <p:cNvGrpSpPr/>
            <p:nvPr/>
          </p:nvGrpSpPr>
          <p:grpSpPr>
            <a:xfrm>
              <a:off x="745108" y="1512437"/>
              <a:ext cx="1479528" cy="1479528"/>
              <a:chOff x="4031642" y="190500"/>
              <a:chExt cx="1479528" cy="1479528"/>
            </a:xfrm>
          </p:grpSpPr>
          <p:sp>
            <p:nvSpPr>
              <p:cNvPr id="210" name="Ellipse 209">
                <a:extLst>
                  <a:ext uri="{FF2B5EF4-FFF2-40B4-BE49-F238E27FC236}">
                    <a16:creationId xmlns:a16="http://schemas.microsoft.com/office/drawing/2014/main" id="{153C2FD2-1675-4D9F-93E7-A756AD72907E}"/>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Ellipse 210">
                <a:extLst>
                  <a:ext uri="{FF2B5EF4-FFF2-40B4-BE49-F238E27FC236}">
                    <a16:creationId xmlns:a16="http://schemas.microsoft.com/office/drawing/2014/main" id="{AC8F3D4F-7385-4492-9F55-57A1E1DE2DCD}"/>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37" name="Image 236" descr="Une image contenant personne, homme, mâle&#10;&#10;Description générée automatiquement">
              <a:extLst>
                <a:ext uri="{FF2B5EF4-FFF2-40B4-BE49-F238E27FC236}">
                  <a16:creationId xmlns:a16="http://schemas.microsoft.com/office/drawing/2014/main" id="{5B8DEE47-D6A9-4963-9F53-5FF1042D9FC1}"/>
                </a:ext>
              </a:extLst>
            </p:cNvPr>
            <p:cNvPicPr>
              <a:picLocks noChangeAspect="1"/>
            </p:cNvPicPr>
            <p:nvPr/>
          </p:nvPicPr>
          <p:blipFill>
            <a:blip r:embed="rId11" cstate="email">
              <a:extLst>
                <a:ext uri="{28A0092B-C50C-407E-A947-70E740481C1C}">
                  <a14:useLocalDpi xmlns:a14="http://schemas.microsoft.com/office/drawing/2010/main"/>
                </a:ext>
              </a:extLst>
            </a:blip>
            <a:srcRect l="26194" t="24805" r="28764" b="20783"/>
            <a:stretch>
              <a:fillRect/>
            </a:stretch>
          </p:blipFill>
          <p:spPr>
            <a:xfrm>
              <a:off x="833269" y="1326355"/>
              <a:ext cx="1305856" cy="1577514"/>
            </a:xfrm>
            <a:custGeom>
              <a:avLst/>
              <a:gdLst>
                <a:gd name="connsiteX0" fmla="*/ 116528 w 1305856"/>
                <a:gd name="connsiteY0" fmla="*/ 0 h 1577514"/>
                <a:gd name="connsiteX1" fmla="*/ 1155279 w 1305856"/>
                <a:gd name="connsiteY1" fmla="*/ 0 h 1577514"/>
                <a:gd name="connsiteX2" fmla="*/ 1155279 w 1305856"/>
                <a:gd name="connsiteY2" fmla="*/ 512178 h 1577514"/>
                <a:gd name="connsiteX3" fmla="*/ 1194346 w 1305856"/>
                <a:gd name="connsiteY3" fmla="*/ 559528 h 1577514"/>
                <a:gd name="connsiteX4" fmla="*/ 1305856 w 1305856"/>
                <a:gd name="connsiteY4" fmla="*/ 924586 h 1577514"/>
                <a:gd name="connsiteX5" fmla="*/ 652928 w 1305856"/>
                <a:gd name="connsiteY5" fmla="*/ 1577514 h 1577514"/>
                <a:gd name="connsiteX6" fmla="*/ 0 w 1305856"/>
                <a:gd name="connsiteY6" fmla="*/ 924586 h 1577514"/>
                <a:gd name="connsiteX7" fmla="*/ 111510 w 1305856"/>
                <a:gd name="connsiteY7" fmla="*/ 559528 h 1577514"/>
                <a:gd name="connsiteX8" fmla="*/ 116528 w 1305856"/>
                <a:gd name="connsiteY8" fmla="*/ 553446 h 157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6" h="1577514">
                  <a:moveTo>
                    <a:pt x="116528" y="0"/>
                  </a:moveTo>
                  <a:lnTo>
                    <a:pt x="1155279" y="0"/>
                  </a:lnTo>
                  <a:lnTo>
                    <a:pt x="1155279" y="512178"/>
                  </a:lnTo>
                  <a:lnTo>
                    <a:pt x="1194346" y="559528"/>
                  </a:lnTo>
                  <a:cubicBezTo>
                    <a:pt x="1264748" y="663736"/>
                    <a:pt x="1305856" y="789360"/>
                    <a:pt x="1305856" y="924586"/>
                  </a:cubicBezTo>
                  <a:cubicBezTo>
                    <a:pt x="1305856" y="1285188"/>
                    <a:pt x="1013530" y="1577514"/>
                    <a:pt x="652928" y="1577514"/>
                  </a:cubicBezTo>
                  <a:cubicBezTo>
                    <a:pt x="292326" y="1577514"/>
                    <a:pt x="0" y="1285188"/>
                    <a:pt x="0" y="924586"/>
                  </a:cubicBezTo>
                  <a:cubicBezTo>
                    <a:pt x="0" y="789360"/>
                    <a:pt x="41108" y="663736"/>
                    <a:pt x="111510" y="559528"/>
                  </a:cubicBezTo>
                  <a:lnTo>
                    <a:pt x="116528" y="553446"/>
                  </a:lnTo>
                  <a:close/>
                </a:path>
              </a:pathLst>
            </a:custGeom>
          </p:spPr>
        </p:pic>
      </p:grpSp>
      <p:grpSp>
        <p:nvGrpSpPr>
          <p:cNvPr id="21" name="Groupe 20">
            <a:extLst>
              <a:ext uri="{FF2B5EF4-FFF2-40B4-BE49-F238E27FC236}">
                <a16:creationId xmlns:a16="http://schemas.microsoft.com/office/drawing/2014/main" id="{B65418DE-BEDA-45E1-A50C-DAA02DB956EB}"/>
              </a:ext>
            </a:extLst>
          </p:cNvPr>
          <p:cNvGrpSpPr/>
          <p:nvPr/>
        </p:nvGrpSpPr>
        <p:grpSpPr>
          <a:xfrm>
            <a:off x="9934500" y="1293244"/>
            <a:ext cx="1479528" cy="1698721"/>
            <a:chOff x="9934500" y="1293244"/>
            <a:chExt cx="1479528" cy="1698721"/>
          </a:xfrm>
        </p:grpSpPr>
        <p:grpSp>
          <p:nvGrpSpPr>
            <p:cNvPr id="215" name="Groupe 214">
              <a:extLst>
                <a:ext uri="{FF2B5EF4-FFF2-40B4-BE49-F238E27FC236}">
                  <a16:creationId xmlns:a16="http://schemas.microsoft.com/office/drawing/2014/main" id="{7F051AC5-F45A-4F61-B70D-28A9479EB1A5}"/>
                </a:ext>
              </a:extLst>
            </p:cNvPr>
            <p:cNvGrpSpPr/>
            <p:nvPr/>
          </p:nvGrpSpPr>
          <p:grpSpPr>
            <a:xfrm>
              <a:off x="9934500" y="1512437"/>
              <a:ext cx="1479528" cy="1479528"/>
              <a:chOff x="4031642" y="190500"/>
              <a:chExt cx="1479528" cy="1479528"/>
            </a:xfrm>
          </p:grpSpPr>
          <p:sp>
            <p:nvSpPr>
              <p:cNvPr id="216" name="Ellipse 215">
                <a:extLst>
                  <a:ext uri="{FF2B5EF4-FFF2-40B4-BE49-F238E27FC236}">
                    <a16:creationId xmlns:a16="http://schemas.microsoft.com/office/drawing/2014/main" id="{D8A444DD-7937-40CF-ABE4-17BF1F9829B1}"/>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Ellipse 216">
                <a:extLst>
                  <a:ext uri="{FF2B5EF4-FFF2-40B4-BE49-F238E27FC236}">
                    <a16:creationId xmlns:a16="http://schemas.microsoft.com/office/drawing/2014/main" id="{6F8937E6-BEB3-4F9B-BFA4-E19E0E18F251}"/>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38" name="Image 237" descr="Une image contenant personne, homme, complet, portant&#10;&#10;Description générée automatiquement">
              <a:extLst>
                <a:ext uri="{FF2B5EF4-FFF2-40B4-BE49-F238E27FC236}">
                  <a16:creationId xmlns:a16="http://schemas.microsoft.com/office/drawing/2014/main" id="{74A1B104-9560-42EE-83E4-975E3CA1229F}"/>
                </a:ext>
              </a:extLst>
            </p:cNvPr>
            <p:cNvPicPr>
              <a:picLocks noChangeAspect="1"/>
            </p:cNvPicPr>
            <p:nvPr/>
          </p:nvPicPr>
          <p:blipFill>
            <a:blip r:embed="rId12" cstate="email">
              <a:extLst>
                <a:ext uri="{28A0092B-C50C-407E-A947-70E740481C1C}">
                  <a14:useLocalDpi xmlns:a14="http://schemas.microsoft.com/office/drawing/2010/main"/>
                </a:ext>
              </a:extLst>
            </a:blip>
            <a:srcRect l="12716" t="9513" r="16851" b="3695"/>
            <a:stretch>
              <a:fillRect/>
            </a:stretch>
          </p:blipFill>
          <p:spPr>
            <a:xfrm>
              <a:off x="10022022" y="1293244"/>
              <a:ext cx="1305856" cy="1609166"/>
            </a:xfrm>
            <a:custGeom>
              <a:avLst/>
              <a:gdLst>
                <a:gd name="connsiteX0" fmla="*/ 148387 w 1305856"/>
                <a:gd name="connsiteY0" fmla="*/ 0 h 1609166"/>
                <a:gd name="connsiteX1" fmla="*/ 1187138 w 1305856"/>
                <a:gd name="connsiteY1" fmla="*/ 0 h 1609166"/>
                <a:gd name="connsiteX2" fmla="*/ 1187138 w 1305856"/>
                <a:gd name="connsiteY2" fmla="*/ 582444 h 1609166"/>
                <a:gd name="connsiteX3" fmla="*/ 1194346 w 1305856"/>
                <a:gd name="connsiteY3" fmla="*/ 591180 h 1609166"/>
                <a:gd name="connsiteX4" fmla="*/ 1305856 w 1305856"/>
                <a:gd name="connsiteY4" fmla="*/ 956238 h 1609166"/>
                <a:gd name="connsiteX5" fmla="*/ 652928 w 1305856"/>
                <a:gd name="connsiteY5" fmla="*/ 1609166 h 1609166"/>
                <a:gd name="connsiteX6" fmla="*/ 0 w 1305856"/>
                <a:gd name="connsiteY6" fmla="*/ 956238 h 1609166"/>
                <a:gd name="connsiteX7" fmla="*/ 111510 w 1305856"/>
                <a:gd name="connsiteY7" fmla="*/ 591180 h 1609166"/>
                <a:gd name="connsiteX8" fmla="*/ 148387 w 1305856"/>
                <a:gd name="connsiteY8" fmla="*/ 546485 h 160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6" h="1609166">
                  <a:moveTo>
                    <a:pt x="148387" y="0"/>
                  </a:moveTo>
                  <a:lnTo>
                    <a:pt x="1187138" y="0"/>
                  </a:lnTo>
                  <a:lnTo>
                    <a:pt x="1187138" y="582444"/>
                  </a:lnTo>
                  <a:lnTo>
                    <a:pt x="1194346" y="591180"/>
                  </a:lnTo>
                  <a:cubicBezTo>
                    <a:pt x="1264748" y="695388"/>
                    <a:pt x="1305856" y="821013"/>
                    <a:pt x="1305856" y="956238"/>
                  </a:cubicBezTo>
                  <a:cubicBezTo>
                    <a:pt x="1305856" y="1316840"/>
                    <a:pt x="1013530" y="1609166"/>
                    <a:pt x="652928" y="1609166"/>
                  </a:cubicBezTo>
                  <a:cubicBezTo>
                    <a:pt x="292326" y="1609166"/>
                    <a:pt x="0" y="1316840"/>
                    <a:pt x="0" y="956238"/>
                  </a:cubicBezTo>
                  <a:cubicBezTo>
                    <a:pt x="0" y="821013"/>
                    <a:pt x="41108" y="695388"/>
                    <a:pt x="111510" y="591180"/>
                  </a:cubicBezTo>
                  <a:lnTo>
                    <a:pt x="148387" y="546485"/>
                  </a:lnTo>
                  <a:close/>
                </a:path>
              </a:pathLst>
            </a:custGeom>
          </p:spPr>
        </p:pic>
      </p:grpSp>
      <p:grpSp>
        <p:nvGrpSpPr>
          <p:cNvPr id="36" name="Groupe 35">
            <a:extLst>
              <a:ext uri="{FF2B5EF4-FFF2-40B4-BE49-F238E27FC236}">
                <a16:creationId xmlns:a16="http://schemas.microsoft.com/office/drawing/2014/main" id="{2DCDE023-1D67-4FC0-A65F-62DA701CF3A6}"/>
              </a:ext>
            </a:extLst>
          </p:cNvPr>
          <p:cNvGrpSpPr/>
          <p:nvPr/>
        </p:nvGrpSpPr>
        <p:grpSpPr>
          <a:xfrm>
            <a:off x="5335994" y="4072424"/>
            <a:ext cx="1479528" cy="1479528"/>
            <a:chOff x="5335994" y="4072424"/>
            <a:chExt cx="1479528" cy="1479528"/>
          </a:xfrm>
        </p:grpSpPr>
        <p:grpSp>
          <p:nvGrpSpPr>
            <p:cNvPr id="227" name="Groupe 226">
              <a:extLst>
                <a:ext uri="{FF2B5EF4-FFF2-40B4-BE49-F238E27FC236}">
                  <a16:creationId xmlns:a16="http://schemas.microsoft.com/office/drawing/2014/main" id="{60BC4E05-EC87-42B7-A357-16CEF60343AB}"/>
                </a:ext>
              </a:extLst>
            </p:cNvPr>
            <p:cNvGrpSpPr/>
            <p:nvPr/>
          </p:nvGrpSpPr>
          <p:grpSpPr>
            <a:xfrm>
              <a:off x="5335994" y="4072424"/>
              <a:ext cx="1479528" cy="1479528"/>
              <a:chOff x="4031642" y="190500"/>
              <a:chExt cx="1479528" cy="1479528"/>
            </a:xfrm>
          </p:grpSpPr>
          <p:sp>
            <p:nvSpPr>
              <p:cNvPr id="228" name="Ellipse 227">
                <a:extLst>
                  <a:ext uri="{FF2B5EF4-FFF2-40B4-BE49-F238E27FC236}">
                    <a16:creationId xmlns:a16="http://schemas.microsoft.com/office/drawing/2014/main" id="{58A6CC7B-4634-4080-B5F8-873610F2A9E2}"/>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Ellipse 228">
                <a:extLst>
                  <a:ext uri="{FF2B5EF4-FFF2-40B4-BE49-F238E27FC236}">
                    <a16:creationId xmlns:a16="http://schemas.microsoft.com/office/drawing/2014/main" id="{6EB2FDC6-5ED1-46F7-8480-BDB834FDB766}"/>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39" name="Image 238" descr="Une image contenant personne, homme, intérieur&#10;&#10;Description générée automatiquement">
              <a:extLst>
                <a:ext uri="{FF2B5EF4-FFF2-40B4-BE49-F238E27FC236}">
                  <a16:creationId xmlns:a16="http://schemas.microsoft.com/office/drawing/2014/main" id="{7683A93B-F550-464F-9BC5-CB0C866247BE}"/>
                </a:ext>
              </a:extLst>
            </p:cNvPr>
            <p:cNvPicPr>
              <a:picLocks noChangeAspect="1"/>
            </p:cNvPicPr>
            <p:nvPr/>
          </p:nvPicPr>
          <p:blipFill>
            <a:blip r:embed="rId13" cstate="email">
              <a:extLst>
                <a:ext uri="{BEBA8EAE-BF5A-486C-A8C5-ECC9F3942E4B}">
                  <a14:imgProps xmlns:a14="http://schemas.microsoft.com/office/drawing/2010/main">
                    <a14:imgLayer r:embed="rId14">
                      <a14:imgEffect>
                        <a14:saturation sat="0"/>
                      </a14:imgEffect>
                      <a14:imgEffect>
                        <a14:brightnessContrast bright="2000"/>
                      </a14:imgEffect>
                    </a14:imgLayer>
                  </a14:imgProps>
                </a:ext>
                <a:ext uri="{28A0092B-C50C-407E-A947-70E740481C1C}">
                  <a14:useLocalDpi xmlns:a14="http://schemas.microsoft.com/office/drawing/2010/main"/>
                </a:ext>
              </a:extLst>
            </a:blip>
            <a:srcRect t="10371" b="1454"/>
            <a:stretch>
              <a:fillRect/>
            </a:stretch>
          </p:blipFill>
          <p:spPr>
            <a:xfrm>
              <a:off x="5524953" y="4158886"/>
              <a:ext cx="1191140" cy="1305856"/>
            </a:xfrm>
            <a:custGeom>
              <a:avLst/>
              <a:gdLst>
                <a:gd name="connsiteX0" fmla="*/ 550034 w 1191140"/>
                <a:gd name="connsiteY0" fmla="*/ 0 h 1305856"/>
                <a:gd name="connsiteX1" fmla="*/ 1189697 w 1191140"/>
                <a:gd name="connsiteY1" fmla="*/ 521340 h 1305856"/>
                <a:gd name="connsiteX2" fmla="*/ 1191140 w 1191140"/>
                <a:gd name="connsiteY2" fmla="*/ 535656 h 1305856"/>
                <a:gd name="connsiteX3" fmla="*/ 1191140 w 1191140"/>
                <a:gd name="connsiteY3" fmla="*/ 770200 h 1305856"/>
                <a:gd name="connsiteX4" fmla="*/ 1189697 w 1191140"/>
                <a:gd name="connsiteY4" fmla="*/ 784516 h 1305856"/>
                <a:gd name="connsiteX5" fmla="*/ 550034 w 1191140"/>
                <a:gd name="connsiteY5" fmla="*/ 1305856 h 1305856"/>
                <a:gd name="connsiteX6" fmla="*/ 8616 w 1191140"/>
                <a:gd name="connsiteY6" fmla="*/ 1017986 h 1305856"/>
                <a:gd name="connsiteX7" fmla="*/ 0 w 1191140"/>
                <a:gd name="connsiteY7" fmla="*/ 1002113 h 1305856"/>
                <a:gd name="connsiteX8" fmla="*/ 0 w 1191140"/>
                <a:gd name="connsiteY8" fmla="*/ 303743 h 1305856"/>
                <a:gd name="connsiteX9" fmla="*/ 8616 w 1191140"/>
                <a:gd name="connsiteY9" fmla="*/ 287870 h 1305856"/>
                <a:gd name="connsiteX10" fmla="*/ 550034 w 1191140"/>
                <a:gd name="connsiteY10" fmla="*/ 0 h 130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1140" h="1305856">
                  <a:moveTo>
                    <a:pt x="550034" y="0"/>
                  </a:moveTo>
                  <a:cubicBezTo>
                    <a:pt x="865561" y="0"/>
                    <a:pt x="1128814" y="223812"/>
                    <a:pt x="1189697" y="521340"/>
                  </a:cubicBezTo>
                  <a:lnTo>
                    <a:pt x="1191140" y="535656"/>
                  </a:lnTo>
                  <a:lnTo>
                    <a:pt x="1191140" y="770200"/>
                  </a:lnTo>
                  <a:lnTo>
                    <a:pt x="1189697" y="784516"/>
                  </a:lnTo>
                  <a:cubicBezTo>
                    <a:pt x="1128814" y="1082044"/>
                    <a:pt x="865561" y="1305856"/>
                    <a:pt x="550034" y="1305856"/>
                  </a:cubicBezTo>
                  <a:cubicBezTo>
                    <a:pt x="324658" y="1305856"/>
                    <a:pt x="125952" y="1191666"/>
                    <a:pt x="8616" y="1017986"/>
                  </a:cubicBezTo>
                  <a:lnTo>
                    <a:pt x="0" y="1002113"/>
                  </a:lnTo>
                  <a:lnTo>
                    <a:pt x="0" y="303743"/>
                  </a:lnTo>
                  <a:lnTo>
                    <a:pt x="8616" y="287870"/>
                  </a:lnTo>
                  <a:cubicBezTo>
                    <a:pt x="125952" y="114190"/>
                    <a:pt x="324658" y="0"/>
                    <a:pt x="550034" y="0"/>
                  </a:cubicBezTo>
                  <a:close/>
                </a:path>
              </a:pathLst>
            </a:custGeom>
          </p:spPr>
        </p:pic>
      </p:grpSp>
      <p:grpSp>
        <p:nvGrpSpPr>
          <p:cNvPr id="32" name="Groupe 31">
            <a:extLst>
              <a:ext uri="{FF2B5EF4-FFF2-40B4-BE49-F238E27FC236}">
                <a16:creationId xmlns:a16="http://schemas.microsoft.com/office/drawing/2014/main" id="{EBAB0E2E-3653-47F8-8FDF-B3CF36975352}"/>
              </a:ext>
            </a:extLst>
          </p:cNvPr>
          <p:cNvGrpSpPr/>
          <p:nvPr/>
        </p:nvGrpSpPr>
        <p:grpSpPr>
          <a:xfrm>
            <a:off x="3022176" y="1435396"/>
            <a:ext cx="1502566" cy="1556569"/>
            <a:chOff x="3042456" y="1435396"/>
            <a:chExt cx="1502566" cy="1556569"/>
          </a:xfrm>
        </p:grpSpPr>
        <p:grpSp>
          <p:nvGrpSpPr>
            <p:cNvPr id="203" name="Groupe 202">
              <a:extLst>
                <a:ext uri="{FF2B5EF4-FFF2-40B4-BE49-F238E27FC236}">
                  <a16:creationId xmlns:a16="http://schemas.microsoft.com/office/drawing/2014/main" id="{6D1F9311-7E5B-4045-91AA-FE6E4C1D8CE3}"/>
                </a:ext>
              </a:extLst>
            </p:cNvPr>
            <p:cNvGrpSpPr/>
            <p:nvPr/>
          </p:nvGrpSpPr>
          <p:grpSpPr>
            <a:xfrm>
              <a:off x="3042456" y="1512437"/>
              <a:ext cx="1479528" cy="1479528"/>
              <a:chOff x="4031642" y="190500"/>
              <a:chExt cx="1479528" cy="1479528"/>
            </a:xfrm>
          </p:grpSpPr>
          <p:sp>
            <p:nvSpPr>
              <p:cNvPr id="204" name="Ellipse 203">
                <a:extLst>
                  <a:ext uri="{FF2B5EF4-FFF2-40B4-BE49-F238E27FC236}">
                    <a16:creationId xmlns:a16="http://schemas.microsoft.com/office/drawing/2014/main" id="{A98FF1CA-EB2E-4B18-B603-BA3F1BA999B3}"/>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Ellipse 204">
                <a:extLst>
                  <a:ext uri="{FF2B5EF4-FFF2-40B4-BE49-F238E27FC236}">
                    <a16:creationId xmlns:a16="http://schemas.microsoft.com/office/drawing/2014/main" id="{7908124E-AAC9-485A-A589-D84337E85C03}"/>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44" name="Image 243">
              <a:extLst>
                <a:ext uri="{FF2B5EF4-FFF2-40B4-BE49-F238E27FC236}">
                  <a16:creationId xmlns:a16="http://schemas.microsoft.com/office/drawing/2014/main" id="{7D8C06C7-3FB1-428A-86F5-9B1AC71AFC61}"/>
                </a:ext>
              </a:extLst>
            </p:cNvPr>
            <p:cNvPicPr>
              <a:picLocks noChangeAspect="1"/>
            </p:cNvPicPr>
            <p:nvPr/>
          </p:nvPicPr>
          <p:blipFill>
            <a:blip r:embed="rId15"/>
            <a:srcRect t="7587" b="7587"/>
            <a:stretch/>
          </p:blipFill>
          <p:spPr>
            <a:xfrm>
              <a:off x="3104713" y="1435396"/>
              <a:ext cx="1440309" cy="1480366"/>
            </a:xfrm>
            <a:custGeom>
              <a:avLst/>
              <a:gdLst>
                <a:gd name="connsiteX0" fmla="*/ 0 w 1568269"/>
                <a:gd name="connsiteY0" fmla="*/ 0 h 1611885"/>
                <a:gd name="connsiteX1" fmla="*/ 1568269 w 1568269"/>
                <a:gd name="connsiteY1" fmla="*/ 0 h 1611885"/>
                <a:gd name="connsiteX2" fmla="*/ 1568269 w 1568269"/>
                <a:gd name="connsiteY2" fmla="*/ 756000 h 1611885"/>
                <a:gd name="connsiteX3" fmla="*/ 1359178 w 1568269"/>
                <a:gd name="connsiteY3" fmla="*/ 756000 h 1611885"/>
                <a:gd name="connsiteX4" fmla="*/ 1381332 w 1568269"/>
                <a:gd name="connsiteY4" fmla="*/ 827369 h 1611885"/>
                <a:gd name="connsiteX5" fmla="*/ 1394597 w 1568269"/>
                <a:gd name="connsiteY5" fmla="*/ 958957 h 1611885"/>
                <a:gd name="connsiteX6" fmla="*/ 741669 w 1568269"/>
                <a:gd name="connsiteY6" fmla="*/ 1611885 h 1611885"/>
                <a:gd name="connsiteX7" fmla="*/ 88741 w 1568269"/>
                <a:gd name="connsiteY7" fmla="*/ 958957 h 1611885"/>
                <a:gd name="connsiteX8" fmla="*/ 102006 w 1568269"/>
                <a:gd name="connsiteY8" fmla="*/ 827369 h 1611885"/>
                <a:gd name="connsiteX9" fmla="*/ 124161 w 1568269"/>
                <a:gd name="connsiteY9" fmla="*/ 756000 h 1611885"/>
                <a:gd name="connsiteX10" fmla="*/ 0 w 1568269"/>
                <a:gd name="connsiteY10" fmla="*/ 756000 h 161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8269" h="1611885">
                  <a:moveTo>
                    <a:pt x="0" y="0"/>
                  </a:moveTo>
                  <a:lnTo>
                    <a:pt x="1568269" y="0"/>
                  </a:lnTo>
                  <a:lnTo>
                    <a:pt x="1568269" y="756000"/>
                  </a:lnTo>
                  <a:lnTo>
                    <a:pt x="1359178" y="756000"/>
                  </a:lnTo>
                  <a:lnTo>
                    <a:pt x="1381332" y="827369"/>
                  </a:lnTo>
                  <a:cubicBezTo>
                    <a:pt x="1390030" y="869873"/>
                    <a:pt x="1394597" y="913882"/>
                    <a:pt x="1394597" y="958957"/>
                  </a:cubicBezTo>
                  <a:cubicBezTo>
                    <a:pt x="1394597" y="1319559"/>
                    <a:pt x="1102271" y="1611885"/>
                    <a:pt x="741669" y="1611885"/>
                  </a:cubicBezTo>
                  <a:cubicBezTo>
                    <a:pt x="381067" y="1611885"/>
                    <a:pt x="88741" y="1319559"/>
                    <a:pt x="88741" y="958957"/>
                  </a:cubicBezTo>
                  <a:cubicBezTo>
                    <a:pt x="88741" y="913882"/>
                    <a:pt x="93309" y="869873"/>
                    <a:pt x="102006" y="827369"/>
                  </a:cubicBezTo>
                  <a:lnTo>
                    <a:pt x="124161" y="756000"/>
                  </a:lnTo>
                  <a:lnTo>
                    <a:pt x="0" y="756000"/>
                  </a:lnTo>
                  <a:close/>
                </a:path>
              </a:pathLst>
            </a:custGeom>
          </p:spPr>
        </p:pic>
      </p:grpSp>
      <p:grpSp>
        <p:nvGrpSpPr>
          <p:cNvPr id="31" name="Groupe 30">
            <a:extLst>
              <a:ext uri="{FF2B5EF4-FFF2-40B4-BE49-F238E27FC236}">
                <a16:creationId xmlns:a16="http://schemas.microsoft.com/office/drawing/2014/main" id="{FCFA4BE4-D922-4699-BED8-D2ED0DF14FCD}"/>
              </a:ext>
            </a:extLst>
          </p:cNvPr>
          <p:cNvGrpSpPr/>
          <p:nvPr/>
        </p:nvGrpSpPr>
        <p:grpSpPr>
          <a:xfrm>
            <a:off x="5384175" y="1057469"/>
            <a:ext cx="1479528" cy="1934496"/>
            <a:chOff x="5339804" y="1057469"/>
            <a:chExt cx="1479528" cy="1934496"/>
          </a:xfrm>
        </p:grpSpPr>
        <p:grpSp>
          <p:nvGrpSpPr>
            <p:cNvPr id="206" name="Groupe 205">
              <a:extLst>
                <a:ext uri="{FF2B5EF4-FFF2-40B4-BE49-F238E27FC236}">
                  <a16:creationId xmlns:a16="http://schemas.microsoft.com/office/drawing/2014/main" id="{B89D07E3-AB2E-4DE0-9BA0-7B1EEAE9376C}"/>
                </a:ext>
              </a:extLst>
            </p:cNvPr>
            <p:cNvGrpSpPr/>
            <p:nvPr/>
          </p:nvGrpSpPr>
          <p:grpSpPr>
            <a:xfrm>
              <a:off x="5339804" y="1512437"/>
              <a:ext cx="1479528" cy="1479528"/>
              <a:chOff x="4031642" y="190500"/>
              <a:chExt cx="1479528" cy="1479528"/>
            </a:xfrm>
          </p:grpSpPr>
          <p:sp>
            <p:nvSpPr>
              <p:cNvPr id="207" name="Ellipse 206">
                <a:extLst>
                  <a:ext uri="{FF2B5EF4-FFF2-40B4-BE49-F238E27FC236}">
                    <a16:creationId xmlns:a16="http://schemas.microsoft.com/office/drawing/2014/main" id="{E6857B77-3774-4ACA-A83E-D8D3F1FFE6B7}"/>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Ellipse 207">
                <a:extLst>
                  <a:ext uri="{FF2B5EF4-FFF2-40B4-BE49-F238E27FC236}">
                    <a16:creationId xmlns:a16="http://schemas.microsoft.com/office/drawing/2014/main" id="{8F2F286A-FB20-4186-BE05-77541AEDDCA6}"/>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48" name="Image 247" descr="Une image contenant personne, homme, intérieur, posant&#10;&#10;Description générée automatiquement">
              <a:extLst>
                <a:ext uri="{FF2B5EF4-FFF2-40B4-BE49-F238E27FC236}">
                  <a16:creationId xmlns:a16="http://schemas.microsoft.com/office/drawing/2014/main" id="{B79A3936-8264-4578-B5FB-CE4B53C10A45}"/>
                </a:ext>
              </a:extLst>
            </p:cNvPr>
            <p:cNvPicPr>
              <a:picLocks noChangeAspect="1"/>
            </p:cNvPicPr>
            <p:nvPr/>
          </p:nvPicPr>
          <p:blipFill>
            <a:blip r:embed="rId16" cstate="email">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a:ext>
              </a:extLst>
            </a:blip>
            <a:srcRect l="10183" t="-19128" r="13006" b="31718"/>
            <a:stretch>
              <a:fillRect/>
            </a:stretch>
          </p:blipFill>
          <p:spPr>
            <a:xfrm>
              <a:off x="5426640" y="1057469"/>
              <a:ext cx="1305856" cy="1847660"/>
            </a:xfrm>
            <a:custGeom>
              <a:avLst/>
              <a:gdLst>
                <a:gd name="connsiteX0" fmla="*/ 221491 w 1305856"/>
                <a:gd name="connsiteY0" fmla="*/ 0 h 1847660"/>
                <a:gd name="connsiteX1" fmla="*/ 1113257 w 1305856"/>
                <a:gd name="connsiteY1" fmla="*/ 0 h 1847660"/>
                <a:gd name="connsiteX2" fmla="*/ 1113257 w 1305856"/>
                <a:gd name="connsiteY2" fmla="*/ 731920 h 1847660"/>
                <a:gd name="connsiteX3" fmla="*/ 1114618 w 1305856"/>
                <a:gd name="connsiteY3" fmla="*/ 733042 h 1847660"/>
                <a:gd name="connsiteX4" fmla="*/ 1305856 w 1305856"/>
                <a:gd name="connsiteY4" fmla="*/ 1194732 h 1847660"/>
                <a:gd name="connsiteX5" fmla="*/ 652928 w 1305856"/>
                <a:gd name="connsiteY5" fmla="*/ 1847660 h 1847660"/>
                <a:gd name="connsiteX6" fmla="*/ 0 w 1305856"/>
                <a:gd name="connsiteY6" fmla="*/ 1194732 h 1847660"/>
                <a:gd name="connsiteX7" fmla="*/ 191239 w 1305856"/>
                <a:gd name="connsiteY7" fmla="*/ 733042 h 1847660"/>
                <a:gd name="connsiteX8" fmla="*/ 221491 w 1305856"/>
                <a:gd name="connsiteY8" fmla="*/ 708082 h 184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6" h="1847660">
                  <a:moveTo>
                    <a:pt x="221491" y="0"/>
                  </a:moveTo>
                  <a:lnTo>
                    <a:pt x="1113257" y="0"/>
                  </a:lnTo>
                  <a:lnTo>
                    <a:pt x="1113257" y="731920"/>
                  </a:lnTo>
                  <a:lnTo>
                    <a:pt x="1114618" y="733042"/>
                  </a:lnTo>
                  <a:cubicBezTo>
                    <a:pt x="1232775" y="851199"/>
                    <a:pt x="1305856" y="1014431"/>
                    <a:pt x="1305856" y="1194732"/>
                  </a:cubicBezTo>
                  <a:cubicBezTo>
                    <a:pt x="1305856" y="1555334"/>
                    <a:pt x="1013530" y="1847660"/>
                    <a:pt x="652928" y="1847660"/>
                  </a:cubicBezTo>
                  <a:cubicBezTo>
                    <a:pt x="292326" y="1847660"/>
                    <a:pt x="0" y="1555334"/>
                    <a:pt x="0" y="1194732"/>
                  </a:cubicBezTo>
                  <a:cubicBezTo>
                    <a:pt x="0" y="1014431"/>
                    <a:pt x="73082" y="851199"/>
                    <a:pt x="191239" y="733042"/>
                  </a:cubicBezTo>
                  <a:lnTo>
                    <a:pt x="221491" y="708082"/>
                  </a:lnTo>
                  <a:close/>
                </a:path>
              </a:pathLst>
            </a:custGeom>
          </p:spPr>
        </p:pic>
      </p:grpSp>
      <p:grpSp>
        <p:nvGrpSpPr>
          <p:cNvPr id="38" name="Groupe 37">
            <a:extLst>
              <a:ext uri="{FF2B5EF4-FFF2-40B4-BE49-F238E27FC236}">
                <a16:creationId xmlns:a16="http://schemas.microsoft.com/office/drawing/2014/main" id="{6F7D54BF-71E5-4CCF-A787-0FA616A41327}"/>
              </a:ext>
            </a:extLst>
          </p:cNvPr>
          <p:cNvGrpSpPr/>
          <p:nvPr/>
        </p:nvGrpSpPr>
        <p:grpSpPr>
          <a:xfrm>
            <a:off x="9926880" y="3853550"/>
            <a:ext cx="1479528" cy="1698402"/>
            <a:chOff x="9926880" y="3853550"/>
            <a:chExt cx="1479528" cy="1698402"/>
          </a:xfrm>
        </p:grpSpPr>
        <p:grpSp>
          <p:nvGrpSpPr>
            <p:cNvPr id="224" name="Groupe 223">
              <a:extLst>
                <a:ext uri="{FF2B5EF4-FFF2-40B4-BE49-F238E27FC236}">
                  <a16:creationId xmlns:a16="http://schemas.microsoft.com/office/drawing/2014/main" id="{C8E0EFAF-6355-4A71-A7B0-2C4C0AB20F70}"/>
                </a:ext>
              </a:extLst>
            </p:cNvPr>
            <p:cNvGrpSpPr/>
            <p:nvPr/>
          </p:nvGrpSpPr>
          <p:grpSpPr>
            <a:xfrm>
              <a:off x="9926880" y="4072424"/>
              <a:ext cx="1479528" cy="1479528"/>
              <a:chOff x="4031642" y="190500"/>
              <a:chExt cx="1479528" cy="1479528"/>
            </a:xfrm>
          </p:grpSpPr>
          <p:sp>
            <p:nvSpPr>
              <p:cNvPr id="225" name="Ellipse 224">
                <a:extLst>
                  <a:ext uri="{FF2B5EF4-FFF2-40B4-BE49-F238E27FC236}">
                    <a16:creationId xmlns:a16="http://schemas.microsoft.com/office/drawing/2014/main" id="{FBA71C04-BC42-4AA7-B964-E67166686819}"/>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Ellipse 225">
                <a:extLst>
                  <a:ext uri="{FF2B5EF4-FFF2-40B4-BE49-F238E27FC236}">
                    <a16:creationId xmlns:a16="http://schemas.microsoft.com/office/drawing/2014/main" id="{51F793D3-B3D3-4FCD-AC26-C29CCFF3E77C}"/>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249" name="Image 248" descr="Une image contenant personne, homme, intérieur, chemise&#10;&#10;Description générée automatiquement">
              <a:extLst>
                <a:ext uri="{FF2B5EF4-FFF2-40B4-BE49-F238E27FC236}">
                  <a16:creationId xmlns:a16="http://schemas.microsoft.com/office/drawing/2014/main" id="{FDDC20E6-0269-4BA5-8E47-811DE399BF18}"/>
                </a:ext>
              </a:extLst>
            </p:cNvPr>
            <p:cNvPicPr>
              <a:picLocks noChangeAspect="1"/>
            </p:cNvPicPr>
            <p:nvPr/>
          </p:nvPicPr>
          <p:blipFill>
            <a:blip r:embed="rId18" cstate="email">
              <a:extLst>
                <a:ext uri="{BEBA8EAE-BF5A-486C-A8C5-ECC9F3942E4B}">
                  <a14:imgProps xmlns:a14="http://schemas.microsoft.com/office/drawing/2010/main">
                    <a14:imgLayer r:embed="rId19">
                      <a14:imgEffect>
                        <a14:brightnessContrast bright="5000"/>
                      </a14:imgEffect>
                    </a14:imgLayer>
                  </a14:imgProps>
                </a:ext>
                <a:ext uri="{28A0092B-C50C-407E-A947-70E740481C1C}">
                  <a14:useLocalDpi xmlns:a14="http://schemas.microsoft.com/office/drawing/2010/main"/>
                </a:ext>
              </a:extLst>
            </a:blip>
            <a:srcRect l="12475" t="10612" r="16613" b="2004"/>
            <a:stretch>
              <a:fillRect/>
            </a:stretch>
          </p:blipFill>
          <p:spPr>
            <a:xfrm>
              <a:off x="10014193" y="3853550"/>
              <a:ext cx="1305856" cy="1609166"/>
            </a:xfrm>
            <a:custGeom>
              <a:avLst/>
              <a:gdLst>
                <a:gd name="connsiteX0" fmla="*/ 127612 w 1305856"/>
                <a:gd name="connsiteY0" fmla="*/ 0 h 1609166"/>
                <a:gd name="connsiteX1" fmla="*/ 1166363 w 1305856"/>
                <a:gd name="connsiteY1" fmla="*/ 0 h 1609166"/>
                <a:gd name="connsiteX2" fmla="*/ 1166363 w 1305856"/>
                <a:gd name="connsiteY2" fmla="*/ 557264 h 1609166"/>
                <a:gd name="connsiteX3" fmla="*/ 1194346 w 1305856"/>
                <a:gd name="connsiteY3" fmla="*/ 591180 h 1609166"/>
                <a:gd name="connsiteX4" fmla="*/ 1305856 w 1305856"/>
                <a:gd name="connsiteY4" fmla="*/ 956238 h 1609166"/>
                <a:gd name="connsiteX5" fmla="*/ 652928 w 1305856"/>
                <a:gd name="connsiteY5" fmla="*/ 1609166 h 1609166"/>
                <a:gd name="connsiteX6" fmla="*/ 0 w 1305856"/>
                <a:gd name="connsiteY6" fmla="*/ 956238 h 1609166"/>
                <a:gd name="connsiteX7" fmla="*/ 111510 w 1305856"/>
                <a:gd name="connsiteY7" fmla="*/ 591180 h 1609166"/>
                <a:gd name="connsiteX8" fmla="*/ 127612 w 1305856"/>
                <a:gd name="connsiteY8" fmla="*/ 571664 h 1609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6" h="1609166">
                  <a:moveTo>
                    <a:pt x="127612" y="0"/>
                  </a:moveTo>
                  <a:lnTo>
                    <a:pt x="1166363" y="0"/>
                  </a:lnTo>
                  <a:lnTo>
                    <a:pt x="1166363" y="557264"/>
                  </a:lnTo>
                  <a:lnTo>
                    <a:pt x="1194346" y="591180"/>
                  </a:lnTo>
                  <a:cubicBezTo>
                    <a:pt x="1264748" y="695388"/>
                    <a:pt x="1305856" y="821013"/>
                    <a:pt x="1305856" y="956238"/>
                  </a:cubicBezTo>
                  <a:cubicBezTo>
                    <a:pt x="1305856" y="1316840"/>
                    <a:pt x="1013530" y="1609166"/>
                    <a:pt x="652928" y="1609166"/>
                  </a:cubicBezTo>
                  <a:cubicBezTo>
                    <a:pt x="292326" y="1609166"/>
                    <a:pt x="0" y="1316840"/>
                    <a:pt x="0" y="956238"/>
                  </a:cubicBezTo>
                  <a:cubicBezTo>
                    <a:pt x="0" y="821013"/>
                    <a:pt x="41109" y="695388"/>
                    <a:pt x="111510" y="591180"/>
                  </a:cubicBezTo>
                  <a:lnTo>
                    <a:pt x="127612" y="571664"/>
                  </a:lnTo>
                  <a:close/>
                </a:path>
              </a:pathLst>
            </a:custGeom>
          </p:spPr>
        </p:pic>
      </p:grpSp>
    </p:spTree>
    <p:extLst>
      <p:ext uri="{BB962C8B-B14F-4D97-AF65-F5344CB8AC3E}">
        <p14:creationId xmlns:p14="http://schemas.microsoft.com/office/powerpoint/2010/main" val="38786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750"/>
                                        <p:tgtEl>
                                          <p:spTgt spid="40"/>
                                        </p:tgtEl>
                                      </p:cBhvr>
                                    </p:animEffect>
                                  </p:childTnLst>
                                </p:cTn>
                              </p:par>
                              <p:par>
                                <p:cTn id="12" presetID="6" presetClass="emph" presetSubtype="0" fill="hold" nodeType="withEffect">
                                  <p:stCondLst>
                                    <p:cond delay="0"/>
                                  </p:stCondLst>
                                  <p:childTnLst>
                                    <p:animScale>
                                      <p:cBhvr>
                                        <p:cTn id="13" dur="10" fill="hold"/>
                                        <p:tgtEl>
                                          <p:spTgt spid="40"/>
                                        </p:tgtEl>
                                      </p:cBhvr>
                                      <p:by x="150000" y="150000"/>
                                    </p:animScale>
                                  </p:childTnLst>
                                </p:cTn>
                              </p:par>
                              <p:par>
                                <p:cTn id="14" presetID="6" presetClass="emph" presetSubtype="0" decel="100000" fill="hold" nodeType="withEffect">
                                  <p:stCondLst>
                                    <p:cond delay="0"/>
                                  </p:stCondLst>
                                  <p:childTnLst>
                                    <p:animScale>
                                      <p:cBhvr>
                                        <p:cTn id="15" dur="2000" fill="hold"/>
                                        <p:tgtEl>
                                          <p:spTgt spid="40"/>
                                        </p:tgtEl>
                                      </p:cBhvr>
                                      <p:by x="66700" y="66700"/>
                                    </p:animScale>
                                  </p:childTnLst>
                                </p:cTn>
                              </p:par>
                              <p:par>
                                <p:cTn id="16" presetID="10" presetClass="entr" presetSubtype="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par>
                                <p:cTn id="19" presetID="42" presetClass="path" presetSubtype="0" decel="100000" fill="hold" grpId="1" nodeType="withEffect">
                                  <p:stCondLst>
                                    <p:cond delay="0"/>
                                  </p:stCondLst>
                                  <p:childTnLst>
                                    <p:animMotion origin="layout" path="M 3.95833E-6 0.04815 L 3.95833E-6 -1.85185E-6 " pathEditMode="relative" rAng="0" ptsTypes="AA">
                                      <p:cBhvr>
                                        <p:cTn id="20" dur="1000" fill="hold"/>
                                        <p:tgtEl>
                                          <p:spTgt spid="64"/>
                                        </p:tgtEl>
                                        <p:attrNameLst>
                                          <p:attrName>ppt_x</p:attrName>
                                          <p:attrName>ppt_y</p:attrName>
                                        </p:attrNameLst>
                                      </p:cBhvr>
                                      <p:rCtr x="0" y="-2407"/>
                                    </p:animMotion>
                                  </p:childTnLst>
                                </p:cTn>
                              </p:par>
                              <p:par>
                                <p:cTn id="21" presetID="10" presetClass="entr" presetSubtype="0" fill="hold" nodeType="withEffect">
                                  <p:stCondLst>
                                    <p:cond delay="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childTnLst>
                                </p:cTn>
                              </p:par>
                              <p:par>
                                <p:cTn id="24" presetID="6" presetClass="emph" presetSubtype="0" fill="hold" nodeType="withEffect">
                                  <p:stCondLst>
                                    <p:cond delay="500"/>
                                  </p:stCondLst>
                                  <p:childTnLst>
                                    <p:animScale>
                                      <p:cBhvr>
                                        <p:cTn id="25" dur="10" fill="hold"/>
                                        <p:tgtEl>
                                          <p:spTgt spid="18"/>
                                        </p:tgtEl>
                                      </p:cBhvr>
                                      <p:by x="66700" y="66700"/>
                                    </p:animScale>
                                  </p:childTnLst>
                                </p:cTn>
                              </p:par>
                              <p:par>
                                <p:cTn id="26" presetID="6" presetClass="emph" presetSubtype="0" decel="100000" fill="hold" nodeType="withEffect">
                                  <p:stCondLst>
                                    <p:cond delay="500"/>
                                  </p:stCondLst>
                                  <p:childTnLst>
                                    <p:animScale>
                                      <p:cBhvr>
                                        <p:cTn id="27" dur="1000" fill="hold"/>
                                        <p:tgtEl>
                                          <p:spTgt spid="18"/>
                                        </p:tgtEl>
                                      </p:cBhvr>
                                      <p:by x="150000" y="150000"/>
                                    </p:animScale>
                                  </p:childTnLst>
                                </p:cTn>
                              </p:par>
                              <p:par>
                                <p:cTn id="28" presetID="10" presetClass="entr" presetSubtype="0" fill="hold" nodeType="withEffect">
                                  <p:stCondLst>
                                    <p:cond delay="25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42" presetClass="path" presetSubtype="0" decel="100000" fill="hold" nodeType="withEffect">
                                  <p:stCondLst>
                                    <p:cond delay="250"/>
                                  </p:stCondLst>
                                  <p:childTnLst>
                                    <p:animMotion origin="layout" path="M 0.00182 -0.05694 L 3.33333E-6 -2.96296E-6 " pathEditMode="relative" rAng="0" ptsTypes="AA">
                                      <p:cBhvr>
                                        <p:cTn id="32" dur="1000" fill="hold"/>
                                        <p:tgtEl>
                                          <p:spTgt spid="33"/>
                                        </p:tgtEl>
                                        <p:attrNameLst>
                                          <p:attrName>ppt_x</p:attrName>
                                          <p:attrName>ppt_y</p:attrName>
                                        </p:attrNameLst>
                                      </p:cBhvr>
                                      <p:rCtr x="-91" y="2847"/>
                                    </p:animMotion>
                                  </p:childTnLst>
                                </p:cTn>
                              </p:par>
                              <p:par>
                                <p:cTn id="33" presetID="10" presetClass="entr" presetSubtype="0" fill="hold" nodeType="withEffect">
                                  <p:stCondLst>
                                    <p:cond delay="35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42" presetClass="path" presetSubtype="0" decel="100000" fill="hold" nodeType="withEffect">
                                  <p:stCondLst>
                                    <p:cond delay="350"/>
                                  </p:stCondLst>
                                  <p:childTnLst>
                                    <p:animMotion origin="layout" path="M 0.00182 -0.05695 L 4.79167E-6 4.81481E-6 " pathEditMode="relative" rAng="0" ptsTypes="AA">
                                      <p:cBhvr>
                                        <p:cTn id="37" dur="1000" fill="hold"/>
                                        <p:tgtEl>
                                          <p:spTgt spid="32"/>
                                        </p:tgtEl>
                                        <p:attrNameLst>
                                          <p:attrName>ppt_x</p:attrName>
                                          <p:attrName>ppt_y</p:attrName>
                                        </p:attrNameLst>
                                      </p:cBhvr>
                                      <p:rCtr x="-91" y="2847"/>
                                    </p:animMotion>
                                  </p:childTnLst>
                                </p:cTn>
                              </p:par>
                              <p:par>
                                <p:cTn id="38" presetID="10" presetClass="entr" presetSubtype="0" fill="hold" nodeType="withEffect">
                                  <p:stCondLst>
                                    <p:cond delay="55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42" presetClass="path" presetSubtype="0" decel="100000" fill="hold" nodeType="withEffect">
                                  <p:stCondLst>
                                    <p:cond delay="550"/>
                                  </p:stCondLst>
                                  <p:childTnLst>
                                    <p:animMotion origin="layout" path="M 0.00183 -0.05694 L -2.70833E-6 -3.7037E-7 " pathEditMode="relative" rAng="0" ptsTypes="AA">
                                      <p:cBhvr>
                                        <p:cTn id="42" dur="1000" fill="hold"/>
                                        <p:tgtEl>
                                          <p:spTgt spid="30"/>
                                        </p:tgtEl>
                                        <p:attrNameLst>
                                          <p:attrName>ppt_x</p:attrName>
                                          <p:attrName>ppt_y</p:attrName>
                                        </p:attrNameLst>
                                      </p:cBhvr>
                                      <p:rCtr x="-91" y="2847"/>
                                    </p:animMotion>
                                  </p:childTnLst>
                                </p:cTn>
                              </p:par>
                              <p:par>
                                <p:cTn id="43" presetID="10" presetClass="entr" presetSubtype="0" fill="hold" nodeType="withEffect">
                                  <p:stCondLst>
                                    <p:cond delay="6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42" presetClass="path" presetSubtype="0" decel="100000" fill="hold" nodeType="withEffect">
                                  <p:stCondLst>
                                    <p:cond delay="650"/>
                                  </p:stCondLst>
                                  <p:childTnLst>
                                    <p:animMotion origin="layout" path="M 0.00182 -0.05694 L 3.95833E-6 -4.07407E-6 " pathEditMode="relative" rAng="0" ptsTypes="AA">
                                      <p:cBhvr>
                                        <p:cTn id="47" dur="1000" fill="hold"/>
                                        <p:tgtEl>
                                          <p:spTgt spid="21"/>
                                        </p:tgtEl>
                                        <p:attrNameLst>
                                          <p:attrName>ppt_x</p:attrName>
                                          <p:attrName>ppt_y</p:attrName>
                                        </p:attrNameLst>
                                      </p:cBhvr>
                                      <p:rCtr x="-91" y="2847"/>
                                    </p:animMotion>
                                  </p:childTnLst>
                                </p:cTn>
                              </p:par>
                              <p:par>
                                <p:cTn id="48" presetID="10" presetClass="entr" presetSubtype="0" fill="hold" nodeType="withEffect">
                                  <p:stCondLst>
                                    <p:cond delay="75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par>
                                <p:cTn id="51" presetID="42" presetClass="path" presetSubtype="0" decel="100000" fill="hold" nodeType="withEffect">
                                  <p:stCondLst>
                                    <p:cond delay="750"/>
                                  </p:stCondLst>
                                  <p:childTnLst>
                                    <p:animMotion origin="layout" path="M 0.00183 -0.05695 L -4.79167E-6 1.11111E-6 " pathEditMode="relative" rAng="0" ptsTypes="AA">
                                      <p:cBhvr>
                                        <p:cTn id="52" dur="1000" fill="hold"/>
                                        <p:tgtEl>
                                          <p:spTgt spid="34"/>
                                        </p:tgtEl>
                                        <p:attrNameLst>
                                          <p:attrName>ppt_x</p:attrName>
                                          <p:attrName>ppt_y</p:attrName>
                                        </p:attrNameLst>
                                      </p:cBhvr>
                                      <p:rCtr x="-91" y="2847"/>
                                    </p:animMotion>
                                  </p:childTnLst>
                                </p:cTn>
                              </p:par>
                              <p:par>
                                <p:cTn id="53" presetID="10" presetClass="entr" presetSubtype="0" fill="hold" nodeType="withEffect">
                                  <p:stCondLst>
                                    <p:cond delay="85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42" presetClass="path" presetSubtype="0" decel="100000" fill="hold" nodeType="withEffect">
                                  <p:stCondLst>
                                    <p:cond delay="850"/>
                                  </p:stCondLst>
                                  <p:childTnLst>
                                    <p:animMotion origin="layout" path="M 0.00183 -0.05694 L -4.58333E-6 -1.85185E-6 " pathEditMode="relative" rAng="0" ptsTypes="AA">
                                      <p:cBhvr>
                                        <p:cTn id="57" dur="1000" fill="hold"/>
                                        <p:tgtEl>
                                          <p:spTgt spid="35"/>
                                        </p:tgtEl>
                                        <p:attrNameLst>
                                          <p:attrName>ppt_x</p:attrName>
                                          <p:attrName>ppt_y</p:attrName>
                                        </p:attrNameLst>
                                      </p:cBhvr>
                                      <p:rCtr x="-91" y="2847"/>
                                    </p:animMotion>
                                  </p:childTnLst>
                                </p:cTn>
                              </p:par>
                              <p:par>
                                <p:cTn id="58" presetID="10" presetClass="entr" presetSubtype="0" fill="hold" nodeType="withEffect">
                                  <p:stCondLst>
                                    <p:cond delay="95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42" presetClass="path" presetSubtype="0" decel="100000" fill="hold" nodeType="withEffect">
                                  <p:stCondLst>
                                    <p:cond delay="950"/>
                                  </p:stCondLst>
                                  <p:childTnLst>
                                    <p:animMotion origin="layout" path="M 0.00183 -0.05694 L -4.58333E-6 -1.85185E-6 " pathEditMode="relative" rAng="0" ptsTypes="AA">
                                      <p:cBhvr>
                                        <p:cTn id="62" dur="1000" fill="hold"/>
                                        <p:tgtEl>
                                          <p:spTgt spid="36"/>
                                        </p:tgtEl>
                                        <p:attrNameLst>
                                          <p:attrName>ppt_x</p:attrName>
                                          <p:attrName>ppt_y</p:attrName>
                                        </p:attrNameLst>
                                      </p:cBhvr>
                                      <p:rCtr x="-91" y="2847"/>
                                    </p:animMotion>
                                  </p:childTnLst>
                                </p:cTn>
                              </p:par>
                              <p:par>
                                <p:cTn id="63" presetID="10" presetClass="entr" presetSubtype="0" fill="hold" nodeType="withEffect">
                                  <p:stCondLst>
                                    <p:cond delay="105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500"/>
                                        <p:tgtEl>
                                          <p:spTgt spid="37"/>
                                        </p:tgtEl>
                                      </p:cBhvr>
                                    </p:animEffect>
                                  </p:childTnLst>
                                </p:cTn>
                              </p:par>
                              <p:par>
                                <p:cTn id="66" presetID="42" presetClass="path" presetSubtype="0" decel="100000" fill="hold" nodeType="withEffect">
                                  <p:stCondLst>
                                    <p:cond delay="1050"/>
                                  </p:stCondLst>
                                  <p:childTnLst>
                                    <p:animMotion origin="layout" path="M 0.00182 -0.05695 L 6.25E-7 4.81481E-6 " pathEditMode="relative" rAng="0" ptsTypes="AA">
                                      <p:cBhvr>
                                        <p:cTn id="67" dur="1000" fill="hold"/>
                                        <p:tgtEl>
                                          <p:spTgt spid="37"/>
                                        </p:tgtEl>
                                        <p:attrNameLst>
                                          <p:attrName>ppt_x</p:attrName>
                                          <p:attrName>ppt_y</p:attrName>
                                        </p:attrNameLst>
                                      </p:cBhvr>
                                      <p:rCtr x="-91" y="2847"/>
                                    </p:animMotion>
                                  </p:childTnLst>
                                </p:cTn>
                              </p:par>
                              <p:par>
                                <p:cTn id="68" presetID="10" presetClass="entr" presetSubtype="0" fill="hold" nodeType="withEffect">
                                  <p:stCondLst>
                                    <p:cond delay="125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42" presetClass="path" presetSubtype="0" decel="100000" fill="hold" nodeType="withEffect">
                                  <p:stCondLst>
                                    <p:cond delay="1250"/>
                                  </p:stCondLst>
                                  <p:childTnLst>
                                    <p:animMotion origin="layout" path="M 0.00183 -0.05694 L -4.58333E-6 -1.85185E-6 " pathEditMode="relative" rAng="0" ptsTypes="AA">
                                      <p:cBhvr>
                                        <p:cTn id="72" dur="1000" fill="hold"/>
                                        <p:tgtEl>
                                          <p:spTgt spid="38"/>
                                        </p:tgtEl>
                                        <p:attrNameLst>
                                          <p:attrName>ppt_x</p:attrName>
                                          <p:attrName>ppt_y</p:attrName>
                                        </p:attrNameLst>
                                      </p:cBhvr>
                                      <p:rCtr x="-91" y="2847"/>
                                    </p:animMotion>
                                  </p:childTnLst>
                                </p:cTn>
                              </p:par>
                              <p:par>
                                <p:cTn id="73" presetID="10" presetClass="entr" presetSubtype="0" fill="hold" grpId="0" nodeType="withEffect">
                                  <p:stCondLst>
                                    <p:cond delay="250"/>
                                  </p:stCondLst>
                                  <p:childTnLst>
                                    <p:set>
                                      <p:cBhvr>
                                        <p:cTn id="74" dur="1" fill="hold">
                                          <p:stCondLst>
                                            <p:cond delay="0"/>
                                          </p:stCondLst>
                                        </p:cTn>
                                        <p:tgtEl>
                                          <p:spTgt spid="67"/>
                                        </p:tgtEl>
                                        <p:attrNameLst>
                                          <p:attrName>style.visibility</p:attrName>
                                        </p:attrNameLst>
                                      </p:cBhvr>
                                      <p:to>
                                        <p:strVal val="visible"/>
                                      </p:to>
                                    </p:set>
                                    <p:animEffect transition="in" filter="fade">
                                      <p:cBhvr>
                                        <p:cTn id="75" dur="500"/>
                                        <p:tgtEl>
                                          <p:spTgt spid="67"/>
                                        </p:tgtEl>
                                      </p:cBhvr>
                                    </p:animEffect>
                                  </p:childTnLst>
                                </p:cTn>
                              </p:par>
                              <p:par>
                                <p:cTn id="76" presetID="42" presetClass="path" presetSubtype="0" decel="100000" fill="hold" grpId="1" nodeType="withEffect">
                                  <p:stCondLst>
                                    <p:cond delay="250"/>
                                  </p:stCondLst>
                                  <p:childTnLst>
                                    <p:animMotion origin="layout" path="M -4.16667E-6 0.05301 L -4.16667E-6 3.7037E-7 " pathEditMode="relative" rAng="0" ptsTypes="AA">
                                      <p:cBhvr>
                                        <p:cTn id="77" dur="1000" fill="hold"/>
                                        <p:tgtEl>
                                          <p:spTgt spid="67"/>
                                        </p:tgtEl>
                                        <p:attrNameLst>
                                          <p:attrName>ppt_x</p:attrName>
                                          <p:attrName>ppt_y</p:attrName>
                                        </p:attrNameLst>
                                      </p:cBhvr>
                                      <p:rCtr x="0" y="-2662"/>
                                    </p:animMotion>
                                  </p:childTnLst>
                                </p:cTn>
                              </p:par>
                              <p:par>
                                <p:cTn id="78" presetID="10" presetClass="entr" presetSubtype="0" fill="hold" grpId="0" nodeType="withEffect">
                                  <p:stCondLst>
                                    <p:cond delay="350"/>
                                  </p:stCondLst>
                                  <p:childTnLst>
                                    <p:set>
                                      <p:cBhvr>
                                        <p:cTn id="79" dur="1" fill="hold">
                                          <p:stCondLst>
                                            <p:cond delay="0"/>
                                          </p:stCondLst>
                                        </p:cTn>
                                        <p:tgtEl>
                                          <p:spTgt spid="115"/>
                                        </p:tgtEl>
                                        <p:attrNameLst>
                                          <p:attrName>style.visibility</p:attrName>
                                        </p:attrNameLst>
                                      </p:cBhvr>
                                      <p:to>
                                        <p:strVal val="visible"/>
                                      </p:to>
                                    </p:set>
                                    <p:animEffect transition="in" filter="fade">
                                      <p:cBhvr>
                                        <p:cTn id="80" dur="500"/>
                                        <p:tgtEl>
                                          <p:spTgt spid="115"/>
                                        </p:tgtEl>
                                      </p:cBhvr>
                                    </p:animEffect>
                                  </p:childTnLst>
                                </p:cTn>
                              </p:par>
                              <p:par>
                                <p:cTn id="81" presetID="42" presetClass="path" presetSubtype="0" decel="100000" fill="hold" grpId="1" nodeType="withEffect">
                                  <p:stCondLst>
                                    <p:cond delay="350"/>
                                  </p:stCondLst>
                                  <p:childTnLst>
                                    <p:animMotion origin="layout" path="M -4.58333E-6 0.05301 L -4.58333E-6 3.7037E-7 " pathEditMode="relative" rAng="0" ptsTypes="AA">
                                      <p:cBhvr>
                                        <p:cTn id="82" dur="1000" fill="hold"/>
                                        <p:tgtEl>
                                          <p:spTgt spid="115"/>
                                        </p:tgtEl>
                                        <p:attrNameLst>
                                          <p:attrName>ppt_x</p:attrName>
                                          <p:attrName>ppt_y</p:attrName>
                                        </p:attrNameLst>
                                      </p:cBhvr>
                                      <p:rCtr x="0" y="-2662"/>
                                    </p:animMotion>
                                  </p:childTnLst>
                                </p:cTn>
                              </p:par>
                              <p:par>
                                <p:cTn id="83" presetID="10" presetClass="entr" presetSubtype="0" fill="hold" grpId="0" nodeType="withEffect">
                                  <p:stCondLst>
                                    <p:cond delay="450"/>
                                  </p:stCondLst>
                                  <p:childTnLst>
                                    <p:set>
                                      <p:cBhvr>
                                        <p:cTn id="84" dur="1" fill="hold">
                                          <p:stCondLst>
                                            <p:cond delay="0"/>
                                          </p:stCondLst>
                                        </p:cTn>
                                        <p:tgtEl>
                                          <p:spTgt spid="123"/>
                                        </p:tgtEl>
                                        <p:attrNameLst>
                                          <p:attrName>style.visibility</p:attrName>
                                        </p:attrNameLst>
                                      </p:cBhvr>
                                      <p:to>
                                        <p:strVal val="visible"/>
                                      </p:to>
                                    </p:set>
                                    <p:animEffect transition="in" filter="fade">
                                      <p:cBhvr>
                                        <p:cTn id="85" dur="500"/>
                                        <p:tgtEl>
                                          <p:spTgt spid="123"/>
                                        </p:tgtEl>
                                      </p:cBhvr>
                                    </p:animEffect>
                                  </p:childTnLst>
                                </p:cTn>
                              </p:par>
                              <p:par>
                                <p:cTn id="86" presetID="42" presetClass="path" presetSubtype="0" decel="100000" fill="hold" grpId="1" nodeType="withEffect">
                                  <p:stCondLst>
                                    <p:cond delay="450"/>
                                  </p:stCondLst>
                                  <p:childTnLst>
                                    <p:animMotion origin="layout" path="M 2.08333E-6 0.05301 L 2.08333E-6 3.7037E-7 " pathEditMode="relative" rAng="0" ptsTypes="AA">
                                      <p:cBhvr>
                                        <p:cTn id="87" dur="1000" fill="hold"/>
                                        <p:tgtEl>
                                          <p:spTgt spid="123"/>
                                        </p:tgtEl>
                                        <p:attrNameLst>
                                          <p:attrName>ppt_x</p:attrName>
                                          <p:attrName>ppt_y</p:attrName>
                                        </p:attrNameLst>
                                      </p:cBhvr>
                                      <p:rCtr x="0" y="-2662"/>
                                    </p:animMotion>
                                  </p:childTnLst>
                                </p:cTn>
                              </p:par>
                              <p:par>
                                <p:cTn id="88" presetID="10" presetClass="entr" presetSubtype="0" fill="hold" grpId="0" nodeType="withEffect">
                                  <p:stCondLst>
                                    <p:cond delay="550"/>
                                  </p:stCondLst>
                                  <p:childTnLst>
                                    <p:set>
                                      <p:cBhvr>
                                        <p:cTn id="89" dur="1" fill="hold">
                                          <p:stCondLst>
                                            <p:cond delay="0"/>
                                          </p:stCondLst>
                                        </p:cTn>
                                        <p:tgtEl>
                                          <p:spTgt spid="84"/>
                                        </p:tgtEl>
                                        <p:attrNameLst>
                                          <p:attrName>style.visibility</p:attrName>
                                        </p:attrNameLst>
                                      </p:cBhvr>
                                      <p:to>
                                        <p:strVal val="visible"/>
                                      </p:to>
                                    </p:set>
                                    <p:animEffect transition="in" filter="fade">
                                      <p:cBhvr>
                                        <p:cTn id="90" dur="500"/>
                                        <p:tgtEl>
                                          <p:spTgt spid="84"/>
                                        </p:tgtEl>
                                      </p:cBhvr>
                                    </p:animEffect>
                                  </p:childTnLst>
                                </p:cTn>
                              </p:par>
                              <p:par>
                                <p:cTn id="91" presetID="42" presetClass="path" presetSubtype="0" decel="100000" fill="hold" grpId="1" nodeType="withEffect">
                                  <p:stCondLst>
                                    <p:cond delay="550"/>
                                  </p:stCondLst>
                                  <p:childTnLst>
                                    <p:animMotion origin="layout" path="M -4.16667E-6 0.05301 L -4.16667E-6 3.7037E-7 " pathEditMode="relative" rAng="0" ptsTypes="AA">
                                      <p:cBhvr>
                                        <p:cTn id="92" dur="1000" fill="hold"/>
                                        <p:tgtEl>
                                          <p:spTgt spid="84"/>
                                        </p:tgtEl>
                                        <p:attrNameLst>
                                          <p:attrName>ppt_x</p:attrName>
                                          <p:attrName>ppt_y</p:attrName>
                                        </p:attrNameLst>
                                      </p:cBhvr>
                                      <p:rCtr x="0" y="-2662"/>
                                    </p:animMotion>
                                  </p:childTnLst>
                                </p:cTn>
                              </p:par>
                              <p:par>
                                <p:cTn id="93" presetID="10" presetClass="entr" presetSubtype="0" fill="hold" grpId="0" nodeType="withEffect">
                                  <p:stCondLst>
                                    <p:cond delay="650"/>
                                  </p:stCondLst>
                                  <p:childTnLst>
                                    <p:set>
                                      <p:cBhvr>
                                        <p:cTn id="94" dur="1" fill="hold">
                                          <p:stCondLst>
                                            <p:cond delay="0"/>
                                          </p:stCondLst>
                                        </p:cTn>
                                        <p:tgtEl>
                                          <p:spTgt spid="93"/>
                                        </p:tgtEl>
                                        <p:attrNameLst>
                                          <p:attrName>style.visibility</p:attrName>
                                        </p:attrNameLst>
                                      </p:cBhvr>
                                      <p:to>
                                        <p:strVal val="visible"/>
                                      </p:to>
                                    </p:set>
                                    <p:animEffect transition="in" filter="fade">
                                      <p:cBhvr>
                                        <p:cTn id="95" dur="500"/>
                                        <p:tgtEl>
                                          <p:spTgt spid="93"/>
                                        </p:tgtEl>
                                      </p:cBhvr>
                                    </p:animEffect>
                                  </p:childTnLst>
                                </p:cTn>
                              </p:par>
                              <p:par>
                                <p:cTn id="96" presetID="42" presetClass="path" presetSubtype="0" decel="100000" fill="hold" grpId="1" nodeType="withEffect">
                                  <p:stCondLst>
                                    <p:cond delay="650"/>
                                  </p:stCondLst>
                                  <p:childTnLst>
                                    <p:animMotion origin="layout" path="M 4.16667E-7 0.05301 L 4.16667E-7 3.7037E-7 " pathEditMode="relative" rAng="0" ptsTypes="AA">
                                      <p:cBhvr>
                                        <p:cTn id="97" dur="1000" fill="hold"/>
                                        <p:tgtEl>
                                          <p:spTgt spid="93"/>
                                        </p:tgtEl>
                                        <p:attrNameLst>
                                          <p:attrName>ppt_x</p:attrName>
                                          <p:attrName>ppt_y</p:attrName>
                                        </p:attrNameLst>
                                      </p:cBhvr>
                                      <p:rCtr x="0" y="-2662"/>
                                    </p:animMotion>
                                  </p:childTnLst>
                                </p:cTn>
                              </p:par>
                              <p:par>
                                <p:cTn id="98" presetID="10" presetClass="entr" presetSubtype="0" fill="hold" grpId="0" nodeType="withEffect">
                                  <p:stCondLst>
                                    <p:cond delay="75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par>
                                <p:cTn id="101" presetID="42" presetClass="path" presetSubtype="0" decel="100000" fill="hold" grpId="1" nodeType="withEffect">
                                  <p:stCondLst>
                                    <p:cond delay="750"/>
                                  </p:stCondLst>
                                  <p:childTnLst>
                                    <p:animMotion origin="layout" path="M 1.66667E-6 0.05301 L 1.66667E-6 0 " pathEditMode="relative" rAng="0" ptsTypes="AA">
                                      <p:cBhvr>
                                        <p:cTn id="102" dur="1000" fill="hold"/>
                                        <p:tgtEl>
                                          <p:spTgt spid="75"/>
                                        </p:tgtEl>
                                        <p:attrNameLst>
                                          <p:attrName>ppt_x</p:attrName>
                                          <p:attrName>ppt_y</p:attrName>
                                        </p:attrNameLst>
                                      </p:cBhvr>
                                      <p:rCtr x="0" y="-2662"/>
                                    </p:animMotion>
                                  </p:childTnLst>
                                </p:cTn>
                              </p:par>
                              <p:par>
                                <p:cTn id="103" presetID="10" presetClass="entr" presetSubtype="0" fill="hold" grpId="0" nodeType="withEffect">
                                  <p:stCondLst>
                                    <p:cond delay="85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500"/>
                                        <p:tgtEl>
                                          <p:spTgt spid="51"/>
                                        </p:tgtEl>
                                      </p:cBhvr>
                                    </p:animEffect>
                                  </p:childTnLst>
                                </p:cTn>
                              </p:par>
                              <p:par>
                                <p:cTn id="106" presetID="42" presetClass="path" presetSubtype="0" decel="100000" fill="hold" grpId="1" nodeType="withEffect">
                                  <p:stCondLst>
                                    <p:cond delay="850"/>
                                  </p:stCondLst>
                                  <p:childTnLst>
                                    <p:animMotion origin="layout" path="M 8.33333E-7 0.05301 L 8.33333E-7 0 " pathEditMode="relative" rAng="0" ptsTypes="AA">
                                      <p:cBhvr>
                                        <p:cTn id="107" dur="1000" fill="hold"/>
                                        <p:tgtEl>
                                          <p:spTgt spid="51"/>
                                        </p:tgtEl>
                                        <p:attrNameLst>
                                          <p:attrName>ppt_x</p:attrName>
                                          <p:attrName>ppt_y</p:attrName>
                                        </p:attrNameLst>
                                      </p:cBhvr>
                                      <p:rCtr x="0" y="-2662"/>
                                    </p:animMotion>
                                  </p:childTnLst>
                                </p:cTn>
                              </p:par>
                              <p:par>
                                <p:cTn id="108" presetID="10" presetClass="entr" presetSubtype="0" fill="hold" grpId="0" nodeType="withEffect">
                                  <p:stCondLst>
                                    <p:cond delay="950"/>
                                  </p:stCondLst>
                                  <p:childTnLst>
                                    <p:set>
                                      <p:cBhvr>
                                        <p:cTn id="109" dur="1" fill="hold">
                                          <p:stCondLst>
                                            <p:cond delay="0"/>
                                          </p:stCondLst>
                                        </p:cTn>
                                        <p:tgtEl>
                                          <p:spTgt spid="121"/>
                                        </p:tgtEl>
                                        <p:attrNameLst>
                                          <p:attrName>style.visibility</p:attrName>
                                        </p:attrNameLst>
                                      </p:cBhvr>
                                      <p:to>
                                        <p:strVal val="visible"/>
                                      </p:to>
                                    </p:set>
                                    <p:animEffect transition="in" filter="fade">
                                      <p:cBhvr>
                                        <p:cTn id="110" dur="500"/>
                                        <p:tgtEl>
                                          <p:spTgt spid="121"/>
                                        </p:tgtEl>
                                      </p:cBhvr>
                                    </p:animEffect>
                                  </p:childTnLst>
                                </p:cTn>
                              </p:par>
                              <p:par>
                                <p:cTn id="111" presetID="42" presetClass="path" presetSubtype="0" decel="100000" fill="hold" grpId="1" nodeType="withEffect">
                                  <p:stCondLst>
                                    <p:cond delay="950"/>
                                  </p:stCondLst>
                                  <p:childTnLst>
                                    <p:animMotion origin="layout" path="M 0 0.05301 L 0 0 " pathEditMode="relative" rAng="0" ptsTypes="AA">
                                      <p:cBhvr>
                                        <p:cTn id="112" dur="1000" fill="hold"/>
                                        <p:tgtEl>
                                          <p:spTgt spid="121"/>
                                        </p:tgtEl>
                                        <p:attrNameLst>
                                          <p:attrName>ppt_x</p:attrName>
                                          <p:attrName>ppt_y</p:attrName>
                                        </p:attrNameLst>
                                      </p:cBhvr>
                                      <p:rCtr x="0" y="-2662"/>
                                    </p:animMotion>
                                  </p:childTnLst>
                                </p:cTn>
                              </p:par>
                              <p:par>
                                <p:cTn id="113" presetID="10" presetClass="entr" presetSubtype="0" fill="hold" grpId="0" nodeType="withEffect">
                                  <p:stCondLst>
                                    <p:cond delay="1050"/>
                                  </p:stCondLst>
                                  <p:childTnLst>
                                    <p:set>
                                      <p:cBhvr>
                                        <p:cTn id="114" dur="1" fill="hold">
                                          <p:stCondLst>
                                            <p:cond delay="0"/>
                                          </p:stCondLst>
                                        </p:cTn>
                                        <p:tgtEl>
                                          <p:spTgt spid="83"/>
                                        </p:tgtEl>
                                        <p:attrNameLst>
                                          <p:attrName>style.visibility</p:attrName>
                                        </p:attrNameLst>
                                      </p:cBhvr>
                                      <p:to>
                                        <p:strVal val="visible"/>
                                      </p:to>
                                    </p:set>
                                    <p:animEffect transition="in" filter="fade">
                                      <p:cBhvr>
                                        <p:cTn id="115" dur="500"/>
                                        <p:tgtEl>
                                          <p:spTgt spid="83"/>
                                        </p:tgtEl>
                                      </p:cBhvr>
                                    </p:animEffect>
                                  </p:childTnLst>
                                </p:cTn>
                              </p:par>
                              <p:par>
                                <p:cTn id="116" presetID="42" presetClass="path" presetSubtype="0" decel="100000" fill="hold" grpId="1" nodeType="withEffect">
                                  <p:stCondLst>
                                    <p:cond delay="1050"/>
                                  </p:stCondLst>
                                  <p:childTnLst>
                                    <p:animMotion origin="layout" path="M -8.33333E-7 0.05301 L -8.33333E-7 0 " pathEditMode="relative" rAng="0" ptsTypes="AA">
                                      <p:cBhvr>
                                        <p:cTn id="117" dur="1000" fill="hold"/>
                                        <p:tgtEl>
                                          <p:spTgt spid="83"/>
                                        </p:tgtEl>
                                        <p:attrNameLst>
                                          <p:attrName>ppt_x</p:attrName>
                                          <p:attrName>ppt_y</p:attrName>
                                        </p:attrNameLst>
                                      </p:cBhvr>
                                      <p:rCtr x="0" y="-2662"/>
                                    </p:animMotion>
                                  </p:childTnLst>
                                </p:cTn>
                              </p:par>
                              <p:par>
                                <p:cTn id="118" presetID="10" presetClass="entr" presetSubtype="0" fill="hold" grpId="0" nodeType="withEffect">
                                  <p:stCondLst>
                                    <p:cond delay="1250"/>
                                  </p:stCondLst>
                                  <p:childTnLst>
                                    <p:set>
                                      <p:cBhvr>
                                        <p:cTn id="119" dur="1" fill="hold">
                                          <p:stCondLst>
                                            <p:cond delay="0"/>
                                          </p:stCondLst>
                                        </p:cTn>
                                        <p:tgtEl>
                                          <p:spTgt spid="54"/>
                                        </p:tgtEl>
                                        <p:attrNameLst>
                                          <p:attrName>style.visibility</p:attrName>
                                        </p:attrNameLst>
                                      </p:cBhvr>
                                      <p:to>
                                        <p:strVal val="visible"/>
                                      </p:to>
                                    </p:set>
                                    <p:animEffect transition="in" filter="fade">
                                      <p:cBhvr>
                                        <p:cTn id="120" dur="500"/>
                                        <p:tgtEl>
                                          <p:spTgt spid="54"/>
                                        </p:tgtEl>
                                      </p:cBhvr>
                                    </p:animEffect>
                                  </p:childTnLst>
                                </p:cTn>
                              </p:par>
                              <p:par>
                                <p:cTn id="121" presetID="42" presetClass="path" presetSubtype="0" decel="100000" fill="hold" grpId="1" nodeType="withEffect">
                                  <p:stCondLst>
                                    <p:cond delay="1250"/>
                                  </p:stCondLst>
                                  <p:childTnLst>
                                    <p:animMotion origin="layout" path="M -1.66667E-6 0.05301 L -1.66667E-6 0 " pathEditMode="relative" rAng="0" ptsTypes="AA">
                                      <p:cBhvr>
                                        <p:cTn id="122" dur="1000" fill="hold"/>
                                        <p:tgtEl>
                                          <p:spTgt spid="54"/>
                                        </p:tgtEl>
                                        <p:attrNameLst>
                                          <p:attrName>ppt_x</p:attrName>
                                          <p:attrName>ppt_y</p:attrName>
                                        </p:attrNameLst>
                                      </p:cBhvr>
                                      <p:rCtr x="0" y="-2662"/>
                                    </p:animMotion>
                                  </p:childTnLst>
                                </p:cTn>
                              </p:par>
                              <p:par>
                                <p:cTn id="123" presetID="10" presetClass="entr" presetSubtype="0" fill="hold" nodeType="withEffect">
                                  <p:stCondLst>
                                    <p:cond delay="45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42" presetClass="path" presetSubtype="0" decel="100000" fill="hold" nodeType="withEffect">
                                  <p:stCondLst>
                                    <p:cond delay="450"/>
                                  </p:stCondLst>
                                  <p:childTnLst>
                                    <p:animMotion origin="layout" path="M 0.00182 -0.05694 L 3.33333E-6 -2.96296E-6 " pathEditMode="relative" rAng="0" ptsTypes="AA">
                                      <p:cBhvr>
                                        <p:cTn id="127" dur="1000" fill="hold"/>
                                        <p:tgtEl>
                                          <p:spTgt spid="31"/>
                                        </p:tgtEl>
                                        <p:attrNameLst>
                                          <p:attrName>ppt_x</p:attrName>
                                          <p:attrName>ppt_y</p:attrName>
                                        </p:attrNameLst>
                                      </p:cBhvr>
                                      <p:rCtr x="-91" y="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7" grpId="0" animBg="1"/>
      <p:bldP spid="75" grpId="0"/>
      <p:bldP spid="75" grpId="1"/>
      <p:bldP spid="83" grpId="0"/>
      <p:bldP spid="83" grpId="1"/>
      <p:bldP spid="84" grpId="0"/>
      <p:bldP spid="84" grpId="1"/>
      <p:bldP spid="51" grpId="0"/>
      <p:bldP spid="51" grpId="1"/>
      <p:bldP spid="54" grpId="0"/>
      <p:bldP spid="54" grpId="1"/>
      <p:bldP spid="67" grpId="0"/>
      <p:bldP spid="67" grpId="1"/>
      <p:bldP spid="93" grpId="0"/>
      <p:bldP spid="93" grpId="1"/>
      <p:bldP spid="115" grpId="0"/>
      <p:bldP spid="115" grpId="1"/>
      <p:bldP spid="121" grpId="0"/>
      <p:bldP spid="121" grpId="1"/>
      <p:bldP spid="123" grpId="0"/>
      <p:bldP spid="12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5" name="Image 44">
            <a:extLst>
              <a:ext uri="{FF2B5EF4-FFF2-40B4-BE49-F238E27FC236}">
                <a16:creationId xmlns:a16="http://schemas.microsoft.com/office/drawing/2014/main" id="{83E3E3E8-A1F2-433E-BE51-E8C76D9CE012}"/>
              </a:ext>
            </a:extLst>
          </p:cNvPr>
          <p:cNvPicPr>
            <a:picLocks noChangeAspect="1"/>
          </p:cNvPicPr>
          <p:nvPr/>
        </p:nvPicPr>
        <p:blipFill>
          <a:blip r:embed="rId2" cstate="email">
            <a:alphaModFix amt="51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6" name="Groupe 5">
            <a:extLst>
              <a:ext uri="{FF2B5EF4-FFF2-40B4-BE49-F238E27FC236}">
                <a16:creationId xmlns:a16="http://schemas.microsoft.com/office/drawing/2014/main" id="{F49A6101-160E-4BC0-A291-868CF2C0C804}"/>
              </a:ext>
            </a:extLst>
          </p:cNvPr>
          <p:cNvGrpSpPr/>
          <p:nvPr/>
        </p:nvGrpSpPr>
        <p:grpSpPr>
          <a:xfrm>
            <a:off x="4909032" y="0"/>
            <a:ext cx="7282967" cy="6858000"/>
            <a:chOff x="4909032" y="0"/>
            <a:chExt cx="7282967" cy="6858000"/>
          </a:xfrm>
        </p:grpSpPr>
        <p:sp>
          <p:nvSpPr>
            <p:cNvPr id="25" name="Rectangle 24">
              <a:extLst>
                <a:ext uri="{FF2B5EF4-FFF2-40B4-BE49-F238E27FC236}">
                  <a16:creationId xmlns:a16="http://schemas.microsoft.com/office/drawing/2014/main" id="{8EEF5ECD-16A2-41F0-85FD-903E58DAA7B7}"/>
                </a:ext>
              </a:extLst>
            </p:cNvPr>
            <p:cNvSpPr/>
            <p:nvPr/>
          </p:nvSpPr>
          <p:spPr>
            <a:xfrm>
              <a:off x="7338325" y="0"/>
              <a:ext cx="1628609" cy="6857999"/>
            </a:xfrm>
            <a:prstGeom prst="rect">
              <a:avLst/>
            </a:prstGeom>
            <a:gradFill>
              <a:gsLst>
                <a:gs pos="0">
                  <a:srgbClr val="000000"/>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36" name="Graphique 135">
              <a:extLst>
                <a:ext uri="{FF2B5EF4-FFF2-40B4-BE49-F238E27FC236}">
                  <a16:creationId xmlns:a16="http://schemas.microsoft.com/office/drawing/2014/main" id="{E5D7C26C-6EB2-4105-890D-9BCE090886F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24" r="17158" b="5260"/>
            <a:stretch/>
          </p:blipFill>
          <p:spPr>
            <a:xfrm>
              <a:off x="4909032" y="4232035"/>
              <a:ext cx="7282967" cy="2625965"/>
            </a:xfrm>
            <a:prstGeom prst="rect">
              <a:avLst/>
            </a:prstGeom>
          </p:spPr>
        </p:pic>
      </p:grpSp>
      <p:sp>
        <p:nvSpPr>
          <p:cNvPr id="292" name="Rectangle 291">
            <a:extLst>
              <a:ext uri="{FF2B5EF4-FFF2-40B4-BE49-F238E27FC236}">
                <a16:creationId xmlns:a16="http://schemas.microsoft.com/office/drawing/2014/main" id="{D9B702E4-B797-4CC3-B9EE-B94F9C87F474}"/>
              </a:ext>
            </a:extLst>
          </p:cNvPr>
          <p:cNvSpPr/>
          <p:nvPr/>
        </p:nvSpPr>
        <p:spPr>
          <a:xfrm>
            <a:off x="0" y="0"/>
            <a:ext cx="12192000" cy="6857999"/>
          </a:xfrm>
          <a:prstGeom prst="rect">
            <a:avLst/>
          </a:prstGeom>
          <a:gradFill>
            <a:gsLst>
              <a:gs pos="48000">
                <a:srgbClr val="000000"/>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15" name="Groupe 14">
            <a:extLst>
              <a:ext uri="{FF2B5EF4-FFF2-40B4-BE49-F238E27FC236}">
                <a16:creationId xmlns:a16="http://schemas.microsoft.com/office/drawing/2014/main" id="{C1DF1757-8F65-43DD-B409-14E1295E16C3}"/>
              </a:ext>
            </a:extLst>
          </p:cNvPr>
          <p:cNvGrpSpPr/>
          <p:nvPr/>
        </p:nvGrpSpPr>
        <p:grpSpPr>
          <a:xfrm>
            <a:off x="11589488" y="297713"/>
            <a:ext cx="296437" cy="297610"/>
            <a:chOff x="194075" y="177800"/>
            <a:chExt cx="268327" cy="269390"/>
          </a:xfrm>
        </p:grpSpPr>
        <p:sp>
          <p:nvSpPr>
            <p:cNvPr id="13" name="Forme libre : forme 12">
              <a:extLst>
                <a:ext uri="{FF2B5EF4-FFF2-40B4-BE49-F238E27FC236}">
                  <a16:creationId xmlns:a16="http://schemas.microsoft.com/office/drawing/2014/main" id="{CCC8D38C-9DF0-4804-9C1B-75804BB58741}"/>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orme libre : forme 13">
              <a:extLst>
                <a:ext uri="{FF2B5EF4-FFF2-40B4-BE49-F238E27FC236}">
                  <a16:creationId xmlns:a16="http://schemas.microsoft.com/office/drawing/2014/main" id="{73BBE7C7-AF8A-4968-9570-85DE80F4543D}"/>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91" name="ZoneTexte 90">
            <a:extLst>
              <a:ext uri="{FF2B5EF4-FFF2-40B4-BE49-F238E27FC236}">
                <a16:creationId xmlns:a16="http://schemas.microsoft.com/office/drawing/2014/main" id="{330BA5A6-9EBE-4155-916F-7836ECE740A4}"/>
              </a:ext>
            </a:extLst>
          </p:cNvPr>
          <p:cNvSpPr txBox="1"/>
          <p:nvPr/>
        </p:nvSpPr>
        <p:spPr>
          <a:xfrm>
            <a:off x="659704" y="469143"/>
            <a:ext cx="4472959" cy="430887"/>
          </a:xfrm>
          <a:prstGeom prst="rect">
            <a:avLst/>
          </a:prstGeom>
          <a:noFill/>
        </p:spPr>
        <p:txBody>
          <a:bodyPr wrap="square" lIns="0" tIns="0" rIns="0" bIns="0" rtlCol="0" anchor="ctr">
            <a:spAutoFit/>
          </a:bodyPr>
          <a:lstStyle/>
          <a:p>
            <a:pPr lvl="0">
              <a:defRPr/>
            </a:pPr>
            <a:r>
              <a:rPr lang="fr-FR" sz="2800" dirty="0">
                <a:solidFill>
                  <a:prstClr val="white"/>
                </a:solidFill>
                <a:latin typeface="Urbane Medium" panose="00000600000000000000" pitchFamily="50" charset="0"/>
              </a:rPr>
              <a:t>Table of Contents</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27" name="ZoneTexte 26">
            <a:extLst>
              <a:ext uri="{FF2B5EF4-FFF2-40B4-BE49-F238E27FC236}">
                <a16:creationId xmlns:a16="http://schemas.microsoft.com/office/drawing/2014/main" id="{31C66107-020A-4D35-8BD7-70C44C9B09BB}"/>
              </a:ext>
            </a:extLst>
          </p:cNvPr>
          <p:cNvSpPr txBox="1"/>
          <p:nvPr/>
        </p:nvSpPr>
        <p:spPr>
          <a:xfrm>
            <a:off x="981800" y="1542134"/>
            <a:ext cx="2914850" cy="1846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Disclaimer</a:t>
            </a:r>
            <a:endParaRPr kumimoji="0" lang="fr-FR" sz="1200" b="0" i="0" u="none" strike="noStrike" kern="1200" cap="none" spc="0" normalizeH="0" baseline="0" noProof="0" dirty="0">
              <a:ln>
                <a:noFill/>
              </a:ln>
              <a:solidFill>
                <a:srgbClr val="00FF72"/>
              </a:solidFill>
              <a:effectLst/>
              <a:uLnTx/>
              <a:uFillTx/>
              <a:latin typeface="Urbane Light" panose="00000400000000000000" pitchFamily="50" charset="0"/>
              <a:ea typeface="+mn-ea"/>
              <a:cs typeface="+mn-cs"/>
            </a:endParaRPr>
          </a:p>
        </p:txBody>
      </p:sp>
      <p:sp>
        <p:nvSpPr>
          <p:cNvPr id="30" name="ZoneTexte 29">
            <a:extLst>
              <a:ext uri="{FF2B5EF4-FFF2-40B4-BE49-F238E27FC236}">
                <a16:creationId xmlns:a16="http://schemas.microsoft.com/office/drawing/2014/main" id="{4A95B291-64D1-4A02-8CD5-97A6007996F6}"/>
              </a:ext>
            </a:extLst>
          </p:cNvPr>
          <p:cNvSpPr txBox="1"/>
          <p:nvPr/>
        </p:nvSpPr>
        <p:spPr>
          <a:xfrm>
            <a:off x="981798" y="2196675"/>
            <a:ext cx="2914850" cy="184666"/>
          </a:xfrm>
          <a:prstGeom prst="rect">
            <a:avLst/>
          </a:prstGeom>
          <a:noFill/>
        </p:spPr>
        <p:txBody>
          <a:bodyPr wrap="square" lIns="0" tIns="0" rIns="0" bIns="0" rtlCol="0" anchor="ctr">
            <a:spAutoFit/>
          </a:bodyPr>
          <a:lstStyle/>
          <a:p>
            <a:pPr lvl="0">
              <a:defRPr/>
            </a:pPr>
            <a:r>
              <a:rPr lang="en-US" sz="1200" dirty="0">
                <a:solidFill>
                  <a:srgbClr val="00FF72"/>
                </a:solidFill>
                <a:latin typeface="Urbane Medium" panose="00000600000000000000" pitchFamily="50" charset="0"/>
              </a:rPr>
              <a:t>Visualize your life in your private metaverse</a:t>
            </a:r>
            <a:endPar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36" name="ZoneTexte 35">
            <a:extLst>
              <a:ext uri="{FF2B5EF4-FFF2-40B4-BE49-F238E27FC236}">
                <a16:creationId xmlns:a16="http://schemas.microsoft.com/office/drawing/2014/main" id="{7735A503-0670-4015-828E-8BEABA541A81}"/>
              </a:ext>
            </a:extLst>
          </p:cNvPr>
          <p:cNvSpPr txBox="1"/>
          <p:nvPr/>
        </p:nvSpPr>
        <p:spPr>
          <a:xfrm>
            <a:off x="981800" y="3644256"/>
            <a:ext cx="2914850" cy="1261884"/>
          </a:xfrm>
          <a:prstGeom prst="rect">
            <a:avLst/>
          </a:prstGeom>
          <a:noFill/>
        </p:spPr>
        <p:txBody>
          <a:bodyPr wrap="square" lIns="0" tIns="0" rIns="0" bIns="0" rtlCol="0" anchor="t">
            <a:spAutoFit/>
          </a:bodyPr>
          <a:lstStyle/>
          <a:p>
            <a:pPr lvl="0">
              <a:spcAft>
                <a:spcPts val="600"/>
              </a:spcAft>
              <a:defRPr/>
            </a:pPr>
            <a:r>
              <a:rPr lang="en-US" sz="1200" dirty="0" err="1">
                <a:solidFill>
                  <a:srgbClr val="00FF72"/>
                </a:solidFill>
                <a:latin typeface="Urbane Medium" panose="00000600000000000000" pitchFamily="50" charset="0"/>
              </a:rPr>
              <a:t>Lifestory</a:t>
            </a:r>
            <a:r>
              <a:rPr lang="en-US" sz="1200" dirty="0">
                <a:solidFill>
                  <a:srgbClr val="00FF72"/>
                </a:solidFill>
                <a:latin typeface="Urbane Medium" panose="00000600000000000000" pitchFamily="50" charset="0"/>
              </a:rPr>
              <a:t> Ecosystem
</a:t>
            </a:r>
            <a:r>
              <a:rPr lang="fr-FR" sz="900" dirty="0">
                <a:solidFill>
                  <a:srgbClr val="E7E6E6">
                    <a:alpha val="75000"/>
                  </a:srgbClr>
                </a:solidFill>
                <a:latin typeface="Urbane Medium" panose="00000600000000000000" pitchFamily="50" charset="0"/>
              </a:rPr>
              <a:t>Timeline room
Micro-</a:t>
            </a:r>
            <a:r>
              <a:rPr lang="fr-FR" sz="900" dirty="0" err="1">
                <a:solidFill>
                  <a:srgbClr val="E7E6E6">
                    <a:alpha val="75000"/>
                  </a:srgbClr>
                </a:solidFill>
                <a:latin typeface="Urbane Medium" panose="00000600000000000000" pitchFamily="50" charset="0"/>
              </a:rPr>
              <a:t>Metaverse</a:t>
            </a:r>
            <a:r>
              <a:rPr lang="fr-FR" sz="900" dirty="0">
                <a:solidFill>
                  <a:srgbClr val="E7E6E6">
                    <a:alpha val="75000"/>
                  </a:srgbClr>
                </a:solidFill>
                <a:latin typeface="Urbane Medium" panose="00000600000000000000" pitchFamily="50" charset="0"/>
              </a:rPr>
              <a:t>
Timelines
Moments
Skins</a:t>
            </a:r>
            <a:endParaRPr kumimoji="0" lang="fr-FR" sz="900" b="0" i="0" u="none" strike="noStrike" kern="1200" cap="none" spc="0" normalizeH="0" baseline="0" noProof="0" dirty="0">
              <a:ln>
                <a:noFill/>
              </a:ln>
              <a:solidFill>
                <a:srgbClr val="E7E6E6">
                  <a:alpha val="75000"/>
                </a:srgbClr>
              </a:solidFill>
              <a:effectLst/>
              <a:uLnTx/>
              <a:uFillTx/>
              <a:latin typeface="Urbane Medium" panose="00000600000000000000" pitchFamily="50" charset="0"/>
              <a:ea typeface="+mn-ea"/>
              <a:cs typeface="+mn-cs"/>
            </a:endParaRPr>
          </a:p>
        </p:txBody>
      </p:sp>
      <p:sp>
        <p:nvSpPr>
          <p:cNvPr id="40" name="ZoneTexte 39">
            <a:extLst>
              <a:ext uri="{FF2B5EF4-FFF2-40B4-BE49-F238E27FC236}">
                <a16:creationId xmlns:a16="http://schemas.microsoft.com/office/drawing/2014/main" id="{5D65B039-AFCD-4B5C-80C1-3E1065A9A844}"/>
              </a:ext>
            </a:extLst>
          </p:cNvPr>
          <p:cNvSpPr txBox="1"/>
          <p:nvPr/>
        </p:nvSpPr>
        <p:spPr>
          <a:xfrm>
            <a:off x="981800" y="5117922"/>
            <a:ext cx="2914850" cy="1846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Mobile App</a:t>
            </a:r>
            <a:endPar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42" name="ZoneTexte 41">
            <a:extLst>
              <a:ext uri="{FF2B5EF4-FFF2-40B4-BE49-F238E27FC236}">
                <a16:creationId xmlns:a16="http://schemas.microsoft.com/office/drawing/2014/main" id="{94D545A7-5814-4576-9BC4-C1F156F122C7}"/>
              </a:ext>
            </a:extLst>
          </p:cNvPr>
          <p:cNvSpPr txBox="1"/>
          <p:nvPr/>
        </p:nvSpPr>
        <p:spPr>
          <a:xfrm>
            <a:off x="981800" y="5680132"/>
            <a:ext cx="2914850" cy="184666"/>
          </a:xfrm>
          <a:prstGeom prst="rect">
            <a:avLst/>
          </a:prstGeom>
          <a:noFill/>
        </p:spPr>
        <p:txBody>
          <a:bodyPr wrap="square" lIns="0" tIns="0" rIns="0" bIns="0" rtlCol="0" anchor="ctr">
            <a:spAutoFit/>
          </a:bodyPr>
          <a:lstStyle/>
          <a:p>
            <a:pPr lvl="0">
              <a:defRPr/>
            </a:pPr>
            <a:r>
              <a:rPr lang="en-US" sz="1200" dirty="0">
                <a:solidFill>
                  <a:srgbClr val="00FF72"/>
                </a:solidFill>
                <a:latin typeface="Urbane Medium" panose="00000600000000000000" pitchFamily="50" charset="0"/>
              </a:rPr>
              <a:t>Immersive VR universe</a:t>
            </a:r>
            <a:endPar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103" name="ZoneTexte 102">
            <a:extLst>
              <a:ext uri="{FF2B5EF4-FFF2-40B4-BE49-F238E27FC236}">
                <a16:creationId xmlns:a16="http://schemas.microsoft.com/office/drawing/2014/main" id="{43B50A2E-1F72-4574-A24A-11E6814B527A}"/>
              </a:ext>
            </a:extLst>
          </p:cNvPr>
          <p:cNvSpPr txBox="1"/>
          <p:nvPr/>
        </p:nvSpPr>
        <p:spPr>
          <a:xfrm>
            <a:off x="981799" y="2851216"/>
            <a:ext cx="2914850" cy="415498"/>
          </a:xfrm>
          <a:prstGeom prst="rect">
            <a:avLst/>
          </a:prstGeom>
          <a:noFill/>
        </p:spPr>
        <p:txBody>
          <a:bodyPr wrap="square" lIns="0" tIns="0" rIns="0" bIns="0" rtlCol="0" anchor="ctr">
            <a:spAutoFit/>
          </a:bodyPr>
          <a:lstStyle/>
          <a:p>
            <a:pPr lvl="0">
              <a:spcAft>
                <a:spcPts val="600"/>
              </a:spcAft>
              <a:defRPr/>
            </a:pPr>
            <a:r>
              <a:rPr lang="fr-FR" sz="1200" dirty="0">
                <a:solidFill>
                  <a:srgbClr val="00FF72"/>
                </a:solidFill>
                <a:latin typeface="Urbane Medium" panose="00000600000000000000" pitchFamily="50" charset="0"/>
              </a:rPr>
              <a:t>Application use cases
</a:t>
            </a:r>
            <a:r>
              <a:rPr lang="fr-FR" sz="900" dirty="0">
                <a:solidFill>
                  <a:srgbClr val="E7E6E6">
                    <a:alpha val="75000"/>
                  </a:srgbClr>
                </a:solidFill>
                <a:latin typeface="Urbane Medium" panose="00000600000000000000" pitchFamily="50" charset="0"/>
              </a:rPr>
              <a:t>Brands</a:t>
            </a:r>
            <a:endParaRPr kumimoji="0" lang="fr-FR" sz="900" b="0" i="0" u="none" strike="noStrike" kern="1200" cap="none" spc="0" normalizeH="0" baseline="0" noProof="0" dirty="0">
              <a:ln>
                <a:noFill/>
              </a:ln>
              <a:solidFill>
                <a:srgbClr val="E7E6E6">
                  <a:alpha val="75000"/>
                </a:srgbClr>
              </a:solidFill>
              <a:effectLst/>
              <a:uLnTx/>
              <a:uFillTx/>
              <a:latin typeface="Urbane Medium" panose="00000600000000000000" pitchFamily="50" charset="0"/>
              <a:ea typeface="+mn-ea"/>
              <a:cs typeface="+mn-cs"/>
            </a:endParaRPr>
          </a:p>
        </p:txBody>
      </p:sp>
      <p:sp>
        <p:nvSpPr>
          <p:cNvPr id="106" name="ZoneTexte 105">
            <a:extLst>
              <a:ext uri="{FF2B5EF4-FFF2-40B4-BE49-F238E27FC236}">
                <a16:creationId xmlns:a16="http://schemas.microsoft.com/office/drawing/2014/main" id="{73658650-A67A-4EBE-ACDA-F20E1E540586}"/>
              </a:ext>
            </a:extLst>
          </p:cNvPr>
          <p:cNvSpPr txBox="1"/>
          <p:nvPr/>
        </p:nvSpPr>
        <p:spPr>
          <a:xfrm>
            <a:off x="5231126" y="1522898"/>
            <a:ext cx="2914850" cy="615553"/>
          </a:xfrm>
          <a:prstGeom prst="rect">
            <a:avLst/>
          </a:prstGeom>
          <a:noFill/>
        </p:spPr>
        <p:txBody>
          <a:bodyPr wrap="square" lIns="0" tIns="0" rIns="0" bIns="0" rtlCol="0" anchor="ctr">
            <a:spAutoFit/>
          </a:bodyPr>
          <a:lstStyle/>
          <a:p>
            <a:pPr lvl="0">
              <a:spcAft>
                <a:spcPts val="600"/>
              </a:spcAft>
              <a:defRPr/>
            </a:pPr>
            <a:r>
              <a:rPr lang="en-US" sz="1200" dirty="0">
                <a:solidFill>
                  <a:srgbClr val="00FF72"/>
                </a:solidFill>
                <a:latin typeface="Urbane Medium" panose="00000600000000000000" pitchFamily="50" charset="0"/>
              </a:rPr>
              <a:t>Purchase and resale of NFT
</a:t>
            </a:r>
            <a:r>
              <a:rPr lang="fr-FR" sz="900" dirty="0">
                <a:solidFill>
                  <a:srgbClr val="E7E6E6">
                    <a:alpha val="75000"/>
                  </a:srgbClr>
                </a:solidFill>
                <a:latin typeface="Urbane Medium" panose="00000600000000000000" pitchFamily="50" charset="0"/>
              </a:rPr>
              <a:t>Skins
</a:t>
            </a:r>
            <a:r>
              <a:rPr lang="fr-FR" sz="900" dirty="0" err="1">
                <a:solidFill>
                  <a:srgbClr val="E7E6E6">
                    <a:alpha val="75000"/>
                  </a:srgbClr>
                </a:solidFill>
                <a:latin typeface="Urbane Medium" panose="00000600000000000000" pitchFamily="50" charset="0"/>
              </a:rPr>
              <a:t>Private</a:t>
            </a:r>
            <a:r>
              <a:rPr lang="fr-FR" sz="900" dirty="0">
                <a:solidFill>
                  <a:srgbClr val="E7E6E6">
                    <a:alpha val="75000"/>
                  </a:srgbClr>
                </a:solidFill>
                <a:latin typeface="Urbane Medium" panose="00000600000000000000" pitchFamily="50" charset="0"/>
              </a:rPr>
              <a:t> </a:t>
            </a:r>
            <a:r>
              <a:rPr kumimoji="0" lang="fr-FR" sz="900" b="0" i="0" u="none" strike="noStrike" kern="1200" cap="none" spc="0" normalizeH="0" baseline="0" noProof="0" dirty="0">
                <a:ln>
                  <a:noFill/>
                </a:ln>
                <a:solidFill>
                  <a:srgbClr val="E7E6E6">
                    <a:alpha val="75000"/>
                  </a:srgbClr>
                </a:solidFill>
                <a:effectLst/>
                <a:uLnTx/>
                <a:uFillTx/>
                <a:latin typeface="Urbane Medium" panose="00000600000000000000" pitchFamily="50" charset="0"/>
                <a:ea typeface="+mn-ea"/>
                <a:cs typeface="+mn-cs"/>
              </a:rPr>
              <a:t>collection</a:t>
            </a:r>
          </a:p>
        </p:txBody>
      </p:sp>
      <p:sp>
        <p:nvSpPr>
          <p:cNvPr id="109" name="ZoneTexte 108">
            <a:extLst>
              <a:ext uri="{FF2B5EF4-FFF2-40B4-BE49-F238E27FC236}">
                <a16:creationId xmlns:a16="http://schemas.microsoft.com/office/drawing/2014/main" id="{427DA81F-138D-4896-A238-52CC22BCAEF8}"/>
              </a:ext>
            </a:extLst>
          </p:cNvPr>
          <p:cNvSpPr txBox="1"/>
          <p:nvPr/>
        </p:nvSpPr>
        <p:spPr>
          <a:xfrm>
            <a:off x="5231126" y="2507611"/>
            <a:ext cx="2914850" cy="41549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Business model</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fr-FR" sz="900" b="0" i="0" u="none" strike="noStrike" kern="1200" cap="none" spc="0" normalizeH="0" baseline="0" noProof="0" dirty="0">
                <a:ln>
                  <a:noFill/>
                </a:ln>
                <a:solidFill>
                  <a:srgbClr val="E7E6E6">
                    <a:alpha val="75000"/>
                  </a:srgbClr>
                </a:solidFill>
                <a:effectLst/>
                <a:uLnTx/>
                <a:uFillTx/>
                <a:latin typeface="Urbane Medium" panose="00000600000000000000" pitchFamily="50" charset="0"/>
                <a:ea typeface="+mn-ea"/>
                <a:cs typeface="+mn-cs"/>
              </a:rPr>
              <a:t>Royalties</a:t>
            </a:r>
          </a:p>
        </p:txBody>
      </p:sp>
      <p:sp>
        <p:nvSpPr>
          <p:cNvPr id="111" name="ZoneTexte 110">
            <a:extLst>
              <a:ext uri="{FF2B5EF4-FFF2-40B4-BE49-F238E27FC236}">
                <a16:creationId xmlns:a16="http://schemas.microsoft.com/office/drawing/2014/main" id="{4A5F9B7B-5706-41C2-A652-9EC81143FAFE}"/>
              </a:ext>
            </a:extLst>
          </p:cNvPr>
          <p:cNvSpPr txBox="1"/>
          <p:nvPr/>
        </p:nvSpPr>
        <p:spPr>
          <a:xfrm>
            <a:off x="5231126" y="3233308"/>
            <a:ext cx="2914850" cy="1261884"/>
          </a:xfrm>
          <a:prstGeom prst="rect">
            <a:avLst/>
          </a:prstGeom>
          <a:noFill/>
        </p:spPr>
        <p:txBody>
          <a:bodyPr wrap="square" lIns="0" tIns="0" rIns="0" bIns="0" rtlCol="0" anchor="ctr">
            <a:spAutoFit/>
          </a:bodyPr>
          <a:lstStyle/>
          <a:p>
            <a:pPr lvl="0">
              <a:spcAft>
                <a:spcPts val="600"/>
              </a:spcAft>
              <a:defRPr/>
            </a:pPr>
            <a:r>
              <a:rPr lang="fr-FR" sz="1200" dirty="0">
                <a:solidFill>
                  <a:srgbClr val="00FF72"/>
                </a:solidFill>
                <a:latin typeface="Urbane Medium" panose="00000600000000000000" pitchFamily="50" charset="0"/>
              </a:rPr>
              <a:t>The </a:t>
            </a:r>
            <a:r>
              <a:rPr lang="fr-FR" sz="1200" dirty="0" err="1">
                <a:solidFill>
                  <a:srgbClr val="00FF72"/>
                </a:solidFill>
                <a:latin typeface="Urbane Medium" panose="00000600000000000000" pitchFamily="50" charset="0"/>
              </a:rPr>
              <a:t>token</a:t>
            </a:r>
            <a:r>
              <a:rPr lang="fr-FR" sz="1200" dirty="0">
                <a:solidFill>
                  <a:srgbClr val="00FF72"/>
                </a:solidFill>
                <a:latin typeface="Urbane Medium" panose="00000600000000000000" pitchFamily="50" charset="0"/>
              </a:rPr>
              <a:t>: LIFC
</a:t>
            </a:r>
            <a:r>
              <a:rPr lang="en-US" sz="900" dirty="0">
                <a:solidFill>
                  <a:srgbClr val="E7E6E6">
                    <a:alpha val="75000"/>
                  </a:srgbClr>
                </a:solidFill>
                <a:latin typeface="Urbane Medium" panose="00000600000000000000" pitchFamily="50" charset="0"/>
              </a:rPr>
              <a:t>Usefulness of the token
</a:t>
            </a:r>
            <a:r>
              <a:rPr lang="en-US" sz="900" dirty="0" err="1">
                <a:solidFill>
                  <a:srgbClr val="E7E6E6">
                    <a:alpha val="75000"/>
                  </a:srgbClr>
                </a:solidFill>
                <a:latin typeface="Urbane Medium" panose="00000600000000000000" pitchFamily="50" charset="0"/>
              </a:rPr>
              <a:t>SmartStaking</a:t>
            </a:r>
            <a:r>
              <a:rPr lang="en-US" sz="900" dirty="0">
                <a:solidFill>
                  <a:srgbClr val="E7E6E6">
                    <a:alpha val="75000"/>
                  </a:srgbClr>
                </a:solidFill>
                <a:latin typeface="Urbane Medium" panose="00000600000000000000" pitchFamily="50" charset="0"/>
              </a:rPr>
              <a:t>
Conventional Staking
</a:t>
            </a:r>
            <a:r>
              <a:rPr lang="en-US" sz="900" dirty="0" err="1">
                <a:solidFill>
                  <a:srgbClr val="E7E6E6">
                    <a:alpha val="75000"/>
                  </a:srgbClr>
                </a:solidFill>
                <a:latin typeface="Urbane Medium" panose="00000600000000000000" pitchFamily="50" charset="0"/>
              </a:rPr>
              <a:t>SmartShare</a:t>
            </a:r>
            <a:r>
              <a:rPr lang="en-US" sz="900" dirty="0">
                <a:solidFill>
                  <a:srgbClr val="E7E6E6">
                    <a:alpha val="75000"/>
                  </a:srgbClr>
                </a:solidFill>
                <a:latin typeface="Urbane Medium" panose="00000600000000000000" pitchFamily="50" charset="0"/>
              </a:rPr>
              <a:t>
</a:t>
            </a:r>
            <a:r>
              <a:rPr lang="en-US" sz="900" dirty="0" err="1">
                <a:solidFill>
                  <a:srgbClr val="E7E6E6">
                    <a:alpha val="75000"/>
                  </a:srgbClr>
                </a:solidFill>
                <a:latin typeface="Urbane Medium" panose="00000600000000000000" pitchFamily="50" charset="0"/>
              </a:rPr>
              <a:t>Smartbacking</a:t>
            </a:r>
            <a:r>
              <a:rPr lang="en-US" sz="900" dirty="0">
                <a:solidFill>
                  <a:srgbClr val="E7E6E6">
                    <a:alpha val="75000"/>
                  </a:srgbClr>
                </a:solidFill>
                <a:latin typeface="Urbane Medium" panose="00000600000000000000" pitchFamily="50" charset="0"/>
              </a:rPr>
              <a:t>: Deflationary economy</a:t>
            </a:r>
            <a:endParaRPr kumimoji="0" lang="fr-FR" sz="900" b="0" i="0" u="none" strike="noStrike" kern="1200" cap="none" spc="0" normalizeH="0" baseline="0" noProof="0" dirty="0">
              <a:ln>
                <a:noFill/>
              </a:ln>
              <a:solidFill>
                <a:srgbClr val="E7E6E6">
                  <a:alpha val="75000"/>
                </a:srgbClr>
              </a:solidFill>
              <a:effectLst/>
              <a:uLnTx/>
              <a:uFillTx/>
              <a:latin typeface="Urbane Medium" panose="00000600000000000000" pitchFamily="50" charset="0"/>
              <a:ea typeface="+mn-ea"/>
              <a:cs typeface="+mn-cs"/>
            </a:endParaRPr>
          </a:p>
        </p:txBody>
      </p:sp>
      <p:sp>
        <p:nvSpPr>
          <p:cNvPr id="113" name="ZoneTexte 112">
            <a:extLst>
              <a:ext uri="{FF2B5EF4-FFF2-40B4-BE49-F238E27FC236}">
                <a16:creationId xmlns:a16="http://schemas.microsoft.com/office/drawing/2014/main" id="{0E9746B0-21F7-46A8-9A1C-837D927C2F35}"/>
              </a:ext>
            </a:extLst>
          </p:cNvPr>
          <p:cNvSpPr txBox="1"/>
          <p:nvPr/>
        </p:nvSpPr>
        <p:spPr>
          <a:xfrm>
            <a:off x="5231126" y="4817848"/>
            <a:ext cx="2914850" cy="577081"/>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Tokenomics</a:t>
            </a:r>
          </a:p>
          <a:p>
            <a:pPr lvl="0">
              <a:spcAft>
                <a:spcPts val="300"/>
              </a:spcAft>
              <a:defRPr/>
            </a:pPr>
            <a:r>
              <a:rPr lang="en-US" sz="900" dirty="0">
                <a:solidFill>
                  <a:srgbClr val="E7E6E6">
                    <a:alpha val="75000"/>
                  </a:srgbClr>
                </a:solidFill>
                <a:latin typeface="Urbane Medium" panose="00000600000000000000" pitchFamily="50" charset="0"/>
              </a:rPr>
              <a:t>Token distribution/Allocation
Vesting </a:t>
            </a:r>
            <a:r>
              <a:rPr kumimoji="0" lang="en-US" sz="900" b="0" i="0" u="none" strike="noStrike" kern="1200" cap="none" spc="0" normalizeH="0" baseline="0" noProof="0" dirty="0">
                <a:ln>
                  <a:noFill/>
                </a:ln>
                <a:solidFill>
                  <a:srgbClr val="E7E6E6">
                    <a:alpha val="75000"/>
                  </a:srgbClr>
                </a:solidFill>
                <a:effectLst/>
                <a:uLnTx/>
                <a:uFillTx/>
                <a:latin typeface="Urbane Medium" panose="00000600000000000000" pitchFamily="50" charset="0"/>
                <a:ea typeface="+mn-ea"/>
                <a:cs typeface="+mn-cs"/>
              </a:rPr>
              <a:t>and Cliff periods</a:t>
            </a:r>
          </a:p>
        </p:txBody>
      </p:sp>
      <p:sp>
        <p:nvSpPr>
          <p:cNvPr id="34" name="ZoneTexte 33">
            <a:extLst>
              <a:ext uri="{FF2B5EF4-FFF2-40B4-BE49-F238E27FC236}">
                <a16:creationId xmlns:a16="http://schemas.microsoft.com/office/drawing/2014/main" id="{4E2432C0-D180-4B3F-A992-097157C8D015}"/>
              </a:ext>
            </a:extLst>
          </p:cNvPr>
          <p:cNvSpPr txBox="1"/>
          <p:nvPr/>
        </p:nvSpPr>
        <p:spPr>
          <a:xfrm>
            <a:off x="9210942" y="1542134"/>
            <a:ext cx="2914850" cy="184666"/>
          </a:xfrm>
          <a:prstGeom prst="rect">
            <a:avLst/>
          </a:prstGeom>
          <a:noFill/>
        </p:spPr>
        <p:txBody>
          <a:bodyPr wrap="square" lIns="0" tIns="0" rIns="0" bIns="0" rtlCol="0" anchor="ctr">
            <a:spAutoFit/>
          </a:bodyPr>
          <a:lstStyle/>
          <a:p>
            <a:pPr lvl="0">
              <a:defRPr/>
            </a:pPr>
            <a:r>
              <a:rPr lang="en-US" sz="1200" dirty="0">
                <a:solidFill>
                  <a:srgbClr val="00FF72"/>
                </a:solidFill>
                <a:latin typeface="Urbane Medium" panose="00000600000000000000" pitchFamily="50" charset="0"/>
              </a:rPr>
              <a:t>Sponsorship</a:t>
            </a:r>
            <a:endPar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37" name="ZoneTexte 36">
            <a:extLst>
              <a:ext uri="{FF2B5EF4-FFF2-40B4-BE49-F238E27FC236}">
                <a16:creationId xmlns:a16="http://schemas.microsoft.com/office/drawing/2014/main" id="{028F64E3-4ACE-4EF2-AD7D-9C3EEC98EF40}"/>
              </a:ext>
            </a:extLst>
          </p:cNvPr>
          <p:cNvSpPr txBox="1"/>
          <p:nvPr/>
        </p:nvSpPr>
        <p:spPr>
          <a:xfrm>
            <a:off x="9210942" y="2112203"/>
            <a:ext cx="2914850" cy="1846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Team</a:t>
            </a:r>
            <a:endPar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38" name="ZoneTexte 37">
            <a:extLst>
              <a:ext uri="{FF2B5EF4-FFF2-40B4-BE49-F238E27FC236}">
                <a16:creationId xmlns:a16="http://schemas.microsoft.com/office/drawing/2014/main" id="{E94F3748-7430-4E23-B4E9-9FE33603F3DA}"/>
              </a:ext>
            </a:extLst>
          </p:cNvPr>
          <p:cNvSpPr txBox="1"/>
          <p:nvPr/>
        </p:nvSpPr>
        <p:spPr>
          <a:xfrm>
            <a:off x="9210942" y="2682044"/>
            <a:ext cx="2914850" cy="1846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Advisors</a:t>
            </a:r>
            <a:endPar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44" name="ZoneTexte 43">
            <a:extLst>
              <a:ext uri="{FF2B5EF4-FFF2-40B4-BE49-F238E27FC236}">
                <a16:creationId xmlns:a16="http://schemas.microsoft.com/office/drawing/2014/main" id="{94F3017D-A2D0-4200-8E49-87EA4EFB82E9}"/>
              </a:ext>
            </a:extLst>
          </p:cNvPr>
          <p:cNvSpPr txBox="1"/>
          <p:nvPr/>
        </p:nvSpPr>
        <p:spPr>
          <a:xfrm>
            <a:off x="9210942" y="3252586"/>
            <a:ext cx="2914850" cy="1846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Abbreviations</a:t>
            </a:r>
          </a:p>
        </p:txBody>
      </p:sp>
      <p:cxnSp>
        <p:nvCxnSpPr>
          <p:cNvPr id="9" name="Connecteur droit 8">
            <a:extLst>
              <a:ext uri="{FF2B5EF4-FFF2-40B4-BE49-F238E27FC236}">
                <a16:creationId xmlns:a16="http://schemas.microsoft.com/office/drawing/2014/main" id="{00DDD64C-E76A-44AA-8685-C92B5681289F}"/>
              </a:ext>
            </a:extLst>
          </p:cNvPr>
          <p:cNvCxnSpPr>
            <a:cxnSpLocks/>
          </p:cNvCxnSpPr>
          <p:nvPr/>
        </p:nvCxnSpPr>
        <p:spPr>
          <a:xfrm>
            <a:off x="659704" y="1602606"/>
            <a:ext cx="0" cy="5255394"/>
          </a:xfrm>
          <a:prstGeom prst="line">
            <a:avLst/>
          </a:prstGeom>
          <a:ln cap="rnd">
            <a:solidFill>
              <a:srgbClr val="00FF72">
                <a:alpha val="25000"/>
              </a:srgbClr>
            </a:solidFill>
            <a:round/>
          </a:ln>
        </p:spPr>
        <p:style>
          <a:lnRef idx="1">
            <a:schemeClr val="accent1"/>
          </a:lnRef>
          <a:fillRef idx="0">
            <a:schemeClr val="accent1"/>
          </a:fillRef>
          <a:effectRef idx="0">
            <a:schemeClr val="accent1"/>
          </a:effectRef>
          <a:fontRef idx="minor">
            <a:schemeClr val="tx1"/>
          </a:fontRef>
        </p:style>
      </p:cxnSp>
      <p:sp>
        <p:nvSpPr>
          <p:cNvPr id="63" name="Ellipse 62">
            <a:extLst>
              <a:ext uri="{FF2B5EF4-FFF2-40B4-BE49-F238E27FC236}">
                <a16:creationId xmlns:a16="http://schemas.microsoft.com/office/drawing/2014/main" id="{4EFFAF46-9B85-4D20-AA0E-D8B6A14BA4E7}"/>
              </a:ext>
            </a:extLst>
          </p:cNvPr>
          <p:cNvSpPr/>
          <p:nvPr/>
        </p:nvSpPr>
        <p:spPr>
          <a:xfrm rot="18900000">
            <a:off x="629788" y="1602392"/>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5" name="Ellipse 64">
            <a:extLst>
              <a:ext uri="{FF2B5EF4-FFF2-40B4-BE49-F238E27FC236}">
                <a16:creationId xmlns:a16="http://schemas.microsoft.com/office/drawing/2014/main" id="{5B34236B-E425-4E02-99BE-103A34375B00}"/>
              </a:ext>
            </a:extLst>
          </p:cNvPr>
          <p:cNvSpPr/>
          <p:nvPr/>
        </p:nvSpPr>
        <p:spPr>
          <a:xfrm rot="18900000">
            <a:off x="629788" y="2204145"/>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Ellipse 65">
            <a:extLst>
              <a:ext uri="{FF2B5EF4-FFF2-40B4-BE49-F238E27FC236}">
                <a16:creationId xmlns:a16="http://schemas.microsoft.com/office/drawing/2014/main" id="{8B8F4054-5656-4D3A-8962-CE6A39004905}"/>
              </a:ext>
            </a:extLst>
          </p:cNvPr>
          <p:cNvSpPr/>
          <p:nvPr/>
        </p:nvSpPr>
        <p:spPr>
          <a:xfrm rot="18900000">
            <a:off x="629788" y="2940486"/>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8" name="Ellipse 67">
            <a:extLst>
              <a:ext uri="{FF2B5EF4-FFF2-40B4-BE49-F238E27FC236}">
                <a16:creationId xmlns:a16="http://schemas.microsoft.com/office/drawing/2014/main" id="{2EB58984-1926-40EF-8D61-0104F4582AF2}"/>
              </a:ext>
            </a:extLst>
          </p:cNvPr>
          <p:cNvSpPr/>
          <p:nvPr/>
        </p:nvSpPr>
        <p:spPr>
          <a:xfrm rot="18900000">
            <a:off x="629788" y="3720116"/>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9" name="Ellipse 68">
            <a:extLst>
              <a:ext uri="{FF2B5EF4-FFF2-40B4-BE49-F238E27FC236}">
                <a16:creationId xmlns:a16="http://schemas.microsoft.com/office/drawing/2014/main" id="{E1197E4B-D742-452D-A507-2AA077580861}"/>
              </a:ext>
            </a:extLst>
          </p:cNvPr>
          <p:cNvSpPr/>
          <p:nvPr/>
        </p:nvSpPr>
        <p:spPr>
          <a:xfrm rot="18900000">
            <a:off x="629788" y="5197303"/>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0" name="Ellipse 69">
            <a:extLst>
              <a:ext uri="{FF2B5EF4-FFF2-40B4-BE49-F238E27FC236}">
                <a16:creationId xmlns:a16="http://schemas.microsoft.com/office/drawing/2014/main" id="{57D4CC66-4047-4F0F-802D-7E25828673C7}"/>
              </a:ext>
            </a:extLst>
          </p:cNvPr>
          <p:cNvSpPr/>
          <p:nvPr/>
        </p:nvSpPr>
        <p:spPr>
          <a:xfrm rot="18900000">
            <a:off x="629788" y="5752769"/>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52" name="Connecteur droit 51">
            <a:extLst>
              <a:ext uri="{FF2B5EF4-FFF2-40B4-BE49-F238E27FC236}">
                <a16:creationId xmlns:a16="http://schemas.microsoft.com/office/drawing/2014/main" id="{4C125E7B-C0FC-4F46-92BC-F5FC6935FBED}"/>
              </a:ext>
            </a:extLst>
          </p:cNvPr>
          <p:cNvCxnSpPr>
            <a:cxnSpLocks/>
          </p:cNvCxnSpPr>
          <p:nvPr/>
        </p:nvCxnSpPr>
        <p:spPr>
          <a:xfrm>
            <a:off x="4909032" y="0"/>
            <a:ext cx="0" cy="6858000"/>
          </a:xfrm>
          <a:prstGeom prst="line">
            <a:avLst/>
          </a:prstGeom>
          <a:ln cap="rnd">
            <a:solidFill>
              <a:srgbClr val="00FF72">
                <a:alpha val="25000"/>
              </a:srgbClr>
            </a:solidFill>
            <a:round/>
          </a:ln>
        </p:spPr>
        <p:style>
          <a:lnRef idx="1">
            <a:schemeClr val="accent1"/>
          </a:lnRef>
          <a:fillRef idx="0">
            <a:schemeClr val="accent1"/>
          </a:fillRef>
          <a:effectRef idx="0">
            <a:schemeClr val="accent1"/>
          </a:effectRef>
          <a:fontRef idx="minor">
            <a:schemeClr val="tx1"/>
          </a:fontRef>
        </p:style>
      </p:cxnSp>
      <p:sp>
        <p:nvSpPr>
          <p:cNvPr id="71" name="Ellipse 70">
            <a:extLst>
              <a:ext uri="{FF2B5EF4-FFF2-40B4-BE49-F238E27FC236}">
                <a16:creationId xmlns:a16="http://schemas.microsoft.com/office/drawing/2014/main" id="{8B42D352-DA60-43B9-8878-5B93C421BDF5}"/>
              </a:ext>
            </a:extLst>
          </p:cNvPr>
          <p:cNvSpPr/>
          <p:nvPr/>
        </p:nvSpPr>
        <p:spPr>
          <a:xfrm rot="18900000">
            <a:off x="4879114" y="1611816"/>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2" name="Ellipse 71">
            <a:extLst>
              <a:ext uri="{FF2B5EF4-FFF2-40B4-BE49-F238E27FC236}">
                <a16:creationId xmlns:a16="http://schemas.microsoft.com/office/drawing/2014/main" id="{1F5917E0-06D5-4D35-A4BB-3B5254118816}"/>
              </a:ext>
            </a:extLst>
          </p:cNvPr>
          <p:cNvSpPr/>
          <p:nvPr/>
        </p:nvSpPr>
        <p:spPr>
          <a:xfrm rot="18900000">
            <a:off x="4879114" y="2615707"/>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3" name="Ellipse 72">
            <a:extLst>
              <a:ext uri="{FF2B5EF4-FFF2-40B4-BE49-F238E27FC236}">
                <a16:creationId xmlns:a16="http://schemas.microsoft.com/office/drawing/2014/main" id="{CB741F8E-E697-4D4B-8138-31A255EDC7C7}"/>
              </a:ext>
            </a:extLst>
          </p:cNvPr>
          <p:cNvSpPr/>
          <p:nvPr/>
        </p:nvSpPr>
        <p:spPr>
          <a:xfrm rot="18900000">
            <a:off x="4879114" y="3402627"/>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4" name="Ellipse 73">
            <a:extLst>
              <a:ext uri="{FF2B5EF4-FFF2-40B4-BE49-F238E27FC236}">
                <a16:creationId xmlns:a16="http://schemas.microsoft.com/office/drawing/2014/main" id="{E0913D45-3E38-4984-BB93-6CE3AAF2E612}"/>
              </a:ext>
            </a:extLst>
          </p:cNvPr>
          <p:cNvSpPr/>
          <p:nvPr/>
        </p:nvSpPr>
        <p:spPr>
          <a:xfrm rot="18900000">
            <a:off x="4879114" y="4901674"/>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1" name="ZoneTexte 310">
            <a:extLst>
              <a:ext uri="{FF2B5EF4-FFF2-40B4-BE49-F238E27FC236}">
                <a16:creationId xmlns:a16="http://schemas.microsoft.com/office/drawing/2014/main" id="{7E62D17A-29B2-4F11-859B-9169449A6380}"/>
              </a:ext>
            </a:extLst>
          </p:cNvPr>
          <p:cNvSpPr txBox="1"/>
          <p:nvPr/>
        </p:nvSpPr>
        <p:spPr>
          <a:xfrm>
            <a:off x="9210942" y="3823665"/>
            <a:ext cx="2914850" cy="1846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Contact</a:t>
            </a:r>
            <a:endPar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cxnSp>
        <p:nvCxnSpPr>
          <p:cNvPr id="53" name="Connecteur droit 52">
            <a:extLst>
              <a:ext uri="{FF2B5EF4-FFF2-40B4-BE49-F238E27FC236}">
                <a16:creationId xmlns:a16="http://schemas.microsoft.com/office/drawing/2014/main" id="{8C23DFB6-A849-44A6-8362-5CAC4BA8514C}"/>
              </a:ext>
            </a:extLst>
          </p:cNvPr>
          <p:cNvCxnSpPr>
            <a:cxnSpLocks/>
          </p:cNvCxnSpPr>
          <p:nvPr/>
        </p:nvCxnSpPr>
        <p:spPr>
          <a:xfrm>
            <a:off x="8888849" y="0"/>
            <a:ext cx="0" cy="3888606"/>
          </a:xfrm>
          <a:prstGeom prst="line">
            <a:avLst/>
          </a:prstGeom>
          <a:ln cap="rnd">
            <a:solidFill>
              <a:srgbClr val="00FF72">
                <a:alpha val="25000"/>
              </a:srgbClr>
            </a:solidFill>
            <a:round/>
          </a:ln>
        </p:spPr>
        <p:style>
          <a:lnRef idx="1">
            <a:schemeClr val="accent1"/>
          </a:lnRef>
          <a:fillRef idx="0">
            <a:schemeClr val="accent1"/>
          </a:fillRef>
          <a:effectRef idx="0">
            <a:schemeClr val="accent1"/>
          </a:effectRef>
          <a:fontRef idx="minor">
            <a:schemeClr val="tx1"/>
          </a:fontRef>
        </p:style>
      </p:cxnSp>
      <p:sp>
        <p:nvSpPr>
          <p:cNvPr id="75" name="Ellipse 74">
            <a:extLst>
              <a:ext uri="{FF2B5EF4-FFF2-40B4-BE49-F238E27FC236}">
                <a16:creationId xmlns:a16="http://schemas.microsoft.com/office/drawing/2014/main" id="{D4FB006F-4B1F-47E8-96A5-C2070FCA7D98}"/>
              </a:ext>
            </a:extLst>
          </p:cNvPr>
          <p:cNvSpPr/>
          <p:nvPr/>
        </p:nvSpPr>
        <p:spPr>
          <a:xfrm rot="18900000">
            <a:off x="8858835" y="3335990"/>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6" name="Ellipse 75">
            <a:extLst>
              <a:ext uri="{FF2B5EF4-FFF2-40B4-BE49-F238E27FC236}">
                <a16:creationId xmlns:a16="http://schemas.microsoft.com/office/drawing/2014/main" id="{6BDF9FB4-83F2-4B90-AAB1-335F90BF1206}"/>
              </a:ext>
            </a:extLst>
          </p:cNvPr>
          <p:cNvSpPr/>
          <p:nvPr/>
        </p:nvSpPr>
        <p:spPr>
          <a:xfrm rot="18900000">
            <a:off x="8858835" y="2773074"/>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7" name="Ellipse 76">
            <a:extLst>
              <a:ext uri="{FF2B5EF4-FFF2-40B4-BE49-F238E27FC236}">
                <a16:creationId xmlns:a16="http://schemas.microsoft.com/office/drawing/2014/main" id="{F7420967-2731-424B-A67E-CCDCDD90C333}"/>
              </a:ext>
            </a:extLst>
          </p:cNvPr>
          <p:cNvSpPr/>
          <p:nvPr/>
        </p:nvSpPr>
        <p:spPr>
          <a:xfrm rot="18900000">
            <a:off x="8858835" y="2159673"/>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8" name="Ellipse 77">
            <a:extLst>
              <a:ext uri="{FF2B5EF4-FFF2-40B4-BE49-F238E27FC236}">
                <a16:creationId xmlns:a16="http://schemas.microsoft.com/office/drawing/2014/main" id="{1E4A33EE-204A-43B2-AF6A-D9CE5D42EDBF}"/>
              </a:ext>
            </a:extLst>
          </p:cNvPr>
          <p:cNvSpPr/>
          <p:nvPr/>
        </p:nvSpPr>
        <p:spPr>
          <a:xfrm rot="18900000">
            <a:off x="8858835" y="1588052"/>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4" name="Ellipse 313">
            <a:extLst>
              <a:ext uri="{FF2B5EF4-FFF2-40B4-BE49-F238E27FC236}">
                <a16:creationId xmlns:a16="http://schemas.microsoft.com/office/drawing/2014/main" id="{6F7A0539-729E-41FF-ABE7-804ADAF76294}"/>
              </a:ext>
            </a:extLst>
          </p:cNvPr>
          <p:cNvSpPr/>
          <p:nvPr/>
        </p:nvSpPr>
        <p:spPr>
          <a:xfrm rot="18900000">
            <a:off x="8858835" y="3875005"/>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ZoneTexte 45">
            <a:extLst>
              <a:ext uri="{FF2B5EF4-FFF2-40B4-BE49-F238E27FC236}">
                <a16:creationId xmlns:a16="http://schemas.microsoft.com/office/drawing/2014/main" id="{F1236036-9B32-43B5-9E49-23F8FFF7123D}"/>
              </a:ext>
            </a:extLst>
          </p:cNvPr>
          <p:cNvSpPr txBox="1"/>
          <p:nvPr/>
        </p:nvSpPr>
        <p:spPr>
          <a:xfrm>
            <a:off x="5231126" y="5799867"/>
            <a:ext cx="2914850" cy="18466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2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rPr>
              <a:t>Roadmap</a:t>
            </a:r>
          </a:p>
        </p:txBody>
      </p:sp>
      <p:sp>
        <p:nvSpPr>
          <p:cNvPr id="47" name="Ellipse 46">
            <a:extLst>
              <a:ext uri="{FF2B5EF4-FFF2-40B4-BE49-F238E27FC236}">
                <a16:creationId xmlns:a16="http://schemas.microsoft.com/office/drawing/2014/main" id="{41BE48DB-802D-4E75-B8DA-EC88EBE6A200}"/>
              </a:ext>
            </a:extLst>
          </p:cNvPr>
          <p:cNvSpPr/>
          <p:nvPr/>
        </p:nvSpPr>
        <p:spPr>
          <a:xfrm rot="18900000">
            <a:off x="4879114" y="5882749"/>
            <a:ext cx="59834" cy="59832"/>
          </a:xfrm>
          <a:prstGeom prst="ellipse">
            <a:avLst/>
          </a:prstGeom>
          <a:solidFill>
            <a:srgbClr val="00FF7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3056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42" presetClass="path" presetSubtype="0" decel="100000" fill="hold" grpId="1" nodeType="withEffect">
                                  <p:stCondLst>
                                    <p:cond delay="400"/>
                                  </p:stCondLst>
                                  <p:childTnLst>
                                    <p:animMotion origin="layout" path="M -2.29167E-6 0.04815 L -2.29167E-6 -1.85185E-6 " pathEditMode="relative" rAng="0" ptsTypes="AA">
                                      <p:cBhvr>
                                        <p:cTn id="9" dur="1000" fill="hold"/>
                                        <p:tgtEl>
                                          <p:spTgt spid="27"/>
                                        </p:tgtEl>
                                        <p:attrNameLst>
                                          <p:attrName>ppt_x</p:attrName>
                                          <p:attrName>ppt_y</p:attrName>
                                        </p:attrNameLst>
                                      </p:cBhvr>
                                      <p:rCtr x="0" y="-2407"/>
                                    </p:animMotion>
                                  </p:childTnLst>
                                </p:cTn>
                              </p:par>
                              <p:par>
                                <p:cTn id="10" presetID="10" presetClass="entr" presetSubtype="0" fill="hold" grpId="0" nodeType="withEffect">
                                  <p:stCondLst>
                                    <p:cond delay="5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42" presetClass="path" presetSubtype="0" decel="100000" fill="hold" grpId="1" nodeType="withEffect">
                                  <p:stCondLst>
                                    <p:cond delay="500"/>
                                  </p:stCondLst>
                                  <p:childTnLst>
                                    <p:animMotion origin="layout" path="M 0 0.04814 L 0 3.7037E-6 " pathEditMode="relative" rAng="0" ptsTypes="AA">
                                      <p:cBhvr>
                                        <p:cTn id="14" dur="1000" fill="hold"/>
                                        <p:tgtEl>
                                          <p:spTgt spid="30"/>
                                        </p:tgtEl>
                                        <p:attrNameLst>
                                          <p:attrName>ppt_x</p:attrName>
                                          <p:attrName>ppt_y</p:attrName>
                                        </p:attrNameLst>
                                      </p:cBhvr>
                                      <p:rCtr x="0" y="-2407"/>
                                    </p:animMotion>
                                  </p:childTnLst>
                                </p:cTn>
                              </p:par>
                              <p:par>
                                <p:cTn id="15" presetID="10" presetClass="entr" presetSubtype="0" fill="hold" grpId="0" nodeType="withEffect">
                                  <p:stCondLst>
                                    <p:cond delay="600"/>
                                  </p:stCondLst>
                                  <p:childTnLst>
                                    <p:set>
                                      <p:cBhvr>
                                        <p:cTn id="16" dur="1" fill="hold">
                                          <p:stCondLst>
                                            <p:cond delay="0"/>
                                          </p:stCondLst>
                                        </p:cTn>
                                        <p:tgtEl>
                                          <p:spTgt spid="103"/>
                                        </p:tgtEl>
                                        <p:attrNameLst>
                                          <p:attrName>style.visibility</p:attrName>
                                        </p:attrNameLst>
                                      </p:cBhvr>
                                      <p:to>
                                        <p:strVal val="visible"/>
                                      </p:to>
                                    </p:set>
                                    <p:animEffect transition="in" filter="fade">
                                      <p:cBhvr>
                                        <p:cTn id="17" dur="500"/>
                                        <p:tgtEl>
                                          <p:spTgt spid="103"/>
                                        </p:tgtEl>
                                      </p:cBhvr>
                                    </p:animEffect>
                                  </p:childTnLst>
                                </p:cTn>
                              </p:par>
                              <p:par>
                                <p:cTn id="18" presetID="42" presetClass="path" presetSubtype="0" decel="100000" fill="hold" grpId="1" nodeType="withEffect">
                                  <p:stCondLst>
                                    <p:cond delay="600"/>
                                  </p:stCondLst>
                                  <p:childTnLst>
                                    <p:animMotion origin="layout" path="M 0 0.04815 L 0 -4.81481E-6 " pathEditMode="relative" rAng="0" ptsTypes="AA">
                                      <p:cBhvr>
                                        <p:cTn id="19" dur="1000" fill="hold"/>
                                        <p:tgtEl>
                                          <p:spTgt spid="103"/>
                                        </p:tgtEl>
                                        <p:attrNameLst>
                                          <p:attrName>ppt_x</p:attrName>
                                          <p:attrName>ppt_y</p:attrName>
                                        </p:attrNameLst>
                                      </p:cBhvr>
                                      <p:rCtr x="0" y="-2407"/>
                                    </p:animMotion>
                                  </p:childTnLst>
                                </p:cTn>
                              </p:par>
                              <p:par>
                                <p:cTn id="20" presetID="10" presetClass="entr" presetSubtype="0" fill="hold" grpId="0" nodeType="withEffect">
                                  <p:stCondLst>
                                    <p:cond delay="7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42" presetClass="path" presetSubtype="0" decel="100000" fill="hold" grpId="1" nodeType="withEffect">
                                  <p:stCondLst>
                                    <p:cond delay="700"/>
                                  </p:stCondLst>
                                  <p:childTnLst>
                                    <p:animMotion origin="layout" path="M 0 0.04815 L 0 3.7037E-7 " pathEditMode="relative" rAng="0" ptsTypes="AA">
                                      <p:cBhvr>
                                        <p:cTn id="24" dur="1000" fill="hold"/>
                                        <p:tgtEl>
                                          <p:spTgt spid="36"/>
                                        </p:tgtEl>
                                        <p:attrNameLst>
                                          <p:attrName>ppt_x</p:attrName>
                                          <p:attrName>ppt_y</p:attrName>
                                        </p:attrNameLst>
                                      </p:cBhvr>
                                      <p:rCtr x="0" y="-2407"/>
                                    </p:animMotion>
                                  </p:childTnLst>
                                </p:cTn>
                              </p:par>
                              <p:par>
                                <p:cTn id="25" presetID="10" presetClass="entr" presetSubtype="0" fill="hold" grpId="0" nodeType="withEffect">
                                  <p:stCondLst>
                                    <p:cond delay="80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par>
                                <p:cTn id="28" presetID="42" presetClass="path" presetSubtype="0" decel="100000" fill="hold" grpId="1" nodeType="withEffect">
                                  <p:stCondLst>
                                    <p:cond delay="800"/>
                                  </p:stCondLst>
                                  <p:childTnLst>
                                    <p:animMotion origin="layout" path="M 0 0.04815 L 0 -2.22222E-6 " pathEditMode="relative" rAng="0" ptsTypes="AA">
                                      <p:cBhvr>
                                        <p:cTn id="29" dur="1000" fill="hold"/>
                                        <p:tgtEl>
                                          <p:spTgt spid="40"/>
                                        </p:tgtEl>
                                        <p:attrNameLst>
                                          <p:attrName>ppt_x</p:attrName>
                                          <p:attrName>ppt_y</p:attrName>
                                        </p:attrNameLst>
                                      </p:cBhvr>
                                      <p:rCtr x="0" y="-2407"/>
                                    </p:animMotion>
                                  </p:childTnLst>
                                </p:cTn>
                              </p:par>
                              <p:par>
                                <p:cTn id="30" presetID="10" presetClass="entr" presetSubtype="0" fill="hold" grpId="0" nodeType="withEffect">
                                  <p:stCondLst>
                                    <p:cond delay="90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42" presetClass="path" presetSubtype="0" decel="100000" fill="hold" grpId="1" nodeType="withEffect">
                                  <p:stCondLst>
                                    <p:cond delay="900"/>
                                  </p:stCondLst>
                                  <p:childTnLst>
                                    <p:animMotion origin="layout" path="M 0 0.04814 L 0 3.33333E-6 " pathEditMode="relative" rAng="0" ptsTypes="AA">
                                      <p:cBhvr>
                                        <p:cTn id="34" dur="1000" fill="hold"/>
                                        <p:tgtEl>
                                          <p:spTgt spid="42"/>
                                        </p:tgtEl>
                                        <p:attrNameLst>
                                          <p:attrName>ppt_x</p:attrName>
                                          <p:attrName>ppt_y</p:attrName>
                                        </p:attrNameLst>
                                      </p:cBhvr>
                                      <p:rCtr x="0" y="-2407"/>
                                    </p:animMotion>
                                  </p:childTnLst>
                                </p:cTn>
                              </p:par>
                              <p:par>
                                <p:cTn id="35" presetID="10" presetClass="entr" presetSubtype="0" fill="hold" grpId="0" nodeType="withEffect">
                                  <p:stCondLst>
                                    <p:cond delay="1000"/>
                                  </p:stCondLst>
                                  <p:childTnLst>
                                    <p:set>
                                      <p:cBhvr>
                                        <p:cTn id="36" dur="1" fill="hold">
                                          <p:stCondLst>
                                            <p:cond delay="0"/>
                                          </p:stCondLst>
                                        </p:cTn>
                                        <p:tgtEl>
                                          <p:spTgt spid="106"/>
                                        </p:tgtEl>
                                        <p:attrNameLst>
                                          <p:attrName>style.visibility</p:attrName>
                                        </p:attrNameLst>
                                      </p:cBhvr>
                                      <p:to>
                                        <p:strVal val="visible"/>
                                      </p:to>
                                    </p:set>
                                    <p:animEffect transition="in" filter="fade">
                                      <p:cBhvr>
                                        <p:cTn id="37" dur="500"/>
                                        <p:tgtEl>
                                          <p:spTgt spid="106"/>
                                        </p:tgtEl>
                                      </p:cBhvr>
                                    </p:animEffect>
                                  </p:childTnLst>
                                </p:cTn>
                              </p:par>
                              <p:par>
                                <p:cTn id="38" presetID="42" presetClass="path" presetSubtype="0" decel="100000" fill="hold" grpId="1" nodeType="withEffect">
                                  <p:stCondLst>
                                    <p:cond delay="1000"/>
                                  </p:stCondLst>
                                  <p:childTnLst>
                                    <p:animMotion origin="layout" path="M -2.29167E-6 0.04815 L -2.29167E-6 -1.85185E-6 " pathEditMode="relative" rAng="0" ptsTypes="AA">
                                      <p:cBhvr>
                                        <p:cTn id="39" dur="1000" fill="hold"/>
                                        <p:tgtEl>
                                          <p:spTgt spid="106"/>
                                        </p:tgtEl>
                                        <p:attrNameLst>
                                          <p:attrName>ppt_x</p:attrName>
                                          <p:attrName>ppt_y</p:attrName>
                                        </p:attrNameLst>
                                      </p:cBhvr>
                                      <p:rCtr x="0" y="-2407"/>
                                    </p:animMotion>
                                  </p:childTnLst>
                                </p:cTn>
                              </p:par>
                              <p:par>
                                <p:cTn id="40" presetID="10" presetClass="entr" presetSubtype="0" fill="hold" grpId="0" nodeType="withEffect">
                                  <p:stCondLst>
                                    <p:cond delay="110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par>
                                <p:cTn id="43" presetID="42" presetClass="path" presetSubtype="0" decel="100000" fill="hold" grpId="1" nodeType="withEffect">
                                  <p:stCondLst>
                                    <p:cond delay="1100"/>
                                  </p:stCondLst>
                                  <p:childTnLst>
                                    <p:animMotion origin="layout" path="M -2.29167E-6 0.04815 L -2.29167E-6 -1.85185E-6 " pathEditMode="relative" rAng="0" ptsTypes="AA">
                                      <p:cBhvr>
                                        <p:cTn id="44" dur="1000" fill="hold"/>
                                        <p:tgtEl>
                                          <p:spTgt spid="109"/>
                                        </p:tgtEl>
                                        <p:attrNameLst>
                                          <p:attrName>ppt_x</p:attrName>
                                          <p:attrName>ppt_y</p:attrName>
                                        </p:attrNameLst>
                                      </p:cBhvr>
                                      <p:rCtr x="0" y="-2407"/>
                                    </p:animMotion>
                                  </p:childTnLst>
                                </p:cTn>
                              </p:par>
                              <p:par>
                                <p:cTn id="45" presetID="10" presetClass="entr" presetSubtype="0" fill="hold" grpId="0" nodeType="withEffect">
                                  <p:stCondLst>
                                    <p:cond delay="1200"/>
                                  </p:stCondLst>
                                  <p:childTnLst>
                                    <p:set>
                                      <p:cBhvr>
                                        <p:cTn id="46" dur="1" fill="hold">
                                          <p:stCondLst>
                                            <p:cond delay="0"/>
                                          </p:stCondLst>
                                        </p:cTn>
                                        <p:tgtEl>
                                          <p:spTgt spid="111"/>
                                        </p:tgtEl>
                                        <p:attrNameLst>
                                          <p:attrName>style.visibility</p:attrName>
                                        </p:attrNameLst>
                                      </p:cBhvr>
                                      <p:to>
                                        <p:strVal val="visible"/>
                                      </p:to>
                                    </p:set>
                                    <p:animEffect transition="in" filter="fade">
                                      <p:cBhvr>
                                        <p:cTn id="47" dur="500"/>
                                        <p:tgtEl>
                                          <p:spTgt spid="111"/>
                                        </p:tgtEl>
                                      </p:cBhvr>
                                    </p:animEffect>
                                  </p:childTnLst>
                                </p:cTn>
                              </p:par>
                              <p:par>
                                <p:cTn id="48" presetID="42" presetClass="path" presetSubtype="0" decel="100000" fill="hold" grpId="1" nodeType="withEffect">
                                  <p:stCondLst>
                                    <p:cond delay="1200"/>
                                  </p:stCondLst>
                                  <p:childTnLst>
                                    <p:animMotion origin="layout" path="M -2.29167E-6 0.04815 L -2.29167E-6 -1.85185E-6 " pathEditMode="relative" rAng="0" ptsTypes="AA">
                                      <p:cBhvr>
                                        <p:cTn id="49" dur="1000" fill="hold"/>
                                        <p:tgtEl>
                                          <p:spTgt spid="111"/>
                                        </p:tgtEl>
                                        <p:attrNameLst>
                                          <p:attrName>ppt_x</p:attrName>
                                          <p:attrName>ppt_y</p:attrName>
                                        </p:attrNameLst>
                                      </p:cBhvr>
                                      <p:rCtr x="0" y="-2407"/>
                                    </p:animMotion>
                                  </p:childTnLst>
                                </p:cTn>
                              </p:par>
                              <p:par>
                                <p:cTn id="50" presetID="10" presetClass="entr" presetSubtype="0" fill="hold" grpId="0" nodeType="withEffect">
                                  <p:stCondLst>
                                    <p:cond delay="1300"/>
                                  </p:stCondLst>
                                  <p:childTnLst>
                                    <p:set>
                                      <p:cBhvr>
                                        <p:cTn id="51" dur="1" fill="hold">
                                          <p:stCondLst>
                                            <p:cond delay="0"/>
                                          </p:stCondLst>
                                        </p:cTn>
                                        <p:tgtEl>
                                          <p:spTgt spid="113"/>
                                        </p:tgtEl>
                                        <p:attrNameLst>
                                          <p:attrName>style.visibility</p:attrName>
                                        </p:attrNameLst>
                                      </p:cBhvr>
                                      <p:to>
                                        <p:strVal val="visible"/>
                                      </p:to>
                                    </p:set>
                                    <p:animEffect transition="in" filter="fade">
                                      <p:cBhvr>
                                        <p:cTn id="52" dur="500"/>
                                        <p:tgtEl>
                                          <p:spTgt spid="113"/>
                                        </p:tgtEl>
                                      </p:cBhvr>
                                    </p:animEffect>
                                  </p:childTnLst>
                                </p:cTn>
                              </p:par>
                              <p:par>
                                <p:cTn id="53" presetID="42" presetClass="path" presetSubtype="0" decel="100000" fill="hold" grpId="1" nodeType="withEffect">
                                  <p:stCondLst>
                                    <p:cond delay="1300"/>
                                  </p:stCondLst>
                                  <p:childTnLst>
                                    <p:animMotion origin="layout" path="M -2.29167E-6 0.04815 L -2.29167E-6 -1.85185E-6 " pathEditMode="relative" rAng="0" ptsTypes="AA">
                                      <p:cBhvr>
                                        <p:cTn id="54" dur="1000" fill="hold"/>
                                        <p:tgtEl>
                                          <p:spTgt spid="113"/>
                                        </p:tgtEl>
                                        <p:attrNameLst>
                                          <p:attrName>ppt_x</p:attrName>
                                          <p:attrName>ppt_y</p:attrName>
                                        </p:attrNameLst>
                                      </p:cBhvr>
                                      <p:rCtr x="0" y="-2407"/>
                                    </p:animMotion>
                                  </p:childTnLst>
                                </p:cTn>
                              </p:par>
                              <p:par>
                                <p:cTn id="55" presetID="10" presetClass="entr" presetSubtype="0" fill="hold" grpId="0" nodeType="withEffect">
                                  <p:stCondLst>
                                    <p:cond delay="140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par>
                                <p:cTn id="58" presetID="42" presetClass="path" presetSubtype="0" decel="100000" fill="hold" grpId="1" nodeType="withEffect">
                                  <p:stCondLst>
                                    <p:cond delay="1400"/>
                                  </p:stCondLst>
                                  <p:childTnLst>
                                    <p:animMotion origin="layout" path="M -2.29167E-6 0.04815 L -2.29167E-6 -1.85185E-6 " pathEditMode="relative" rAng="0" ptsTypes="AA">
                                      <p:cBhvr>
                                        <p:cTn id="59" dur="1000" fill="hold"/>
                                        <p:tgtEl>
                                          <p:spTgt spid="34"/>
                                        </p:tgtEl>
                                        <p:attrNameLst>
                                          <p:attrName>ppt_x</p:attrName>
                                          <p:attrName>ppt_y</p:attrName>
                                        </p:attrNameLst>
                                      </p:cBhvr>
                                      <p:rCtr x="0" y="-2407"/>
                                    </p:animMotion>
                                  </p:childTnLst>
                                </p:cTn>
                              </p:par>
                              <p:par>
                                <p:cTn id="60" presetID="10" presetClass="entr" presetSubtype="0" fill="hold" grpId="0" nodeType="withEffect">
                                  <p:stCondLst>
                                    <p:cond delay="150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42" presetClass="path" presetSubtype="0" decel="100000" fill="hold" grpId="1" nodeType="withEffect">
                                  <p:stCondLst>
                                    <p:cond delay="1500"/>
                                  </p:stCondLst>
                                  <p:childTnLst>
                                    <p:animMotion origin="layout" path="M -2.29167E-6 0.04815 L -2.29167E-6 -1.85185E-6 " pathEditMode="relative" rAng="0" ptsTypes="AA">
                                      <p:cBhvr>
                                        <p:cTn id="64" dur="1000" fill="hold"/>
                                        <p:tgtEl>
                                          <p:spTgt spid="37"/>
                                        </p:tgtEl>
                                        <p:attrNameLst>
                                          <p:attrName>ppt_x</p:attrName>
                                          <p:attrName>ppt_y</p:attrName>
                                        </p:attrNameLst>
                                      </p:cBhvr>
                                      <p:rCtr x="0" y="-2407"/>
                                    </p:animMotion>
                                  </p:childTnLst>
                                </p:cTn>
                              </p:par>
                              <p:par>
                                <p:cTn id="65" presetID="10" presetClass="entr" presetSubtype="0" fill="hold" grpId="0" nodeType="withEffect">
                                  <p:stCondLst>
                                    <p:cond delay="16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par>
                                <p:cTn id="68" presetID="42" presetClass="path" presetSubtype="0" decel="100000" fill="hold" grpId="1" nodeType="withEffect">
                                  <p:stCondLst>
                                    <p:cond delay="1600"/>
                                  </p:stCondLst>
                                  <p:childTnLst>
                                    <p:animMotion origin="layout" path="M -2.29167E-6 0.04815 L -2.29167E-6 -1.85185E-6 " pathEditMode="relative" rAng="0" ptsTypes="AA">
                                      <p:cBhvr>
                                        <p:cTn id="69" dur="1000" fill="hold"/>
                                        <p:tgtEl>
                                          <p:spTgt spid="38"/>
                                        </p:tgtEl>
                                        <p:attrNameLst>
                                          <p:attrName>ppt_x</p:attrName>
                                          <p:attrName>ppt_y</p:attrName>
                                        </p:attrNameLst>
                                      </p:cBhvr>
                                      <p:rCtr x="0" y="-2407"/>
                                    </p:animMotion>
                                  </p:childTnLst>
                                </p:cTn>
                              </p:par>
                              <p:par>
                                <p:cTn id="70" presetID="10" presetClass="entr" presetSubtype="0" fill="hold" grpId="0" nodeType="withEffect">
                                  <p:stCondLst>
                                    <p:cond delay="170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42" presetClass="path" presetSubtype="0" decel="100000" fill="hold" grpId="1" nodeType="withEffect">
                                  <p:stCondLst>
                                    <p:cond delay="1700"/>
                                  </p:stCondLst>
                                  <p:childTnLst>
                                    <p:animMotion origin="layout" path="M -2.29167E-6 0.04815 L -2.29167E-6 -1.85185E-6 " pathEditMode="relative" rAng="0" ptsTypes="AA">
                                      <p:cBhvr>
                                        <p:cTn id="74" dur="1000" fill="hold"/>
                                        <p:tgtEl>
                                          <p:spTgt spid="44"/>
                                        </p:tgtEl>
                                        <p:attrNameLst>
                                          <p:attrName>ppt_x</p:attrName>
                                          <p:attrName>ppt_y</p:attrName>
                                        </p:attrNameLst>
                                      </p:cBhvr>
                                      <p:rCtr x="0" y="-2407"/>
                                    </p:animMotion>
                                  </p:childTnLst>
                                </p:cTn>
                              </p:par>
                              <p:par>
                                <p:cTn id="75" presetID="10" presetClass="entr" presetSubtype="0" fill="hold" grpId="0" nodeType="withEffect">
                                  <p:stCondLst>
                                    <p:cond delay="1800"/>
                                  </p:stCondLst>
                                  <p:childTnLst>
                                    <p:set>
                                      <p:cBhvr>
                                        <p:cTn id="76" dur="1" fill="hold">
                                          <p:stCondLst>
                                            <p:cond delay="0"/>
                                          </p:stCondLst>
                                        </p:cTn>
                                        <p:tgtEl>
                                          <p:spTgt spid="311"/>
                                        </p:tgtEl>
                                        <p:attrNameLst>
                                          <p:attrName>style.visibility</p:attrName>
                                        </p:attrNameLst>
                                      </p:cBhvr>
                                      <p:to>
                                        <p:strVal val="visible"/>
                                      </p:to>
                                    </p:set>
                                    <p:animEffect transition="in" filter="fade">
                                      <p:cBhvr>
                                        <p:cTn id="77" dur="500"/>
                                        <p:tgtEl>
                                          <p:spTgt spid="311"/>
                                        </p:tgtEl>
                                      </p:cBhvr>
                                    </p:animEffect>
                                  </p:childTnLst>
                                </p:cTn>
                              </p:par>
                              <p:par>
                                <p:cTn id="78" presetID="42" presetClass="path" presetSubtype="0" decel="100000" fill="hold" grpId="1" nodeType="withEffect">
                                  <p:stCondLst>
                                    <p:cond delay="1800"/>
                                  </p:stCondLst>
                                  <p:childTnLst>
                                    <p:animMotion origin="layout" path="M -2.29167E-6 0.04815 L -2.29167E-6 -1.85185E-6 " pathEditMode="relative" rAng="0" ptsTypes="AA">
                                      <p:cBhvr>
                                        <p:cTn id="79" dur="1000" fill="hold"/>
                                        <p:tgtEl>
                                          <p:spTgt spid="311"/>
                                        </p:tgtEl>
                                        <p:attrNameLst>
                                          <p:attrName>ppt_x</p:attrName>
                                          <p:attrName>ppt_y</p:attrName>
                                        </p:attrNameLst>
                                      </p:cBhvr>
                                      <p:rCtr x="0" y="-2407"/>
                                    </p:animMotion>
                                  </p:childTnLst>
                                </p:cTn>
                              </p:par>
                              <p:par>
                                <p:cTn id="80" presetID="10" presetClass="entr" presetSubtype="0" fill="hold" grpId="0" nodeType="withEffect">
                                  <p:stCondLst>
                                    <p:cond delay="0"/>
                                  </p:stCondLst>
                                  <p:childTnLst>
                                    <p:set>
                                      <p:cBhvr>
                                        <p:cTn id="81" dur="1" fill="hold">
                                          <p:stCondLst>
                                            <p:cond delay="0"/>
                                          </p:stCondLst>
                                        </p:cTn>
                                        <p:tgtEl>
                                          <p:spTgt spid="91"/>
                                        </p:tgtEl>
                                        <p:attrNameLst>
                                          <p:attrName>style.visibility</p:attrName>
                                        </p:attrNameLst>
                                      </p:cBhvr>
                                      <p:to>
                                        <p:strVal val="visible"/>
                                      </p:to>
                                    </p:set>
                                    <p:animEffect transition="in" filter="fade">
                                      <p:cBhvr>
                                        <p:cTn id="82" dur="500"/>
                                        <p:tgtEl>
                                          <p:spTgt spid="91"/>
                                        </p:tgtEl>
                                      </p:cBhvr>
                                    </p:animEffect>
                                  </p:childTnLst>
                                </p:cTn>
                              </p:par>
                              <p:par>
                                <p:cTn id="83" presetID="42" presetClass="path" presetSubtype="0" decel="100000" fill="hold" grpId="1" nodeType="withEffect">
                                  <p:stCondLst>
                                    <p:cond delay="0"/>
                                  </p:stCondLst>
                                  <p:childTnLst>
                                    <p:animMotion origin="layout" path="M -2.29167E-6 0.04815 L -2.29167E-6 -1.85185E-6 " pathEditMode="relative" rAng="0" ptsTypes="AA">
                                      <p:cBhvr>
                                        <p:cTn id="84" dur="1000" fill="hold"/>
                                        <p:tgtEl>
                                          <p:spTgt spid="91"/>
                                        </p:tgtEl>
                                        <p:attrNameLst>
                                          <p:attrName>ppt_x</p:attrName>
                                          <p:attrName>ppt_y</p:attrName>
                                        </p:attrNameLst>
                                      </p:cBhvr>
                                      <p:rCtr x="0" y="-2407"/>
                                    </p:animMotion>
                                  </p:childTnLst>
                                </p:cTn>
                              </p:par>
                              <p:par>
                                <p:cTn id="85" presetID="10"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750"/>
                                        <p:tgtEl>
                                          <p:spTgt spid="6"/>
                                        </p:tgtEl>
                                      </p:cBhvr>
                                    </p:animEffect>
                                  </p:childTnLst>
                                </p:cTn>
                              </p:par>
                              <p:par>
                                <p:cTn id="88" presetID="6" presetClass="emph" presetSubtype="0" fill="hold" nodeType="withEffect">
                                  <p:stCondLst>
                                    <p:cond delay="0"/>
                                  </p:stCondLst>
                                  <p:childTnLst>
                                    <p:animScale>
                                      <p:cBhvr>
                                        <p:cTn id="89" dur="10" fill="hold"/>
                                        <p:tgtEl>
                                          <p:spTgt spid="6"/>
                                        </p:tgtEl>
                                      </p:cBhvr>
                                      <p:by x="150000" y="150000"/>
                                    </p:animScale>
                                  </p:childTnLst>
                                </p:cTn>
                              </p:par>
                              <p:par>
                                <p:cTn id="90" presetID="6" presetClass="emph" presetSubtype="0" decel="100000" fill="hold" nodeType="withEffect">
                                  <p:stCondLst>
                                    <p:cond delay="0"/>
                                  </p:stCondLst>
                                  <p:childTnLst>
                                    <p:animScale>
                                      <p:cBhvr>
                                        <p:cTn id="91" dur="2000" fill="hold"/>
                                        <p:tgtEl>
                                          <p:spTgt spid="6"/>
                                        </p:tgtEl>
                                      </p:cBhvr>
                                      <p:by x="66700" y="66700"/>
                                    </p:animScale>
                                  </p:childTnLst>
                                </p:cTn>
                              </p:par>
                              <p:par>
                                <p:cTn id="92" presetID="2" presetClass="entr" presetSubtype="4" decel="100000" fill="hold" nodeType="withEffect">
                                  <p:stCondLst>
                                    <p:cond delay="0"/>
                                  </p:stCondLst>
                                  <p:childTnLst>
                                    <p:set>
                                      <p:cBhvr>
                                        <p:cTn id="93" dur="1" fill="hold">
                                          <p:stCondLst>
                                            <p:cond delay="0"/>
                                          </p:stCondLst>
                                        </p:cTn>
                                        <p:tgtEl>
                                          <p:spTgt spid="9"/>
                                        </p:tgtEl>
                                        <p:attrNameLst>
                                          <p:attrName>style.visibility</p:attrName>
                                        </p:attrNameLst>
                                      </p:cBhvr>
                                      <p:to>
                                        <p:strVal val="visible"/>
                                      </p:to>
                                    </p:set>
                                    <p:anim calcmode="lin" valueType="num">
                                      <p:cBhvr additive="base">
                                        <p:cTn id="94" dur="750" fill="hold"/>
                                        <p:tgtEl>
                                          <p:spTgt spid="9"/>
                                        </p:tgtEl>
                                        <p:attrNameLst>
                                          <p:attrName>ppt_x</p:attrName>
                                        </p:attrNameLst>
                                      </p:cBhvr>
                                      <p:tavLst>
                                        <p:tav tm="0">
                                          <p:val>
                                            <p:strVal val="#ppt_x"/>
                                          </p:val>
                                        </p:tav>
                                        <p:tav tm="100000">
                                          <p:val>
                                            <p:strVal val="#ppt_x"/>
                                          </p:val>
                                        </p:tav>
                                      </p:tavLst>
                                    </p:anim>
                                    <p:anim calcmode="lin" valueType="num">
                                      <p:cBhvr additive="base">
                                        <p:cTn id="95" dur="750" fill="hold"/>
                                        <p:tgtEl>
                                          <p:spTgt spid="9"/>
                                        </p:tgtEl>
                                        <p:attrNameLst>
                                          <p:attrName>ppt_y</p:attrName>
                                        </p:attrNameLst>
                                      </p:cBhvr>
                                      <p:tavLst>
                                        <p:tav tm="0">
                                          <p:val>
                                            <p:strVal val="1+#ppt_h/2"/>
                                          </p:val>
                                        </p:tav>
                                        <p:tav tm="100000">
                                          <p:val>
                                            <p:strVal val="#ppt_y"/>
                                          </p:val>
                                        </p:tav>
                                      </p:tavLst>
                                    </p:anim>
                                  </p:childTnLst>
                                </p:cTn>
                              </p:par>
                              <p:par>
                                <p:cTn id="96" presetID="49" presetClass="entr" presetSubtype="0" decel="100000" fill="hold" grpId="0" nodeType="withEffect">
                                  <p:stCondLst>
                                    <p:cond delay="500"/>
                                  </p:stCondLst>
                                  <p:childTnLst>
                                    <p:set>
                                      <p:cBhvr>
                                        <p:cTn id="97" dur="1" fill="hold">
                                          <p:stCondLst>
                                            <p:cond delay="0"/>
                                          </p:stCondLst>
                                        </p:cTn>
                                        <p:tgtEl>
                                          <p:spTgt spid="63"/>
                                        </p:tgtEl>
                                        <p:attrNameLst>
                                          <p:attrName>style.visibility</p:attrName>
                                        </p:attrNameLst>
                                      </p:cBhvr>
                                      <p:to>
                                        <p:strVal val="visible"/>
                                      </p:to>
                                    </p:set>
                                    <p:anim calcmode="lin" valueType="num">
                                      <p:cBhvr>
                                        <p:cTn id="98" dur="750" fill="hold"/>
                                        <p:tgtEl>
                                          <p:spTgt spid="63"/>
                                        </p:tgtEl>
                                        <p:attrNameLst>
                                          <p:attrName>ppt_w</p:attrName>
                                        </p:attrNameLst>
                                      </p:cBhvr>
                                      <p:tavLst>
                                        <p:tav tm="0">
                                          <p:val>
                                            <p:fltVal val="0"/>
                                          </p:val>
                                        </p:tav>
                                        <p:tav tm="100000">
                                          <p:val>
                                            <p:strVal val="#ppt_w"/>
                                          </p:val>
                                        </p:tav>
                                      </p:tavLst>
                                    </p:anim>
                                    <p:anim calcmode="lin" valueType="num">
                                      <p:cBhvr>
                                        <p:cTn id="99" dur="750" fill="hold"/>
                                        <p:tgtEl>
                                          <p:spTgt spid="63"/>
                                        </p:tgtEl>
                                        <p:attrNameLst>
                                          <p:attrName>ppt_h</p:attrName>
                                        </p:attrNameLst>
                                      </p:cBhvr>
                                      <p:tavLst>
                                        <p:tav tm="0">
                                          <p:val>
                                            <p:fltVal val="0"/>
                                          </p:val>
                                        </p:tav>
                                        <p:tav tm="100000">
                                          <p:val>
                                            <p:strVal val="#ppt_h"/>
                                          </p:val>
                                        </p:tav>
                                      </p:tavLst>
                                    </p:anim>
                                    <p:anim calcmode="lin" valueType="num">
                                      <p:cBhvr>
                                        <p:cTn id="100" dur="750" fill="hold"/>
                                        <p:tgtEl>
                                          <p:spTgt spid="63"/>
                                        </p:tgtEl>
                                        <p:attrNameLst>
                                          <p:attrName>style.rotation</p:attrName>
                                        </p:attrNameLst>
                                      </p:cBhvr>
                                      <p:tavLst>
                                        <p:tav tm="0">
                                          <p:val>
                                            <p:fltVal val="360"/>
                                          </p:val>
                                        </p:tav>
                                        <p:tav tm="100000">
                                          <p:val>
                                            <p:fltVal val="0"/>
                                          </p:val>
                                        </p:tav>
                                      </p:tavLst>
                                    </p:anim>
                                    <p:animEffect transition="in" filter="fade">
                                      <p:cBhvr>
                                        <p:cTn id="101" dur="750"/>
                                        <p:tgtEl>
                                          <p:spTgt spid="63"/>
                                        </p:tgtEl>
                                      </p:cBhvr>
                                    </p:animEffect>
                                  </p:childTnLst>
                                </p:cTn>
                              </p:par>
                              <p:par>
                                <p:cTn id="102" presetID="8" presetClass="emph" presetSubtype="0" decel="100000" fill="hold" grpId="1" nodeType="withEffect">
                                  <p:stCondLst>
                                    <p:cond delay="500"/>
                                  </p:stCondLst>
                                  <p:childTnLst>
                                    <p:animRot by="21600000">
                                      <p:cBhvr>
                                        <p:cTn id="103" dur="750" fill="hold"/>
                                        <p:tgtEl>
                                          <p:spTgt spid="63"/>
                                        </p:tgtEl>
                                        <p:attrNameLst>
                                          <p:attrName>r</p:attrName>
                                        </p:attrNameLst>
                                      </p:cBhvr>
                                    </p:animRot>
                                  </p:childTnLst>
                                </p:cTn>
                              </p:par>
                              <p:par>
                                <p:cTn id="104" presetID="49" presetClass="entr" presetSubtype="0" decel="100000" fill="hold" grpId="0" nodeType="withEffect">
                                  <p:stCondLst>
                                    <p:cond delay="600"/>
                                  </p:stCondLst>
                                  <p:childTnLst>
                                    <p:set>
                                      <p:cBhvr>
                                        <p:cTn id="105" dur="1" fill="hold">
                                          <p:stCondLst>
                                            <p:cond delay="0"/>
                                          </p:stCondLst>
                                        </p:cTn>
                                        <p:tgtEl>
                                          <p:spTgt spid="65"/>
                                        </p:tgtEl>
                                        <p:attrNameLst>
                                          <p:attrName>style.visibility</p:attrName>
                                        </p:attrNameLst>
                                      </p:cBhvr>
                                      <p:to>
                                        <p:strVal val="visible"/>
                                      </p:to>
                                    </p:set>
                                    <p:anim calcmode="lin" valueType="num">
                                      <p:cBhvr>
                                        <p:cTn id="106" dur="750" fill="hold"/>
                                        <p:tgtEl>
                                          <p:spTgt spid="65"/>
                                        </p:tgtEl>
                                        <p:attrNameLst>
                                          <p:attrName>ppt_w</p:attrName>
                                        </p:attrNameLst>
                                      </p:cBhvr>
                                      <p:tavLst>
                                        <p:tav tm="0">
                                          <p:val>
                                            <p:fltVal val="0"/>
                                          </p:val>
                                        </p:tav>
                                        <p:tav tm="100000">
                                          <p:val>
                                            <p:strVal val="#ppt_w"/>
                                          </p:val>
                                        </p:tav>
                                      </p:tavLst>
                                    </p:anim>
                                    <p:anim calcmode="lin" valueType="num">
                                      <p:cBhvr>
                                        <p:cTn id="107" dur="750" fill="hold"/>
                                        <p:tgtEl>
                                          <p:spTgt spid="65"/>
                                        </p:tgtEl>
                                        <p:attrNameLst>
                                          <p:attrName>ppt_h</p:attrName>
                                        </p:attrNameLst>
                                      </p:cBhvr>
                                      <p:tavLst>
                                        <p:tav tm="0">
                                          <p:val>
                                            <p:fltVal val="0"/>
                                          </p:val>
                                        </p:tav>
                                        <p:tav tm="100000">
                                          <p:val>
                                            <p:strVal val="#ppt_h"/>
                                          </p:val>
                                        </p:tav>
                                      </p:tavLst>
                                    </p:anim>
                                    <p:anim calcmode="lin" valueType="num">
                                      <p:cBhvr>
                                        <p:cTn id="108" dur="750" fill="hold"/>
                                        <p:tgtEl>
                                          <p:spTgt spid="65"/>
                                        </p:tgtEl>
                                        <p:attrNameLst>
                                          <p:attrName>style.rotation</p:attrName>
                                        </p:attrNameLst>
                                      </p:cBhvr>
                                      <p:tavLst>
                                        <p:tav tm="0">
                                          <p:val>
                                            <p:fltVal val="360"/>
                                          </p:val>
                                        </p:tav>
                                        <p:tav tm="100000">
                                          <p:val>
                                            <p:fltVal val="0"/>
                                          </p:val>
                                        </p:tav>
                                      </p:tavLst>
                                    </p:anim>
                                    <p:animEffect transition="in" filter="fade">
                                      <p:cBhvr>
                                        <p:cTn id="109" dur="750"/>
                                        <p:tgtEl>
                                          <p:spTgt spid="65"/>
                                        </p:tgtEl>
                                      </p:cBhvr>
                                    </p:animEffect>
                                  </p:childTnLst>
                                </p:cTn>
                              </p:par>
                              <p:par>
                                <p:cTn id="110" presetID="8" presetClass="emph" presetSubtype="0" decel="100000" fill="hold" grpId="1" nodeType="withEffect">
                                  <p:stCondLst>
                                    <p:cond delay="600"/>
                                  </p:stCondLst>
                                  <p:childTnLst>
                                    <p:animRot by="21600000">
                                      <p:cBhvr>
                                        <p:cTn id="111" dur="750" fill="hold"/>
                                        <p:tgtEl>
                                          <p:spTgt spid="65"/>
                                        </p:tgtEl>
                                        <p:attrNameLst>
                                          <p:attrName>r</p:attrName>
                                        </p:attrNameLst>
                                      </p:cBhvr>
                                    </p:animRot>
                                  </p:childTnLst>
                                </p:cTn>
                              </p:par>
                              <p:par>
                                <p:cTn id="112" presetID="49" presetClass="entr" presetSubtype="0" decel="100000" fill="hold" grpId="0" nodeType="withEffect">
                                  <p:stCondLst>
                                    <p:cond delay="700"/>
                                  </p:stCondLst>
                                  <p:childTnLst>
                                    <p:set>
                                      <p:cBhvr>
                                        <p:cTn id="113" dur="1" fill="hold">
                                          <p:stCondLst>
                                            <p:cond delay="0"/>
                                          </p:stCondLst>
                                        </p:cTn>
                                        <p:tgtEl>
                                          <p:spTgt spid="66"/>
                                        </p:tgtEl>
                                        <p:attrNameLst>
                                          <p:attrName>style.visibility</p:attrName>
                                        </p:attrNameLst>
                                      </p:cBhvr>
                                      <p:to>
                                        <p:strVal val="visible"/>
                                      </p:to>
                                    </p:set>
                                    <p:anim calcmode="lin" valueType="num">
                                      <p:cBhvr>
                                        <p:cTn id="114" dur="750" fill="hold"/>
                                        <p:tgtEl>
                                          <p:spTgt spid="66"/>
                                        </p:tgtEl>
                                        <p:attrNameLst>
                                          <p:attrName>ppt_w</p:attrName>
                                        </p:attrNameLst>
                                      </p:cBhvr>
                                      <p:tavLst>
                                        <p:tav tm="0">
                                          <p:val>
                                            <p:fltVal val="0"/>
                                          </p:val>
                                        </p:tav>
                                        <p:tav tm="100000">
                                          <p:val>
                                            <p:strVal val="#ppt_w"/>
                                          </p:val>
                                        </p:tav>
                                      </p:tavLst>
                                    </p:anim>
                                    <p:anim calcmode="lin" valueType="num">
                                      <p:cBhvr>
                                        <p:cTn id="115" dur="750" fill="hold"/>
                                        <p:tgtEl>
                                          <p:spTgt spid="66"/>
                                        </p:tgtEl>
                                        <p:attrNameLst>
                                          <p:attrName>ppt_h</p:attrName>
                                        </p:attrNameLst>
                                      </p:cBhvr>
                                      <p:tavLst>
                                        <p:tav tm="0">
                                          <p:val>
                                            <p:fltVal val="0"/>
                                          </p:val>
                                        </p:tav>
                                        <p:tav tm="100000">
                                          <p:val>
                                            <p:strVal val="#ppt_h"/>
                                          </p:val>
                                        </p:tav>
                                      </p:tavLst>
                                    </p:anim>
                                    <p:anim calcmode="lin" valueType="num">
                                      <p:cBhvr>
                                        <p:cTn id="116" dur="750" fill="hold"/>
                                        <p:tgtEl>
                                          <p:spTgt spid="66"/>
                                        </p:tgtEl>
                                        <p:attrNameLst>
                                          <p:attrName>style.rotation</p:attrName>
                                        </p:attrNameLst>
                                      </p:cBhvr>
                                      <p:tavLst>
                                        <p:tav tm="0">
                                          <p:val>
                                            <p:fltVal val="360"/>
                                          </p:val>
                                        </p:tav>
                                        <p:tav tm="100000">
                                          <p:val>
                                            <p:fltVal val="0"/>
                                          </p:val>
                                        </p:tav>
                                      </p:tavLst>
                                    </p:anim>
                                    <p:animEffect transition="in" filter="fade">
                                      <p:cBhvr>
                                        <p:cTn id="117" dur="750"/>
                                        <p:tgtEl>
                                          <p:spTgt spid="66"/>
                                        </p:tgtEl>
                                      </p:cBhvr>
                                    </p:animEffect>
                                  </p:childTnLst>
                                </p:cTn>
                              </p:par>
                              <p:par>
                                <p:cTn id="118" presetID="8" presetClass="emph" presetSubtype="0" decel="100000" fill="hold" grpId="1" nodeType="withEffect">
                                  <p:stCondLst>
                                    <p:cond delay="700"/>
                                  </p:stCondLst>
                                  <p:childTnLst>
                                    <p:animRot by="21600000">
                                      <p:cBhvr>
                                        <p:cTn id="119" dur="750" fill="hold"/>
                                        <p:tgtEl>
                                          <p:spTgt spid="66"/>
                                        </p:tgtEl>
                                        <p:attrNameLst>
                                          <p:attrName>r</p:attrName>
                                        </p:attrNameLst>
                                      </p:cBhvr>
                                    </p:animRot>
                                  </p:childTnLst>
                                </p:cTn>
                              </p:par>
                              <p:par>
                                <p:cTn id="120" presetID="49" presetClass="entr" presetSubtype="0" decel="100000" fill="hold" grpId="0" nodeType="withEffect">
                                  <p:stCondLst>
                                    <p:cond delay="800"/>
                                  </p:stCondLst>
                                  <p:childTnLst>
                                    <p:set>
                                      <p:cBhvr>
                                        <p:cTn id="121" dur="1" fill="hold">
                                          <p:stCondLst>
                                            <p:cond delay="0"/>
                                          </p:stCondLst>
                                        </p:cTn>
                                        <p:tgtEl>
                                          <p:spTgt spid="68"/>
                                        </p:tgtEl>
                                        <p:attrNameLst>
                                          <p:attrName>style.visibility</p:attrName>
                                        </p:attrNameLst>
                                      </p:cBhvr>
                                      <p:to>
                                        <p:strVal val="visible"/>
                                      </p:to>
                                    </p:set>
                                    <p:anim calcmode="lin" valueType="num">
                                      <p:cBhvr>
                                        <p:cTn id="122" dur="750" fill="hold"/>
                                        <p:tgtEl>
                                          <p:spTgt spid="68"/>
                                        </p:tgtEl>
                                        <p:attrNameLst>
                                          <p:attrName>ppt_w</p:attrName>
                                        </p:attrNameLst>
                                      </p:cBhvr>
                                      <p:tavLst>
                                        <p:tav tm="0">
                                          <p:val>
                                            <p:fltVal val="0"/>
                                          </p:val>
                                        </p:tav>
                                        <p:tav tm="100000">
                                          <p:val>
                                            <p:strVal val="#ppt_w"/>
                                          </p:val>
                                        </p:tav>
                                      </p:tavLst>
                                    </p:anim>
                                    <p:anim calcmode="lin" valueType="num">
                                      <p:cBhvr>
                                        <p:cTn id="123" dur="750" fill="hold"/>
                                        <p:tgtEl>
                                          <p:spTgt spid="68"/>
                                        </p:tgtEl>
                                        <p:attrNameLst>
                                          <p:attrName>ppt_h</p:attrName>
                                        </p:attrNameLst>
                                      </p:cBhvr>
                                      <p:tavLst>
                                        <p:tav tm="0">
                                          <p:val>
                                            <p:fltVal val="0"/>
                                          </p:val>
                                        </p:tav>
                                        <p:tav tm="100000">
                                          <p:val>
                                            <p:strVal val="#ppt_h"/>
                                          </p:val>
                                        </p:tav>
                                      </p:tavLst>
                                    </p:anim>
                                    <p:anim calcmode="lin" valueType="num">
                                      <p:cBhvr>
                                        <p:cTn id="124" dur="750" fill="hold"/>
                                        <p:tgtEl>
                                          <p:spTgt spid="68"/>
                                        </p:tgtEl>
                                        <p:attrNameLst>
                                          <p:attrName>style.rotation</p:attrName>
                                        </p:attrNameLst>
                                      </p:cBhvr>
                                      <p:tavLst>
                                        <p:tav tm="0">
                                          <p:val>
                                            <p:fltVal val="360"/>
                                          </p:val>
                                        </p:tav>
                                        <p:tav tm="100000">
                                          <p:val>
                                            <p:fltVal val="0"/>
                                          </p:val>
                                        </p:tav>
                                      </p:tavLst>
                                    </p:anim>
                                    <p:animEffect transition="in" filter="fade">
                                      <p:cBhvr>
                                        <p:cTn id="125" dur="750"/>
                                        <p:tgtEl>
                                          <p:spTgt spid="68"/>
                                        </p:tgtEl>
                                      </p:cBhvr>
                                    </p:animEffect>
                                  </p:childTnLst>
                                </p:cTn>
                              </p:par>
                              <p:par>
                                <p:cTn id="126" presetID="8" presetClass="emph" presetSubtype="0" decel="100000" fill="hold" grpId="1" nodeType="withEffect">
                                  <p:stCondLst>
                                    <p:cond delay="800"/>
                                  </p:stCondLst>
                                  <p:childTnLst>
                                    <p:animRot by="21600000">
                                      <p:cBhvr>
                                        <p:cTn id="127" dur="750" fill="hold"/>
                                        <p:tgtEl>
                                          <p:spTgt spid="68"/>
                                        </p:tgtEl>
                                        <p:attrNameLst>
                                          <p:attrName>r</p:attrName>
                                        </p:attrNameLst>
                                      </p:cBhvr>
                                    </p:animRot>
                                  </p:childTnLst>
                                </p:cTn>
                              </p:par>
                              <p:par>
                                <p:cTn id="128" presetID="49" presetClass="entr" presetSubtype="0" decel="100000" fill="hold" grpId="0" nodeType="withEffect">
                                  <p:stCondLst>
                                    <p:cond delay="900"/>
                                  </p:stCondLst>
                                  <p:childTnLst>
                                    <p:set>
                                      <p:cBhvr>
                                        <p:cTn id="129" dur="1" fill="hold">
                                          <p:stCondLst>
                                            <p:cond delay="0"/>
                                          </p:stCondLst>
                                        </p:cTn>
                                        <p:tgtEl>
                                          <p:spTgt spid="69"/>
                                        </p:tgtEl>
                                        <p:attrNameLst>
                                          <p:attrName>style.visibility</p:attrName>
                                        </p:attrNameLst>
                                      </p:cBhvr>
                                      <p:to>
                                        <p:strVal val="visible"/>
                                      </p:to>
                                    </p:set>
                                    <p:anim calcmode="lin" valueType="num">
                                      <p:cBhvr>
                                        <p:cTn id="130" dur="750" fill="hold"/>
                                        <p:tgtEl>
                                          <p:spTgt spid="69"/>
                                        </p:tgtEl>
                                        <p:attrNameLst>
                                          <p:attrName>ppt_w</p:attrName>
                                        </p:attrNameLst>
                                      </p:cBhvr>
                                      <p:tavLst>
                                        <p:tav tm="0">
                                          <p:val>
                                            <p:fltVal val="0"/>
                                          </p:val>
                                        </p:tav>
                                        <p:tav tm="100000">
                                          <p:val>
                                            <p:strVal val="#ppt_w"/>
                                          </p:val>
                                        </p:tav>
                                      </p:tavLst>
                                    </p:anim>
                                    <p:anim calcmode="lin" valueType="num">
                                      <p:cBhvr>
                                        <p:cTn id="131" dur="750" fill="hold"/>
                                        <p:tgtEl>
                                          <p:spTgt spid="69"/>
                                        </p:tgtEl>
                                        <p:attrNameLst>
                                          <p:attrName>ppt_h</p:attrName>
                                        </p:attrNameLst>
                                      </p:cBhvr>
                                      <p:tavLst>
                                        <p:tav tm="0">
                                          <p:val>
                                            <p:fltVal val="0"/>
                                          </p:val>
                                        </p:tav>
                                        <p:tav tm="100000">
                                          <p:val>
                                            <p:strVal val="#ppt_h"/>
                                          </p:val>
                                        </p:tav>
                                      </p:tavLst>
                                    </p:anim>
                                    <p:anim calcmode="lin" valueType="num">
                                      <p:cBhvr>
                                        <p:cTn id="132" dur="750" fill="hold"/>
                                        <p:tgtEl>
                                          <p:spTgt spid="69"/>
                                        </p:tgtEl>
                                        <p:attrNameLst>
                                          <p:attrName>style.rotation</p:attrName>
                                        </p:attrNameLst>
                                      </p:cBhvr>
                                      <p:tavLst>
                                        <p:tav tm="0">
                                          <p:val>
                                            <p:fltVal val="360"/>
                                          </p:val>
                                        </p:tav>
                                        <p:tav tm="100000">
                                          <p:val>
                                            <p:fltVal val="0"/>
                                          </p:val>
                                        </p:tav>
                                      </p:tavLst>
                                    </p:anim>
                                    <p:animEffect transition="in" filter="fade">
                                      <p:cBhvr>
                                        <p:cTn id="133" dur="750"/>
                                        <p:tgtEl>
                                          <p:spTgt spid="69"/>
                                        </p:tgtEl>
                                      </p:cBhvr>
                                    </p:animEffect>
                                  </p:childTnLst>
                                </p:cTn>
                              </p:par>
                              <p:par>
                                <p:cTn id="134" presetID="8" presetClass="emph" presetSubtype="0" decel="100000" fill="hold" grpId="1" nodeType="withEffect">
                                  <p:stCondLst>
                                    <p:cond delay="900"/>
                                  </p:stCondLst>
                                  <p:childTnLst>
                                    <p:animRot by="21600000">
                                      <p:cBhvr>
                                        <p:cTn id="135" dur="750" fill="hold"/>
                                        <p:tgtEl>
                                          <p:spTgt spid="69"/>
                                        </p:tgtEl>
                                        <p:attrNameLst>
                                          <p:attrName>r</p:attrName>
                                        </p:attrNameLst>
                                      </p:cBhvr>
                                    </p:animRot>
                                  </p:childTnLst>
                                </p:cTn>
                              </p:par>
                              <p:par>
                                <p:cTn id="136" presetID="49" presetClass="entr" presetSubtype="0" decel="100000" fill="hold" grpId="0" nodeType="withEffect">
                                  <p:stCondLst>
                                    <p:cond delay="1000"/>
                                  </p:stCondLst>
                                  <p:childTnLst>
                                    <p:set>
                                      <p:cBhvr>
                                        <p:cTn id="137" dur="1" fill="hold">
                                          <p:stCondLst>
                                            <p:cond delay="0"/>
                                          </p:stCondLst>
                                        </p:cTn>
                                        <p:tgtEl>
                                          <p:spTgt spid="70"/>
                                        </p:tgtEl>
                                        <p:attrNameLst>
                                          <p:attrName>style.visibility</p:attrName>
                                        </p:attrNameLst>
                                      </p:cBhvr>
                                      <p:to>
                                        <p:strVal val="visible"/>
                                      </p:to>
                                    </p:set>
                                    <p:anim calcmode="lin" valueType="num">
                                      <p:cBhvr>
                                        <p:cTn id="138" dur="750" fill="hold"/>
                                        <p:tgtEl>
                                          <p:spTgt spid="70"/>
                                        </p:tgtEl>
                                        <p:attrNameLst>
                                          <p:attrName>ppt_w</p:attrName>
                                        </p:attrNameLst>
                                      </p:cBhvr>
                                      <p:tavLst>
                                        <p:tav tm="0">
                                          <p:val>
                                            <p:fltVal val="0"/>
                                          </p:val>
                                        </p:tav>
                                        <p:tav tm="100000">
                                          <p:val>
                                            <p:strVal val="#ppt_w"/>
                                          </p:val>
                                        </p:tav>
                                      </p:tavLst>
                                    </p:anim>
                                    <p:anim calcmode="lin" valueType="num">
                                      <p:cBhvr>
                                        <p:cTn id="139" dur="750" fill="hold"/>
                                        <p:tgtEl>
                                          <p:spTgt spid="70"/>
                                        </p:tgtEl>
                                        <p:attrNameLst>
                                          <p:attrName>ppt_h</p:attrName>
                                        </p:attrNameLst>
                                      </p:cBhvr>
                                      <p:tavLst>
                                        <p:tav tm="0">
                                          <p:val>
                                            <p:fltVal val="0"/>
                                          </p:val>
                                        </p:tav>
                                        <p:tav tm="100000">
                                          <p:val>
                                            <p:strVal val="#ppt_h"/>
                                          </p:val>
                                        </p:tav>
                                      </p:tavLst>
                                    </p:anim>
                                    <p:anim calcmode="lin" valueType="num">
                                      <p:cBhvr>
                                        <p:cTn id="140" dur="750" fill="hold"/>
                                        <p:tgtEl>
                                          <p:spTgt spid="70"/>
                                        </p:tgtEl>
                                        <p:attrNameLst>
                                          <p:attrName>style.rotation</p:attrName>
                                        </p:attrNameLst>
                                      </p:cBhvr>
                                      <p:tavLst>
                                        <p:tav tm="0">
                                          <p:val>
                                            <p:fltVal val="360"/>
                                          </p:val>
                                        </p:tav>
                                        <p:tav tm="100000">
                                          <p:val>
                                            <p:fltVal val="0"/>
                                          </p:val>
                                        </p:tav>
                                      </p:tavLst>
                                    </p:anim>
                                    <p:animEffect transition="in" filter="fade">
                                      <p:cBhvr>
                                        <p:cTn id="141" dur="750"/>
                                        <p:tgtEl>
                                          <p:spTgt spid="70"/>
                                        </p:tgtEl>
                                      </p:cBhvr>
                                    </p:animEffect>
                                  </p:childTnLst>
                                </p:cTn>
                              </p:par>
                              <p:par>
                                <p:cTn id="142" presetID="8" presetClass="emph" presetSubtype="0" decel="100000" fill="hold" grpId="1" nodeType="withEffect">
                                  <p:stCondLst>
                                    <p:cond delay="1000"/>
                                  </p:stCondLst>
                                  <p:childTnLst>
                                    <p:animRot by="21600000">
                                      <p:cBhvr>
                                        <p:cTn id="143" dur="750" fill="hold"/>
                                        <p:tgtEl>
                                          <p:spTgt spid="70"/>
                                        </p:tgtEl>
                                        <p:attrNameLst>
                                          <p:attrName>r</p:attrName>
                                        </p:attrNameLst>
                                      </p:cBhvr>
                                    </p:animRot>
                                  </p:childTnLst>
                                </p:cTn>
                              </p:par>
                              <p:par>
                                <p:cTn id="144" presetID="2" presetClass="entr" presetSubtype="1" decel="100000" fill="hold" nodeType="withEffect">
                                  <p:stCondLst>
                                    <p:cond delay="750"/>
                                  </p:stCondLst>
                                  <p:childTnLst>
                                    <p:set>
                                      <p:cBhvr>
                                        <p:cTn id="145" dur="1" fill="hold">
                                          <p:stCondLst>
                                            <p:cond delay="0"/>
                                          </p:stCondLst>
                                        </p:cTn>
                                        <p:tgtEl>
                                          <p:spTgt spid="52"/>
                                        </p:tgtEl>
                                        <p:attrNameLst>
                                          <p:attrName>style.visibility</p:attrName>
                                        </p:attrNameLst>
                                      </p:cBhvr>
                                      <p:to>
                                        <p:strVal val="visible"/>
                                      </p:to>
                                    </p:set>
                                    <p:anim calcmode="lin" valueType="num">
                                      <p:cBhvr additive="base">
                                        <p:cTn id="146" dur="750" fill="hold"/>
                                        <p:tgtEl>
                                          <p:spTgt spid="52"/>
                                        </p:tgtEl>
                                        <p:attrNameLst>
                                          <p:attrName>ppt_x</p:attrName>
                                        </p:attrNameLst>
                                      </p:cBhvr>
                                      <p:tavLst>
                                        <p:tav tm="0">
                                          <p:val>
                                            <p:strVal val="#ppt_x"/>
                                          </p:val>
                                        </p:tav>
                                        <p:tav tm="100000">
                                          <p:val>
                                            <p:strVal val="#ppt_x"/>
                                          </p:val>
                                        </p:tav>
                                      </p:tavLst>
                                    </p:anim>
                                    <p:anim calcmode="lin" valueType="num">
                                      <p:cBhvr additive="base">
                                        <p:cTn id="147" dur="750" fill="hold"/>
                                        <p:tgtEl>
                                          <p:spTgt spid="52"/>
                                        </p:tgtEl>
                                        <p:attrNameLst>
                                          <p:attrName>ppt_y</p:attrName>
                                        </p:attrNameLst>
                                      </p:cBhvr>
                                      <p:tavLst>
                                        <p:tav tm="0">
                                          <p:val>
                                            <p:strVal val="0-#ppt_h/2"/>
                                          </p:val>
                                        </p:tav>
                                        <p:tav tm="100000">
                                          <p:val>
                                            <p:strVal val="#ppt_y"/>
                                          </p:val>
                                        </p:tav>
                                      </p:tavLst>
                                    </p:anim>
                                  </p:childTnLst>
                                </p:cTn>
                              </p:par>
                              <p:par>
                                <p:cTn id="148" presetID="2" presetClass="entr" presetSubtype="1" decel="100000" fill="hold" nodeType="withEffect">
                                  <p:stCondLst>
                                    <p:cond delay="1250"/>
                                  </p:stCondLst>
                                  <p:childTnLst>
                                    <p:set>
                                      <p:cBhvr>
                                        <p:cTn id="149" dur="1" fill="hold">
                                          <p:stCondLst>
                                            <p:cond delay="0"/>
                                          </p:stCondLst>
                                        </p:cTn>
                                        <p:tgtEl>
                                          <p:spTgt spid="53"/>
                                        </p:tgtEl>
                                        <p:attrNameLst>
                                          <p:attrName>style.visibility</p:attrName>
                                        </p:attrNameLst>
                                      </p:cBhvr>
                                      <p:to>
                                        <p:strVal val="visible"/>
                                      </p:to>
                                    </p:set>
                                    <p:anim calcmode="lin" valueType="num">
                                      <p:cBhvr additive="base">
                                        <p:cTn id="150" dur="750" fill="hold"/>
                                        <p:tgtEl>
                                          <p:spTgt spid="53"/>
                                        </p:tgtEl>
                                        <p:attrNameLst>
                                          <p:attrName>ppt_x</p:attrName>
                                        </p:attrNameLst>
                                      </p:cBhvr>
                                      <p:tavLst>
                                        <p:tav tm="0">
                                          <p:val>
                                            <p:strVal val="#ppt_x"/>
                                          </p:val>
                                        </p:tav>
                                        <p:tav tm="100000">
                                          <p:val>
                                            <p:strVal val="#ppt_x"/>
                                          </p:val>
                                        </p:tav>
                                      </p:tavLst>
                                    </p:anim>
                                    <p:anim calcmode="lin" valueType="num">
                                      <p:cBhvr additive="base">
                                        <p:cTn id="151" dur="750" fill="hold"/>
                                        <p:tgtEl>
                                          <p:spTgt spid="53"/>
                                        </p:tgtEl>
                                        <p:attrNameLst>
                                          <p:attrName>ppt_y</p:attrName>
                                        </p:attrNameLst>
                                      </p:cBhvr>
                                      <p:tavLst>
                                        <p:tav tm="0">
                                          <p:val>
                                            <p:strVal val="0-#ppt_h/2"/>
                                          </p:val>
                                        </p:tav>
                                        <p:tav tm="100000">
                                          <p:val>
                                            <p:strVal val="#ppt_y"/>
                                          </p:val>
                                        </p:tav>
                                      </p:tavLst>
                                    </p:anim>
                                  </p:childTnLst>
                                </p:cTn>
                              </p:par>
                              <p:par>
                                <p:cTn id="152" presetID="49" presetClass="entr" presetSubtype="0" decel="100000" fill="hold" grpId="0" nodeType="withEffect">
                                  <p:stCondLst>
                                    <p:cond delay="1100"/>
                                  </p:stCondLst>
                                  <p:childTnLst>
                                    <p:set>
                                      <p:cBhvr>
                                        <p:cTn id="153" dur="1" fill="hold">
                                          <p:stCondLst>
                                            <p:cond delay="0"/>
                                          </p:stCondLst>
                                        </p:cTn>
                                        <p:tgtEl>
                                          <p:spTgt spid="71"/>
                                        </p:tgtEl>
                                        <p:attrNameLst>
                                          <p:attrName>style.visibility</p:attrName>
                                        </p:attrNameLst>
                                      </p:cBhvr>
                                      <p:to>
                                        <p:strVal val="visible"/>
                                      </p:to>
                                    </p:set>
                                    <p:anim calcmode="lin" valueType="num">
                                      <p:cBhvr>
                                        <p:cTn id="154" dur="1000" fill="hold"/>
                                        <p:tgtEl>
                                          <p:spTgt spid="71"/>
                                        </p:tgtEl>
                                        <p:attrNameLst>
                                          <p:attrName>ppt_w</p:attrName>
                                        </p:attrNameLst>
                                      </p:cBhvr>
                                      <p:tavLst>
                                        <p:tav tm="0">
                                          <p:val>
                                            <p:fltVal val="0"/>
                                          </p:val>
                                        </p:tav>
                                        <p:tav tm="100000">
                                          <p:val>
                                            <p:strVal val="#ppt_w"/>
                                          </p:val>
                                        </p:tav>
                                      </p:tavLst>
                                    </p:anim>
                                    <p:anim calcmode="lin" valueType="num">
                                      <p:cBhvr>
                                        <p:cTn id="155" dur="1000" fill="hold"/>
                                        <p:tgtEl>
                                          <p:spTgt spid="71"/>
                                        </p:tgtEl>
                                        <p:attrNameLst>
                                          <p:attrName>ppt_h</p:attrName>
                                        </p:attrNameLst>
                                      </p:cBhvr>
                                      <p:tavLst>
                                        <p:tav tm="0">
                                          <p:val>
                                            <p:fltVal val="0"/>
                                          </p:val>
                                        </p:tav>
                                        <p:tav tm="100000">
                                          <p:val>
                                            <p:strVal val="#ppt_h"/>
                                          </p:val>
                                        </p:tav>
                                      </p:tavLst>
                                    </p:anim>
                                    <p:anim calcmode="lin" valueType="num">
                                      <p:cBhvr>
                                        <p:cTn id="156" dur="1000" fill="hold"/>
                                        <p:tgtEl>
                                          <p:spTgt spid="71"/>
                                        </p:tgtEl>
                                        <p:attrNameLst>
                                          <p:attrName>style.rotation</p:attrName>
                                        </p:attrNameLst>
                                      </p:cBhvr>
                                      <p:tavLst>
                                        <p:tav tm="0">
                                          <p:val>
                                            <p:fltVal val="360"/>
                                          </p:val>
                                        </p:tav>
                                        <p:tav tm="100000">
                                          <p:val>
                                            <p:fltVal val="0"/>
                                          </p:val>
                                        </p:tav>
                                      </p:tavLst>
                                    </p:anim>
                                    <p:animEffect transition="in" filter="fade">
                                      <p:cBhvr>
                                        <p:cTn id="157" dur="1000"/>
                                        <p:tgtEl>
                                          <p:spTgt spid="71"/>
                                        </p:tgtEl>
                                      </p:cBhvr>
                                    </p:animEffect>
                                  </p:childTnLst>
                                </p:cTn>
                              </p:par>
                              <p:par>
                                <p:cTn id="158" presetID="8" presetClass="emph" presetSubtype="0" decel="100000" fill="hold" grpId="1" nodeType="withEffect">
                                  <p:stCondLst>
                                    <p:cond delay="1100"/>
                                  </p:stCondLst>
                                  <p:childTnLst>
                                    <p:animRot by="21600000">
                                      <p:cBhvr>
                                        <p:cTn id="159" dur="1000" fill="hold"/>
                                        <p:tgtEl>
                                          <p:spTgt spid="71"/>
                                        </p:tgtEl>
                                        <p:attrNameLst>
                                          <p:attrName>r</p:attrName>
                                        </p:attrNameLst>
                                      </p:cBhvr>
                                    </p:animRot>
                                  </p:childTnLst>
                                </p:cTn>
                              </p:par>
                              <p:par>
                                <p:cTn id="160" presetID="49" presetClass="entr" presetSubtype="0" decel="100000" fill="hold" grpId="0" nodeType="withEffect">
                                  <p:stCondLst>
                                    <p:cond delay="1200"/>
                                  </p:stCondLst>
                                  <p:childTnLst>
                                    <p:set>
                                      <p:cBhvr>
                                        <p:cTn id="161" dur="1" fill="hold">
                                          <p:stCondLst>
                                            <p:cond delay="0"/>
                                          </p:stCondLst>
                                        </p:cTn>
                                        <p:tgtEl>
                                          <p:spTgt spid="72"/>
                                        </p:tgtEl>
                                        <p:attrNameLst>
                                          <p:attrName>style.visibility</p:attrName>
                                        </p:attrNameLst>
                                      </p:cBhvr>
                                      <p:to>
                                        <p:strVal val="visible"/>
                                      </p:to>
                                    </p:set>
                                    <p:anim calcmode="lin" valueType="num">
                                      <p:cBhvr>
                                        <p:cTn id="162" dur="1000" fill="hold"/>
                                        <p:tgtEl>
                                          <p:spTgt spid="72"/>
                                        </p:tgtEl>
                                        <p:attrNameLst>
                                          <p:attrName>ppt_w</p:attrName>
                                        </p:attrNameLst>
                                      </p:cBhvr>
                                      <p:tavLst>
                                        <p:tav tm="0">
                                          <p:val>
                                            <p:fltVal val="0"/>
                                          </p:val>
                                        </p:tav>
                                        <p:tav tm="100000">
                                          <p:val>
                                            <p:strVal val="#ppt_w"/>
                                          </p:val>
                                        </p:tav>
                                      </p:tavLst>
                                    </p:anim>
                                    <p:anim calcmode="lin" valueType="num">
                                      <p:cBhvr>
                                        <p:cTn id="163" dur="1000" fill="hold"/>
                                        <p:tgtEl>
                                          <p:spTgt spid="72"/>
                                        </p:tgtEl>
                                        <p:attrNameLst>
                                          <p:attrName>ppt_h</p:attrName>
                                        </p:attrNameLst>
                                      </p:cBhvr>
                                      <p:tavLst>
                                        <p:tav tm="0">
                                          <p:val>
                                            <p:fltVal val="0"/>
                                          </p:val>
                                        </p:tav>
                                        <p:tav tm="100000">
                                          <p:val>
                                            <p:strVal val="#ppt_h"/>
                                          </p:val>
                                        </p:tav>
                                      </p:tavLst>
                                    </p:anim>
                                    <p:anim calcmode="lin" valueType="num">
                                      <p:cBhvr>
                                        <p:cTn id="164" dur="1000" fill="hold"/>
                                        <p:tgtEl>
                                          <p:spTgt spid="72"/>
                                        </p:tgtEl>
                                        <p:attrNameLst>
                                          <p:attrName>style.rotation</p:attrName>
                                        </p:attrNameLst>
                                      </p:cBhvr>
                                      <p:tavLst>
                                        <p:tav tm="0">
                                          <p:val>
                                            <p:fltVal val="360"/>
                                          </p:val>
                                        </p:tav>
                                        <p:tav tm="100000">
                                          <p:val>
                                            <p:fltVal val="0"/>
                                          </p:val>
                                        </p:tav>
                                      </p:tavLst>
                                    </p:anim>
                                    <p:animEffect transition="in" filter="fade">
                                      <p:cBhvr>
                                        <p:cTn id="165" dur="1000"/>
                                        <p:tgtEl>
                                          <p:spTgt spid="72"/>
                                        </p:tgtEl>
                                      </p:cBhvr>
                                    </p:animEffect>
                                  </p:childTnLst>
                                </p:cTn>
                              </p:par>
                              <p:par>
                                <p:cTn id="166" presetID="8" presetClass="emph" presetSubtype="0" decel="100000" fill="hold" grpId="1" nodeType="withEffect">
                                  <p:stCondLst>
                                    <p:cond delay="1200"/>
                                  </p:stCondLst>
                                  <p:childTnLst>
                                    <p:animRot by="21600000">
                                      <p:cBhvr>
                                        <p:cTn id="167" dur="1000" fill="hold"/>
                                        <p:tgtEl>
                                          <p:spTgt spid="72"/>
                                        </p:tgtEl>
                                        <p:attrNameLst>
                                          <p:attrName>r</p:attrName>
                                        </p:attrNameLst>
                                      </p:cBhvr>
                                    </p:animRot>
                                  </p:childTnLst>
                                </p:cTn>
                              </p:par>
                              <p:par>
                                <p:cTn id="168" presetID="49" presetClass="entr" presetSubtype="0" decel="100000" fill="hold" grpId="0" nodeType="withEffect">
                                  <p:stCondLst>
                                    <p:cond delay="1300"/>
                                  </p:stCondLst>
                                  <p:childTnLst>
                                    <p:set>
                                      <p:cBhvr>
                                        <p:cTn id="169" dur="1" fill="hold">
                                          <p:stCondLst>
                                            <p:cond delay="0"/>
                                          </p:stCondLst>
                                        </p:cTn>
                                        <p:tgtEl>
                                          <p:spTgt spid="73"/>
                                        </p:tgtEl>
                                        <p:attrNameLst>
                                          <p:attrName>style.visibility</p:attrName>
                                        </p:attrNameLst>
                                      </p:cBhvr>
                                      <p:to>
                                        <p:strVal val="visible"/>
                                      </p:to>
                                    </p:set>
                                    <p:anim calcmode="lin" valueType="num">
                                      <p:cBhvr>
                                        <p:cTn id="170" dur="1000" fill="hold"/>
                                        <p:tgtEl>
                                          <p:spTgt spid="73"/>
                                        </p:tgtEl>
                                        <p:attrNameLst>
                                          <p:attrName>ppt_w</p:attrName>
                                        </p:attrNameLst>
                                      </p:cBhvr>
                                      <p:tavLst>
                                        <p:tav tm="0">
                                          <p:val>
                                            <p:fltVal val="0"/>
                                          </p:val>
                                        </p:tav>
                                        <p:tav tm="100000">
                                          <p:val>
                                            <p:strVal val="#ppt_w"/>
                                          </p:val>
                                        </p:tav>
                                      </p:tavLst>
                                    </p:anim>
                                    <p:anim calcmode="lin" valueType="num">
                                      <p:cBhvr>
                                        <p:cTn id="171" dur="1000" fill="hold"/>
                                        <p:tgtEl>
                                          <p:spTgt spid="73"/>
                                        </p:tgtEl>
                                        <p:attrNameLst>
                                          <p:attrName>ppt_h</p:attrName>
                                        </p:attrNameLst>
                                      </p:cBhvr>
                                      <p:tavLst>
                                        <p:tav tm="0">
                                          <p:val>
                                            <p:fltVal val="0"/>
                                          </p:val>
                                        </p:tav>
                                        <p:tav tm="100000">
                                          <p:val>
                                            <p:strVal val="#ppt_h"/>
                                          </p:val>
                                        </p:tav>
                                      </p:tavLst>
                                    </p:anim>
                                    <p:anim calcmode="lin" valueType="num">
                                      <p:cBhvr>
                                        <p:cTn id="172" dur="1000" fill="hold"/>
                                        <p:tgtEl>
                                          <p:spTgt spid="73"/>
                                        </p:tgtEl>
                                        <p:attrNameLst>
                                          <p:attrName>style.rotation</p:attrName>
                                        </p:attrNameLst>
                                      </p:cBhvr>
                                      <p:tavLst>
                                        <p:tav tm="0">
                                          <p:val>
                                            <p:fltVal val="360"/>
                                          </p:val>
                                        </p:tav>
                                        <p:tav tm="100000">
                                          <p:val>
                                            <p:fltVal val="0"/>
                                          </p:val>
                                        </p:tav>
                                      </p:tavLst>
                                    </p:anim>
                                    <p:animEffect transition="in" filter="fade">
                                      <p:cBhvr>
                                        <p:cTn id="173" dur="1000"/>
                                        <p:tgtEl>
                                          <p:spTgt spid="73"/>
                                        </p:tgtEl>
                                      </p:cBhvr>
                                    </p:animEffect>
                                  </p:childTnLst>
                                </p:cTn>
                              </p:par>
                              <p:par>
                                <p:cTn id="174" presetID="8" presetClass="emph" presetSubtype="0" decel="100000" fill="hold" grpId="1" nodeType="withEffect">
                                  <p:stCondLst>
                                    <p:cond delay="1300"/>
                                  </p:stCondLst>
                                  <p:childTnLst>
                                    <p:animRot by="21600000">
                                      <p:cBhvr>
                                        <p:cTn id="175" dur="1000" fill="hold"/>
                                        <p:tgtEl>
                                          <p:spTgt spid="73"/>
                                        </p:tgtEl>
                                        <p:attrNameLst>
                                          <p:attrName>r</p:attrName>
                                        </p:attrNameLst>
                                      </p:cBhvr>
                                    </p:animRot>
                                  </p:childTnLst>
                                </p:cTn>
                              </p:par>
                              <p:par>
                                <p:cTn id="176" presetID="49" presetClass="entr" presetSubtype="0" decel="100000" fill="hold" grpId="0" nodeType="withEffect">
                                  <p:stCondLst>
                                    <p:cond delay="1400"/>
                                  </p:stCondLst>
                                  <p:childTnLst>
                                    <p:set>
                                      <p:cBhvr>
                                        <p:cTn id="177" dur="1" fill="hold">
                                          <p:stCondLst>
                                            <p:cond delay="0"/>
                                          </p:stCondLst>
                                        </p:cTn>
                                        <p:tgtEl>
                                          <p:spTgt spid="74"/>
                                        </p:tgtEl>
                                        <p:attrNameLst>
                                          <p:attrName>style.visibility</p:attrName>
                                        </p:attrNameLst>
                                      </p:cBhvr>
                                      <p:to>
                                        <p:strVal val="visible"/>
                                      </p:to>
                                    </p:set>
                                    <p:anim calcmode="lin" valueType="num">
                                      <p:cBhvr>
                                        <p:cTn id="178" dur="1000" fill="hold"/>
                                        <p:tgtEl>
                                          <p:spTgt spid="74"/>
                                        </p:tgtEl>
                                        <p:attrNameLst>
                                          <p:attrName>ppt_w</p:attrName>
                                        </p:attrNameLst>
                                      </p:cBhvr>
                                      <p:tavLst>
                                        <p:tav tm="0">
                                          <p:val>
                                            <p:fltVal val="0"/>
                                          </p:val>
                                        </p:tav>
                                        <p:tav tm="100000">
                                          <p:val>
                                            <p:strVal val="#ppt_w"/>
                                          </p:val>
                                        </p:tav>
                                      </p:tavLst>
                                    </p:anim>
                                    <p:anim calcmode="lin" valueType="num">
                                      <p:cBhvr>
                                        <p:cTn id="179" dur="1000" fill="hold"/>
                                        <p:tgtEl>
                                          <p:spTgt spid="74"/>
                                        </p:tgtEl>
                                        <p:attrNameLst>
                                          <p:attrName>ppt_h</p:attrName>
                                        </p:attrNameLst>
                                      </p:cBhvr>
                                      <p:tavLst>
                                        <p:tav tm="0">
                                          <p:val>
                                            <p:fltVal val="0"/>
                                          </p:val>
                                        </p:tav>
                                        <p:tav tm="100000">
                                          <p:val>
                                            <p:strVal val="#ppt_h"/>
                                          </p:val>
                                        </p:tav>
                                      </p:tavLst>
                                    </p:anim>
                                    <p:anim calcmode="lin" valueType="num">
                                      <p:cBhvr>
                                        <p:cTn id="180" dur="1000" fill="hold"/>
                                        <p:tgtEl>
                                          <p:spTgt spid="74"/>
                                        </p:tgtEl>
                                        <p:attrNameLst>
                                          <p:attrName>style.rotation</p:attrName>
                                        </p:attrNameLst>
                                      </p:cBhvr>
                                      <p:tavLst>
                                        <p:tav tm="0">
                                          <p:val>
                                            <p:fltVal val="360"/>
                                          </p:val>
                                        </p:tav>
                                        <p:tav tm="100000">
                                          <p:val>
                                            <p:fltVal val="0"/>
                                          </p:val>
                                        </p:tav>
                                      </p:tavLst>
                                    </p:anim>
                                    <p:animEffect transition="in" filter="fade">
                                      <p:cBhvr>
                                        <p:cTn id="181" dur="1000"/>
                                        <p:tgtEl>
                                          <p:spTgt spid="74"/>
                                        </p:tgtEl>
                                      </p:cBhvr>
                                    </p:animEffect>
                                  </p:childTnLst>
                                </p:cTn>
                              </p:par>
                              <p:par>
                                <p:cTn id="182" presetID="8" presetClass="emph" presetSubtype="0" decel="100000" fill="hold" grpId="1" nodeType="withEffect">
                                  <p:stCondLst>
                                    <p:cond delay="1400"/>
                                  </p:stCondLst>
                                  <p:childTnLst>
                                    <p:animRot by="21600000">
                                      <p:cBhvr>
                                        <p:cTn id="183" dur="1000" fill="hold"/>
                                        <p:tgtEl>
                                          <p:spTgt spid="74"/>
                                        </p:tgtEl>
                                        <p:attrNameLst>
                                          <p:attrName>r</p:attrName>
                                        </p:attrNameLst>
                                      </p:cBhvr>
                                    </p:animRot>
                                  </p:childTnLst>
                                </p:cTn>
                              </p:par>
                              <p:par>
                                <p:cTn id="184" presetID="49" presetClass="entr" presetSubtype="0" decel="100000" fill="hold" grpId="0" nodeType="withEffect">
                                  <p:stCondLst>
                                    <p:cond delay="1900"/>
                                  </p:stCondLst>
                                  <p:childTnLst>
                                    <p:set>
                                      <p:cBhvr>
                                        <p:cTn id="185" dur="1" fill="hold">
                                          <p:stCondLst>
                                            <p:cond delay="0"/>
                                          </p:stCondLst>
                                        </p:cTn>
                                        <p:tgtEl>
                                          <p:spTgt spid="314"/>
                                        </p:tgtEl>
                                        <p:attrNameLst>
                                          <p:attrName>style.visibility</p:attrName>
                                        </p:attrNameLst>
                                      </p:cBhvr>
                                      <p:to>
                                        <p:strVal val="visible"/>
                                      </p:to>
                                    </p:set>
                                    <p:anim calcmode="lin" valueType="num">
                                      <p:cBhvr>
                                        <p:cTn id="186" dur="1000" fill="hold"/>
                                        <p:tgtEl>
                                          <p:spTgt spid="314"/>
                                        </p:tgtEl>
                                        <p:attrNameLst>
                                          <p:attrName>ppt_w</p:attrName>
                                        </p:attrNameLst>
                                      </p:cBhvr>
                                      <p:tavLst>
                                        <p:tav tm="0">
                                          <p:val>
                                            <p:fltVal val="0"/>
                                          </p:val>
                                        </p:tav>
                                        <p:tav tm="100000">
                                          <p:val>
                                            <p:strVal val="#ppt_w"/>
                                          </p:val>
                                        </p:tav>
                                      </p:tavLst>
                                    </p:anim>
                                    <p:anim calcmode="lin" valueType="num">
                                      <p:cBhvr>
                                        <p:cTn id="187" dur="1000" fill="hold"/>
                                        <p:tgtEl>
                                          <p:spTgt spid="314"/>
                                        </p:tgtEl>
                                        <p:attrNameLst>
                                          <p:attrName>ppt_h</p:attrName>
                                        </p:attrNameLst>
                                      </p:cBhvr>
                                      <p:tavLst>
                                        <p:tav tm="0">
                                          <p:val>
                                            <p:fltVal val="0"/>
                                          </p:val>
                                        </p:tav>
                                        <p:tav tm="100000">
                                          <p:val>
                                            <p:strVal val="#ppt_h"/>
                                          </p:val>
                                        </p:tav>
                                      </p:tavLst>
                                    </p:anim>
                                    <p:anim calcmode="lin" valueType="num">
                                      <p:cBhvr>
                                        <p:cTn id="188" dur="1000" fill="hold"/>
                                        <p:tgtEl>
                                          <p:spTgt spid="314"/>
                                        </p:tgtEl>
                                        <p:attrNameLst>
                                          <p:attrName>style.rotation</p:attrName>
                                        </p:attrNameLst>
                                      </p:cBhvr>
                                      <p:tavLst>
                                        <p:tav tm="0">
                                          <p:val>
                                            <p:fltVal val="360"/>
                                          </p:val>
                                        </p:tav>
                                        <p:tav tm="100000">
                                          <p:val>
                                            <p:fltVal val="0"/>
                                          </p:val>
                                        </p:tav>
                                      </p:tavLst>
                                    </p:anim>
                                    <p:animEffect transition="in" filter="fade">
                                      <p:cBhvr>
                                        <p:cTn id="189" dur="1000"/>
                                        <p:tgtEl>
                                          <p:spTgt spid="314"/>
                                        </p:tgtEl>
                                      </p:cBhvr>
                                    </p:animEffect>
                                  </p:childTnLst>
                                </p:cTn>
                              </p:par>
                              <p:par>
                                <p:cTn id="190" presetID="8" presetClass="emph" presetSubtype="0" decel="100000" fill="hold" grpId="1" nodeType="withEffect">
                                  <p:stCondLst>
                                    <p:cond delay="1900"/>
                                  </p:stCondLst>
                                  <p:childTnLst>
                                    <p:animRot by="21600000">
                                      <p:cBhvr>
                                        <p:cTn id="191" dur="1000" fill="hold"/>
                                        <p:tgtEl>
                                          <p:spTgt spid="314"/>
                                        </p:tgtEl>
                                        <p:attrNameLst>
                                          <p:attrName>r</p:attrName>
                                        </p:attrNameLst>
                                      </p:cBhvr>
                                    </p:animRot>
                                  </p:childTnLst>
                                </p:cTn>
                              </p:par>
                              <p:par>
                                <p:cTn id="192" presetID="49" presetClass="entr" presetSubtype="0" decel="100000" fill="hold" grpId="0" nodeType="withEffect">
                                  <p:stCondLst>
                                    <p:cond delay="1800"/>
                                  </p:stCondLst>
                                  <p:childTnLst>
                                    <p:set>
                                      <p:cBhvr>
                                        <p:cTn id="193" dur="1" fill="hold">
                                          <p:stCondLst>
                                            <p:cond delay="0"/>
                                          </p:stCondLst>
                                        </p:cTn>
                                        <p:tgtEl>
                                          <p:spTgt spid="75"/>
                                        </p:tgtEl>
                                        <p:attrNameLst>
                                          <p:attrName>style.visibility</p:attrName>
                                        </p:attrNameLst>
                                      </p:cBhvr>
                                      <p:to>
                                        <p:strVal val="visible"/>
                                      </p:to>
                                    </p:set>
                                    <p:anim calcmode="lin" valueType="num">
                                      <p:cBhvr>
                                        <p:cTn id="194" dur="1000" fill="hold"/>
                                        <p:tgtEl>
                                          <p:spTgt spid="75"/>
                                        </p:tgtEl>
                                        <p:attrNameLst>
                                          <p:attrName>ppt_w</p:attrName>
                                        </p:attrNameLst>
                                      </p:cBhvr>
                                      <p:tavLst>
                                        <p:tav tm="0">
                                          <p:val>
                                            <p:fltVal val="0"/>
                                          </p:val>
                                        </p:tav>
                                        <p:tav tm="100000">
                                          <p:val>
                                            <p:strVal val="#ppt_w"/>
                                          </p:val>
                                        </p:tav>
                                      </p:tavLst>
                                    </p:anim>
                                    <p:anim calcmode="lin" valueType="num">
                                      <p:cBhvr>
                                        <p:cTn id="195" dur="1000" fill="hold"/>
                                        <p:tgtEl>
                                          <p:spTgt spid="75"/>
                                        </p:tgtEl>
                                        <p:attrNameLst>
                                          <p:attrName>ppt_h</p:attrName>
                                        </p:attrNameLst>
                                      </p:cBhvr>
                                      <p:tavLst>
                                        <p:tav tm="0">
                                          <p:val>
                                            <p:fltVal val="0"/>
                                          </p:val>
                                        </p:tav>
                                        <p:tav tm="100000">
                                          <p:val>
                                            <p:strVal val="#ppt_h"/>
                                          </p:val>
                                        </p:tav>
                                      </p:tavLst>
                                    </p:anim>
                                    <p:anim calcmode="lin" valueType="num">
                                      <p:cBhvr>
                                        <p:cTn id="196" dur="1000" fill="hold"/>
                                        <p:tgtEl>
                                          <p:spTgt spid="75"/>
                                        </p:tgtEl>
                                        <p:attrNameLst>
                                          <p:attrName>style.rotation</p:attrName>
                                        </p:attrNameLst>
                                      </p:cBhvr>
                                      <p:tavLst>
                                        <p:tav tm="0">
                                          <p:val>
                                            <p:fltVal val="360"/>
                                          </p:val>
                                        </p:tav>
                                        <p:tav tm="100000">
                                          <p:val>
                                            <p:fltVal val="0"/>
                                          </p:val>
                                        </p:tav>
                                      </p:tavLst>
                                    </p:anim>
                                    <p:animEffect transition="in" filter="fade">
                                      <p:cBhvr>
                                        <p:cTn id="197" dur="1000"/>
                                        <p:tgtEl>
                                          <p:spTgt spid="75"/>
                                        </p:tgtEl>
                                      </p:cBhvr>
                                    </p:animEffect>
                                  </p:childTnLst>
                                </p:cTn>
                              </p:par>
                              <p:par>
                                <p:cTn id="198" presetID="8" presetClass="emph" presetSubtype="0" decel="100000" fill="hold" grpId="1" nodeType="withEffect">
                                  <p:stCondLst>
                                    <p:cond delay="1800"/>
                                  </p:stCondLst>
                                  <p:childTnLst>
                                    <p:animRot by="21600000">
                                      <p:cBhvr>
                                        <p:cTn id="199" dur="1000" fill="hold"/>
                                        <p:tgtEl>
                                          <p:spTgt spid="75"/>
                                        </p:tgtEl>
                                        <p:attrNameLst>
                                          <p:attrName>r</p:attrName>
                                        </p:attrNameLst>
                                      </p:cBhvr>
                                    </p:animRot>
                                  </p:childTnLst>
                                </p:cTn>
                              </p:par>
                              <p:par>
                                <p:cTn id="200" presetID="49" presetClass="entr" presetSubtype="0" decel="100000" fill="hold" grpId="0" nodeType="withEffect">
                                  <p:stCondLst>
                                    <p:cond delay="1700"/>
                                  </p:stCondLst>
                                  <p:childTnLst>
                                    <p:set>
                                      <p:cBhvr>
                                        <p:cTn id="201" dur="1" fill="hold">
                                          <p:stCondLst>
                                            <p:cond delay="0"/>
                                          </p:stCondLst>
                                        </p:cTn>
                                        <p:tgtEl>
                                          <p:spTgt spid="76"/>
                                        </p:tgtEl>
                                        <p:attrNameLst>
                                          <p:attrName>style.visibility</p:attrName>
                                        </p:attrNameLst>
                                      </p:cBhvr>
                                      <p:to>
                                        <p:strVal val="visible"/>
                                      </p:to>
                                    </p:set>
                                    <p:anim calcmode="lin" valueType="num">
                                      <p:cBhvr>
                                        <p:cTn id="202" dur="1000" fill="hold"/>
                                        <p:tgtEl>
                                          <p:spTgt spid="76"/>
                                        </p:tgtEl>
                                        <p:attrNameLst>
                                          <p:attrName>ppt_w</p:attrName>
                                        </p:attrNameLst>
                                      </p:cBhvr>
                                      <p:tavLst>
                                        <p:tav tm="0">
                                          <p:val>
                                            <p:fltVal val="0"/>
                                          </p:val>
                                        </p:tav>
                                        <p:tav tm="100000">
                                          <p:val>
                                            <p:strVal val="#ppt_w"/>
                                          </p:val>
                                        </p:tav>
                                      </p:tavLst>
                                    </p:anim>
                                    <p:anim calcmode="lin" valueType="num">
                                      <p:cBhvr>
                                        <p:cTn id="203" dur="1000" fill="hold"/>
                                        <p:tgtEl>
                                          <p:spTgt spid="76"/>
                                        </p:tgtEl>
                                        <p:attrNameLst>
                                          <p:attrName>ppt_h</p:attrName>
                                        </p:attrNameLst>
                                      </p:cBhvr>
                                      <p:tavLst>
                                        <p:tav tm="0">
                                          <p:val>
                                            <p:fltVal val="0"/>
                                          </p:val>
                                        </p:tav>
                                        <p:tav tm="100000">
                                          <p:val>
                                            <p:strVal val="#ppt_h"/>
                                          </p:val>
                                        </p:tav>
                                      </p:tavLst>
                                    </p:anim>
                                    <p:anim calcmode="lin" valueType="num">
                                      <p:cBhvr>
                                        <p:cTn id="204" dur="1000" fill="hold"/>
                                        <p:tgtEl>
                                          <p:spTgt spid="76"/>
                                        </p:tgtEl>
                                        <p:attrNameLst>
                                          <p:attrName>style.rotation</p:attrName>
                                        </p:attrNameLst>
                                      </p:cBhvr>
                                      <p:tavLst>
                                        <p:tav tm="0">
                                          <p:val>
                                            <p:fltVal val="360"/>
                                          </p:val>
                                        </p:tav>
                                        <p:tav tm="100000">
                                          <p:val>
                                            <p:fltVal val="0"/>
                                          </p:val>
                                        </p:tav>
                                      </p:tavLst>
                                    </p:anim>
                                    <p:animEffect transition="in" filter="fade">
                                      <p:cBhvr>
                                        <p:cTn id="205" dur="1000"/>
                                        <p:tgtEl>
                                          <p:spTgt spid="76"/>
                                        </p:tgtEl>
                                      </p:cBhvr>
                                    </p:animEffect>
                                  </p:childTnLst>
                                </p:cTn>
                              </p:par>
                              <p:par>
                                <p:cTn id="206" presetID="8" presetClass="emph" presetSubtype="0" decel="100000" fill="hold" grpId="1" nodeType="withEffect">
                                  <p:stCondLst>
                                    <p:cond delay="1700"/>
                                  </p:stCondLst>
                                  <p:childTnLst>
                                    <p:animRot by="21600000">
                                      <p:cBhvr>
                                        <p:cTn id="207" dur="1000" fill="hold"/>
                                        <p:tgtEl>
                                          <p:spTgt spid="76"/>
                                        </p:tgtEl>
                                        <p:attrNameLst>
                                          <p:attrName>r</p:attrName>
                                        </p:attrNameLst>
                                      </p:cBhvr>
                                    </p:animRot>
                                  </p:childTnLst>
                                </p:cTn>
                              </p:par>
                              <p:par>
                                <p:cTn id="208" presetID="49" presetClass="entr" presetSubtype="0" decel="100000" fill="hold" grpId="0" nodeType="withEffect">
                                  <p:stCondLst>
                                    <p:cond delay="1600"/>
                                  </p:stCondLst>
                                  <p:childTnLst>
                                    <p:set>
                                      <p:cBhvr>
                                        <p:cTn id="209" dur="1" fill="hold">
                                          <p:stCondLst>
                                            <p:cond delay="0"/>
                                          </p:stCondLst>
                                        </p:cTn>
                                        <p:tgtEl>
                                          <p:spTgt spid="77"/>
                                        </p:tgtEl>
                                        <p:attrNameLst>
                                          <p:attrName>style.visibility</p:attrName>
                                        </p:attrNameLst>
                                      </p:cBhvr>
                                      <p:to>
                                        <p:strVal val="visible"/>
                                      </p:to>
                                    </p:set>
                                    <p:anim calcmode="lin" valueType="num">
                                      <p:cBhvr>
                                        <p:cTn id="210" dur="1000" fill="hold"/>
                                        <p:tgtEl>
                                          <p:spTgt spid="77"/>
                                        </p:tgtEl>
                                        <p:attrNameLst>
                                          <p:attrName>ppt_w</p:attrName>
                                        </p:attrNameLst>
                                      </p:cBhvr>
                                      <p:tavLst>
                                        <p:tav tm="0">
                                          <p:val>
                                            <p:fltVal val="0"/>
                                          </p:val>
                                        </p:tav>
                                        <p:tav tm="100000">
                                          <p:val>
                                            <p:strVal val="#ppt_w"/>
                                          </p:val>
                                        </p:tav>
                                      </p:tavLst>
                                    </p:anim>
                                    <p:anim calcmode="lin" valueType="num">
                                      <p:cBhvr>
                                        <p:cTn id="211" dur="1000" fill="hold"/>
                                        <p:tgtEl>
                                          <p:spTgt spid="77"/>
                                        </p:tgtEl>
                                        <p:attrNameLst>
                                          <p:attrName>ppt_h</p:attrName>
                                        </p:attrNameLst>
                                      </p:cBhvr>
                                      <p:tavLst>
                                        <p:tav tm="0">
                                          <p:val>
                                            <p:fltVal val="0"/>
                                          </p:val>
                                        </p:tav>
                                        <p:tav tm="100000">
                                          <p:val>
                                            <p:strVal val="#ppt_h"/>
                                          </p:val>
                                        </p:tav>
                                      </p:tavLst>
                                    </p:anim>
                                    <p:anim calcmode="lin" valueType="num">
                                      <p:cBhvr>
                                        <p:cTn id="212" dur="1000" fill="hold"/>
                                        <p:tgtEl>
                                          <p:spTgt spid="77"/>
                                        </p:tgtEl>
                                        <p:attrNameLst>
                                          <p:attrName>style.rotation</p:attrName>
                                        </p:attrNameLst>
                                      </p:cBhvr>
                                      <p:tavLst>
                                        <p:tav tm="0">
                                          <p:val>
                                            <p:fltVal val="360"/>
                                          </p:val>
                                        </p:tav>
                                        <p:tav tm="100000">
                                          <p:val>
                                            <p:fltVal val="0"/>
                                          </p:val>
                                        </p:tav>
                                      </p:tavLst>
                                    </p:anim>
                                    <p:animEffect transition="in" filter="fade">
                                      <p:cBhvr>
                                        <p:cTn id="213" dur="1000"/>
                                        <p:tgtEl>
                                          <p:spTgt spid="77"/>
                                        </p:tgtEl>
                                      </p:cBhvr>
                                    </p:animEffect>
                                  </p:childTnLst>
                                </p:cTn>
                              </p:par>
                              <p:par>
                                <p:cTn id="214" presetID="8" presetClass="emph" presetSubtype="0" decel="100000" fill="hold" grpId="1" nodeType="withEffect">
                                  <p:stCondLst>
                                    <p:cond delay="1600"/>
                                  </p:stCondLst>
                                  <p:childTnLst>
                                    <p:animRot by="21600000">
                                      <p:cBhvr>
                                        <p:cTn id="215" dur="1000" fill="hold"/>
                                        <p:tgtEl>
                                          <p:spTgt spid="77"/>
                                        </p:tgtEl>
                                        <p:attrNameLst>
                                          <p:attrName>r</p:attrName>
                                        </p:attrNameLst>
                                      </p:cBhvr>
                                    </p:animRot>
                                  </p:childTnLst>
                                </p:cTn>
                              </p:par>
                              <p:par>
                                <p:cTn id="216" presetID="49" presetClass="entr" presetSubtype="0" decel="100000" fill="hold" grpId="0" nodeType="withEffect">
                                  <p:stCondLst>
                                    <p:cond delay="1500"/>
                                  </p:stCondLst>
                                  <p:childTnLst>
                                    <p:set>
                                      <p:cBhvr>
                                        <p:cTn id="217" dur="1" fill="hold">
                                          <p:stCondLst>
                                            <p:cond delay="0"/>
                                          </p:stCondLst>
                                        </p:cTn>
                                        <p:tgtEl>
                                          <p:spTgt spid="78"/>
                                        </p:tgtEl>
                                        <p:attrNameLst>
                                          <p:attrName>style.visibility</p:attrName>
                                        </p:attrNameLst>
                                      </p:cBhvr>
                                      <p:to>
                                        <p:strVal val="visible"/>
                                      </p:to>
                                    </p:set>
                                    <p:anim calcmode="lin" valueType="num">
                                      <p:cBhvr>
                                        <p:cTn id="218" dur="1000" fill="hold"/>
                                        <p:tgtEl>
                                          <p:spTgt spid="78"/>
                                        </p:tgtEl>
                                        <p:attrNameLst>
                                          <p:attrName>ppt_w</p:attrName>
                                        </p:attrNameLst>
                                      </p:cBhvr>
                                      <p:tavLst>
                                        <p:tav tm="0">
                                          <p:val>
                                            <p:fltVal val="0"/>
                                          </p:val>
                                        </p:tav>
                                        <p:tav tm="100000">
                                          <p:val>
                                            <p:strVal val="#ppt_w"/>
                                          </p:val>
                                        </p:tav>
                                      </p:tavLst>
                                    </p:anim>
                                    <p:anim calcmode="lin" valueType="num">
                                      <p:cBhvr>
                                        <p:cTn id="219" dur="1000" fill="hold"/>
                                        <p:tgtEl>
                                          <p:spTgt spid="78"/>
                                        </p:tgtEl>
                                        <p:attrNameLst>
                                          <p:attrName>ppt_h</p:attrName>
                                        </p:attrNameLst>
                                      </p:cBhvr>
                                      <p:tavLst>
                                        <p:tav tm="0">
                                          <p:val>
                                            <p:fltVal val="0"/>
                                          </p:val>
                                        </p:tav>
                                        <p:tav tm="100000">
                                          <p:val>
                                            <p:strVal val="#ppt_h"/>
                                          </p:val>
                                        </p:tav>
                                      </p:tavLst>
                                    </p:anim>
                                    <p:anim calcmode="lin" valueType="num">
                                      <p:cBhvr>
                                        <p:cTn id="220" dur="1000" fill="hold"/>
                                        <p:tgtEl>
                                          <p:spTgt spid="78"/>
                                        </p:tgtEl>
                                        <p:attrNameLst>
                                          <p:attrName>style.rotation</p:attrName>
                                        </p:attrNameLst>
                                      </p:cBhvr>
                                      <p:tavLst>
                                        <p:tav tm="0">
                                          <p:val>
                                            <p:fltVal val="360"/>
                                          </p:val>
                                        </p:tav>
                                        <p:tav tm="100000">
                                          <p:val>
                                            <p:fltVal val="0"/>
                                          </p:val>
                                        </p:tav>
                                      </p:tavLst>
                                    </p:anim>
                                    <p:animEffect transition="in" filter="fade">
                                      <p:cBhvr>
                                        <p:cTn id="221" dur="1000"/>
                                        <p:tgtEl>
                                          <p:spTgt spid="78"/>
                                        </p:tgtEl>
                                      </p:cBhvr>
                                    </p:animEffect>
                                  </p:childTnLst>
                                </p:cTn>
                              </p:par>
                              <p:par>
                                <p:cTn id="222" presetID="8" presetClass="emph" presetSubtype="0" decel="100000" fill="hold" grpId="1" nodeType="withEffect">
                                  <p:stCondLst>
                                    <p:cond delay="1500"/>
                                  </p:stCondLst>
                                  <p:childTnLst>
                                    <p:animRot by="21600000">
                                      <p:cBhvr>
                                        <p:cTn id="223" dur="1000" fill="hold"/>
                                        <p:tgtEl>
                                          <p:spTgt spid="78"/>
                                        </p:tgtEl>
                                        <p:attrNameLst>
                                          <p:attrName>r</p:attrName>
                                        </p:attrNameLst>
                                      </p:cBhvr>
                                    </p:animRot>
                                  </p:childTnLst>
                                </p:cTn>
                              </p:par>
                              <p:par>
                                <p:cTn id="224" presetID="10" presetClass="entr" presetSubtype="0" fill="hold" nodeType="withEffect">
                                  <p:stCondLst>
                                    <p:cond delay="0"/>
                                  </p:stCondLst>
                                  <p:childTnLst>
                                    <p:set>
                                      <p:cBhvr>
                                        <p:cTn id="225" dur="1" fill="hold">
                                          <p:stCondLst>
                                            <p:cond delay="0"/>
                                          </p:stCondLst>
                                        </p:cTn>
                                        <p:tgtEl>
                                          <p:spTgt spid="45"/>
                                        </p:tgtEl>
                                        <p:attrNameLst>
                                          <p:attrName>style.visibility</p:attrName>
                                        </p:attrNameLst>
                                      </p:cBhvr>
                                      <p:to>
                                        <p:strVal val="visible"/>
                                      </p:to>
                                    </p:set>
                                    <p:animEffect transition="in" filter="fade">
                                      <p:cBhvr>
                                        <p:cTn id="226" dur="750"/>
                                        <p:tgtEl>
                                          <p:spTgt spid="45"/>
                                        </p:tgtEl>
                                      </p:cBhvr>
                                    </p:animEffect>
                                  </p:childTnLst>
                                </p:cTn>
                              </p:par>
                              <p:par>
                                <p:cTn id="227" presetID="6" presetClass="emph" presetSubtype="0" fill="hold" nodeType="withEffect">
                                  <p:stCondLst>
                                    <p:cond delay="0"/>
                                  </p:stCondLst>
                                  <p:childTnLst>
                                    <p:animScale>
                                      <p:cBhvr>
                                        <p:cTn id="228" dur="10" fill="hold"/>
                                        <p:tgtEl>
                                          <p:spTgt spid="45"/>
                                        </p:tgtEl>
                                      </p:cBhvr>
                                      <p:by x="150000" y="150000"/>
                                    </p:animScale>
                                  </p:childTnLst>
                                </p:cTn>
                              </p:par>
                              <p:par>
                                <p:cTn id="229" presetID="6" presetClass="emph" presetSubtype="0" decel="100000" fill="hold" nodeType="withEffect">
                                  <p:stCondLst>
                                    <p:cond delay="0"/>
                                  </p:stCondLst>
                                  <p:childTnLst>
                                    <p:animScale>
                                      <p:cBhvr>
                                        <p:cTn id="230" dur="2000" fill="hold"/>
                                        <p:tgtEl>
                                          <p:spTgt spid="45"/>
                                        </p:tgtEl>
                                      </p:cBhvr>
                                      <p:by x="66700" y="66700"/>
                                    </p:animScale>
                                  </p:childTnLst>
                                </p:cTn>
                              </p:par>
                              <p:par>
                                <p:cTn id="231" presetID="10" presetClass="entr" presetSubtype="0" fill="hold" grpId="0" nodeType="withEffect">
                                  <p:stCondLst>
                                    <p:cond delay="1300"/>
                                  </p:stCondLst>
                                  <p:childTnLst>
                                    <p:set>
                                      <p:cBhvr>
                                        <p:cTn id="232" dur="1" fill="hold">
                                          <p:stCondLst>
                                            <p:cond delay="0"/>
                                          </p:stCondLst>
                                        </p:cTn>
                                        <p:tgtEl>
                                          <p:spTgt spid="46"/>
                                        </p:tgtEl>
                                        <p:attrNameLst>
                                          <p:attrName>style.visibility</p:attrName>
                                        </p:attrNameLst>
                                      </p:cBhvr>
                                      <p:to>
                                        <p:strVal val="visible"/>
                                      </p:to>
                                    </p:set>
                                    <p:animEffect transition="in" filter="fade">
                                      <p:cBhvr>
                                        <p:cTn id="233" dur="500"/>
                                        <p:tgtEl>
                                          <p:spTgt spid="46"/>
                                        </p:tgtEl>
                                      </p:cBhvr>
                                    </p:animEffect>
                                  </p:childTnLst>
                                </p:cTn>
                              </p:par>
                              <p:par>
                                <p:cTn id="234" presetID="42" presetClass="path" presetSubtype="0" decel="100000" fill="hold" grpId="1" nodeType="withEffect">
                                  <p:stCondLst>
                                    <p:cond delay="1300"/>
                                  </p:stCondLst>
                                  <p:childTnLst>
                                    <p:animMotion origin="layout" path="M 2.29167E-6 0.04815 L 2.29167E-6 2.22222E-6 " pathEditMode="relative" rAng="0" ptsTypes="AA">
                                      <p:cBhvr>
                                        <p:cTn id="235" dur="1000" fill="hold"/>
                                        <p:tgtEl>
                                          <p:spTgt spid="46"/>
                                        </p:tgtEl>
                                        <p:attrNameLst>
                                          <p:attrName>ppt_x</p:attrName>
                                          <p:attrName>ppt_y</p:attrName>
                                        </p:attrNameLst>
                                      </p:cBhvr>
                                      <p:rCtr x="0" y="-2407"/>
                                    </p:animMotion>
                                  </p:childTnLst>
                                </p:cTn>
                              </p:par>
                              <p:par>
                                <p:cTn id="236" presetID="49" presetClass="entr" presetSubtype="0" decel="100000" fill="hold" grpId="0" nodeType="withEffect">
                                  <p:stCondLst>
                                    <p:cond delay="1400"/>
                                  </p:stCondLst>
                                  <p:childTnLst>
                                    <p:set>
                                      <p:cBhvr>
                                        <p:cTn id="237" dur="1" fill="hold">
                                          <p:stCondLst>
                                            <p:cond delay="0"/>
                                          </p:stCondLst>
                                        </p:cTn>
                                        <p:tgtEl>
                                          <p:spTgt spid="47"/>
                                        </p:tgtEl>
                                        <p:attrNameLst>
                                          <p:attrName>style.visibility</p:attrName>
                                        </p:attrNameLst>
                                      </p:cBhvr>
                                      <p:to>
                                        <p:strVal val="visible"/>
                                      </p:to>
                                    </p:set>
                                    <p:anim calcmode="lin" valueType="num">
                                      <p:cBhvr>
                                        <p:cTn id="238" dur="1000" fill="hold"/>
                                        <p:tgtEl>
                                          <p:spTgt spid="47"/>
                                        </p:tgtEl>
                                        <p:attrNameLst>
                                          <p:attrName>ppt_w</p:attrName>
                                        </p:attrNameLst>
                                      </p:cBhvr>
                                      <p:tavLst>
                                        <p:tav tm="0">
                                          <p:val>
                                            <p:fltVal val="0"/>
                                          </p:val>
                                        </p:tav>
                                        <p:tav tm="100000">
                                          <p:val>
                                            <p:strVal val="#ppt_w"/>
                                          </p:val>
                                        </p:tav>
                                      </p:tavLst>
                                    </p:anim>
                                    <p:anim calcmode="lin" valueType="num">
                                      <p:cBhvr>
                                        <p:cTn id="239" dur="1000" fill="hold"/>
                                        <p:tgtEl>
                                          <p:spTgt spid="47"/>
                                        </p:tgtEl>
                                        <p:attrNameLst>
                                          <p:attrName>ppt_h</p:attrName>
                                        </p:attrNameLst>
                                      </p:cBhvr>
                                      <p:tavLst>
                                        <p:tav tm="0">
                                          <p:val>
                                            <p:fltVal val="0"/>
                                          </p:val>
                                        </p:tav>
                                        <p:tav tm="100000">
                                          <p:val>
                                            <p:strVal val="#ppt_h"/>
                                          </p:val>
                                        </p:tav>
                                      </p:tavLst>
                                    </p:anim>
                                    <p:anim calcmode="lin" valueType="num">
                                      <p:cBhvr>
                                        <p:cTn id="240" dur="1000" fill="hold"/>
                                        <p:tgtEl>
                                          <p:spTgt spid="47"/>
                                        </p:tgtEl>
                                        <p:attrNameLst>
                                          <p:attrName>style.rotation</p:attrName>
                                        </p:attrNameLst>
                                      </p:cBhvr>
                                      <p:tavLst>
                                        <p:tav tm="0">
                                          <p:val>
                                            <p:fltVal val="360"/>
                                          </p:val>
                                        </p:tav>
                                        <p:tav tm="100000">
                                          <p:val>
                                            <p:fltVal val="0"/>
                                          </p:val>
                                        </p:tav>
                                      </p:tavLst>
                                    </p:anim>
                                    <p:animEffect transition="in" filter="fade">
                                      <p:cBhvr>
                                        <p:cTn id="241" dur="1000"/>
                                        <p:tgtEl>
                                          <p:spTgt spid="47"/>
                                        </p:tgtEl>
                                      </p:cBhvr>
                                    </p:animEffect>
                                  </p:childTnLst>
                                </p:cTn>
                              </p:par>
                              <p:par>
                                <p:cTn id="242" presetID="8" presetClass="emph" presetSubtype="0" decel="100000" fill="hold" grpId="1" nodeType="withEffect">
                                  <p:stCondLst>
                                    <p:cond delay="1400"/>
                                  </p:stCondLst>
                                  <p:childTnLst>
                                    <p:animRot by="21600000">
                                      <p:cBhvr>
                                        <p:cTn id="243" dur="1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1" grpId="1"/>
      <p:bldP spid="27" grpId="0"/>
      <p:bldP spid="27" grpId="1"/>
      <p:bldP spid="30" grpId="0"/>
      <p:bldP spid="30" grpId="1"/>
      <p:bldP spid="36" grpId="0"/>
      <p:bldP spid="36" grpId="1"/>
      <p:bldP spid="40" grpId="0"/>
      <p:bldP spid="40" grpId="1"/>
      <p:bldP spid="42" grpId="0"/>
      <p:bldP spid="42" grpId="1"/>
      <p:bldP spid="103" grpId="0"/>
      <p:bldP spid="103" grpId="1"/>
      <p:bldP spid="106" grpId="0"/>
      <p:bldP spid="106" grpId="1"/>
      <p:bldP spid="109" grpId="0"/>
      <p:bldP spid="109" grpId="1"/>
      <p:bldP spid="111" grpId="0"/>
      <p:bldP spid="111" grpId="1"/>
      <p:bldP spid="113" grpId="0"/>
      <p:bldP spid="113" grpId="1"/>
      <p:bldP spid="34" grpId="0"/>
      <p:bldP spid="34" grpId="1"/>
      <p:bldP spid="37" grpId="0"/>
      <p:bldP spid="37" grpId="1"/>
      <p:bldP spid="38" grpId="0"/>
      <p:bldP spid="38" grpId="1"/>
      <p:bldP spid="44" grpId="0"/>
      <p:bldP spid="44" grpId="1"/>
      <p:bldP spid="63" grpId="0" animBg="1"/>
      <p:bldP spid="63" grpId="1" animBg="1"/>
      <p:bldP spid="65" grpId="0" animBg="1"/>
      <p:bldP spid="65" grpId="1" animBg="1"/>
      <p:bldP spid="66" grpId="0" animBg="1"/>
      <p:bldP spid="66"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311" grpId="0"/>
      <p:bldP spid="311" grpId="1"/>
      <p:bldP spid="75" grpId="0" animBg="1"/>
      <p:bldP spid="75" grpId="1" animBg="1"/>
      <p:bldP spid="76" grpId="0" animBg="1"/>
      <p:bldP spid="76" grpId="1" animBg="1"/>
      <p:bldP spid="77" grpId="0" animBg="1"/>
      <p:bldP spid="77" grpId="1" animBg="1"/>
      <p:bldP spid="78" grpId="0" animBg="1"/>
      <p:bldP spid="78" grpId="1" animBg="1"/>
      <p:bldP spid="314" grpId="0" animBg="1"/>
      <p:bldP spid="314" grpId="1" animBg="1"/>
      <p:bldP spid="46" grpId="0"/>
      <p:bldP spid="46" grpId="1"/>
      <p:bldP spid="47" grpId="0" animBg="1"/>
      <p:bldP spid="4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98822C80-4042-4F39-BE54-DAF29A77DF21}"/>
              </a:ext>
            </a:extLst>
          </p:cNvPr>
          <p:cNvPicPr>
            <a:picLocks noChangeAspect="1"/>
          </p:cNvPicPr>
          <p:nvPr/>
        </p:nvPicPr>
        <p:blipFill>
          <a:blip r:embed="rId2" cstate="email">
            <a:alphaModFix amt="84000"/>
            <a:extLst>
              <a:ext uri="{28A0092B-C50C-407E-A947-70E740481C1C}">
                <a14:useLocalDpi xmlns:a14="http://schemas.microsoft.com/office/drawing/2010/main"/>
              </a:ext>
            </a:extLst>
          </a:blip>
          <a:stretch>
            <a:fillRect/>
          </a:stretch>
        </p:blipFill>
        <p:spPr>
          <a:xfrm>
            <a:off x="0" y="-2"/>
            <a:ext cx="12192000" cy="6858000"/>
          </a:xfrm>
          <a:prstGeom prst="rect">
            <a:avLst/>
          </a:prstGeom>
        </p:spPr>
      </p:pic>
      <p:sp>
        <p:nvSpPr>
          <p:cNvPr id="64" name="ZoneTexte 63">
            <a:extLst>
              <a:ext uri="{FF2B5EF4-FFF2-40B4-BE49-F238E27FC236}">
                <a16:creationId xmlns:a16="http://schemas.microsoft.com/office/drawing/2014/main" id="{EEAFD268-8B57-4F9B-B25B-5F35AD057D3B}"/>
              </a:ext>
            </a:extLst>
          </p:cNvPr>
          <p:cNvSpPr txBox="1"/>
          <p:nvPr/>
        </p:nvSpPr>
        <p:spPr>
          <a:xfrm>
            <a:off x="744870" y="689931"/>
            <a:ext cx="3481440" cy="430887"/>
          </a:xfrm>
          <a:prstGeom prst="rect">
            <a:avLst/>
          </a:prstGeom>
          <a:noFill/>
        </p:spPr>
        <p:txBody>
          <a:bodyPr wrap="square" lIns="0" tIns="0" rIns="0" bIns="0" rtlCol="0" anchor="ctr">
            <a:spAutoFit/>
          </a:bodyPr>
          <a:lstStyle/>
          <a:p>
            <a:pPr lvl="0">
              <a:defRPr/>
            </a:pPr>
            <a:r>
              <a:rPr lang="fr-FR" sz="2800" dirty="0" err="1">
                <a:solidFill>
                  <a:prstClr val="white"/>
                </a:solidFill>
                <a:latin typeface="Urbane Medium" panose="00000600000000000000" pitchFamily="50" charset="0"/>
              </a:rPr>
              <a:t>Advisors</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ZoneTexte 74">
            <a:extLst>
              <a:ext uri="{FF2B5EF4-FFF2-40B4-BE49-F238E27FC236}">
                <a16:creationId xmlns:a16="http://schemas.microsoft.com/office/drawing/2014/main" id="{AF489E98-0705-4A98-8343-8188EE04356B}"/>
              </a:ext>
            </a:extLst>
          </p:cNvPr>
          <p:cNvSpPr txBox="1"/>
          <p:nvPr/>
        </p:nvSpPr>
        <p:spPr>
          <a:xfrm>
            <a:off x="633472" y="5715018"/>
            <a:ext cx="1702800" cy="756000"/>
          </a:xfrm>
          <a:prstGeom prst="rect">
            <a:avLst/>
          </a:prstGeom>
          <a:noFill/>
        </p:spPr>
        <p:txBody>
          <a:bodyPr wrap="square" lIns="0" tIns="0" rIns="0" bIns="0" rtlCol="0" anchor="t">
            <a:noAutofit/>
          </a:bodyPr>
          <a:lstStyle/>
          <a:p>
            <a:pPr algn="ctr">
              <a:spcAft>
                <a:spcPts val="600"/>
              </a:spcAft>
              <a:tabLst>
                <a:tab pos="3048000" algn="l"/>
              </a:tabLst>
              <a:defRPr/>
            </a:pPr>
            <a:r>
              <a:rPr lang="fr-FR" sz="1200" dirty="0">
                <a:solidFill>
                  <a:srgbClr val="00FF72"/>
                </a:solidFill>
                <a:latin typeface="Urbane Medium" panose="00000600000000000000"/>
              </a:rPr>
              <a:t>Bertrand Verlaine</a:t>
            </a:r>
          </a:p>
          <a:p>
            <a:pPr lvl="0" algn="ctr">
              <a:spcAft>
                <a:spcPts val="600"/>
              </a:spcAft>
              <a:tabLst>
                <a:tab pos="3048000" algn="l"/>
              </a:tabLst>
              <a:defRPr/>
            </a:pPr>
            <a:r>
              <a:rPr lang="fr-FR" sz="1000" dirty="0">
                <a:solidFill>
                  <a:prstClr val="white">
                    <a:alpha val="75000"/>
                  </a:prstClr>
                </a:solidFill>
                <a:latin typeface="Urbane Light" panose="00000400000000000000" pitchFamily="50" charset="0"/>
              </a:rPr>
              <a:t>Project Manager in IT</a:t>
            </a:r>
            <a:br>
              <a:rPr lang="fr-FR" sz="1000" dirty="0">
                <a:solidFill>
                  <a:prstClr val="white">
                    <a:alpha val="75000"/>
                  </a:prstClr>
                </a:solidFill>
                <a:latin typeface="Urbane Light" panose="00000400000000000000" pitchFamily="50" charset="0"/>
              </a:rPr>
            </a:br>
            <a:r>
              <a:rPr lang="fr-FR" sz="1000" dirty="0">
                <a:solidFill>
                  <a:prstClr val="white">
                    <a:alpha val="75000"/>
                  </a:prstClr>
                </a:solidFill>
                <a:latin typeface="Urbane Light" panose="00000400000000000000" pitchFamily="50" charset="0"/>
              </a:rPr>
              <a:t>&amp; Digital management</a:t>
            </a:r>
          </a:p>
        </p:txBody>
      </p:sp>
      <p:sp>
        <p:nvSpPr>
          <p:cNvPr id="84" name="ZoneTexte 83">
            <a:extLst>
              <a:ext uri="{FF2B5EF4-FFF2-40B4-BE49-F238E27FC236}">
                <a16:creationId xmlns:a16="http://schemas.microsoft.com/office/drawing/2014/main" id="{3EC248BC-E1FC-4E91-A6E0-0C366338229F}"/>
              </a:ext>
            </a:extLst>
          </p:cNvPr>
          <p:cNvSpPr txBox="1"/>
          <p:nvPr/>
        </p:nvSpPr>
        <p:spPr>
          <a:xfrm>
            <a:off x="7527649" y="3150336"/>
            <a:ext cx="1701972" cy="756000"/>
          </a:xfrm>
          <a:prstGeom prst="rect">
            <a:avLst/>
          </a:prstGeom>
          <a:noFill/>
        </p:spPr>
        <p:txBody>
          <a:bodyPr wrap="square" lIns="0" tIns="0" rIns="0" bIns="0" rtlCol="0" anchor="t">
            <a:noAutofit/>
          </a:bodyPr>
          <a:lstStyle/>
          <a:p>
            <a:pPr lvl="0" algn="ctr">
              <a:spcAft>
                <a:spcPts val="600"/>
              </a:spcAft>
              <a:tabLst>
                <a:tab pos="3048000" algn="l"/>
              </a:tabLst>
              <a:defRPr/>
            </a:pPr>
            <a:r>
              <a:rPr lang="fr-FR" sz="1200" dirty="0">
                <a:solidFill>
                  <a:srgbClr val="00FF72"/>
                </a:solidFill>
                <a:latin typeface="Urbane Medium" panose="00000600000000000000"/>
              </a:rPr>
              <a:t>Samy Bessi</a:t>
            </a:r>
          </a:p>
          <a:p>
            <a:pPr lvl="0" algn="ctr">
              <a:spcAft>
                <a:spcPts val="600"/>
              </a:spcAft>
              <a:tabLst>
                <a:tab pos="3048000" algn="l"/>
              </a:tabLst>
              <a:defRPr/>
            </a:pPr>
            <a:r>
              <a:rPr lang="en-US" sz="1000" dirty="0">
                <a:solidFill>
                  <a:prstClr val="white">
                    <a:alpha val="75000"/>
                  </a:prstClr>
                </a:solidFill>
                <a:latin typeface="Urbane Light" panose="00000400000000000000" pitchFamily="50" charset="0"/>
              </a:rPr>
              <a:t>President </a:t>
            </a:r>
            <a:br>
              <a:rPr lang="en-US" sz="1000" dirty="0">
                <a:solidFill>
                  <a:prstClr val="white">
                    <a:alpha val="75000"/>
                  </a:prstClr>
                </a:solidFill>
                <a:latin typeface="Urbane Light" panose="00000400000000000000" pitchFamily="50" charset="0"/>
              </a:rPr>
            </a:br>
            <a:r>
              <a:rPr lang="en-US" sz="1000" dirty="0">
                <a:solidFill>
                  <a:prstClr val="white">
                    <a:alpha val="75000"/>
                  </a:prstClr>
                </a:solidFill>
                <a:latin typeface="Urbane Light" panose="00000400000000000000" pitchFamily="50" charset="0"/>
              </a:rPr>
              <a:t>of Engage Gaming</a:t>
            </a:r>
          </a:p>
        </p:txBody>
      </p:sp>
      <p:sp>
        <p:nvSpPr>
          <p:cNvPr id="51" name="ZoneTexte 50">
            <a:extLst>
              <a:ext uri="{FF2B5EF4-FFF2-40B4-BE49-F238E27FC236}">
                <a16:creationId xmlns:a16="http://schemas.microsoft.com/office/drawing/2014/main" id="{0D2DE411-05E2-4B72-9B4E-F7E6948062C8}"/>
              </a:ext>
            </a:extLst>
          </p:cNvPr>
          <p:cNvSpPr txBox="1"/>
          <p:nvPr/>
        </p:nvSpPr>
        <p:spPr>
          <a:xfrm>
            <a:off x="2928756" y="5709156"/>
            <a:ext cx="1702800" cy="756000"/>
          </a:xfrm>
          <a:prstGeom prst="rect">
            <a:avLst/>
          </a:prstGeom>
          <a:noFill/>
        </p:spPr>
        <p:txBody>
          <a:bodyPr wrap="square" lIns="0" tIns="0" rIns="0" bIns="0" rtlCol="0" anchor="t">
            <a:noAutofit/>
          </a:bodyPr>
          <a:lstStyle/>
          <a:p>
            <a:pPr lvl="0" algn="ctr">
              <a:spcAft>
                <a:spcPts val="600"/>
              </a:spcAft>
              <a:tabLst>
                <a:tab pos="3048000" algn="l"/>
              </a:tabLst>
              <a:defRPr/>
            </a:pPr>
            <a:r>
              <a:rPr lang="fr-FR" sz="1200" dirty="0">
                <a:solidFill>
                  <a:srgbClr val="00FF72"/>
                </a:solidFill>
                <a:latin typeface="Urbane Medium" panose="00000600000000000000"/>
              </a:rPr>
              <a:t>Mohamed ElBakkali</a:t>
            </a:r>
          </a:p>
          <a:p>
            <a:pPr marL="0" marR="0" lvl="0" indent="0" algn="ctr" defTabSz="914400" rtl="0" eaLnBrk="1" fontAlgn="auto" latinLnBrk="0" hangingPunct="1">
              <a:lnSpc>
                <a:spcPct val="100000"/>
              </a:lnSpc>
              <a:spcBef>
                <a:spcPts val="0"/>
              </a:spcBef>
              <a:spcAft>
                <a:spcPts val="600"/>
              </a:spcAft>
              <a:buClrTx/>
              <a:buSzTx/>
              <a:buFontTx/>
              <a:buNone/>
              <a:tabLst>
                <a:tab pos="3048000" algn="l"/>
              </a:tabLst>
              <a:defRPr/>
            </a:pPr>
            <a:r>
              <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rPr>
              <a:t>Financial &amp; Partnerships</a:t>
            </a:r>
            <a:r>
              <a:rPr lang="fr-FR" sz="1100" dirty="0">
                <a:solidFill>
                  <a:prstClr val="white">
                    <a:alpha val="75000"/>
                  </a:prstClr>
                </a:solidFill>
                <a:latin typeface="Urbane Light" panose="00000400000000000000" pitchFamily="50" charset="0"/>
              </a:rPr>
              <a:t> Advisor</a:t>
            </a:r>
            <a:endParaRPr kumimoji="0" lang="fr-FR" sz="1000" b="0" i="0" u="none" strike="noStrike" kern="1200" cap="none" spc="0" normalizeH="0" baseline="0" noProof="0" dirty="0">
              <a:ln>
                <a:noFill/>
              </a:ln>
              <a:solidFill>
                <a:prstClr val="white">
                  <a:alpha val="75000"/>
                </a:prstClr>
              </a:solidFill>
              <a:effectLst/>
              <a:uLnTx/>
              <a:uFillTx/>
              <a:latin typeface="Urbane Light" panose="00000400000000000000" pitchFamily="50" charset="0"/>
              <a:ea typeface="+mn-ea"/>
              <a:cs typeface="+mn-cs"/>
            </a:endParaRPr>
          </a:p>
        </p:txBody>
      </p:sp>
      <p:sp>
        <p:nvSpPr>
          <p:cNvPr id="67" name="ZoneTexte 66">
            <a:extLst>
              <a:ext uri="{FF2B5EF4-FFF2-40B4-BE49-F238E27FC236}">
                <a16:creationId xmlns:a16="http://schemas.microsoft.com/office/drawing/2014/main" id="{F536B7BF-8F72-43DB-A17E-30E47E450282}"/>
              </a:ext>
            </a:extLst>
          </p:cNvPr>
          <p:cNvSpPr txBox="1"/>
          <p:nvPr/>
        </p:nvSpPr>
        <p:spPr>
          <a:xfrm>
            <a:off x="640759" y="3150336"/>
            <a:ext cx="1701972" cy="756000"/>
          </a:xfrm>
          <a:prstGeom prst="rect">
            <a:avLst/>
          </a:prstGeom>
          <a:noFill/>
        </p:spPr>
        <p:txBody>
          <a:bodyPr wrap="square" lIns="0" tIns="0" rIns="0" bIns="0" rtlCol="0" anchor="t">
            <a:noAutofit/>
          </a:bodyPr>
          <a:lstStyle/>
          <a:p>
            <a:pPr algn="ctr">
              <a:spcAft>
                <a:spcPts val="600"/>
              </a:spcAft>
              <a:tabLst>
                <a:tab pos="3048000" algn="l"/>
              </a:tabLst>
              <a:defRPr/>
            </a:pPr>
            <a:r>
              <a:rPr lang="fr-FR" sz="1200" dirty="0">
                <a:solidFill>
                  <a:srgbClr val="00FF72"/>
                </a:solidFill>
                <a:latin typeface="Urbane Medium" panose="00000600000000000000"/>
              </a:rPr>
              <a:t>Nicolas Anelka</a:t>
            </a:r>
          </a:p>
          <a:p>
            <a:pPr lvl="0" algn="ctr">
              <a:spcAft>
                <a:spcPts val="600"/>
              </a:spcAft>
              <a:tabLst>
                <a:tab pos="3048000" algn="l"/>
              </a:tabLst>
              <a:defRPr/>
            </a:pPr>
            <a:r>
              <a:rPr lang="fr-FR" sz="1000" dirty="0">
                <a:solidFill>
                  <a:prstClr val="white">
                    <a:alpha val="75000"/>
                  </a:prstClr>
                </a:solidFill>
                <a:latin typeface="Urbane Light" panose="00000400000000000000" pitchFamily="50" charset="0"/>
              </a:rPr>
              <a:t>Former International Football Player</a:t>
            </a:r>
          </a:p>
        </p:txBody>
      </p:sp>
      <p:sp>
        <p:nvSpPr>
          <p:cNvPr id="93" name="ZoneTexte 92">
            <a:extLst>
              <a:ext uri="{FF2B5EF4-FFF2-40B4-BE49-F238E27FC236}">
                <a16:creationId xmlns:a16="http://schemas.microsoft.com/office/drawing/2014/main" id="{2E2D6673-8D40-4AC2-BC52-4138E38D7161}"/>
              </a:ext>
            </a:extLst>
          </p:cNvPr>
          <p:cNvSpPr txBox="1"/>
          <p:nvPr/>
        </p:nvSpPr>
        <p:spPr>
          <a:xfrm>
            <a:off x="9747078" y="3153612"/>
            <a:ext cx="1854372" cy="756000"/>
          </a:xfrm>
          <a:prstGeom prst="rect">
            <a:avLst/>
          </a:prstGeom>
          <a:noFill/>
        </p:spPr>
        <p:txBody>
          <a:bodyPr wrap="square" lIns="0" tIns="0" rIns="0" bIns="0" rtlCol="0" anchor="t">
            <a:noAutofit/>
          </a:bodyPr>
          <a:lstStyle/>
          <a:p>
            <a:pPr lvl="0" algn="ctr">
              <a:spcAft>
                <a:spcPts val="600"/>
              </a:spcAft>
              <a:tabLst>
                <a:tab pos="3048000" algn="l"/>
              </a:tabLst>
              <a:defRPr/>
            </a:pPr>
            <a:r>
              <a:rPr lang="fr-FR" sz="1200" dirty="0">
                <a:solidFill>
                  <a:srgbClr val="00FF72"/>
                </a:solidFill>
                <a:latin typeface="Urbane Medium" panose="00000600000000000000"/>
              </a:rPr>
              <a:t>Marcus Abramovitch</a:t>
            </a:r>
          </a:p>
          <a:p>
            <a:pPr lvl="0" algn="ctr">
              <a:spcAft>
                <a:spcPts val="600"/>
              </a:spcAft>
              <a:tabLst>
                <a:tab pos="3048000" algn="l"/>
              </a:tabLst>
              <a:defRPr/>
            </a:pPr>
            <a:r>
              <a:rPr lang="fr-FR" sz="1000" dirty="0">
                <a:solidFill>
                  <a:prstClr val="white">
                    <a:alpha val="75000"/>
                  </a:prstClr>
                </a:solidFill>
                <a:latin typeface="Urbane Light" panose="00000400000000000000" pitchFamily="50" charset="0"/>
              </a:rPr>
              <a:t>Blockchain consultant</a:t>
            </a:r>
          </a:p>
        </p:txBody>
      </p:sp>
      <p:sp>
        <p:nvSpPr>
          <p:cNvPr id="115" name="ZoneTexte 114">
            <a:extLst>
              <a:ext uri="{FF2B5EF4-FFF2-40B4-BE49-F238E27FC236}">
                <a16:creationId xmlns:a16="http://schemas.microsoft.com/office/drawing/2014/main" id="{FE5D07BD-13F2-4496-887D-5BCDB82B4FD6}"/>
              </a:ext>
            </a:extLst>
          </p:cNvPr>
          <p:cNvSpPr txBox="1"/>
          <p:nvPr/>
        </p:nvSpPr>
        <p:spPr>
          <a:xfrm>
            <a:off x="2812250" y="3150336"/>
            <a:ext cx="1950250" cy="756000"/>
          </a:xfrm>
          <a:prstGeom prst="rect">
            <a:avLst/>
          </a:prstGeom>
          <a:noFill/>
        </p:spPr>
        <p:txBody>
          <a:bodyPr wrap="square" lIns="0" tIns="0" rIns="0" bIns="0" rtlCol="0" anchor="t">
            <a:noAutofit/>
          </a:bodyPr>
          <a:lstStyle/>
          <a:p>
            <a:pPr lvl="0" algn="ctr">
              <a:spcAft>
                <a:spcPts val="600"/>
              </a:spcAft>
              <a:tabLst>
                <a:tab pos="3048000" algn="l"/>
              </a:tabLst>
              <a:defRPr/>
            </a:pPr>
            <a:r>
              <a:rPr lang="en-US" sz="1200" dirty="0">
                <a:solidFill>
                  <a:srgbClr val="00FF72"/>
                </a:solidFill>
                <a:latin typeface="Urbane Medium" panose="00000600000000000000"/>
              </a:rPr>
              <a:t>Jean-Luc Verhelst</a:t>
            </a:r>
          </a:p>
          <a:p>
            <a:pPr lvl="0" algn="ctr">
              <a:spcAft>
                <a:spcPts val="600"/>
              </a:spcAft>
              <a:tabLst>
                <a:tab pos="3048000" algn="l"/>
              </a:tabLst>
              <a:defRPr/>
            </a:pPr>
            <a:r>
              <a:rPr lang="en-US" sz="1000" dirty="0">
                <a:solidFill>
                  <a:prstClr val="white">
                    <a:alpha val="75000"/>
                  </a:prstClr>
                </a:solidFill>
                <a:latin typeface="Urbane Light" panose="00000400000000000000" pitchFamily="50" charset="0"/>
              </a:rPr>
              <a:t>Blockchain author, speaker trainer and advisor</a:t>
            </a:r>
          </a:p>
        </p:txBody>
      </p:sp>
      <p:sp>
        <p:nvSpPr>
          <p:cNvPr id="123" name="ZoneTexte 122">
            <a:extLst>
              <a:ext uri="{FF2B5EF4-FFF2-40B4-BE49-F238E27FC236}">
                <a16:creationId xmlns:a16="http://schemas.microsoft.com/office/drawing/2014/main" id="{00FE18E1-06D0-4F53-BE40-F2278D3EFE3C}"/>
              </a:ext>
            </a:extLst>
          </p:cNvPr>
          <p:cNvSpPr txBox="1"/>
          <p:nvPr/>
        </p:nvSpPr>
        <p:spPr>
          <a:xfrm>
            <a:off x="5232019" y="3150336"/>
            <a:ext cx="1701972" cy="756000"/>
          </a:xfrm>
          <a:prstGeom prst="rect">
            <a:avLst/>
          </a:prstGeom>
          <a:noFill/>
        </p:spPr>
        <p:txBody>
          <a:bodyPr wrap="square" lIns="0" tIns="0" rIns="0" bIns="0" rtlCol="0" anchor="t">
            <a:noAutofit/>
          </a:bodyPr>
          <a:lstStyle/>
          <a:p>
            <a:pPr lvl="0" algn="ctr">
              <a:spcAft>
                <a:spcPts val="600"/>
              </a:spcAft>
              <a:tabLst>
                <a:tab pos="3048000" algn="l"/>
              </a:tabLst>
              <a:defRPr/>
            </a:pPr>
            <a:r>
              <a:rPr lang="fr-FR" sz="1200" dirty="0">
                <a:solidFill>
                  <a:srgbClr val="00FF72"/>
                </a:solidFill>
                <a:latin typeface="Urbane Medium" panose="00000600000000000000"/>
              </a:rPr>
              <a:t>Thibaut Verbiest </a:t>
            </a:r>
          </a:p>
          <a:p>
            <a:pPr algn="ctr">
              <a:spcAft>
                <a:spcPts val="600"/>
              </a:spcAft>
              <a:tabLst>
                <a:tab pos="3048000" algn="l"/>
              </a:tabLst>
              <a:defRPr/>
            </a:pPr>
            <a:r>
              <a:rPr lang="fr-FR" sz="1000" dirty="0">
                <a:solidFill>
                  <a:prstClr val="white">
                    <a:alpha val="75000"/>
                  </a:prstClr>
                </a:solidFill>
                <a:latin typeface="Urbane Light" panose="00000400000000000000" pitchFamily="50" charset="0"/>
              </a:rPr>
              <a:t>Partner </a:t>
            </a:r>
            <a:r>
              <a:rPr lang="fr-FR" sz="1000" dirty="0" err="1">
                <a:solidFill>
                  <a:prstClr val="white">
                    <a:alpha val="75000"/>
                  </a:prstClr>
                </a:solidFill>
                <a:latin typeface="Urbane Light" panose="00000400000000000000" pitchFamily="50" charset="0"/>
              </a:rPr>
              <a:t>Metalaw</a:t>
            </a:r>
            <a:endParaRPr lang="fr-FR" sz="1000" dirty="0">
              <a:solidFill>
                <a:prstClr val="white">
                  <a:alpha val="75000"/>
                </a:prstClr>
              </a:solidFill>
              <a:latin typeface="Urbane Light" panose="00000400000000000000" pitchFamily="50" charset="0"/>
            </a:endParaRPr>
          </a:p>
          <a:p>
            <a:pPr algn="ctr">
              <a:spcAft>
                <a:spcPts val="600"/>
              </a:spcAft>
              <a:tabLst>
                <a:tab pos="3048000" algn="l"/>
              </a:tabLst>
              <a:defRPr/>
            </a:pPr>
            <a:r>
              <a:rPr lang="fr-FR" sz="1000" dirty="0">
                <a:solidFill>
                  <a:prstClr val="white">
                    <a:alpha val="75000"/>
                  </a:prstClr>
                </a:solidFill>
                <a:latin typeface="Urbane Light" panose="00000400000000000000" pitchFamily="50" charset="0"/>
              </a:rPr>
              <a:t> Internet, Fintech &amp; Blockchain </a:t>
            </a:r>
            <a:r>
              <a:rPr lang="fr-FR" sz="1000" dirty="0" err="1">
                <a:solidFill>
                  <a:prstClr val="white">
                    <a:alpha val="75000"/>
                  </a:prstClr>
                </a:solidFill>
                <a:latin typeface="Urbane Light" panose="00000400000000000000" pitchFamily="50" charset="0"/>
              </a:rPr>
              <a:t>lawyer</a:t>
            </a:r>
            <a:endParaRPr lang="fr-FR" sz="1000" dirty="0">
              <a:solidFill>
                <a:prstClr val="white">
                  <a:alpha val="75000"/>
                </a:prstClr>
              </a:solidFill>
              <a:latin typeface="Urbane Light" panose="00000400000000000000" pitchFamily="50" charset="0"/>
            </a:endParaRPr>
          </a:p>
        </p:txBody>
      </p:sp>
      <p:pic>
        <p:nvPicPr>
          <p:cNvPr id="58" name="Graphique 57">
            <a:extLst>
              <a:ext uri="{FF2B5EF4-FFF2-40B4-BE49-F238E27FC236}">
                <a16:creationId xmlns:a16="http://schemas.microsoft.com/office/drawing/2014/main" id="{ECE3B0F0-EA16-409B-B699-BD4A73A83A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18903" y="4159260"/>
            <a:ext cx="4774523" cy="3058413"/>
          </a:xfrm>
          <a:prstGeom prst="rect">
            <a:avLst/>
          </a:prstGeom>
        </p:spPr>
      </p:pic>
      <p:grpSp>
        <p:nvGrpSpPr>
          <p:cNvPr id="89" name="Groupe 88">
            <a:extLst>
              <a:ext uri="{FF2B5EF4-FFF2-40B4-BE49-F238E27FC236}">
                <a16:creationId xmlns:a16="http://schemas.microsoft.com/office/drawing/2014/main" id="{B36524EE-4DE2-4AA0-BA11-0F8F6B29F6B7}"/>
              </a:ext>
            </a:extLst>
          </p:cNvPr>
          <p:cNvGrpSpPr/>
          <p:nvPr/>
        </p:nvGrpSpPr>
        <p:grpSpPr>
          <a:xfrm>
            <a:off x="745108" y="1480291"/>
            <a:ext cx="1479528" cy="1511674"/>
            <a:chOff x="745108" y="1480291"/>
            <a:chExt cx="1479528" cy="1511674"/>
          </a:xfrm>
        </p:grpSpPr>
        <p:grpSp>
          <p:nvGrpSpPr>
            <p:cNvPr id="209" name="Groupe 208">
              <a:extLst>
                <a:ext uri="{FF2B5EF4-FFF2-40B4-BE49-F238E27FC236}">
                  <a16:creationId xmlns:a16="http://schemas.microsoft.com/office/drawing/2014/main" id="{A8C0C81A-D34C-45DB-B5B0-BA07C9C1A77C}"/>
                </a:ext>
              </a:extLst>
            </p:cNvPr>
            <p:cNvGrpSpPr/>
            <p:nvPr/>
          </p:nvGrpSpPr>
          <p:grpSpPr>
            <a:xfrm>
              <a:off x="745108" y="1512437"/>
              <a:ext cx="1479528" cy="1479528"/>
              <a:chOff x="4031642" y="190500"/>
              <a:chExt cx="1479528" cy="1479528"/>
            </a:xfrm>
          </p:grpSpPr>
          <p:sp>
            <p:nvSpPr>
              <p:cNvPr id="210" name="Ellipse 209">
                <a:extLst>
                  <a:ext uri="{FF2B5EF4-FFF2-40B4-BE49-F238E27FC236}">
                    <a16:creationId xmlns:a16="http://schemas.microsoft.com/office/drawing/2014/main" id="{153C2FD2-1675-4D9F-93E7-A756AD72907E}"/>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rbane Light"/>
                  <a:ea typeface="+mn-ea"/>
                  <a:cs typeface="+mn-cs"/>
                </a:endParaRPr>
              </a:p>
            </p:txBody>
          </p:sp>
          <p:sp>
            <p:nvSpPr>
              <p:cNvPr id="211" name="Ellipse 210">
                <a:extLst>
                  <a:ext uri="{FF2B5EF4-FFF2-40B4-BE49-F238E27FC236}">
                    <a16:creationId xmlns:a16="http://schemas.microsoft.com/office/drawing/2014/main" id="{AC8F3D4F-7385-4492-9F55-57A1E1DE2DCD}"/>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25" name="Image 124">
              <a:extLst>
                <a:ext uri="{FF2B5EF4-FFF2-40B4-BE49-F238E27FC236}">
                  <a16:creationId xmlns:a16="http://schemas.microsoft.com/office/drawing/2014/main" id="{3D06A3C4-5413-49B6-9534-1FEB0A24AD7E}"/>
                </a:ext>
              </a:extLst>
            </p:cNvPr>
            <p:cNvPicPr>
              <a:picLocks noChangeAspect="1"/>
            </p:cNvPicPr>
            <p:nvPr/>
          </p:nvPicPr>
          <p:blipFill>
            <a:blip r:embed="rId5"/>
            <a:srcRect l="10768" r="10768"/>
            <a:stretch/>
          </p:blipFill>
          <p:spPr>
            <a:xfrm>
              <a:off x="988827" y="1480291"/>
              <a:ext cx="1041944" cy="1422118"/>
            </a:xfrm>
            <a:custGeom>
              <a:avLst/>
              <a:gdLst>
                <a:gd name="connsiteX0" fmla="*/ 273431 w 1564558"/>
                <a:gd name="connsiteY0" fmla="*/ 0 h 2135418"/>
                <a:gd name="connsiteX1" fmla="*/ 1274355 w 1564558"/>
                <a:gd name="connsiteY1" fmla="*/ 0 h 2135418"/>
                <a:gd name="connsiteX2" fmla="*/ 1274355 w 1564558"/>
                <a:gd name="connsiteY2" fmla="*/ 749590 h 2135418"/>
                <a:gd name="connsiteX3" fmla="*/ 1335434 w 1564558"/>
                <a:gd name="connsiteY3" fmla="*/ 799984 h 2135418"/>
                <a:gd name="connsiteX4" fmla="*/ 1564558 w 1564558"/>
                <a:gd name="connsiteY4" fmla="*/ 1353139 h 2135418"/>
                <a:gd name="connsiteX5" fmla="*/ 782279 w 1564558"/>
                <a:gd name="connsiteY5" fmla="*/ 2135418 h 2135418"/>
                <a:gd name="connsiteX6" fmla="*/ 0 w 1564558"/>
                <a:gd name="connsiteY6" fmla="*/ 1353139 h 2135418"/>
                <a:gd name="connsiteX7" fmla="*/ 229124 w 1564558"/>
                <a:gd name="connsiteY7" fmla="*/ 799984 h 2135418"/>
                <a:gd name="connsiteX8" fmla="*/ 273431 w 1564558"/>
                <a:gd name="connsiteY8" fmla="*/ 763428 h 213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4558" h="2135418">
                  <a:moveTo>
                    <a:pt x="273431" y="0"/>
                  </a:moveTo>
                  <a:lnTo>
                    <a:pt x="1274355" y="0"/>
                  </a:lnTo>
                  <a:lnTo>
                    <a:pt x="1274355" y="749590"/>
                  </a:lnTo>
                  <a:lnTo>
                    <a:pt x="1335434" y="799984"/>
                  </a:lnTo>
                  <a:cubicBezTo>
                    <a:pt x="1476999" y="941549"/>
                    <a:pt x="1564558" y="1137119"/>
                    <a:pt x="1564558" y="1353139"/>
                  </a:cubicBezTo>
                  <a:cubicBezTo>
                    <a:pt x="1564558" y="1785180"/>
                    <a:pt x="1214320" y="2135418"/>
                    <a:pt x="782279" y="2135418"/>
                  </a:cubicBezTo>
                  <a:cubicBezTo>
                    <a:pt x="350238" y="2135418"/>
                    <a:pt x="0" y="1785180"/>
                    <a:pt x="0" y="1353139"/>
                  </a:cubicBezTo>
                  <a:cubicBezTo>
                    <a:pt x="0" y="1137119"/>
                    <a:pt x="87560" y="941549"/>
                    <a:pt x="229124" y="799984"/>
                  </a:cubicBezTo>
                  <a:lnTo>
                    <a:pt x="273431" y="763428"/>
                  </a:lnTo>
                  <a:close/>
                </a:path>
              </a:pathLst>
            </a:custGeom>
          </p:spPr>
        </p:pic>
      </p:grpSp>
      <p:grpSp>
        <p:nvGrpSpPr>
          <p:cNvPr id="97" name="Groupe 96">
            <a:extLst>
              <a:ext uri="{FF2B5EF4-FFF2-40B4-BE49-F238E27FC236}">
                <a16:creationId xmlns:a16="http://schemas.microsoft.com/office/drawing/2014/main" id="{F853B71B-693B-46D3-9108-7D024E2AADBB}"/>
              </a:ext>
            </a:extLst>
          </p:cNvPr>
          <p:cNvGrpSpPr/>
          <p:nvPr/>
        </p:nvGrpSpPr>
        <p:grpSpPr>
          <a:xfrm>
            <a:off x="745108" y="4030776"/>
            <a:ext cx="1479528" cy="1521176"/>
            <a:chOff x="745108" y="4030776"/>
            <a:chExt cx="1479528" cy="1521176"/>
          </a:xfrm>
        </p:grpSpPr>
        <p:grpSp>
          <p:nvGrpSpPr>
            <p:cNvPr id="218" name="Groupe 217">
              <a:extLst>
                <a:ext uri="{FF2B5EF4-FFF2-40B4-BE49-F238E27FC236}">
                  <a16:creationId xmlns:a16="http://schemas.microsoft.com/office/drawing/2014/main" id="{CEEDAE25-2E43-479D-AE77-13A13A10A1ED}"/>
                </a:ext>
              </a:extLst>
            </p:cNvPr>
            <p:cNvGrpSpPr/>
            <p:nvPr/>
          </p:nvGrpSpPr>
          <p:grpSpPr>
            <a:xfrm>
              <a:off x="745108" y="4072424"/>
              <a:ext cx="1479528" cy="1479528"/>
              <a:chOff x="4031642" y="190500"/>
              <a:chExt cx="1479528" cy="1479528"/>
            </a:xfrm>
          </p:grpSpPr>
          <p:sp>
            <p:nvSpPr>
              <p:cNvPr id="219" name="Ellipse 218">
                <a:extLst>
                  <a:ext uri="{FF2B5EF4-FFF2-40B4-BE49-F238E27FC236}">
                    <a16:creationId xmlns:a16="http://schemas.microsoft.com/office/drawing/2014/main" id="{1F1C0A0F-20D1-4536-BEC6-BC287E84491E}"/>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rbane Light"/>
                  <a:ea typeface="+mn-ea"/>
                  <a:cs typeface="+mn-cs"/>
                </a:endParaRPr>
              </a:p>
            </p:txBody>
          </p:sp>
          <p:sp>
            <p:nvSpPr>
              <p:cNvPr id="220" name="Ellipse 219">
                <a:extLst>
                  <a:ext uri="{FF2B5EF4-FFF2-40B4-BE49-F238E27FC236}">
                    <a16:creationId xmlns:a16="http://schemas.microsoft.com/office/drawing/2014/main" id="{5C5E7460-AFE4-4295-96DC-E6BC6D28A747}"/>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26" name="Image 125">
              <a:extLst>
                <a:ext uri="{FF2B5EF4-FFF2-40B4-BE49-F238E27FC236}">
                  <a16:creationId xmlns:a16="http://schemas.microsoft.com/office/drawing/2014/main" id="{B7BD0203-E7FC-4814-8120-A65042F3509F}"/>
                </a:ext>
              </a:extLst>
            </p:cNvPr>
            <p:cNvPicPr>
              <a:picLocks noChangeAspect="1"/>
            </p:cNvPicPr>
            <p:nvPr/>
          </p:nvPicPr>
          <p:blipFill>
            <a:blip r:embed="rId6"/>
            <a:srcRect t="10807" b="10807"/>
            <a:stretch/>
          </p:blipFill>
          <p:spPr>
            <a:xfrm>
              <a:off x="813315" y="4030776"/>
              <a:ext cx="1341716" cy="1435570"/>
            </a:xfrm>
            <a:custGeom>
              <a:avLst/>
              <a:gdLst>
                <a:gd name="connsiteX0" fmla="*/ 929149 w 1858298"/>
                <a:gd name="connsiteY0" fmla="*/ 0 h 1858298"/>
                <a:gd name="connsiteX1" fmla="*/ 1858298 w 1858298"/>
                <a:gd name="connsiteY1" fmla="*/ 929149 h 1858298"/>
                <a:gd name="connsiteX2" fmla="*/ 929149 w 1858298"/>
                <a:gd name="connsiteY2" fmla="*/ 1858298 h 1858298"/>
                <a:gd name="connsiteX3" fmla="*/ 0 w 1858298"/>
                <a:gd name="connsiteY3" fmla="*/ 929149 h 1858298"/>
                <a:gd name="connsiteX4" fmla="*/ 929149 w 1858298"/>
                <a:gd name="connsiteY4" fmla="*/ 0 h 185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8298" h="1858298">
                  <a:moveTo>
                    <a:pt x="929149" y="0"/>
                  </a:moveTo>
                  <a:cubicBezTo>
                    <a:pt x="1442304" y="0"/>
                    <a:pt x="1858298" y="415994"/>
                    <a:pt x="1858298" y="929149"/>
                  </a:cubicBezTo>
                  <a:cubicBezTo>
                    <a:pt x="1858298" y="1442304"/>
                    <a:pt x="1442304" y="1858298"/>
                    <a:pt x="929149" y="1858298"/>
                  </a:cubicBezTo>
                  <a:cubicBezTo>
                    <a:pt x="415994" y="1858298"/>
                    <a:pt x="0" y="1442304"/>
                    <a:pt x="0" y="929149"/>
                  </a:cubicBezTo>
                  <a:cubicBezTo>
                    <a:pt x="0" y="415994"/>
                    <a:pt x="415994" y="0"/>
                    <a:pt x="929149" y="0"/>
                  </a:cubicBezTo>
                  <a:close/>
                </a:path>
              </a:pathLst>
            </a:custGeom>
          </p:spPr>
        </p:pic>
      </p:grpSp>
      <p:grpSp>
        <p:nvGrpSpPr>
          <p:cNvPr id="98" name="Groupe 97">
            <a:extLst>
              <a:ext uri="{FF2B5EF4-FFF2-40B4-BE49-F238E27FC236}">
                <a16:creationId xmlns:a16="http://schemas.microsoft.com/office/drawing/2014/main" id="{C11AD4B7-8EB0-44A7-A3FD-2A246B722D8E}"/>
              </a:ext>
            </a:extLst>
          </p:cNvPr>
          <p:cNvGrpSpPr/>
          <p:nvPr/>
        </p:nvGrpSpPr>
        <p:grpSpPr>
          <a:xfrm>
            <a:off x="3040551" y="3870305"/>
            <a:ext cx="1479528" cy="1681647"/>
            <a:chOff x="3040551" y="3870305"/>
            <a:chExt cx="1479528" cy="1681647"/>
          </a:xfrm>
        </p:grpSpPr>
        <p:grpSp>
          <p:nvGrpSpPr>
            <p:cNvPr id="230" name="Groupe 229">
              <a:extLst>
                <a:ext uri="{FF2B5EF4-FFF2-40B4-BE49-F238E27FC236}">
                  <a16:creationId xmlns:a16="http://schemas.microsoft.com/office/drawing/2014/main" id="{E50723FD-7949-412E-B159-48C5B0402EBE}"/>
                </a:ext>
              </a:extLst>
            </p:cNvPr>
            <p:cNvGrpSpPr/>
            <p:nvPr/>
          </p:nvGrpSpPr>
          <p:grpSpPr>
            <a:xfrm>
              <a:off x="3040551" y="4072424"/>
              <a:ext cx="1479528" cy="1479528"/>
              <a:chOff x="4031642" y="190500"/>
              <a:chExt cx="1479528" cy="1479528"/>
            </a:xfrm>
          </p:grpSpPr>
          <p:sp>
            <p:nvSpPr>
              <p:cNvPr id="231" name="Ellipse 230">
                <a:extLst>
                  <a:ext uri="{FF2B5EF4-FFF2-40B4-BE49-F238E27FC236}">
                    <a16:creationId xmlns:a16="http://schemas.microsoft.com/office/drawing/2014/main" id="{A9EF7538-0862-4A44-89A7-1DEC05999AA0}"/>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rbane Light"/>
                  <a:ea typeface="+mn-ea"/>
                  <a:cs typeface="+mn-cs"/>
                </a:endParaRPr>
              </a:p>
            </p:txBody>
          </p:sp>
          <p:sp>
            <p:nvSpPr>
              <p:cNvPr id="232" name="Ellipse 231">
                <a:extLst>
                  <a:ext uri="{FF2B5EF4-FFF2-40B4-BE49-F238E27FC236}">
                    <a16:creationId xmlns:a16="http://schemas.microsoft.com/office/drawing/2014/main" id="{459E21A8-536B-4000-B740-7DD14B1A9372}"/>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46" name="Image 145" descr="Une image contenant personne, homme, complet, portant&#10;&#10;Description générée automatiquement">
              <a:extLst>
                <a:ext uri="{FF2B5EF4-FFF2-40B4-BE49-F238E27FC236}">
                  <a16:creationId xmlns:a16="http://schemas.microsoft.com/office/drawing/2014/main" id="{CE89A875-4EA9-4D59-8765-378B09688CC3}"/>
                </a:ext>
              </a:extLst>
            </p:cNvPr>
            <p:cNvPicPr>
              <a:picLocks noChangeAspect="1"/>
            </p:cNvPicPr>
            <p:nvPr/>
          </p:nvPicPr>
          <p:blipFill>
            <a:blip r:embed="rId7" cstate="emai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l="14168" t="-9976" r="11903" b="37490"/>
            <a:stretch>
              <a:fillRect/>
            </a:stretch>
          </p:blipFill>
          <p:spPr>
            <a:xfrm>
              <a:off x="3127387" y="3870305"/>
              <a:ext cx="1305856" cy="1594075"/>
            </a:xfrm>
            <a:custGeom>
              <a:avLst/>
              <a:gdLst>
                <a:gd name="connsiteX0" fmla="*/ 229051 w 1305856"/>
                <a:gd name="connsiteY0" fmla="*/ 0 h 1594075"/>
                <a:gd name="connsiteX1" fmla="*/ 1063613 w 1305856"/>
                <a:gd name="connsiteY1" fmla="*/ 0 h 1594075"/>
                <a:gd name="connsiteX2" fmla="*/ 1063613 w 1305856"/>
                <a:gd name="connsiteY2" fmla="*/ 437375 h 1594075"/>
                <a:gd name="connsiteX3" fmla="*/ 1114618 w 1305856"/>
                <a:gd name="connsiteY3" fmla="*/ 479458 h 1594075"/>
                <a:gd name="connsiteX4" fmla="*/ 1305856 w 1305856"/>
                <a:gd name="connsiteY4" fmla="*/ 941147 h 1594075"/>
                <a:gd name="connsiteX5" fmla="*/ 652928 w 1305856"/>
                <a:gd name="connsiteY5" fmla="*/ 1594075 h 1594075"/>
                <a:gd name="connsiteX6" fmla="*/ 0 w 1305856"/>
                <a:gd name="connsiteY6" fmla="*/ 941147 h 1594075"/>
                <a:gd name="connsiteX7" fmla="*/ 191238 w 1305856"/>
                <a:gd name="connsiteY7" fmla="*/ 479458 h 1594075"/>
                <a:gd name="connsiteX8" fmla="*/ 229051 w 1305856"/>
                <a:gd name="connsiteY8" fmla="*/ 448259 h 159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6" h="1594075">
                  <a:moveTo>
                    <a:pt x="229051" y="0"/>
                  </a:moveTo>
                  <a:lnTo>
                    <a:pt x="1063613" y="0"/>
                  </a:lnTo>
                  <a:lnTo>
                    <a:pt x="1063613" y="437375"/>
                  </a:lnTo>
                  <a:lnTo>
                    <a:pt x="1114618" y="479458"/>
                  </a:lnTo>
                  <a:cubicBezTo>
                    <a:pt x="1232775" y="597614"/>
                    <a:pt x="1305856" y="760846"/>
                    <a:pt x="1305856" y="941147"/>
                  </a:cubicBezTo>
                  <a:cubicBezTo>
                    <a:pt x="1305856" y="1301749"/>
                    <a:pt x="1013530" y="1594075"/>
                    <a:pt x="652928" y="1594075"/>
                  </a:cubicBezTo>
                  <a:cubicBezTo>
                    <a:pt x="292326" y="1594075"/>
                    <a:pt x="0" y="1301749"/>
                    <a:pt x="0" y="941147"/>
                  </a:cubicBezTo>
                  <a:cubicBezTo>
                    <a:pt x="0" y="760846"/>
                    <a:pt x="73082" y="597614"/>
                    <a:pt x="191238" y="479458"/>
                  </a:cubicBezTo>
                  <a:lnTo>
                    <a:pt x="229051" y="448259"/>
                  </a:lnTo>
                  <a:close/>
                </a:path>
              </a:pathLst>
            </a:custGeom>
          </p:spPr>
        </p:pic>
      </p:grpSp>
      <p:grpSp>
        <p:nvGrpSpPr>
          <p:cNvPr id="96" name="Groupe 95">
            <a:extLst>
              <a:ext uri="{FF2B5EF4-FFF2-40B4-BE49-F238E27FC236}">
                <a16:creationId xmlns:a16="http://schemas.microsoft.com/office/drawing/2014/main" id="{380DF5FA-D142-460B-8853-585DB4B23489}"/>
              </a:ext>
            </a:extLst>
          </p:cNvPr>
          <p:cNvGrpSpPr/>
          <p:nvPr/>
        </p:nvGrpSpPr>
        <p:grpSpPr>
          <a:xfrm>
            <a:off x="9934500" y="1221540"/>
            <a:ext cx="1479528" cy="1770425"/>
            <a:chOff x="9934500" y="1221540"/>
            <a:chExt cx="1479528" cy="1770425"/>
          </a:xfrm>
        </p:grpSpPr>
        <p:grpSp>
          <p:nvGrpSpPr>
            <p:cNvPr id="215" name="Groupe 214">
              <a:extLst>
                <a:ext uri="{FF2B5EF4-FFF2-40B4-BE49-F238E27FC236}">
                  <a16:creationId xmlns:a16="http://schemas.microsoft.com/office/drawing/2014/main" id="{7F051AC5-F45A-4F61-B70D-28A9479EB1A5}"/>
                </a:ext>
              </a:extLst>
            </p:cNvPr>
            <p:cNvGrpSpPr/>
            <p:nvPr/>
          </p:nvGrpSpPr>
          <p:grpSpPr>
            <a:xfrm>
              <a:off x="9934500" y="1512437"/>
              <a:ext cx="1479528" cy="1479528"/>
              <a:chOff x="4031642" y="190500"/>
              <a:chExt cx="1479528" cy="1479528"/>
            </a:xfrm>
          </p:grpSpPr>
          <p:sp>
            <p:nvSpPr>
              <p:cNvPr id="216" name="Ellipse 215">
                <a:extLst>
                  <a:ext uri="{FF2B5EF4-FFF2-40B4-BE49-F238E27FC236}">
                    <a16:creationId xmlns:a16="http://schemas.microsoft.com/office/drawing/2014/main" id="{D8A444DD-7937-40CF-ABE4-17BF1F9829B1}"/>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rbane Light"/>
                  <a:ea typeface="+mn-ea"/>
                  <a:cs typeface="+mn-cs"/>
                </a:endParaRPr>
              </a:p>
            </p:txBody>
          </p:sp>
          <p:sp>
            <p:nvSpPr>
              <p:cNvPr id="217" name="Ellipse 216">
                <a:extLst>
                  <a:ext uri="{FF2B5EF4-FFF2-40B4-BE49-F238E27FC236}">
                    <a16:creationId xmlns:a16="http://schemas.microsoft.com/office/drawing/2014/main" id="{6F8937E6-BEB3-4F9B-BFA4-E19E0E18F251}"/>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55" name="Image 154" descr="Une image contenant personne, homme, complet, veste&#10;&#10;Description générée automatiquement">
              <a:extLst>
                <a:ext uri="{FF2B5EF4-FFF2-40B4-BE49-F238E27FC236}">
                  <a16:creationId xmlns:a16="http://schemas.microsoft.com/office/drawing/2014/main" id="{B322AA4A-E2A2-4544-A811-98634EFC235C}"/>
                </a:ext>
              </a:extLst>
            </p:cNvPr>
            <p:cNvPicPr>
              <a:picLocks noChangeAspect="1"/>
            </p:cNvPicPr>
            <p:nvPr/>
          </p:nvPicPr>
          <p:blipFill>
            <a:blip r:embed="rId9" cstate="email">
              <a:extLst>
                <a:ext uri="{BEBA8EAE-BF5A-486C-A8C5-ECC9F3942E4B}">
                  <a14:imgProps xmlns:a14="http://schemas.microsoft.com/office/drawing/2010/main">
                    <a14:imgLayer r:embed="rId10">
                      <a14:imgEffect>
                        <a14:saturation sat="0"/>
                      </a14:imgEffect>
                      <a14:imgEffect>
                        <a14:brightnessContrast bright="3000" contrast="31000"/>
                      </a14:imgEffect>
                    </a14:imgLayer>
                  </a14:imgProps>
                </a:ext>
                <a:ext uri="{28A0092B-C50C-407E-A947-70E740481C1C}">
                  <a14:useLocalDpi xmlns:a14="http://schemas.microsoft.com/office/drawing/2010/main"/>
                </a:ext>
              </a:extLst>
            </a:blip>
            <a:srcRect l="5371" t="-10960" r="13858" b="28118"/>
            <a:stretch>
              <a:fillRect/>
            </a:stretch>
          </p:blipFill>
          <p:spPr>
            <a:xfrm>
              <a:off x="10021336" y="1221540"/>
              <a:ext cx="1305856" cy="1680871"/>
            </a:xfrm>
            <a:custGeom>
              <a:avLst/>
              <a:gdLst>
                <a:gd name="connsiteX0" fmla="*/ 176277 w 1305856"/>
                <a:gd name="connsiteY0" fmla="*/ 0 h 1680871"/>
                <a:gd name="connsiteX1" fmla="*/ 1218942 w 1305856"/>
                <a:gd name="connsiteY1" fmla="*/ 0 h 1680871"/>
                <a:gd name="connsiteX2" fmla="*/ 1218942 w 1305856"/>
                <a:gd name="connsiteY2" fmla="*/ 650803 h 1680871"/>
                <a:gd name="connsiteX3" fmla="*/ 1184378 w 1305856"/>
                <a:gd name="connsiteY3" fmla="*/ 650803 h 1680871"/>
                <a:gd name="connsiteX4" fmla="*/ 1194346 w 1305856"/>
                <a:gd name="connsiteY4" fmla="*/ 662885 h 1680871"/>
                <a:gd name="connsiteX5" fmla="*/ 1305856 w 1305856"/>
                <a:gd name="connsiteY5" fmla="*/ 1027943 h 1680871"/>
                <a:gd name="connsiteX6" fmla="*/ 652928 w 1305856"/>
                <a:gd name="connsiteY6" fmla="*/ 1680871 h 1680871"/>
                <a:gd name="connsiteX7" fmla="*/ 0 w 1305856"/>
                <a:gd name="connsiteY7" fmla="*/ 1027943 h 1680871"/>
                <a:gd name="connsiteX8" fmla="*/ 111510 w 1305856"/>
                <a:gd name="connsiteY8" fmla="*/ 662885 h 1680871"/>
                <a:gd name="connsiteX9" fmla="*/ 176277 w 1305856"/>
                <a:gd name="connsiteY9" fmla="*/ 584387 h 168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5856" h="1680871">
                  <a:moveTo>
                    <a:pt x="176277" y="0"/>
                  </a:moveTo>
                  <a:lnTo>
                    <a:pt x="1218942" y="0"/>
                  </a:lnTo>
                  <a:lnTo>
                    <a:pt x="1218942" y="650803"/>
                  </a:lnTo>
                  <a:lnTo>
                    <a:pt x="1184378" y="650803"/>
                  </a:lnTo>
                  <a:lnTo>
                    <a:pt x="1194346" y="662885"/>
                  </a:lnTo>
                  <a:cubicBezTo>
                    <a:pt x="1264748" y="767093"/>
                    <a:pt x="1305856" y="892717"/>
                    <a:pt x="1305856" y="1027943"/>
                  </a:cubicBezTo>
                  <a:cubicBezTo>
                    <a:pt x="1305856" y="1388545"/>
                    <a:pt x="1013530" y="1680871"/>
                    <a:pt x="652928" y="1680871"/>
                  </a:cubicBezTo>
                  <a:cubicBezTo>
                    <a:pt x="292326" y="1680871"/>
                    <a:pt x="0" y="1388545"/>
                    <a:pt x="0" y="1027943"/>
                  </a:cubicBezTo>
                  <a:cubicBezTo>
                    <a:pt x="0" y="892717"/>
                    <a:pt x="41108" y="767093"/>
                    <a:pt x="111510" y="662885"/>
                  </a:cubicBezTo>
                  <a:lnTo>
                    <a:pt x="176277" y="584387"/>
                  </a:lnTo>
                  <a:close/>
                </a:path>
              </a:pathLst>
            </a:custGeom>
          </p:spPr>
        </p:pic>
      </p:grpSp>
      <p:grpSp>
        <p:nvGrpSpPr>
          <p:cNvPr id="90" name="Groupe 89">
            <a:extLst>
              <a:ext uri="{FF2B5EF4-FFF2-40B4-BE49-F238E27FC236}">
                <a16:creationId xmlns:a16="http://schemas.microsoft.com/office/drawing/2014/main" id="{E3EE980C-3610-4883-948B-E4CD4633D1E7}"/>
              </a:ext>
            </a:extLst>
          </p:cNvPr>
          <p:cNvGrpSpPr/>
          <p:nvPr/>
        </p:nvGrpSpPr>
        <p:grpSpPr>
          <a:xfrm>
            <a:off x="3022176" y="1206432"/>
            <a:ext cx="1479528" cy="1785533"/>
            <a:chOff x="3022176" y="1206432"/>
            <a:chExt cx="1479528" cy="1785533"/>
          </a:xfrm>
        </p:grpSpPr>
        <p:grpSp>
          <p:nvGrpSpPr>
            <p:cNvPr id="203" name="Groupe 202">
              <a:extLst>
                <a:ext uri="{FF2B5EF4-FFF2-40B4-BE49-F238E27FC236}">
                  <a16:creationId xmlns:a16="http://schemas.microsoft.com/office/drawing/2014/main" id="{6D1F9311-7E5B-4045-91AA-FE6E4C1D8CE3}"/>
                </a:ext>
              </a:extLst>
            </p:cNvPr>
            <p:cNvGrpSpPr/>
            <p:nvPr/>
          </p:nvGrpSpPr>
          <p:grpSpPr>
            <a:xfrm>
              <a:off x="3022176" y="1512437"/>
              <a:ext cx="1479528" cy="1479528"/>
              <a:chOff x="4031642" y="190500"/>
              <a:chExt cx="1479528" cy="1479528"/>
            </a:xfrm>
          </p:grpSpPr>
          <p:sp>
            <p:nvSpPr>
              <p:cNvPr id="204" name="Ellipse 203">
                <a:extLst>
                  <a:ext uri="{FF2B5EF4-FFF2-40B4-BE49-F238E27FC236}">
                    <a16:creationId xmlns:a16="http://schemas.microsoft.com/office/drawing/2014/main" id="{A98FF1CA-EB2E-4B18-B603-BA3F1BA999B3}"/>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rbane Light"/>
                  <a:ea typeface="+mn-ea"/>
                  <a:cs typeface="+mn-cs"/>
                </a:endParaRPr>
              </a:p>
            </p:txBody>
          </p:sp>
          <p:sp>
            <p:nvSpPr>
              <p:cNvPr id="205" name="Ellipse 204">
                <a:extLst>
                  <a:ext uri="{FF2B5EF4-FFF2-40B4-BE49-F238E27FC236}">
                    <a16:creationId xmlns:a16="http://schemas.microsoft.com/office/drawing/2014/main" id="{7908124E-AAC9-485A-A589-D84337E85C03}"/>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63" name="Image 162" descr="Une image contenant personne, homme, complet, musique&#10;&#10;Description générée automatiquement">
              <a:extLst>
                <a:ext uri="{FF2B5EF4-FFF2-40B4-BE49-F238E27FC236}">
                  <a16:creationId xmlns:a16="http://schemas.microsoft.com/office/drawing/2014/main" id="{C90E8807-700E-45CA-A5E8-5EB99ED117FF}"/>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saturation sat="0"/>
                      </a14:imgEffect>
                      <a14:imgEffect>
                        <a14:brightnessContrast bright="11000"/>
                      </a14:imgEffect>
                    </a14:imgLayer>
                  </a14:imgProps>
                </a:ext>
                <a:ext uri="{28A0092B-C50C-407E-A947-70E740481C1C}">
                  <a14:useLocalDpi xmlns:a14="http://schemas.microsoft.com/office/drawing/2010/main"/>
                </a:ext>
              </a:extLst>
            </a:blip>
            <a:srcRect l="10945" t="-13576" r="13071" b="37971"/>
            <a:stretch/>
          </p:blipFill>
          <p:spPr>
            <a:xfrm>
              <a:off x="3109012" y="1206432"/>
              <a:ext cx="1305856" cy="1697804"/>
            </a:xfrm>
            <a:custGeom>
              <a:avLst/>
              <a:gdLst>
                <a:gd name="connsiteX0" fmla="*/ 177747 w 1305856"/>
                <a:gd name="connsiteY0" fmla="*/ 0 h 1697804"/>
                <a:gd name="connsiteX1" fmla="*/ 1093894 w 1305856"/>
                <a:gd name="connsiteY1" fmla="*/ 0 h 1697804"/>
                <a:gd name="connsiteX2" fmla="*/ 1093894 w 1305856"/>
                <a:gd name="connsiteY2" fmla="*/ 566088 h 1697804"/>
                <a:gd name="connsiteX3" fmla="*/ 1114618 w 1305856"/>
                <a:gd name="connsiteY3" fmla="*/ 583186 h 1697804"/>
                <a:gd name="connsiteX4" fmla="*/ 1305856 w 1305856"/>
                <a:gd name="connsiteY4" fmla="*/ 1044876 h 1697804"/>
                <a:gd name="connsiteX5" fmla="*/ 652928 w 1305856"/>
                <a:gd name="connsiteY5" fmla="*/ 1697804 h 1697804"/>
                <a:gd name="connsiteX6" fmla="*/ 0 w 1305856"/>
                <a:gd name="connsiteY6" fmla="*/ 1044876 h 1697804"/>
                <a:gd name="connsiteX7" fmla="*/ 111510 w 1305856"/>
                <a:gd name="connsiteY7" fmla="*/ 679818 h 1697804"/>
                <a:gd name="connsiteX8" fmla="*/ 177747 w 1305856"/>
                <a:gd name="connsiteY8" fmla="*/ 599538 h 169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856" h="1697804">
                  <a:moveTo>
                    <a:pt x="177747" y="0"/>
                  </a:moveTo>
                  <a:lnTo>
                    <a:pt x="1093894" y="0"/>
                  </a:lnTo>
                  <a:lnTo>
                    <a:pt x="1093894" y="566088"/>
                  </a:lnTo>
                  <a:lnTo>
                    <a:pt x="1114618" y="583186"/>
                  </a:lnTo>
                  <a:cubicBezTo>
                    <a:pt x="1232775" y="701343"/>
                    <a:pt x="1305856" y="864575"/>
                    <a:pt x="1305856" y="1044876"/>
                  </a:cubicBezTo>
                  <a:cubicBezTo>
                    <a:pt x="1305856" y="1405478"/>
                    <a:pt x="1013530" y="1697804"/>
                    <a:pt x="652928" y="1697804"/>
                  </a:cubicBezTo>
                  <a:cubicBezTo>
                    <a:pt x="292326" y="1697804"/>
                    <a:pt x="0" y="1405478"/>
                    <a:pt x="0" y="1044876"/>
                  </a:cubicBezTo>
                  <a:cubicBezTo>
                    <a:pt x="0" y="909650"/>
                    <a:pt x="41108" y="784026"/>
                    <a:pt x="111510" y="679818"/>
                  </a:cubicBezTo>
                  <a:lnTo>
                    <a:pt x="177747" y="599538"/>
                  </a:lnTo>
                  <a:close/>
                </a:path>
              </a:pathLst>
            </a:custGeom>
          </p:spPr>
        </p:pic>
      </p:grpSp>
      <p:grpSp>
        <p:nvGrpSpPr>
          <p:cNvPr id="91" name="Groupe 90">
            <a:extLst>
              <a:ext uri="{FF2B5EF4-FFF2-40B4-BE49-F238E27FC236}">
                <a16:creationId xmlns:a16="http://schemas.microsoft.com/office/drawing/2014/main" id="{CA8C379C-31FF-4D2F-A8BD-CA993AA20AB8}"/>
              </a:ext>
            </a:extLst>
          </p:cNvPr>
          <p:cNvGrpSpPr/>
          <p:nvPr/>
        </p:nvGrpSpPr>
        <p:grpSpPr>
          <a:xfrm>
            <a:off x="5384175" y="1203560"/>
            <a:ext cx="1479528" cy="1788405"/>
            <a:chOff x="5384175" y="1203560"/>
            <a:chExt cx="1479528" cy="1788405"/>
          </a:xfrm>
        </p:grpSpPr>
        <p:grpSp>
          <p:nvGrpSpPr>
            <p:cNvPr id="206" name="Groupe 205">
              <a:extLst>
                <a:ext uri="{FF2B5EF4-FFF2-40B4-BE49-F238E27FC236}">
                  <a16:creationId xmlns:a16="http://schemas.microsoft.com/office/drawing/2014/main" id="{B89D07E3-AB2E-4DE0-9BA0-7B1EEAE9376C}"/>
                </a:ext>
              </a:extLst>
            </p:cNvPr>
            <p:cNvGrpSpPr/>
            <p:nvPr/>
          </p:nvGrpSpPr>
          <p:grpSpPr>
            <a:xfrm>
              <a:off x="5384175" y="1512437"/>
              <a:ext cx="1479528" cy="1479528"/>
              <a:chOff x="4031642" y="190500"/>
              <a:chExt cx="1479528" cy="1479528"/>
            </a:xfrm>
          </p:grpSpPr>
          <p:sp>
            <p:nvSpPr>
              <p:cNvPr id="207" name="Ellipse 206">
                <a:extLst>
                  <a:ext uri="{FF2B5EF4-FFF2-40B4-BE49-F238E27FC236}">
                    <a16:creationId xmlns:a16="http://schemas.microsoft.com/office/drawing/2014/main" id="{E6857B77-3774-4ACA-A83E-D8D3F1FFE6B7}"/>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rbane Light"/>
                  <a:ea typeface="+mn-ea"/>
                  <a:cs typeface="+mn-cs"/>
                </a:endParaRPr>
              </a:p>
            </p:txBody>
          </p:sp>
          <p:sp>
            <p:nvSpPr>
              <p:cNvPr id="208" name="Ellipse 207">
                <a:extLst>
                  <a:ext uri="{FF2B5EF4-FFF2-40B4-BE49-F238E27FC236}">
                    <a16:creationId xmlns:a16="http://schemas.microsoft.com/office/drawing/2014/main" id="{8F2F286A-FB20-4186-BE05-77541AEDDCA6}"/>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65" name="Image 164" descr="Une image contenant personne, homme, complet, posant&#10;&#10;Description générée automatiquement">
              <a:extLst>
                <a:ext uri="{FF2B5EF4-FFF2-40B4-BE49-F238E27FC236}">
                  <a16:creationId xmlns:a16="http://schemas.microsoft.com/office/drawing/2014/main" id="{FDC6373C-AB58-4364-9BAB-E5EF7A6AA2D5}"/>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27409" t="-10857" r="31808" b="26984"/>
            <a:stretch/>
          </p:blipFill>
          <p:spPr>
            <a:xfrm>
              <a:off x="5470372" y="1203560"/>
              <a:ext cx="1305856" cy="1698614"/>
            </a:xfrm>
            <a:custGeom>
              <a:avLst/>
              <a:gdLst>
                <a:gd name="connsiteX0" fmla="*/ 85751 w 1564558"/>
                <a:gd name="connsiteY0" fmla="*/ 0 h 2035127"/>
                <a:gd name="connsiteX1" fmla="*/ 1415940 w 1564558"/>
                <a:gd name="connsiteY1" fmla="*/ 0 h 2035127"/>
                <a:gd name="connsiteX2" fmla="*/ 1415940 w 1564558"/>
                <a:gd name="connsiteY2" fmla="*/ 797268 h 2035127"/>
                <a:gd name="connsiteX3" fmla="*/ 1430957 w 1564558"/>
                <a:gd name="connsiteY3" fmla="*/ 815468 h 2035127"/>
                <a:gd name="connsiteX4" fmla="*/ 1564558 w 1564558"/>
                <a:gd name="connsiteY4" fmla="*/ 1252848 h 2035127"/>
                <a:gd name="connsiteX5" fmla="*/ 782279 w 1564558"/>
                <a:gd name="connsiteY5" fmla="*/ 2035127 h 2035127"/>
                <a:gd name="connsiteX6" fmla="*/ 0 w 1564558"/>
                <a:gd name="connsiteY6" fmla="*/ 1252848 h 2035127"/>
                <a:gd name="connsiteX7" fmla="*/ 61475 w 1564558"/>
                <a:gd name="connsiteY7" fmla="*/ 948350 h 2035127"/>
                <a:gd name="connsiteX8" fmla="*/ 85751 w 1564558"/>
                <a:gd name="connsiteY8" fmla="*/ 903625 h 203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4558" h="2035127">
                  <a:moveTo>
                    <a:pt x="85751" y="0"/>
                  </a:moveTo>
                  <a:lnTo>
                    <a:pt x="1415940" y="0"/>
                  </a:lnTo>
                  <a:lnTo>
                    <a:pt x="1415940" y="797268"/>
                  </a:lnTo>
                  <a:lnTo>
                    <a:pt x="1430957" y="815468"/>
                  </a:lnTo>
                  <a:cubicBezTo>
                    <a:pt x="1515306" y="940321"/>
                    <a:pt x="1564558" y="1090833"/>
                    <a:pt x="1564558" y="1252848"/>
                  </a:cubicBezTo>
                  <a:cubicBezTo>
                    <a:pt x="1564558" y="1684889"/>
                    <a:pt x="1214320" y="2035127"/>
                    <a:pt x="782279" y="2035127"/>
                  </a:cubicBezTo>
                  <a:cubicBezTo>
                    <a:pt x="350238" y="2035127"/>
                    <a:pt x="0" y="1684889"/>
                    <a:pt x="0" y="1252848"/>
                  </a:cubicBezTo>
                  <a:cubicBezTo>
                    <a:pt x="0" y="1144838"/>
                    <a:pt x="21890" y="1041940"/>
                    <a:pt x="61475" y="948350"/>
                  </a:cubicBezTo>
                  <a:lnTo>
                    <a:pt x="85751" y="903625"/>
                  </a:lnTo>
                  <a:close/>
                </a:path>
              </a:pathLst>
            </a:custGeom>
          </p:spPr>
        </p:pic>
      </p:grpSp>
      <p:grpSp>
        <p:nvGrpSpPr>
          <p:cNvPr id="95" name="Groupe 94">
            <a:extLst>
              <a:ext uri="{FF2B5EF4-FFF2-40B4-BE49-F238E27FC236}">
                <a16:creationId xmlns:a16="http://schemas.microsoft.com/office/drawing/2014/main" id="{58056C9A-5DDC-4452-A393-C30BEDD1FCA0}"/>
              </a:ext>
            </a:extLst>
          </p:cNvPr>
          <p:cNvGrpSpPr/>
          <p:nvPr/>
        </p:nvGrpSpPr>
        <p:grpSpPr>
          <a:xfrm>
            <a:off x="7659018" y="940301"/>
            <a:ext cx="1479528" cy="2051664"/>
            <a:chOff x="7659018" y="940301"/>
            <a:chExt cx="1479528" cy="2051664"/>
          </a:xfrm>
        </p:grpSpPr>
        <p:grpSp>
          <p:nvGrpSpPr>
            <p:cNvPr id="212" name="Groupe 211">
              <a:extLst>
                <a:ext uri="{FF2B5EF4-FFF2-40B4-BE49-F238E27FC236}">
                  <a16:creationId xmlns:a16="http://schemas.microsoft.com/office/drawing/2014/main" id="{2100B85C-02E8-439F-B3FD-C9DA410ED2DB}"/>
                </a:ext>
              </a:extLst>
            </p:cNvPr>
            <p:cNvGrpSpPr/>
            <p:nvPr/>
          </p:nvGrpSpPr>
          <p:grpSpPr>
            <a:xfrm>
              <a:off x="7659018" y="1512437"/>
              <a:ext cx="1479528" cy="1479528"/>
              <a:chOff x="4031642" y="190500"/>
              <a:chExt cx="1479528" cy="1479528"/>
            </a:xfrm>
          </p:grpSpPr>
          <p:sp>
            <p:nvSpPr>
              <p:cNvPr id="213" name="Ellipse 212">
                <a:extLst>
                  <a:ext uri="{FF2B5EF4-FFF2-40B4-BE49-F238E27FC236}">
                    <a16:creationId xmlns:a16="http://schemas.microsoft.com/office/drawing/2014/main" id="{5B44FF6E-9AF2-449D-B4A0-150353C6DF46}"/>
                  </a:ext>
                </a:extLst>
              </p:cNvPr>
              <p:cNvSpPr/>
              <p:nvPr/>
            </p:nvSpPr>
            <p:spPr>
              <a:xfrm>
                <a:off x="4031642" y="190500"/>
                <a:ext cx="1479528" cy="1479528"/>
              </a:xfrm>
              <a:prstGeom prst="ellipse">
                <a:avLst/>
              </a:prstGeom>
              <a:solidFill>
                <a:schemeClr val="accent1"/>
              </a:solidFill>
              <a:ln>
                <a:noFill/>
              </a:ln>
              <a:effectLst>
                <a:softEdge rad="406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rbane Light"/>
                  <a:ea typeface="+mn-ea"/>
                  <a:cs typeface="+mn-cs"/>
                </a:endParaRPr>
              </a:p>
            </p:txBody>
          </p:sp>
          <p:sp>
            <p:nvSpPr>
              <p:cNvPr id="214" name="Ellipse 213">
                <a:extLst>
                  <a:ext uri="{FF2B5EF4-FFF2-40B4-BE49-F238E27FC236}">
                    <a16:creationId xmlns:a16="http://schemas.microsoft.com/office/drawing/2014/main" id="{D4C7D3D6-7108-49D6-83B7-9C9A4FFCC231}"/>
                  </a:ext>
                </a:extLst>
              </p:cNvPr>
              <p:cNvSpPr/>
              <p:nvPr/>
            </p:nvSpPr>
            <p:spPr>
              <a:xfrm>
                <a:off x="4118478" y="277337"/>
                <a:ext cx="1305856" cy="1305855"/>
              </a:xfrm>
              <a:prstGeom prst="ellipse">
                <a:avLst/>
              </a:prstGeom>
              <a:gradFill>
                <a:gsLst>
                  <a:gs pos="0">
                    <a:srgbClr val="002812">
                      <a:alpha val="39000"/>
                    </a:srgbClr>
                  </a:gs>
                  <a:gs pos="100000">
                    <a:srgbClr val="004921">
                      <a:alpha val="70000"/>
                    </a:srgbClr>
                  </a:gs>
                </a:gsLst>
                <a:lin ang="1800000" scaled="0"/>
              </a:gradFill>
              <a:ln w="6350">
                <a:gradFill>
                  <a:gsLst>
                    <a:gs pos="69000">
                      <a:srgbClr val="00FF72">
                        <a:alpha val="0"/>
                      </a:srgbClr>
                    </a:gs>
                    <a:gs pos="100000">
                      <a:srgbClr val="00FF72">
                        <a:alpha val="42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167" name="Image 166" descr="Une image contenant personne, homme, complet, posant&#10;&#10;Description générée automatiquement">
              <a:extLst>
                <a:ext uri="{FF2B5EF4-FFF2-40B4-BE49-F238E27FC236}">
                  <a16:creationId xmlns:a16="http://schemas.microsoft.com/office/drawing/2014/main" id="{A6F749F6-1166-42CB-82C8-9AFC97DF029F}"/>
                </a:ext>
              </a:extLst>
            </p:cNvPr>
            <p:cNvPicPr>
              <a:picLocks noChangeAspect="1"/>
            </p:cNvPicPr>
            <p:nvPr/>
          </p:nvPicPr>
          <p:blipFill>
            <a:blip r:embed="rId14" cstate="email">
              <a:extLst>
                <a:ext uri="{28A0092B-C50C-407E-A947-70E740481C1C}">
                  <a14:useLocalDpi xmlns:a14="http://schemas.microsoft.com/office/drawing/2010/main"/>
                </a:ext>
              </a:extLst>
            </a:blip>
            <a:srcRect l="14335" t="-24729" r="12727" b="9130"/>
            <a:stretch>
              <a:fillRect/>
            </a:stretch>
          </p:blipFill>
          <p:spPr>
            <a:xfrm>
              <a:off x="7747277" y="940301"/>
              <a:ext cx="1305856" cy="1963568"/>
            </a:xfrm>
            <a:custGeom>
              <a:avLst/>
              <a:gdLst>
                <a:gd name="connsiteX0" fmla="*/ 181713 w 1564558"/>
                <a:gd name="connsiteY0" fmla="*/ 0 h 2352569"/>
                <a:gd name="connsiteX1" fmla="*/ 1427666 w 1564558"/>
                <a:gd name="connsiteY1" fmla="*/ 0 h 2352569"/>
                <a:gd name="connsiteX2" fmla="*/ 1427666 w 1564558"/>
                <a:gd name="connsiteY2" fmla="*/ 1128922 h 2352569"/>
                <a:gd name="connsiteX3" fmla="*/ 1430957 w 1564558"/>
                <a:gd name="connsiteY3" fmla="*/ 1132910 h 2352569"/>
                <a:gd name="connsiteX4" fmla="*/ 1564558 w 1564558"/>
                <a:gd name="connsiteY4" fmla="*/ 1570290 h 2352569"/>
                <a:gd name="connsiteX5" fmla="*/ 782279 w 1564558"/>
                <a:gd name="connsiteY5" fmla="*/ 2352569 h 2352569"/>
                <a:gd name="connsiteX6" fmla="*/ 0 w 1564558"/>
                <a:gd name="connsiteY6" fmla="*/ 1570290 h 2352569"/>
                <a:gd name="connsiteX7" fmla="*/ 133601 w 1564558"/>
                <a:gd name="connsiteY7" fmla="*/ 1132910 h 2352569"/>
                <a:gd name="connsiteX8" fmla="*/ 181713 w 1564558"/>
                <a:gd name="connsiteY8" fmla="*/ 1074598 h 235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4558" h="2352569">
                  <a:moveTo>
                    <a:pt x="181713" y="0"/>
                  </a:moveTo>
                  <a:lnTo>
                    <a:pt x="1427666" y="0"/>
                  </a:lnTo>
                  <a:lnTo>
                    <a:pt x="1427666" y="1128922"/>
                  </a:lnTo>
                  <a:lnTo>
                    <a:pt x="1430957" y="1132910"/>
                  </a:lnTo>
                  <a:cubicBezTo>
                    <a:pt x="1515306" y="1257763"/>
                    <a:pt x="1564558" y="1408275"/>
                    <a:pt x="1564558" y="1570290"/>
                  </a:cubicBezTo>
                  <a:cubicBezTo>
                    <a:pt x="1564558" y="2002331"/>
                    <a:pt x="1214320" y="2352569"/>
                    <a:pt x="782279" y="2352569"/>
                  </a:cubicBezTo>
                  <a:cubicBezTo>
                    <a:pt x="350238" y="2352569"/>
                    <a:pt x="0" y="2002331"/>
                    <a:pt x="0" y="1570290"/>
                  </a:cubicBezTo>
                  <a:cubicBezTo>
                    <a:pt x="0" y="1408275"/>
                    <a:pt x="49252" y="1257763"/>
                    <a:pt x="133601" y="1132910"/>
                  </a:cubicBezTo>
                  <a:lnTo>
                    <a:pt x="181713" y="1074598"/>
                  </a:lnTo>
                  <a:close/>
                </a:path>
              </a:pathLst>
            </a:custGeom>
          </p:spPr>
        </p:pic>
      </p:grpSp>
    </p:spTree>
    <p:extLst>
      <p:ext uri="{BB962C8B-B14F-4D97-AF65-F5344CB8AC3E}">
        <p14:creationId xmlns:p14="http://schemas.microsoft.com/office/powerpoint/2010/main" val="124173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750"/>
                                        <p:tgtEl>
                                          <p:spTgt spid="40"/>
                                        </p:tgtEl>
                                      </p:cBhvr>
                                    </p:animEffect>
                                  </p:childTnLst>
                                </p:cTn>
                              </p:par>
                              <p:par>
                                <p:cTn id="12" presetID="6" presetClass="emph" presetSubtype="0" fill="hold" nodeType="withEffect">
                                  <p:stCondLst>
                                    <p:cond delay="0"/>
                                  </p:stCondLst>
                                  <p:childTnLst>
                                    <p:animScale>
                                      <p:cBhvr>
                                        <p:cTn id="13" dur="10" fill="hold"/>
                                        <p:tgtEl>
                                          <p:spTgt spid="40"/>
                                        </p:tgtEl>
                                      </p:cBhvr>
                                      <p:by x="150000" y="150000"/>
                                    </p:animScale>
                                  </p:childTnLst>
                                </p:cTn>
                              </p:par>
                              <p:par>
                                <p:cTn id="14" presetID="6" presetClass="emph" presetSubtype="0" decel="100000" fill="hold" nodeType="withEffect">
                                  <p:stCondLst>
                                    <p:cond delay="0"/>
                                  </p:stCondLst>
                                  <p:childTnLst>
                                    <p:animScale>
                                      <p:cBhvr>
                                        <p:cTn id="15" dur="2000" fill="hold"/>
                                        <p:tgtEl>
                                          <p:spTgt spid="40"/>
                                        </p:tgtEl>
                                      </p:cBhvr>
                                      <p:by x="66700" y="66700"/>
                                    </p:animScale>
                                  </p:childTnLst>
                                </p:cTn>
                              </p:par>
                              <p:par>
                                <p:cTn id="16" presetID="10" presetClass="entr" presetSubtype="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fade">
                                      <p:cBhvr>
                                        <p:cTn id="18" dur="500"/>
                                        <p:tgtEl>
                                          <p:spTgt spid="64"/>
                                        </p:tgtEl>
                                      </p:cBhvr>
                                    </p:animEffect>
                                  </p:childTnLst>
                                </p:cTn>
                              </p:par>
                              <p:par>
                                <p:cTn id="19" presetID="42" presetClass="path" presetSubtype="0" decel="100000" fill="hold" grpId="1" nodeType="withEffect">
                                  <p:stCondLst>
                                    <p:cond delay="0"/>
                                  </p:stCondLst>
                                  <p:childTnLst>
                                    <p:animMotion origin="layout" path="M 3.95833E-6 0.04815 L 3.95833E-6 -1.85185E-6 " pathEditMode="relative" rAng="0" ptsTypes="AA">
                                      <p:cBhvr>
                                        <p:cTn id="20" dur="1000" fill="hold"/>
                                        <p:tgtEl>
                                          <p:spTgt spid="64"/>
                                        </p:tgtEl>
                                        <p:attrNameLst>
                                          <p:attrName>ppt_x</p:attrName>
                                          <p:attrName>ppt_y</p:attrName>
                                        </p:attrNameLst>
                                      </p:cBhvr>
                                      <p:rCtr x="0" y="-2407"/>
                                    </p:animMotion>
                                  </p:childTnLst>
                                </p:cTn>
                              </p:par>
                              <p:par>
                                <p:cTn id="21" presetID="10" presetClass="entr" presetSubtype="0" fill="hold" grpId="0" nodeType="withEffect">
                                  <p:stCondLst>
                                    <p:cond delay="75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42" presetClass="path" presetSubtype="0" decel="100000" fill="hold" grpId="1" nodeType="withEffect">
                                  <p:stCondLst>
                                    <p:cond delay="750"/>
                                  </p:stCondLst>
                                  <p:childTnLst>
                                    <p:animMotion origin="layout" path="M 3.95833E-6 0.05301 L 3.95833E-6 0 " pathEditMode="relative" rAng="0" ptsTypes="AA">
                                      <p:cBhvr>
                                        <p:cTn id="25" dur="1000" fill="hold"/>
                                        <p:tgtEl>
                                          <p:spTgt spid="51"/>
                                        </p:tgtEl>
                                        <p:attrNameLst>
                                          <p:attrName>ppt_x</p:attrName>
                                          <p:attrName>ppt_y</p:attrName>
                                        </p:attrNameLst>
                                      </p:cBhvr>
                                      <p:rCtr x="0" y="-2662"/>
                                    </p:animMotion>
                                  </p:childTnLst>
                                </p:cTn>
                              </p:par>
                              <p:par>
                                <p:cTn id="26" presetID="10" presetClass="entr" presetSubtype="0" fill="hold" grpId="0" nodeType="withEffect">
                                  <p:stCondLst>
                                    <p:cond delay="25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500"/>
                                        <p:tgtEl>
                                          <p:spTgt spid="75"/>
                                        </p:tgtEl>
                                      </p:cBhvr>
                                    </p:animEffect>
                                  </p:childTnLst>
                                </p:cTn>
                              </p:par>
                              <p:par>
                                <p:cTn id="29" presetID="42" presetClass="path" presetSubtype="0" decel="100000" fill="hold" grpId="1" nodeType="withEffect">
                                  <p:stCondLst>
                                    <p:cond delay="250"/>
                                  </p:stCondLst>
                                  <p:childTnLst>
                                    <p:animMotion origin="layout" path="M -4.79167E-6 0.05301 L -4.79167E-6 4.07407E-6 " pathEditMode="relative" rAng="0" ptsTypes="AA">
                                      <p:cBhvr>
                                        <p:cTn id="30" dur="1000" fill="hold"/>
                                        <p:tgtEl>
                                          <p:spTgt spid="75"/>
                                        </p:tgtEl>
                                        <p:attrNameLst>
                                          <p:attrName>ppt_x</p:attrName>
                                          <p:attrName>ppt_y</p:attrName>
                                        </p:attrNameLst>
                                      </p:cBhvr>
                                      <p:rCtr x="0" y="-2662"/>
                                    </p:animMotion>
                                  </p:childTnLst>
                                </p:cTn>
                              </p:par>
                              <p:par>
                                <p:cTn id="31" presetID="10" presetClass="entr" presetSubtype="0" fill="hold" grpId="0" nodeType="withEffect">
                                  <p:stCondLst>
                                    <p:cond delay="550"/>
                                  </p:stCondLst>
                                  <p:childTnLst>
                                    <p:set>
                                      <p:cBhvr>
                                        <p:cTn id="32" dur="1" fill="hold">
                                          <p:stCondLst>
                                            <p:cond delay="0"/>
                                          </p:stCondLst>
                                        </p:cTn>
                                        <p:tgtEl>
                                          <p:spTgt spid="84"/>
                                        </p:tgtEl>
                                        <p:attrNameLst>
                                          <p:attrName>style.visibility</p:attrName>
                                        </p:attrNameLst>
                                      </p:cBhvr>
                                      <p:to>
                                        <p:strVal val="visible"/>
                                      </p:to>
                                    </p:set>
                                    <p:animEffect transition="in" filter="fade">
                                      <p:cBhvr>
                                        <p:cTn id="33" dur="500"/>
                                        <p:tgtEl>
                                          <p:spTgt spid="84"/>
                                        </p:tgtEl>
                                      </p:cBhvr>
                                    </p:animEffect>
                                  </p:childTnLst>
                                </p:cTn>
                              </p:par>
                              <p:par>
                                <p:cTn id="34" presetID="42" presetClass="path" presetSubtype="0" decel="100000" fill="hold" grpId="1" nodeType="withEffect">
                                  <p:stCondLst>
                                    <p:cond delay="550"/>
                                  </p:stCondLst>
                                  <p:childTnLst>
                                    <p:animMotion origin="layout" path="M 4.16667E-7 0.05301 L 4.16667E-7 -1.85185E-6 " pathEditMode="relative" rAng="0" ptsTypes="AA">
                                      <p:cBhvr>
                                        <p:cTn id="35" dur="1000" fill="hold"/>
                                        <p:tgtEl>
                                          <p:spTgt spid="84"/>
                                        </p:tgtEl>
                                        <p:attrNameLst>
                                          <p:attrName>ppt_x</p:attrName>
                                          <p:attrName>ppt_y</p:attrName>
                                        </p:attrNameLst>
                                      </p:cBhvr>
                                      <p:rCtr x="0" y="-2662"/>
                                    </p:animMotion>
                                  </p:childTnLst>
                                </p:cTn>
                              </p:par>
                              <p:par>
                                <p:cTn id="36" presetID="10" presetClass="entr" presetSubtype="0" fill="hold" grpId="0" nodeType="withEffect">
                                  <p:stCondLst>
                                    <p:cond delay="35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500"/>
                                        <p:tgtEl>
                                          <p:spTgt spid="67"/>
                                        </p:tgtEl>
                                      </p:cBhvr>
                                    </p:animEffect>
                                  </p:childTnLst>
                                </p:cTn>
                              </p:par>
                              <p:par>
                                <p:cTn id="39" presetID="42" presetClass="path" presetSubtype="0" decel="100000" fill="hold" grpId="1" nodeType="withEffect">
                                  <p:stCondLst>
                                    <p:cond delay="350"/>
                                  </p:stCondLst>
                                  <p:childTnLst>
                                    <p:animMotion origin="layout" path="M 4.16667E-6 0.05301 L 4.16667E-6 -1.85185E-6 " pathEditMode="relative" rAng="0" ptsTypes="AA">
                                      <p:cBhvr>
                                        <p:cTn id="40" dur="1000" fill="hold"/>
                                        <p:tgtEl>
                                          <p:spTgt spid="67"/>
                                        </p:tgtEl>
                                        <p:attrNameLst>
                                          <p:attrName>ppt_x</p:attrName>
                                          <p:attrName>ppt_y</p:attrName>
                                        </p:attrNameLst>
                                      </p:cBhvr>
                                      <p:rCtr x="0" y="-2662"/>
                                    </p:animMotion>
                                  </p:childTnLst>
                                </p:cTn>
                              </p:par>
                              <p:par>
                                <p:cTn id="41" presetID="10" presetClass="entr" presetSubtype="0" fill="hold" grpId="0" nodeType="withEffect">
                                  <p:stCondLst>
                                    <p:cond delay="850"/>
                                  </p:stCondLst>
                                  <p:childTnLst>
                                    <p:set>
                                      <p:cBhvr>
                                        <p:cTn id="42" dur="1" fill="hold">
                                          <p:stCondLst>
                                            <p:cond delay="0"/>
                                          </p:stCondLst>
                                        </p:cTn>
                                        <p:tgtEl>
                                          <p:spTgt spid="93"/>
                                        </p:tgtEl>
                                        <p:attrNameLst>
                                          <p:attrName>style.visibility</p:attrName>
                                        </p:attrNameLst>
                                      </p:cBhvr>
                                      <p:to>
                                        <p:strVal val="visible"/>
                                      </p:to>
                                    </p:set>
                                    <p:animEffect transition="in" filter="fade">
                                      <p:cBhvr>
                                        <p:cTn id="43" dur="500"/>
                                        <p:tgtEl>
                                          <p:spTgt spid="93"/>
                                        </p:tgtEl>
                                      </p:cBhvr>
                                    </p:animEffect>
                                  </p:childTnLst>
                                </p:cTn>
                              </p:par>
                              <p:par>
                                <p:cTn id="44" presetID="42" presetClass="path" presetSubtype="0" decel="100000" fill="hold" grpId="1" nodeType="withEffect">
                                  <p:stCondLst>
                                    <p:cond delay="850"/>
                                  </p:stCondLst>
                                  <p:childTnLst>
                                    <p:animMotion origin="layout" path="M -8.33333E-7 0.05301 L -8.33333E-7 3.7037E-6 " pathEditMode="relative" rAng="0" ptsTypes="AA">
                                      <p:cBhvr>
                                        <p:cTn id="45" dur="1000" fill="hold"/>
                                        <p:tgtEl>
                                          <p:spTgt spid="93"/>
                                        </p:tgtEl>
                                        <p:attrNameLst>
                                          <p:attrName>ppt_x</p:attrName>
                                          <p:attrName>ppt_y</p:attrName>
                                        </p:attrNameLst>
                                      </p:cBhvr>
                                      <p:rCtr x="0" y="-2662"/>
                                    </p:animMotion>
                                  </p:childTnLst>
                                </p:cTn>
                              </p:par>
                              <p:par>
                                <p:cTn id="46" presetID="10" presetClass="entr" presetSubtype="0" fill="hold" grpId="0" nodeType="withEffect">
                                  <p:stCondLst>
                                    <p:cond delay="550"/>
                                  </p:stCondLst>
                                  <p:childTnLst>
                                    <p:set>
                                      <p:cBhvr>
                                        <p:cTn id="47" dur="1" fill="hold">
                                          <p:stCondLst>
                                            <p:cond delay="0"/>
                                          </p:stCondLst>
                                        </p:cTn>
                                        <p:tgtEl>
                                          <p:spTgt spid="115"/>
                                        </p:tgtEl>
                                        <p:attrNameLst>
                                          <p:attrName>style.visibility</p:attrName>
                                        </p:attrNameLst>
                                      </p:cBhvr>
                                      <p:to>
                                        <p:strVal val="visible"/>
                                      </p:to>
                                    </p:set>
                                    <p:animEffect transition="in" filter="fade">
                                      <p:cBhvr>
                                        <p:cTn id="48" dur="500"/>
                                        <p:tgtEl>
                                          <p:spTgt spid="115"/>
                                        </p:tgtEl>
                                      </p:cBhvr>
                                    </p:animEffect>
                                  </p:childTnLst>
                                </p:cTn>
                              </p:par>
                              <p:par>
                                <p:cTn id="49" presetID="42" presetClass="path" presetSubtype="0" decel="100000" fill="hold" grpId="1" nodeType="withEffect">
                                  <p:stCondLst>
                                    <p:cond delay="550"/>
                                  </p:stCondLst>
                                  <p:childTnLst>
                                    <p:animMotion origin="layout" path="M 3.125E-6 0.05301 L 3.125E-6 -1.85185E-6 " pathEditMode="relative" rAng="0" ptsTypes="AA">
                                      <p:cBhvr>
                                        <p:cTn id="50" dur="1000" fill="hold"/>
                                        <p:tgtEl>
                                          <p:spTgt spid="115"/>
                                        </p:tgtEl>
                                        <p:attrNameLst>
                                          <p:attrName>ppt_x</p:attrName>
                                          <p:attrName>ppt_y</p:attrName>
                                        </p:attrNameLst>
                                      </p:cBhvr>
                                      <p:rCtr x="0" y="-2662"/>
                                    </p:animMotion>
                                  </p:childTnLst>
                                </p:cTn>
                              </p:par>
                              <p:par>
                                <p:cTn id="51" presetID="10" presetClass="entr" presetSubtype="0" fill="hold" grpId="0" nodeType="withEffect">
                                  <p:stCondLst>
                                    <p:cond delay="550"/>
                                  </p:stCondLst>
                                  <p:childTnLst>
                                    <p:set>
                                      <p:cBhvr>
                                        <p:cTn id="52" dur="1" fill="hold">
                                          <p:stCondLst>
                                            <p:cond delay="0"/>
                                          </p:stCondLst>
                                        </p:cTn>
                                        <p:tgtEl>
                                          <p:spTgt spid="123"/>
                                        </p:tgtEl>
                                        <p:attrNameLst>
                                          <p:attrName>style.visibility</p:attrName>
                                        </p:attrNameLst>
                                      </p:cBhvr>
                                      <p:to>
                                        <p:strVal val="visible"/>
                                      </p:to>
                                    </p:set>
                                    <p:animEffect transition="in" filter="fade">
                                      <p:cBhvr>
                                        <p:cTn id="53" dur="500"/>
                                        <p:tgtEl>
                                          <p:spTgt spid="123"/>
                                        </p:tgtEl>
                                      </p:cBhvr>
                                    </p:animEffect>
                                  </p:childTnLst>
                                </p:cTn>
                              </p:par>
                              <p:par>
                                <p:cTn id="54" presetID="42" presetClass="path" presetSubtype="0" decel="100000" fill="hold" grpId="1" nodeType="withEffect">
                                  <p:stCondLst>
                                    <p:cond delay="550"/>
                                  </p:stCondLst>
                                  <p:childTnLst>
                                    <p:animMotion origin="layout" path="M 1.66667E-6 0.05301 L 1.66667E-6 -1.85185E-6 " pathEditMode="relative" rAng="0" ptsTypes="AA">
                                      <p:cBhvr>
                                        <p:cTn id="55" dur="1000" fill="hold"/>
                                        <p:tgtEl>
                                          <p:spTgt spid="123"/>
                                        </p:tgtEl>
                                        <p:attrNameLst>
                                          <p:attrName>ppt_x</p:attrName>
                                          <p:attrName>ppt_y</p:attrName>
                                        </p:attrNameLst>
                                      </p:cBhvr>
                                      <p:rCtr x="0" y="-2662"/>
                                    </p:animMotion>
                                  </p:childTnLst>
                                </p:cTn>
                              </p:par>
                              <p:par>
                                <p:cTn id="56" presetID="10" presetClass="entr" presetSubtype="0" fill="hold" nodeType="withEffect">
                                  <p:stCondLst>
                                    <p:cond delay="250"/>
                                  </p:stCondLst>
                                  <p:childTnLst>
                                    <p:set>
                                      <p:cBhvr>
                                        <p:cTn id="57" dur="1" fill="hold">
                                          <p:stCondLst>
                                            <p:cond delay="0"/>
                                          </p:stCondLst>
                                        </p:cTn>
                                        <p:tgtEl>
                                          <p:spTgt spid="89"/>
                                        </p:tgtEl>
                                        <p:attrNameLst>
                                          <p:attrName>style.visibility</p:attrName>
                                        </p:attrNameLst>
                                      </p:cBhvr>
                                      <p:to>
                                        <p:strVal val="visible"/>
                                      </p:to>
                                    </p:set>
                                    <p:animEffect transition="in" filter="fade">
                                      <p:cBhvr>
                                        <p:cTn id="58" dur="500"/>
                                        <p:tgtEl>
                                          <p:spTgt spid="89"/>
                                        </p:tgtEl>
                                      </p:cBhvr>
                                    </p:animEffect>
                                  </p:childTnLst>
                                </p:cTn>
                              </p:par>
                              <p:par>
                                <p:cTn id="59" presetID="42" presetClass="path" presetSubtype="0" decel="100000" fill="hold" nodeType="withEffect">
                                  <p:stCondLst>
                                    <p:cond delay="250"/>
                                  </p:stCondLst>
                                  <p:childTnLst>
                                    <p:animMotion origin="layout" path="M 0.00183 -0.05695 L -4.79167E-6 4.07407E-6 " pathEditMode="relative" rAng="0" ptsTypes="AA">
                                      <p:cBhvr>
                                        <p:cTn id="60" dur="1000" fill="hold"/>
                                        <p:tgtEl>
                                          <p:spTgt spid="89"/>
                                        </p:tgtEl>
                                        <p:attrNameLst>
                                          <p:attrName>ppt_x</p:attrName>
                                          <p:attrName>ppt_y</p:attrName>
                                        </p:attrNameLst>
                                      </p:cBhvr>
                                      <p:rCtr x="-91" y="2847"/>
                                    </p:animMotion>
                                  </p:childTnLst>
                                </p:cTn>
                              </p:par>
                              <p:par>
                                <p:cTn id="61" presetID="10" presetClass="entr" presetSubtype="0" fill="hold" nodeType="withEffect">
                                  <p:stCondLst>
                                    <p:cond delay="350"/>
                                  </p:stCondLst>
                                  <p:childTnLst>
                                    <p:set>
                                      <p:cBhvr>
                                        <p:cTn id="62" dur="1" fill="hold">
                                          <p:stCondLst>
                                            <p:cond delay="0"/>
                                          </p:stCondLst>
                                        </p:cTn>
                                        <p:tgtEl>
                                          <p:spTgt spid="90"/>
                                        </p:tgtEl>
                                        <p:attrNameLst>
                                          <p:attrName>style.visibility</p:attrName>
                                        </p:attrNameLst>
                                      </p:cBhvr>
                                      <p:to>
                                        <p:strVal val="visible"/>
                                      </p:to>
                                    </p:set>
                                    <p:animEffect transition="in" filter="fade">
                                      <p:cBhvr>
                                        <p:cTn id="63" dur="500"/>
                                        <p:tgtEl>
                                          <p:spTgt spid="90"/>
                                        </p:tgtEl>
                                      </p:cBhvr>
                                    </p:animEffect>
                                  </p:childTnLst>
                                </p:cTn>
                              </p:par>
                              <p:par>
                                <p:cTn id="64" presetID="42" presetClass="path" presetSubtype="0" decel="100000" fill="hold" nodeType="withEffect">
                                  <p:stCondLst>
                                    <p:cond delay="350"/>
                                  </p:stCondLst>
                                  <p:childTnLst>
                                    <p:animMotion origin="layout" path="M 0.00182 -0.05694 L 2.5E-6 -2.96296E-6 " pathEditMode="relative" rAng="0" ptsTypes="AA">
                                      <p:cBhvr>
                                        <p:cTn id="65" dur="1000" fill="hold"/>
                                        <p:tgtEl>
                                          <p:spTgt spid="90"/>
                                        </p:tgtEl>
                                        <p:attrNameLst>
                                          <p:attrName>ppt_x</p:attrName>
                                          <p:attrName>ppt_y</p:attrName>
                                        </p:attrNameLst>
                                      </p:cBhvr>
                                      <p:rCtr x="-91" y="2847"/>
                                    </p:animMotion>
                                  </p:childTnLst>
                                </p:cTn>
                              </p:par>
                              <p:par>
                                <p:cTn id="66" presetID="10" presetClass="entr" presetSubtype="0" fill="hold" nodeType="withEffect">
                                  <p:stCondLst>
                                    <p:cond delay="450"/>
                                  </p:stCondLst>
                                  <p:childTnLst>
                                    <p:set>
                                      <p:cBhvr>
                                        <p:cTn id="67" dur="1" fill="hold">
                                          <p:stCondLst>
                                            <p:cond delay="0"/>
                                          </p:stCondLst>
                                        </p:cTn>
                                        <p:tgtEl>
                                          <p:spTgt spid="91"/>
                                        </p:tgtEl>
                                        <p:attrNameLst>
                                          <p:attrName>style.visibility</p:attrName>
                                        </p:attrNameLst>
                                      </p:cBhvr>
                                      <p:to>
                                        <p:strVal val="visible"/>
                                      </p:to>
                                    </p:set>
                                    <p:animEffect transition="in" filter="fade">
                                      <p:cBhvr>
                                        <p:cTn id="68" dur="500"/>
                                        <p:tgtEl>
                                          <p:spTgt spid="91"/>
                                        </p:tgtEl>
                                      </p:cBhvr>
                                    </p:animEffect>
                                  </p:childTnLst>
                                </p:cTn>
                              </p:par>
                              <p:par>
                                <p:cTn id="69" presetID="42" presetClass="path" presetSubtype="0" decel="100000" fill="hold" nodeType="withEffect">
                                  <p:stCondLst>
                                    <p:cond delay="450"/>
                                  </p:stCondLst>
                                  <p:childTnLst>
                                    <p:animMotion origin="layout" path="M 0.00182 -0.05694 L 3.33333E-6 -2.96296E-6 " pathEditMode="relative" rAng="0" ptsTypes="AA">
                                      <p:cBhvr>
                                        <p:cTn id="70" dur="1000" fill="hold"/>
                                        <p:tgtEl>
                                          <p:spTgt spid="91"/>
                                        </p:tgtEl>
                                        <p:attrNameLst>
                                          <p:attrName>ppt_x</p:attrName>
                                          <p:attrName>ppt_y</p:attrName>
                                        </p:attrNameLst>
                                      </p:cBhvr>
                                      <p:rCtr x="-91" y="2847"/>
                                    </p:animMotion>
                                  </p:childTnLst>
                                </p:cTn>
                              </p:par>
                              <p:par>
                                <p:cTn id="71" presetID="10" presetClass="entr" presetSubtype="0" fill="hold" nodeType="withEffect">
                                  <p:stCondLst>
                                    <p:cond delay="550"/>
                                  </p:stCondLst>
                                  <p:childTnLst>
                                    <p:set>
                                      <p:cBhvr>
                                        <p:cTn id="72" dur="1" fill="hold">
                                          <p:stCondLst>
                                            <p:cond delay="0"/>
                                          </p:stCondLst>
                                        </p:cTn>
                                        <p:tgtEl>
                                          <p:spTgt spid="95"/>
                                        </p:tgtEl>
                                        <p:attrNameLst>
                                          <p:attrName>style.visibility</p:attrName>
                                        </p:attrNameLst>
                                      </p:cBhvr>
                                      <p:to>
                                        <p:strVal val="visible"/>
                                      </p:to>
                                    </p:set>
                                    <p:animEffect transition="in" filter="fade">
                                      <p:cBhvr>
                                        <p:cTn id="73" dur="500"/>
                                        <p:tgtEl>
                                          <p:spTgt spid="95"/>
                                        </p:tgtEl>
                                      </p:cBhvr>
                                    </p:animEffect>
                                  </p:childTnLst>
                                </p:cTn>
                              </p:par>
                              <p:par>
                                <p:cTn id="74" presetID="42" presetClass="path" presetSubtype="0" decel="100000" fill="hold" nodeType="withEffect">
                                  <p:stCondLst>
                                    <p:cond delay="550"/>
                                  </p:stCondLst>
                                  <p:childTnLst>
                                    <p:animMotion origin="layout" path="M 0.00183 -0.05694 L -2.70833E-6 -3.7037E-7 " pathEditMode="relative" rAng="0" ptsTypes="AA">
                                      <p:cBhvr>
                                        <p:cTn id="75" dur="1000" fill="hold"/>
                                        <p:tgtEl>
                                          <p:spTgt spid="95"/>
                                        </p:tgtEl>
                                        <p:attrNameLst>
                                          <p:attrName>ppt_x</p:attrName>
                                          <p:attrName>ppt_y</p:attrName>
                                        </p:attrNameLst>
                                      </p:cBhvr>
                                      <p:rCtr x="-91" y="2847"/>
                                    </p:animMotion>
                                  </p:childTnLst>
                                </p:cTn>
                              </p:par>
                              <p:par>
                                <p:cTn id="76" presetID="10" presetClass="entr" presetSubtype="0" fill="hold" nodeType="withEffect">
                                  <p:stCondLst>
                                    <p:cond delay="650"/>
                                  </p:stCondLst>
                                  <p:childTnLst>
                                    <p:set>
                                      <p:cBhvr>
                                        <p:cTn id="77" dur="1" fill="hold">
                                          <p:stCondLst>
                                            <p:cond delay="0"/>
                                          </p:stCondLst>
                                        </p:cTn>
                                        <p:tgtEl>
                                          <p:spTgt spid="96"/>
                                        </p:tgtEl>
                                        <p:attrNameLst>
                                          <p:attrName>style.visibility</p:attrName>
                                        </p:attrNameLst>
                                      </p:cBhvr>
                                      <p:to>
                                        <p:strVal val="visible"/>
                                      </p:to>
                                    </p:set>
                                    <p:animEffect transition="in" filter="fade">
                                      <p:cBhvr>
                                        <p:cTn id="78" dur="500"/>
                                        <p:tgtEl>
                                          <p:spTgt spid="96"/>
                                        </p:tgtEl>
                                      </p:cBhvr>
                                    </p:animEffect>
                                  </p:childTnLst>
                                </p:cTn>
                              </p:par>
                              <p:par>
                                <p:cTn id="79" presetID="42" presetClass="path" presetSubtype="0" decel="100000" fill="hold" nodeType="withEffect">
                                  <p:stCondLst>
                                    <p:cond delay="650"/>
                                  </p:stCondLst>
                                  <p:childTnLst>
                                    <p:animMotion origin="layout" path="M 0.00182 -0.05694 L 3.95833E-6 -4.07407E-6 " pathEditMode="relative" rAng="0" ptsTypes="AA">
                                      <p:cBhvr>
                                        <p:cTn id="80" dur="1000" fill="hold"/>
                                        <p:tgtEl>
                                          <p:spTgt spid="96"/>
                                        </p:tgtEl>
                                        <p:attrNameLst>
                                          <p:attrName>ppt_x</p:attrName>
                                          <p:attrName>ppt_y</p:attrName>
                                        </p:attrNameLst>
                                      </p:cBhvr>
                                      <p:rCtr x="-91" y="2847"/>
                                    </p:animMotion>
                                  </p:childTnLst>
                                </p:cTn>
                              </p:par>
                              <p:par>
                                <p:cTn id="81" presetID="10" presetClass="entr" presetSubtype="0" fill="hold" nodeType="withEffect">
                                  <p:stCondLst>
                                    <p:cond delay="750"/>
                                  </p:stCondLst>
                                  <p:childTnLst>
                                    <p:set>
                                      <p:cBhvr>
                                        <p:cTn id="82" dur="1" fill="hold">
                                          <p:stCondLst>
                                            <p:cond delay="0"/>
                                          </p:stCondLst>
                                        </p:cTn>
                                        <p:tgtEl>
                                          <p:spTgt spid="97"/>
                                        </p:tgtEl>
                                        <p:attrNameLst>
                                          <p:attrName>style.visibility</p:attrName>
                                        </p:attrNameLst>
                                      </p:cBhvr>
                                      <p:to>
                                        <p:strVal val="visible"/>
                                      </p:to>
                                    </p:set>
                                    <p:animEffect transition="in" filter="fade">
                                      <p:cBhvr>
                                        <p:cTn id="83" dur="500"/>
                                        <p:tgtEl>
                                          <p:spTgt spid="97"/>
                                        </p:tgtEl>
                                      </p:cBhvr>
                                    </p:animEffect>
                                  </p:childTnLst>
                                </p:cTn>
                              </p:par>
                              <p:par>
                                <p:cTn id="84" presetID="42" presetClass="path" presetSubtype="0" decel="100000" fill="hold" nodeType="withEffect">
                                  <p:stCondLst>
                                    <p:cond delay="750"/>
                                  </p:stCondLst>
                                  <p:childTnLst>
                                    <p:animMotion origin="layout" path="M 0.00183 -0.05694 L -4.58333E-6 -1.85185E-6 " pathEditMode="relative" rAng="0" ptsTypes="AA">
                                      <p:cBhvr>
                                        <p:cTn id="85" dur="1000" fill="hold"/>
                                        <p:tgtEl>
                                          <p:spTgt spid="97"/>
                                        </p:tgtEl>
                                        <p:attrNameLst>
                                          <p:attrName>ppt_x</p:attrName>
                                          <p:attrName>ppt_y</p:attrName>
                                        </p:attrNameLst>
                                      </p:cBhvr>
                                      <p:rCtr x="-91" y="2847"/>
                                    </p:animMotion>
                                  </p:childTnLst>
                                </p:cTn>
                              </p:par>
                              <p:par>
                                <p:cTn id="86" presetID="10" presetClass="entr" presetSubtype="0" fill="hold" nodeType="withEffect">
                                  <p:stCondLst>
                                    <p:cond delay="850"/>
                                  </p:stCondLst>
                                  <p:childTnLst>
                                    <p:set>
                                      <p:cBhvr>
                                        <p:cTn id="87" dur="1" fill="hold">
                                          <p:stCondLst>
                                            <p:cond delay="0"/>
                                          </p:stCondLst>
                                        </p:cTn>
                                        <p:tgtEl>
                                          <p:spTgt spid="98"/>
                                        </p:tgtEl>
                                        <p:attrNameLst>
                                          <p:attrName>style.visibility</p:attrName>
                                        </p:attrNameLst>
                                      </p:cBhvr>
                                      <p:to>
                                        <p:strVal val="visible"/>
                                      </p:to>
                                    </p:set>
                                    <p:animEffect transition="in" filter="fade">
                                      <p:cBhvr>
                                        <p:cTn id="88" dur="500"/>
                                        <p:tgtEl>
                                          <p:spTgt spid="98"/>
                                        </p:tgtEl>
                                      </p:cBhvr>
                                    </p:animEffect>
                                  </p:childTnLst>
                                </p:cTn>
                              </p:par>
                              <p:par>
                                <p:cTn id="89" presetID="42" presetClass="path" presetSubtype="0" decel="100000" fill="hold" nodeType="withEffect">
                                  <p:stCondLst>
                                    <p:cond delay="850"/>
                                  </p:stCondLst>
                                  <p:childTnLst>
                                    <p:animMotion origin="layout" path="M 0.00183 -0.05694 L -4.58333E-6 -1.85185E-6 " pathEditMode="relative" rAng="0" ptsTypes="AA">
                                      <p:cBhvr>
                                        <p:cTn id="90" dur="1000" fill="hold"/>
                                        <p:tgtEl>
                                          <p:spTgt spid="98"/>
                                        </p:tgtEl>
                                        <p:attrNameLst>
                                          <p:attrName>ppt_x</p:attrName>
                                          <p:attrName>ppt_y</p:attrName>
                                        </p:attrNameLst>
                                      </p:cBhvr>
                                      <p:rCtr x="-91" y="2847"/>
                                    </p:animMotion>
                                  </p:childTnLst>
                                </p:cTn>
                              </p:par>
                              <p:par>
                                <p:cTn id="91" presetID="10" presetClass="entr" presetSubtype="0" fill="hold" nodeType="withEffect">
                                  <p:stCondLst>
                                    <p:cond delay="250"/>
                                  </p:stCondLst>
                                  <p:childTnLst>
                                    <p:set>
                                      <p:cBhvr>
                                        <p:cTn id="92" dur="1" fill="hold">
                                          <p:stCondLst>
                                            <p:cond delay="0"/>
                                          </p:stCondLst>
                                        </p:cTn>
                                        <p:tgtEl>
                                          <p:spTgt spid="58"/>
                                        </p:tgtEl>
                                        <p:attrNameLst>
                                          <p:attrName>style.visibility</p:attrName>
                                        </p:attrNameLst>
                                      </p:cBhvr>
                                      <p:to>
                                        <p:strVal val="visible"/>
                                      </p:to>
                                    </p:set>
                                    <p:animEffect transition="in" filter="fade">
                                      <p:cBhvr>
                                        <p:cTn id="93" dur="500"/>
                                        <p:tgtEl>
                                          <p:spTgt spid="58"/>
                                        </p:tgtEl>
                                      </p:cBhvr>
                                    </p:animEffect>
                                  </p:childTnLst>
                                </p:cTn>
                              </p:par>
                              <p:par>
                                <p:cTn id="94" presetID="42" presetClass="path" presetSubtype="0" decel="100000" fill="hold" nodeType="withEffect">
                                  <p:stCondLst>
                                    <p:cond delay="250"/>
                                  </p:stCondLst>
                                  <p:childTnLst>
                                    <p:animMotion origin="layout" path="M 0.11003 0.19954 L -3.125E-6 1.85185E-6 " pathEditMode="relative" rAng="0" ptsTypes="AA">
                                      <p:cBhvr>
                                        <p:cTn id="95" dur="1250" fill="hold"/>
                                        <p:tgtEl>
                                          <p:spTgt spid="58"/>
                                        </p:tgtEl>
                                        <p:attrNameLst>
                                          <p:attrName>ppt_x</p:attrName>
                                          <p:attrName>ppt_y</p:attrName>
                                        </p:attrNameLst>
                                      </p:cBhvr>
                                      <p:rCtr x="-5508" y="-9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7" grpId="0" animBg="1"/>
      <p:bldP spid="75" grpId="0"/>
      <p:bldP spid="75" grpId="1"/>
      <p:bldP spid="84" grpId="0"/>
      <p:bldP spid="84" grpId="1"/>
      <p:bldP spid="51" grpId="0"/>
      <p:bldP spid="51" grpId="1"/>
      <p:bldP spid="67" grpId="0"/>
      <p:bldP spid="67" grpId="1"/>
      <p:bldP spid="93" grpId="0"/>
      <p:bldP spid="93" grpId="1"/>
      <p:bldP spid="115" grpId="0"/>
      <p:bldP spid="115" grpId="1"/>
      <p:bldP spid="123" grpId="0"/>
      <p:bldP spid="123"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98822C80-4042-4F39-BE54-DAF29A77DF21}"/>
              </a:ext>
            </a:extLst>
          </p:cNvPr>
          <p:cNvPicPr>
            <a:picLocks noChangeAspect="1"/>
          </p:cNvPicPr>
          <p:nvPr/>
        </p:nvPicPr>
        <p:blipFill>
          <a:blip r:embed="rId2" cstate="email">
            <a:alphaModFix amt="84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Graphique 11">
            <a:extLst>
              <a:ext uri="{FF2B5EF4-FFF2-40B4-BE49-F238E27FC236}">
                <a16:creationId xmlns:a16="http://schemas.microsoft.com/office/drawing/2014/main" id="{907EE660-F99D-4728-9B08-6A646D03784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796" t="-9115" r="8796" b="10044"/>
          <a:stretch/>
        </p:blipFill>
        <p:spPr>
          <a:xfrm>
            <a:off x="0" y="2598884"/>
            <a:ext cx="12191999" cy="4259115"/>
          </a:xfrm>
          <a:prstGeom prst="rect">
            <a:avLst/>
          </a:prstGeom>
        </p:spPr>
      </p:pic>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64" name="ZoneTexte 63">
            <a:extLst>
              <a:ext uri="{FF2B5EF4-FFF2-40B4-BE49-F238E27FC236}">
                <a16:creationId xmlns:a16="http://schemas.microsoft.com/office/drawing/2014/main" id="{EEAFD268-8B57-4F9B-B25B-5F35AD057D3B}"/>
              </a:ext>
            </a:extLst>
          </p:cNvPr>
          <p:cNvSpPr txBox="1"/>
          <p:nvPr/>
        </p:nvSpPr>
        <p:spPr>
          <a:xfrm>
            <a:off x="4336230" y="1669051"/>
            <a:ext cx="3481440" cy="55399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Urbane Medium" panose="00000600000000000000" pitchFamily="50" charset="0"/>
                <a:ea typeface="+mn-ea"/>
                <a:cs typeface="+mn-cs"/>
              </a:rPr>
              <a:t>Contact</a:t>
            </a:r>
            <a:endParaRPr kumimoji="0" lang="fr-FR" sz="36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11" name="ZoneTexte 10">
            <a:extLst>
              <a:ext uri="{FF2B5EF4-FFF2-40B4-BE49-F238E27FC236}">
                <a16:creationId xmlns:a16="http://schemas.microsoft.com/office/drawing/2014/main" id="{D4406F6F-1C71-4328-880E-FEDB20200C4C}"/>
              </a:ext>
            </a:extLst>
          </p:cNvPr>
          <p:cNvSpPr txBox="1"/>
          <p:nvPr/>
        </p:nvSpPr>
        <p:spPr>
          <a:xfrm>
            <a:off x="4507230" y="2290910"/>
            <a:ext cx="3185160" cy="27699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srgbClr val="00FF72"/>
                </a:solidFill>
                <a:effectLst/>
                <a:uLnTx/>
                <a:uFillTx/>
                <a:latin typeface="Urbane Light"/>
                <a:ea typeface="+mn-ea"/>
                <a:cs typeface="+mn-cs"/>
              </a:rPr>
              <a:t>hi@lifestoryapp.com</a:t>
            </a:r>
          </a:p>
        </p:txBody>
      </p:sp>
      <p:sp>
        <p:nvSpPr>
          <p:cNvPr id="16" name="Forme libre : forme 15">
            <a:extLst>
              <a:ext uri="{FF2B5EF4-FFF2-40B4-BE49-F238E27FC236}">
                <a16:creationId xmlns:a16="http://schemas.microsoft.com/office/drawing/2014/main" id="{B00F4CDD-6D0B-422E-987F-1FEA972734DE}"/>
              </a:ext>
            </a:extLst>
          </p:cNvPr>
          <p:cNvSpPr/>
          <p:nvPr/>
        </p:nvSpPr>
        <p:spPr>
          <a:xfrm>
            <a:off x="5963382" y="1267545"/>
            <a:ext cx="265236" cy="252054"/>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gradFill>
            <a:gsLst>
              <a:gs pos="100000">
                <a:srgbClr val="3FFF96"/>
              </a:gs>
              <a:gs pos="0">
                <a:srgbClr val="00DE64"/>
              </a:gs>
              <a:gs pos="41000">
                <a:srgbClr val="00FF72"/>
              </a:gs>
            </a:gsLst>
            <a:lin ang="4800000" scaled="0"/>
          </a:gradFill>
          <a:ln w="107612" cap="flat">
            <a:noFill/>
            <a:prstDash val="solid"/>
            <a:miter/>
          </a:ln>
        </p:spPr>
        <p:txBody>
          <a:bodyPr rtlCol="0" anchor="ctr"/>
          <a:lstStyle/>
          <a:p>
            <a:endParaRPr lang="fr-FR">
              <a:solidFill>
                <a:prstClr val="black"/>
              </a:solidFill>
              <a:latin typeface="Arial" panose="020B0604020202020204"/>
            </a:endParaRPr>
          </a:p>
        </p:txBody>
      </p:sp>
    </p:spTree>
    <p:extLst>
      <p:ext uri="{BB962C8B-B14F-4D97-AF65-F5344CB8AC3E}">
        <p14:creationId xmlns:p14="http://schemas.microsoft.com/office/powerpoint/2010/main" val="331812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750"/>
                                        <p:tgtEl>
                                          <p:spTgt spid="40"/>
                                        </p:tgtEl>
                                      </p:cBhvr>
                                    </p:animEffect>
                                  </p:childTnLst>
                                </p:cTn>
                              </p:par>
                              <p:par>
                                <p:cTn id="8" presetID="6" presetClass="emph" presetSubtype="0" fill="hold" nodeType="withEffect">
                                  <p:stCondLst>
                                    <p:cond delay="0"/>
                                  </p:stCondLst>
                                  <p:childTnLst>
                                    <p:animScale>
                                      <p:cBhvr>
                                        <p:cTn id="9" dur="10" fill="hold"/>
                                        <p:tgtEl>
                                          <p:spTgt spid="40"/>
                                        </p:tgtEl>
                                      </p:cBhvr>
                                      <p:by x="150000" y="150000"/>
                                    </p:animScale>
                                  </p:childTnLst>
                                </p:cTn>
                              </p:par>
                              <p:par>
                                <p:cTn id="10" presetID="6" presetClass="emph" presetSubtype="0" decel="100000" fill="hold" nodeType="withEffect">
                                  <p:stCondLst>
                                    <p:cond delay="0"/>
                                  </p:stCondLst>
                                  <p:childTnLst>
                                    <p:animScale>
                                      <p:cBhvr>
                                        <p:cTn id="11" dur="2000" fill="hold"/>
                                        <p:tgtEl>
                                          <p:spTgt spid="40"/>
                                        </p:tgtEl>
                                      </p:cBhvr>
                                      <p:by x="66700" y="66700"/>
                                    </p:animScale>
                                  </p:childTnLst>
                                </p:cTn>
                              </p:par>
                              <p:par>
                                <p:cTn id="12" presetID="10" presetClass="entr" presetSubtype="0" fill="hold" grpId="0" nodeType="withEffect">
                                  <p:stCondLst>
                                    <p:cond delay="25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500"/>
                                        <p:tgtEl>
                                          <p:spTgt spid="64"/>
                                        </p:tgtEl>
                                      </p:cBhvr>
                                    </p:animEffect>
                                  </p:childTnLst>
                                </p:cTn>
                              </p:par>
                              <p:par>
                                <p:cTn id="15" presetID="42" presetClass="path" presetSubtype="0" decel="100000" fill="hold" grpId="1" nodeType="withEffect">
                                  <p:stCondLst>
                                    <p:cond delay="250"/>
                                  </p:stCondLst>
                                  <p:childTnLst>
                                    <p:animMotion origin="layout" path="M 2.5E-6 0.04815 L 2.5E-6 -4.81481E-6 " pathEditMode="relative" rAng="0" ptsTypes="AA">
                                      <p:cBhvr>
                                        <p:cTn id="16" dur="1000" fill="hold"/>
                                        <p:tgtEl>
                                          <p:spTgt spid="64"/>
                                        </p:tgtEl>
                                        <p:attrNameLst>
                                          <p:attrName>ppt_x</p:attrName>
                                          <p:attrName>ppt_y</p:attrName>
                                        </p:attrNameLst>
                                      </p:cBhvr>
                                      <p:rCtr x="0" y="-2407"/>
                                    </p:animMotion>
                                  </p:childTnLst>
                                </p:cTn>
                              </p:par>
                              <p:par>
                                <p:cTn id="17" presetID="10" presetClass="entr" presetSubtype="0"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500"/>
                                  </p:stCondLst>
                                  <p:childTnLst>
                                    <p:animMotion origin="layout" path="M -4.16667E-7 0.04814 L -4.16667E-7 3.33333E-6 " pathEditMode="relative" rAng="0" ptsTypes="AA">
                                      <p:cBhvr>
                                        <p:cTn id="21" dur="1000" fill="hold"/>
                                        <p:tgtEl>
                                          <p:spTgt spid="11"/>
                                        </p:tgtEl>
                                        <p:attrNameLst>
                                          <p:attrName>ppt_x</p:attrName>
                                          <p:attrName>ppt_y</p:attrName>
                                        </p:attrNameLst>
                                      </p:cBhvr>
                                      <p:rCtr x="0" y="-2407"/>
                                    </p:animMotion>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750"/>
                                        <p:tgtEl>
                                          <p:spTgt spid="12"/>
                                        </p:tgtEl>
                                      </p:cBhvr>
                                    </p:animEffect>
                                  </p:childTnLst>
                                </p:cTn>
                              </p:par>
                              <p:par>
                                <p:cTn id="25" presetID="6" presetClass="emph" presetSubtype="0" fill="hold" nodeType="withEffect">
                                  <p:stCondLst>
                                    <p:cond delay="0"/>
                                  </p:stCondLst>
                                  <p:childTnLst>
                                    <p:animScale>
                                      <p:cBhvr>
                                        <p:cTn id="26" dur="10" fill="hold"/>
                                        <p:tgtEl>
                                          <p:spTgt spid="12"/>
                                        </p:tgtEl>
                                      </p:cBhvr>
                                      <p:by x="150000" y="150000"/>
                                    </p:animScale>
                                  </p:childTnLst>
                                </p:cTn>
                              </p:par>
                              <p:par>
                                <p:cTn id="27" presetID="6" presetClass="emph" presetSubtype="0" decel="100000" fill="hold" nodeType="withEffect">
                                  <p:stCondLst>
                                    <p:cond delay="0"/>
                                  </p:stCondLst>
                                  <p:childTnLst>
                                    <p:animScale>
                                      <p:cBhvr>
                                        <p:cTn id="28" dur="2000" fill="hold"/>
                                        <p:tgtEl>
                                          <p:spTgt spid="12"/>
                                        </p:tgtEl>
                                      </p:cBhvr>
                                      <p:by x="66700" y="66700"/>
                                    </p:animScale>
                                  </p:childTnLst>
                                </p:cTn>
                              </p:par>
                              <p:par>
                                <p:cTn id="29" presetID="49" presetClass="entr" presetSubtype="0" decel="10000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1000" fill="hold"/>
                                        <p:tgtEl>
                                          <p:spTgt spid="16"/>
                                        </p:tgtEl>
                                        <p:attrNameLst>
                                          <p:attrName>ppt_w</p:attrName>
                                        </p:attrNameLst>
                                      </p:cBhvr>
                                      <p:tavLst>
                                        <p:tav tm="0">
                                          <p:val>
                                            <p:fltVal val="0"/>
                                          </p:val>
                                        </p:tav>
                                        <p:tav tm="100000">
                                          <p:val>
                                            <p:strVal val="#ppt_w"/>
                                          </p:val>
                                        </p:tav>
                                      </p:tavLst>
                                    </p:anim>
                                    <p:anim calcmode="lin" valueType="num">
                                      <p:cBhvr>
                                        <p:cTn id="32" dur="1000" fill="hold"/>
                                        <p:tgtEl>
                                          <p:spTgt spid="16"/>
                                        </p:tgtEl>
                                        <p:attrNameLst>
                                          <p:attrName>ppt_h</p:attrName>
                                        </p:attrNameLst>
                                      </p:cBhvr>
                                      <p:tavLst>
                                        <p:tav tm="0">
                                          <p:val>
                                            <p:fltVal val="0"/>
                                          </p:val>
                                        </p:tav>
                                        <p:tav tm="100000">
                                          <p:val>
                                            <p:strVal val="#ppt_h"/>
                                          </p:val>
                                        </p:tav>
                                      </p:tavLst>
                                    </p:anim>
                                    <p:anim calcmode="lin" valueType="num">
                                      <p:cBhvr>
                                        <p:cTn id="33" dur="1000" fill="hold"/>
                                        <p:tgtEl>
                                          <p:spTgt spid="16"/>
                                        </p:tgtEl>
                                        <p:attrNameLst>
                                          <p:attrName>style.rotation</p:attrName>
                                        </p:attrNameLst>
                                      </p:cBhvr>
                                      <p:tavLst>
                                        <p:tav tm="0">
                                          <p:val>
                                            <p:fltVal val="360"/>
                                          </p:val>
                                        </p:tav>
                                        <p:tav tm="100000">
                                          <p:val>
                                            <p:fltVal val="0"/>
                                          </p:val>
                                        </p:tav>
                                      </p:tavLst>
                                    </p:anim>
                                    <p:animEffect transition="in" filter="fade">
                                      <p:cBhvr>
                                        <p:cTn id="34" dur="1000"/>
                                        <p:tgtEl>
                                          <p:spTgt spid="16"/>
                                        </p:tgtEl>
                                      </p:cBhvr>
                                    </p:animEffect>
                                  </p:childTnLst>
                                </p:cTn>
                              </p:par>
                              <p:par>
                                <p:cTn id="35" presetID="8" presetClass="emph" presetSubtype="0" decel="100000" fill="hold" grpId="1" nodeType="withEffect">
                                  <p:stCondLst>
                                    <p:cond delay="0"/>
                                  </p:stCondLst>
                                  <p:childTnLst>
                                    <p:animRot by="43200000">
                                      <p:cBhvr>
                                        <p:cTn id="36" dur="1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11" grpId="0"/>
      <p:bldP spid="11" grpId="1"/>
      <p:bldP spid="16" grpId="0" animBg="1"/>
      <p:bldP spid="1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 name="Image 39">
            <a:extLst>
              <a:ext uri="{FF2B5EF4-FFF2-40B4-BE49-F238E27FC236}">
                <a16:creationId xmlns:a16="http://schemas.microsoft.com/office/drawing/2014/main" id="{98822C80-4042-4F39-BE54-DAF29A77DF21}"/>
              </a:ext>
            </a:extLst>
          </p:cNvPr>
          <p:cNvPicPr>
            <a:picLocks noChangeAspect="1"/>
          </p:cNvPicPr>
          <p:nvPr/>
        </p:nvPicPr>
        <p:blipFill>
          <a:blip r:embed="rId2" cstate="email">
            <a:alphaModFix amt="84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4" name="ZoneTexte 63">
            <a:extLst>
              <a:ext uri="{FF2B5EF4-FFF2-40B4-BE49-F238E27FC236}">
                <a16:creationId xmlns:a16="http://schemas.microsoft.com/office/drawing/2014/main" id="{EEAFD268-8B57-4F9B-B25B-5F35AD057D3B}"/>
              </a:ext>
            </a:extLst>
          </p:cNvPr>
          <p:cNvSpPr txBox="1"/>
          <p:nvPr/>
        </p:nvSpPr>
        <p:spPr>
          <a:xfrm>
            <a:off x="744870" y="689931"/>
            <a:ext cx="3481440" cy="430887"/>
          </a:xfrm>
          <a:prstGeom prst="rect">
            <a:avLst/>
          </a:prstGeom>
          <a:noFill/>
        </p:spPr>
        <p:txBody>
          <a:bodyPr wrap="square" lIns="0" tIns="0" rIns="0" bIns="0" rtlCol="0" anchor="ctr">
            <a:spAutoFit/>
          </a:bodyPr>
          <a:lstStyle/>
          <a:p>
            <a:pPr lvl="0">
              <a:defRPr/>
            </a:pPr>
            <a:r>
              <a:rPr lang="fr-FR" sz="2800" dirty="0" err="1">
                <a:solidFill>
                  <a:prstClr val="white"/>
                </a:solidFill>
                <a:latin typeface="Urbane Medium" panose="00000600000000000000" pitchFamily="50" charset="0"/>
              </a:rPr>
              <a:t>Abbreviations</a:t>
            </a:r>
            <a:endParaRPr kumimoji="0" lang="fr-FR" sz="2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ZoneTexte 11">
            <a:extLst>
              <a:ext uri="{FF2B5EF4-FFF2-40B4-BE49-F238E27FC236}">
                <a16:creationId xmlns:a16="http://schemas.microsoft.com/office/drawing/2014/main" id="{7EDDAF43-11FB-4A65-9189-5C501E0115D7}"/>
              </a:ext>
            </a:extLst>
          </p:cNvPr>
          <p:cNvSpPr txBox="1"/>
          <p:nvPr/>
        </p:nvSpPr>
        <p:spPr>
          <a:xfrm>
            <a:off x="744869" y="1502552"/>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13" name="ZoneTexte 12">
            <a:extLst>
              <a:ext uri="{FF2B5EF4-FFF2-40B4-BE49-F238E27FC236}">
                <a16:creationId xmlns:a16="http://schemas.microsoft.com/office/drawing/2014/main" id="{74D72AF7-F5A5-47F7-8864-631E27ED1CE0}"/>
              </a:ext>
            </a:extLst>
          </p:cNvPr>
          <p:cNvSpPr txBox="1"/>
          <p:nvPr/>
        </p:nvSpPr>
        <p:spPr>
          <a:xfrm>
            <a:off x="744869" y="2437631"/>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14" name="ZoneTexte 13">
            <a:extLst>
              <a:ext uri="{FF2B5EF4-FFF2-40B4-BE49-F238E27FC236}">
                <a16:creationId xmlns:a16="http://schemas.microsoft.com/office/drawing/2014/main" id="{9A0468F8-D210-4515-9D33-7D6E08F6AA32}"/>
              </a:ext>
            </a:extLst>
          </p:cNvPr>
          <p:cNvSpPr txBox="1"/>
          <p:nvPr/>
        </p:nvSpPr>
        <p:spPr>
          <a:xfrm>
            <a:off x="744869" y="3372710"/>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15" name="ZoneTexte 14">
            <a:extLst>
              <a:ext uri="{FF2B5EF4-FFF2-40B4-BE49-F238E27FC236}">
                <a16:creationId xmlns:a16="http://schemas.microsoft.com/office/drawing/2014/main" id="{4F489964-0F51-4DAC-B63D-8C0A160BC4EE}"/>
              </a:ext>
            </a:extLst>
          </p:cNvPr>
          <p:cNvSpPr txBox="1"/>
          <p:nvPr/>
        </p:nvSpPr>
        <p:spPr>
          <a:xfrm>
            <a:off x="744869" y="4307789"/>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16" name="ZoneTexte 15">
            <a:extLst>
              <a:ext uri="{FF2B5EF4-FFF2-40B4-BE49-F238E27FC236}">
                <a16:creationId xmlns:a16="http://schemas.microsoft.com/office/drawing/2014/main" id="{2B3F96A2-4FF0-403A-8EF2-6C55EB332278}"/>
              </a:ext>
            </a:extLst>
          </p:cNvPr>
          <p:cNvSpPr txBox="1"/>
          <p:nvPr/>
        </p:nvSpPr>
        <p:spPr>
          <a:xfrm>
            <a:off x="744869" y="5242869"/>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17" name="ZoneTexte 16">
            <a:extLst>
              <a:ext uri="{FF2B5EF4-FFF2-40B4-BE49-F238E27FC236}">
                <a16:creationId xmlns:a16="http://schemas.microsoft.com/office/drawing/2014/main" id="{04C73D83-A8B1-4384-A49B-365FD444FFCA}"/>
              </a:ext>
            </a:extLst>
          </p:cNvPr>
          <p:cNvSpPr txBox="1"/>
          <p:nvPr/>
        </p:nvSpPr>
        <p:spPr>
          <a:xfrm>
            <a:off x="3527932" y="1502552"/>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18" name="ZoneTexte 17">
            <a:extLst>
              <a:ext uri="{FF2B5EF4-FFF2-40B4-BE49-F238E27FC236}">
                <a16:creationId xmlns:a16="http://schemas.microsoft.com/office/drawing/2014/main" id="{4B9ED47B-AE25-4208-9BBF-4BB33DAC2A8A}"/>
              </a:ext>
            </a:extLst>
          </p:cNvPr>
          <p:cNvSpPr txBox="1"/>
          <p:nvPr/>
        </p:nvSpPr>
        <p:spPr>
          <a:xfrm>
            <a:off x="3527932" y="2437631"/>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19" name="ZoneTexte 18">
            <a:extLst>
              <a:ext uri="{FF2B5EF4-FFF2-40B4-BE49-F238E27FC236}">
                <a16:creationId xmlns:a16="http://schemas.microsoft.com/office/drawing/2014/main" id="{C5BBA17E-EF60-4705-AD53-431FE15AC794}"/>
              </a:ext>
            </a:extLst>
          </p:cNvPr>
          <p:cNvSpPr txBox="1"/>
          <p:nvPr/>
        </p:nvSpPr>
        <p:spPr>
          <a:xfrm>
            <a:off x="3527932" y="3372710"/>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20" name="ZoneTexte 19">
            <a:extLst>
              <a:ext uri="{FF2B5EF4-FFF2-40B4-BE49-F238E27FC236}">
                <a16:creationId xmlns:a16="http://schemas.microsoft.com/office/drawing/2014/main" id="{27A8924D-5FE2-408F-B559-8A49B1BFA9E4}"/>
              </a:ext>
            </a:extLst>
          </p:cNvPr>
          <p:cNvSpPr txBox="1"/>
          <p:nvPr/>
        </p:nvSpPr>
        <p:spPr>
          <a:xfrm>
            <a:off x="3527932" y="4307789"/>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21" name="ZoneTexte 20">
            <a:extLst>
              <a:ext uri="{FF2B5EF4-FFF2-40B4-BE49-F238E27FC236}">
                <a16:creationId xmlns:a16="http://schemas.microsoft.com/office/drawing/2014/main" id="{B9163A62-ED9C-4D1A-9894-58BA85964D40}"/>
              </a:ext>
            </a:extLst>
          </p:cNvPr>
          <p:cNvSpPr txBox="1"/>
          <p:nvPr/>
        </p:nvSpPr>
        <p:spPr>
          <a:xfrm>
            <a:off x="3527932" y="5242869"/>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28" name="ZoneTexte 27">
            <a:extLst>
              <a:ext uri="{FF2B5EF4-FFF2-40B4-BE49-F238E27FC236}">
                <a16:creationId xmlns:a16="http://schemas.microsoft.com/office/drawing/2014/main" id="{C7B10147-3B6B-4FB6-A6B4-F074ECB09A26}"/>
              </a:ext>
            </a:extLst>
          </p:cNvPr>
          <p:cNvSpPr txBox="1"/>
          <p:nvPr/>
        </p:nvSpPr>
        <p:spPr>
          <a:xfrm>
            <a:off x="6310995" y="1502552"/>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29" name="ZoneTexte 28">
            <a:extLst>
              <a:ext uri="{FF2B5EF4-FFF2-40B4-BE49-F238E27FC236}">
                <a16:creationId xmlns:a16="http://schemas.microsoft.com/office/drawing/2014/main" id="{2DBF752D-FB5A-42C3-9A47-9A72DADDCD73}"/>
              </a:ext>
            </a:extLst>
          </p:cNvPr>
          <p:cNvSpPr txBox="1"/>
          <p:nvPr/>
        </p:nvSpPr>
        <p:spPr>
          <a:xfrm>
            <a:off x="6310995" y="2437631"/>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30" name="ZoneTexte 29">
            <a:extLst>
              <a:ext uri="{FF2B5EF4-FFF2-40B4-BE49-F238E27FC236}">
                <a16:creationId xmlns:a16="http://schemas.microsoft.com/office/drawing/2014/main" id="{3E87CB8E-D5A4-4E11-A8A2-18309A9D81BC}"/>
              </a:ext>
            </a:extLst>
          </p:cNvPr>
          <p:cNvSpPr txBox="1"/>
          <p:nvPr/>
        </p:nvSpPr>
        <p:spPr>
          <a:xfrm>
            <a:off x="6310995" y="3372710"/>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31" name="ZoneTexte 30">
            <a:extLst>
              <a:ext uri="{FF2B5EF4-FFF2-40B4-BE49-F238E27FC236}">
                <a16:creationId xmlns:a16="http://schemas.microsoft.com/office/drawing/2014/main" id="{45713728-8B5F-434A-B0BE-25B23E323BC9}"/>
              </a:ext>
            </a:extLst>
          </p:cNvPr>
          <p:cNvSpPr txBox="1"/>
          <p:nvPr/>
        </p:nvSpPr>
        <p:spPr>
          <a:xfrm>
            <a:off x="6310995" y="4307789"/>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32" name="ZoneTexte 31">
            <a:extLst>
              <a:ext uri="{FF2B5EF4-FFF2-40B4-BE49-F238E27FC236}">
                <a16:creationId xmlns:a16="http://schemas.microsoft.com/office/drawing/2014/main" id="{C753EEE6-6ADE-4528-99E5-1DE5047B992A}"/>
              </a:ext>
            </a:extLst>
          </p:cNvPr>
          <p:cNvSpPr txBox="1"/>
          <p:nvPr/>
        </p:nvSpPr>
        <p:spPr>
          <a:xfrm>
            <a:off x="6310995" y="5242869"/>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33" name="ZoneTexte 32">
            <a:extLst>
              <a:ext uri="{FF2B5EF4-FFF2-40B4-BE49-F238E27FC236}">
                <a16:creationId xmlns:a16="http://schemas.microsoft.com/office/drawing/2014/main" id="{FF66B145-89B2-43F5-8C0C-9F2B82795648}"/>
              </a:ext>
            </a:extLst>
          </p:cNvPr>
          <p:cNvSpPr txBox="1"/>
          <p:nvPr/>
        </p:nvSpPr>
        <p:spPr>
          <a:xfrm>
            <a:off x="9094059" y="1502552"/>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34" name="ZoneTexte 33">
            <a:extLst>
              <a:ext uri="{FF2B5EF4-FFF2-40B4-BE49-F238E27FC236}">
                <a16:creationId xmlns:a16="http://schemas.microsoft.com/office/drawing/2014/main" id="{1E5AB04B-632D-43E8-89A9-97F3FACFD461}"/>
              </a:ext>
            </a:extLst>
          </p:cNvPr>
          <p:cNvSpPr txBox="1"/>
          <p:nvPr/>
        </p:nvSpPr>
        <p:spPr>
          <a:xfrm>
            <a:off x="9094059" y="2437631"/>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35" name="ZoneTexte 34">
            <a:extLst>
              <a:ext uri="{FF2B5EF4-FFF2-40B4-BE49-F238E27FC236}">
                <a16:creationId xmlns:a16="http://schemas.microsoft.com/office/drawing/2014/main" id="{95A5DCCA-EFAD-454E-9126-E58F53C9A85F}"/>
              </a:ext>
            </a:extLst>
          </p:cNvPr>
          <p:cNvSpPr txBox="1"/>
          <p:nvPr/>
        </p:nvSpPr>
        <p:spPr>
          <a:xfrm>
            <a:off x="9094059" y="3372710"/>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36" name="ZoneTexte 35">
            <a:extLst>
              <a:ext uri="{FF2B5EF4-FFF2-40B4-BE49-F238E27FC236}">
                <a16:creationId xmlns:a16="http://schemas.microsoft.com/office/drawing/2014/main" id="{EF7C7545-22B3-40B7-9354-6B171B32936E}"/>
              </a:ext>
            </a:extLst>
          </p:cNvPr>
          <p:cNvSpPr txBox="1"/>
          <p:nvPr/>
        </p:nvSpPr>
        <p:spPr>
          <a:xfrm>
            <a:off x="9094059" y="4307789"/>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
        <p:nvSpPr>
          <p:cNvPr id="37" name="ZoneTexte 36">
            <a:extLst>
              <a:ext uri="{FF2B5EF4-FFF2-40B4-BE49-F238E27FC236}">
                <a16:creationId xmlns:a16="http://schemas.microsoft.com/office/drawing/2014/main" id="{1A8C73FC-4C09-45FB-99A6-3418B5AB1663}"/>
              </a:ext>
            </a:extLst>
          </p:cNvPr>
          <p:cNvSpPr txBox="1"/>
          <p:nvPr/>
        </p:nvSpPr>
        <p:spPr>
          <a:xfrm>
            <a:off x="9094059" y="5242869"/>
            <a:ext cx="2495429" cy="400110"/>
          </a:xfrm>
          <a:prstGeom prst="rect">
            <a:avLst/>
          </a:prstGeom>
          <a:noFill/>
        </p:spPr>
        <p:txBody>
          <a:bodyPr wrap="square" lIns="0" tIns="0" rIns="0" bIns="0" rtlCol="0" anchor="t">
            <a:spAutoFit/>
          </a:bodyPr>
          <a:lstStyle/>
          <a:p>
            <a:pPr lvl="0">
              <a:spcAft>
                <a:spcPts val="600"/>
              </a:spcAft>
              <a:defRPr/>
            </a:pPr>
            <a:r>
              <a:rPr lang="fr-FR" sz="1200" dirty="0">
                <a:solidFill>
                  <a:srgbClr val="00FF72"/>
                </a:solidFill>
                <a:latin typeface="Urbane Medium" panose="00000600000000000000" pitchFamily="50" charset="0"/>
              </a:rPr>
              <a:t>Abréviation</a:t>
            </a:r>
          </a:p>
          <a:p>
            <a:pPr lvl="0">
              <a:spcAft>
                <a:spcPts val="600"/>
              </a:spcAft>
              <a:defRPr/>
            </a:pPr>
            <a:r>
              <a:rPr lang="fr-FR" sz="900" dirty="0">
                <a:solidFill>
                  <a:prstClr val="white"/>
                </a:solidFill>
                <a:latin typeface="Urbane Light" panose="00000400000000000000" pitchFamily="50" charset="0"/>
              </a:rPr>
              <a:t>Définition</a:t>
            </a:r>
          </a:p>
        </p:txBody>
      </p:sp>
    </p:spTree>
    <p:extLst>
      <p:ext uri="{BB962C8B-B14F-4D97-AF65-F5344CB8AC3E}">
        <p14:creationId xmlns:p14="http://schemas.microsoft.com/office/powerpoint/2010/main" val="38244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750"/>
                                        <p:tgtEl>
                                          <p:spTgt spid="40"/>
                                        </p:tgtEl>
                                      </p:cBhvr>
                                    </p:animEffect>
                                  </p:childTnLst>
                                </p:cTn>
                              </p:par>
                              <p:par>
                                <p:cTn id="8" presetID="6" presetClass="emph" presetSubtype="0" fill="hold" nodeType="withEffect">
                                  <p:stCondLst>
                                    <p:cond delay="0"/>
                                  </p:stCondLst>
                                  <p:childTnLst>
                                    <p:animScale>
                                      <p:cBhvr>
                                        <p:cTn id="9" dur="10" fill="hold"/>
                                        <p:tgtEl>
                                          <p:spTgt spid="40"/>
                                        </p:tgtEl>
                                      </p:cBhvr>
                                      <p:by x="150000" y="150000"/>
                                    </p:animScale>
                                  </p:childTnLst>
                                </p:cTn>
                              </p:par>
                              <p:par>
                                <p:cTn id="10" presetID="6" presetClass="emph" presetSubtype="0" decel="100000" fill="hold" nodeType="withEffect">
                                  <p:stCondLst>
                                    <p:cond delay="0"/>
                                  </p:stCondLst>
                                  <p:childTnLst>
                                    <p:animScale>
                                      <p:cBhvr>
                                        <p:cTn id="11" dur="2000" fill="hold"/>
                                        <p:tgtEl>
                                          <p:spTgt spid="40"/>
                                        </p:tgtEl>
                                      </p:cBhvr>
                                      <p:by x="66700" y="667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39E08CB5-E273-49EB-8C55-AA5729DF1506}"/>
              </a:ext>
            </a:extLst>
          </p:cNvPr>
          <p:cNvGrpSpPr/>
          <p:nvPr/>
        </p:nvGrpSpPr>
        <p:grpSpPr>
          <a:xfrm>
            <a:off x="2853124" y="0"/>
            <a:ext cx="9338876" cy="6858000"/>
            <a:chOff x="2853124" y="0"/>
            <a:chExt cx="9338876" cy="6858000"/>
          </a:xfrm>
        </p:grpSpPr>
        <p:pic>
          <p:nvPicPr>
            <p:cNvPr id="5" name="Image 4" descr="Une image contenant vert, lumière, sombre&#10;&#10;Description générée automatiquement">
              <a:extLst>
                <a:ext uri="{FF2B5EF4-FFF2-40B4-BE49-F238E27FC236}">
                  <a16:creationId xmlns:a16="http://schemas.microsoft.com/office/drawing/2014/main" id="{24923F6F-F90F-42F8-B0E9-67DCE5253BC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06" r="11648"/>
            <a:stretch/>
          </p:blipFill>
          <p:spPr>
            <a:xfrm>
              <a:off x="3149600" y="0"/>
              <a:ext cx="9042400" cy="6858000"/>
            </a:xfrm>
            <a:prstGeom prst="rect">
              <a:avLst/>
            </a:prstGeom>
          </p:spPr>
        </p:pic>
        <p:sp>
          <p:nvSpPr>
            <p:cNvPr id="14" name="Rectangle 13">
              <a:extLst>
                <a:ext uri="{FF2B5EF4-FFF2-40B4-BE49-F238E27FC236}">
                  <a16:creationId xmlns:a16="http://schemas.microsoft.com/office/drawing/2014/main" id="{C58E2578-9EA4-4D03-8B58-8FBFD9F9B1A6}"/>
                </a:ext>
              </a:extLst>
            </p:cNvPr>
            <p:cNvSpPr/>
            <p:nvPr/>
          </p:nvSpPr>
          <p:spPr>
            <a:xfrm>
              <a:off x="2853124" y="0"/>
              <a:ext cx="6379010" cy="6857999"/>
            </a:xfrm>
            <a:prstGeom prst="rect">
              <a:avLst/>
            </a:prstGeom>
            <a:gradFill>
              <a:gsLst>
                <a:gs pos="0">
                  <a:srgbClr val="000000"/>
                </a:gs>
                <a:gs pos="28000">
                  <a:srgbClr val="000000">
                    <a:alpha val="83000"/>
                  </a:srgbClr>
                </a:gs>
                <a:gs pos="91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4" name="ZoneTexte 63">
            <a:extLst>
              <a:ext uri="{FF2B5EF4-FFF2-40B4-BE49-F238E27FC236}">
                <a16:creationId xmlns:a16="http://schemas.microsoft.com/office/drawing/2014/main" id="{EEAFD268-8B57-4F9B-B25B-5F35AD057D3B}"/>
              </a:ext>
            </a:extLst>
          </p:cNvPr>
          <p:cNvSpPr txBox="1"/>
          <p:nvPr/>
        </p:nvSpPr>
        <p:spPr>
          <a:xfrm>
            <a:off x="744870" y="796734"/>
            <a:ext cx="3481440" cy="1292662"/>
          </a:xfrm>
          <a:prstGeom prst="rect">
            <a:avLst/>
          </a:prstGeom>
          <a:noFill/>
        </p:spPr>
        <p:txBody>
          <a:bodyPr wrap="square" lIns="0" tIns="0" rIns="0" bIns="0" rtlCol="0" anchor="ctr">
            <a:spAutoFit/>
          </a:bodyPr>
          <a:lstStyle/>
          <a:p>
            <a:pPr lvl="0"/>
            <a:r>
              <a:rPr lang="en-US" sz="2800" dirty="0">
                <a:solidFill>
                  <a:prstClr val="white"/>
                </a:solidFill>
                <a:latin typeface="Urbane Medium" panose="00000600000000000000" pitchFamily="50" charset="0"/>
              </a:rPr>
              <a:t>Visualize your life in </a:t>
            </a:r>
            <a:r>
              <a:rPr lang="en-US" sz="2800" dirty="0">
                <a:solidFill>
                  <a:schemeClr val="accent1"/>
                </a:solidFill>
                <a:latin typeface="Urbane Medium" panose="00000600000000000000" pitchFamily="50" charset="0"/>
              </a:rPr>
              <a:t>your private metaverse.</a:t>
            </a:r>
            <a:endParaRPr kumimoji="0" lang="fr-FR" sz="2800" b="0" i="0" u="none" strike="noStrike" kern="1200" cap="none" spc="0" normalizeH="0" baseline="0" noProof="0" dirty="0">
              <a:ln>
                <a:noFill/>
              </a:ln>
              <a:solidFill>
                <a:schemeClr val="accent1"/>
              </a:solidFill>
              <a:effectLst/>
              <a:uLnTx/>
              <a:uFillTx/>
              <a:latin typeface="Urbane Medium" panose="00000600000000000000" pitchFamily="50" charset="0"/>
            </a:endParaRPr>
          </a:p>
        </p:txBody>
      </p:sp>
      <p:sp>
        <p:nvSpPr>
          <p:cNvPr id="65" name="ZoneTexte 64">
            <a:extLst>
              <a:ext uri="{FF2B5EF4-FFF2-40B4-BE49-F238E27FC236}">
                <a16:creationId xmlns:a16="http://schemas.microsoft.com/office/drawing/2014/main" id="{144F6D93-4FDA-4095-97C2-21FCEE6C35FD}"/>
              </a:ext>
            </a:extLst>
          </p:cNvPr>
          <p:cNvSpPr txBox="1"/>
          <p:nvPr/>
        </p:nvSpPr>
        <p:spPr>
          <a:xfrm>
            <a:off x="744870" y="2521136"/>
            <a:ext cx="3681080" cy="3638364"/>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100" dirty="0" err="1">
                <a:solidFill>
                  <a:schemeClr val="bg1"/>
                </a:solidFill>
                <a:latin typeface="Urbane Medium"/>
              </a:rPr>
              <a:t>Lifestory</a:t>
            </a:r>
            <a:r>
              <a:rPr lang="en-US" sz="1100" dirty="0">
                <a:solidFill>
                  <a:schemeClr val="bg1"/>
                </a:solidFill>
                <a:latin typeface="Urbane Medium"/>
              </a:rPr>
              <a:t> allows you to share all your memories thanks to the Blockchain in the form of non-fungible tokens (NFT). 
</a:t>
            </a:r>
            <a:r>
              <a:rPr lang="en-US" sz="1100" dirty="0">
                <a:solidFill>
                  <a:schemeClr val="bg1"/>
                </a:solidFill>
              </a:rPr>
              <a:t>These sharing can be done directly with your community using public or private "Timelines" in your own metaverse.
In each passing day, we experience new things, meet new people and spend unforgettable moments that we want to preserve, relive and share. 
Whether alone, with family or friends, these moments from the most memorable to the most innocuous, always hold importance to us or even an inestimable value for others.
</a:t>
            </a:r>
            <a:endParaRPr lang="fr-FR" sz="1100" dirty="0">
              <a:solidFill>
                <a:schemeClr val="bg1"/>
              </a:solidFill>
            </a:endParaRPr>
          </a:p>
        </p:txBody>
      </p:sp>
      <p:sp>
        <p:nvSpPr>
          <p:cNvPr id="7" name="Forme libre : forme 6">
            <a:extLst>
              <a:ext uri="{FF2B5EF4-FFF2-40B4-BE49-F238E27FC236}">
                <a16:creationId xmlns:a16="http://schemas.microsoft.com/office/drawing/2014/main" id="{706C9C4F-418B-4822-9F06-A19E2F656287}"/>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 name="Groupe 7">
            <a:extLst>
              <a:ext uri="{FF2B5EF4-FFF2-40B4-BE49-F238E27FC236}">
                <a16:creationId xmlns:a16="http://schemas.microsoft.com/office/drawing/2014/main" id="{0AB0D958-A4F9-4DD8-AC91-F57F8B5368FE}"/>
              </a:ext>
            </a:extLst>
          </p:cNvPr>
          <p:cNvGrpSpPr/>
          <p:nvPr/>
        </p:nvGrpSpPr>
        <p:grpSpPr>
          <a:xfrm>
            <a:off x="11589488" y="297713"/>
            <a:ext cx="296437" cy="297610"/>
            <a:chOff x="194075" y="177800"/>
            <a:chExt cx="268327" cy="269390"/>
          </a:xfrm>
        </p:grpSpPr>
        <p:sp>
          <p:nvSpPr>
            <p:cNvPr id="9" name="Forme libre : forme 8">
              <a:extLst>
                <a:ext uri="{FF2B5EF4-FFF2-40B4-BE49-F238E27FC236}">
                  <a16:creationId xmlns:a16="http://schemas.microsoft.com/office/drawing/2014/main" id="{93C19A58-21F8-4C7A-8BB8-B2B41FB07DFA}"/>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solidFill>
              <a:srgbClr val="00FF72"/>
            </a:solidFill>
            <a:ln w="5715" cap="flat">
              <a:noFill/>
              <a:prstDash val="solid"/>
              <a:miter/>
            </a:ln>
          </p:spPr>
          <p:txBody>
            <a:bodyPr rtlCol="0" anchor="ctr"/>
            <a:lstStyle/>
            <a:p>
              <a:endParaRPr lang="fr-FR"/>
            </a:p>
          </p:txBody>
        </p:sp>
        <p:sp>
          <p:nvSpPr>
            <p:cNvPr id="10" name="Forme libre : forme 9">
              <a:extLst>
                <a:ext uri="{FF2B5EF4-FFF2-40B4-BE49-F238E27FC236}">
                  <a16:creationId xmlns:a16="http://schemas.microsoft.com/office/drawing/2014/main" id="{C791EB53-B2C4-457D-9F82-FB95922AB911}"/>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solidFill>
              <a:srgbClr val="00FF72"/>
            </a:solidFill>
            <a:ln w="5715" cap="flat">
              <a:noFill/>
              <a:prstDash val="solid"/>
              <a:miter/>
            </a:ln>
          </p:spPr>
          <p:txBody>
            <a:bodyPr rtlCol="0" anchor="ctr"/>
            <a:lstStyle/>
            <a:p>
              <a:endParaRPr lang="fr-FR"/>
            </a:p>
          </p:txBody>
        </p:sp>
      </p:grpSp>
    </p:spTree>
    <p:extLst>
      <p:ext uri="{BB962C8B-B14F-4D97-AF65-F5344CB8AC3E}">
        <p14:creationId xmlns:p14="http://schemas.microsoft.com/office/powerpoint/2010/main" val="290138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 presetClass="emph" presetSubtype="0" fill="hold" nodeType="withEffect">
                                  <p:stCondLst>
                                    <p:cond delay="0"/>
                                  </p:stCondLst>
                                  <p:childTnLst>
                                    <p:animScale>
                                      <p:cBhvr>
                                        <p:cTn id="9" dur="10" fill="hold"/>
                                        <p:tgtEl>
                                          <p:spTgt spid="2"/>
                                        </p:tgtEl>
                                      </p:cBhvr>
                                      <p:by x="150000" y="150000"/>
                                    </p:animScale>
                                  </p:childTnLst>
                                </p:cTn>
                              </p:par>
                              <p:par>
                                <p:cTn id="10" presetID="6" presetClass="emph" presetSubtype="0" decel="100000" fill="hold" nodeType="withEffect">
                                  <p:stCondLst>
                                    <p:cond delay="0"/>
                                  </p:stCondLst>
                                  <p:childTnLst>
                                    <p:animScale>
                                      <p:cBhvr>
                                        <p:cTn id="11" dur="2000" fill="hold"/>
                                        <p:tgtEl>
                                          <p:spTgt spid="2"/>
                                        </p:tgtEl>
                                      </p:cBhvr>
                                      <p:by x="66700" y="66700"/>
                                    </p:animScale>
                                  </p:childTnLst>
                                </p:cTn>
                              </p:par>
                              <p:par>
                                <p:cTn id="12" presetID="10" presetClass="entr" presetSubtype="0" fill="hold" grpId="0"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500"/>
                                        <p:tgtEl>
                                          <p:spTgt spid="64"/>
                                        </p:tgtEl>
                                      </p:cBhvr>
                                    </p:animEffect>
                                  </p:childTnLst>
                                </p:cTn>
                              </p:par>
                              <p:par>
                                <p:cTn id="15" presetID="42" presetClass="path" presetSubtype="0" decel="100000" fill="hold" grpId="1" nodeType="withEffect">
                                  <p:stCondLst>
                                    <p:cond delay="0"/>
                                  </p:stCondLst>
                                  <p:childTnLst>
                                    <p:animMotion origin="layout" path="M -2.29167E-6 0.04815 L -2.29167E-6 -1.85185E-6 " pathEditMode="relative" rAng="0" ptsTypes="AA">
                                      <p:cBhvr>
                                        <p:cTn id="16" dur="1000" fill="hold"/>
                                        <p:tgtEl>
                                          <p:spTgt spid="64"/>
                                        </p:tgtEl>
                                        <p:attrNameLst>
                                          <p:attrName>ppt_x</p:attrName>
                                          <p:attrName>ppt_y</p:attrName>
                                        </p:attrNameLst>
                                      </p:cBhvr>
                                      <p:rCtr x="0" y="-2407"/>
                                    </p:animMotion>
                                  </p:childTnLst>
                                </p:cTn>
                              </p:par>
                              <p:par>
                                <p:cTn id="17" presetID="10" presetClass="entr" presetSubtype="0" fill="hold" grpId="0" nodeType="withEffect">
                                  <p:stCondLst>
                                    <p:cond delay="250"/>
                                  </p:stCondLst>
                                  <p:childTnLst>
                                    <p:set>
                                      <p:cBhvr>
                                        <p:cTn id="18" dur="1" fill="hold">
                                          <p:stCondLst>
                                            <p:cond delay="0"/>
                                          </p:stCondLst>
                                        </p:cTn>
                                        <p:tgtEl>
                                          <p:spTgt spid="65">
                                            <p:txEl>
                                              <p:pRg st="0" end="0"/>
                                            </p:txEl>
                                          </p:spTgt>
                                        </p:tgtEl>
                                        <p:attrNameLst>
                                          <p:attrName>style.visibility</p:attrName>
                                        </p:attrNameLst>
                                      </p:cBhvr>
                                      <p:to>
                                        <p:strVal val="visible"/>
                                      </p:to>
                                    </p:set>
                                    <p:animEffect transition="in" filter="fade">
                                      <p:cBhvr>
                                        <p:cTn id="19" dur="500"/>
                                        <p:tgtEl>
                                          <p:spTgt spid="65">
                                            <p:txEl>
                                              <p:pRg st="0" end="0"/>
                                            </p:txEl>
                                          </p:spTgt>
                                        </p:tgtEl>
                                      </p:cBhvr>
                                    </p:animEffect>
                                  </p:childTnLst>
                                </p:cTn>
                              </p:par>
                              <p:par>
                                <p:cTn id="20" presetID="42" presetClass="path" presetSubtype="0" decel="100000" fill="hold" grpId="1" nodeType="withEffect">
                                  <p:stCondLst>
                                    <p:cond delay="250"/>
                                  </p:stCondLst>
                                  <p:childTnLst>
                                    <p:animMotion origin="layout" path="M -1.04167E-6 0.04815 L -1.04167E-6 1.11111E-6 " pathEditMode="relative" rAng="0" ptsTypes="AA">
                                      <p:cBhvr>
                                        <p:cTn id="21" dur="1000" fill="hold"/>
                                        <p:tgtEl>
                                          <p:spTgt spid="65">
                                            <p:txEl>
                                              <p:pRg st="0" end="0"/>
                                            </p:txEl>
                                          </p:spTgt>
                                        </p:tgtEl>
                                        <p:attrNameLst>
                                          <p:attrName>ppt_x</p:attrName>
                                          <p:attrName>ppt_y</p:attrName>
                                        </p:attrNameLst>
                                      </p:cBhvr>
                                      <p:rCtr x="0" y="-2407"/>
                                    </p:animMotion>
                                  </p:childTnLst>
                                </p:cTn>
                              </p:par>
                              <p:par>
                                <p:cTn id="22" presetID="2" presetClass="entr" presetSubtype="4" decel="10000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750" fill="hold"/>
                                        <p:tgtEl>
                                          <p:spTgt spid="7"/>
                                        </p:tgtEl>
                                        <p:attrNameLst>
                                          <p:attrName>ppt_x</p:attrName>
                                        </p:attrNameLst>
                                      </p:cBhvr>
                                      <p:tavLst>
                                        <p:tav tm="0">
                                          <p:val>
                                            <p:strVal val="#ppt_x"/>
                                          </p:val>
                                        </p:tav>
                                        <p:tav tm="100000">
                                          <p:val>
                                            <p:strVal val="#ppt_x"/>
                                          </p:val>
                                        </p:tav>
                                      </p:tavLst>
                                    </p:anim>
                                    <p:anim calcmode="lin" valueType="num">
                                      <p:cBhvr additive="base">
                                        <p:cTn id="25"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uiExpand="1" build="p"/>
      <p:bldP spid="65" grpId="1" uiExpand="1" build="p"/>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 name="Image 7" descr="Une image contenant vert, sombre&#10;&#10;Description générée automatiquement">
            <a:extLst>
              <a:ext uri="{FF2B5EF4-FFF2-40B4-BE49-F238E27FC236}">
                <a16:creationId xmlns:a16="http://schemas.microsoft.com/office/drawing/2014/main" id="{7FBF57C4-724E-4996-8DFD-2A3BCAA75234}"/>
              </a:ext>
            </a:extLst>
          </p:cNvPr>
          <p:cNvPicPr>
            <a:picLocks noChangeAspect="1"/>
          </p:cNvPicPr>
          <p:nvPr/>
        </p:nvPicPr>
        <p:blipFill rotWithShape="1">
          <a:blip r:embed="rId3" cstate="email">
            <a:alphaModFix amt="95000"/>
            <a:extLst>
              <a:ext uri="{28A0092B-C50C-407E-A947-70E740481C1C}">
                <a14:useLocalDpi xmlns:a14="http://schemas.microsoft.com/office/drawing/2010/main"/>
              </a:ext>
            </a:extLst>
          </a:blip>
          <a:srcRect l="15857" r="2303" b="-53450"/>
          <a:stretch/>
        </p:blipFill>
        <p:spPr>
          <a:xfrm>
            <a:off x="0" y="0"/>
            <a:ext cx="6096000" cy="6858000"/>
          </a:xfrm>
          <a:prstGeom prst="rect">
            <a:avLst/>
          </a:prstGeom>
        </p:spPr>
      </p:pic>
      <p:sp>
        <p:nvSpPr>
          <p:cNvPr id="38" name="Rectangle 37">
            <a:extLst>
              <a:ext uri="{FF2B5EF4-FFF2-40B4-BE49-F238E27FC236}">
                <a16:creationId xmlns:a16="http://schemas.microsoft.com/office/drawing/2014/main" id="{B910BD26-C3BB-40E5-8435-328774EA97FD}"/>
              </a:ext>
            </a:extLst>
          </p:cNvPr>
          <p:cNvSpPr/>
          <p:nvPr/>
        </p:nvSpPr>
        <p:spPr>
          <a:xfrm rot="10800000">
            <a:off x="5320145" y="-3"/>
            <a:ext cx="3507541" cy="6857997"/>
          </a:xfrm>
          <a:prstGeom prst="rect">
            <a:avLst/>
          </a:prstGeom>
          <a:gradFill>
            <a:gsLst>
              <a:gs pos="60000">
                <a:srgbClr val="000000"/>
              </a:gs>
              <a:gs pos="80000">
                <a:srgbClr val="000000">
                  <a:alpha val="73000"/>
                </a:srgb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452ACD17-B68C-4B2A-9F98-5964D23A0DEA}"/>
              </a:ext>
            </a:extLst>
          </p:cNvPr>
          <p:cNvSpPr/>
          <p:nvPr/>
        </p:nvSpPr>
        <p:spPr>
          <a:xfrm rot="16200000">
            <a:off x="4445298" y="-888707"/>
            <a:ext cx="3301410" cy="12191999"/>
          </a:xfrm>
          <a:prstGeom prst="rect">
            <a:avLst/>
          </a:prstGeom>
          <a:gradFill>
            <a:gsLst>
              <a:gs pos="73000">
                <a:srgbClr val="000000"/>
              </a:gs>
              <a:gs pos="84000">
                <a:srgbClr val="000000">
                  <a:alpha val="73000"/>
                </a:srgb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0"/>
              <a:solidFill>
                <a:schemeClr val="tx1"/>
              </a:solidFill>
              <a:effectLst>
                <a:outerShdw blurRad="38100" dist="19050" dir="2700000" algn="tl" rotWithShape="0">
                  <a:schemeClr val="dk1">
                    <a:alpha val="40000"/>
                  </a:schemeClr>
                </a:outerShdw>
              </a:effectLst>
            </a:endParaRPr>
          </a:p>
        </p:txBody>
      </p:sp>
      <p:sp>
        <p:nvSpPr>
          <p:cNvPr id="4" name="Rectangle : avec coin rogné 3">
            <a:extLst>
              <a:ext uri="{FF2B5EF4-FFF2-40B4-BE49-F238E27FC236}">
                <a16:creationId xmlns:a16="http://schemas.microsoft.com/office/drawing/2014/main" id="{2A6FCDF2-0D89-4236-952D-A3BC2DA3A54E}"/>
              </a:ext>
            </a:extLst>
          </p:cNvPr>
          <p:cNvSpPr/>
          <p:nvPr/>
        </p:nvSpPr>
        <p:spPr>
          <a:xfrm flipH="1">
            <a:off x="6358122" y="0"/>
            <a:ext cx="5833878" cy="6857994"/>
          </a:xfrm>
          <a:prstGeom prst="snip1Rect">
            <a:avLst>
              <a:gd name="adj"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i="0" u="none" strike="noStrike" kern="1200" normalizeH="0" baseline="0" noProof="0">
              <a:ln w="0"/>
              <a:solidFill>
                <a:schemeClr val="tx1"/>
              </a:solidFill>
              <a:effectLst>
                <a:outerShdw blurRad="38100" dist="19050" dir="2700000" algn="tl" rotWithShape="0">
                  <a:schemeClr val="dk1">
                    <a:alpha val="40000"/>
                  </a:schemeClr>
                </a:outerShdw>
              </a:effectLst>
              <a:uLnTx/>
              <a:uFillTx/>
              <a:latin typeface="Arial" panose="020B0604020202020204"/>
              <a:ea typeface="+mn-ea"/>
              <a:cs typeface="+mn-cs"/>
            </a:endParaRPr>
          </a:p>
        </p:txBody>
      </p:sp>
      <p:sp>
        <p:nvSpPr>
          <p:cNvPr id="18" name="Forme libre : forme 17">
            <a:extLst>
              <a:ext uri="{FF2B5EF4-FFF2-40B4-BE49-F238E27FC236}">
                <a16:creationId xmlns:a16="http://schemas.microsoft.com/office/drawing/2014/main" id="{F609E467-18F3-44AE-AF85-05D6BD06C7C9}"/>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ZoneTexte 63">
            <a:extLst>
              <a:ext uri="{FF2B5EF4-FFF2-40B4-BE49-F238E27FC236}">
                <a16:creationId xmlns:a16="http://schemas.microsoft.com/office/drawing/2014/main" id="{EEAFD268-8B57-4F9B-B25B-5F35AD057D3B}"/>
              </a:ext>
            </a:extLst>
          </p:cNvPr>
          <p:cNvSpPr txBox="1"/>
          <p:nvPr/>
        </p:nvSpPr>
        <p:spPr>
          <a:xfrm>
            <a:off x="744869" y="4451199"/>
            <a:ext cx="4901187" cy="1639808"/>
          </a:xfrm>
          <a:prstGeom prst="rect">
            <a:avLst/>
          </a:prstGeom>
          <a:noFill/>
        </p:spPr>
        <p:txBody>
          <a:bodyPr wrap="square" lIns="0" tIns="0" rIns="0" bIns="0" rtlCol="0" anchor="t">
            <a:spAutoFit/>
          </a:bodyPr>
          <a:lstStyle/>
          <a:p>
            <a:pPr lvl="0">
              <a:lnSpc>
                <a:spcPct val="120000"/>
              </a:lnSpc>
              <a:defRPr/>
            </a:pPr>
            <a:r>
              <a:rPr lang="en-US" dirty="0">
                <a:solidFill>
                  <a:prstClr val="white"/>
                </a:solidFill>
                <a:latin typeface="Urbane Medium" panose="00000600000000000000" pitchFamily="50" charset="0"/>
              </a:rPr>
              <a:t>Every moment should be considered
as a </a:t>
            </a:r>
            <a:r>
              <a:rPr lang="en-US" dirty="0">
                <a:solidFill>
                  <a:schemeClr val="accent1"/>
                </a:solidFill>
                <a:latin typeface="Urbane Medium" panose="00000600000000000000" pitchFamily="50" charset="0"/>
              </a:rPr>
              <a:t>work of art for someone else </a:t>
            </a:r>
            <a:r>
              <a:rPr lang="en-US" dirty="0">
                <a:solidFill>
                  <a:prstClr val="white"/>
                </a:solidFill>
                <a:latin typeface="Urbane Medium" panose="00000600000000000000" pitchFamily="50" charset="0"/>
              </a:rPr>
              <a:t>or an inheritance to be passed on to </a:t>
            </a:r>
            <a:r>
              <a:rPr lang="en-US" dirty="0">
                <a:solidFill>
                  <a:schemeClr val="accent1"/>
                </a:solidFill>
                <a:latin typeface="Urbane Medium" panose="00000600000000000000" pitchFamily="50" charset="0"/>
              </a:rPr>
              <a:t>future generations</a:t>
            </a:r>
            <a:r>
              <a:rPr lang="en-US" dirty="0">
                <a:solidFill>
                  <a:prstClr val="white"/>
                </a:solidFill>
                <a:latin typeface="Urbane Medium" panose="00000600000000000000" pitchFamily="50" charset="0"/>
              </a:rPr>
              <a:t>, to members of your community.
</a:t>
            </a:r>
            <a:endParaRPr kumimoji="0" lang="fr-FR" b="0" i="0" u="none" strike="noStrike" kern="1200" cap="none" spc="0" normalizeH="0" baseline="0" noProof="0" dirty="0">
              <a:ln>
                <a:noFill/>
              </a:ln>
              <a:solidFill>
                <a:prstClr val="white"/>
              </a:solidFill>
              <a:effectLst/>
              <a:uLnTx/>
              <a:uFillTx/>
              <a:latin typeface="Urbane Medium" panose="00000600000000000000" pitchFamily="50" charset="0"/>
              <a:ea typeface="+mn-ea"/>
              <a:cs typeface="+mn-cs"/>
            </a:endParaRPr>
          </a:p>
        </p:txBody>
      </p:sp>
      <p:pic>
        <p:nvPicPr>
          <p:cNvPr id="31" name="Graphique 30">
            <a:extLst>
              <a:ext uri="{FF2B5EF4-FFF2-40B4-BE49-F238E27FC236}">
                <a16:creationId xmlns:a16="http://schemas.microsoft.com/office/drawing/2014/main" id="{0E37DB1B-96D0-4733-9464-AE603E3FE7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7072" y="3878167"/>
            <a:ext cx="396500" cy="396500"/>
          </a:xfrm>
          <a:prstGeom prst="rect">
            <a:avLst/>
          </a:prstGeom>
        </p:spPr>
      </p:pic>
      <p:sp>
        <p:nvSpPr>
          <p:cNvPr id="17" name="ZoneTexte 16">
            <a:extLst>
              <a:ext uri="{FF2B5EF4-FFF2-40B4-BE49-F238E27FC236}">
                <a16:creationId xmlns:a16="http://schemas.microsoft.com/office/drawing/2014/main" id="{9108D053-FD49-4DA1-AB8E-3F51B1E3BF19}"/>
              </a:ext>
            </a:extLst>
          </p:cNvPr>
          <p:cNvSpPr txBox="1"/>
          <p:nvPr/>
        </p:nvSpPr>
        <p:spPr>
          <a:xfrm>
            <a:off x="6876410" y="1425202"/>
            <a:ext cx="7118990" cy="383520"/>
          </a:xfrm>
          <a:prstGeom prst="rect">
            <a:avLst/>
          </a:prstGeom>
          <a:noFill/>
        </p:spPr>
        <p:txBody>
          <a:bodyPr wrap="square" lIns="0" tIns="0" rIns="0" bIns="0" rtlCol="0" anchor="t">
            <a:noAutofit/>
          </a:bodyPr>
          <a:lstStyle/>
          <a:p>
            <a:pPr lvl="0">
              <a:spcAft>
                <a:spcPts val="600"/>
              </a:spcAft>
              <a:tabLst>
                <a:tab pos="3048000" algn="l"/>
              </a:tabLst>
              <a:defRPr/>
            </a:pPr>
            <a:r>
              <a:rPr lang="fr-FR" sz="2400" dirty="0">
                <a:solidFill>
                  <a:schemeClr val="bg1"/>
                </a:solidFill>
                <a:latin typeface="Urbane Medium" panose="00000600000000000000" pitchFamily="50" charset="0"/>
              </a:rPr>
              <a:t>Imagine… </a:t>
            </a:r>
            <a:endParaRPr kumimoji="0" lang="fr-FR" sz="2400" b="0" i="0" u="none" strike="noStrike" kern="1200" cap="none" spc="0" normalizeH="0" baseline="0" noProof="0" dirty="0">
              <a:ln>
                <a:noFill/>
              </a:ln>
              <a:solidFill>
                <a:schemeClr val="bg1"/>
              </a:solidFill>
              <a:effectLst/>
              <a:uLnTx/>
              <a:uFillTx/>
              <a:latin typeface="Urbane Medium" panose="00000600000000000000" pitchFamily="50" charset="0"/>
              <a:ea typeface="+mn-ea"/>
              <a:cs typeface="+mn-cs"/>
            </a:endParaRPr>
          </a:p>
        </p:txBody>
      </p:sp>
      <p:grpSp>
        <p:nvGrpSpPr>
          <p:cNvPr id="11" name="Groupe 10">
            <a:extLst>
              <a:ext uri="{FF2B5EF4-FFF2-40B4-BE49-F238E27FC236}">
                <a16:creationId xmlns:a16="http://schemas.microsoft.com/office/drawing/2014/main" id="{CF48D9AE-A529-42A8-9F52-71FB34320ACA}"/>
              </a:ext>
            </a:extLst>
          </p:cNvPr>
          <p:cNvGrpSpPr/>
          <p:nvPr/>
        </p:nvGrpSpPr>
        <p:grpSpPr>
          <a:xfrm>
            <a:off x="9567544" y="2318024"/>
            <a:ext cx="2024589" cy="2046682"/>
            <a:chOff x="9340098" y="1810024"/>
            <a:chExt cx="2024589" cy="2046682"/>
          </a:xfrm>
        </p:grpSpPr>
        <p:sp>
          <p:nvSpPr>
            <p:cNvPr id="14" name="ZoneTexte 13">
              <a:extLst>
                <a:ext uri="{FF2B5EF4-FFF2-40B4-BE49-F238E27FC236}">
                  <a16:creationId xmlns:a16="http://schemas.microsoft.com/office/drawing/2014/main" id="{D71C2269-31E1-498C-9A4A-C040AE12155A}"/>
                </a:ext>
              </a:extLst>
            </p:cNvPr>
            <p:cNvSpPr txBox="1"/>
            <p:nvPr/>
          </p:nvSpPr>
          <p:spPr>
            <a:xfrm>
              <a:off x="9347567" y="1810024"/>
              <a:ext cx="2017120" cy="2046682"/>
            </a:xfrm>
            <a:prstGeom prst="rect">
              <a:avLst/>
            </a:prstGeom>
            <a:noFill/>
          </p:spPr>
          <p:txBody>
            <a:bodyPr wrap="square" lIns="0" tIns="0" rIns="0" bIns="0" rtlCol="0" anchor="t">
              <a:noAutofit/>
            </a:bodyPr>
            <a:lstStyle/>
            <a:p>
              <a:pPr lvl="0">
                <a:lnSpc>
                  <a:spcPct val="130000"/>
                </a:lnSpc>
                <a:spcAft>
                  <a:spcPts val="600"/>
                </a:spcAft>
                <a:tabLst>
                  <a:tab pos="3048000" algn="l"/>
                </a:tabLst>
                <a:defRPr/>
              </a:pPr>
              <a:r>
                <a:rPr kumimoji="0" lang="fr-FR" sz="1050" b="0" i="0" u="none" strike="noStrike" kern="1200" cap="none" spc="0" normalizeH="0" baseline="0" noProof="0" dirty="0">
                  <a:ln>
                    <a:noFill/>
                  </a:ln>
                  <a:solidFill>
                    <a:srgbClr val="00DE64"/>
                  </a:solidFill>
                  <a:effectLst/>
                  <a:uLnTx/>
                  <a:uFillTx/>
                  <a:latin typeface="Urbane Medium" panose="00000600000000000000" pitchFamily="50" charset="0"/>
                  <a:ea typeface="+mn-ea"/>
                  <a:cs typeface="+mn-cs"/>
                </a:rPr>
                <a:t>      </a:t>
              </a:r>
              <a:r>
                <a:rPr lang="fr-FR" sz="1050" dirty="0">
                  <a:solidFill>
                    <a:srgbClr val="00FF72"/>
                  </a:solidFill>
                  <a:latin typeface="Urbane Medium" panose="00000600000000000000" pitchFamily="50" charset="0"/>
                </a:rPr>
                <a:t>BE</a:t>
              </a:r>
            </a:p>
            <a:p>
              <a:pPr marR="0" lvl="0" indent="0" fontAlgn="auto">
                <a:lnSpc>
                  <a:spcPct val="130000"/>
                </a:lnSpc>
                <a:spcBef>
                  <a:spcPts val="0"/>
                </a:spcBef>
                <a:spcAft>
                  <a:spcPts val="600"/>
                </a:spcAft>
                <a:buClrTx/>
                <a:buSzTx/>
                <a:buFontTx/>
                <a:buNone/>
                <a:tabLst>
                  <a:tab pos="3048000" algn="l"/>
                </a:tabLst>
                <a:defRPr/>
              </a:pPr>
              <a:r>
                <a:rPr lang="en-US" sz="1050" dirty="0">
                  <a:solidFill>
                    <a:schemeClr val="bg1">
                      <a:alpha val="75000"/>
                    </a:schemeClr>
                  </a:solidFill>
                  <a:latin typeface="Urbane Light" panose="00000400000000000000" pitchFamily="2" charset="0"/>
                </a:rPr>
                <a:t>a celebrity, an influential person, a scientist or artist who would share a love letter from his youth, a note taken in his office that had an impact in an important decision.
</a:t>
              </a:r>
              <a:endParaRPr lang="fr-FR" sz="1050" dirty="0">
                <a:solidFill>
                  <a:schemeClr val="bg1">
                    <a:alpha val="75000"/>
                  </a:schemeClr>
                </a:solidFill>
                <a:latin typeface="Urbane Light" panose="00000400000000000000" pitchFamily="2" charset="0"/>
              </a:endParaRPr>
            </a:p>
          </p:txBody>
        </p:sp>
        <p:grpSp>
          <p:nvGrpSpPr>
            <p:cNvPr id="30" name="Graphique 11">
              <a:extLst>
                <a:ext uri="{FF2B5EF4-FFF2-40B4-BE49-F238E27FC236}">
                  <a16:creationId xmlns:a16="http://schemas.microsoft.com/office/drawing/2014/main" id="{977BB205-958F-4BCD-981A-E63B04CC9710}"/>
                </a:ext>
              </a:extLst>
            </p:cNvPr>
            <p:cNvGrpSpPr/>
            <p:nvPr/>
          </p:nvGrpSpPr>
          <p:grpSpPr>
            <a:xfrm>
              <a:off x="9340098" y="1852781"/>
              <a:ext cx="132514" cy="132514"/>
              <a:chOff x="9349624" y="2085124"/>
              <a:chExt cx="132514" cy="132514"/>
            </a:xfrm>
            <a:solidFill>
              <a:srgbClr val="00BC55"/>
            </a:solidFill>
          </p:grpSpPr>
          <p:sp>
            <p:nvSpPr>
              <p:cNvPr id="32" name="Forme libre : forme 31">
                <a:extLst>
                  <a:ext uri="{FF2B5EF4-FFF2-40B4-BE49-F238E27FC236}">
                    <a16:creationId xmlns:a16="http://schemas.microsoft.com/office/drawing/2014/main" id="{23ACC5D0-16B2-49FF-B0D2-5B91B8145F90}"/>
                  </a:ext>
                </a:extLst>
              </p:cNvPr>
              <p:cNvSpPr/>
              <p:nvPr/>
            </p:nvSpPr>
            <p:spPr>
              <a:xfrm>
                <a:off x="9349624" y="2085124"/>
                <a:ext cx="132514" cy="132514"/>
              </a:xfrm>
              <a:custGeom>
                <a:avLst/>
                <a:gdLst>
                  <a:gd name="connsiteX0" fmla="*/ 66257 w 132514"/>
                  <a:gd name="connsiteY0" fmla="*/ 0 h 132514"/>
                  <a:gd name="connsiteX1" fmla="*/ 0 w 132514"/>
                  <a:gd name="connsiteY1" fmla="*/ 66257 h 132514"/>
                  <a:gd name="connsiteX2" fmla="*/ 66257 w 132514"/>
                  <a:gd name="connsiteY2" fmla="*/ 132514 h 132514"/>
                  <a:gd name="connsiteX3" fmla="*/ 132514 w 132514"/>
                  <a:gd name="connsiteY3" fmla="*/ 66257 h 132514"/>
                  <a:gd name="connsiteX4" fmla="*/ 66257 w 132514"/>
                  <a:gd name="connsiteY4" fmla="*/ 0 h 132514"/>
                  <a:gd name="connsiteX5" fmla="*/ 103239 w 132514"/>
                  <a:gd name="connsiteY5" fmla="*/ 107138 h 132514"/>
                  <a:gd name="connsiteX6" fmla="*/ 77300 w 132514"/>
                  <a:gd name="connsiteY6" fmla="*/ 88343 h 132514"/>
                  <a:gd name="connsiteX7" fmla="*/ 55214 w 132514"/>
                  <a:gd name="connsiteY7" fmla="*/ 88343 h 132514"/>
                  <a:gd name="connsiteX8" fmla="*/ 29286 w 132514"/>
                  <a:gd name="connsiteY8" fmla="*/ 107143 h 132514"/>
                  <a:gd name="connsiteX9" fmla="*/ 11043 w 132514"/>
                  <a:gd name="connsiteY9" fmla="*/ 66257 h 132514"/>
                  <a:gd name="connsiteX10" fmla="*/ 66257 w 132514"/>
                  <a:gd name="connsiteY10" fmla="*/ 11043 h 132514"/>
                  <a:gd name="connsiteX11" fmla="*/ 121471 w 132514"/>
                  <a:gd name="connsiteY11" fmla="*/ 66257 h 132514"/>
                  <a:gd name="connsiteX12" fmla="*/ 103239 w 132514"/>
                  <a:gd name="connsiteY12" fmla="*/ 107138 h 1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514" h="132514">
                    <a:moveTo>
                      <a:pt x="66257" y="0"/>
                    </a:moveTo>
                    <a:cubicBezTo>
                      <a:pt x="29722" y="0"/>
                      <a:pt x="0" y="29722"/>
                      <a:pt x="0" y="66257"/>
                    </a:cubicBezTo>
                    <a:cubicBezTo>
                      <a:pt x="0" y="102792"/>
                      <a:pt x="29722" y="132514"/>
                      <a:pt x="66257" y="132514"/>
                    </a:cubicBezTo>
                    <a:cubicBezTo>
                      <a:pt x="102792" y="132514"/>
                      <a:pt x="132514" y="102792"/>
                      <a:pt x="132514" y="66257"/>
                    </a:cubicBezTo>
                    <a:cubicBezTo>
                      <a:pt x="132514" y="29722"/>
                      <a:pt x="102792" y="0"/>
                      <a:pt x="66257" y="0"/>
                    </a:cubicBezTo>
                    <a:close/>
                    <a:moveTo>
                      <a:pt x="103239" y="107138"/>
                    </a:moveTo>
                    <a:cubicBezTo>
                      <a:pt x="99573" y="96244"/>
                      <a:pt x="89436" y="88343"/>
                      <a:pt x="77300" y="88343"/>
                    </a:cubicBezTo>
                    <a:lnTo>
                      <a:pt x="55214" y="88343"/>
                    </a:lnTo>
                    <a:cubicBezTo>
                      <a:pt x="43078" y="88343"/>
                      <a:pt x="32952" y="96249"/>
                      <a:pt x="29286" y="107143"/>
                    </a:cubicBezTo>
                    <a:cubicBezTo>
                      <a:pt x="18116" y="97033"/>
                      <a:pt x="11043" y="82473"/>
                      <a:pt x="11043" y="66257"/>
                    </a:cubicBezTo>
                    <a:cubicBezTo>
                      <a:pt x="11043" y="35812"/>
                      <a:pt x="35812" y="11043"/>
                      <a:pt x="66257" y="11043"/>
                    </a:cubicBezTo>
                    <a:cubicBezTo>
                      <a:pt x="96702" y="11043"/>
                      <a:pt x="121471" y="35812"/>
                      <a:pt x="121471" y="66257"/>
                    </a:cubicBezTo>
                    <a:cubicBezTo>
                      <a:pt x="121471" y="82468"/>
                      <a:pt x="114404" y="97028"/>
                      <a:pt x="103239" y="107138"/>
                    </a:cubicBezTo>
                    <a:close/>
                  </a:path>
                </a:pathLst>
              </a:custGeom>
              <a:solidFill>
                <a:srgbClr val="00FF72"/>
              </a:solidFill>
              <a:ln w="5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orme libre : forme 32">
                <a:extLst>
                  <a:ext uri="{FF2B5EF4-FFF2-40B4-BE49-F238E27FC236}">
                    <a16:creationId xmlns:a16="http://schemas.microsoft.com/office/drawing/2014/main" id="{88715517-9DAF-451D-A733-B2F8CBA36902}"/>
                  </a:ext>
                </a:extLst>
              </p:cNvPr>
              <p:cNvSpPr/>
              <p:nvPr/>
            </p:nvSpPr>
            <p:spPr>
              <a:xfrm>
                <a:off x="9393795" y="2112731"/>
                <a:ext cx="44171" cy="49692"/>
              </a:xfrm>
              <a:custGeom>
                <a:avLst/>
                <a:gdLst>
                  <a:gd name="connsiteX0" fmla="*/ 22086 w 44171"/>
                  <a:gd name="connsiteY0" fmla="*/ 0 h 49692"/>
                  <a:gd name="connsiteX1" fmla="*/ 0 w 44171"/>
                  <a:gd name="connsiteY1" fmla="*/ 22086 h 49692"/>
                  <a:gd name="connsiteX2" fmla="*/ 0 w 44171"/>
                  <a:gd name="connsiteY2" fmla="*/ 27607 h 49692"/>
                  <a:gd name="connsiteX3" fmla="*/ 22086 w 44171"/>
                  <a:gd name="connsiteY3" fmla="*/ 49693 h 49692"/>
                  <a:gd name="connsiteX4" fmla="*/ 44171 w 44171"/>
                  <a:gd name="connsiteY4" fmla="*/ 27607 h 49692"/>
                  <a:gd name="connsiteX5" fmla="*/ 44171 w 44171"/>
                  <a:gd name="connsiteY5" fmla="*/ 22086 h 49692"/>
                  <a:gd name="connsiteX6" fmla="*/ 22086 w 44171"/>
                  <a:gd name="connsiteY6" fmla="*/ 0 h 4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71" h="49692">
                    <a:moveTo>
                      <a:pt x="22086" y="0"/>
                    </a:moveTo>
                    <a:cubicBezTo>
                      <a:pt x="9889" y="0"/>
                      <a:pt x="0" y="9889"/>
                      <a:pt x="0" y="22086"/>
                    </a:cubicBezTo>
                    <a:lnTo>
                      <a:pt x="0" y="27607"/>
                    </a:lnTo>
                    <a:cubicBezTo>
                      <a:pt x="0" y="39804"/>
                      <a:pt x="9889" y="49693"/>
                      <a:pt x="22086" y="49693"/>
                    </a:cubicBezTo>
                    <a:cubicBezTo>
                      <a:pt x="34282" y="49693"/>
                      <a:pt x="44171" y="39804"/>
                      <a:pt x="44171" y="27607"/>
                    </a:cubicBezTo>
                    <a:lnTo>
                      <a:pt x="44171" y="22086"/>
                    </a:lnTo>
                    <a:cubicBezTo>
                      <a:pt x="44171" y="9889"/>
                      <a:pt x="34282" y="0"/>
                      <a:pt x="22086" y="0"/>
                    </a:cubicBezTo>
                    <a:close/>
                  </a:path>
                </a:pathLst>
              </a:custGeom>
              <a:grp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pic>
        <p:nvPicPr>
          <p:cNvPr id="59" name="Graphique 58">
            <a:extLst>
              <a:ext uri="{FF2B5EF4-FFF2-40B4-BE49-F238E27FC236}">
                <a16:creationId xmlns:a16="http://schemas.microsoft.com/office/drawing/2014/main" id="{BCA356BC-4557-4DAD-9BF4-38D10C812F20}"/>
              </a:ext>
            </a:extLst>
          </p:cNvPr>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t="-14157" b="-1"/>
          <a:stretch/>
        </p:blipFill>
        <p:spPr>
          <a:xfrm>
            <a:off x="8961687" y="-1241801"/>
            <a:ext cx="1816687" cy="2527763"/>
          </a:xfrm>
          <a:prstGeom prst="rect">
            <a:avLst/>
          </a:prstGeom>
        </p:spPr>
      </p:pic>
      <p:grpSp>
        <p:nvGrpSpPr>
          <p:cNvPr id="60" name="Groupe 59">
            <a:extLst>
              <a:ext uri="{FF2B5EF4-FFF2-40B4-BE49-F238E27FC236}">
                <a16:creationId xmlns:a16="http://schemas.microsoft.com/office/drawing/2014/main" id="{BE94CB74-65C5-47D4-BB04-FFCA5D89F390}"/>
              </a:ext>
            </a:extLst>
          </p:cNvPr>
          <p:cNvGrpSpPr/>
          <p:nvPr/>
        </p:nvGrpSpPr>
        <p:grpSpPr>
          <a:xfrm>
            <a:off x="11589488" y="297713"/>
            <a:ext cx="296437" cy="297610"/>
            <a:chOff x="194075" y="177800"/>
            <a:chExt cx="268327" cy="269390"/>
          </a:xfrm>
          <a:solidFill>
            <a:srgbClr val="00FF72"/>
          </a:solidFill>
        </p:grpSpPr>
        <p:sp>
          <p:nvSpPr>
            <p:cNvPr id="61" name="Forme libre : forme 60">
              <a:extLst>
                <a:ext uri="{FF2B5EF4-FFF2-40B4-BE49-F238E27FC236}">
                  <a16:creationId xmlns:a16="http://schemas.microsoft.com/office/drawing/2014/main" id="{663BA56E-4B75-43D4-A464-CE55957F4756}"/>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grpFill/>
            <a:ln w="5715" cap="flat">
              <a:noFill/>
              <a:prstDash val="solid"/>
              <a:miter/>
            </a:ln>
          </p:spPr>
          <p:txBody>
            <a:bodyPr rtlCol="0" anchor="ctr"/>
            <a:lstStyle/>
            <a:p>
              <a:endParaRPr lang="fr-FR"/>
            </a:p>
          </p:txBody>
        </p:sp>
        <p:sp>
          <p:nvSpPr>
            <p:cNvPr id="62" name="Forme libre : forme 61">
              <a:extLst>
                <a:ext uri="{FF2B5EF4-FFF2-40B4-BE49-F238E27FC236}">
                  <a16:creationId xmlns:a16="http://schemas.microsoft.com/office/drawing/2014/main" id="{3A3564CD-91A5-4959-9004-FA647FE04488}"/>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grpFill/>
            <a:ln w="5715" cap="flat">
              <a:noFill/>
              <a:prstDash val="solid"/>
              <a:miter/>
            </a:ln>
          </p:spPr>
          <p:txBody>
            <a:bodyPr rtlCol="0" anchor="ctr"/>
            <a:lstStyle/>
            <a:p>
              <a:endParaRPr lang="fr-FR"/>
            </a:p>
          </p:txBody>
        </p:sp>
      </p:grpSp>
      <p:grpSp>
        <p:nvGrpSpPr>
          <p:cNvPr id="9" name="Groupe 8">
            <a:extLst>
              <a:ext uri="{FF2B5EF4-FFF2-40B4-BE49-F238E27FC236}">
                <a16:creationId xmlns:a16="http://schemas.microsoft.com/office/drawing/2014/main" id="{B6FC2EE9-33E2-4BEE-B731-69643379E625}"/>
              </a:ext>
            </a:extLst>
          </p:cNvPr>
          <p:cNvGrpSpPr/>
          <p:nvPr/>
        </p:nvGrpSpPr>
        <p:grpSpPr>
          <a:xfrm>
            <a:off x="6918941" y="2318024"/>
            <a:ext cx="1874167" cy="1187264"/>
            <a:chOff x="6729595" y="1810024"/>
            <a:chExt cx="1874167" cy="1187264"/>
          </a:xfrm>
        </p:grpSpPr>
        <p:sp>
          <p:nvSpPr>
            <p:cNvPr id="13" name="ZoneTexte 12">
              <a:extLst>
                <a:ext uri="{FF2B5EF4-FFF2-40B4-BE49-F238E27FC236}">
                  <a16:creationId xmlns:a16="http://schemas.microsoft.com/office/drawing/2014/main" id="{1B6E0F80-DC10-4800-96CC-7751EB221FF0}"/>
                </a:ext>
              </a:extLst>
            </p:cNvPr>
            <p:cNvSpPr txBox="1"/>
            <p:nvPr/>
          </p:nvSpPr>
          <p:spPr>
            <a:xfrm>
              <a:off x="6729595" y="1810024"/>
              <a:ext cx="1874167" cy="1187264"/>
            </a:xfrm>
            <a:prstGeom prst="rect">
              <a:avLst/>
            </a:prstGeom>
            <a:noFill/>
          </p:spPr>
          <p:txBody>
            <a:bodyPr wrap="square" lIns="0" tIns="0" rIns="0" bIns="0" rtlCol="0" anchor="t">
              <a:noAutofit/>
            </a:bodyPr>
            <a:lstStyle/>
            <a:p>
              <a:pPr lvl="0">
                <a:lnSpc>
                  <a:spcPct val="130000"/>
                </a:lnSpc>
                <a:spcAft>
                  <a:spcPts val="600"/>
                </a:spcAft>
                <a:tabLst>
                  <a:tab pos="3048000" algn="l"/>
                </a:tabLst>
                <a:defRPr/>
              </a:pPr>
              <a:r>
                <a:rPr kumimoji="0" lang="fr-FR" sz="1050" b="0" i="0" u="none" strike="noStrike" kern="1200" cap="none" spc="0" normalizeH="0" baseline="0" noProof="0" dirty="0">
                  <a:ln>
                    <a:noFill/>
                  </a:ln>
                  <a:solidFill>
                    <a:srgbClr val="00DE64"/>
                  </a:solidFill>
                  <a:effectLst/>
                  <a:uLnTx/>
                  <a:uFillTx/>
                  <a:latin typeface="Urbane Medium" panose="00000600000000000000" pitchFamily="50" charset="0"/>
                  <a:ea typeface="+mn-ea"/>
                  <a:cs typeface="+mn-cs"/>
                </a:rPr>
                <a:t>      </a:t>
              </a:r>
              <a:r>
                <a:rPr lang="fr-FR" sz="1050" dirty="0">
                  <a:solidFill>
                    <a:srgbClr val="00FF72"/>
                  </a:solidFill>
                  <a:latin typeface="Urbane Medium" panose="00000600000000000000" pitchFamily="50" charset="0"/>
                </a:rPr>
                <a:t>CREATE</a:t>
              </a:r>
              <a:endParaRPr kumimoji="0" lang="fr-FR" sz="105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a:p>
              <a:pPr marR="0" lvl="0" indent="0" fontAlgn="auto">
                <a:lnSpc>
                  <a:spcPct val="130000"/>
                </a:lnSpc>
                <a:spcBef>
                  <a:spcPts val="0"/>
                </a:spcBef>
                <a:spcAft>
                  <a:spcPts val="600"/>
                </a:spcAft>
                <a:buClrTx/>
                <a:buSzTx/>
                <a:buFontTx/>
                <a:buNone/>
                <a:tabLst>
                  <a:tab pos="3048000" algn="l"/>
                </a:tabLst>
                <a:defRPr/>
              </a:pPr>
              <a:r>
                <a:rPr lang="en-US" sz="1050" dirty="0">
                  <a:solidFill>
                    <a:schemeClr val="bg1">
                      <a:alpha val="75000"/>
                    </a:schemeClr>
                  </a:solidFill>
                  <a:latin typeface="Urbane Light" panose="00000400000000000000" pitchFamily="2" charset="0"/>
                </a:rPr>
                <a:t>a personalized timeline with the most memorable moments of your life</a:t>
              </a:r>
              <a:r>
                <a:rPr lang="fr-FR" sz="1050" dirty="0">
                  <a:solidFill>
                    <a:schemeClr val="bg1">
                      <a:alpha val="75000"/>
                    </a:schemeClr>
                  </a:solidFill>
                  <a:latin typeface="Urbane Light" panose="00000400000000000000" pitchFamily="2" charset="0"/>
                </a:rPr>
                <a:t>.</a:t>
              </a:r>
            </a:p>
          </p:txBody>
        </p:sp>
        <p:pic>
          <p:nvPicPr>
            <p:cNvPr id="63" name="Graphique 62">
              <a:extLst>
                <a:ext uri="{FF2B5EF4-FFF2-40B4-BE49-F238E27FC236}">
                  <a16:creationId xmlns:a16="http://schemas.microsoft.com/office/drawing/2014/main" id="{78CE1C03-39E7-4831-AF72-C5C24F1E99A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731739" y="1833651"/>
              <a:ext cx="147691" cy="147691"/>
            </a:xfrm>
            <a:prstGeom prst="rect">
              <a:avLst/>
            </a:prstGeom>
          </p:spPr>
        </p:pic>
      </p:grpSp>
      <p:grpSp>
        <p:nvGrpSpPr>
          <p:cNvPr id="12" name="Groupe 11">
            <a:extLst>
              <a:ext uri="{FF2B5EF4-FFF2-40B4-BE49-F238E27FC236}">
                <a16:creationId xmlns:a16="http://schemas.microsoft.com/office/drawing/2014/main" id="{DB69A3C4-A5CB-4CEE-9A0C-E29275C09110}"/>
              </a:ext>
            </a:extLst>
          </p:cNvPr>
          <p:cNvGrpSpPr/>
          <p:nvPr/>
        </p:nvGrpSpPr>
        <p:grpSpPr>
          <a:xfrm>
            <a:off x="6909414" y="3892031"/>
            <a:ext cx="1828186" cy="2153898"/>
            <a:chOff x="6720068" y="3371331"/>
            <a:chExt cx="1828187" cy="2153898"/>
          </a:xfrm>
        </p:grpSpPr>
        <p:sp>
          <p:nvSpPr>
            <p:cNvPr id="16" name="ZoneTexte 15">
              <a:extLst>
                <a:ext uri="{FF2B5EF4-FFF2-40B4-BE49-F238E27FC236}">
                  <a16:creationId xmlns:a16="http://schemas.microsoft.com/office/drawing/2014/main" id="{B9B5EE6C-D866-4104-BC51-547BA04CA570}"/>
                </a:ext>
              </a:extLst>
            </p:cNvPr>
            <p:cNvSpPr txBox="1"/>
            <p:nvPr/>
          </p:nvSpPr>
          <p:spPr>
            <a:xfrm>
              <a:off x="6729597" y="3371331"/>
              <a:ext cx="1818658" cy="2153898"/>
            </a:xfrm>
            <a:prstGeom prst="rect">
              <a:avLst/>
            </a:prstGeom>
            <a:noFill/>
          </p:spPr>
          <p:txBody>
            <a:bodyPr wrap="square" lIns="0" tIns="0" rIns="0" bIns="0" rtlCol="0" anchor="t">
              <a:noAutofit/>
            </a:bodyPr>
            <a:lstStyle/>
            <a:p>
              <a:pPr lvl="0">
                <a:lnSpc>
                  <a:spcPct val="130000"/>
                </a:lnSpc>
                <a:spcAft>
                  <a:spcPts val="600"/>
                </a:spcAft>
                <a:tabLst>
                  <a:tab pos="3048000" algn="l"/>
                </a:tabLst>
                <a:defRPr/>
              </a:pPr>
              <a:r>
                <a:rPr kumimoji="0" lang="fr-FR" sz="1050" b="0" i="0" u="none" strike="noStrike" kern="1200" cap="none" spc="0" normalizeH="0" baseline="0" noProof="0" dirty="0">
                  <a:ln>
                    <a:noFill/>
                  </a:ln>
                  <a:solidFill>
                    <a:srgbClr val="00DE64"/>
                  </a:solidFill>
                  <a:effectLst/>
                  <a:uLnTx/>
                  <a:uFillTx/>
                  <a:latin typeface="Urbane Medium" panose="00000600000000000000" pitchFamily="50" charset="0"/>
                  <a:ea typeface="+mn-ea"/>
                  <a:cs typeface="+mn-cs"/>
                </a:rPr>
                <a:t>      </a:t>
              </a:r>
              <a:r>
                <a:rPr lang="fr-FR" sz="1050" dirty="0">
                  <a:solidFill>
                    <a:srgbClr val="00FF72"/>
                  </a:solidFill>
                  <a:latin typeface="Urbane Medium" panose="00000600000000000000" pitchFamily="50" charset="0"/>
                </a:rPr>
                <a:t>SHARE</a:t>
              </a:r>
            </a:p>
            <a:p>
              <a:pPr>
                <a:lnSpc>
                  <a:spcPct val="130000"/>
                </a:lnSpc>
                <a:spcAft>
                  <a:spcPts val="600"/>
                </a:spcAft>
                <a:tabLst>
                  <a:tab pos="3048000" algn="l"/>
                </a:tabLst>
                <a:defRPr/>
              </a:pPr>
              <a:r>
                <a:rPr lang="en-US" sz="1050" dirty="0">
                  <a:solidFill>
                    <a:schemeClr val="bg1">
                      <a:alpha val="75000"/>
                    </a:schemeClr>
                  </a:solidFill>
                  <a:latin typeface="Urbane Light" panose="00000400000000000000" pitchFamily="2" charset="0"/>
                </a:rPr>
                <a:t>your story to the rest of humanity in the form of a museum in your metaverse, private, built with your hands, searchable by future generations and likely to inspire them.
</a:t>
              </a:r>
              <a:endParaRPr lang="fr-FR" sz="1050" dirty="0">
                <a:solidFill>
                  <a:schemeClr val="bg1">
                    <a:alpha val="75000"/>
                  </a:schemeClr>
                </a:solidFill>
                <a:latin typeface="Urbane Light" panose="00000400000000000000" pitchFamily="2" charset="0"/>
              </a:endParaRPr>
            </a:p>
          </p:txBody>
        </p:sp>
        <p:grpSp>
          <p:nvGrpSpPr>
            <p:cNvPr id="25" name="Graphique 19">
              <a:extLst>
                <a:ext uri="{FF2B5EF4-FFF2-40B4-BE49-F238E27FC236}">
                  <a16:creationId xmlns:a16="http://schemas.microsoft.com/office/drawing/2014/main" id="{4B5188A0-8212-4032-9A4E-691D22CD7668}"/>
                </a:ext>
              </a:extLst>
            </p:cNvPr>
            <p:cNvGrpSpPr/>
            <p:nvPr/>
          </p:nvGrpSpPr>
          <p:grpSpPr>
            <a:xfrm>
              <a:off x="6720068" y="3413868"/>
              <a:ext cx="132514" cy="132515"/>
              <a:chOff x="6729594" y="3646211"/>
              <a:chExt cx="132514" cy="132515"/>
            </a:xfrm>
            <a:solidFill>
              <a:srgbClr val="00BC55"/>
            </a:solidFill>
          </p:grpSpPr>
          <p:sp>
            <p:nvSpPr>
              <p:cNvPr id="26" name="Forme libre : forme 25">
                <a:extLst>
                  <a:ext uri="{FF2B5EF4-FFF2-40B4-BE49-F238E27FC236}">
                    <a16:creationId xmlns:a16="http://schemas.microsoft.com/office/drawing/2014/main" id="{24461DBF-D2A7-46EB-B9A3-F3CF5543CAB5}"/>
                  </a:ext>
                </a:extLst>
              </p:cNvPr>
              <p:cNvSpPr/>
              <p:nvPr/>
            </p:nvSpPr>
            <p:spPr>
              <a:xfrm>
                <a:off x="6762730" y="3646211"/>
                <a:ext cx="66247" cy="59632"/>
              </a:xfrm>
              <a:custGeom>
                <a:avLst/>
                <a:gdLst>
                  <a:gd name="connsiteX0" fmla="*/ 60955 w 66247"/>
                  <a:gd name="connsiteY0" fmla="*/ 5379 h 59632"/>
                  <a:gd name="connsiteX1" fmla="*/ 35649 w 66247"/>
                  <a:gd name="connsiteY1" fmla="*/ 5116 h 59632"/>
                  <a:gd name="connsiteX2" fmla="*/ 33121 w 66247"/>
                  <a:gd name="connsiteY2" fmla="*/ 8217 h 59632"/>
                  <a:gd name="connsiteX3" fmla="*/ 8399 w 66247"/>
                  <a:gd name="connsiteY3" fmla="*/ 2844 h 59632"/>
                  <a:gd name="connsiteX4" fmla="*/ 5288 w 66247"/>
                  <a:gd name="connsiteY4" fmla="*/ 5379 h 59632"/>
                  <a:gd name="connsiteX5" fmla="*/ 5288 w 66247"/>
                  <a:gd name="connsiteY5" fmla="*/ 31330 h 59632"/>
                  <a:gd name="connsiteX6" fmla="*/ 33121 w 66247"/>
                  <a:gd name="connsiteY6" fmla="*/ 59633 h 59632"/>
                  <a:gd name="connsiteX7" fmla="*/ 60966 w 66247"/>
                  <a:gd name="connsiteY7" fmla="*/ 31346 h 59632"/>
                  <a:gd name="connsiteX8" fmla="*/ 60955 w 66247"/>
                  <a:gd name="connsiteY8" fmla="*/ 5379 h 5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47" h="59632">
                    <a:moveTo>
                      <a:pt x="60955" y="5379"/>
                    </a:moveTo>
                    <a:cubicBezTo>
                      <a:pt x="54040" y="-1682"/>
                      <a:pt x="42710" y="-1800"/>
                      <a:pt x="35649" y="5116"/>
                    </a:cubicBezTo>
                    <a:cubicBezTo>
                      <a:pt x="34693" y="6052"/>
                      <a:pt x="33845" y="7092"/>
                      <a:pt x="33121" y="8217"/>
                    </a:cubicBezTo>
                    <a:cubicBezTo>
                      <a:pt x="27778" y="-93"/>
                      <a:pt x="16710" y="-2499"/>
                      <a:pt x="8399" y="2844"/>
                    </a:cubicBezTo>
                    <a:cubicBezTo>
                      <a:pt x="7270" y="3570"/>
                      <a:pt x="6227" y="4420"/>
                      <a:pt x="5288" y="5379"/>
                    </a:cubicBezTo>
                    <a:cubicBezTo>
                      <a:pt x="-1763" y="12593"/>
                      <a:pt x="-1763" y="24116"/>
                      <a:pt x="5288" y="31330"/>
                    </a:cubicBezTo>
                    <a:lnTo>
                      <a:pt x="33121" y="59633"/>
                    </a:lnTo>
                    <a:lnTo>
                      <a:pt x="60966" y="31346"/>
                    </a:lnTo>
                    <a:cubicBezTo>
                      <a:pt x="68012" y="24123"/>
                      <a:pt x="68008" y="12597"/>
                      <a:pt x="60955" y="5379"/>
                    </a:cubicBezTo>
                    <a:close/>
                  </a:path>
                </a:pathLst>
              </a:custGeom>
              <a:solidFill>
                <a:srgbClr val="00FF72"/>
              </a:solidFill>
              <a:ln w="5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BC55"/>
                  </a:solidFill>
                  <a:effectLst/>
                  <a:uLnTx/>
                  <a:uFillTx/>
                  <a:latin typeface="Arial" panose="020B0604020202020204"/>
                  <a:ea typeface="+mn-ea"/>
                  <a:cs typeface="+mn-cs"/>
                </a:endParaRPr>
              </a:p>
            </p:txBody>
          </p:sp>
          <p:sp>
            <p:nvSpPr>
              <p:cNvPr id="28" name="Forme libre : forme 27">
                <a:extLst>
                  <a:ext uri="{FF2B5EF4-FFF2-40B4-BE49-F238E27FC236}">
                    <a16:creationId xmlns:a16="http://schemas.microsoft.com/office/drawing/2014/main" id="{C247A9A7-821F-449E-BF13-B9518E8B6DE8}"/>
                  </a:ext>
                </a:extLst>
              </p:cNvPr>
              <p:cNvSpPr/>
              <p:nvPr/>
            </p:nvSpPr>
            <p:spPr>
              <a:xfrm>
                <a:off x="6729594" y="3684862"/>
                <a:ext cx="55214" cy="93864"/>
              </a:xfrm>
              <a:custGeom>
                <a:avLst/>
                <a:gdLst>
                  <a:gd name="connsiteX0" fmla="*/ 51979 w 55214"/>
                  <a:gd name="connsiteY0" fmla="*/ 51979 h 93864"/>
                  <a:gd name="connsiteX1" fmla="*/ 51979 w 55214"/>
                  <a:gd name="connsiteY1" fmla="*/ 51979 h 93864"/>
                  <a:gd name="connsiteX2" fmla="*/ 33129 w 55214"/>
                  <a:gd name="connsiteY2" fmla="*/ 33129 h 93864"/>
                  <a:gd name="connsiteX3" fmla="*/ 22086 w 55214"/>
                  <a:gd name="connsiteY3" fmla="*/ 33129 h 93864"/>
                  <a:gd name="connsiteX4" fmla="*/ 22086 w 55214"/>
                  <a:gd name="connsiteY4" fmla="*/ 44171 h 93864"/>
                  <a:gd name="connsiteX5" fmla="*/ 38650 w 55214"/>
                  <a:gd name="connsiteY5" fmla="*/ 60736 h 93864"/>
                  <a:gd name="connsiteX6" fmla="*/ 38702 w 55214"/>
                  <a:gd name="connsiteY6" fmla="*/ 64653 h 93864"/>
                  <a:gd name="connsiteX7" fmla="*/ 34785 w 55214"/>
                  <a:gd name="connsiteY7" fmla="*/ 64705 h 93864"/>
                  <a:gd name="connsiteX8" fmla="*/ 34719 w 55214"/>
                  <a:gd name="connsiteY8" fmla="*/ 64639 h 93864"/>
                  <a:gd name="connsiteX9" fmla="*/ 18154 w 55214"/>
                  <a:gd name="connsiteY9" fmla="*/ 48075 h 93864"/>
                  <a:gd name="connsiteX10" fmla="*/ 16564 w 55214"/>
                  <a:gd name="connsiteY10" fmla="*/ 31207 h 93864"/>
                  <a:gd name="connsiteX11" fmla="*/ 16564 w 55214"/>
                  <a:gd name="connsiteY11" fmla="*/ 8282 h 93864"/>
                  <a:gd name="connsiteX12" fmla="*/ 8282 w 55214"/>
                  <a:gd name="connsiteY12" fmla="*/ 0 h 93864"/>
                  <a:gd name="connsiteX13" fmla="*/ 0 w 55214"/>
                  <a:gd name="connsiteY13" fmla="*/ 8282 h 93864"/>
                  <a:gd name="connsiteX14" fmla="*/ 0 w 55214"/>
                  <a:gd name="connsiteY14" fmla="*/ 45828 h 93864"/>
                  <a:gd name="connsiteX15" fmla="*/ 2418 w 55214"/>
                  <a:gd name="connsiteY15" fmla="*/ 52730 h 93864"/>
                  <a:gd name="connsiteX16" fmla="*/ 22086 w 55214"/>
                  <a:gd name="connsiteY16" fmla="*/ 77300 h 93864"/>
                  <a:gd name="connsiteX17" fmla="*/ 22086 w 55214"/>
                  <a:gd name="connsiteY17" fmla="*/ 93864 h 93864"/>
                  <a:gd name="connsiteX18" fmla="*/ 55214 w 55214"/>
                  <a:gd name="connsiteY18" fmla="*/ 93864 h 93864"/>
                  <a:gd name="connsiteX19" fmla="*/ 55214 w 55214"/>
                  <a:gd name="connsiteY19" fmla="*/ 59786 h 93864"/>
                  <a:gd name="connsiteX20" fmla="*/ 51979 w 55214"/>
                  <a:gd name="connsiteY20" fmla="*/ 51979 h 9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214" h="93864">
                    <a:moveTo>
                      <a:pt x="51979" y="51979"/>
                    </a:moveTo>
                    <a:lnTo>
                      <a:pt x="51979" y="51979"/>
                    </a:lnTo>
                    <a:lnTo>
                      <a:pt x="33129" y="33129"/>
                    </a:lnTo>
                    <a:cubicBezTo>
                      <a:pt x="30014" y="30241"/>
                      <a:pt x="25200" y="30241"/>
                      <a:pt x="22086" y="33129"/>
                    </a:cubicBezTo>
                    <a:cubicBezTo>
                      <a:pt x="19045" y="36181"/>
                      <a:pt x="19045" y="41119"/>
                      <a:pt x="22086" y="44171"/>
                    </a:cubicBezTo>
                    <a:lnTo>
                      <a:pt x="38650" y="60736"/>
                    </a:lnTo>
                    <a:cubicBezTo>
                      <a:pt x="39746" y="61803"/>
                      <a:pt x="39770" y="63557"/>
                      <a:pt x="38702" y="64653"/>
                    </a:cubicBezTo>
                    <a:cubicBezTo>
                      <a:pt x="37635" y="65749"/>
                      <a:pt x="35881" y="65773"/>
                      <a:pt x="34785" y="64705"/>
                    </a:cubicBezTo>
                    <a:lnTo>
                      <a:pt x="34719" y="64639"/>
                    </a:lnTo>
                    <a:lnTo>
                      <a:pt x="18154" y="48075"/>
                    </a:lnTo>
                    <a:cubicBezTo>
                      <a:pt x="13666" y="43553"/>
                      <a:pt x="13000" y="36488"/>
                      <a:pt x="16564" y="31207"/>
                    </a:cubicBezTo>
                    <a:lnTo>
                      <a:pt x="16564" y="8282"/>
                    </a:lnTo>
                    <a:cubicBezTo>
                      <a:pt x="16564" y="3708"/>
                      <a:pt x="12856" y="0"/>
                      <a:pt x="8282" y="0"/>
                    </a:cubicBezTo>
                    <a:cubicBezTo>
                      <a:pt x="3708" y="0"/>
                      <a:pt x="0" y="3708"/>
                      <a:pt x="0" y="8282"/>
                    </a:cubicBezTo>
                    <a:lnTo>
                      <a:pt x="0" y="45828"/>
                    </a:lnTo>
                    <a:cubicBezTo>
                      <a:pt x="-1" y="48336"/>
                      <a:pt x="852" y="50771"/>
                      <a:pt x="2418" y="52730"/>
                    </a:cubicBezTo>
                    <a:lnTo>
                      <a:pt x="22086" y="77300"/>
                    </a:lnTo>
                    <a:lnTo>
                      <a:pt x="22086" y="93864"/>
                    </a:lnTo>
                    <a:lnTo>
                      <a:pt x="55214" y="93864"/>
                    </a:lnTo>
                    <a:lnTo>
                      <a:pt x="55214" y="59786"/>
                    </a:lnTo>
                    <a:cubicBezTo>
                      <a:pt x="55214" y="56857"/>
                      <a:pt x="54050" y="54049"/>
                      <a:pt x="51979" y="51979"/>
                    </a:cubicBezTo>
                    <a:close/>
                  </a:path>
                </a:pathLst>
              </a:custGeom>
              <a:solidFill>
                <a:srgbClr val="00FF72"/>
              </a:solidFill>
              <a:ln w="5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BC55"/>
                  </a:solidFill>
                  <a:effectLst/>
                  <a:uLnTx/>
                  <a:uFillTx/>
                  <a:latin typeface="Arial" panose="020B0604020202020204"/>
                  <a:ea typeface="+mn-ea"/>
                  <a:cs typeface="+mn-cs"/>
                </a:endParaRPr>
              </a:p>
            </p:txBody>
          </p:sp>
          <p:sp>
            <p:nvSpPr>
              <p:cNvPr id="29" name="Forme libre : forme 28">
                <a:extLst>
                  <a:ext uri="{FF2B5EF4-FFF2-40B4-BE49-F238E27FC236}">
                    <a16:creationId xmlns:a16="http://schemas.microsoft.com/office/drawing/2014/main" id="{7B4FB7AA-65F6-4549-BE88-ECF24345131E}"/>
                  </a:ext>
                </a:extLst>
              </p:cNvPr>
              <p:cNvSpPr/>
              <p:nvPr/>
            </p:nvSpPr>
            <p:spPr>
              <a:xfrm>
                <a:off x="6806894" y="3684862"/>
                <a:ext cx="55214" cy="93864"/>
              </a:xfrm>
              <a:custGeom>
                <a:avLst/>
                <a:gdLst>
                  <a:gd name="connsiteX0" fmla="*/ 3236 w 55214"/>
                  <a:gd name="connsiteY0" fmla="*/ 51979 h 93864"/>
                  <a:gd name="connsiteX1" fmla="*/ 3236 w 55214"/>
                  <a:gd name="connsiteY1" fmla="*/ 51979 h 93864"/>
                  <a:gd name="connsiteX2" fmla="*/ 22086 w 55214"/>
                  <a:gd name="connsiteY2" fmla="*/ 33129 h 93864"/>
                  <a:gd name="connsiteX3" fmla="*/ 33129 w 55214"/>
                  <a:gd name="connsiteY3" fmla="*/ 33129 h 93864"/>
                  <a:gd name="connsiteX4" fmla="*/ 33129 w 55214"/>
                  <a:gd name="connsiteY4" fmla="*/ 44171 h 93864"/>
                  <a:gd name="connsiteX5" fmla="*/ 16564 w 55214"/>
                  <a:gd name="connsiteY5" fmla="*/ 60736 h 93864"/>
                  <a:gd name="connsiteX6" fmla="*/ 16512 w 55214"/>
                  <a:gd name="connsiteY6" fmla="*/ 64653 h 93864"/>
                  <a:gd name="connsiteX7" fmla="*/ 20429 w 55214"/>
                  <a:gd name="connsiteY7" fmla="*/ 64705 h 93864"/>
                  <a:gd name="connsiteX8" fmla="*/ 20495 w 55214"/>
                  <a:gd name="connsiteY8" fmla="*/ 64639 h 93864"/>
                  <a:gd name="connsiteX9" fmla="*/ 37060 w 55214"/>
                  <a:gd name="connsiteY9" fmla="*/ 48075 h 93864"/>
                  <a:gd name="connsiteX10" fmla="*/ 38650 w 55214"/>
                  <a:gd name="connsiteY10" fmla="*/ 31207 h 93864"/>
                  <a:gd name="connsiteX11" fmla="*/ 38650 w 55214"/>
                  <a:gd name="connsiteY11" fmla="*/ 8282 h 93864"/>
                  <a:gd name="connsiteX12" fmla="*/ 46932 w 55214"/>
                  <a:gd name="connsiteY12" fmla="*/ 0 h 93864"/>
                  <a:gd name="connsiteX13" fmla="*/ 55214 w 55214"/>
                  <a:gd name="connsiteY13" fmla="*/ 8282 h 93864"/>
                  <a:gd name="connsiteX14" fmla="*/ 55214 w 55214"/>
                  <a:gd name="connsiteY14" fmla="*/ 45828 h 93864"/>
                  <a:gd name="connsiteX15" fmla="*/ 52796 w 55214"/>
                  <a:gd name="connsiteY15" fmla="*/ 52730 h 93864"/>
                  <a:gd name="connsiteX16" fmla="*/ 33129 w 55214"/>
                  <a:gd name="connsiteY16" fmla="*/ 77300 h 93864"/>
                  <a:gd name="connsiteX17" fmla="*/ 33129 w 55214"/>
                  <a:gd name="connsiteY17" fmla="*/ 93864 h 93864"/>
                  <a:gd name="connsiteX18" fmla="*/ 0 w 55214"/>
                  <a:gd name="connsiteY18" fmla="*/ 93864 h 93864"/>
                  <a:gd name="connsiteX19" fmla="*/ 0 w 55214"/>
                  <a:gd name="connsiteY19" fmla="*/ 59786 h 93864"/>
                  <a:gd name="connsiteX20" fmla="*/ 3236 w 55214"/>
                  <a:gd name="connsiteY20" fmla="*/ 51979 h 9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214" h="93864">
                    <a:moveTo>
                      <a:pt x="3236" y="51979"/>
                    </a:moveTo>
                    <a:lnTo>
                      <a:pt x="3236" y="51979"/>
                    </a:lnTo>
                    <a:lnTo>
                      <a:pt x="22086" y="33129"/>
                    </a:lnTo>
                    <a:cubicBezTo>
                      <a:pt x="25200" y="30241"/>
                      <a:pt x="30014" y="30241"/>
                      <a:pt x="33129" y="33129"/>
                    </a:cubicBezTo>
                    <a:cubicBezTo>
                      <a:pt x="36170" y="36181"/>
                      <a:pt x="36170" y="41119"/>
                      <a:pt x="33129" y="44171"/>
                    </a:cubicBezTo>
                    <a:lnTo>
                      <a:pt x="16564" y="60736"/>
                    </a:lnTo>
                    <a:cubicBezTo>
                      <a:pt x="15468" y="61803"/>
                      <a:pt x="15445" y="63557"/>
                      <a:pt x="16512" y="64653"/>
                    </a:cubicBezTo>
                    <a:cubicBezTo>
                      <a:pt x="17579" y="65749"/>
                      <a:pt x="19333" y="65773"/>
                      <a:pt x="20429" y="64705"/>
                    </a:cubicBezTo>
                    <a:lnTo>
                      <a:pt x="20495" y="64639"/>
                    </a:lnTo>
                    <a:lnTo>
                      <a:pt x="37060" y="48075"/>
                    </a:lnTo>
                    <a:cubicBezTo>
                      <a:pt x="41549" y="43553"/>
                      <a:pt x="42215" y="36488"/>
                      <a:pt x="38650" y="31207"/>
                    </a:cubicBezTo>
                    <a:lnTo>
                      <a:pt x="38650" y="8282"/>
                    </a:lnTo>
                    <a:cubicBezTo>
                      <a:pt x="38650" y="3708"/>
                      <a:pt x="42358" y="0"/>
                      <a:pt x="46932" y="0"/>
                    </a:cubicBezTo>
                    <a:cubicBezTo>
                      <a:pt x="51506" y="0"/>
                      <a:pt x="55214" y="3708"/>
                      <a:pt x="55214" y="8282"/>
                    </a:cubicBezTo>
                    <a:lnTo>
                      <a:pt x="55214" y="45828"/>
                    </a:lnTo>
                    <a:cubicBezTo>
                      <a:pt x="55215" y="48336"/>
                      <a:pt x="54362" y="50771"/>
                      <a:pt x="52796" y="52730"/>
                    </a:cubicBezTo>
                    <a:lnTo>
                      <a:pt x="33129" y="77300"/>
                    </a:lnTo>
                    <a:lnTo>
                      <a:pt x="33129" y="93864"/>
                    </a:lnTo>
                    <a:lnTo>
                      <a:pt x="0" y="93864"/>
                    </a:lnTo>
                    <a:lnTo>
                      <a:pt x="0" y="59786"/>
                    </a:lnTo>
                    <a:cubicBezTo>
                      <a:pt x="1" y="56857"/>
                      <a:pt x="1164" y="54049"/>
                      <a:pt x="3236" y="51979"/>
                    </a:cubicBezTo>
                    <a:close/>
                  </a:path>
                </a:pathLst>
              </a:custGeom>
              <a:solidFill>
                <a:srgbClr val="00FF72"/>
              </a:solidFill>
              <a:ln w="5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BC55"/>
                  </a:solidFill>
                  <a:effectLst/>
                  <a:uLnTx/>
                  <a:uFillTx/>
                  <a:latin typeface="Arial" panose="020B0604020202020204"/>
                  <a:ea typeface="+mn-ea"/>
                  <a:cs typeface="+mn-cs"/>
                </a:endParaRPr>
              </a:p>
            </p:txBody>
          </p:sp>
        </p:grpSp>
      </p:grpSp>
      <p:grpSp>
        <p:nvGrpSpPr>
          <p:cNvPr id="19" name="Groupe 18">
            <a:extLst>
              <a:ext uri="{FF2B5EF4-FFF2-40B4-BE49-F238E27FC236}">
                <a16:creationId xmlns:a16="http://schemas.microsoft.com/office/drawing/2014/main" id="{80220A6D-2221-4C7F-82E8-4E53A8F4FE69}"/>
              </a:ext>
            </a:extLst>
          </p:cNvPr>
          <p:cNvGrpSpPr/>
          <p:nvPr/>
        </p:nvGrpSpPr>
        <p:grpSpPr>
          <a:xfrm>
            <a:off x="9563840" y="4706560"/>
            <a:ext cx="2046360" cy="1478382"/>
            <a:chOff x="9336394" y="4185860"/>
            <a:chExt cx="2046360" cy="1478382"/>
          </a:xfrm>
        </p:grpSpPr>
        <p:sp>
          <p:nvSpPr>
            <p:cNvPr id="15" name="ZoneTexte 14">
              <a:extLst>
                <a:ext uri="{FF2B5EF4-FFF2-40B4-BE49-F238E27FC236}">
                  <a16:creationId xmlns:a16="http://schemas.microsoft.com/office/drawing/2014/main" id="{D3555FF7-D5AF-46D0-BA3A-A949CEEA84BF}"/>
                </a:ext>
              </a:extLst>
            </p:cNvPr>
            <p:cNvSpPr txBox="1"/>
            <p:nvPr/>
          </p:nvSpPr>
          <p:spPr>
            <a:xfrm>
              <a:off x="9365634" y="4185860"/>
              <a:ext cx="2017120" cy="1478382"/>
            </a:xfrm>
            <a:prstGeom prst="rect">
              <a:avLst/>
            </a:prstGeom>
            <a:noFill/>
          </p:spPr>
          <p:txBody>
            <a:bodyPr wrap="square" lIns="0" tIns="0" rIns="0" bIns="0" rtlCol="0" anchor="t">
              <a:noAutofit/>
            </a:bodyPr>
            <a:lstStyle/>
            <a:p>
              <a:pPr lvl="0">
                <a:lnSpc>
                  <a:spcPct val="130000"/>
                </a:lnSpc>
                <a:spcAft>
                  <a:spcPts val="600"/>
                </a:spcAft>
                <a:tabLst>
                  <a:tab pos="3048000" algn="l"/>
                </a:tabLst>
                <a:defRPr/>
              </a:pPr>
              <a:r>
                <a:rPr kumimoji="0" lang="fr-FR" sz="1050" b="0" i="0" u="none" strike="noStrike" kern="1200" cap="none" spc="0" normalizeH="0" baseline="0" noProof="0" dirty="0">
                  <a:ln>
                    <a:noFill/>
                  </a:ln>
                  <a:solidFill>
                    <a:srgbClr val="00DE64"/>
                  </a:solidFill>
                  <a:effectLst/>
                  <a:uLnTx/>
                  <a:uFillTx/>
                  <a:latin typeface="Urbane Medium" panose="00000600000000000000" pitchFamily="50" charset="0"/>
                  <a:ea typeface="+mn-ea"/>
                  <a:cs typeface="+mn-cs"/>
                </a:rPr>
                <a:t>     </a:t>
              </a:r>
              <a:r>
                <a:rPr lang="fr-FR" sz="1050" dirty="0">
                  <a:solidFill>
                    <a:srgbClr val="00FF72"/>
                  </a:solidFill>
                  <a:latin typeface="Urbane Medium" panose="00000600000000000000" pitchFamily="50" charset="0"/>
                </a:rPr>
                <a:t>WRITE</a:t>
              </a:r>
            </a:p>
            <a:p>
              <a:pPr>
                <a:lnSpc>
                  <a:spcPct val="130000"/>
                </a:lnSpc>
                <a:spcAft>
                  <a:spcPts val="600"/>
                </a:spcAft>
                <a:tabLst>
                  <a:tab pos="3048000" algn="l"/>
                </a:tabLst>
                <a:defRPr/>
              </a:pPr>
              <a:r>
                <a:rPr lang="en-US" sz="1050" dirty="0">
                  <a:solidFill>
                    <a:schemeClr val="bg1">
                      <a:alpha val="75000"/>
                    </a:schemeClr>
                  </a:solidFill>
                  <a:latin typeface="Urbane Light" panose="00000400000000000000" pitchFamily="2" charset="0"/>
                </a:rPr>
                <a:t>your autobiography in the form of an authentic timeline thanks to the inalterability of blockchain and NFT's.
</a:t>
              </a:r>
              <a:endParaRPr lang="fr-FR" sz="1050" dirty="0">
                <a:solidFill>
                  <a:schemeClr val="bg1">
                    <a:alpha val="75000"/>
                  </a:schemeClr>
                </a:solidFill>
                <a:latin typeface="Urbane Light" panose="00000400000000000000" pitchFamily="2" charset="0"/>
              </a:endParaRPr>
            </a:p>
          </p:txBody>
        </p:sp>
        <p:grpSp>
          <p:nvGrpSpPr>
            <p:cNvPr id="34" name="Graphique 22">
              <a:extLst>
                <a:ext uri="{FF2B5EF4-FFF2-40B4-BE49-F238E27FC236}">
                  <a16:creationId xmlns:a16="http://schemas.microsoft.com/office/drawing/2014/main" id="{4F0DD0EC-98F6-41ED-BC91-13BE9ACBD69A}"/>
                </a:ext>
              </a:extLst>
            </p:cNvPr>
            <p:cNvGrpSpPr/>
            <p:nvPr/>
          </p:nvGrpSpPr>
          <p:grpSpPr>
            <a:xfrm>
              <a:off x="9336394" y="4236017"/>
              <a:ext cx="130577" cy="130577"/>
              <a:chOff x="9345920" y="4468360"/>
              <a:chExt cx="130577" cy="130577"/>
            </a:xfrm>
            <a:solidFill>
              <a:srgbClr val="00BC55"/>
            </a:solidFill>
          </p:grpSpPr>
          <p:sp>
            <p:nvSpPr>
              <p:cNvPr id="35" name="Forme libre : forme 34">
                <a:extLst>
                  <a:ext uri="{FF2B5EF4-FFF2-40B4-BE49-F238E27FC236}">
                    <a16:creationId xmlns:a16="http://schemas.microsoft.com/office/drawing/2014/main" id="{E3A4F426-E60B-499F-BC63-193BE844FE78}"/>
                  </a:ext>
                </a:extLst>
              </p:cNvPr>
              <p:cNvSpPr/>
              <p:nvPr/>
            </p:nvSpPr>
            <p:spPr>
              <a:xfrm>
                <a:off x="9399194" y="4468360"/>
                <a:ext cx="77302" cy="77301"/>
              </a:xfrm>
              <a:custGeom>
                <a:avLst/>
                <a:gdLst>
                  <a:gd name="connsiteX0" fmla="*/ 75683 w 77302"/>
                  <a:gd name="connsiteY0" fmla="*/ 56833 h 77301"/>
                  <a:gd name="connsiteX1" fmla="*/ 20469 w 77302"/>
                  <a:gd name="connsiteY1" fmla="*/ 1619 h 77301"/>
                  <a:gd name="connsiteX2" fmla="*/ 12662 w 77302"/>
                  <a:gd name="connsiteY2" fmla="*/ 1619 h 77301"/>
                  <a:gd name="connsiteX3" fmla="*/ 1619 w 77302"/>
                  <a:gd name="connsiteY3" fmla="*/ 12662 h 77301"/>
                  <a:gd name="connsiteX4" fmla="*/ 1619 w 77302"/>
                  <a:gd name="connsiteY4" fmla="*/ 20469 h 77301"/>
                  <a:gd name="connsiteX5" fmla="*/ 56833 w 77302"/>
                  <a:gd name="connsiteY5" fmla="*/ 75683 h 77301"/>
                  <a:gd name="connsiteX6" fmla="*/ 60737 w 77302"/>
                  <a:gd name="connsiteY6" fmla="*/ 77301 h 77301"/>
                  <a:gd name="connsiteX7" fmla="*/ 64641 w 77302"/>
                  <a:gd name="connsiteY7" fmla="*/ 75683 h 77301"/>
                  <a:gd name="connsiteX8" fmla="*/ 75683 w 77302"/>
                  <a:gd name="connsiteY8" fmla="*/ 64641 h 77301"/>
                  <a:gd name="connsiteX9" fmla="*/ 75683 w 77302"/>
                  <a:gd name="connsiteY9" fmla="*/ 56833 h 7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302" h="77301">
                    <a:moveTo>
                      <a:pt x="75683" y="56833"/>
                    </a:moveTo>
                    <a:lnTo>
                      <a:pt x="20469" y="1619"/>
                    </a:lnTo>
                    <a:cubicBezTo>
                      <a:pt x="18310" y="-540"/>
                      <a:pt x="14821" y="-540"/>
                      <a:pt x="12662" y="1619"/>
                    </a:cubicBezTo>
                    <a:lnTo>
                      <a:pt x="1619" y="12662"/>
                    </a:lnTo>
                    <a:cubicBezTo>
                      <a:pt x="-540" y="14821"/>
                      <a:pt x="-540" y="18310"/>
                      <a:pt x="1619" y="20469"/>
                    </a:cubicBezTo>
                    <a:lnTo>
                      <a:pt x="56833" y="75683"/>
                    </a:lnTo>
                    <a:cubicBezTo>
                      <a:pt x="57910" y="76760"/>
                      <a:pt x="59323" y="77301"/>
                      <a:pt x="60737" y="77301"/>
                    </a:cubicBezTo>
                    <a:cubicBezTo>
                      <a:pt x="62150" y="77301"/>
                      <a:pt x="63564" y="76760"/>
                      <a:pt x="64641" y="75683"/>
                    </a:cubicBezTo>
                    <a:lnTo>
                      <a:pt x="75683" y="64641"/>
                    </a:lnTo>
                    <a:cubicBezTo>
                      <a:pt x="77842" y="62482"/>
                      <a:pt x="77842" y="58992"/>
                      <a:pt x="75683" y="56833"/>
                    </a:cubicBezTo>
                    <a:close/>
                  </a:path>
                </a:pathLst>
              </a:custGeom>
              <a:solidFill>
                <a:srgbClr val="00FF72"/>
              </a:solidFill>
              <a:ln w="5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orme libre : forme 35">
                <a:extLst>
                  <a:ext uri="{FF2B5EF4-FFF2-40B4-BE49-F238E27FC236}">
                    <a16:creationId xmlns:a16="http://schemas.microsoft.com/office/drawing/2014/main" id="{2B138BD4-C883-46FD-B2FA-7E5867D5BD0D}"/>
                  </a:ext>
                </a:extLst>
              </p:cNvPr>
              <p:cNvSpPr/>
              <p:nvPr/>
            </p:nvSpPr>
            <p:spPr>
              <a:xfrm>
                <a:off x="9345920" y="4500579"/>
                <a:ext cx="98358" cy="98358"/>
              </a:xfrm>
              <a:custGeom>
                <a:avLst/>
                <a:gdLst>
                  <a:gd name="connsiteX0" fmla="*/ 51023 w 98358"/>
                  <a:gd name="connsiteY0" fmla="*/ 0 h 98358"/>
                  <a:gd name="connsiteX1" fmla="*/ 18210 w 98358"/>
                  <a:gd name="connsiteY1" fmla="*/ 12302 h 98358"/>
                  <a:gd name="connsiteX2" fmla="*/ 14692 w 98358"/>
                  <a:gd name="connsiteY2" fmla="*/ 16636 h 98358"/>
                  <a:gd name="connsiteX3" fmla="*/ 0 w 98358"/>
                  <a:gd name="connsiteY3" fmla="*/ 90551 h 98358"/>
                  <a:gd name="connsiteX4" fmla="*/ 32847 w 98358"/>
                  <a:gd name="connsiteY4" fmla="*/ 57704 h 98358"/>
                  <a:gd name="connsiteX5" fmla="*/ 31190 w 98358"/>
                  <a:gd name="connsiteY5" fmla="*/ 50604 h 98358"/>
                  <a:gd name="connsiteX6" fmla="*/ 47755 w 98358"/>
                  <a:gd name="connsiteY6" fmla="*/ 34040 h 98358"/>
                  <a:gd name="connsiteX7" fmla="*/ 64319 w 98358"/>
                  <a:gd name="connsiteY7" fmla="*/ 50604 h 98358"/>
                  <a:gd name="connsiteX8" fmla="*/ 47755 w 98358"/>
                  <a:gd name="connsiteY8" fmla="*/ 67168 h 98358"/>
                  <a:gd name="connsiteX9" fmla="*/ 40654 w 98358"/>
                  <a:gd name="connsiteY9" fmla="*/ 65512 h 98358"/>
                  <a:gd name="connsiteX10" fmla="*/ 7807 w 98358"/>
                  <a:gd name="connsiteY10" fmla="*/ 98359 h 98358"/>
                  <a:gd name="connsiteX11" fmla="*/ 81722 w 98358"/>
                  <a:gd name="connsiteY11" fmla="*/ 83666 h 98358"/>
                  <a:gd name="connsiteX12" fmla="*/ 86051 w 98358"/>
                  <a:gd name="connsiteY12" fmla="*/ 80149 h 98358"/>
                  <a:gd name="connsiteX13" fmla="*/ 98359 w 98358"/>
                  <a:gd name="connsiteY13" fmla="*/ 47330 h 98358"/>
                  <a:gd name="connsiteX14" fmla="*/ 51023 w 98358"/>
                  <a:gd name="connsiteY14" fmla="*/ 0 h 9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358" h="98358">
                    <a:moveTo>
                      <a:pt x="51023" y="0"/>
                    </a:moveTo>
                    <a:lnTo>
                      <a:pt x="18210" y="12302"/>
                    </a:lnTo>
                    <a:cubicBezTo>
                      <a:pt x="16338" y="13003"/>
                      <a:pt x="14996" y="14659"/>
                      <a:pt x="14692" y="16636"/>
                    </a:cubicBezTo>
                    <a:lnTo>
                      <a:pt x="0" y="90551"/>
                    </a:lnTo>
                    <a:lnTo>
                      <a:pt x="32847" y="57704"/>
                    </a:lnTo>
                    <a:cubicBezTo>
                      <a:pt x="31814" y="55545"/>
                      <a:pt x="31190" y="53155"/>
                      <a:pt x="31190" y="50604"/>
                    </a:cubicBezTo>
                    <a:cubicBezTo>
                      <a:pt x="31190" y="41455"/>
                      <a:pt x="38606" y="34040"/>
                      <a:pt x="47755" y="34040"/>
                    </a:cubicBezTo>
                    <a:cubicBezTo>
                      <a:pt x="56904" y="34040"/>
                      <a:pt x="64319" y="41455"/>
                      <a:pt x="64319" y="50604"/>
                    </a:cubicBezTo>
                    <a:cubicBezTo>
                      <a:pt x="64319" y="59753"/>
                      <a:pt x="56904" y="67168"/>
                      <a:pt x="47755" y="67168"/>
                    </a:cubicBezTo>
                    <a:cubicBezTo>
                      <a:pt x="45204" y="67168"/>
                      <a:pt x="42813" y="66544"/>
                      <a:pt x="40654" y="65512"/>
                    </a:cubicBezTo>
                    <a:lnTo>
                      <a:pt x="7807" y="98359"/>
                    </a:lnTo>
                    <a:lnTo>
                      <a:pt x="81722" y="83666"/>
                    </a:lnTo>
                    <a:cubicBezTo>
                      <a:pt x="83694" y="83362"/>
                      <a:pt x="85350" y="82015"/>
                      <a:pt x="86051" y="80149"/>
                    </a:cubicBezTo>
                    <a:lnTo>
                      <a:pt x="98359" y="47330"/>
                    </a:lnTo>
                    <a:lnTo>
                      <a:pt x="51023" y="0"/>
                    </a:lnTo>
                    <a:close/>
                  </a:path>
                </a:pathLst>
              </a:custGeom>
              <a:solidFill>
                <a:srgbClr val="00FF72"/>
              </a:solidFill>
              <a:ln w="5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spTree>
    <p:extLst>
      <p:ext uri="{BB962C8B-B14F-4D97-AF65-F5344CB8AC3E}">
        <p14:creationId xmlns:p14="http://schemas.microsoft.com/office/powerpoint/2010/main" val="197683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6" presetClass="emph" presetSubtype="0" fill="hold" nodeType="withEffect">
                                  <p:stCondLst>
                                    <p:cond delay="0"/>
                                  </p:stCondLst>
                                  <p:childTnLst>
                                    <p:animScale>
                                      <p:cBhvr>
                                        <p:cTn id="9" dur="10" fill="hold"/>
                                        <p:tgtEl>
                                          <p:spTgt spid="8"/>
                                        </p:tgtEl>
                                      </p:cBhvr>
                                      <p:by x="150000" y="150000"/>
                                    </p:animScale>
                                  </p:childTnLst>
                                </p:cTn>
                              </p:par>
                              <p:par>
                                <p:cTn id="10" presetID="6" presetClass="emph" presetSubtype="0" decel="100000" fill="hold" nodeType="withEffect">
                                  <p:stCondLst>
                                    <p:cond delay="0"/>
                                  </p:stCondLst>
                                  <p:childTnLst>
                                    <p:animScale>
                                      <p:cBhvr>
                                        <p:cTn id="11" dur="2000" fill="hold"/>
                                        <p:tgtEl>
                                          <p:spTgt spid="8"/>
                                        </p:tgtEl>
                                      </p:cBhvr>
                                      <p:by x="66700" y="66700"/>
                                    </p:animScale>
                                  </p:childTnLst>
                                </p:cTn>
                              </p:par>
                              <p:par>
                                <p:cTn id="12" presetID="10" presetClass="entr" presetSubtype="0" fill="hold" grpId="0" nodeType="withEffect">
                                  <p:stCondLst>
                                    <p:cond delay="300"/>
                                  </p:stCondLst>
                                  <p:childTnLst>
                                    <p:set>
                                      <p:cBhvr>
                                        <p:cTn id="13" dur="1" fill="hold">
                                          <p:stCondLst>
                                            <p:cond delay="0"/>
                                          </p:stCondLst>
                                        </p:cTn>
                                        <p:tgtEl>
                                          <p:spTgt spid="64">
                                            <p:txEl>
                                              <p:pRg st="0" end="0"/>
                                            </p:txEl>
                                          </p:spTgt>
                                        </p:tgtEl>
                                        <p:attrNameLst>
                                          <p:attrName>style.visibility</p:attrName>
                                        </p:attrNameLst>
                                      </p:cBhvr>
                                      <p:to>
                                        <p:strVal val="visible"/>
                                      </p:to>
                                    </p:set>
                                    <p:animEffect transition="in" filter="fade">
                                      <p:cBhvr>
                                        <p:cTn id="14" dur="500"/>
                                        <p:tgtEl>
                                          <p:spTgt spid="64">
                                            <p:txEl>
                                              <p:pRg st="0" end="0"/>
                                            </p:txEl>
                                          </p:spTgt>
                                        </p:tgtEl>
                                      </p:cBhvr>
                                    </p:animEffect>
                                  </p:childTnLst>
                                </p:cTn>
                              </p:par>
                              <p:par>
                                <p:cTn id="15" presetID="42" presetClass="path" presetSubtype="0" decel="100000" fill="hold" grpId="1" nodeType="withEffect">
                                  <p:stCondLst>
                                    <p:cond delay="300"/>
                                  </p:stCondLst>
                                  <p:childTnLst>
                                    <p:animMotion origin="layout" path="M 2.08333E-7 0.04814 L 2.08333E-7 3.7037E-6 " pathEditMode="relative" rAng="0" ptsTypes="AA">
                                      <p:cBhvr>
                                        <p:cTn id="16" dur="1000" fill="hold"/>
                                        <p:tgtEl>
                                          <p:spTgt spid="64">
                                            <p:txEl>
                                              <p:pRg st="0" end="0"/>
                                            </p:txEl>
                                          </p:spTgt>
                                        </p:tgtEl>
                                        <p:attrNameLst>
                                          <p:attrName>ppt_x</p:attrName>
                                          <p:attrName>ppt_y</p:attrName>
                                        </p:attrNameLst>
                                      </p:cBhvr>
                                      <p:rCtr x="0" y="-2407"/>
                                    </p:animMotion>
                                  </p:childTnLst>
                                </p:cTn>
                              </p:par>
                              <p:par>
                                <p:cTn id="17" presetID="49" presetClass="entr" presetSubtype="0" decel="10000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1000" fill="hold"/>
                                        <p:tgtEl>
                                          <p:spTgt spid="31"/>
                                        </p:tgtEl>
                                        <p:attrNameLst>
                                          <p:attrName>ppt_w</p:attrName>
                                        </p:attrNameLst>
                                      </p:cBhvr>
                                      <p:tavLst>
                                        <p:tav tm="0">
                                          <p:val>
                                            <p:fltVal val="0"/>
                                          </p:val>
                                        </p:tav>
                                        <p:tav tm="100000">
                                          <p:val>
                                            <p:strVal val="#ppt_w"/>
                                          </p:val>
                                        </p:tav>
                                      </p:tavLst>
                                    </p:anim>
                                    <p:anim calcmode="lin" valueType="num">
                                      <p:cBhvr>
                                        <p:cTn id="20" dur="1000" fill="hold"/>
                                        <p:tgtEl>
                                          <p:spTgt spid="31"/>
                                        </p:tgtEl>
                                        <p:attrNameLst>
                                          <p:attrName>ppt_h</p:attrName>
                                        </p:attrNameLst>
                                      </p:cBhvr>
                                      <p:tavLst>
                                        <p:tav tm="0">
                                          <p:val>
                                            <p:fltVal val="0"/>
                                          </p:val>
                                        </p:tav>
                                        <p:tav tm="100000">
                                          <p:val>
                                            <p:strVal val="#ppt_h"/>
                                          </p:val>
                                        </p:tav>
                                      </p:tavLst>
                                    </p:anim>
                                    <p:anim calcmode="lin" valueType="num">
                                      <p:cBhvr>
                                        <p:cTn id="21" dur="1000" fill="hold"/>
                                        <p:tgtEl>
                                          <p:spTgt spid="31"/>
                                        </p:tgtEl>
                                        <p:attrNameLst>
                                          <p:attrName>style.rotation</p:attrName>
                                        </p:attrNameLst>
                                      </p:cBhvr>
                                      <p:tavLst>
                                        <p:tav tm="0">
                                          <p:val>
                                            <p:fltVal val="360"/>
                                          </p:val>
                                        </p:tav>
                                        <p:tav tm="100000">
                                          <p:val>
                                            <p:fltVal val="0"/>
                                          </p:val>
                                        </p:tav>
                                      </p:tavLst>
                                    </p:anim>
                                    <p:animEffect transition="in" filter="fade">
                                      <p:cBhvr>
                                        <p:cTn id="22" dur="1000"/>
                                        <p:tgtEl>
                                          <p:spTgt spid="31"/>
                                        </p:tgtEl>
                                      </p:cBhvr>
                                    </p:animEffect>
                                  </p:childTnLst>
                                </p:cTn>
                              </p:par>
                              <p:par>
                                <p:cTn id="23" presetID="10" presetClass="entr" presetSubtype="0" fill="hold" grpId="0" nodeType="withEffect">
                                  <p:stCondLst>
                                    <p:cond delay="85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42" presetClass="path" presetSubtype="0" decel="100000" fill="hold" grpId="1" nodeType="withEffect">
                                  <p:stCondLst>
                                    <p:cond delay="850"/>
                                  </p:stCondLst>
                                  <p:childTnLst>
                                    <p:animMotion origin="layout" path="M 0.03437 1.85185E-6 L 4.16667E-7 1.85185E-6 " pathEditMode="relative" rAng="0" ptsTypes="AA">
                                      <p:cBhvr>
                                        <p:cTn id="27" dur="750" fill="hold"/>
                                        <p:tgtEl>
                                          <p:spTgt spid="17"/>
                                        </p:tgtEl>
                                        <p:attrNameLst>
                                          <p:attrName>ppt_x</p:attrName>
                                          <p:attrName>ppt_y</p:attrName>
                                        </p:attrNameLst>
                                      </p:cBhvr>
                                      <p:rCtr x="-1719" y="0"/>
                                    </p:animMotion>
                                  </p:childTnLst>
                                </p:cTn>
                              </p:par>
                              <p:par>
                                <p:cTn id="28" presetID="10" presetClass="entr" presetSubtype="0" fill="hold" nodeType="withEffect">
                                  <p:stCondLst>
                                    <p:cond delay="115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750"/>
                                        <p:tgtEl>
                                          <p:spTgt spid="59"/>
                                        </p:tgtEl>
                                      </p:cBhvr>
                                    </p:animEffect>
                                  </p:childTnLst>
                                </p:cTn>
                              </p:par>
                              <p:par>
                                <p:cTn id="31" presetID="6" presetClass="emph" presetSubtype="0" fill="hold" nodeType="withEffect">
                                  <p:stCondLst>
                                    <p:cond delay="1150"/>
                                  </p:stCondLst>
                                  <p:childTnLst>
                                    <p:animScale>
                                      <p:cBhvr>
                                        <p:cTn id="32" dur="10" fill="hold"/>
                                        <p:tgtEl>
                                          <p:spTgt spid="59"/>
                                        </p:tgtEl>
                                      </p:cBhvr>
                                      <p:by x="66700" y="66700"/>
                                    </p:animScale>
                                  </p:childTnLst>
                                </p:cTn>
                              </p:par>
                              <p:par>
                                <p:cTn id="33" presetID="6" presetClass="emph" presetSubtype="0" decel="100000" fill="hold" nodeType="withEffect">
                                  <p:stCondLst>
                                    <p:cond delay="1150"/>
                                  </p:stCondLst>
                                  <p:childTnLst>
                                    <p:animScale>
                                      <p:cBhvr>
                                        <p:cTn id="34" dur="1000" fill="hold"/>
                                        <p:tgtEl>
                                          <p:spTgt spid="59"/>
                                        </p:tgtEl>
                                      </p:cBhvr>
                                      <p:by x="150000" y="150000"/>
                                    </p:animScale>
                                  </p:childTnLst>
                                </p:cTn>
                              </p:par>
                              <p:par>
                                <p:cTn id="35" presetID="10" presetClass="entr" presetSubtype="0" fill="hold" nodeType="withEffect">
                                  <p:stCondLst>
                                    <p:cond delay="10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42" presetClass="path" presetSubtype="0" decel="100000" fill="hold" nodeType="withEffect">
                                  <p:stCondLst>
                                    <p:cond delay="1000"/>
                                  </p:stCondLst>
                                  <p:childTnLst>
                                    <p:animMotion origin="layout" path="M -8.33333E-7 0.04815 L -8.33333E-7 2.96296E-6 " pathEditMode="relative" rAng="0" ptsTypes="AA">
                                      <p:cBhvr>
                                        <p:cTn id="39" dur="1000" fill="hold"/>
                                        <p:tgtEl>
                                          <p:spTgt spid="9"/>
                                        </p:tgtEl>
                                        <p:attrNameLst>
                                          <p:attrName>ppt_x</p:attrName>
                                          <p:attrName>ppt_y</p:attrName>
                                        </p:attrNameLst>
                                      </p:cBhvr>
                                      <p:rCtr x="0" y="-2407"/>
                                    </p:animMotion>
                                  </p:childTnLst>
                                </p:cTn>
                              </p:par>
                              <p:par>
                                <p:cTn id="40" presetID="10" presetClass="entr" presetSubtype="0" fill="hold" nodeType="withEffect">
                                  <p:stCondLst>
                                    <p:cond delay="125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42" presetClass="path" presetSubtype="0" decel="100000" fill="hold" nodeType="withEffect">
                                  <p:stCondLst>
                                    <p:cond delay="1250"/>
                                  </p:stCondLst>
                                  <p:childTnLst>
                                    <p:animMotion origin="layout" path="M 1.66667E-6 0.04815 L 1.66667E-6 2.96296E-6 " pathEditMode="relative" rAng="0" ptsTypes="AA">
                                      <p:cBhvr>
                                        <p:cTn id="44" dur="1000" fill="hold"/>
                                        <p:tgtEl>
                                          <p:spTgt spid="11"/>
                                        </p:tgtEl>
                                        <p:attrNameLst>
                                          <p:attrName>ppt_x</p:attrName>
                                          <p:attrName>ppt_y</p:attrName>
                                        </p:attrNameLst>
                                      </p:cBhvr>
                                      <p:rCtr x="0" y="-2407"/>
                                    </p:animMotion>
                                  </p:childTnLst>
                                </p:cTn>
                              </p:par>
                              <p:par>
                                <p:cTn id="45" presetID="10" presetClass="entr" presetSubtype="0" fill="hold" nodeType="withEffect">
                                  <p:stCondLst>
                                    <p:cond delay="15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42" presetClass="path" presetSubtype="0" decel="100000" fill="hold" nodeType="withEffect">
                                  <p:stCondLst>
                                    <p:cond delay="1500"/>
                                  </p:stCondLst>
                                  <p:childTnLst>
                                    <p:animMotion origin="layout" path="M 3.33333E-6 0.04815 L 3.33333E-6 2.96296E-6 " pathEditMode="relative" rAng="0" ptsTypes="AA">
                                      <p:cBhvr>
                                        <p:cTn id="49" dur="1000" fill="hold"/>
                                        <p:tgtEl>
                                          <p:spTgt spid="12"/>
                                        </p:tgtEl>
                                        <p:attrNameLst>
                                          <p:attrName>ppt_x</p:attrName>
                                          <p:attrName>ppt_y</p:attrName>
                                        </p:attrNameLst>
                                      </p:cBhvr>
                                      <p:rCtr x="0" y="-2407"/>
                                    </p:animMotion>
                                  </p:childTnLst>
                                </p:cTn>
                              </p:par>
                              <p:par>
                                <p:cTn id="50" presetID="10" presetClass="entr" presetSubtype="0" fill="hold" nodeType="withEffect">
                                  <p:stCondLst>
                                    <p:cond delay="175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42" presetClass="path" presetSubtype="0" decel="100000" fill="hold" nodeType="withEffect">
                                  <p:stCondLst>
                                    <p:cond delay="1750"/>
                                  </p:stCondLst>
                                  <p:childTnLst>
                                    <p:animMotion origin="layout" path="M 6.25E-7 0.04815 L 6.25E-7 -1.48148E-6 " pathEditMode="relative" rAng="0" ptsTypes="AA">
                                      <p:cBhvr>
                                        <p:cTn id="54" dur="1000" fill="hold"/>
                                        <p:tgtEl>
                                          <p:spTgt spid="19"/>
                                        </p:tgtEl>
                                        <p:attrNameLst>
                                          <p:attrName>ppt_x</p:attrName>
                                          <p:attrName>ppt_y</p:attrName>
                                        </p:attrNameLst>
                                      </p:cBhvr>
                                      <p:rCtr x="0" y="-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uiExpand="1" build="p"/>
      <p:bldP spid="64" grpId="1" uiExpand="1" build="p"/>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A02"/>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D5259FF-AE18-476B-A4C0-F3A6B72AF9F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flipH="1">
            <a:off x="1667537" y="0"/>
            <a:ext cx="10355797" cy="6857999"/>
          </a:xfrm>
          <a:prstGeom prst="rect">
            <a:avLst/>
          </a:prstGeom>
        </p:spPr>
      </p:pic>
      <p:sp>
        <p:nvSpPr>
          <p:cNvPr id="14" name="Rectangle 13">
            <a:extLst>
              <a:ext uri="{FF2B5EF4-FFF2-40B4-BE49-F238E27FC236}">
                <a16:creationId xmlns:a16="http://schemas.microsoft.com/office/drawing/2014/main" id="{E0196926-5EC6-41CB-92CC-1FE9044A140E}"/>
              </a:ext>
            </a:extLst>
          </p:cNvPr>
          <p:cNvSpPr/>
          <p:nvPr/>
        </p:nvSpPr>
        <p:spPr>
          <a:xfrm>
            <a:off x="1" y="0"/>
            <a:ext cx="9893300" cy="6857999"/>
          </a:xfrm>
          <a:prstGeom prst="rect">
            <a:avLst/>
          </a:prstGeom>
          <a:gradFill>
            <a:gsLst>
              <a:gs pos="60000">
                <a:srgbClr val="000000">
                  <a:alpha val="98000"/>
                </a:srgb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6A78E7C1-ABC5-436F-867F-B5DD6822D38A}"/>
              </a:ext>
            </a:extLst>
          </p:cNvPr>
          <p:cNvSpPr txBox="1"/>
          <p:nvPr/>
        </p:nvSpPr>
        <p:spPr>
          <a:xfrm>
            <a:off x="744869" y="2167120"/>
            <a:ext cx="2677781" cy="615553"/>
          </a:xfrm>
          <a:prstGeom prst="rect">
            <a:avLst/>
          </a:prstGeom>
          <a:noFill/>
        </p:spPr>
        <p:txBody>
          <a:bodyPr wrap="square" lIns="0" tIns="0" rIns="0" bIns="0" rtlCol="0" anchor="ctr">
            <a:spAutoFit/>
          </a:bodyPr>
          <a:lstStyle/>
          <a:p>
            <a:pPr lvl="0"/>
            <a:r>
              <a:rPr lang="en-US" sz="2000" dirty="0" err="1">
                <a:solidFill>
                  <a:schemeClr val="bg1"/>
                </a:solidFill>
                <a:latin typeface="Urbane Medium" panose="00000600000000000000" pitchFamily="50" charset="0"/>
              </a:rPr>
              <a:t>Lifestory</a:t>
            </a:r>
            <a:r>
              <a:rPr lang="en-US" sz="2000" dirty="0">
                <a:solidFill>
                  <a:schemeClr val="bg1"/>
                </a:solidFill>
                <a:latin typeface="Urbane Medium" panose="00000600000000000000" pitchFamily="50" charset="0"/>
              </a:rPr>
              <a:t> makes it all possible.</a:t>
            </a:r>
            <a:endParaRPr kumimoji="0" lang="fr-FR" sz="2000" b="0" i="0" u="none" strike="noStrike" kern="1200" cap="none" spc="0" normalizeH="0" baseline="0" noProof="0" dirty="0">
              <a:ln>
                <a:noFill/>
              </a:ln>
              <a:solidFill>
                <a:schemeClr val="bg1"/>
              </a:solidFill>
              <a:effectLst/>
              <a:uLnTx/>
              <a:uFillTx/>
              <a:latin typeface="Urbane Medium" panose="00000600000000000000" pitchFamily="50" charset="0"/>
            </a:endParaRPr>
          </a:p>
        </p:txBody>
      </p:sp>
      <p:sp>
        <p:nvSpPr>
          <p:cNvPr id="3" name="ZoneTexte 2">
            <a:extLst>
              <a:ext uri="{FF2B5EF4-FFF2-40B4-BE49-F238E27FC236}">
                <a16:creationId xmlns:a16="http://schemas.microsoft.com/office/drawing/2014/main" id="{4EAB8B75-EDD8-479D-8F35-95691BAD549A}"/>
              </a:ext>
            </a:extLst>
          </p:cNvPr>
          <p:cNvSpPr txBox="1"/>
          <p:nvPr/>
        </p:nvSpPr>
        <p:spPr>
          <a:xfrm>
            <a:off x="744868" y="2990971"/>
            <a:ext cx="4462132" cy="3200280"/>
          </a:xfrm>
          <a:prstGeom prst="rect">
            <a:avLst/>
          </a:prstGeom>
          <a:noFill/>
        </p:spPr>
        <p:txBody>
          <a:bodyPr wrap="square" lIns="0" tIns="0" rIns="0" bIns="0" rtlCol="0" anchor="t">
            <a:noAutofit/>
          </a:bodyPr>
          <a:lstStyle/>
          <a:p>
            <a:pPr>
              <a:lnSpc>
                <a:spcPct val="130000"/>
              </a:lnSpc>
              <a:spcAft>
                <a:spcPts val="1200"/>
              </a:spcAft>
              <a:tabLst>
                <a:tab pos="3048000" algn="l"/>
              </a:tabLst>
              <a:defRPr/>
            </a:pPr>
            <a:r>
              <a:rPr lang="en-US" sz="1100" dirty="0">
                <a:solidFill>
                  <a:schemeClr val="bg1"/>
                </a:solidFill>
                <a:ea typeface="+mn-lt"/>
                <a:cs typeface="+mn-lt"/>
              </a:rPr>
              <a:t>Record all the important moments of your life by combining the new technologies of blockchain and NFTs with the reflex that we have all already acquired in the digital age. 
</a:t>
            </a:r>
            <a:r>
              <a:rPr lang="en-US" sz="1100" dirty="0">
                <a:solidFill>
                  <a:schemeClr val="accent1">
                    <a:alpha val="75000"/>
                  </a:schemeClr>
                </a:solidFill>
                <a:latin typeface="Urbane Light" panose="00000400000000000000" pitchFamily="50" charset="0"/>
              </a:rPr>
              <a:t>Where the cloud is the storage, </a:t>
            </a:r>
            <a:r>
              <a:rPr lang="en-US" sz="1100" dirty="0" err="1">
                <a:solidFill>
                  <a:schemeClr val="accent1">
                    <a:alpha val="75000"/>
                  </a:schemeClr>
                </a:solidFill>
                <a:latin typeface="Urbane Light" panose="00000400000000000000" pitchFamily="50" charset="0"/>
              </a:rPr>
              <a:t>Lifestory</a:t>
            </a:r>
            <a:r>
              <a:rPr lang="en-US" sz="1100" dirty="0">
                <a:solidFill>
                  <a:schemeClr val="accent1">
                    <a:alpha val="75000"/>
                  </a:schemeClr>
                </a:solidFill>
                <a:latin typeface="Urbane Light" panose="00000400000000000000" pitchFamily="50" charset="0"/>
              </a:rPr>
              <a:t> is the museum.</a:t>
            </a:r>
            <a:endParaRPr lang="fr-FR" sz="1100" dirty="0">
              <a:solidFill>
                <a:schemeClr val="accent1">
                  <a:alpha val="75000"/>
                </a:schemeClr>
              </a:solidFill>
              <a:latin typeface="Urbane Light" panose="00000400000000000000" pitchFamily="50" charset="0"/>
            </a:endParaRPr>
          </a:p>
          <a:p>
            <a:pPr>
              <a:lnSpc>
                <a:spcPct val="130000"/>
              </a:lnSpc>
              <a:spcAft>
                <a:spcPts val="1200"/>
              </a:spcAft>
              <a:tabLst>
                <a:tab pos="3048000" algn="l"/>
              </a:tabLst>
              <a:defRPr/>
            </a:pPr>
            <a:r>
              <a:rPr lang="en-US" sz="1100" dirty="0">
                <a:solidFill>
                  <a:prstClr val="white">
                    <a:alpha val="75000"/>
                  </a:prstClr>
                </a:solidFill>
                <a:latin typeface="Urbane Light" panose="00000400000000000000" pitchFamily="50" charset="0"/>
              </a:rPr>
              <a:t>Instead of simply storing your data on the cloud or social networks only to lose ownership, </a:t>
            </a:r>
            <a:r>
              <a:rPr lang="en-US" sz="1100" dirty="0" err="1">
                <a:solidFill>
                  <a:prstClr val="white">
                    <a:alpha val="75000"/>
                  </a:prstClr>
                </a:solidFill>
                <a:latin typeface="Urbane Light" panose="00000400000000000000" pitchFamily="50" charset="0"/>
              </a:rPr>
              <a:t>Lifestory</a:t>
            </a:r>
            <a:r>
              <a:rPr lang="en-US" sz="1100" dirty="0">
                <a:solidFill>
                  <a:prstClr val="white">
                    <a:alpha val="75000"/>
                  </a:prstClr>
                </a:solidFill>
                <a:latin typeface="Urbane Light" panose="00000400000000000000" pitchFamily="50" charset="0"/>
              </a:rPr>
              <a:t> allows you to create a private metaverse consisting of a private space and a gateway to your timelines to end up in total immersion in your memories.
You can then decide to share your metaverse and decide to monetize those moments with your community.</a:t>
            </a:r>
            <a:endParaRPr lang="fr-FR" sz="1100" dirty="0">
              <a:solidFill>
                <a:prstClr val="white">
                  <a:alpha val="75000"/>
                </a:prstClr>
              </a:solidFill>
              <a:latin typeface="Urbane Light" panose="00000400000000000000" pitchFamily="50" charset="0"/>
            </a:endParaRPr>
          </a:p>
        </p:txBody>
      </p:sp>
      <p:sp>
        <p:nvSpPr>
          <p:cNvPr id="4" name="ZoneTexte 3">
            <a:extLst>
              <a:ext uri="{FF2B5EF4-FFF2-40B4-BE49-F238E27FC236}">
                <a16:creationId xmlns:a16="http://schemas.microsoft.com/office/drawing/2014/main" id="{45D834D2-473A-4BD7-A964-27C8DC6861DE}"/>
              </a:ext>
            </a:extLst>
          </p:cNvPr>
          <p:cNvSpPr txBox="1"/>
          <p:nvPr/>
        </p:nvSpPr>
        <p:spPr>
          <a:xfrm>
            <a:off x="744869" y="806449"/>
            <a:ext cx="4417681" cy="1145955"/>
          </a:xfrm>
          <a:prstGeom prst="rect">
            <a:avLst/>
          </a:prstGeom>
          <a:noFill/>
        </p:spPr>
        <p:txBody>
          <a:bodyPr wrap="square" lIns="0" tIns="0" rIns="0" bIns="0" rtlCol="0" anchor="t">
            <a:spAutoFit/>
          </a:bodyPr>
          <a:lstStyle/>
          <a:p>
            <a:pPr lvl="0">
              <a:lnSpc>
                <a:spcPct val="120000"/>
              </a:lnSpc>
              <a:defRPr/>
            </a:pPr>
            <a:r>
              <a:rPr lang="en-US" sz="1600" dirty="0">
                <a:solidFill>
                  <a:srgbClr val="00FF72"/>
                </a:solidFill>
                <a:latin typeface="Urbane Medium" panose="00000600000000000000" pitchFamily="50" charset="0"/>
              </a:rPr>
              <a:t>Every second deserves to be preserved and we should have the choice to keep it in order to cherish it forever!
</a:t>
            </a:r>
            <a:endParaRPr kumimoji="0" lang="fr-FR" sz="1600" b="0" i="0" u="none" strike="noStrike" kern="1200" cap="none" spc="0" normalizeH="0" baseline="0" noProof="0" dirty="0">
              <a:ln>
                <a:noFill/>
              </a:ln>
              <a:solidFill>
                <a:srgbClr val="00FF72"/>
              </a:solidFill>
              <a:effectLst/>
              <a:uLnTx/>
              <a:uFillTx/>
              <a:latin typeface="Urbane Medium" panose="00000600000000000000" pitchFamily="50" charset="0"/>
            </a:endParaRPr>
          </a:p>
        </p:txBody>
      </p:sp>
      <p:sp>
        <p:nvSpPr>
          <p:cNvPr id="9" name="Forme libre : forme 8">
            <a:extLst>
              <a:ext uri="{FF2B5EF4-FFF2-40B4-BE49-F238E27FC236}">
                <a16:creationId xmlns:a16="http://schemas.microsoft.com/office/drawing/2014/main" id="{8567BE8B-5F06-4D8C-87E7-C7D1765ADCB9}"/>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 name="Groupe 7">
            <a:extLst>
              <a:ext uri="{FF2B5EF4-FFF2-40B4-BE49-F238E27FC236}">
                <a16:creationId xmlns:a16="http://schemas.microsoft.com/office/drawing/2014/main" id="{5E6FD345-AE87-4C82-9868-BC0B6EB787AE}"/>
              </a:ext>
            </a:extLst>
          </p:cNvPr>
          <p:cNvGrpSpPr/>
          <p:nvPr/>
        </p:nvGrpSpPr>
        <p:grpSpPr>
          <a:xfrm>
            <a:off x="11589488" y="297713"/>
            <a:ext cx="296437" cy="297610"/>
            <a:chOff x="194075" y="177800"/>
            <a:chExt cx="268327" cy="269390"/>
          </a:xfrm>
          <a:solidFill>
            <a:srgbClr val="00FF72"/>
          </a:solidFill>
        </p:grpSpPr>
        <p:sp>
          <p:nvSpPr>
            <p:cNvPr id="10" name="Forme libre : forme 9">
              <a:extLst>
                <a:ext uri="{FF2B5EF4-FFF2-40B4-BE49-F238E27FC236}">
                  <a16:creationId xmlns:a16="http://schemas.microsoft.com/office/drawing/2014/main" id="{93F89699-F0F0-40E0-92E8-85BB0C147B9C}"/>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grpFill/>
            <a:ln w="5715" cap="flat">
              <a:noFill/>
              <a:prstDash val="solid"/>
              <a:miter/>
            </a:ln>
          </p:spPr>
          <p:txBody>
            <a:bodyPr rtlCol="0" anchor="ctr"/>
            <a:lstStyle/>
            <a:p>
              <a:endParaRPr lang="fr-FR"/>
            </a:p>
          </p:txBody>
        </p:sp>
        <p:sp>
          <p:nvSpPr>
            <p:cNvPr id="11" name="Forme libre : forme 10">
              <a:extLst>
                <a:ext uri="{FF2B5EF4-FFF2-40B4-BE49-F238E27FC236}">
                  <a16:creationId xmlns:a16="http://schemas.microsoft.com/office/drawing/2014/main" id="{07C44568-5837-44A3-8C73-8AD7A6ACF365}"/>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grpFill/>
            <a:ln w="5715" cap="flat">
              <a:noFill/>
              <a:prstDash val="solid"/>
              <a:miter/>
            </a:ln>
          </p:spPr>
          <p:txBody>
            <a:bodyPr rtlCol="0" anchor="ctr"/>
            <a:lstStyle/>
            <a:p>
              <a:endParaRPr lang="fr-FR"/>
            </a:p>
          </p:txBody>
        </p:sp>
      </p:grpSp>
    </p:spTree>
    <p:extLst>
      <p:ext uri="{BB962C8B-B14F-4D97-AF65-F5344CB8AC3E}">
        <p14:creationId xmlns:p14="http://schemas.microsoft.com/office/powerpoint/2010/main" val="185087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42" presetClass="path" presetSubtype="0" decel="100000" fill="hold" grpId="1" nodeType="withEffect">
                                  <p:stCondLst>
                                    <p:cond delay="250"/>
                                  </p:stCondLst>
                                  <p:childTnLst>
                                    <p:animMotion origin="layout" path="M 4.16667E-6 0.04815 L 4.16667E-6 3.7037E-7 " pathEditMode="relative" rAng="0" ptsTypes="AA">
                                      <p:cBhvr>
                                        <p:cTn id="9" dur="1000" fill="hold"/>
                                        <p:tgtEl>
                                          <p:spTgt spid="2">
                                            <p:txEl>
                                              <p:pRg st="0" end="0"/>
                                            </p:txEl>
                                          </p:spTgt>
                                        </p:tgtEl>
                                        <p:attrNameLst>
                                          <p:attrName>ppt_x</p:attrName>
                                          <p:attrName>ppt_y</p:attrName>
                                        </p:attrNameLst>
                                      </p:cBhvr>
                                      <p:rCtr x="0" y="-2407"/>
                                    </p:animMotion>
                                  </p:childTnLst>
                                </p:cTn>
                              </p:par>
                              <p:par>
                                <p:cTn id="10" presetID="10" presetClass="entr" presetSubtype="0" fill="hold" grpId="0" nodeType="withEffect">
                                  <p:stCondLst>
                                    <p:cond delay="6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8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42" presetClass="path" presetSubtype="0" decel="100000" fill="hold" grpId="1" nodeType="withEffect">
                                  <p:stCondLst>
                                    <p:cond delay="600"/>
                                  </p:stCondLst>
                                  <p:childTnLst>
                                    <p:animMotion origin="layout" path="M -4.16667E-7 0.04838 L -4.16667E-7 -4.44444E-6 " pathEditMode="relative" rAng="0" ptsTypes="AA">
                                      <p:cBhvr>
                                        <p:cTn id="17" dur="1000" fill="hold"/>
                                        <p:tgtEl>
                                          <p:spTgt spid="3">
                                            <p:txEl>
                                              <p:pRg st="0" end="0"/>
                                            </p:txEl>
                                          </p:spTgt>
                                        </p:tgtEl>
                                        <p:attrNameLst>
                                          <p:attrName>ppt_x</p:attrName>
                                          <p:attrName>ppt_y</p:attrName>
                                        </p:attrNameLst>
                                      </p:cBhvr>
                                      <p:rCtr x="0" y="-2431"/>
                                    </p:animMotion>
                                  </p:childTnLst>
                                </p:cTn>
                              </p:par>
                              <p:par>
                                <p:cTn id="18" presetID="42" presetClass="path" presetSubtype="0" decel="100000" fill="hold" grpId="1" nodeType="withEffect">
                                  <p:stCondLst>
                                    <p:cond delay="800"/>
                                  </p:stCondLst>
                                  <p:childTnLst>
                                    <p:animMotion origin="layout" path="M -4.16667E-7 0.04838 L -4.16667E-7 -4.44444E-6 " pathEditMode="relative" rAng="0" ptsTypes="AA">
                                      <p:cBhvr>
                                        <p:cTn id="19" dur="1000" fill="hold"/>
                                        <p:tgtEl>
                                          <p:spTgt spid="3">
                                            <p:txEl>
                                              <p:pRg st="1" end="1"/>
                                            </p:txEl>
                                          </p:spTgt>
                                        </p:tgtEl>
                                        <p:attrNameLst>
                                          <p:attrName>ppt_x</p:attrName>
                                          <p:attrName>ppt_y</p:attrName>
                                        </p:attrNameLst>
                                      </p:cBhvr>
                                      <p:rCtr x="0" y="-2431"/>
                                    </p:animMotion>
                                  </p:childTnLst>
                                </p:cTn>
                              </p:par>
                              <p:par>
                                <p:cTn id="20" presetID="10"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par>
                                <p:cTn id="23" presetID="42" presetClass="path" presetSubtype="0" decel="100000" fill="hold" grpId="1" nodeType="withEffect">
                                  <p:stCondLst>
                                    <p:cond delay="0"/>
                                  </p:stCondLst>
                                  <p:childTnLst>
                                    <p:animMotion origin="layout" path="M 1.45833E-6 0.04815 L 1.45833E-6 -1.48148E-6 " pathEditMode="relative" rAng="0" ptsTypes="AA">
                                      <p:cBhvr>
                                        <p:cTn id="24" dur="1000" fill="hold"/>
                                        <p:tgtEl>
                                          <p:spTgt spid="4">
                                            <p:txEl>
                                              <p:pRg st="0" end="0"/>
                                            </p:txEl>
                                          </p:spTgt>
                                        </p:tgtEl>
                                        <p:attrNameLst>
                                          <p:attrName>ppt_x</p:attrName>
                                          <p:attrName>ppt_y</p:attrName>
                                        </p:attrNameLst>
                                      </p:cBhvr>
                                      <p:rCtr x="0" y="-2407"/>
                                    </p:animMotion>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par>
                                <p:cTn id="28" presetID="6" presetClass="emph" presetSubtype="0" fill="hold" nodeType="withEffect">
                                  <p:stCondLst>
                                    <p:cond delay="0"/>
                                  </p:stCondLst>
                                  <p:childTnLst>
                                    <p:animScale>
                                      <p:cBhvr>
                                        <p:cTn id="29" dur="10" fill="hold"/>
                                        <p:tgtEl>
                                          <p:spTgt spid="5"/>
                                        </p:tgtEl>
                                      </p:cBhvr>
                                      <p:by x="150000" y="150000"/>
                                    </p:animScale>
                                  </p:childTnLst>
                                </p:cTn>
                              </p:par>
                              <p:par>
                                <p:cTn id="30" presetID="6" presetClass="emph" presetSubtype="0" decel="100000" fill="hold" nodeType="withEffect">
                                  <p:stCondLst>
                                    <p:cond delay="0"/>
                                  </p:stCondLst>
                                  <p:childTnLst>
                                    <p:animScale>
                                      <p:cBhvr>
                                        <p:cTn id="31" dur="1500" fill="hold"/>
                                        <p:tgtEl>
                                          <p:spTgt spid="5"/>
                                        </p:tgtEl>
                                      </p:cBhvr>
                                      <p:by x="66700" y="667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p"/>
      <p:bldP spid="3" grpId="0" uiExpand="1" build="p"/>
      <p:bldP spid="3" grpId="1" uiExpand="1" build="p"/>
      <p:bldP spid="4" grpId="0" build="p"/>
      <p:bldP spid="4"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C7B49DD3-9444-4929-AFC3-89D3C702D515}"/>
              </a:ext>
            </a:extLst>
          </p:cNvPr>
          <p:cNvGrpSpPr/>
          <p:nvPr/>
        </p:nvGrpSpPr>
        <p:grpSpPr>
          <a:xfrm>
            <a:off x="0" y="0"/>
            <a:ext cx="12192000" cy="6858000"/>
            <a:chOff x="0" y="0"/>
            <a:chExt cx="12192000" cy="6858000"/>
          </a:xfrm>
        </p:grpSpPr>
        <p:pic>
          <p:nvPicPr>
            <p:cNvPr id="13" name="Image 12">
              <a:extLst>
                <a:ext uri="{FF2B5EF4-FFF2-40B4-BE49-F238E27FC236}">
                  <a16:creationId xmlns:a16="http://schemas.microsoft.com/office/drawing/2014/main" id="{741E978A-B7B5-4D25-97C7-8F2F1C0F46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76" b="11088"/>
            <a:stretch/>
          </p:blipFill>
          <p:spPr>
            <a:xfrm>
              <a:off x="4437314" y="0"/>
              <a:ext cx="7754686" cy="6858000"/>
            </a:xfrm>
            <a:prstGeom prst="rect">
              <a:avLst/>
            </a:prstGeom>
          </p:spPr>
        </p:pic>
        <p:pic>
          <p:nvPicPr>
            <p:cNvPr id="50" name="Image 49">
              <a:extLst>
                <a:ext uri="{FF2B5EF4-FFF2-40B4-BE49-F238E27FC236}">
                  <a16:creationId xmlns:a16="http://schemas.microsoft.com/office/drawing/2014/main" id="{DE8739FC-D34C-4F63-B26F-566A6C137A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960" r="42752" b="3604"/>
            <a:stretch/>
          </p:blipFill>
          <p:spPr>
            <a:xfrm flipH="1">
              <a:off x="0" y="0"/>
              <a:ext cx="4439358" cy="6858000"/>
            </a:xfrm>
            <a:prstGeom prst="rect">
              <a:avLst/>
            </a:prstGeom>
          </p:spPr>
        </p:pic>
      </p:grpSp>
      <p:sp>
        <p:nvSpPr>
          <p:cNvPr id="42" name="Rectangle 41">
            <a:extLst>
              <a:ext uri="{FF2B5EF4-FFF2-40B4-BE49-F238E27FC236}">
                <a16:creationId xmlns:a16="http://schemas.microsoft.com/office/drawing/2014/main" id="{65D774E8-7305-4FDB-AEDD-B0494E74A00D}"/>
              </a:ext>
            </a:extLst>
          </p:cNvPr>
          <p:cNvSpPr/>
          <p:nvPr/>
        </p:nvSpPr>
        <p:spPr>
          <a:xfrm>
            <a:off x="0" y="0"/>
            <a:ext cx="11747320" cy="6857999"/>
          </a:xfrm>
          <a:prstGeom prst="rect">
            <a:avLst/>
          </a:prstGeom>
          <a:gradFill>
            <a:gsLst>
              <a:gs pos="45000">
                <a:srgbClr val="000000"/>
              </a:gs>
              <a:gs pos="20000">
                <a:srgbClr val="000000"/>
              </a:gs>
              <a:gs pos="73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6" name="ZoneTexte 5">
            <a:extLst>
              <a:ext uri="{FF2B5EF4-FFF2-40B4-BE49-F238E27FC236}">
                <a16:creationId xmlns:a16="http://schemas.microsoft.com/office/drawing/2014/main" id="{3F573DE5-1C69-4AF6-A8CC-88A4F0B479C7}"/>
              </a:ext>
            </a:extLst>
          </p:cNvPr>
          <p:cNvSpPr txBox="1"/>
          <p:nvPr/>
        </p:nvSpPr>
        <p:spPr>
          <a:xfrm>
            <a:off x="744868" y="1824805"/>
            <a:ext cx="3400411" cy="4110199"/>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000" dirty="0">
                <a:solidFill>
                  <a:prstClr val="white">
                    <a:alpha val="75000"/>
                  </a:prstClr>
                </a:solidFill>
                <a:latin typeface="Urbane Light" panose="00000400000000000000" pitchFamily="50" charset="0"/>
              </a:rPr>
              <a:t>You have just become a parent, your first child is born and it is an adorable little girl!
You take her for the first time in your arms, and are invaded by emotions, you do not want to lose or forget this moment!
You wish you could have relived this feeling every day if you had the opportunity... 
With </a:t>
            </a:r>
            <a:r>
              <a:rPr lang="en-US" sz="1000" dirty="0" err="1">
                <a:solidFill>
                  <a:prstClr val="white">
                    <a:alpha val="75000"/>
                  </a:prstClr>
                </a:solidFill>
                <a:latin typeface="Urbane Light" panose="00000400000000000000" pitchFamily="50" charset="0"/>
              </a:rPr>
              <a:t>Lifestory</a:t>
            </a:r>
            <a:r>
              <a:rPr lang="en-US" sz="1000" dirty="0">
                <a:solidFill>
                  <a:prstClr val="white">
                    <a:alpha val="75000"/>
                  </a:prstClr>
                </a:solidFill>
                <a:latin typeface="Urbane Light" panose="00000400000000000000" pitchFamily="50" charset="0"/>
              </a:rPr>
              <a:t>, all you have to do is take your smartphone and film your child in your arms. Then you record this moment on your timeline and decide to add an audio message to it so that you can share it with your daughter when the time comes and make her feel the intensity of your happiness to have welcomed her into your life.
The day you are no longer of this world, she will be able to relive this moment through her timeline that you bequeathed to her before.
</a:t>
            </a:r>
            <a:endParaRPr lang="fr-FR" sz="1000" dirty="0">
              <a:solidFill>
                <a:schemeClr val="bg1"/>
              </a:solidFill>
            </a:endParaRPr>
          </a:p>
        </p:txBody>
      </p:sp>
      <p:sp>
        <p:nvSpPr>
          <p:cNvPr id="7" name="ZoneTexte 6">
            <a:extLst>
              <a:ext uri="{FF2B5EF4-FFF2-40B4-BE49-F238E27FC236}">
                <a16:creationId xmlns:a16="http://schemas.microsoft.com/office/drawing/2014/main" id="{EFE4A52A-FFE5-480F-869F-3E4EA0F5A565}"/>
              </a:ext>
            </a:extLst>
          </p:cNvPr>
          <p:cNvSpPr txBox="1"/>
          <p:nvPr/>
        </p:nvSpPr>
        <p:spPr>
          <a:xfrm>
            <a:off x="744868" y="1024584"/>
            <a:ext cx="3763419" cy="975011"/>
          </a:xfrm>
          <a:prstGeom prst="rect">
            <a:avLst/>
          </a:prstGeom>
          <a:noFill/>
        </p:spPr>
        <p:txBody>
          <a:bodyPr wrap="square" lIns="0" tIns="0" rIns="0" bIns="0" rtlCol="0" anchor="t">
            <a:spAutoFit/>
          </a:bodyPr>
          <a:lstStyle/>
          <a:p>
            <a:pPr lvl="0">
              <a:lnSpc>
                <a:spcPct val="120000"/>
              </a:lnSpc>
              <a:defRPr/>
            </a:pPr>
            <a:r>
              <a:rPr lang="en-US" dirty="0">
                <a:solidFill>
                  <a:prstClr val="white"/>
                </a:solidFill>
                <a:latin typeface="Urbane Medium" panose="00000600000000000000" pitchFamily="50" charset="0"/>
              </a:rPr>
              <a:t>The cases of use for such an application </a:t>
            </a:r>
            <a:r>
              <a:rPr lang="en-US" dirty="0">
                <a:solidFill>
                  <a:schemeClr val="accent1"/>
                </a:solidFill>
                <a:latin typeface="Urbane Medium" panose="00000600000000000000" pitchFamily="50" charset="0"/>
              </a:rPr>
              <a:t>are countless </a:t>
            </a:r>
            <a:r>
              <a:rPr lang="en-US" dirty="0">
                <a:solidFill>
                  <a:prstClr val="white"/>
                </a:solidFill>
                <a:latin typeface="Urbane Medium" panose="00000600000000000000" pitchFamily="50" charset="0"/>
              </a:rPr>
              <a:t>
</a:t>
            </a:r>
            <a:endParaRPr kumimoji="0" lang="fr-FR" sz="1800" b="0" i="0" u="none" strike="noStrike" kern="1200" cap="none" spc="0" normalizeH="0" baseline="0" noProof="0" dirty="0">
              <a:ln>
                <a:noFill/>
              </a:ln>
              <a:solidFill>
                <a:srgbClr val="00FF72"/>
              </a:solidFill>
              <a:effectLst/>
              <a:uLnTx/>
              <a:uFillTx/>
              <a:latin typeface="Urbane Medium" panose="00000600000000000000" pitchFamily="50" charset="0"/>
              <a:ea typeface="+mn-ea"/>
              <a:cs typeface="+mn-cs"/>
            </a:endParaRPr>
          </a:p>
        </p:txBody>
      </p:sp>
      <p:sp>
        <p:nvSpPr>
          <p:cNvPr id="89" name="Forme libre : forme 88">
            <a:extLst>
              <a:ext uri="{FF2B5EF4-FFF2-40B4-BE49-F238E27FC236}">
                <a16:creationId xmlns:a16="http://schemas.microsoft.com/office/drawing/2014/main" id="{D05A0A27-ED25-47BE-A1DD-B7DE3335588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2" name="Groupe 11">
            <a:extLst>
              <a:ext uri="{FF2B5EF4-FFF2-40B4-BE49-F238E27FC236}">
                <a16:creationId xmlns:a16="http://schemas.microsoft.com/office/drawing/2014/main" id="{736EF9EE-0DE7-452A-91DE-A37C7737ECFE}"/>
              </a:ext>
            </a:extLst>
          </p:cNvPr>
          <p:cNvGrpSpPr/>
          <p:nvPr/>
        </p:nvGrpSpPr>
        <p:grpSpPr>
          <a:xfrm>
            <a:off x="9993386" y="6062261"/>
            <a:ext cx="2081841" cy="481557"/>
            <a:chOff x="729938" y="5139816"/>
            <a:chExt cx="2081841" cy="481557"/>
          </a:xfrm>
        </p:grpSpPr>
        <p:sp>
          <p:nvSpPr>
            <p:cNvPr id="8" name="ZoneTexte 7">
              <a:extLst>
                <a:ext uri="{FF2B5EF4-FFF2-40B4-BE49-F238E27FC236}">
                  <a16:creationId xmlns:a16="http://schemas.microsoft.com/office/drawing/2014/main" id="{5373F90E-F844-44BC-B366-339B26DD0A3D}"/>
                </a:ext>
              </a:extLst>
            </p:cNvPr>
            <p:cNvSpPr txBox="1"/>
            <p:nvPr/>
          </p:nvSpPr>
          <p:spPr>
            <a:xfrm>
              <a:off x="996343" y="5427275"/>
              <a:ext cx="1217282" cy="165297"/>
            </a:xfrm>
            <a:prstGeom prst="rect">
              <a:avLst/>
            </a:prstGeom>
            <a:noFill/>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1200"/>
                </a:spcAft>
                <a:buClrTx/>
                <a:buSzTx/>
                <a:buFontTx/>
                <a:buNone/>
                <a:tabLst>
                  <a:tab pos="3048000" algn="l"/>
                </a:tabLst>
                <a:defRPr/>
              </a:pPr>
              <a:r>
                <a:rPr kumimoji="0" lang="fr-FR" sz="9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User 1 : </a:t>
              </a:r>
              <a:r>
                <a:rPr kumimoji="0" lang="fr-FR" sz="9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Parent</a:t>
              </a:r>
            </a:p>
          </p:txBody>
        </p:sp>
        <p:sp>
          <p:nvSpPr>
            <p:cNvPr id="16" name="ZoneTexte 15">
              <a:extLst>
                <a:ext uri="{FF2B5EF4-FFF2-40B4-BE49-F238E27FC236}">
                  <a16:creationId xmlns:a16="http://schemas.microsoft.com/office/drawing/2014/main" id="{BB439CDD-6F7B-491D-927B-4932E7F3004F}"/>
                </a:ext>
              </a:extLst>
            </p:cNvPr>
            <p:cNvSpPr txBox="1"/>
            <p:nvPr/>
          </p:nvSpPr>
          <p:spPr>
            <a:xfrm>
              <a:off x="729938" y="5139816"/>
              <a:ext cx="2081841" cy="173205"/>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fr-FR" sz="1100" dirty="0">
                  <a:solidFill>
                    <a:srgbClr val="00FF72"/>
                  </a:solidFill>
                  <a:latin typeface="Urbane Medium" panose="00000600000000000000" pitchFamily="2" charset="0"/>
                </a:rPr>
                <a:t>Timeline: Natalie
</a:t>
              </a:r>
              <a:endParaRPr kumimoji="0" lang="fr-FR" sz="1100" b="0" i="0" u="none" strike="noStrike" kern="1200" cap="none" spc="0" normalizeH="0" baseline="0" noProof="0" dirty="0">
                <a:ln>
                  <a:noFill/>
                </a:ln>
                <a:solidFill>
                  <a:srgbClr val="00FF72"/>
                </a:solidFill>
                <a:effectLst/>
                <a:uLnTx/>
                <a:uFillTx/>
                <a:latin typeface="Urbane Light" panose="00000400000000000000" pitchFamily="50" charset="0"/>
                <a:ea typeface="+mn-ea"/>
                <a:cs typeface="+mn-cs"/>
              </a:endParaRPr>
            </a:p>
          </p:txBody>
        </p:sp>
        <p:pic>
          <p:nvPicPr>
            <p:cNvPr id="3" name="Image 2" descr="Une image contenant flou, silhouette&#10;&#10;Description générée automatiquement">
              <a:extLst>
                <a:ext uri="{FF2B5EF4-FFF2-40B4-BE49-F238E27FC236}">
                  <a16:creationId xmlns:a16="http://schemas.microsoft.com/office/drawing/2014/main" id="{81750B36-A0E6-4A99-A98D-3A4F9BF2E7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4370" t="1" r="24370" b="-1"/>
            <a:stretch/>
          </p:blipFill>
          <p:spPr>
            <a:xfrm>
              <a:off x="729938" y="5434244"/>
              <a:ext cx="158526" cy="187129"/>
            </a:xfrm>
            <a:prstGeom prst="rect">
              <a:avLst/>
            </a:prstGeom>
          </p:spPr>
        </p:pic>
      </p:grpSp>
      <p:grpSp>
        <p:nvGrpSpPr>
          <p:cNvPr id="37" name="Groupe 36">
            <a:extLst>
              <a:ext uri="{FF2B5EF4-FFF2-40B4-BE49-F238E27FC236}">
                <a16:creationId xmlns:a16="http://schemas.microsoft.com/office/drawing/2014/main" id="{B321D757-7255-4F57-AAD5-6821C33CD103}"/>
              </a:ext>
            </a:extLst>
          </p:cNvPr>
          <p:cNvGrpSpPr/>
          <p:nvPr/>
        </p:nvGrpSpPr>
        <p:grpSpPr>
          <a:xfrm>
            <a:off x="11589488" y="297713"/>
            <a:ext cx="296437" cy="297610"/>
            <a:chOff x="194075" y="177800"/>
            <a:chExt cx="268327" cy="269390"/>
          </a:xfrm>
          <a:solidFill>
            <a:srgbClr val="00FF72"/>
          </a:solidFill>
        </p:grpSpPr>
        <p:sp>
          <p:nvSpPr>
            <p:cNvPr id="38" name="Forme libre : forme 37">
              <a:extLst>
                <a:ext uri="{FF2B5EF4-FFF2-40B4-BE49-F238E27FC236}">
                  <a16:creationId xmlns:a16="http://schemas.microsoft.com/office/drawing/2014/main" id="{376EEAF1-80A3-47B6-A788-4DD74DC5A88D}"/>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rbane Light"/>
                <a:ea typeface="+mn-ea"/>
                <a:cs typeface="+mn-cs"/>
              </a:endParaRPr>
            </a:p>
          </p:txBody>
        </p:sp>
        <p:sp>
          <p:nvSpPr>
            <p:cNvPr id="39" name="Forme libre : forme 38">
              <a:extLst>
                <a:ext uri="{FF2B5EF4-FFF2-40B4-BE49-F238E27FC236}">
                  <a16:creationId xmlns:a16="http://schemas.microsoft.com/office/drawing/2014/main" id="{1A93A092-04CA-4697-B0B6-53E56DD9392D}"/>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grpFill/>
            <a:ln w="571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Urbane Light"/>
                <a:ea typeface="+mn-ea"/>
                <a:cs typeface="+mn-cs"/>
              </a:endParaRPr>
            </a:p>
          </p:txBody>
        </p:sp>
      </p:grpSp>
      <p:grpSp>
        <p:nvGrpSpPr>
          <p:cNvPr id="4" name="Groupe 3">
            <a:extLst>
              <a:ext uri="{FF2B5EF4-FFF2-40B4-BE49-F238E27FC236}">
                <a16:creationId xmlns:a16="http://schemas.microsoft.com/office/drawing/2014/main" id="{1247E4E7-0AA6-421F-91A4-7F6A3837E3BF}"/>
              </a:ext>
            </a:extLst>
          </p:cNvPr>
          <p:cNvGrpSpPr/>
          <p:nvPr/>
        </p:nvGrpSpPr>
        <p:grpSpPr>
          <a:xfrm>
            <a:off x="4985833" y="2319247"/>
            <a:ext cx="1999168" cy="2590393"/>
            <a:chOff x="4985833" y="2319247"/>
            <a:chExt cx="1999168" cy="2590393"/>
          </a:xfrm>
        </p:grpSpPr>
        <p:grpSp>
          <p:nvGrpSpPr>
            <p:cNvPr id="94" name="Groupe 93">
              <a:extLst>
                <a:ext uri="{FF2B5EF4-FFF2-40B4-BE49-F238E27FC236}">
                  <a16:creationId xmlns:a16="http://schemas.microsoft.com/office/drawing/2014/main" id="{117C73A4-4D42-4462-8AD0-6485CFD364C3}"/>
                </a:ext>
              </a:extLst>
            </p:cNvPr>
            <p:cNvGrpSpPr/>
            <p:nvPr/>
          </p:nvGrpSpPr>
          <p:grpSpPr>
            <a:xfrm>
              <a:off x="4985833" y="2702007"/>
              <a:ext cx="1999168" cy="2207633"/>
              <a:chOff x="5098349" y="2693526"/>
              <a:chExt cx="2006848" cy="2216114"/>
            </a:xfrm>
          </p:grpSpPr>
          <p:sp>
            <p:nvSpPr>
              <p:cNvPr id="44" name="Rectangle : avec coin rogné 43">
                <a:extLst>
                  <a:ext uri="{FF2B5EF4-FFF2-40B4-BE49-F238E27FC236}">
                    <a16:creationId xmlns:a16="http://schemas.microsoft.com/office/drawing/2014/main" id="{9709ECA7-35EB-4F50-AEB0-D8A846A3BFBE}"/>
                  </a:ext>
                </a:extLst>
              </p:cNvPr>
              <p:cNvSpPr/>
              <p:nvPr/>
            </p:nvSpPr>
            <p:spPr>
              <a:xfrm>
                <a:off x="5449809" y="2936743"/>
                <a:ext cx="1655388" cy="1954097"/>
              </a:xfrm>
              <a:prstGeom prst="snip1Rect">
                <a:avLst>
                  <a:gd name="adj" fmla="val 10157"/>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45" name="Rectangle : avec coin rogné 44">
                <a:extLst>
                  <a:ext uri="{FF2B5EF4-FFF2-40B4-BE49-F238E27FC236}">
                    <a16:creationId xmlns:a16="http://schemas.microsoft.com/office/drawing/2014/main" id="{49D8CEFA-3453-44A7-94D4-D5E4A20240BA}"/>
                  </a:ext>
                </a:extLst>
              </p:cNvPr>
              <p:cNvSpPr/>
              <p:nvPr/>
            </p:nvSpPr>
            <p:spPr>
              <a:xfrm>
                <a:off x="5238281" y="2693526"/>
                <a:ext cx="1755634" cy="2072432"/>
              </a:xfrm>
              <a:prstGeom prst="snip1Rect">
                <a:avLst>
                  <a:gd name="adj" fmla="val 10157"/>
                </a:avLst>
              </a:prstGeom>
              <a:solidFill>
                <a:schemeClr val="tx1"/>
              </a:solidFill>
              <a:ln w="6041" cap="rnd">
                <a:solidFill>
                  <a:srgbClr val="00FF72"/>
                </a:solidFill>
                <a:prstDash val="solid"/>
                <a:round/>
              </a:ln>
              <a:effectLst>
                <a:glow rad="38100">
                  <a:schemeClr val="accent1">
                    <a:alpha val="2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46" name="ZoneTexte 45">
                <a:extLst>
                  <a:ext uri="{FF2B5EF4-FFF2-40B4-BE49-F238E27FC236}">
                    <a16:creationId xmlns:a16="http://schemas.microsoft.com/office/drawing/2014/main" id="{39B58A99-5D1C-4B45-8B76-1E532178EC8F}"/>
                  </a:ext>
                </a:extLst>
              </p:cNvPr>
              <p:cNvSpPr txBox="1"/>
              <p:nvPr/>
            </p:nvSpPr>
            <p:spPr>
              <a:xfrm>
                <a:off x="5463053" y="3975192"/>
                <a:ext cx="1312427" cy="71128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10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Moment 1 </a:t>
                </a:r>
              </a:p>
              <a:p>
                <a:pPr lvl="0">
                  <a:lnSpc>
                    <a:spcPct val="110000"/>
                  </a:lnSpc>
                  <a:spcAft>
                    <a:spcPts val="600"/>
                  </a:spcAft>
                  <a:tabLst>
                    <a:tab pos="3048000" algn="l"/>
                  </a:tabLst>
                  <a:defRPr/>
                </a:pPr>
                <a:r>
                  <a:rPr lang="en-US" sz="900" dirty="0">
                    <a:solidFill>
                      <a:prstClr val="white"/>
                    </a:solidFill>
                    <a:latin typeface="Urbane Light" panose="00000400000000000000" pitchFamily="50" charset="0"/>
                  </a:rPr>
                  <a:t>Birth of the love of my life, Natalie
</a:t>
                </a:r>
                <a:endParaRPr kumimoji="0" lang="fr-FR" sz="9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pic>
            <p:nvPicPr>
              <p:cNvPr id="49" name="Graphique 48">
                <a:extLst>
                  <a:ext uri="{FF2B5EF4-FFF2-40B4-BE49-F238E27FC236}">
                    <a16:creationId xmlns:a16="http://schemas.microsoft.com/office/drawing/2014/main" id="{01F82C73-D157-4E08-B678-30F8852B556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5098349" y="4361144"/>
                <a:ext cx="285580" cy="548496"/>
              </a:xfrm>
              <a:prstGeom prst="rect">
                <a:avLst/>
              </a:prstGeom>
            </p:spPr>
          </p:pic>
          <p:pic>
            <p:nvPicPr>
              <p:cNvPr id="43" name="Image 42">
                <a:extLst>
                  <a:ext uri="{FF2B5EF4-FFF2-40B4-BE49-F238E27FC236}">
                    <a16:creationId xmlns:a16="http://schemas.microsoft.com/office/drawing/2014/main" id="{202E70F8-9960-4E33-A1C5-1CCE77E3EEAE}"/>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6000"/>
                        </a14:imgEffect>
                      </a14:imgLayer>
                    </a14:imgProps>
                  </a:ext>
                  <a:ext uri="{28A0092B-C50C-407E-A947-70E740481C1C}">
                    <a14:useLocalDpi xmlns:a14="http://schemas.microsoft.com/office/drawing/2010/main"/>
                  </a:ext>
                </a:extLst>
              </a:blip>
              <a:srcRect t="18539" b="18539"/>
              <a:stretch/>
            </p:blipFill>
            <p:spPr>
              <a:xfrm>
                <a:off x="5317303" y="2769149"/>
                <a:ext cx="1598631" cy="1005879"/>
              </a:xfrm>
              <a:prstGeom prst="snip1Rect">
                <a:avLst>
                  <a:gd name="adj" fmla="val 13116"/>
                </a:avLst>
              </a:prstGeom>
            </p:spPr>
          </p:pic>
        </p:grpSp>
        <p:grpSp>
          <p:nvGrpSpPr>
            <p:cNvPr id="2" name="Groupe 1">
              <a:extLst>
                <a:ext uri="{FF2B5EF4-FFF2-40B4-BE49-F238E27FC236}">
                  <a16:creationId xmlns:a16="http://schemas.microsoft.com/office/drawing/2014/main" id="{BF288816-E146-4A77-87BB-F818B610FD32}"/>
                </a:ext>
              </a:extLst>
            </p:cNvPr>
            <p:cNvGrpSpPr/>
            <p:nvPr/>
          </p:nvGrpSpPr>
          <p:grpSpPr>
            <a:xfrm>
              <a:off x="5123715" y="2319247"/>
              <a:ext cx="283062" cy="283062"/>
              <a:chOff x="5823427" y="858397"/>
              <a:chExt cx="226464" cy="226464"/>
            </a:xfrm>
          </p:grpSpPr>
          <p:sp>
            <p:nvSpPr>
              <p:cNvPr id="47" name="Rectangle : avec coin rogné 46">
                <a:extLst>
                  <a:ext uri="{FF2B5EF4-FFF2-40B4-BE49-F238E27FC236}">
                    <a16:creationId xmlns:a16="http://schemas.microsoft.com/office/drawing/2014/main" id="{F06DD658-A518-4D69-AE46-9C60EB5A8531}"/>
                  </a:ext>
                </a:extLst>
              </p:cNvPr>
              <p:cNvSpPr/>
              <p:nvPr/>
            </p:nvSpPr>
            <p:spPr>
              <a:xfrm>
                <a:off x="5823427" y="858397"/>
                <a:ext cx="226464" cy="226464"/>
              </a:xfrm>
              <a:prstGeom prst="snip1Rect">
                <a:avLst/>
              </a:prstGeom>
              <a:noFill/>
              <a:ln w="6350">
                <a:solidFill>
                  <a:srgbClr val="00FF72"/>
                </a:solidFill>
              </a:ln>
              <a:effectLst>
                <a:glow rad="25400">
                  <a:srgbClr val="00FF72">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016000">
                      <a:srgbClr val="00FF72"/>
                    </a:glow>
                  </a:effectLst>
                  <a:uLnTx/>
                  <a:uFillTx/>
                  <a:latin typeface="Arial" panose="020B0604020202020204"/>
                  <a:ea typeface="+mn-ea"/>
                  <a:cs typeface="+mn-cs"/>
                </a:endParaRPr>
              </a:p>
            </p:txBody>
          </p:sp>
          <p:sp>
            <p:nvSpPr>
              <p:cNvPr id="48" name="Graphique 53">
                <a:extLst>
                  <a:ext uri="{FF2B5EF4-FFF2-40B4-BE49-F238E27FC236}">
                    <a16:creationId xmlns:a16="http://schemas.microsoft.com/office/drawing/2014/main" id="{A4BFFD20-7573-4CE9-A127-DF86DC6AB6CC}"/>
                  </a:ext>
                </a:extLst>
              </p:cNvPr>
              <p:cNvSpPr/>
              <p:nvPr/>
            </p:nvSpPr>
            <p:spPr>
              <a:xfrm rot="10800000">
                <a:off x="5920732" y="936381"/>
                <a:ext cx="47757" cy="71635"/>
              </a:xfrm>
              <a:custGeom>
                <a:avLst/>
                <a:gdLst>
                  <a:gd name="connsiteX0" fmla="*/ 80076 w 80075"/>
                  <a:gd name="connsiteY0" fmla="*/ 120113 h 120112"/>
                  <a:gd name="connsiteX1" fmla="*/ 80076 w 80075"/>
                  <a:gd name="connsiteY1" fmla="*/ 1 h 120112"/>
                  <a:gd name="connsiteX2" fmla="*/ 1 w 80075"/>
                  <a:gd name="connsiteY2" fmla="*/ 60057 h 120112"/>
                  <a:gd name="connsiteX3" fmla="*/ 80076 w 80075"/>
                  <a:gd name="connsiteY3" fmla="*/ 120113 h 120112"/>
                </a:gdLst>
                <a:ahLst/>
                <a:cxnLst>
                  <a:cxn ang="0">
                    <a:pos x="connsiteX0" y="connsiteY0"/>
                  </a:cxn>
                  <a:cxn ang="0">
                    <a:pos x="connsiteX1" y="connsiteY1"/>
                  </a:cxn>
                  <a:cxn ang="0">
                    <a:pos x="connsiteX2" y="connsiteY2"/>
                  </a:cxn>
                  <a:cxn ang="0">
                    <a:pos x="connsiteX3" y="connsiteY3"/>
                  </a:cxn>
                </a:cxnLst>
                <a:rect l="l" t="t" r="r" b="b"/>
                <a:pathLst>
                  <a:path w="80075" h="120112">
                    <a:moveTo>
                      <a:pt x="80076" y="120113"/>
                    </a:moveTo>
                    <a:lnTo>
                      <a:pt x="80076" y="1"/>
                    </a:lnTo>
                    <a:lnTo>
                      <a:pt x="1" y="60057"/>
                    </a:lnTo>
                    <a:lnTo>
                      <a:pt x="80076" y="120113"/>
                    </a:lnTo>
                    <a:close/>
                  </a:path>
                </a:pathLst>
              </a:custGeom>
              <a:noFill/>
              <a:ln w="6350">
                <a:solidFill>
                  <a:srgbClr val="00FF72"/>
                </a:solidFill>
              </a:ln>
              <a:effectLst>
                <a:glow rad="25400">
                  <a:srgbClr val="00FF72">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016000">
                      <a:srgbClr val="00FF72"/>
                    </a:glow>
                  </a:effectLst>
                  <a:uLnTx/>
                  <a:uFillTx/>
                  <a:latin typeface="Arial" panose="020B0604020202020204"/>
                  <a:ea typeface="+mn-ea"/>
                  <a:cs typeface="+mn-cs"/>
                </a:endParaRPr>
              </a:p>
            </p:txBody>
          </p:sp>
        </p:grpSp>
      </p:grpSp>
      <p:grpSp>
        <p:nvGrpSpPr>
          <p:cNvPr id="9" name="Groupe 8">
            <a:extLst>
              <a:ext uri="{FF2B5EF4-FFF2-40B4-BE49-F238E27FC236}">
                <a16:creationId xmlns:a16="http://schemas.microsoft.com/office/drawing/2014/main" id="{EB2DE01A-9763-44EC-8D7A-057CC6D310A8}"/>
              </a:ext>
            </a:extLst>
          </p:cNvPr>
          <p:cNvGrpSpPr/>
          <p:nvPr/>
        </p:nvGrpSpPr>
        <p:grpSpPr>
          <a:xfrm>
            <a:off x="7442515" y="1730313"/>
            <a:ext cx="1511431" cy="1994855"/>
            <a:chOff x="7442515" y="1730313"/>
            <a:chExt cx="1511431" cy="1994855"/>
          </a:xfrm>
        </p:grpSpPr>
        <p:grpSp>
          <p:nvGrpSpPr>
            <p:cNvPr id="85" name="Groupe 84">
              <a:extLst>
                <a:ext uri="{FF2B5EF4-FFF2-40B4-BE49-F238E27FC236}">
                  <a16:creationId xmlns:a16="http://schemas.microsoft.com/office/drawing/2014/main" id="{794A0D01-67C8-439C-8945-5238620AFB36}"/>
                </a:ext>
              </a:extLst>
            </p:cNvPr>
            <p:cNvGrpSpPr/>
            <p:nvPr/>
          </p:nvGrpSpPr>
          <p:grpSpPr>
            <a:xfrm>
              <a:off x="7442515" y="2045263"/>
              <a:ext cx="1511431" cy="1679905"/>
              <a:chOff x="7301148" y="919925"/>
              <a:chExt cx="1993483" cy="2215689"/>
            </a:xfrm>
          </p:grpSpPr>
          <p:sp>
            <p:nvSpPr>
              <p:cNvPr id="53" name="Rectangle : avec coin rogné 52">
                <a:extLst>
                  <a:ext uri="{FF2B5EF4-FFF2-40B4-BE49-F238E27FC236}">
                    <a16:creationId xmlns:a16="http://schemas.microsoft.com/office/drawing/2014/main" id="{73F3A7EE-1C18-4C2B-A4C2-330CD3905FBB}"/>
                  </a:ext>
                </a:extLst>
              </p:cNvPr>
              <p:cNvSpPr/>
              <p:nvPr/>
            </p:nvSpPr>
            <p:spPr>
              <a:xfrm>
                <a:off x="7639243" y="1150420"/>
                <a:ext cx="1655388" cy="1954097"/>
              </a:xfrm>
              <a:prstGeom prst="snip1Rect">
                <a:avLst>
                  <a:gd name="adj" fmla="val 10157"/>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54" name="Rectangle : avec coin rogné 53">
                <a:extLst>
                  <a:ext uri="{FF2B5EF4-FFF2-40B4-BE49-F238E27FC236}">
                    <a16:creationId xmlns:a16="http://schemas.microsoft.com/office/drawing/2014/main" id="{85AD4338-9A6C-47C5-9D97-8B851ECC105A}"/>
                  </a:ext>
                </a:extLst>
              </p:cNvPr>
              <p:cNvSpPr/>
              <p:nvPr/>
            </p:nvSpPr>
            <p:spPr>
              <a:xfrm>
                <a:off x="7440088" y="919925"/>
                <a:ext cx="1755634" cy="2072432"/>
              </a:xfrm>
              <a:prstGeom prst="snip1Rect">
                <a:avLst>
                  <a:gd name="adj" fmla="val 10157"/>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Urbane Light"/>
                  <a:ea typeface="+mn-ea"/>
                  <a:cs typeface="+mn-cs"/>
                </a:endParaRPr>
              </a:p>
            </p:txBody>
          </p:sp>
          <p:sp>
            <p:nvSpPr>
              <p:cNvPr id="55" name="ZoneTexte 54">
                <a:extLst>
                  <a:ext uri="{FF2B5EF4-FFF2-40B4-BE49-F238E27FC236}">
                    <a16:creationId xmlns:a16="http://schemas.microsoft.com/office/drawing/2014/main" id="{94CBDF48-D8A9-4DAE-A9E7-F51CA379FE0A}"/>
                  </a:ext>
                </a:extLst>
              </p:cNvPr>
              <p:cNvSpPr txBox="1"/>
              <p:nvPr/>
            </p:nvSpPr>
            <p:spPr>
              <a:xfrm>
                <a:off x="7650963" y="2212656"/>
                <a:ext cx="1404636" cy="52628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9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Moment 2 </a:t>
                </a:r>
              </a:p>
              <a:p>
                <a:pPr lvl="0">
                  <a:lnSpc>
                    <a:spcPct val="110000"/>
                  </a:lnSpc>
                  <a:spcAft>
                    <a:spcPts val="600"/>
                  </a:spcAft>
                  <a:tabLst>
                    <a:tab pos="3048000" algn="l"/>
                  </a:tabLst>
                  <a:defRPr/>
                </a:pPr>
                <a:r>
                  <a:rPr lang="en-US" sz="800" dirty="0">
                    <a:solidFill>
                      <a:prstClr val="white"/>
                    </a:solidFill>
                    <a:latin typeface="Urbane Light" panose="00000400000000000000" pitchFamily="50" charset="0"/>
                  </a:rPr>
                  <a:t>Natalie walks</a:t>
                </a:r>
                <a:br>
                  <a:rPr lang="en-US" sz="800" dirty="0">
                    <a:solidFill>
                      <a:prstClr val="white"/>
                    </a:solidFill>
                    <a:latin typeface="Urbane Light" panose="00000400000000000000" pitchFamily="50" charset="0"/>
                  </a:rPr>
                </a:br>
                <a:r>
                  <a:rPr lang="en-US" sz="800" dirty="0">
                    <a:solidFill>
                      <a:prstClr val="white"/>
                    </a:solidFill>
                    <a:latin typeface="Urbane Light" panose="00000400000000000000" pitchFamily="50" charset="0"/>
                  </a:rPr>
                  <a:t>for the first time
</a:t>
                </a:r>
                <a:endParaRPr kumimoji="0" lang="fr-FR" sz="8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pic>
            <p:nvPicPr>
              <p:cNvPr id="58" name="Graphique 57">
                <a:extLst>
                  <a:ext uri="{FF2B5EF4-FFF2-40B4-BE49-F238E27FC236}">
                    <a16:creationId xmlns:a16="http://schemas.microsoft.com/office/drawing/2014/main" id="{F4ECF87B-65D7-4CA4-A955-A3CA364A6AB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7301148" y="2587118"/>
                <a:ext cx="285580" cy="548496"/>
              </a:xfrm>
              <a:prstGeom prst="rect">
                <a:avLst/>
              </a:prstGeom>
            </p:spPr>
          </p:pic>
          <p:pic>
            <p:nvPicPr>
              <p:cNvPr id="52" name="Image 51">
                <a:extLst>
                  <a:ext uri="{FF2B5EF4-FFF2-40B4-BE49-F238E27FC236}">
                    <a16:creationId xmlns:a16="http://schemas.microsoft.com/office/drawing/2014/main" id="{7E0786B2-CE4A-41B0-8622-1996740312A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5092" t="17274" r="15092" b="17274"/>
              <a:stretch/>
            </p:blipFill>
            <p:spPr>
              <a:xfrm>
                <a:off x="7516034" y="997073"/>
                <a:ext cx="1604834" cy="1005879"/>
              </a:xfrm>
              <a:prstGeom prst="snip1Rect">
                <a:avLst>
                  <a:gd name="adj" fmla="val 12879"/>
                </a:avLst>
              </a:prstGeom>
            </p:spPr>
          </p:pic>
        </p:grpSp>
        <p:grpSp>
          <p:nvGrpSpPr>
            <p:cNvPr id="5" name="Groupe 4">
              <a:extLst>
                <a:ext uri="{FF2B5EF4-FFF2-40B4-BE49-F238E27FC236}">
                  <a16:creationId xmlns:a16="http://schemas.microsoft.com/office/drawing/2014/main" id="{E44CA963-2360-4491-B7D2-EBA0754FABF6}"/>
                </a:ext>
              </a:extLst>
            </p:cNvPr>
            <p:cNvGrpSpPr/>
            <p:nvPr/>
          </p:nvGrpSpPr>
          <p:grpSpPr>
            <a:xfrm>
              <a:off x="7547857" y="1730313"/>
              <a:ext cx="238785" cy="238785"/>
              <a:chOff x="8874435" y="2508201"/>
              <a:chExt cx="226464" cy="226464"/>
            </a:xfrm>
          </p:grpSpPr>
          <p:pic>
            <p:nvPicPr>
              <p:cNvPr id="56" name="Graphique 55">
                <a:extLst>
                  <a:ext uri="{FF2B5EF4-FFF2-40B4-BE49-F238E27FC236}">
                    <a16:creationId xmlns:a16="http://schemas.microsoft.com/office/drawing/2014/main" id="{D7C446A9-F7B6-4821-BD4B-A19E65B1EECF}"/>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915467" y="2549233"/>
                <a:ext cx="144400" cy="144400"/>
              </a:xfrm>
              <a:prstGeom prst="rect">
                <a:avLst/>
              </a:prstGeom>
              <a:effectLst>
                <a:glow rad="25400">
                  <a:srgbClr val="00FF72">
                    <a:alpha val="20000"/>
                  </a:srgbClr>
                </a:glow>
              </a:effectLst>
            </p:spPr>
          </p:pic>
          <p:sp>
            <p:nvSpPr>
              <p:cNvPr id="57" name="Rectangle : avec coin rogné 56">
                <a:extLst>
                  <a:ext uri="{FF2B5EF4-FFF2-40B4-BE49-F238E27FC236}">
                    <a16:creationId xmlns:a16="http://schemas.microsoft.com/office/drawing/2014/main" id="{4739F2F3-9129-43DB-B4E9-4B243BC3C49B}"/>
                  </a:ext>
                </a:extLst>
              </p:cNvPr>
              <p:cNvSpPr/>
              <p:nvPr/>
            </p:nvSpPr>
            <p:spPr>
              <a:xfrm>
                <a:off x="8874435" y="2508201"/>
                <a:ext cx="226464" cy="226464"/>
              </a:xfrm>
              <a:prstGeom prst="snip1Rect">
                <a:avLst/>
              </a:prstGeom>
              <a:noFill/>
              <a:ln w="6350">
                <a:solidFill>
                  <a:srgbClr val="00FF72"/>
                </a:solidFill>
              </a:ln>
              <a:effectLst>
                <a:glow rad="25400">
                  <a:srgbClr val="00FF72">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glow rad="1016000">
                      <a:srgbClr val="00FF72"/>
                    </a:glow>
                  </a:effectLst>
                  <a:uLnTx/>
                  <a:uFillTx/>
                  <a:latin typeface="Arial" panose="020B0604020202020204"/>
                  <a:ea typeface="+mn-ea"/>
                  <a:cs typeface="+mn-cs"/>
                </a:endParaRPr>
              </a:p>
            </p:txBody>
          </p:sp>
        </p:grpSp>
      </p:grpSp>
      <p:grpSp>
        <p:nvGrpSpPr>
          <p:cNvPr id="14" name="Groupe 13">
            <a:extLst>
              <a:ext uri="{FF2B5EF4-FFF2-40B4-BE49-F238E27FC236}">
                <a16:creationId xmlns:a16="http://schemas.microsoft.com/office/drawing/2014/main" id="{183D61C0-0E63-4E67-AB58-6A215561297B}"/>
              </a:ext>
            </a:extLst>
          </p:cNvPr>
          <p:cNvGrpSpPr/>
          <p:nvPr/>
        </p:nvGrpSpPr>
        <p:grpSpPr>
          <a:xfrm>
            <a:off x="9340753" y="1400174"/>
            <a:ext cx="1200610" cy="1561088"/>
            <a:chOff x="9340753" y="1400174"/>
            <a:chExt cx="1200610" cy="1561088"/>
          </a:xfrm>
        </p:grpSpPr>
        <p:grpSp>
          <p:nvGrpSpPr>
            <p:cNvPr id="95" name="Groupe 94">
              <a:extLst>
                <a:ext uri="{FF2B5EF4-FFF2-40B4-BE49-F238E27FC236}">
                  <a16:creationId xmlns:a16="http://schemas.microsoft.com/office/drawing/2014/main" id="{43E1B812-B799-48EA-8D7D-42D9D45E6115}"/>
                </a:ext>
              </a:extLst>
            </p:cNvPr>
            <p:cNvGrpSpPr/>
            <p:nvPr/>
          </p:nvGrpSpPr>
          <p:grpSpPr>
            <a:xfrm>
              <a:off x="9340753" y="1627026"/>
              <a:ext cx="1200610" cy="1334236"/>
              <a:chOff x="9776456" y="2027770"/>
              <a:chExt cx="1993724" cy="2215621"/>
            </a:xfrm>
          </p:grpSpPr>
          <p:sp>
            <p:nvSpPr>
              <p:cNvPr id="66" name="Rectangle : avec coin rogné 65">
                <a:extLst>
                  <a:ext uri="{FF2B5EF4-FFF2-40B4-BE49-F238E27FC236}">
                    <a16:creationId xmlns:a16="http://schemas.microsoft.com/office/drawing/2014/main" id="{7BE90EE5-9C9B-44EB-94AB-8D858B0E54D9}"/>
                  </a:ext>
                </a:extLst>
              </p:cNvPr>
              <p:cNvSpPr/>
              <p:nvPr/>
            </p:nvSpPr>
            <p:spPr>
              <a:xfrm>
                <a:off x="10114792" y="2258265"/>
                <a:ext cx="1655388" cy="1954097"/>
              </a:xfrm>
              <a:prstGeom prst="snip1Rect">
                <a:avLst>
                  <a:gd name="adj" fmla="val 10157"/>
                </a:avLst>
              </a:prstGeom>
              <a:solidFill>
                <a:schemeClr val="tx1"/>
              </a:solidFill>
              <a:ln w="6041" cap="rnd">
                <a:solidFill>
                  <a:srgbClr val="00FF72">
                    <a:alpha val="69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Urbane Light"/>
                </a:endParaRPr>
              </a:p>
            </p:txBody>
          </p:sp>
          <p:sp>
            <p:nvSpPr>
              <p:cNvPr id="67" name="Rectangle : avec coin rogné 66">
                <a:extLst>
                  <a:ext uri="{FF2B5EF4-FFF2-40B4-BE49-F238E27FC236}">
                    <a16:creationId xmlns:a16="http://schemas.microsoft.com/office/drawing/2014/main" id="{406E9EA7-8879-41BA-87C2-DFA5C040B49F}"/>
                  </a:ext>
                </a:extLst>
              </p:cNvPr>
              <p:cNvSpPr/>
              <p:nvPr/>
            </p:nvSpPr>
            <p:spPr>
              <a:xfrm>
                <a:off x="9915637" y="2027770"/>
                <a:ext cx="1755634" cy="2072432"/>
              </a:xfrm>
              <a:prstGeom prst="snip1Rect">
                <a:avLst>
                  <a:gd name="adj" fmla="val 10157"/>
                </a:avLst>
              </a:prstGeom>
              <a:solidFill>
                <a:schemeClr val="tx1"/>
              </a:solidFill>
              <a:ln w="6041" cap="rnd">
                <a:solidFill>
                  <a:srgbClr val="00FF72">
                    <a:alpha val="69000"/>
                  </a:srgb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Urbane Light"/>
                </a:endParaRPr>
              </a:p>
            </p:txBody>
          </p:sp>
          <p:sp>
            <p:nvSpPr>
              <p:cNvPr id="68" name="ZoneTexte 67">
                <a:extLst>
                  <a:ext uri="{FF2B5EF4-FFF2-40B4-BE49-F238E27FC236}">
                    <a16:creationId xmlns:a16="http://schemas.microsoft.com/office/drawing/2014/main" id="{9DB183FB-E1E3-402D-891C-5546DE125B4F}"/>
                  </a:ext>
                </a:extLst>
              </p:cNvPr>
              <p:cNvSpPr txBox="1"/>
              <p:nvPr/>
            </p:nvSpPr>
            <p:spPr>
              <a:xfrm>
                <a:off x="10126512" y="3320501"/>
                <a:ext cx="1122941" cy="526283"/>
              </a:xfrm>
              <a:prstGeom prst="rect">
                <a:avLst/>
              </a:prstGeom>
              <a:noFill/>
            </p:spPr>
            <p:txBody>
              <a:bodyPr wrap="square" lIns="0" tIns="0" rIns="0" bIns="0" rtlCol="0" anchor="t">
                <a:noAutofit/>
              </a:bodyPr>
              <a:lstStyle/>
              <a:p>
                <a:pPr marL="0" marR="0" lvl="0" indent="0" algn="l" defTabSz="914400" rtl="0" eaLnBrk="1" fontAlgn="auto" latinLnBrk="0" hangingPunct="1">
                  <a:spcBef>
                    <a:spcPts val="0"/>
                  </a:spcBef>
                  <a:spcAft>
                    <a:spcPts val="300"/>
                  </a:spcAft>
                  <a:buClrTx/>
                  <a:buSzTx/>
                  <a:buFontTx/>
                  <a:buNone/>
                  <a:tabLst>
                    <a:tab pos="3048000" algn="l"/>
                  </a:tabLst>
                  <a:defRPr/>
                </a:pPr>
                <a:r>
                  <a:rPr kumimoji="0" lang="fr-FR" sz="900" b="0" i="0" u="none" strike="noStrike" kern="1200" cap="none" spc="0" normalizeH="0" baseline="0" noProof="0" dirty="0">
                    <a:ln>
                      <a:noFill/>
                    </a:ln>
                    <a:solidFill>
                      <a:srgbClr val="089446"/>
                    </a:solidFill>
                    <a:effectLst/>
                    <a:uLnTx/>
                    <a:uFillTx/>
                    <a:latin typeface="Urbane Medium" panose="00000600000000000000" pitchFamily="2" charset="0"/>
                    <a:ea typeface="+mn-ea"/>
                    <a:cs typeface="+mn-cs"/>
                  </a:rPr>
                  <a:t>Moment 3</a:t>
                </a:r>
              </a:p>
              <a:p>
                <a:pPr lvl="0">
                  <a:spcAft>
                    <a:spcPts val="300"/>
                  </a:spcAft>
                  <a:tabLst>
                    <a:tab pos="3048000" algn="l"/>
                  </a:tabLst>
                  <a:defRPr/>
                </a:pPr>
                <a:r>
                  <a:rPr lang="en-US" sz="700" dirty="0">
                    <a:solidFill>
                      <a:prstClr val="white">
                        <a:alpha val="63000"/>
                      </a:prstClr>
                    </a:solidFill>
                    <a:latin typeface="Urbane Light" panose="00000400000000000000" pitchFamily="50" charset="0"/>
                  </a:rPr>
                  <a:t>Love letter for my daughter
</a:t>
                </a:r>
                <a:endParaRPr kumimoji="0" lang="fr-FR" sz="700" b="0" i="0" u="none" strike="noStrike" kern="1200" cap="none" spc="0" normalizeH="0" baseline="0" noProof="0" dirty="0">
                  <a:ln>
                    <a:noFill/>
                  </a:ln>
                  <a:solidFill>
                    <a:prstClr val="white">
                      <a:alpha val="63000"/>
                    </a:prstClr>
                  </a:solidFill>
                  <a:effectLst/>
                  <a:uLnTx/>
                  <a:uFillTx/>
                  <a:latin typeface="Urbane Light" panose="00000400000000000000" pitchFamily="50" charset="0"/>
                  <a:ea typeface="+mn-ea"/>
                  <a:cs typeface="+mn-cs"/>
                </a:endParaRPr>
              </a:p>
            </p:txBody>
          </p:sp>
          <p:pic>
            <p:nvPicPr>
              <p:cNvPr id="69" name="Graphique 68">
                <a:extLst>
                  <a:ext uri="{FF2B5EF4-FFF2-40B4-BE49-F238E27FC236}">
                    <a16:creationId xmlns:a16="http://schemas.microsoft.com/office/drawing/2014/main" id="{7FF3C0A5-5769-486B-ABF6-67EC68772B0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10800000">
                <a:off x="9776456" y="3694896"/>
                <a:ext cx="285580" cy="548495"/>
              </a:xfrm>
              <a:prstGeom prst="rect">
                <a:avLst/>
              </a:prstGeom>
            </p:spPr>
          </p:pic>
          <p:pic>
            <p:nvPicPr>
              <p:cNvPr id="61" name="Image 60">
                <a:extLst>
                  <a:ext uri="{FF2B5EF4-FFF2-40B4-BE49-F238E27FC236}">
                    <a16:creationId xmlns:a16="http://schemas.microsoft.com/office/drawing/2014/main" id="{4D968977-BC94-4BF8-A2A8-D2535D6FEB82}"/>
                  </a:ext>
                </a:extLst>
              </p:cNvPr>
              <p:cNvPicPr>
                <a:picLocks noChangeAspect="1"/>
              </p:cNvPicPr>
              <p:nvPr/>
            </p:nvPicPr>
            <p:blipFill rotWithShape="1">
              <a:blip r:embed="rId14" cstate="email">
                <a:alphaModFix amt="80000"/>
                <a:extLst>
                  <a:ext uri="{28A0092B-C50C-407E-A947-70E740481C1C}">
                    <a14:useLocalDpi xmlns:a14="http://schemas.microsoft.com/office/drawing/2010/main"/>
                  </a:ext>
                </a:extLst>
              </a:blip>
              <a:srcRect t="1404" r="6265" b="7669"/>
              <a:stretch/>
            </p:blipFill>
            <p:spPr>
              <a:xfrm>
                <a:off x="9997843" y="2104917"/>
                <a:ext cx="1598631" cy="1005879"/>
              </a:xfrm>
              <a:prstGeom prst="snip1Rect">
                <a:avLst>
                  <a:gd name="adj" fmla="val 13116"/>
                </a:avLst>
              </a:prstGeom>
            </p:spPr>
          </p:pic>
        </p:grpSp>
        <p:grpSp>
          <p:nvGrpSpPr>
            <p:cNvPr id="86" name="Groupe 85">
              <a:extLst>
                <a:ext uri="{FF2B5EF4-FFF2-40B4-BE49-F238E27FC236}">
                  <a16:creationId xmlns:a16="http://schemas.microsoft.com/office/drawing/2014/main" id="{EDAC0661-2082-45AD-9632-885E14D069A7}"/>
                </a:ext>
              </a:extLst>
            </p:cNvPr>
            <p:cNvGrpSpPr/>
            <p:nvPr/>
          </p:nvGrpSpPr>
          <p:grpSpPr>
            <a:xfrm>
              <a:off x="9424568" y="1400174"/>
              <a:ext cx="401108" cy="172719"/>
              <a:chOff x="11190874" y="3212429"/>
              <a:chExt cx="401705" cy="172976"/>
            </a:xfrm>
          </p:grpSpPr>
          <p:grpSp>
            <p:nvGrpSpPr>
              <p:cNvPr id="10" name="Groupe 9">
                <a:extLst>
                  <a:ext uri="{FF2B5EF4-FFF2-40B4-BE49-F238E27FC236}">
                    <a16:creationId xmlns:a16="http://schemas.microsoft.com/office/drawing/2014/main" id="{D857F1B7-A12E-440A-A1A7-A0A248DDC637}"/>
                  </a:ext>
                </a:extLst>
              </p:cNvPr>
              <p:cNvGrpSpPr/>
              <p:nvPr/>
            </p:nvGrpSpPr>
            <p:grpSpPr>
              <a:xfrm>
                <a:off x="11190874" y="3212429"/>
                <a:ext cx="172976" cy="172976"/>
                <a:chOff x="7692117" y="5422714"/>
                <a:chExt cx="172976" cy="172976"/>
              </a:xfrm>
            </p:grpSpPr>
            <p:sp>
              <p:nvSpPr>
                <p:cNvPr id="62" name="Rectangle : avec coin rogné 61">
                  <a:extLst>
                    <a:ext uri="{FF2B5EF4-FFF2-40B4-BE49-F238E27FC236}">
                      <a16:creationId xmlns:a16="http://schemas.microsoft.com/office/drawing/2014/main" id="{977B57CF-0BFE-4F77-A19A-741011A87454}"/>
                    </a:ext>
                  </a:extLst>
                </p:cNvPr>
                <p:cNvSpPr/>
                <p:nvPr/>
              </p:nvSpPr>
              <p:spPr>
                <a:xfrm>
                  <a:off x="7692117" y="5422714"/>
                  <a:ext cx="172976" cy="172976"/>
                </a:xfrm>
                <a:prstGeom prst="snip1Rect">
                  <a:avLst/>
                </a:prstGeom>
                <a:noFill/>
                <a:ln w="6350">
                  <a:solidFill>
                    <a:srgbClr val="00FF72">
                      <a:alpha val="59000"/>
                    </a:srgbClr>
                  </a:solidFill>
                </a:ln>
                <a:effectLst>
                  <a:glow rad="25400">
                    <a:srgbClr val="00FF72">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016000">
                        <a:srgbClr val="00FF72"/>
                      </a:glow>
                    </a:effectLst>
                    <a:uLnTx/>
                    <a:uFillTx/>
                    <a:latin typeface="Arial" panose="020B0604020202020204"/>
                    <a:ea typeface="+mn-ea"/>
                    <a:cs typeface="+mn-cs"/>
                  </a:endParaRPr>
                </a:p>
              </p:txBody>
            </p:sp>
            <p:pic>
              <p:nvPicPr>
                <p:cNvPr id="63" name="Graphique 62">
                  <a:extLst>
                    <a:ext uri="{FF2B5EF4-FFF2-40B4-BE49-F238E27FC236}">
                      <a16:creationId xmlns:a16="http://schemas.microsoft.com/office/drawing/2014/main" id="{C721766A-5216-4D3D-9A66-821D3AA7C92F}"/>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733905" y="5464502"/>
                  <a:ext cx="89400" cy="89400"/>
                </a:xfrm>
                <a:prstGeom prst="rect">
                  <a:avLst/>
                </a:prstGeom>
                <a:effectLst>
                  <a:glow rad="25400">
                    <a:srgbClr val="00FF72">
                      <a:alpha val="20000"/>
                    </a:srgbClr>
                  </a:glow>
                </a:effectLst>
              </p:spPr>
            </p:pic>
          </p:grpSp>
          <p:grpSp>
            <p:nvGrpSpPr>
              <p:cNvPr id="11" name="Groupe 10">
                <a:extLst>
                  <a:ext uri="{FF2B5EF4-FFF2-40B4-BE49-F238E27FC236}">
                    <a16:creationId xmlns:a16="http://schemas.microsoft.com/office/drawing/2014/main" id="{8795DEC5-D03B-4DF4-B531-F8B676904A50}"/>
                  </a:ext>
                </a:extLst>
              </p:cNvPr>
              <p:cNvGrpSpPr/>
              <p:nvPr/>
            </p:nvGrpSpPr>
            <p:grpSpPr>
              <a:xfrm>
                <a:off x="11419603" y="3212429"/>
                <a:ext cx="172976" cy="172976"/>
                <a:chOff x="7692117" y="5160231"/>
                <a:chExt cx="172976" cy="172976"/>
              </a:xfrm>
            </p:grpSpPr>
            <p:pic>
              <p:nvPicPr>
                <p:cNvPr id="64" name="Graphique 63">
                  <a:extLst>
                    <a:ext uri="{FF2B5EF4-FFF2-40B4-BE49-F238E27FC236}">
                      <a16:creationId xmlns:a16="http://schemas.microsoft.com/office/drawing/2014/main" id="{D1D232BC-5682-493A-B2C2-80A7F2024F4B}"/>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7723458" y="5191572"/>
                  <a:ext cx="110295" cy="110295"/>
                </a:xfrm>
                <a:prstGeom prst="rect">
                  <a:avLst/>
                </a:prstGeom>
                <a:effectLst>
                  <a:glow rad="25400">
                    <a:srgbClr val="00FF72">
                      <a:alpha val="20000"/>
                    </a:srgbClr>
                  </a:glow>
                </a:effectLst>
              </p:spPr>
            </p:pic>
            <p:sp>
              <p:nvSpPr>
                <p:cNvPr id="65" name="Rectangle : avec coin rogné 64">
                  <a:extLst>
                    <a:ext uri="{FF2B5EF4-FFF2-40B4-BE49-F238E27FC236}">
                      <a16:creationId xmlns:a16="http://schemas.microsoft.com/office/drawing/2014/main" id="{92B6B254-63AB-4DB9-93F6-9B3FBDD65CB9}"/>
                    </a:ext>
                  </a:extLst>
                </p:cNvPr>
                <p:cNvSpPr/>
                <p:nvPr/>
              </p:nvSpPr>
              <p:spPr>
                <a:xfrm>
                  <a:off x="7692117" y="5160231"/>
                  <a:ext cx="172976" cy="172976"/>
                </a:xfrm>
                <a:prstGeom prst="snip1Rect">
                  <a:avLst/>
                </a:prstGeom>
                <a:noFill/>
                <a:ln w="6350">
                  <a:solidFill>
                    <a:srgbClr val="00FF72">
                      <a:alpha val="59000"/>
                    </a:srgbClr>
                  </a:solidFill>
                </a:ln>
                <a:effectLst>
                  <a:glow rad="25400">
                    <a:srgbClr val="00FF72">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016000">
                        <a:srgbClr val="00FF72"/>
                      </a:glow>
                    </a:effectLst>
                    <a:uLnTx/>
                    <a:uFillTx/>
                    <a:latin typeface="Arial" panose="020B0604020202020204"/>
                    <a:ea typeface="+mn-ea"/>
                    <a:cs typeface="+mn-cs"/>
                  </a:endParaRPr>
                </a:p>
              </p:txBody>
            </p:sp>
          </p:grpSp>
        </p:grpSp>
      </p:grpSp>
      <p:grpSp>
        <p:nvGrpSpPr>
          <p:cNvPr id="26" name="Groupe 25">
            <a:extLst>
              <a:ext uri="{FF2B5EF4-FFF2-40B4-BE49-F238E27FC236}">
                <a16:creationId xmlns:a16="http://schemas.microsoft.com/office/drawing/2014/main" id="{C86F986B-77AB-45A0-958C-60862C02A238}"/>
              </a:ext>
            </a:extLst>
          </p:cNvPr>
          <p:cNvGrpSpPr/>
          <p:nvPr/>
        </p:nvGrpSpPr>
        <p:grpSpPr>
          <a:xfrm>
            <a:off x="6114754" y="4941094"/>
            <a:ext cx="45720" cy="993911"/>
            <a:chOff x="6550400" y="4327684"/>
            <a:chExt cx="45720" cy="993911"/>
          </a:xfrm>
        </p:grpSpPr>
        <p:sp>
          <p:nvSpPr>
            <p:cNvPr id="19" name="Ellipse 18">
              <a:extLst>
                <a:ext uri="{FF2B5EF4-FFF2-40B4-BE49-F238E27FC236}">
                  <a16:creationId xmlns:a16="http://schemas.microsoft.com/office/drawing/2014/main" id="{766CE0AD-8098-4FB1-9742-5FFC86B0CCDA}"/>
                </a:ext>
              </a:extLst>
            </p:cNvPr>
            <p:cNvSpPr/>
            <p:nvPr/>
          </p:nvSpPr>
          <p:spPr>
            <a:xfrm>
              <a:off x="6550400" y="5275875"/>
              <a:ext cx="45720" cy="45720"/>
            </a:xfrm>
            <a:prstGeom prst="ellipse">
              <a:avLst/>
            </a:prstGeom>
            <a:solidFill>
              <a:schemeClr val="bg1"/>
            </a:solidFill>
            <a:ln w="44450">
              <a:noFill/>
            </a:ln>
            <a:effectLst>
              <a:glow rad="127000">
                <a:schemeClr val="bg1">
                  <a:alpha val="2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cxnSp>
          <p:nvCxnSpPr>
            <p:cNvPr id="23" name="Connecteur droit 22">
              <a:extLst>
                <a:ext uri="{FF2B5EF4-FFF2-40B4-BE49-F238E27FC236}">
                  <a16:creationId xmlns:a16="http://schemas.microsoft.com/office/drawing/2014/main" id="{9F0DA58F-2532-4BE7-A5E9-EFB785195A4A}"/>
                </a:ext>
              </a:extLst>
            </p:cNvPr>
            <p:cNvCxnSpPr>
              <a:cxnSpLocks/>
            </p:cNvCxnSpPr>
            <p:nvPr/>
          </p:nvCxnSpPr>
          <p:spPr>
            <a:xfrm>
              <a:off x="6573260" y="4327684"/>
              <a:ext cx="0" cy="960096"/>
            </a:xfrm>
            <a:prstGeom prst="line">
              <a:avLst/>
            </a:prstGeom>
            <a:ln w="6350" cap="flat">
              <a:solidFill>
                <a:schemeClr val="bg1"/>
              </a:solidFill>
              <a:miter lim="800000"/>
            </a:ln>
            <a:effectLst>
              <a:glow rad="25400">
                <a:schemeClr val="bg1">
                  <a:alpha val="42000"/>
                </a:schemeClr>
              </a:glow>
            </a:effectLst>
          </p:spPr>
          <p:style>
            <a:lnRef idx="1">
              <a:schemeClr val="accent1"/>
            </a:lnRef>
            <a:fillRef idx="0">
              <a:schemeClr val="accent1"/>
            </a:fillRef>
            <a:effectRef idx="0">
              <a:schemeClr val="accent1"/>
            </a:effectRef>
            <a:fontRef idx="minor">
              <a:schemeClr val="tx1"/>
            </a:fontRef>
          </p:style>
        </p:cxnSp>
      </p:grpSp>
      <p:grpSp>
        <p:nvGrpSpPr>
          <p:cNvPr id="70" name="Groupe 69">
            <a:extLst>
              <a:ext uri="{FF2B5EF4-FFF2-40B4-BE49-F238E27FC236}">
                <a16:creationId xmlns:a16="http://schemas.microsoft.com/office/drawing/2014/main" id="{B860E79B-FB06-455A-A80F-48E18EEC6690}"/>
              </a:ext>
            </a:extLst>
          </p:cNvPr>
          <p:cNvGrpSpPr/>
          <p:nvPr/>
        </p:nvGrpSpPr>
        <p:grpSpPr>
          <a:xfrm>
            <a:off x="8110987" y="3762375"/>
            <a:ext cx="36000" cy="729590"/>
            <a:chOff x="6552781" y="4598952"/>
            <a:chExt cx="36000" cy="729590"/>
          </a:xfrm>
        </p:grpSpPr>
        <p:sp>
          <p:nvSpPr>
            <p:cNvPr id="71" name="Ellipse 70">
              <a:extLst>
                <a:ext uri="{FF2B5EF4-FFF2-40B4-BE49-F238E27FC236}">
                  <a16:creationId xmlns:a16="http://schemas.microsoft.com/office/drawing/2014/main" id="{79773D45-E9C9-4236-BF35-203A1D4A1852}"/>
                </a:ext>
              </a:extLst>
            </p:cNvPr>
            <p:cNvSpPr/>
            <p:nvPr/>
          </p:nvSpPr>
          <p:spPr>
            <a:xfrm>
              <a:off x="6552781" y="5292542"/>
              <a:ext cx="36000" cy="36000"/>
            </a:xfrm>
            <a:prstGeom prst="ellipse">
              <a:avLst/>
            </a:prstGeom>
            <a:solidFill>
              <a:schemeClr val="bg1"/>
            </a:solidFill>
            <a:ln w="44450">
              <a:noFill/>
            </a:ln>
            <a:effectLst>
              <a:glow rad="127000">
                <a:schemeClr val="bg1">
                  <a:alpha val="2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Connecteur droit 71">
              <a:extLst>
                <a:ext uri="{FF2B5EF4-FFF2-40B4-BE49-F238E27FC236}">
                  <a16:creationId xmlns:a16="http://schemas.microsoft.com/office/drawing/2014/main" id="{E4029719-CF2D-4BC9-8F59-AEAB1F85D6CD}"/>
                </a:ext>
              </a:extLst>
            </p:cNvPr>
            <p:cNvCxnSpPr>
              <a:cxnSpLocks/>
            </p:cNvCxnSpPr>
            <p:nvPr/>
          </p:nvCxnSpPr>
          <p:spPr>
            <a:xfrm>
              <a:off x="6568400" y="4598952"/>
              <a:ext cx="0" cy="693590"/>
            </a:xfrm>
            <a:prstGeom prst="line">
              <a:avLst/>
            </a:prstGeom>
            <a:ln w="3175" cap="flat">
              <a:solidFill>
                <a:schemeClr val="bg1"/>
              </a:solidFill>
              <a:miter lim="800000"/>
            </a:ln>
            <a:effectLst>
              <a:glow rad="25400">
                <a:schemeClr val="bg1">
                  <a:alpha val="42000"/>
                </a:schemeClr>
              </a:glow>
            </a:effectLst>
          </p:spPr>
          <p:style>
            <a:lnRef idx="1">
              <a:schemeClr val="accent1"/>
            </a:lnRef>
            <a:fillRef idx="0">
              <a:schemeClr val="accent1"/>
            </a:fillRef>
            <a:effectRef idx="0">
              <a:schemeClr val="accent1"/>
            </a:effectRef>
            <a:fontRef idx="minor">
              <a:schemeClr val="tx1"/>
            </a:fontRef>
          </p:style>
        </p:cxnSp>
      </p:grpSp>
      <p:grpSp>
        <p:nvGrpSpPr>
          <p:cNvPr id="74" name="Groupe 73">
            <a:extLst>
              <a:ext uri="{FF2B5EF4-FFF2-40B4-BE49-F238E27FC236}">
                <a16:creationId xmlns:a16="http://schemas.microsoft.com/office/drawing/2014/main" id="{58194AEF-1F39-4A78-A15E-B9143CB42A0B}"/>
              </a:ext>
            </a:extLst>
          </p:cNvPr>
          <p:cNvGrpSpPr/>
          <p:nvPr/>
        </p:nvGrpSpPr>
        <p:grpSpPr>
          <a:xfrm>
            <a:off x="9975386" y="3000375"/>
            <a:ext cx="18000" cy="273397"/>
            <a:chOff x="6562305" y="5034764"/>
            <a:chExt cx="18000" cy="273397"/>
          </a:xfrm>
        </p:grpSpPr>
        <p:sp>
          <p:nvSpPr>
            <p:cNvPr id="75" name="Ellipse 74">
              <a:extLst>
                <a:ext uri="{FF2B5EF4-FFF2-40B4-BE49-F238E27FC236}">
                  <a16:creationId xmlns:a16="http://schemas.microsoft.com/office/drawing/2014/main" id="{7802C83F-A949-4794-8700-F0053C318920}"/>
                </a:ext>
              </a:extLst>
            </p:cNvPr>
            <p:cNvSpPr/>
            <p:nvPr/>
          </p:nvSpPr>
          <p:spPr>
            <a:xfrm>
              <a:off x="6562305" y="5290161"/>
              <a:ext cx="18000" cy="18000"/>
            </a:xfrm>
            <a:prstGeom prst="ellipse">
              <a:avLst/>
            </a:prstGeom>
            <a:solidFill>
              <a:schemeClr val="bg1"/>
            </a:solidFill>
            <a:ln w="44450">
              <a:noFill/>
            </a:ln>
            <a:effectLst>
              <a:glow rad="76200">
                <a:schemeClr val="bg1">
                  <a:alpha val="29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Connecteur droit 75">
              <a:extLst>
                <a:ext uri="{FF2B5EF4-FFF2-40B4-BE49-F238E27FC236}">
                  <a16:creationId xmlns:a16="http://schemas.microsoft.com/office/drawing/2014/main" id="{D21DEBC7-838D-422F-AFB3-0C7A30EA8EEC}"/>
                </a:ext>
              </a:extLst>
            </p:cNvPr>
            <p:cNvCxnSpPr>
              <a:cxnSpLocks/>
              <a:endCxn id="75" idx="0"/>
            </p:cNvCxnSpPr>
            <p:nvPr/>
          </p:nvCxnSpPr>
          <p:spPr>
            <a:xfrm>
              <a:off x="6571305" y="5034764"/>
              <a:ext cx="0" cy="255397"/>
            </a:xfrm>
            <a:prstGeom prst="line">
              <a:avLst/>
            </a:prstGeom>
            <a:ln w="1905" cap="flat">
              <a:solidFill>
                <a:schemeClr val="bg1">
                  <a:alpha val="76000"/>
                </a:schemeClr>
              </a:solidFill>
              <a:miter lim="800000"/>
            </a:ln>
            <a:effectLst>
              <a:glow rad="25400">
                <a:schemeClr val="bg1">
                  <a:alpha val="19000"/>
                </a:scheme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321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250"/>
                                  </p:stCondLst>
                                  <p:childTnLst>
                                    <p:animMotion origin="layout" path="M -4.58333E-6 0.04838 L -4.58333E-6 -1.48148E-6 " pathEditMode="relative" rAng="0" ptsTypes="AA">
                                      <p:cBhvr>
                                        <p:cTn id="9" dur="1000" fill="hold"/>
                                        <p:tgtEl>
                                          <p:spTgt spid="7"/>
                                        </p:tgtEl>
                                        <p:attrNameLst>
                                          <p:attrName>ppt_x</p:attrName>
                                          <p:attrName>ppt_y</p:attrName>
                                        </p:attrNameLst>
                                      </p:cBhvr>
                                      <p:rCtr x="0" y="-2431"/>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500"/>
                                  </p:stCondLst>
                                  <p:childTnLst>
                                    <p:animMotion origin="layout" path="M -8.33333E-7 0.04838 L -8.33333E-7 -7.40741E-7 " pathEditMode="relative" rAng="0" ptsTypes="AA">
                                      <p:cBhvr>
                                        <p:cTn id="14" dur="1000" fill="hold"/>
                                        <p:tgtEl>
                                          <p:spTgt spid="6"/>
                                        </p:tgtEl>
                                        <p:attrNameLst>
                                          <p:attrName>ppt_x</p:attrName>
                                          <p:attrName>ppt_y</p:attrName>
                                        </p:attrNameLst>
                                      </p:cBhvr>
                                      <p:rCtr x="0" y="-2431"/>
                                    </p:animMotion>
                                  </p:childTnLst>
                                </p:cTn>
                              </p:par>
                              <p:par>
                                <p:cTn id="15" presetID="10" presetClass="entr" presetSubtype="0" fill="hold" nodeType="withEffect">
                                  <p:stCondLst>
                                    <p:cond delay="7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42" presetClass="path" presetSubtype="0" decel="100000" fill="hold" nodeType="withEffect">
                                  <p:stCondLst>
                                    <p:cond delay="750"/>
                                  </p:stCondLst>
                                  <p:childTnLst>
                                    <p:animMotion origin="layout" path="M -2.29167E-6 0.04838 L -2.29167E-6 3.7037E-6 " pathEditMode="relative" rAng="0" ptsTypes="AA">
                                      <p:cBhvr>
                                        <p:cTn id="19" dur="1000" fill="hold"/>
                                        <p:tgtEl>
                                          <p:spTgt spid="12"/>
                                        </p:tgtEl>
                                        <p:attrNameLst>
                                          <p:attrName>ppt_x</p:attrName>
                                          <p:attrName>ppt_y</p:attrName>
                                        </p:attrNameLst>
                                      </p:cBhvr>
                                      <p:rCtr x="0" y="-2431"/>
                                    </p:animMotion>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6" presetClass="emph" presetSubtype="0" fill="hold" nodeType="withEffect">
                                  <p:stCondLst>
                                    <p:cond delay="0"/>
                                  </p:stCondLst>
                                  <p:childTnLst>
                                    <p:animScale>
                                      <p:cBhvr>
                                        <p:cTn id="24" dur="10" fill="hold"/>
                                        <p:tgtEl>
                                          <p:spTgt spid="18"/>
                                        </p:tgtEl>
                                      </p:cBhvr>
                                      <p:by x="150000" y="150000"/>
                                    </p:animScale>
                                  </p:childTnLst>
                                </p:cTn>
                              </p:par>
                              <p:par>
                                <p:cTn id="25" presetID="6" presetClass="emph" presetSubtype="0" decel="100000" fill="hold" nodeType="withEffect">
                                  <p:stCondLst>
                                    <p:cond delay="0"/>
                                  </p:stCondLst>
                                  <p:childTnLst>
                                    <p:animScale>
                                      <p:cBhvr>
                                        <p:cTn id="26" dur="1500" fill="hold"/>
                                        <p:tgtEl>
                                          <p:spTgt spid="18"/>
                                        </p:tgtEl>
                                      </p:cBhvr>
                                      <p:by x="66700" y="66700"/>
                                    </p:animScale>
                                  </p:childTnLst>
                                </p:cTn>
                              </p:par>
                              <p:par>
                                <p:cTn id="27" presetID="10" presetClass="entr" presetSubtype="0" fill="hold" nodeType="withEffect">
                                  <p:stCondLst>
                                    <p:cond delay="75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750"/>
                                        <p:tgtEl>
                                          <p:spTgt spid="4"/>
                                        </p:tgtEl>
                                      </p:cBhvr>
                                    </p:animEffect>
                                  </p:childTnLst>
                                </p:cTn>
                              </p:par>
                              <p:par>
                                <p:cTn id="30" presetID="6" presetClass="emph" presetSubtype="0" fill="hold" nodeType="withEffect">
                                  <p:stCondLst>
                                    <p:cond delay="750"/>
                                  </p:stCondLst>
                                  <p:childTnLst>
                                    <p:animScale>
                                      <p:cBhvr>
                                        <p:cTn id="31" dur="10" fill="hold"/>
                                        <p:tgtEl>
                                          <p:spTgt spid="4"/>
                                        </p:tgtEl>
                                      </p:cBhvr>
                                      <p:by x="66700" y="66700"/>
                                    </p:animScale>
                                  </p:childTnLst>
                                </p:cTn>
                              </p:par>
                              <p:par>
                                <p:cTn id="32" presetID="6" presetClass="emph" presetSubtype="0" decel="100000" fill="hold" nodeType="withEffect">
                                  <p:stCondLst>
                                    <p:cond delay="750"/>
                                  </p:stCondLst>
                                  <p:childTnLst>
                                    <p:animScale>
                                      <p:cBhvr>
                                        <p:cTn id="33" dur="1000" fill="hold"/>
                                        <p:tgtEl>
                                          <p:spTgt spid="4"/>
                                        </p:tgtEl>
                                      </p:cBhvr>
                                      <p:by x="150000" y="150000"/>
                                    </p:animScale>
                                  </p:childTnLst>
                                </p:cTn>
                              </p:par>
                              <p:par>
                                <p:cTn id="34" presetID="10" presetClass="entr" presetSubtype="0"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750"/>
                                        <p:tgtEl>
                                          <p:spTgt spid="9"/>
                                        </p:tgtEl>
                                      </p:cBhvr>
                                    </p:animEffect>
                                  </p:childTnLst>
                                </p:cTn>
                              </p:par>
                              <p:par>
                                <p:cTn id="37" presetID="6" presetClass="emph" presetSubtype="0" fill="hold" nodeType="withEffect">
                                  <p:stCondLst>
                                    <p:cond delay="1000"/>
                                  </p:stCondLst>
                                  <p:childTnLst>
                                    <p:animScale>
                                      <p:cBhvr>
                                        <p:cTn id="38" dur="10" fill="hold"/>
                                        <p:tgtEl>
                                          <p:spTgt spid="9"/>
                                        </p:tgtEl>
                                      </p:cBhvr>
                                      <p:by x="66700" y="66700"/>
                                    </p:animScale>
                                  </p:childTnLst>
                                </p:cTn>
                              </p:par>
                              <p:par>
                                <p:cTn id="39" presetID="6" presetClass="emph" presetSubtype="0" decel="100000" fill="hold" nodeType="withEffect">
                                  <p:stCondLst>
                                    <p:cond delay="1000"/>
                                  </p:stCondLst>
                                  <p:childTnLst>
                                    <p:animScale>
                                      <p:cBhvr>
                                        <p:cTn id="40" dur="1000" fill="hold"/>
                                        <p:tgtEl>
                                          <p:spTgt spid="9"/>
                                        </p:tgtEl>
                                      </p:cBhvr>
                                      <p:by x="150000" y="150000"/>
                                    </p:animScale>
                                  </p:childTnLst>
                                </p:cTn>
                              </p:par>
                              <p:par>
                                <p:cTn id="41" presetID="10" presetClass="entr" presetSubtype="0" fill="hold" nodeType="withEffect">
                                  <p:stCondLst>
                                    <p:cond delay="125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750"/>
                                        <p:tgtEl>
                                          <p:spTgt spid="14"/>
                                        </p:tgtEl>
                                      </p:cBhvr>
                                    </p:animEffect>
                                  </p:childTnLst>
                                </p:cTn>
                              </p:par>
                              <p:par>
                                <p:cTn id="44" presetID="6" presetClass="emph" presetSubtype="0" fill="hold" nodeType="withEffect">
                                  <p:stCondLst>
                                    <p:cond delay="1250"/>
                                  </p:stCondLst>
                                  <p:childTnLst>
                                    <p:animScale>
                                      <p:cBhvr>
                                        <p:cTn id="45" dur="10" fill="hold"/>
                                        <p:tgtEl>
                                          <p:spTgt spid="14"/>
                                        </p:tgtEl>
                                      </p:cBhvr>
                                      <p:by x="66700" y="66700"/>
                                    </p:animScale>
                                  </p:childTnLst>
                                </p:cTn>
                              </p:par>
                              <p:par>
                                <p:cTn id="46" presetID="6" presetClass="emph" presetSubtype="0" decel="100000" fill="hold" nodeType="withEffect">
                                  <p:stCondLst>
                                    <p:cond delay="1250"/>
                                  </p:stCondLst>
                                  <p:childTnLst>
                                    <p:animScale>
                                      <p:cBhvr>
                                        <p:cTn id="47" dur="1000" fill="hold"/>
                                        <p:tgtEl>
                                          <p:spTgt spid="14"/>
                                        </p:tgtEl>
                                      </p:cBhvr>
                                      <p:by x="150000" y="150000"/>
                                    </p:animScale>
                                  </p:childTnLst>
                                </p:cTn>
                              </p:par>
                              <p:par>
                                <p:cTn id="48" presetID="22" presetClass="entr" presetSubtype="4" fill="hold" nodeType="withEffect">
                                  <p:stCondLst>
                                    <p:cond delay="75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350"/>
                                        <p:tgtEl>
                                          <p:spTgt spid="26"/>
                                        </p:tgtEl>
                                      </p:cBhvr>
                                    </p:animEffect>
                                  </p:childTnLst>
                                </p:cTn>
                              </p:par>
                              <p:par>
                                <p:cTn id="51" presetID="22" presetClass="entr" presetSubtype="4" fill="hold" nodeType="withEffect">
                                  <p:stCondLst>
                                    <p:cond delay="1000"/>
                                  </p:stCondLst>
                                  <p:childTnLst>
                                    <p:set>
                                      <p:cBhvr>
                                        <p:cTn id="52" dur="1" fill="hold">
                                          <p:stCondLst>
                                            <p:cond delay="0"/>
                                          </p:stCondLst>
                                        </p:cTn>
                                        <p:tgtEl>
                                          <p:spTgt spid="70"/>
                                        </p:tgtEl>
                                        <p:attrNameLst>
                                          <p:attrName>style.visibility</p:attrName>
                                        </p:attrNameLst>
                                      </p:cBhvr>
                                      <p:to>
                                        <p:strVal val="visible"/>
                                      </p:to>
                                    </p:set>
                                    <p:animEffect transition="in" filter="wipe(down)">
                                      <p:cBhvr>
                                        <p:cTn id="53" dur="350"/>
                                        <p:tgtEl>
                                          <p:spTgt spid="70"/>
                                        </p:tgtEl>
                                      </p:cBhvr>
                                    </p:animEffect>
                                  </p:childTnLst>
                                </p:cTn>
                              </p:par>
                              <p:par>
                                <p:cTn id="54" presetID="22" presetClass="entr" presetSubtype="4" fill="hold" nodeType="withEffect">
                                  <p:stCondLst>
                                    <p:cond delay="1250"/>
                                  </p:stCondLst>
                                  <p:childTnLst>
                                    <p:set>
                                      <p:cBhvr>
                                        <p:cTn id="55" dur="1" fill="hold">
                                          <p:stCondLst>
                                            <p:cond delay="0"/>
                                          </p:stCondLst>
                                        </p:cTn>
                                        <p:tgtEl>
                                          <p:spTgt spid="74"/>
                                        </p:tgtEl>
                                        <p:attrNameLst>
                                          <p:attrName>style.visibility</p:attrName>
                                        </p:attrNameLst>
                                      </p:cBhvr>
                                      <p:to>
                                        <p:strVal val="visible"/>
                                      </p:to>
                                    </p:set>
                                    <p:animEffect transition="in" filter="wipe(down)">
                                      <p:cBhvr>
                                        <p:cTn id="56" dur="3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0A559520-9238-4A15-BFB2-2B0E75B7E1B2}"/>
              </a:ext>
            </a:extLst>
          </p:cNvPr>
          <p:cNvGrpSpPr/>
          <p:nvPr/>
        </p:nvGrpSpPr>
        <p:grpSpPr>
          <a:xfrm>
            <a:off x="881004" y="459423"/>
            <a:ext cx="4760931" cy="3988720"/>
            <a:chOff x="1097785" y="459423"/>
            <a:chExt cx="3971747" cy="3327540"/>
          </a:xfrm>
        </p:grpSpPr>
        <p:pic>
          <p:nvPicPr>
            <p:cNvPr id="7" name="Image 6" descr="Une image contenant personne, vert, sombre&#10;&#10;Description générée automatiquement">
              <a:extLst>
                <a:ext uri="{FF2B5EF4-FFF2-40B4-BE49-F238E27FC236}">
                  <a16:creationId xmlns:a16="http://schemas.microsoft.com/office/drawing/2014/main" id="{E9445EB8-20CA-49A2-B874-599B791BB944}"/>
                </a:ext>
              </a:extLst>
            </p:cNvPr>
            <p:cNvPicPr>
              <a:picLocks noChangeAspect="1"/>
            </p:cNvPicPr>
            <p:nvPr/>
          </p:nvPicPr>
          <p:blipFill>
            <a:blip r:embed="rId3" cstate="email">
              <a:alphaModFix amt="43000"/>
              <a:extLst>
                <a:ext uri="{28A0092B-C50C-407E-A947-70E740481C1C}">
                  <a14:useLocalDpi xmlns:a14="http://schemas.microsoft.com/office/drawing/2010/main"/>
                </a:ext>
              </a:extLst>
            </a:blip>
            <a:stretch>
              <a:fillRect/>
            </a:stretch>
          </p:blipFill>
          <p:spPr>
            <a:xfrm>
              <a:off x="1124056" y="459423"/>
              <a:ext cx="3598673" cy="3327540"/>
            </a:xfrm>
            <a:prstGeom prst="rect">
              <a:avLst/>
            </a:prstGeom>
          </p:spPr>
        </p:pic>
        <p:sp>
          <p:nvSpPr>
            <p:cNvPr id="61" name="Rectangle 60">
              <a:extLst>
                <a:ext uri="{FF2B5EF4-FFF2-40B4-BE49-F238E27FC236}">
                  <a16:creationId xmlns:a16="http://schemas.microsoft.com/office/drawing/2014/main" id="{AF133BAA-530A-470E-A891-DBB505D6CBDF}"/>
                </a:ext>
              </a:extLst>
            </p:cNvPr>
            <p:cNvSpPr/>
            <p:nvPr/>
          </p:nvSpPr>
          <p:spPr>
            <a:xfrm rot="16200000">
              <a:off x="2391341" y="406452"/>
              <a:ext cx="1384635" cy="3971747"/>
            </a:xfrm>
            <a:prstGeom prst="rect">
              <a:avLst/>
            </a:prstGeom>
            <a:gradFill>
              <a:gsLst>
                <a:gs pos="0">
                  <a:srgbClr val="000000"/>
                </a:gs>
                <a:gs pos="28000">
                  <a:srgbClr val="000000">
                    <a:alpha val="83000"/>
                  </a:srgbClr>
                </a:gs>
                <a:gs pos="91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ZoneTexte 5">
            <a:extLst>
              <a:ext uri="{FF2B5EF4-FFF2-40B4-BE49-F238E27FC236}">
                <a16:creationId xmlns:a16="http://schemas.microsoft.com/office/drawing/2014/main" id="{3F573DE5-1C69-4AF6-A8CC-88A4F0B479C7}"/>
              </a:ext>
            </a:extLst>
          </p:cNvPr>
          <p:cNvSpPr txBox="1"/>
          <p:nvPr/>
        </p:nvSpPr>
        <p:spPr>
          <a:xfrm>
            <a:off x="762571" y="3128496"/>
            <a:ext cx="4952430" cy="1268241"/>
          </a:xfrm>
          <a:prstGeom prst="rect">
            <a:avLst/>
          </a:prstGeom>
          <a:noFill/>
        </p:spPr>
        <p:txBody>
          <a:bodyPr wrap="square" lIns="0" tIns="0" rIns="0" bIns="0" rtlCol="0" anchor="t">
            <a:noAutofit/>
          </a:bodyPr>
          <a:lstStyle/>
          <a:p>
            <a:pPr marR="0" lvl="0" indent="0" fontAlgn="auto">
              <a:lnSpc>
                <a:spcPct val="120000"/>
              </a:lnSpc>
              <a:spcBef>
                <a:spcPts val="0"/>
              </a:spcBef>
              <a:spcAft>
                <a:spcPts val="600"/>
              </a:spcAft>
              <a:buClrTx/>
              <a:buSzTx/>
              <a:buFontTx/>
              <a:buNone/>
              <a:tabLst>
                <a:tab pos="3048000" algn="l"/>
              </a:tabLst>
              <a:defRPr/>
            </a:pPr>
            <a:r>
              <a:rPr lang="en-US" sz="1600" dirty="0">
                <a:solidFill>
                  <a:schemeClr val="bg1"/>
                </a:solidFill>
                <a:latin typeface="Urbane Demi Bold" panose="00000700000000000000" pitchFamily="2" charset="0"/>
              </a:rPr>
              <a:t>You have an appointment with a person you like.
</a:t>
            </a:r>
            <a:r>
              <a:rPr lang="en-US" sz="900" dirty="0">
                <a:solidFill>
                  <a:prstClr val="white">
                    <a:alpha val="80000"/>
                  </a:prstClr>
                </a:solidFill>
                <a:latin typeface="Urbane Light" panose="00000400000000000000" pitchFamily="50" charset="0"/>
              </a:rPr>
              <a:t>You imagine yourself together and it's been a little while that you try to convince yourself to take the first step. This step is taken and you want to preserve this moment! You never know, maybe she really is the woman of your life.</a:t>
            </a:r>
            <a:endParaRPr lang="fr-FR" sz="900" dirty="0">
              <a:solidFill>
                <a:prstClr val="white">
                  <a:alpha val="80000"/>
                </a:prstClr>
              </a:solidFill>
              <a:latin typeface="Urbane Light" panose="00000400000000000000" pitchFamily="50" charset="0"/>
            </a:endParaRPr>
          </a:p>
        </p:txBody>
      </p:sp>
      <p:sp>
        <p:nvSpPr>
          <p:cNvPr id="16" name="ZoneTexte 15">
            <a:extLst>
              <a:ext uri="{FF2B5EF4-FFF2-40B4-BE49-F238E27FC236}">
                <a16:creationId xmlns:a16="http://schemas.microsoft.com/office/drawing/2014/main" id="{BB439CDD-6F7B-491D-927B-4932E7F3004F}"/>
              </a:ext>
            </a:extLst>
          </p:cNvPr>
          <p:cNvSpPr txBox="1"/>
          <p:nvPr/>
        </p:nvSpPr>
        <p:spPr>
          <a:xfrm>
            <a:off x="748013" y="4579995"/>
            <a:ext cx="2778287" cy="212411"/>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fr-FR" sz="1000" dirty="0">
                <a:solidFill>
                  <a:srgbClr val="00FF72"/>
                </a:solidFill>
                <a:latin typeface="Urbane Medium" panose="00000600000000000000" pitchFamily="2" charset="0"/>
              </a:rPr>
              <a:t>Timeline: </a:t>
            </a:r>
            <a:r>
              <a:rPr lang="fr-FR" sz="1000" dirty="0" err="1">
                <a:solidFill>
                  <a:srgbClr val="00FF72"/>
                </a:solidFill>
                <a:latin typeface="Urbane Medium" panose="00000600000000000000" pitchFamily="2" charset="0"/>
              </a:rPr>
              <a:t>My</a:t>
            </a:r>
            <a:r>
              <a:rPr lang="fr-FR" sz="1000" dirty="0">
                <a:solidFill>
                  <a:srgbClr val="00FF72"/>
                </a:solidFill>
                <a:latin typeface="Urbane Medium" panose="00000600000000000000" pitchFamily="2" charset="0"/>
              </a:rPr>
              <a:t> couple
</a:t>
            </a:r>
            <a:endParaRPr kumimoji="0" lang="fr-FR" sz="1000" b="0" i="0" u="none" strike="noStrike" kern="1200" cap="none" spc="0" normalizeH="0" baseline="0" noProof="0" dirty="0">
              <a:ln>
                <a:noFill/>
              </a:ln>
              <a:solidFill>
                <a:srgbClr val="00FF72"/>
              </a:solidFill>
              <a:effectLst/>
              <a:uLnTx/>
              <a:uFillTx/>
              <a:latin typeface="Urbane Light" panose="00000400000000000000" pitchFamily="50" charset="0"/>
              <a:ea typeface="+mn-ea"/>
              <a:cs typeface="+mn-cs"/>
            </a:endParaRPr>
          </a:p>
        </p:txBody>
      </p:sp>
      <p:grpSp>
        <p:nvGrpSpPr>
          <p:cNvPr id="20" name="Groupe 19">
            <a:extLst>
              <a:ext uri="{FF2B5EF4-FFF2-40B4-BE49-F238E27FC236}">
                <a16:creationId xmlns:a16="http://schemas.microsoft.com/office/drawing/2014/main" id="{335A802E-EB21-40E0-8AF0-8EA199A99E7E}"/>
              </a:ext>
            </a:extLst>
          </p:cNvPr>
          <p:cNvGrpSpPr/>
          <p:nvPr/>
        </p:nvGrpSpPr>
        <p:grpSpPr>
          <a:xfrm>
            <a:off x="4640626" y="4585302"/>
            <a:ext cx="672616" cy="197263"/>
            <a:chOff x="4640626" y="4653882"/>
            <a:chExt cx="672616" cy="197263"/>
          </a:xfrm>
        </p:grpSpPr>
        <p:sp>
          <p:nvSpPr>
            <p:cNvPr id="8" name="ZoneTexte 7">
              <a:extLst>
                <a:ext uri="{FF2B5EF4-FFF2-40B4-BE49-F238E27FC236}">
                  <a16:creationId xmlns:a16="http://schemas.microsoft.com/office/drawing/2014/main" id="{5373F90E-F844-44BC-B366-339B26DD0A3D}"/>
                </a:ext>
              </a:extLst>
            </p:cNvPr>
            <p:cNvSpPr txBox="1"/>
            <p:nvPr/>
          </p:nvSpPr>
          <p:spPr>
            <a:xfrm>
              <a:off x="4836736" y="4653882"/>
              <a:ext cx="476506" cy="187629"/>
            </a:xfrm>
            <a:prstGeom prst="rect">
              <a:avLst/>
            </a:prstGeom>
            <a:noFill/>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1200"/>
                </a:spcAft>
                <a:buClrTx/>
                <a:buSzTx/>
                <a:buFontTx/>
                <a:buNone/>
                <a:tabLst>
                  <a:tab pos="3048000" algn="l"/>
                </a:tabLst>
                <a:defRPr/>
              </a:pPr>
              <a:r>
                <a:rPr kumimoji="0" lang="fr-FR" sz="10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User 1</a:t>
              </a:r>
              <a:endParaRPr kumimoji="0" lang="fr-FR" sz="10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pic>
          <p:nvPicPr>
            <p:cNvPr id="3" name="Image 2" descr="Une image contenant flou, silhouette&#10;&#10;Description générée automatiquement">
              <a:extLst>
                <a:ext uri="{FF2B5EF4-FFF2-40B4-BE49-F238E27FC236}">
                  <a16:creationId xmlns:a16="http://schemas.microsoft.com/office/drawing/2014/main" id="{81750B36-A0E6-4A99-A98D-3A4F9BF2E7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4370" t="1" r="24370" b="-1"/>
            <a:stretch/>
          </p:blipFill>
          <p:spPr>
            <a:xfrm>
              <a:off x="4640626" y="4684852"/>
              <a:ext cx="140876" cy="166293"/>
            </a:xfrm>
            <a:prstGeom prst="rect">
              <a:avLst/>
            </a:prstGeom>
          </p:spPr>
        </p:pic>
      </p:grpSp>
      <p:grpSp>
        <p:nvGrpSpPr>
          <p:cNvPr id="17" name="Groupe 16">
            <a:extLst>
              <a:ext uri="{FF2B5EF4-FFF2-40B4-BE49-F238E27FC236}">
                <a16:creationId xmlns:a16="http://schemas.microsoft.com/office/drawing/2014/main" id="{F28F17FD-3026-4B13-9B33-5091855581B4}"/>
              </a:ext>
            </a:extLst>
          </p:cNvPr>
          <p:cNvGrpSpPr/>
          <p:nvPr/>
        </p:nvGrpSpPr>
        <p:grpSpPr>
          <a:xfrm>
            <a:off x="744868" y="5053407"/>
            <a:ext cx="1301739" cy="715116"/>
            <a:chOff x="744868" y="5053407"/>
            <a:chExt cx="1301739" cy="715116"/>
          </a:xfrm>
        </p:grpSpPr>
        <p:sp>
          <p:nvSpPr>
            <p:cNvPr id="13" name="Rectangle : avec coin rogné 12">
              <a:extLst>
                <a:ext uri="{FF2B5EF4-FFF2-40B4-BE49-F238E27FC236}">
                  <a16:creationId xmlns:a16="http://schemas.microsoft.com/office/drawing/2014/main" id="{89DADF1C-48D7-4BD7-AD63-937FDE318DC1}"/>
                </a:ext>
              </a:extLst>
            </p:cNvPr>
            <p:cNvSpPr/>
            <p:nvPr/>
          </p:nvSpPr>
          <p:spPr>
            <a:xfrm>
              <a:off x="744868" y="5053407"/>
              <a:ext cx="1301739" cy="715116"/>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ZoneTexte 9">
              <a:extLst>
                <a:ext uri="{FF2B5EF4-FFF2-40B4-BE49-F238E27FC236}">
                  <a16:creationId xmlns:a16="http://schemas.microsoft.com/office/drawing/2014/main" id="{221BF520-C42C-49FA-AF6F-7730F88A9809}"/>
                </a:ext>
              </a:extLst>
            </p:cNvPr>
            <p:cNvSpPr txBox="1"/>
            <p:nvPr/>
          </p:nvSpPr>
          <p:spPr>
            <a:xfrm>
              <a:off x="910925" y="5183570"/>
              <a:ext cx="974852" cy="457169"/>
            </a:xfrm>
            <a:prstGeom prst="rect">
              <a:avLst/>
            </a:prstGeom>
            <a:noFill/>
          </p:spPr>
          <p:txBody>
            <a:bodyPr wrap="square" lIns="0" tIns="0" rIns="0" bIns="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8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Moment 1 </a:t>
              </a:r>
            </a:p>
            <a:p>
              <a:pPr lvl="0">
                <a:lnSpc>
                  <a:spcPct val="110000"/>
                </a:lnSpc>
                <a:spcAft>
                  <a:spcPts val="600"/>
                </a:spcAft>
                <a:tabLst>
                  <a:tab pos="3048000" algn="l"/>
                </a:tabLst>
                <a:defRPr/>
              </a:pPr>
              <a:r>
                <a:rPr lang="en-US" sz="700" dirty="0">
                  <a:solidFill>
                    <a:prstClr val="white"/>
                  </a:solidFill>
                  <a:latin typeface="Urbane Light" panose="00000400000000000000" pitchFamily="50" charset="0"/>
                </a:rPr>
                <a:t>My first date with Isabelle 
</a:t>
              </a:r>
              <a:endParaRPr kumimoji="0" lang="fr-FR" sz="7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grpSp>
      <p:grpSp>
        <p:nvGrpSpPr>
          <p:cNvPr id="18" name="Groupe 17">
            <a:extLst>
              <a:ext uri="{FF2B5EF4-FFF2-40B4-BE49-F238E27FC236}">
                <a16:creationId xmlns:a16="http://schemas.microsoft.com/office/drawing/2014/main" id="{A25C3BD4-DF05-401E-B7CA-F881593FFF42}"/>
              </a:ext>
            </a:extLst>
          </p:cNvPr>
          <p:cNvGrpSpPr/>
          <p:nvPr/>
        </p:nvGrpSpPr>
        <p:grpSpPr>
          <a:xfrm>
            <a:off x="2348133" y="5053407"/>
            <a:ext cx="1301739" cy="715116"/>
            <a:chOff x="2348133" y="5053407"/>
            <a:chExt cx="1301739" cy="715116"/>
          </a:xfrm>
        </p:grpSpPr>
        <p:sp>
          <p:nvSpPr>
            <p:cNvPr id="14" name="Rectangle : avec coin rogné 13">
              <a:extLst>
                <a:ext uri="{FF2B5EF4-FFF2-40B4-BE49-F238E27FC236}">
                  <a16:creationId xmlns:a16="http://schemas.microsoft.com/office/drawing/2014/main" id="{7AF3C449-BD27-4915-B8C9-849323B943AF}"/>
                </a:ext>
              </a:extLst>
            </p:cNvPr>
            <p:cNvSpPr/>
            <p:nvPr/>
          </p:nvSpPr>
          <p:spPr>
            <a:xfrm>
              <a:off x="2348133" y="5053407"/>
              <a:ext cx="1301739" cy="715116"/>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ZoneTexte 10">
              <a:extLst>
                <a:ext uri="{FF2B5EF4-FFF2-40B4-BE49-F238E27FC236}">
                  <a16:creationId xmlns:a16="http://schemas.microsoft.com/office/drawing/2014/main" id="{ECCC9219-E8F6-42D1-B317-DDF73CDADFA2}"/>
                </a:ext>
              </a:extLst>
            </p:cNvPr>
            <p:cNvSpPr txBox="1"/>
            <p:nvPr/>
          </p:nvSpPr>
          <p:spPr>
            <a:xfrm>
              <a:off x="2514188" y="5183570"/>
              <a:ext cx="1011862" cy="406922"/>
            </a:xfrm>
            <a:prstGeom prst="rect">
              <a:avLst/>
            </a:prstGeom>
            <a:noFill/>
          </p:spPr>
          <p:txBody>
            <a:bodyPr wrap="square" lIns="0" tIns="0" rIns="0" bIns="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8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Moment 2 </a:t>
              </a:r>
            </a:p>
            <a:p>
              <a:pPr lvl="0">
                <a:lnSpc>
                  <a:spcPct val="110000"/>
                </a:lnSpc>
                <a:spcAft>
                  <a:spcPts val="600"/>
                </a:spcAft>
                <a:tabLst>
                  <a:tab pos="3048000" algn="l"/>
                </a:tabLst>
                <a:defRPr/>
              </a:pPr>
              <a:r>
                <a:rPr lang="en-US" sz="700" dirty="0">
                  <a:solidFill>
                    <a:prstClr val="white"/>
                  </a:solidFill>
                  <a:latin typeface="Urbane Light" panose="00000400000000000000" pitchFamily="50" charset="0"/>
                </a:rPr>
                <a:t>Our second date, at the movie
</a:t>
              </a:r>
              <a:endParaRPr kumimoji="0" lang="fr-FR" sz="7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grpSp>
      <p:grpSp>
        <p:nvGrpSpPr>
          <p:cNvPr id="19" name="Groupe 18">
            <a:extLst>
              <a:ext uri="{FF2B5EF4-FFF2-40B4-BE49-F238E27FC236}">
                <a16:creationId xmlns:a16="http://schemas.microsoft.com/office/drawing/2014/main" id="{B3D094A0-CE63-4155-BBF6-3160A39A90BF}"/>
              </a:ext>
            </a:extLst>
          </p:cNvPr>
          <p:cNvGrpSpPr/>
          <p:nvPr/>
        </p:nvGrpSpPr>
        <p:grpSpPr>
          <a:xfrm>
            <a:off x="3944221" y="5053407"/>
            <a:ext cx="1301739" cy="715116"/>
            <a:chOff x="3944221" y="5053407"/>
            <a:chExt cx="1301739" cy="715116"/>
          </a:xfrm>
        </p:grpSpPr>
        <p:sp>
          <p:nvSpPr>
            <p:cNvPr id="15" name="Rectangle : avec coin rogné 14">
              <a:extLst>
                <a:ext uri="{FF2B5EF4-FFF2-40B4-BE49-F238E27FC236}">
                  <a16:creationId xmlns:a16="http://schemas.microsoft.com/office/drawing/2014/main" id="{44E9525F-F468-4907-8809-56C80A53EC08}"/>
                </a:ext>
              </a:extLst>
            </p:cNvPr>
            <p:cNvSpPr/>
            <p:nvPr/>
          </p:nvSpPr>
          <p:spPr>
            <a:xfrm>
              <a:off x="3944221" y="5053407"/>
              <a:ext cx="1301739" cy="715116"/>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oneTexte 11">
              <a:extLst>
                <a:ext uri="{FF2B5EF4-FFF2-40B4-BE49-F238E27FC236}">
                  <a16:creationId xmlns:a16="http://schemas.microsoft.com/office/drawing/2014/main" id="{739FA7E1-6A33-4087-A211-87D5F5B8EAA8}"/>
                </a:ext>
              </a:extLst>
            </p:cNvPr>
            <p:cNvSpPr txBox="1"/>
            <p:nvPr/>
          </p:nvSpPr>
          <p:spPr>
            <a:xfrm>
              <a:off x="4110279" y="5183570"/>
              <a:ext cx="1026800" cy="402647"/>
            </a:xfrm>
            <a:prstGeom prst="rect">
              <a:avLst/>
            </a:prstGeom>
            <a:noFill/>
          </p:spPr>
          <p:txBody>
            <a:bodyPr wrap="square" lIns="0" tIns="0" rIns="0" bIns="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8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Moment 3</a:t>
              </a:r>
            </a:p>
            <a:p>
              <a:pPr lvl="0">
                <a:lnSpc>
                  <a:spcPct val="110000"/>
                </a:lnSpc>
                <a:spcAft>
                  <a:spcPts val="600"/>
                </a:spcAft>
                <a:tabLst>
                  <a:tab pos="3048000" algn="l"/>
                </a:tabLst>
                <a:defRPr/>
              </a:pPr>
              <a:r>
                <a:rPr lang="en-US" sz="700" dirty="0">
                  <a:solidFill>
                    <a:prstClr val="white"/>
                  </a:solidFill>
                  <a:latin typeface="Urbane Light" panose="00000400000000000000" pitchFamily="50" charset="0"/>
                </a:rPr>
                <a:t>Isabelle introduces me to her parents 
</a:t>
              </a:r>
              <a:endParaRPr kumimoji="0" lang="fr-FR" sz="7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grpSp>
      <p:pic>
        <p:nvPicPr>
          <p:cNvPr id="35" name="Image 34" descr="Une image contenant sombre, ciel nocturne&#10;&#10;Description générée automatiquement">
            <a:extLst>
              <a:ext uri="{FF2B5EF4-FFF2-40B4-BE49-F238E27FC236}">
                <a16:creationId xmlns:a16="http://schemas.microsoft.com/office/drawing/2014/main" id="{F4B005A8-8BEA-4B8C-90E2-973BF42F1DD2}"/>
              </a:ext>
            </a:extLst>
          </p:cNvPr>
          <p:cNvPicPr>
            <a:picLocks noChangeAspect="1"/>
          </p:cNvPicPr>
          <p:nvPr/>
        </p:nvPicPr>
        <p:blipFill>
          <a:blip r:embed="rId5" cstate="email">
            <a:alphaModFix amt="90000"/>
            <a:extLst>
              <a:ext uri="{28A0092B-C50C-407E-A947-70E740481C1C}">
                <a14:useLocalDpi xmlns:a14="http://schemas.microsoft.com/office/drawing/2010/main"/>
              </a:ext>
            </a:extLst>
          </a:blip>
          <a:stretch>
            <a:fillRect/>
          </a:stretch>
        </p:blipFill>
        <p:spPr>
          <a:xfrm>
            <a:off x="6385622" y="-556260"/>
            <a:ext cx="5806378" cy="4953000"/>
          </a:xfrm>
          <a:prstGeom prst="rect">
            <a:avLst/>
          </a:prstGeom>
        </p:spPr>
      </p:pic>
      <p:sp>
        <p:nvSpPr>
          <p:cNvPr id="204" name="ZoneTexte 203">
            <a:extLst>
              <a:ext uri="{FF2B5EF4-FFF2-40B4-BE49-F238E27FC236}">
                <a16:creationId xmlns:a16="http://schemas.microsoft.com/office/drawing/2014/main" id="{F4FACBAE-1FE9-4054-8EB9-3A0D97179916}"/>
              </a:ext>
            </a:extLst>
          </p:cNvPr>
          <p:cNvSpPr txBox="1"/>
          <p:nvPr/>
        </p:nvSpPr>
        <p:spPr>
          <a:xfrm>
            <a:off x="6595477" y="3128496"/>
            <a:ext cx="4666798" cy="1186839"/>
          </a:xfrm>
          <a:prstGeom prst="rect">
            <a:avLst/>
          </a:prstGeom>
          <a:noFill/>
        </p:spPr>
        <p:txBody>
          <a:bodyPr wrap="square" lIns="0" tIns="0" rIns="0" bIns="0" rtlCol="0" anchor="t">
            <a:noAutofit/>
          </a:bodyPr>
          <a:lstStyle/>
          <a:p>
            <a:pPr>
              <a:lnSpc>
                <a:spcPct val="120000"/>
              </a:lnSpc>
              <a:spcAft>
                <a:spcPts val="600"/>
              </a:spcAft>
              <a:tabLst>
                <a:tab pos="3048000" algn="l"/>
              </a:tabLst>
              <a:defRPr/>
            </a:pPr>
            <a:r>
              <a:rPr lang="en-US" sz="1600" dirty="0">
                <a:solidFill>
                  <a:schemeClr val="bg1"/>
                </a:solidFill>
                <a:latin typeface="Urbane Demi Bold" panose="00000700000000000000" pitchFamily="2" charset="0"/>
              </a:rPr>
              <a:t>You are a professional streamer/player.
</a:t>
            </a:r>
            <a:r>
              <a:rPr lang="en-US" sz="900" dirty="0">
                <a:solidFill>
                  <a:prstClr val="white">
                    <a:alpha val="80000"/>
                  </a:prstClr>
                </a:solidFill>
                <a:latin typeface="Urbane Light" panose="00000400000000000000" pitchFamily="50" charset="0"/>
              </a:rPr>
              <a:t>You are a professional streamer/player, you play an epic game of your favorite game. Your community followed you live throughout your game. Some moments were incredibly well done. You can take these moments in the app, convert them to NFT and offer them to your community of fans!</a:t>
            </a:r>
            <a:endParaRPr lang="fr-FR" sz="900" dirty="0">
              <a:solidFill>
                <a:prstClr val="white">
                  <a:alpha val="80000"/>
                </a:prstClr>
              </a:solidFill>
              <a:latin typeface="Urbane Light" panose="00000400000000000000" pitchFamily="50" charset="0"/>
            </a:endParaRPr>
          </a:p>
        </p:txBody>
      </p:sp>
      <p:sp>
        <p:nvSpPr>
          <p:cNvPr id="206" name="ZoneTexte 205">
            <a:extLst>
              <a:ext uri="{FF2B5EF4-FFF2-40B4-BE49-F238E27FC236}">
                <a16:creationId xmlns:a16="http://schemas.microsoft.com/office/drawing/2014/main" id="{25D98D86-50FA-4995-BFC0-B586E70AD3B9}"/>
              </a:ext>
            </a:extLst>
          </p:cNvPr>
          <p:cNvSpPr txBox="1"/>
          <p:nvPr/>
        </p:nvSpPr>
        <p:spPr>
          <a:xfrm>
            <a:off x="6597868" y="4964003"/>
            <a:ext cx="2942513" cy="213983"/>
          </a:xfrm>
          <a:prstGeom prst="rect">
            <a:avLst/>
          </a:prstGeom>
          <a:noFill/>
        </p:spPr>
        <p:txBody>
          <a:bodyPr wrap="square" lIns="0" tIns="0" rIns="0" bIns="0" rtlCol="0" anchor="t">
            <a:noAutofit/>
          </a:bodyPr>
          <a:lstStyle/>
          <a:p>
            <a:pPr lvl="0">
              <a:lnSpc>
                <a:spcPct val="130000"/>
              </a:lnSpc>
              <a:spcAft>
                <a:spcPts val="1200"/>
              </a:spcAft>
              <a:tabLst>
                <a:tab pos="3048000" algn="l"/>
              </a:tabLst>
              <a:defRPr/>
            </a:pPr>
            <a:r>
              <a:rPr lang="en-US" sz="1000" dirty="0">
                <a:solidFill>
                  <a:srgbClr val="00FF72"/>
                </a:solidFill>
                <a:latin typeface="Urbane Medium" panose="00000600000000000000" pitchFamily="2" charset="0"/>
              </a:rPr>
              <a:t>Timeline: Life stream: Counter Strike</a:t>
            </a:r>
            <a:endParaRPr kumimoji="0" lang="fr-FR" sz="1000" b="0" i="0" u="none" strike="noStrike" kern="1200" cap="none" spc="0" normalizeH="0" baseline="0" noProof="0" dirty="0">
              <a:ln>
                <a:noFill/>
              </a:ln>
              <a:solidFill>
                <a:srgbClr val="00FF72"/>
              </a:solidFill>
              <a:effectLst/>
              <a:uLnTx/>
              <a:uFillTx/>
              <a:latin typeface="Urbane Light" panose="00000400000000000000" pitchFamily="50" charset="0"/>
              <a:ea typeface="+mn-ea"/>
              <a:cs typeface="+mn-cs"/>
            </a:endParaRPr>
          </a:p>
        </p:txBody>
      </p:sp>
      <p:grpSp>
        <p:nvGrpSpPr>
          <p:cNvPr id="2" name="Groupe 1">
            <a:extLst>
              <a:ext uri="{FF2B5EF4-FFF2-40B4-BE49-F238E27FC236}">
                <a16:creationId xmlns:a16="http://schemas.microsoft.com/office/drawing/2014/main" id="{74AC343C-7F34-45CC-B03B-1D03C8C9CC6F}"/>
              </a:ext>
            </a:extLst>
          </p:cNvPr>
          <p:cNvGrpSpPr/>
          <p:nvPr/>
        </p:nvGrpSpPr>
        <p:grpSpPr>
          <a:xfrm>
            <a:off x="10055392" y="4950093"/>
            <a:ext cx="1130618" cy="199520"/>
            <a:chOff x="10055392" y="4957713"/>
            <a:chExt cx="1130618" cy="199520"/>
          </a:xfrm>
        </p:grpSpPr>
        <p:sp>
          <p:nvSpPr>
            <p:cNvPr id="205" name="ZoneTexte 204">
              <a:extLst>
                <a:ext uri="{FF2B5EF4-FFF2-40B4-BE49-F238E27FC236}">
                  <a16:creationId xmlns:a16="http://schemas.microsoft.com/office/drawing/2014/main" id="{44D707F5-72C1-4E53-8D94-D34BBD587F24}"/>
                </a:ext>
              </a:extLst>
            </p:cNvPr>
            <p:cNvSpPr txBox="1"/>
            <p:nvPr/>
          </p:nvSpPr>
          <p:spPr>
            <a:xfrm>
              <a:off x="10251914" y="4957713"/>
              <a:ext cx="934096" cy="187630"/>
            </a:xfrm>
            <a:prstGeom prst="rect">
              <a:avLst/>
            </a:prstGeom>
            <a:noFill/>
          </p:spPr>
          <p:txBody>
            <a:bodyPr wrap="square" lIns="0" tIns="0" rIns="0" bIns="0" rtlCol="0" anchor="t">
              <a:noAutofit/>
            </a:bodyPr>
            <a:lstStyle/>
            <a:p>
              <a:pPr marL="0" marR="0" lvl="0" indent="0" algn="l" defTabSz="914400" rtl="0" eaLnBrk="1" fontAlgn="auto" latinLnBrk="0" hangingPunct="1">
                <a:lnSpc>
                  <a:spcPct val="130000"/>
                </a:lnSpc>
                <a:spcBef>
                  <a:spcPts val="0"/>
                </a:spcBef>
                <a:spcAft>
                  <a:spcPts val="1200"/>
                </a:spcAft>
                <a:buClrTx/>
                <a:buSzTx/>
                <a:buFontTx/>
                <a:buNone/>
                <a:tabLst>
                  <a:tab pos="3048000" algn="l"/>
                </a:tabLst>
                <a:defRPr/>
              </a:pPr>
              <a:r>
                <a:rPr kumimoji="0" lang="fr-FR" sz="1000" b="0" i="0" u="none" strike="noStrike" kern="1200" cap="none" spc="0" normalizeH="0" baseline="0" noProof="0" dirty="0">
                  <a:ln>
                    <a:noFill/>
                  </a:ln>
                  <a:solidFill>
                    <a:prstClr val="white"/>
                  </a:solidFill>
                  <a:effectLst/>
                  <a:uLnTx/>
                  <a:uFillTx/>
                  <a:latin typeface="Urbane Medium" panose="00000600000000000000" pitchFamily="2" charset="0"/>
                  <a:ea typeface="+mn-ea"/>
                  <a:cs typeface="+mn-cs"/>
                </a:rPr>
                <a:t>Streamer Pro</a:t>
              </a:r>
              <a:endParaRPr kumimoji="0" lang="fr-FR" sz="10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pic>
          <p:nvPicPr>
            <p:cNvPr id="207" name="Image 206" descr="Une image contenant flou, silhouette&#10;&#10;Description générée automatiquement">
              <a:extLst>
                <a:ext uri="{FF2B5EF4-FFF2-40B4-BE49-F238E27FC236}">
                  <a16:creationId xmlns:a16="http://schemas.microsoft.com/office/drawing/2014/main" id="{A49F1E7F-4825-40E5-9C81-C599E01D18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4370" t="1" r="24370" b="-1"/>
            <a:stretch/>
          </p:blipFill>
          <p:spPr>
            <a:xfrm>
              <a:off x="10055392" y="4990940"/>
              <a:ext cx="140876" cy="166293"/>
            </a:xfrm>
            <a:prstGeom prst="rect">
              <a:avLst/>
            </a:prstGeom>
          </p:spPr>
        </p:pic>
      </p:grpSp>
      <p:grpSp>
        <p:nvGrpSpPr>
          <p:cNvPr id="21" name="Groupe 20">
            <a:extLst>
              <a:ext uri="{FF2B5EF4-FFF2-40B4-BE49-F238E27FC236}">
                <a16:creationId xmlns:a16="http://schemas.microsoft.com/office/drawing/2014/main" id="{4FFD9548-66A3-4EE5-96B5-3C57F20906AF}"/>
              </a:ext>
            </a:extLst>
          </p:cNvPr>
          <p:cNvGrpSpPr/>
          <p:nvPr/>
        </p:nvGrpSpPr>
        <p:grpSpPr>
          <a:xfrm>
            <a:off x="6577773" y="5428937"/>
            <a:ext cx="1301739" cy="715116"/>
            <a:chOff x="6577773" y="5428937"/>
            <a:chExt cx="1301739" cy="715116"/>
          </a:xfrm>
        </p:grpSpPr>
        <p:sp>
          <p:nvSpPr>
            <p:cNvPr id="208" name="Rectangle : avec coin rogné 207">
              <a:extLst>
                <a:ext uri="{FF2B5EF4-FFF2-40B4-BE49-F238E27FC236}">
                  <a16:creationId xmlns:a16="http://schemas.microsoft.com/office/drawing/2014/main" id="{4E07A2F4-6032-4C44-B3BE-D2D52DCB3AAC}"/>
                </a:ext>
              </a:extLst>
            </p:cNvPr>
            <p:cNvSpPr/>
            <p:nvPr/>
          </p:nvSpPr>
          <p:spPr>
            <a:xfrm>
              <a:off x="6577773" y="5428937"/>
              <a:ext cx="1301739" cy="715116"/>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ZoneTexte 208">
              <a:extLst>
                <a:ext uri="{FF2B5EF4-FFF2-40B4-BE49-F238E27FC236}">
                  <a16:creationId xmlns:a16="http://schemas.microsoft.com/office/drawing/2014/main" id="{56E09934-FB08-4BB3-A387-72F1F4CA5A01}"/>
                </a:ext>
              </a:extLst>
            </p:cNvPr>
            <p:cNvSpPr txBox="1"/>
            <p:nvPr/>
          </p:nvSpPr>
          <p:spPr>
            <a:xfrm>
              <a:off x="6770883" y="5578755"/>
              <a:ext cx="727687" cy="399772"/>
            </a:xfrm>
            <a:prstGeom prst="rect">
              <a:avLst/>
            </a:prstGeom>
            <a:noFill/>
          </p:spPr>
          <p:txBody>
            <a:bodyPr wrap="square" lIns="0" tIns="0" rIns="0" bIns="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8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Moment 1 </a:t>
              </a:r>
            </a:p>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700" b="0" i="0" u="none" strike="noStrike" kern="1200" cap="none" spc="0" normalizeH="0" baseline="0" noProof="0" dirty="0" err="1">
                  <a:ln>
                    <a:noFill/>
                  </a:ln>
                  <a:solidFill>
                    <a:prstClr val="white"/>
                  </a:solidFill>
                  <a:effectLst/>
                  <a:uLnTx/>
                  <a:uFillTx/>
                  <a:latin typeface="Urbane Light" panose="00000400000000000000" pitchFamily="50" charset="0"/>
                  <a:ea typeface="+mn-ea"/>
                  <a:cs typeface="+mn-cs"/>
                </a:rPr>
                <a:t>Unlikely</a:t>
              </a:r>
              <a:r>
                <a:rPr kumimoji="0" lang="fr-FR" sz="7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rPr>
                <a:t> </a:t>
              </a:r>
              <a:r>
                <a:rPr lang="fr-FR" sz="700" dirty="0">
                  <a:solidFill>
                    <a:prstClr val="white"/>
                  </a:solidFill>
                  <a:latin typeface="Urbane Light" panose="00000400000000000000" pitchFamily="50" charset="0"/>
                </a:rPr>
                <a:t>h</a:t>
              </a:r>
              <a:r>
                <a:rPr kumimoji="0" lang="fr-FR" sz="700" b="0" i="0" u="none" strike="noStrike" kern="1200" cap="none" spc="0" normalizeH="0" baseline="0" noProof="0" dirty="0" err="1">
                  <a:ln>
                    <a:noFill/>
                  </a:ln>
                  <a:solidFill>
                    <a:prstClr val="white"/>
                  </a:solidFill>
                  <a:effectLst/>
                  <a:uLnTx/>
                  <a:uFillTx/>
                  <a:latin typeface="Urbane Light" panose="00000400000000000000" pitchFamily="50" charset="0"/>
                  <a:ea typeface="+mn-ea"/>
                  <a:cs typeface="+mn-cs"/>
                </a:rPr>
                <a:t>eadshot</a:t>
              </a:r>
              <a:endParaRPr kumimoji="0" lang="fr-FR" sz="7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grpSp>
      <p:grpSp>
        <p:nvGrpSpPr>
          <p:cNvPr id="22" name="Groupe 21">
            <a:extLst>
              <a:ext uri="{FF2B5EF4-FFF2-40B4-BE49-F238E27FC236}">
                <a16:creationId xmlns:a16="http://schemas.microsoft.com/office/drawing/2014/main" id="{1E9691B7-4297-404C-808D-FB67391F6DF3}"/>
              </a:ext>
            </a:extLst>
          </p:cNvPr>
          <p:cNvGrpSpPr/>
          <p:nvPr/>
        </p:nvGrpSpPr>
        <p:grpSpPr>
          <a:xfrm>
            <a:off x="8173860" y="5428937"/>
            <a:ext cx="1301739" cy="715116"/>
            <a:chOff x="8173860" y="5428937"/>
            <a:chExt cx="1301739" cy="715116"/>
          </a:xfrm>
        </p:grpSpPr>
        <p:sp>
          <p:nvSpPr>
            <p:cNvPr id="210" name="Rectangle : avec coin rogné 209">
              <a:extLst>
                <a:ext uri="{FF2B5EF4-FFF2-40B4-BE49-F238E27FC236}">
                  <a16:creationId xmlns:a16="http://schemas.microsoft.com/office/drawing/2014/main" id="{A50F0DBA-D3C0-46A5-96A8-944540F98F3C}"/>
                </a:ext>
              </a:extLst>
            </p:cNvPr>
            <p:cNvSpPr/>
            <p:nvPr/>
          </p:nvSpPr>
          <p:spPr>
            <a:xfrm>
              <a:off x="8173860" y="5428937"/>
              <a:ext cx="1301739" cy="715116"/>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ZoneTexte 210">
              <a:extLst>
                <a:ext uri="{FF2B5EF4-FFF2-40B4-BE49-F238E27FC236}">
                  <a16:creationId xmlns:a16="http://schemas.microsoft.com/office/drawing/2014/main" id="{90A9F7A9-7D64-403C-BEA8-CB298A408BB9}"/>
                </a:ext>
              </a:extLst>
            </p:cNvPr>
            <p:cNvSpPr txBox="1"/>
            <p:nvPr/>
          </p:nvSpPr>
          <p:spPr>
            <a:xfrm>
              <a:off x="8366969" y="5578755"/>
              <a:ext cx="829756" cy="399772"/>
            </a:xfrm>
            <a:prstGeom prst="rect">
              <a:avLst/>
            </a:prstGeom>
            <a:noFill/>
          </p:spPr>
          <p:txBody>
            <a:bodyPr wrap="square" lIns="0" tIns="0" rIns="0" bIns="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8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Moment 2 </a:t>
              </a:r>
            </a:p>
            <a:p>
              <a:pPr lvl="0">
                <a:lnSpc>
                  <a:spcPct val="110000"/>
                </a:lnSpc>
                <a:spcAft>
                  <a:spcPts val="600"/>
                </a:spcAft>
                <a:tabLst>
                  <a:tab pos="3048000" algn="l"/>
                </a:tabLst>
                <a:defRPr/>
              </a:pPr>
              <a:r>
                <a:rPr lang="fr-FR" sz="700" dirty="0">
                  <a:solidFill>
                    <a:prstClr val="white"/>
                  </a:solidFill>
                  <a:latin typeface="Urbane Light" panose="00000400000000000000" pitchFamily="50" charset="0"/>
                </a:rPr>
                <a:t>Epic </a:t>
              </a:r>
              <a:r>
                <a:rPr lang="fr-FR" sz="700" dirty="0" err="1">
                  <a:solidFill>
                    <a:prstClr val="white"/>
                  </a:solidFill>
                  <a:latin typeface="Urbane Light" panose="00000400000000000000" pitchFamily="50" charset="0"/>
                </a:rPr>
                <a:t>stabbing</a:t>
              </a:r>
              <a:r>
                <a:rPr lang="fr-FR" sz="700" dirty="0">
                  <a:solidFill>
                    <a:prstClr val="white"/>
                  </a:solidFill>
                  <a:latin typeface="Urbane Light" panose="00000400000000000000" pitchFamily="50" charset="0"/>
                </a:rPr>
                <a:t>
</a:t>
              </a:r>
              <a:endParaRPr kumimoji="0" lang="fr-FR" sz="7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grpSp>
      <p:grpSp>
        <p:nvGrpSpPr>
          <p:cNvPr id="23" name="Groupe 22">
            <a:extLst>
              <a:ext uri="{FF2B5EF4-FFF2-40B4-BE49-F238E27FC236}">
                <a16:creationId xmlns:a16="http://schemas.microsoft.com/office/drawing/2014/main" id="{B604B3C2-BFA8-4B5D-B20F-2C29C438AE6A}"/>
              </a:ext>
            </a:extLst>
          </p:cNvPr>
          <p:cNvGrpSpPr/>
          <p:nvPr/>
        </p:nvGrpSpPr>
        <p:grpSpPr>
          <a:xfrm>
            <a:off x="9826164" y="5428937"/>
            <a:ext cx="1301739" cy="715116"/>
            <a:chOff x="9826164" y="5428937"/>
            <a:chExt cx="1301739" cy="715116"/>
          </a:xfrm>
        </p:grpSpPr>
        <p:sp>
          <p:nvSpPr>
            <p:cNvPr id="212" name="Rectangle : avec coin rogné 211">
              <a:extLst>
                <a:ext uri="{FF2B5EF4-FFF2-40B4-BE49-F238E27FC236}">
                  <a16:creationId xmlns:a16="http://schemas.microsoft.com/office/drawing/2014/main" id="{FAE4D028-DAFD-4411-B83F-A933E172ABCE}"/>
                </a:ext>
              </a:extLst>
            </p:cNvPr>
            <p:cNvSpPr/>
            <p:nvPr/>
          </p:nvSpPr>
          <p:spPr>
            <a:xfrm>
              <a:off x="9826164" y="5428937"/>
              <a:ext cx="1301739" cy="715116"/>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ZoneTexte 212">
              <a:extLst>
                <a:ext uri="{FF2B5EF4-FFF2-40B4-BE49-F238E27FC236}">
                  <a16:creationId xmlns:a16="http://schemas.microsoft.com/office/drawing/2014/main" id="{6E1E8587-D88A-4B7F-8D56-B0FA6AA80EA1}"/>
                </a:ext>
              </a:extLst>
            </p:cNvPr>
            <p:cNvSpPr txBox="1"/>
            <p:nvPr/>
          </p:nvSpPr>
          <p:spPr>
            <a:xfrm>
              <a:off x="10019275" y="5578755"/>
              <a:ext cx="791478" cy="399772"/>
            </a:xfrm>
            <a:prstGeom prst="rect">
              <a:avLst/>
            </a:prstGeom>
            <a:noFill/>
          </p:spPr>
          <p:txBody>
            <a:bodyPr wrap="square" lIns="0" tIns="0" rIns="0" bIns="0" rtlCol="0" anchor="t">
              <a:noAutofit/>
            </a:bodyPr>
            <a:lstStyle/>
            <a:p>
              <a:pPr marL="0" marR="0" lvl="0" indent="0" algn="l" defTabSz="914400" rtl="0" eaLnBrk="1" fontAlgn="auto" latinLnBrk="0" hangingPunct="1">
                <a:lnSpc>
                  <a:spcPct val="110000"/>
                </a:lnSpc>
                <a:spcBef>
                  <a:spcPts val="0"/>
                </a:spcBef>
                <a:spcAft>
                  <a:spcPts val="600"/>
                </a:spcAft>
                <a:buClrTx/>
                <a:buSzTx/>
                <a:buFontTx/>
                <a:buNone/>
                <a:tabLst>
                  <a:tab pos="3048000" algn="l"/>
                </a:tabLst>
                <a:defRPr/>
              </a:pPr>
              <a:r>
                <a:rPr kumimoji="0" lang="fr-FR" sz="800" b="0" i="0" u="none" strike="noStrike" kern="1200" cap="none" spc="0" normalizeH="0" baseline="0" noProof="0" dirty="0">
                  <a:ln>
                    <a:noFill/>
                  </a:ln>
                  <a:solidFill>
                    <a:srgbClr val="00FF72"/>
                  </a:solidFill>
                  <a:effectLst/>
                  <a:uLnTx/>
                  <a:uFillTx/>
                  <a:latin typeface="Urbane Medium" panose="00000600000000000000" pitchFamily="2" charset="0"/>
                  <a:ea typeface="+mn-ea"/>
                  <a:cs typeface="+mn-cs"/>
                </a:rPr>
                <a:t>Moment 3</a:t>
              </a:r>
            </a:p>
            <a:p>
              <a:pPr lvl="0">
                <a:lnSpc>
                  <a:spcPct val="110000"/>
                </a:lnSpc>
                <a:spcAft>
                  <a:spcPts val="600"/>
                </a:spcAft>
                <a:tabLst>
                  <a:tab pos="3048000" algn="l"/>
                </a:tabLst>
                <a:defRPr/>
              </a:pPr>
              <a:r>
                <a:rPr lang="en-US" sz="700" dirty="0">
                  <a:solidFill>
                    <a:prstClr val="white"/>
                  </a:solidFill>
                  <a:latin typeface="Urbane Light" panose="00000400000000000000" pitchFamily="50" charset="0"/>
                </a:rPr>
                <a:t>Three kills with</a:t>
              </a:r>
              <a:br>
                <a:rPr lang="en-US" sz="700" dirty="0">
                  <a:solidFill>
                    <a:prstClr val="white"/>
                  </a:solidFill>
                  <a:latin typeface="Urbane Light" panose="00000400000000000000" pitchFamily="50" charset="0"/>
                </a:rPr>
              </a:br>
              <a:r>
                <a:rPr lang="en-US" sz="700" dirty="0">
                  <a:solidFill>
                    <a:prstClr val="white"/>
                  </a:solidFill>
                  <a:latin typeface="Urbane Light" panose="00000400000000000000" pitchFamily="50" charset="0"/>
                </a:rPr>
                <a:t>a single shot
</a:t>
              </a:r>
              <a:endParaRPr kumimoji="0" lang="fr-FR" sz="700" b="0" i="0" u="none" strike="noStrike" kern="1200" cap="none" spc="0" normalizeH="0" baseline="0" noProof="0" dirty="0">
                <a:ln>
                  <a:noFill/>
                </a:ln>
                <a:solidFill>
                  <a:prstClr val="white"/>
                </a:solidFill>
                <a:effectLst/>
                <a:uLnTx/>
                <a:uFillTx/>
                <a:latin typeface="Urbane Light" panose="00000400000000000000" pitchFamily="50" charset="0"/>
                <a:ea typeface="+mn-ea"/>
                <a:cs typeface="+mn-cs"/>
              </a:endParaRPr>
            </a:p>
          </p:txBody>
        </p:sp>
      </p:grpSp>
      <p:pic>
        <p:nvPicPr>
          <p:cNvPr id="46" name="Graphique 45">
            <a:extLst>
              <a:ext uri="{FF2B5EF4-FFF2-40B4-BE49-F238E27FC236}">
                <a16:creationId xmlns:a16="http://schemas.microsoft.com/office/drawing/2014/main" id="{9CC51066-CBA1-4205-A169-540560CC2C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4855" y="2645137"/>
            <a:ext cx="283641" cy="283641"/>
          </a:xfrm>
          <a:prstGeom prst="rect">
            <a:avLst/>
          </a:prstGeom>
          <a:effectLst>
            <a:glow rad="25400">
              <a:srgbClr val="00FF72">
                <a:alpha val="20000"/>
              </a:srgbClr>
            </a:glow>
          </a:effectLst>
        </p:spPr>
      </p:pic>
      <p:pic>
        <p:nvPicPr>
          <p:cNvPr id="50" name="Graphique 49">
            <a:extLst>
              <a:ext uri="{FF2B5EF4-FFF2-40B4-BE49-F238E27FC236}">
                <a16:creationId xmlns:a16="http://schemas.microsoft.com/office/drawing/2014/main" id="{058498B5-0043-42A9-B930-A3660F601B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77774" y="2623978"/>
            <a:ext cx="304800" cy="304800"/>
          </a:xfrm>
          <a:prstGeom prst="rect">
            <a:avLst/>
          </a:prstGeom>
          <a:effectLst>
            <a:glow rad="25400">
              <a:srgbClr val="00FF72">
                <a:alpha val="20000"/>
              </a:srgbClr>
            </a:glow>
          </a:effectLst>
        </p:spPr>
      </p:pic>
      <p:cxnSp>
        <p:nvCxnSpPr>
          <p:cNvPr id="66" name="Connecteur droit 65">
            <a:extLst>
              <a:ext uri="{FF2B5EF4-FFF2-40B4-BE49-F238E27FC236}">
                <a16:creationId xmlns:a16="http://schemas.microsoft.com/office/drawing/2014/main" id="{4CD1FA49-4615-4FBF-82DF-41CCB5F5305D}"/>
              </a:ext>
            </a:extLst>
          </p:cNvPr>
          <p:cNvCxnSpPr>
            <a:cxnSpLocks/>
          </p:cNvCxnSpPr>
          <p:nvPr/>
        </p:nvCxnSpPr>
        <p:spPr>
          <a:xfrm>
            <a:off x="2097516" y="5411316"/>
            <a:ext cx="183722" cy="0"/>
          </a:xfrm>
          <a:prstGeom prst="line">
            <a:avLst/>
          </a:prstGeom>
          <a:ln cap="rnd">
            <a:solidFill>
              <a:schemeClr val="bg1">
                <a:alpha val="29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142" name="Connecteur droit 141">
            <a:extLst>
              <a:ext uri="{FF2B5EF4-FFF2-40B4-BE49-F238E27FC236}">
                <a16:creationId xmlns:a16="http://schemas.microsoft.com/office/drawing/2014/main" id="{5627ECDD-23FC-4524-BB3B-3E3047F75D9B}"/>
              </a:ext>
            </a:extLst>
          </p:cNvPr>
          <p:cNvCxnSpPr>
            <a:cxnSpLocks/>
          </p:cNvCxnSpPr>
          <p:nvPr/>
        </p:nvCxnSpPr>
        <p:spPr>
          <a:xfrm>
            <a:off x="3702479" y="5411316"/>
            <a:ext cx="183722" cy="0"/>
          </a:xfrm>
          <a:prstGeom prst="line">
            <a:avLst/>
          </a:prstGeom>
          <a:ln cap="rnd">
            <a:solidFill>
              <a:schemeClr val="bg1">
                <a:alpha val="29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143" name="Connecteur droit 142">
            <a:extLst>
              <a:ext uri="{FF2B5EF4-FFF2-40B4-BE49-F238E27FC236}">
                <a16:creationId xmlns:a16="http://schemas.microsoft.com/office/drawing/2014/main" id="{33B28664-AFC6-4B70-B632-2C39EC8EE0F1}"/>
              </a:ext>
            </a:extLst>
          </p:cNvPr>
          <p:cNvCxnSpPr>
            <a:cxnSpLocks/>
          </p:cNvCxnSpPr>
          <p:nvPr/>
        </p:nvCxnSpPr>
        <p:spPr>
          <a:xfrm>
            <a:off x="7929295" y="5783297"/>
            <a:ext cx="183722" cy="0"/>
          </a:xfrm>
          <a:prstGeom prst="line">
            <a:avLst/>
          </a:prstGeom>
          <a:ln cap="rnd">
            <a:solidFill>
              <a:schemeClr val="bg1">
                <a:alpha val="29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9737F958-D5D6-4796-8832-40E6F4D02AFE}"/>
              </a:ext>
            </a:extLst>
          </p:cNvPr>
          <p:cNvCxnSpPr>
            <a:cxnSpLocks/>
          </p:cNvCxnSpPr>
          <p:nvPr/>
        </p:nvCxnSpPr>
        <p:spPr>
          <a:xfrm>
            <a:off x="9540381" y="5783297"/>
            <a:ext cx="183722" cy="0"/>
          </a:xfrm>
          <a:prstGeom prst="line">
            <a:avLst/>
          </a:prstGeom>
          <a:ln cap="rnd">
            <a:solidFill>
              <a:schemeClr val="bg1">
                <a:alpha val="29000"/>
              </a:schemeClr>
            </a:solidFill>
            <a:prstDash val="solid"/>
            <a:round/>
          </a:ln>
        </p:spPr>
        <p:style>
          <a:lnRef idx="1">
            <a:schemeClr val="accent1"/>
          </a:lnRef>
          <a:fillRef idx="0">
            <a:schemeClr val="accent1"/>
          </a:fillRef>
          <a:effectRef idx="0">
            <a:schemeClr val="accent1"/>
          </a:effectRef>
          <a:fontRef idx="minor">
            <a:schemeClr val="tx1"/>
          </a:fontRef>
        </p:style>
      </p:cxnSp>
      <p:grpSp>
        <p:nvGrpSpPr>
          <p:cNvPr id="24" name="Groupe 23">
            <a:extLst>
              <a:ext uri="{FF2B5EF4-FFF2-40B4-BE49-F238E27FC236}">
                <a16:creationId xmlns:a16="http://schemas.microsoft.com/office/drawing/2014/main" id="{F9BC712A-9D1B-41F2-A813-A079D62FDE6B}"/>
              </a:ext>
            </a:extLst>
          </p:cNvPr>
          <p:cNvGrpSpPr/>
          <p:nvPr/>
        </p:nvGrpSpPr>
        <p:grpSpPr>
          <a:xfrm>
            <a:off x="744855" y="5900358"/>
            <a:ext cx="1139529" cy="232339"/>
            <a:chOff x="744855" y="5900358"/>
            <a:chExt cx="1139529" cy="232339"/>
          </a:xfrm>
        </p:grpSpPr>
        <p:sp>
          <p:nvSpPr>
            <p:cNvPr id="116" name="Rectangle : avec coin rogné 115">
              <a:extLst>
                <a:ext uri="{FF2B5EF4-FFF2-40B4-BE49-F238E27FC236}">
                  <a16:creationId xmlns:a16="http://schemas.microsoft.com/office/drawing/2014/main" id="{256A44AB-E287-4A8C-877C-95F70DE2C99F}"/>
                </a:ext>
              </a:extLst>
            </p:cNvPr>
            <p:cNvSpPr/>
            <p:nvPr/>
          </p:nvSpPr>
          <p:spPr>
            <a:xfrm>
              <a:off x="744855" y="5900358"/>
              <a:ext cx="232321" cy="232322"/>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que 114">
              <a:extLst>
                <a:ext uri="{FF2B5EF4-FFF2-40B4-BE49-F238E27FC236}">
                  <a16:creationId xmlns:a16="http://schemas.microsoft.com/office/drawing/2014/main" id="{C044A38C-A2A2-44CF-8A74-2DBFB2240351}"/>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86961" y="5942469"/>
              <a:ext cx="148135" cy="148135"/>
            </a:xfrm>
            <a:prstGeom prst="rect">
              <a:avLst/>
            </a:prstGeom>
            <a:effectLst>
              <a:glow rad="25400">
                <a:srgbClr val="00FF72">
                  <a:alpha val="20000"/>
                </a:srgbClr>
              </a:glow>
            </a:effectLst>
          </p:spPr>
        </p:pic>
        <p:sp>
          <p:nvSpPr>
            <p:cNvPr id="114" name="Rectangle : avec coin rogné 113">
              <a:extLst>
                <a:ext uri="{FF2B5EF4-FFF2-40B4-BE49-F238E27FC236}">
                  <a16:creationId xmlns:a16="http://schemas.microsoft.com/office/drawing/2014/main" id="{AD86FF2E-5C3A-4129-98D0-1C79EDFCC9B1}"/>
                </a:ext>
              </a:extLst>
            </p:cNvPr>
            <p:cNvSpPr/>
            <p:nvPr/>
          </p:nvSpPr>
          <p:spPr>
            <a:xfrm>
              <a:off x="1047266" y="5900375"/>
              <a:ext cx="232321" cy="232322"/>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Graphique 112">
              <a:extLst>
                <a:ext uri="{FF2B5EF4-FFF2-40B4-BE49-F238E27FC236}">
                  <a16:creationId xmlns:a16="http://schemas.microsoft.com/office/drawing/2014/main" id="{8F4D31B1-68A5-49A8-9D01-9BCA36B34D6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97785" y="5945713"/>
              <a:ext cx="132117" cy="132117"/>
            </a:xfrm>
            <a:prstGeom prst="rect">
              <a:avLst/>
            </a:prstGeom>
            <a:effectLst>
              <a:glow rad="25400">
                <a:srgbClr val="00FF72">
                  <a:alpha val="20000"/>
                </a:srgbClr>
              </a:glow>
            </a:effectLst>
          </p:spPr>
        </p:pic>
        <p:sp>
          <p:nvSpPr>
            <p:cNvPr id="111" name="Rectangle : avec coin rogné 110">
              <a:extLst>
                <a:ext uri="{FF2B5EF4-FFF2-40B4-BE49-F238E27FC236}">
                  <a16:creationId xmlns:a16="http://schemas.microsoft.com/office/drawing/2014/main" id="{FC69E9BC-F8DF-4736-9EF4-F646C9526C98}"/>
                </a:ext>
              </a:extLst>
            </p:cNvPr>
            <p:cNvSpPr/>
            <p:nvPr/>
          </p:nvSpPr>
          <p:spPr>
            <a:xfrm>
              <a:off x="1349666" y="5900375"/>
              <a:ext cx="232321" cy="232322"/>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Graphique 111">
              <a:extLst>
                <a:ext uri="{FF2B5EF4-FFF2-40B4-BE49-F238E27FC236}">
                  <a16:creationId xmlns:a16="http://schemas.microsoft.com/office/drawing/2014/main" id="{4A3F97C9-98ED-48DB-9EC4-0D9685216333}"/>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392371" y="5940637"/>
              <a:ext cx="151797" cy="151798"/>
            </a:xfrm>
            <a:prstGeom prst="rect">
              <a:avLst/>
            </a:prstGeom>
            <a:effectLst>
              <a:glow rad="25400">
                <a:srgbClr val="00FF72">
                  <a:alpha val="20000"/>
                </a:srgbClr>
              </a:glow>
            </a:effectLst>
          </p:spPr>
        </p:pic>
        <p:sp>
          <p:nvSpPr>
            <p:cNvPr id="109" name="Rectangle : avec coin rogné 108">
              <a:extLst>
                <a:ext uri="{FF2B5EF4-FFF2-40B4-BE49-F238E27FC236}">
                  <a16:creationId xmlns:a16="http://schemas.microsoft.com/office/drawing/2014/main" id="{F22DB146-414E-45B1-BF8D-95A7CFFCDFDF}"/>
                </a:ext>
              </a:extLst>
            </p:cNvPr>
            <p:cNvSpPr/>
            <p:nvPr/>
          </p:nvSpPr>
          <p:spPr>
            <a:xfrm>
              <a:off x="1652063" y="5900375"/>
              <a:ext cx="232321" cy="232322"/>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Graphique 109">
              <a:extLst>
                <a:ext uri="{FF2B5EF4-FFF2-40B4-BE49-F238E27FC236}">
                  <a16:creationId xmlns:a16="http://schemas.microsoft.com/office/drawing/2014/main" id="{8E673D33-D9C7-4E42-8930-879C49CDED19}"/>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686738" y="5935840"/>
              <a:ext cx="162972" cy="162972"/>
            </a:xfrm>
            <a:prstGeom prst="rect">
              <a:avLst/>
            </a:prstGeom>
            <a:effectLst>
              <a:glow rad="25400">
                <a:srgbClr val="00FF72">
                  <a:alpha val="20000"/>
                </a:srgbClr>
              </a:glow>
            </a:effectLst>
          </p:spPr>
        </p:pic>
      </p:grpSp>
      <p:grpSp>
        <p:nvGrpSpPr>
          <p:cNvPr id="25" name="Groupe 24">
            <a:extLst>
              <a:ext uri="{FF2B5EF4-FFF2-40B4-BE49-F238E27FC236}">
                <a16:creationId xmlns:a16="http://schemas.microsoft.com/office/drawing/2014/main" id="{CF68EFB0-1BF4-4594-A5B2-9F9FFBC5C05C}"/>
              </a:ext>
            </a:extLst>
          </p:cNvPr>
          <p:cNvGrpSpPr/>
          <p:nvPr/>
        </p:nvGrpSpPr>
        <p:grpSpPr>
          <a:xfrm>
            <a:off x="2348131" y="5900354"/>
            <a:ext cx="534737" cy="232321"/>
            <a:chOff x="2348131" y="5900354"/>
            <a:chExt cx="534737" cy="232321"/>
          </a:xfrm>
        </p:grpSpPr>
        <p:sp>
          <p:nvSpPr>
            <p:cNvPr id="123" name="Rectangle : avec coin rogné 122">
              <a:extLst>
                <a:ext uri="{FF2B5EF4-FFF2-40B4-BE49-F238E27FC236}">
                  <a16:creationId xmlns:a16="http://schemas.microsoft.com/office/drawing/2014/main" id="{B418FCD0-1B4F-4E87-BACC-D23CB10671F7}"/>
                </a:ext>
              </a:extLst>
            </p:cNvPr>
            <p:cNvSpPr/>
            <p:nvPr/>
          </p:nvSpPr>
          <p:spPr>
            <a:xfrm>
              <a:off x="2348131" y="5900354"/>
              <a:ext cx="232321" cy="232321"/>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Graphique 121">
              <a:extLst>
                <a:ext uri="{FF2B5EF4-FFF2-40B4-BE49-F238E27FC236}">
                  <a16:creationId xmlns:a16="http://schemas.microsoft.com/office/drawing/2014/main" id="{B89A362C-AEAF-4929-A32F-F7179410E2E6}"/>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390224" y="5942447"/>
              <a:ext cx="148135" cy="148135"/>
            </a:xfrm>
            <a:prstGeom prst="rect">
              <a:avLst/>
            </a:prstGeom>
            <a:effectLst>
              <a:glow rad="25400">
                <a:srgbClr val="00FF72">
                  <a:alpha val="20000"/>
                </a:srgbClr>
              </a:glow>
            </a:effectLst>
          </p:spPr>
        </p:pic>
        <p:sp>
          <p:nvSpPr>
            <p:cNvPr id="121" name="Rectangle : avec coin rogné 120">
              <a:extLst>
                <a:ext uri="{FF2B5EF4-FFF2-40B4-BE49-F238E27FC236}">
                  <a16:creationId xmlns:a16="http://schemas.microsoft.com/office/drawing/2014/main" id="{01E38CAA-A7FD-4E36-9A68-6F2BEA03F81A}"/>
                </a:ext>
              </a:extLst>
            </p:cNvPr>
            <p:cNvSpPr/>
            <p:nvPr/>
          </p:nvSpPr>
          <p:spPr>
            <a:xfrm>
              <a:off x="2650547" y="5900354"/>
              <a:ext cx="232321" cy="232321"/>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 name="Graphique 119">
              <a:extLst>
                <a:ext uri="{FF2B5EF4-FFF2-40B4-BE49-F238E27FC236}">
                  <a16:creationId xmlns:a16="http://schemas.microsoft.com/office/drawing/2014/main" id="{A8CD973D-CD0B-4054-A8B7-9F335076B15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701066" y="5945692"/>
              <a:ext cx="132117" cy="132117"/>
            </a:xfrm>
            <a:prstGeom prst="rect">
              <a:avLst/>
            </a:prstGeom>
            <a:effectLst>
              <a:glow rad="25400">
                <a:srgbClr val="00FF72">
                  <a:alpha val="20000"/>
                </a:srgbClr>
              </a:glow>
            </a:effectLst>
          </p:spPr>
        </p:pic>
      </p:grpSp>
      <p:grpSp>
        <p:nvGrpSpPr>
          <p:cNvPr id="26" name="Groupe 25">
            <a:extLst>
              <a:ext uri="{FF2B5EF4-FFF2-40B4-BE49-F238E27FC236}">
                <a16:creationId xmlns:a16="http://schemas.microsoft.com/office/drawing/2014/main" id="{9FF4F5F8-2C0B-48D8-9EEB-EC8B97AA6EF7}"/>
              </a:ext>
            </a:extLst>
          </p:cNvPr>
          <p:cNvGrpSpPr/>
          <p:nvPr/>
        </p:nvGrpSpPr>
        <p:grpSpPr>
          <a:xfrm>
            <a:off x="3944221" y="5900354"/>
            <a:ext cx="841949" cy="232321"/>
            <a:chOff x="3944221" y="5900354"/>
            <a:chExt cx="841949" cy="232321"/>
          </a:xfrm>
        </p:grpSpPr>
        <p:sp>
          <p:nvSpPr>
            <p:cNvPr id="131" name="Rectangle : avec coin rogné 130">
              <a:extLst>
                <a:ext uri="{FF2B5EF4-FFF2-40B4-BE49-F238E27FC236}">
                  <a16:creationId xmlns:a16="http://schemas.microsoft.com/office/drawing/2014/main" id="{E0CDD2A9-CC6C-48D4-B9C8-B63C4DF51904}"/>
                </a:ext>
              </a:extLst>
            </p:cNvPr>
            <p:cNvSpPr/>
            <p:nvPr/>
          </p:nvSpPr>
          <p:spPr>
            <a:xfrm>
              <a:off x="4249035" y="5900354"/>
              <a:ext cx="232321" cy="232321"/>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 avec coin rogné 131">
              <a:extLst>
                <a:ext uri="{FF2B5EF4-FFF2-40B4-BE49-F238E27FC236}">
                  <a16:creationId xmlns:a16="http://schemas.microsoft.com/office/drawing/2014/main" id="{8F56B226-5333-4454-BA66-E9BEFBF0BD39}"/>
                </a:ext>
              </a:extLst>
            </p:cNvPr>
            <p:cNvSpPr/>
            <p:nvPr/>
          </p:nvSpPr>
          <p:spPr>
            <a:xfrm>
              <a:off x="3944221" y="5900354"/>
              <a:ext cx="232321" cy="232321"/>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Graphique 53">
              <a:extLst>
                <a:ext uri="{FF2B5EF4-FFF2-40B4-BE49-F238E27FC236}">
                  <a16:creationId xmlns:a16="http://schemas.microsoft.com/office/drawing/2014/main" id="{AC614E76-5B89-453C-89F9-5489D4CA3F9A}"/>
                </a:ext>
              </a:extLst>
            </p:cNvPr>
            <p:cNvSpPr/>
            <p:nvPr/>
          </p:nvSpPr>
          <p:spPr>
            <a:xfrm rot="10800000">
              <a:off x="4044043" y="5980355"/>
              <a:ext cx="48992" cy="73488"/>
            </a:xfrm>
            <a:custGeom>
              <a:avLst/>
              <a:gdLst>
                <a:gd name="connsiteX0" fmla="*/ 80076 w 80075"/>
                <a:gd name="connsiteY0" fmla="*/ 120113 h 120112"/>
                <a:gd name="connsiteX1" fmla="*/ 80076 w 80075"/>
                <a:gd name="connsiteY1" fmla="*/ 1 h 120112"/>
                <a:gd name="connsiteX2" fmla="*/ 1 w 80075"/>
                <a:gd name="connsiteY2" fmla="*/ 60057 h 120112"/>
                <a:gd name="connsiteX3" fmla="*/ 80076 w 80075"/>
                <a:gd name="connsiteY3" fmla="*/ 120113 h 120112"/>
              </a:gdLst>
              <a:ahLst/>
              <a:cxnLst>
                <a:cxn ang="0">
                  <a:pos x="connsiteX0" y="connsiteY0"/>
                </a:cxn>
                <a:cxn ang="0">
                  <a:pos x="connsiteX1" y="connsiteY1"/>
                </a:cxn>
                <a:cxn ang="0">
                  <a:pos x="connsiteX2" y="connsiteY2"/>
                </a:cxn>
                <a:cxn ang="0">
                  <a:pos x="connsiteX3" y="connsiteY3"/>
                </a:cxn>
              </a:cxnLst>
              <a:rect l="l" t="t" r="r" b="b"/>
              <a:pathLst>
                <a:path w="80075" h="120112">
                  <a:moveTo>
                    <a:pt x="80076" y="120113"/>
                  </a:moveTo>
                  <a:lnTo>
                    <a:pt x="80076" y="1"/>
                  </a:lnTo>
                  <a:lnTo>
                    <a:pt x="1" y="60057"/>
                  </a:lnTo>
                  <a:lnTo>
                    <a:pt x="80076" y="120113"/>
                  </a:lnTo>
                  <a:close/>
                </a:path>
              </a:pathLst>
            </a:custGeom>
            <a:noFill/>
            <a:ln w="6350" cap="sq">
              <a:solidFill>
                <a:srgbClr val="00FF72"/>
              </a:solidFill>
              <a:prstDash val="solid"/>
              <a:miter/>
            </a:ln>
            <a:effectLst>
              <a:glow rad="25400">
                <a:srgbClr val="00FF72">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016000">
                    <a:srgbClr val="00FF72"/>
                  </a:glow>
                </a:effectLst>
                <a:uLnTx/>
                <a:uFillTx/>
                <a:latin typeface="Arial" panose="020B0604020202020204"/>
                <a:ea typeface="+mn-ea"/>
                <a:cs typeface="+mn-cs"/>
              </a:endParaRPr>
            </a:p>
          </p:txBody>
        </p:sp>
        <p:pic>
          <p:nvPicPr>
            <p:cNvPr id="130" name="Graphique 129">
              <a:extLst>
                <a:ext uri="{FF2B5EF4-FFF2-40B4-BE49-F238E27FC236}">
                  <a16:creationId xmlns:a16="http://schemas.microsoft.com/office/drawing/2014/main" id="{C14A4B97-CF66-440C-8507-622C1C52565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299554" y="5945692"/>
              <a:ext cx="132117" cy="132117"/>
            </a:xfrm>
            <a:prstGeom prst="rect">
              <a:avLst/>
            </a:prstGeom>
            <a:effectLst>
              <a:glow rad="25400">
                <a:srgbClr val="00FF72">
                  <a:alpha val="20000"/>
                </a:srgbClr>
              </a:glow>
            </a:effectLst>
          </p:spPr>
        </p:pic>
        <p:sp>
          <p:nvSpPr>
            <p:cNvPr id="128" name="Rectangle : avec coin rogné 127">
              <a:extLst>
                <a:ext uri="{FF2B5EF4-FFF2-40B4-BE49-F238E27FC236}">
                  <a16:creationId xmlns:a16="http://schemas.microsoft.com/office/drawing/2014/main" id="{1D97F5EB-B160-4DC8-B3D4-FE446BA8C7FE}"/>
                </a:ext>
              </a:extLst>
            </p:cNvPr>
            <p:cNvSpPr/>
            <p:nvPr/>
          </p:nvSpPr>
          <p:spPr>
            <a:xfrm>
              <a:off x="4553849" y="5900354"/>
              <a:ext cx="232321" cy="232321"/>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Graphique 128">
              <a:extLst>
                <a:ext uri="{FF2B5EF4-FFF2-40B4-BE49-F238E27FC236}">
                  <a16:creationId xmlns:a16="http://schemas.microsoft.com/office/drawing/2014/main" id="{BC90048B-FCB7-42C6-B297-FA960C882F25}"/>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596554" y="5940616"/>
              <a:ext cx="151797" cy="151797"/>
            </a:xfrm>
            <a:prstGeom prst="rect">
              <a:avLst/>
            </a:prstGeom>
            <a:effectLst>
              <a:glow rad="25400">
                <a:srgbClr val="00FF72">
                  <a:alpha val="20000"/>
                </a:srgbClr>
              </a:glow>
            </a:effectLst>
          </p:spPr>
        </p:pic>
      </p:grpSp>
      <p:grpSp>
        <p:nvGrpSpPr>
          <p:cNvPr id="27" name="Groupe 26">
            <a:extLst>
              <a:ext uri="{FF2B5EF4-FFF2-40B4-BE49-F238E27FC236}">
                <a16:creationId xmlns:a16="http://schemas.microsoft.com/office/drawing/2014/main" id="{FA1CC5A1-5433-4385-AC6E-E28A8BA4290E}"/>
              </a:ext>
            </a:extLst>
          </p:cNvPr>
          <p:cNvGrpSpPr/>
          <p:nvPr/>
        </p:nvGrpSpPr>
        <p:grpSpPr>
          <a:xfrm>
            <a:off x="6571646" y="6257988"/>
            <a:ext cx="232321" cy="232321"/>
            <a:chOff x="6571646" y="6257988"/>
            <a:chExt cx="232321" cy="232321"/>
          </a:xfrm>
        </p:grpSpPr>
        <p:sp>
          <p:nvSpPr>
            <p:cNvPr id="145" name="Rectangle : avec coin rogné 144">
              <a:extLst>
                <a:ext uri="{FF2B5EF4-FFF2-40B4-BE49-F238E27FC236}">
                  <a16:creationId xmlns:a16="http://schemas.microsoft.com/office/drawing/2014/main" id="{3CA8419C-684B-4158-AEEE-35F7E9024A96}"/>
                </a:ext>
              </a:extLst>
            </p:cNvPr>
            <p:cNvSpPr/>
            <p:nvPr/>
          </p:nvSpPr>
          <p:spPr>
            <a:xfrm>
              <a:off x="6571646" y="6257988"/>
              <a:ext cx="232321" cy="232321"/>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Graphique 53">
              <a:extLst>
                <a:ext uri="{FF2B5EF4-FFF2-40B4-BE49-F238E27FC236}">
                  <a16:creationId xmlns:a16="http://schemas.microsoft.com/office/drawing/2014/main" id="{55B299C2-1475-41B3-8257-66C749C341E4}"/>
                </a:ext>
              </a:extLst>
            </p:cNvPr>
            <p:cNvSpPr/>
            <p:nvPr/>
          </p:nvSpPr>
          <p:spPr>
            <a:xfrm rot="10800000">
              <a:off x="6671468" y="6337989"/>
              <a:ext cx="48992" cy="73488"/>
            </a:xfrm>
            <a:custGeom>
              <a:avLst/>
              <a:gdLst>
                <a:gd name="connsiteX0" fmla="*/ 80076 w 80075"/>
                <a:gd name="connsiteY0" fmla="*/ 120113 h 120112"/>
                <a:gd name="connsiteX1" fmla="*/ 80076 w 80075"/>
                <a:gd name="connsiteY1" fmla="*/ 1 h 120112"/>
                <a:gd name="connsiteX2" fmla="*/ 1 w 80075"/>
                <a:gd name="connsiteY2" fmla="*/ 60057 h 120112"/>
                <a:gd name="connsiteX3" fmla="*/ 80076 w 80075"/>
                <a:gd name="connsiteY3" fmla="*/ 120113 h 120112"/>
              </a:gdLst>
              <a:ahLst/>
              <a:cxnLst>
                <a:cxn ang="0">
                  <a:pos x="connsiteX0" y="connsiteY0"/>
                </a:cxn>
                <a:cxn ang="0">
                  <a:pos x="connsiteX1" y="connsiteY1"/>
                </a:cxn>
                <a:cxn ang="0">
                  <a:pos x="connsiteX2" y="connsiteY2"/>
                </a:cxn>
                <a:cxn ang="0">
                  <a:pos x="connsiteX3" y="connsiteY3"/>
                </a:cxn>
              </a:cxnLst>
              <a:rect l="l" t="t" r="r" b="b"/>
              <a:pathLst>
                <a:path w="80075" h="120112">
                  <a:moveTo>
                    <a:pt x="80076" y="120113"/>
                  </a:moveTo>
                  <a:lnTo>
                    <a:pt x="80076" y="1"/>
                  </a:lnTo>
                  <a:lnTo>
                    <a:pt x="1" y="60057"/>
                  </a:lnTo>
                  <a:lnTo>
                    <a:pt x="80076" y="120113"/>
                  </a:lnTo>
                  <a:close/>
                </a:path>
              </a:pathLst>
            </a:custGeom>
            <a:noFill/>
            <a:ln w="6350" cap="sq">
              <a:solidFill>
                <a:srgbClr val="00FF72"/>
              </a:solidFill>
              <a:prstDash val="solid"/>
              <a:miter/>
            </a:ln>
            <a:effectLst>
              <a:glow rad="25400">
                <a:srgbClr val="00FF72">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016000">
                    <a:srgbClr val="00FF72"/>
                  </a:glow>
                </a:effectLst>
                <a:uLnTx/>
                <a:uFillTx/>
                <a:latin typeface="Arial" panose="020B0604020202020204"/>
                <a:ea typeface="+mn-ea"/>
                <a:cs typeface="+mn-cs"/>
              </a:endParaRPr>
            </a:p>
          </p:txBody>
        </p:sp>
      </p:grpSp>
      <p:grpSp>
        <p:nvGrpSpPr>
          <p:cNvPr id="28" name="Groupe 27">
            <a:extLst>
              <a:ext uri="{FF2B5EF4-FFF2-40B4-BE49-F238E27FC236}">
                <a16:creationId xmlns:a16="http://schemas.microsoft.com/office/drawing/2014/main" id="{1DE9CACB-7C50-4C1F-A4D0-FD0321917EC0}"/>
              </a:ext>
            </a:extLst>
          </p:cNvPr>
          <p:cNvGrpSpPr/>
          <p:nvPr/>
        </p:nvGrpSpPr>
        <p:grpSpPr>
          <a:xfrm>
            <a:off x="8179384" y="6257988"/>
            <a:ext cx="232321" cy="232321"/>
            <a:chOff x="8179384" y="6257988"/>
            <a:chExt cx="232321" cy="232321"/>
          </a:xfrm>
        </p:grpSpPr>
        <p:sp>
          <p:nvSpPr>
            <p:cNvPr id="148" name="Rectangle : avec coin rogné 147">
              <a:extLst>
                <a:ext uri="{FF2B5EF4-FFF2-40B4-BE49-F238E27FC236}">
                  <a16:creationId xmlns:a16="http://schemas.microsoft.com/office/drawing/2014/main" id="{7E014740-E477-4150-BA37-67616A7DF552}"/>
                </a:ext>
              </a:extLst>
            </p:cNvPr>
            <p:cNvSpPr/>
            <p:nvPr/>
          </p:nvSpPr>
          <p:spPr>
            <a:xfrm>
              <a:off x="8179384" y="6257988"/>
              <a:ext cx="232321" cy="232321"/>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Graphique 53">
              <a:extLst>
                <a:ext uri="{FF2B5EF4-FFF2-40B4-BE49-F238E27FC236}">
                  <a16:creationId xmlns:a16="http://schemas.microsoft.com/office/drawing/2014/main" id="{B3D26928-E810-4598-9F6B-E345B24EC907}"/>
                </a:ext>
              </a:extLst>
            </p:cNvPr>
            <p:cNvSpPr/>
            <p:nvPr/>
          </p:nvSpPr>
          <p:spPr>
            <a:xfrm rot="10800000">
              <a:off x="8279206" y="6337989"/>
              <a:ext cx="48992" cy="73488"/>
            </a:xfrm>
            <a:custGeom>
              <a:avLst/>
              <a:gdLst>
                <a:gd name="connsiteX0" fmla="*/ 80076 w 80075"/>
                <a:gd name="connsiteY0" fmla="*/ 120113 h 120112"/>
                <a:gd name="connsiteX1" fmla="*/ 80076 w 80075"/>
                <a:gd name="connsiteY1" fmla="*/ 1 h 120112"/>
                <a:gd name="connsiteX2" fmla="*/ 1 w 80075"/>
                <a:gd name="connsiteY2" fmla="*/ 60057 h 120112"/>
                <a:gd name="connsiteX3" fmla="*/ 80076 w 80075"/>
                <a:gd name="connsiteY3" fmla="*/ 120113 h 120112"/>
              </a:gdLst>
              <a:ahLst/>
              <a:cxnLst>
                <a:cxn ang="0">
                  <a:pos x="connsiteX0" y="connsiteY0"/>
                </a:cxn>
                <a:cxn ang="0">
                  <a:pos x="connsiteX1" y="connsiteY1"/>
                </a:cxn>
                <a:cxn ang="0">
                  <a:pos x="connsiteX2" y="connsiteY2"/>
                </a:cxn>
                <a:cxn ang="0">
                  <a:pos x="connsiteX3" y="connsiteY3"/>
                </a:cxn>
              </a:cxnLst>
              <a:rect l="l" t="t" r="r" b="b"/>
              <a:pathLst>
                <a:path w="80075" h="120112">
                  <a:moveTo>
                    <a:pt x="80076" y="120113"/>
                  </a:moveTo>
                  <a:lnTo>
                    <a:pt x="80076" y="1"/>
                  </a:lnTo>
                  <a:lnTo>
                    <a:pt x="1" y="60057"/>
                  </a:lnTo>
                  <a:lnTo>
                    <a:pt x="80076" y="120113"/>
                  </a:lnTo>
                  <a:close/>
                </a:path>
              </a:pathLst>
            </a:custGeom>
            <a:noFill/>
            <a:ln w="6350" cap="sq">
              <a:solidFill>
                <a:srgbClr val="00FF72"/>
              </a:solidFill>
              <a:prstDash val="solid"/>
              <a:miter/>
            </a:ln>
            <a:effectLst>
              <a:glow rad="25400">
                <a:srgbClr val="00FF72">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016000">
                    <a:srgbClr val="00FF72"/>
                  </a:glow>
                </a:effectLst>
                <a:uLnTx/>
                <a:uFillTx/>
                <a:latin typeface="Arial" panose="020B0604020202020204"/>
                <a:ea typeface="+mn-ea"/>
                <a:cs typeface="+mn-cs"/>
              </a:endParaRPr>
            </a:p>
          </p:txBody>
        </p:sp>
      </p:grpSp>
      <p:grpSp>
        <p:nvGrpSpPr>
          <p:cNvPr id="29" name="Groupe 28">
            <a:extLst>
              <a:ext uri="{FF2B5EF4-FFF2-40B4-BE49-F238E27FC236}">
                <a16:creationId xmlns:a16="http://schemas.microsoft.com/office/drawing/2014/main" id="{5CD091BE-380A-46D8-8FD0-B9F9FAEC4FD0}"/>
              </a:ext>
            </a:extLst>
          </p:cNvPr>
          <p:cNvGrpSpPr/>
          <p:nvPr/>
        </p:nvGrpSpPr>
        <p:grpSpPr>
          <a:xfrm>
            <a:off x="9826164" y="6257988"/>
            <a:ext cx="232321" cy="232321"/>
            <a:chOff x="9826164" y="6257988"/>
            <a:chExt cx="232321" cy="232321"/>
          </a:xfrm>
        </p:grpSpPr>
        <p:sp>
          <p:nvSpPr>
            <p:cNvPr id="151" name="Rectangle : avec coin rogné 150">
              <a:extLst>
                <a:ext uri="{FF2B5EF4-FFF2-40B4-BE49-F238E27FC236}">
                  <a16:creationId xmlns:a16="http://schemas.microsoft.com/office/drawing/2014/main" id="{D1100210-E0E0-4F39-86C2-A5A21F5CC96A}"/>
                </a:ext>
              </a:extLst>
            </p:cNvPr>
            <p:cNvSpPr/>
            <p:nvPr/>
          </p:nvSpPr>
          <p:spPr>
            <a:xfrm>
              <a:off x="9826164" y="6257988"/>
              <a:ext cx="232321" cy="232321"/>
            </a:xfrm>
            <a:prstGeom prst="snip1Rect">
              <a:avLst/>
            </a:prstGeom>
            <a:solidFill>
              <a:schemeClr val="tx1"/>
            </a:solidFill>
            <a:ln w="6041" cap="rnd">
              <a:solidFill>
                <a:srgbClr val="00FF7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Graphique 53">
              <a:extLst>
                <a:ext uri="{FF2B5EF4-FFF2-40B4-BE49-F238E27FC236}">
                  <a16:creationId xmlns:a16="http://schemas.microsoft.com/office/drawing/2014/main" id="{2D512E0C-F3C5-448C-A2D9-35D7EB61599E}"/>
                </a:ext>
              </a:extLst>
            </p:cNvPr>
            <p:cNvSpPr/>
            <p:nvPr/>
          </p:nvSpPr>
          <p:spPr>
            <a:xfrm rot="10800000">
              <a:off x="9925986" y="6337989"/>
              <a:ext cx="48992" cy="73488"/>
            </a:xfrm>
            <a:custGeom>
              <a:avLst/>
              <a:gdLst>
                <a:gd name="connsiteX0" fmla="*/ 80076 w 80075"/>
                <a:gd name="connsiteY0" fmla="*/ 120113 h 120112"/>
                <a:gd name="connsiteX1" fmla="*/ 80076 w 80075"/>
                <a:gd name="connsiteY1" fmla="*/ 1 h 120112"/>
                <a:gd name="connsiteX2" fmla="*/ 1 w 80075"/>
                <a:gd name="connsiteY2" fmla="*/ 60057 h 120112"/>
                <a:gd name="connsiteX3" fmla="*/ 80076 w 80075"/>
                <a:gd name="connsiteY3" fmla="*/ 120113 h 120112"/>
              </a:gdLst>
              <a:ahLst/>
              <a:cxnLst>
                <a:cxn ang="0">
                  <a:pos x="connsiteX0" y="connsiteY0"/>
                </a:cxn>
                <a:cxn ang="0">
                  <a:pos x="connsiteX1" y="connsiteY1"/>
                </a:cxn>
                <a:cxn ang="0">
                  <a:pos x="connsiteX2" y="connsiteY2"/>
                </a:cxn>
                <a:cxn ang="0">
                  <a:pos x="connsiteX3" y="connsiteY3"/>
                </a:cxn>
              </a:cxnLst>
              <a:rect l="l" t="t" r="r" b="b"/>
              <a:pathLst>
                <a:path w="80075" h="120112">
                  <a:moveTo>
                    <a:pt x="80076" y="120113"/>
                  </a:moveTo>
                  <a:lnTo>
                    <a:pt x="80076" y="1"/>
                  </a:lnTo>
                  <a:lnTo>
                    <a:pt x="1" y="60057"/>
                  </a:lnTo>
                  <a:lnTo>
                    <a:pt x="80076" y="120113"/>
                  </a:lnTo>
                  <a:close/>
                </a:path>
              </a:pathLst>
            </a:custGeom>
            <a:noFill/>
            <a:ln w="6350" cap="sq">
              <a:solidFill>
                <a:srgbClr val="00FF72"/>
              </a:solidFill>
              <a:prstDash val="solid"/>
              <a:miter/>
            </a:ln>
            <a:effectLst>
              <a:glow rad="25400">
                <a:srgbClr val="00FF72">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glow rad="1016000">
                    <a:srgbClr val="00FF72"/>
                  </a:glow>
                </a:effectLst>
                <a:uLnTx/>
                <a:uFillTx/>
                <a:latin typeface="Arial" panose="020B0604020202020204"/>
                <a:ea typeface="+mn-ea"/>
                <a:cs typeface="+mn-cs"/>
              </a:endParaRPr>
            </a:p>
          </p:txBody>
        </p:sp>
      </p:grpSp>
      <p:sp>
        <p:nvSpPr>
          <p:cNvPr id="88" name="Rectangle 87">
            <a:extLst>
              <a:ext uri="{FF2B5EF4-FFF2-40B4-BE49-F238E27FC236}">
                <a16:creationId xmlns:a16="http://schemas.microsoft.com/office/drawing/2014/main" id="{89257581-254C-4531-96D3-CC2B7F63A582}"/>
              </a:ext>
            </a:extLst>
          </p:cNvPr>
          <p:cNvSpPr/>
          <p:nvPr/>
        </p:nvSpPr>
        <p:spPr>
          <a:xfrm rot="5400000">
            <a:off x="5784850" y="-5784846"/>
            <a:ext cx="622300" cy="12192000"/>
          </a:xfrm>
          <a:prstGeom prst="rect">
            <a:avLst/>
          </a:prstGeom>
          <a:gradFill>
            <a:gsLst>
              <a:gs pos="0">
                <a:srgbClr val="000000"/>
              </a:gs>
              <a:gs pos="28000">
                <a:srgbClr val="000000">
                  <a:alpha val="83000"/>
                </a:srgbClr>
              </a:gs>
              <a:gs pos="91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Forme libre : forme 88">
            <a:extLst>
              <a:ext uri="{FF2B5EF4-FFF2-40B4-BE49-F238E27FC236}">
                <a16:creationId xmlns:a16="http://schemas.microsoft.com/office/drawing/2014/main" id="{D05A0A27-ED25-47BE-A1DD-B7DE33355882}"/>
              </a:ext>
            </a:extLst>
          </p:cNvPr>
          <p:cNvSpPr/>
          <p:nvPr/>
        </p:nvSpPr>
        <p:spPr>
          <a:xfrm rot="16200000">
            <a:off x="-3041214" y="3465059"/>
            <a:ext cx="6602820" cy="183058"/>
          </a:xfrm>
          <a:custGeom>
            <a:avLst/>
            <a:gdLst>
              <a:gd name="connsiteX0" fmla="*/ 6602820 w 6602820"/>
              <a:gd name="connsiteY0" fmla="*/ 91529 h 183058"/>
              <a:gd name="connsiteX1" fmla="*/ 6597663 w 6602820"/>
              <a:gd name="connsiteY1" fmla="*/ 96686 h 183058"/>
              <a:gd name="connsiteX2" fmla="*/ 6516447 w 6602820"/>
              <a:gd name="connsiteY2" fmla="*/ 177901 h 183058"/>
              <a:gd name="connsiteX3" fmla="*/ 6511291 w 6602820"/>
              <a:gd name="connsiteY3" fmla="*/ 183058 h 183058"/>
              <a:gd name="connsiteX4" fmla="*/ 6506134 w 6602820"/>
              <a:gd name="connsiteY4" fmla="*/ 177901 h 183058"/>
              <a:gd name="connsiteX5" fmla="*/ 6424918 w 6602820"/>
              <a:gd name="connsiteY5" fmla="*/ 96686 h 183058"/>
              <a:gd name="connsiteX6" fmla="*/ 0 w 6602820"/>
              <a:gd name="connsiteY6" fmla="*/ 96686 h 183058"/>
              <a:gd name="connsiteX7" fmla="*/ 0 w 6602820"/>
              <a:gd name="connsiteY7" fmla="*/ 86373 h 183058"/>
              <a:gd name="connsiteX8" fmla="*/ 6424274 w 6602820"/>
              <a:gd name="connsiteY8" fmla="*/ 86373 h 183058"/>
              <a:gd name="connsiteX9" fmla="*/ 6505489 w 6602820"/>
              <a:gd name="connsiteY9" fmla="*/ 5156 h 183058"/>
              <a:gd name="connsiteX10" fmla="*/ 6510647 w 6602820"/>
              <a:gd name="connsiteY10" fmla="*/ 0 h 183058"/>
              <a:gd name="connsiteX11" fmla="*/ 6515803 w 6602820"/>
              <a:gd name="connsiteY11" fmla="*/ 5156 h 183058"/>
              <a:gd name="connsiteX12" fmla="*/ 6597019 w 6602820"/>
              <a:gd name="connsiteY12" fmla="*/ 86373 h 183058"/>
              <a:gd name="connsiteX13" fmla="*/ 6602820 w 6602820"/>
              <a:gd name="connsiteY13" fmla="*/ 91529 h 18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02820" h="183058">
                <a:moveTo>
                  <a:pt x="6602820" y="91529"/>
                </a:moveTo>
                <a:cubicBezTo>
                  <a:pt x="6602820" y="94752"/>
                  <a:pt x="6600242" y="96686"/>
                  <a:pt x="6597663" y="96686"/>
                </a:cubicBezTo>
                <a:cubicBezTo>
                  <a:pt x="6524182" y="96686"/>
                  <a:pt x="6516447" y="103776"/>
                  <a:pt x="6516447" y="177901"/>
                </a:cubicBezTo>
                <a:cubicBezTo>
                  <a:pt x="6516447" y="181124"/>
                  <a:pt x="6514513" y="183058"/>
                  <a:pt x="6511291" y="183058"/>
                </a:cubicBezTo>
                <a:cubicBezTo>
                  <a:pt x="6508068" y="183058"/>
                  <a:pt x="6506134" y="180479"/>
                  <a:pt x="6506134" y="177901"/>
                </a:cubicBezTo>
                <a:cubicBezTo>
                  <a:pt x="6506134" y="104421"/>
                  <a:pt x="6499044" y="96686"/>
                  <a:pt x="6424918" y="96686"/>
                </a:cubicBezTo>
                <a:lnTo>
                  <a:pt x="0" y="96686"/>
                </a:lnTo>
                <a:lnTo>
                  <a:pt x="0" y="86373"/>
                </a:lnTo>
                <a:lnTo>
                  <a:pt x="6424274" y="86373"/>
                </a:lnTo>
                <a:cubicBezTo>
                  <a:pt x="6497755" y="86373"/>
                  <a:pt x="6505489" y="79282"/>
                  <a:pt x="6505489" y="5156"/>
                </a:cubicBezTo>
                <a:cubicBezTo>
                  <a:pt x="6505489" y="1934"/>
                  <a:pt x="6507423" y="0"/>
                  <a:pt x="6510647" y="0"/>
                </a:cubicBezTo>
                <a:cubicBezTo>
                  <a:pt x="6513869" y="0"/>
                  <a:pt x="6515803" y="2579"/>
                  <a:pt x="6515803" y="5156"/>
                </a:cubicBezTo>
                <a:cubicBezTo>
                  <a:pt x="6515803" y="78637"/>
                  <a:pt x="6522893" y="86373"/>
                  <a:pt x="6597019" y="86373"/>
                </a:cubicBezTo>
                <a:cubicBezTo>
                  <a:pt x="6599597" y="86373"/>
                  <a:pt x="6602820" y="88306"/>
                  <a:pt x="6602820" y="91529"/>
                </a:cubicBezTo>
                <a:close/>
              </a:path>
            </a:pathLst>
          </a:custGeom>
          <a:gradFill>
            <a:gsLst>
              <a:gs pos="31000">
                <a:srgbClr val="00FF72"/>
              </a:gs>
              <a:gs pos="6000">
                <a:srgbClr val="00FF72"/>
              </a:gs>
            </a:gsLst>
            <a:lin ang="10800000" scaled="0"/>
          </a:gradFill>
          <a:ln w="580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72" name="Groupe 71">
            <a:extLst>
              <a:ext uri="{FF2B5EF4-FFF2-40B4-BE49-F238E27FC236}">
                <a16:creationId xmlns:a16="http://schemas.microsoft.com/office/drawing/2014/main" id="{4AEC4796-96F1-4C51-A96B-835CEFF3B613}"/>
              </a:ext>
            </a:extLst>
          </p:cNvPr>
          <p:cNvGrpSpPr/>
          <p:nvPr/>
        </p:nvGrpSpPr>
        <p:grpSpPr>
          <a:xfrm>
            <a:off x="11589488" y="297713"/>
            <a:ext cx="296437" cy="297610"/>
            <a:chOff x="194075" y="177800"/>
            <a:chExt cx="268327" cy="269390"/>
          </a:xfrm>
          <a:solidFill>
            <a:srgbClr val="00FF72"/>
          </a:solidFill>
        </p:grpSpPr>
        <p:sp>
          <p:nvSpPr>
            <p:cNvPr id="73" name="Forme libre : forme 72">
              <a:extLst>
                <a:ext uri="{FF2B5EF4-FFF2-40B4-BE49-F238E27FC236}">
                  <a16:creationId xmlns:a16="http://schemas.microsoft.com/office/drawing/2014/main" id="{89259339-B6B7-4945-A61F-6D0B3CE3556C}"/>
                </a:ext>
              </a:extLst>
            </p:cNvPr>
            <p:cNvSpPr/>
            <p:nvPr/>
          </p:nvSpPr>
          <p:spPr>
            <a:xfrm>
              <a:off x="370093" y="192707"/>
              <a:ext cx="92309" cy="87722"/>
            </a:xfrm>
            <a:custGeom>
              <a:avLst/>
              <a:gdLst>
                <a:gd name="connsiteX0" fmla="*/ 68802 w 92309"/>
                <a:gd name="connsiteY0" fmla="*/ 56188 h 87722"/>
                <a:gd name="connsiteX1" fmla="*/ 74536 w 92309"/>
                <a:gd name="connsiteY1" fmla="*/ 87722 h 87722"/>
                <a:gd name="connsiteX2" fmla="*/ 71095 w 92309"/>
                <a:gd name="connsiteY2" fmla="*/ 86002 h 87722"/>
                <a:gd name="connsiteX3" fmla="*/ 45868 w 92309"/>
                <a:gd name="connsiteY3" fmla="*/ 74535 h 87722"/>
                <a:gd name="connsiteX4" fmla="*/ 20641 w 92309"/>
                <a:gd name="connsiteY4" fmla="*/ 86002 h 87722"/>
                <a:gd name="connsiteX5" fmla="*/ 17201 w 92309"/>
                <a:gd name="connsiteY5" fmla="*/ 87722 h 87722"/>
                <a:gd name="connsiteX6" fmla="*/ 22934 w 92309"/>
                <a:gd name="connsiteY6" fmla="*/ 56188 h 87722"/>
                <a:gd name="connsiteX7" fmla="*/ 0 w 92309"/>
                <a:gd name="connsiteY7" fmla="*/ 33254 h 87722"/>
                <a:gd name="connsiteX8" fmla="*/ 31534 w 92309"/>
                <a:gd name="connsiteY8" fmla="*/ 28667 h 87722"/>
                <a:gd name="connsiteX9" fmla="*/ 45868 w 92309"/>
                <a:gd name="connsiteY9" fmla="*/ 0 h 87722"/>
                <a:gd name="connsiteX10" fmla="*/ 60202 w 92309"/>
                <a:gd name="connsiteY10" fmla="*/ 28667 h 87722"/>
                <a:gd name="connsiteX11" fmla="*/ 92309 w 92309"/>
                <a:gd name="connsiteY11" fmla="*/ 33254 h 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09" h="87722">
                  <a:moveTo>
                    <a:pt x="68802" y="56188"/>
                  </a:moveTo>
                  <a:lnTo>
                    <a:pt x="74536" y="87722"/>
                  </a:lnTo>
                  <a:lnTo>
                    <a:pt x="71095" y="86002"/>
                  </a:lnTo>
                  <a:lnTo>
                    <a:pt x="45868" y="74535"/>
                  </a:lnTo>
                  <a:lnTo>
                    <a:pt x="20641" y="86002"/>
                  </a:lnTo>
                  <a:lnTo>
                    <a:pt x="17201" y="87722"/>
                  </a:lnTo>
                  <a:lnTo>
                    <a:pt x="22934" y="56188"/>
                  </a:lnTo>
                  <a:lnTo>
                    <a:pt x="0" y="33254"/>
                  </a:lnTo>
                  <a:lnTo>
                    <a:pt x="31534" y="28667"/>
                  </a:lnTo>
                  <a:lnTo>
                    <a:pt x="45868" y="0"/>
                  </a:lnTo>
                  <a:lnTo>
                    <a:pt x="60202" y="28667"/>
                  </a:lnTo>
                  <a:lnTo>
                    <a:pt x="92309" y="33254"/>
                  </a:lnTo>
                  <a:close/>
                </a:path>
              </a:pathLst>
            </a:custGeom>
            <a:grpFill/>
            <a:ln w="5715" cap="flat">
              <a:noFill/>
              <a:prstDash val="solid"/>
              <a:miter/>
            </a:ln>
          </p:spPr>
          <p:txBody>
            <a:bodyPr rtlCol="0" anchor="ctr"/>
            <a:lstStyle/>
            <a:p>
              <a:endParaRPr lang="fr-FR"/>
            </a:p>
          </p:txBody>
        </p:sp>
        <p:sp>
          <p:nvSpPr>
            <p:cNvPr id="74" name="Forme libre : forme 73">
              <a:extLst>
                <a:ext uri="{FF2B5EF4-FFF2-40B4-BE49-F238E27FC236}">
                  <a16:creationId xmlns:a16="http://schemas.microsoft.com/office/drawing/2014/main" id="{E06B08EB-9241-4D38-A4F4-010E470AB0D3}"/>
                </a:ext>
              </a:extLst>
            </p:cNvPr>
            <p:cNvSpPr/>
            <p:nvPr/>
          </p:nvSpPr>
          <p:spPr>
            <a:xfrm>
              <a:off x="194075" y="177800"/>
              <a:ext cx="247113" cy="269390"/>
            </a:xfrm>
            <a:custGeom>
              <a:avLst/>
              <a:gdLst>
                <a:gd name="connsiteX0" fmla="*/ 247114 w 247113"/>
                <a:gd name="connsiteY0" fmla="*/ 128430 h 269390"/>
                <a:gd name="connsiteX1" fmla="*/ 247114 w 247113"/>
                <a:gd name="connsiteY1" fmla="*/ 150217 h 269390"/>
                <a:gd name="connsiteX2" fmla="*/ 244247 w 247113"/>
                <a:gd name="connsiteY2" fmla="*/ 172004 h 269390"/>
                <a:gd name="connsiteX3" fmla="*/ 97470 w 247113"/>
                <a:gd name="connsiteY3" fmla="*/ 266606 h 269390"/>
                <a:gd name="connsiteX4" fmla="*/ 0 w 247113"/>
                <a:gd name="connsiteY4" fmla="*/ 145630 h 269390"/>
                <a:gd name="connsiteX5" fmla="*/ 0 w 247113"/>
                <a:gd name="connsiteY5" fmla="*/ 0 h 269390"/>
                <a:gd name="connsiteX6" fmla="*/ 50455 w 247113"/>
                <a:gd name="connsiteY6" fmla="*/ 0 h 269390"/>
                <a:gd name="connsiteX7" fmla="*/ 50455 w 247113"/>
                <a:gd name="connsiteY7" fmla="*/ 145630 h 269390"/>
                <a:gd name="connsiteX8" fmla="*/ 122697 w 247113"/>
                <a:gd name="connsiteY8" fmla="*/ 220165 h 269390"/>
                <a:gd name="connsiteX9" fmla="*/ 197232 w 247113"/>
                <a:gd name="connsiteY9" fmla="*/ 149644 h 269390"/>
                <a:gd name="connsiteX10" fmla="*/ 197232 w 247113"/>
                <a:gd name="connsiteY10" fmla="*/ 128430 h 269390"/>
                <a:gd name="connsiteX11" fmla="*/ 222460 w 247113"/>
                <a:gd name="connsiteY11" fmla="*/ 116963 h 269390"/>
                <a:gd name="connsiteX12" fmla="*/ 247114 w 247113"/>
                <a:gd name="connsiteY12" fmla="*/ 128430 h 26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113" h="269390">
                  <a:moveTo>
                    <a:pt x="247114" y="128430"/>
                  </a:moveTo>
                  <a:lnTo>
                    <a:pt x="247114" y="150217"/>
                  </a:lnTo>
                  <a:cubicBezTo>
                    <a:pt x="247114" y="157670"/>
                    <a:pt x="245967" y="165124"/>
                    <a:pt x="244247" y="172004"/>
                  </a:cubicBezTo>
                  <a:cubicBezTo>
                    <a:pt x="229913" y="238512"/>
                    <a:pt x="163978" y="280940"/>
                    <a:pt x="97470" y="266606"/>
                  </a:cubicBezTo>
                  <a:cubicBezTo>
                    <a:pt x="40708" y="253993"/>
                    <a:pt x="0" y="204111"/>
                    <a:pt x="0" y="145630"/>
                  </a:cubicBezTo>
                  <a:lnTo>
                    <a:pt x="0" y="0"/>
                  </a:lnTo>
                  <a:lnTo>
                    <a:pt x="50455" y="0"/>
                  </a:lnTo>
                  <a:lnTo>
                    <a:pt x="50455" y="145630"/>
                  </a:lnTo>
                  <a:cubicBezTo>
                    <a:pt x="49881" y="186338"/>
                    <a:pt x="81989" y="219592"/>
                    <a:pt x="122697" y="220165"/>
                  </a:cubicBezTo>
                  <a:cubicBezTo>
                    <a:pt x="162258" y="220739"/>
                    <a:pt x="195512" y="189204"/>
                    <a:pt x="197232" y="149644"/>
                  </a:cubicBezTo>
                  <a:lnTo>
                    <a:pt x="197232" y="128430"/>
                  </a:lnTo>
                  <a:lnTo>
                    <a:pt x="222460" y="116963"/>
                  </a:lnTo>
                  <a:lnTo>
                    <a:pt x="247114" y="128430"/>
                  </a:lnTo>
                  <a:close/>
                </a:path>
              </a:pathLst>
            </a:custGeom>
            <a:grpFill/>
            <a:ln w="5715" cap="flat">
              <a:noFill/>
              <a:prstDash val="solid"/>
              <a:miter/>
            </a:ln>
          </p:spPr>
          <p:txBody>
            <a:bodyPr rtlCol="0" anchor="ctr"/>
            <a:lstStyle/>
            <a:p>
              <a:endParaRPr lang="fr-FR"/>
            </a:p>
          </p:txBody>
        </p:sp>
      </p:grpSp>
    </p:spTree>
    <p:extLst>
      <p:ext uri="{BB962C8B-B14F-4D97-AF65-F5344CB8AC3E}">
        <p14:creationId xmlns:p14="http://schemas.microsoft.com/office/powerpoint/2010/main" val="376594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42" presetClass="path" presetSubtype="0" decel="100000" fill="hold" nodeType="withEffect">
                                  <p:stCondLst>
                                    <p:cond delay="250"/>
                                  </p:stCondLst>
                                  <p:childTnLst>
                                    <p:animMotion origin="layout" path="M 5E-6 0.04838 L 5E-6 -1.11111E-6 " pathEditMode="relative" rAng="0" ptsTypes="AA">
                                      <p:cBhvr>
                                        <p:cTn id="9" dur="1000" fill="hold"/>
                                        <p:tgtEl>
                                          <p:spTgt spid="46"/>
                                        </p:tgtEl>
                                        <p:attrNameLst>
                                          <p:attrName>ppt_x</p:attrName>
                                          <p:attrName>ppt_y</p:attrName>
                                        </p:attrNameLst>
                                      </p:cBhvr>
                                      <p:rCtr x="0" y="-2431"/>
                                    </p:animMotion>
                                  </p:childTnLst>
                                </p:cTn>
                              </p:par>
                              <p:par>
                                <p:cTn id="10" presetID="10" presetClass="entr" presetSubtype="0" fill="hold" grpId="0" nodeType="withEffect">
                                  <p:stCondLst>
                                    <p:cond delay="75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42" presetClass="path" presetSubtype="0" decel="100000" fill="hold" grpId="1" nodeType="withEffect">
                                  <p:stCondLst>
                                    <p:cond delay="750"/>
                                  </p:stCondLst>
                                  <p:childTnLst>
                                    <p:animMotion origin="layout" path="M -4.16667E-7 0.04838 L -4.16667E-7 -3.33333E-6 " pathEditMode="relative" rAng="0" ptsTypes="AA">
                                      <p:cBhvr>
                                        <p:cTn id="14" dur="1000" fill="hold"/>
                                        <p:tgtEl>
                                          <p:spTgt spid="16"/>
                                        </p:tgtEl>
                                        <p:attrNameLst>
                                          <p:attrName>ppt_x</p:attrName>
                                          <p:attrName>ppt_y</p:attrName>
                                        </p:attrNameLst>
                                      </p:cBhvr>
                                      <p:rCtr x="0" y="-2431"/>
                                    </p:animMotion>
                                  </p:childTnLst>
                                </p:cTn>
                              </p:par>
                              <p:par>
                                <p:cTn id="15" presetID="10"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500"/>
                                  </p:stCondLst>
                                  <p:childTnLst>
                                    <p:animMotion origin="layout" path="M 5E-6 0.04838 L 5E-6 -1.11111E-6 " pathEditMode="relative" rAng="0" ptsTypes="AA">
                                      <p:cBhvr>
                                        <p:cTn id="19" dur="1000" fill="hold"/>
                                        <p:tgtEl>
                                          <p:spTgt spid="6"/>
                                        </p:tgtEl>
                                        <p:attrNameLst>
                                          <p:attrName>ppt_x</p:attrName>
                                          <p:attrName>ppt_y</p:attrName>
                                        </p:attrNameLst>
                                      </p:cBhvr>
                                      <p:rCtr x="0" y="-2431"/>
                                    </p:animMotion>
                                  </p:childTnLst>
                                </p:cTn>
                              </p:par>
                              <p:par>
                                <p:cTn id="20" presetID="10" presetClass="entr" presetSubtype="0" fill="hold" grpId="0" nodeType="withEffect">
                                  <p:stCondLst>
                                    <p:cond delay="1000"/>
                                  </p:stCondLst>
                                  <p:childTnLst>
                                    <p:set>
                                      <p:cBhvr>
                                        <p:cTn id="21" dur="1" fill="hold">
                                          <p:stCondLst>
                                            <p:cond delay="0"/>
                                          </p:stCondLst>
                                        </p:cTn>
                                        <p:tgtEl>
                                          <p:spTgt spid="206"/>
                                        </p:tgtEl>
                                        <p:attrNameLst>
                                          <p:attrName>style.visibility</p:attrName>
                                        </p:attrNameLst>
                                      </p:cBhvr>
                                      <p:to>
                                        <p:strVal val="visible"/>
                                      </p:to>
                                    </p:set>
                                    <p:animEffect transition="in" filter="fade">
                                      <p:cBhvr>
                                        <p:cTn id="22" dur="500"/>
                                        <p:tgtEl>
                                          <p:spTgt spid="206"/>
                                        </p:tgtEl>
                                      </p:cBhvr>
                                    </p:animEffect>
                                  </p:childTnLst>
                                </p:cTn>
                              </p:par>
                              <p:par>
                                <p:cTn id="23" presetID="42" presetClass="path" presetSubtype="0" decel="100000" fill="hold" grpId="1" nodeType="withEffect">
                                  <p:stCondLst>
                                    <p:cond delay="1000"/>
                                  </p:stCondLst>
                                  <p:childTnLst>
                                    <p:animMotion origin="layout" path="M 1.04167E-6 0.04838 L 1.04167E-6 -1.85185E-6 " pathEditMode="relative" rAng="0" ptsTypes="AA">
                                      <p:cBhvr>
                                        <p:cTn id="24" dur="1000" fill="hold"/>
                                        <p:tgtEl>
                                          <p:spTgt spid="206"/>
                                        </p:tgtEl>
                                        <p:attrNameLst>
                                          <p:attrName>ppt_x</p:attrName>
                                          <p:attrName>ppt_y</p:attrName>
                                        </p:attrNameLst>
                                      </p:cBhvr>
                                      <p:rCtr x="0" y="-2431"/>
                                    </p:animMotion>
                                  </p:childTnLst>
                                </p:cTn>
                              </p:par>
                              <p:par>
                                <p:cTn id="25" presetID="10" presetClass="entr" presetSubtype="0" fill="hold" grpId="0" nodeType="withEffect">
                                  <p:stCondLst>
                                    <p:cond delay="750"/>
                                  </p:stCondLst>
                                  <p:childTnLst>
                                    <p:set>
                                      <p:cBhvr>
                                        <p:cTn id="26" dur="1" fill="hold">
                                          <p:stCondLst>
                                            <p:cond delay="0"/>
                                          </p:stCondLst>
                                        </p:cTn>
                                        <p:tgtEl>
                                          <p:spTgt spid="204"/>
                                        </p:tgtEl>
                                        <p:attrNameLst>
                                          <p:attrName>style.visibility</p:attrName>
                                        </p:attrNameLst>
                                      </p:cBhvr>
                                      <p:to>
                                        <p:strVal val="visible"/>
                                      </p:to>
                                    </p:set>
                                    <p:animEffect transition="in" filter="fade">
                                      <p:cBhvr>
                                        <p:cTn id="27" dur="500"/>
                                        <p:tgtEl>
                                          <p:spTgt spid="204"/>
                                        </p:tgtEl>
                                      </p:cBhvr>
                                    </p:animEffect>
                                  </p:childTnLst>
                                </p:cTn>
                              </p:par>
                              <p:par>
                                <p:cTn id="28" presetID="42" presetClass="path" presetSubtype="0" decel="100000" fill="hold" grpId="1" nodeType="withEffect">
                                  <p:stCondLst>
                                    <p:cond delay="750"/>
                                  </p:stCondLst>
                                  <p:childTnLst>
                                    <p:animMotion origin="layout" path="M -1.66667E-6 0.04838 L -1.66667E-6 -2.59259E-6 " pathEditMode="relative" rAng="0" ptsTypes="AA">
                                      <p:cBhvr>
                                        <p:cTn id="29" dur="1000" fill="hold"/>
                                        <p:tgtEl>
                                          <p:spTgt spid="204"/>
                                        </p:tgtEl>
                                        <p:attrNameLst>
                                          <p:attrName>ppt_x</p:attrName>
                                          <p:attrName>ppt_y</p:attrName>
                                        </p:attrNameLst>
                                      </p:cBhvr>
                                      <p:rCtr x="0" y="-2431"/>
                                    </p:animMotion>
                                  </p:childTnLst>
                                </p:cTn>
                              </p:par>
                              <p:par>
                                <p:cTn id="30" presetID="10" presetClass="entr" presetSubtype="0" fill="hold" nodeType="withEffect">
                                  <p:stCondLst>
                                    <p:cond delay="50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par>
                                <p:cTn id="33" presetID="42" presetClass="path" presetSubtype="0" decel="100000" fill="hold" nodeType="withEffect">
                                  <p:stCondLst>
                                    <p:cond delay="500"/>
                                  </p:stCondLst>
                                  <p:childTnLst>
                                    <p:animMotion origin="layout" path="M 5E-6 0.04838 L 5E-6 -1.11111E-6 " pathEditMode="relative" rAng="0" ptsTypes="AA">
                                      <p:cBhvr>
                                        <p:cTn id="34" dur="1000" fill="hold"/>
                                        <p:tgtEl>
                                          <p:spTgt spid="50"/>
                                        </p:tgtEl>
                                        <p:attrNameLst>
                                          <p:attrName>ppt_x</p:attrName>
                                          <p:attrName>ppt_y</p:attrName>
                                        </p:attrNameLst>
                                      </p:cBhvr>
                                      <p:rCtr x="0" y="-2431"/>
                                    </p:animMotion>
                                  </p:childTnLst>
                                </p:cTn>
                              </p:par>
                              <p:par>
                                <p:cTn id="35" presetID="10" presetClass="entr" presetSubtype="0" fill="hold" nodeType="withEffect">
                                  <p:stCondLst>
                                    <p:cond delay="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42" presetClass="path" presetSubtype="0" decel="100000" fill="hold" nodeType="withEffect">
                                  <p:stCondLst>
                                    <p:cond delay="750"/>
                                  </p:stCondLst>
                                  <p:childTnLst>
                                    <p:animMotion origin="layout" path="M -3.125E-6 0.04838 L -3.125E-6 -3.7037E-7 " pathEditMode="relative" rAng="0" ptsTypes="AA">
                                      <p:cBhvr>
                                        <p:cTn id="39" dur="1000" fill="hold"/>
                                        <p:tgtEl>
                                          <p:spTgt spid="20"/>
                                        </p:tgtEl>
                                        <p:attrNameLst>
                                          <p:attrName>ppt_x</p:attrName>
                                          <p:attrName>ppt_y</p:attrName>
                                        </p:attrNameLst>
                                      </p:cBhvr>
                                      <p:rCtr x="0" y="-2431"/>
                                    </p:animMotion>
                                  </p:childTnLst>
                                </p:cTn>
                              </p:par>
                              <p:par>
                                <p:cTn id="40" presetID="10" presetClass="entr" presetSubtype="0" fill="hold" nodeType="withEffect">
                                  <p:stCondLst>
                                    <p:cond delay="85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500"/>
                                        <p:tgtEl>
                                          <p:spTgt spid="66"/>
                                        </p:tgtEl>
                                      </p:cBhvr>
                                    </p:animEffect>
                                  </p:childTnLst>
                                </p:cTn>
                              </p:par>
                              <p:par>
                                <p:cTn id="43" presetID="42" presetClass="path" presetSubtype="0" decel="100000" fill="hold" nodeType="withEffect">
                                  <p:stCondLst>
                                    <p:cond delay="850"/>
                                  </p:stCondLst>
                                  <p:childTnLst>
                                    <p:animMotion origin="layout" path="M 2.70833E-6 0.03357 L 2.70833E-6 -3.7037E-7 " pathEditMode="relative" rAng="0" ptsTypes="AA">
                                      <p:cBhvr>
                                        <p:cTn id="44" dur="1000" fill="hold"/>
                                        <p:tgtEl>
                                          <p:spTgt spid="66"/>
                                        </p:tgtEl>
                                        <p:attrNameLst>
                                          <p:attrName>ppt_x</p:attrName>
                                          <p:attrName>ppt_y</p:attrName>
                                        </p:attrNameLst>
                                      </p:cBhvr>
                                      <p:rCtr x="0" y="-1690"/>
                                    </p:animMotion>
                                  </p:childTnLst>
                                </p:cTn>
                              </p:par>
                              <p:par>
                                <p:cTn id="45" presetID="10" presetClass="entr" presetSubtype="0" fill="hold" nodeType="withEffect">
                                  <p:stCondLst>
                                    <p:cond delay="850"/>
                                  </p:stCondLst>
                                  <p:childTnLst>
                                    <p:set>
                                      <p:cBhvr>
                                        <p:cTn id="46" dur="1" fill="hold">
                                          <p:stCondLst>
                                            <p:cond delay="0"/>
                                          </p:stCondLst>
                                        </p:cTn>
                                        <p:tgtEl>
                                          <p:spTgt spid="142"/>
                                        </p:tgtEl>
                                        <p:attrNameLst>
                                          <p:attrName>style.visibility</p:attrName>
                                        </p:attrNameLst>
                                      </p:cBhvr>
                                      <p:to>
                                        <p:strVal val="visible"/>
                                      </p:to>
                                    </p:set>
                                    <p:animEffect transition="in" filter="fade">
                                      <p:cBhvr>
                                        <p:cTn id="47" dur="500"/>
                                        <p:tgtEl>
                                          <p:spTgt spid="142"/>
                                        </p:tgtEl>
                                      </p:cBhvr>
                                    </p:animEffect>
                                  </p:childTnLst>
                                </p:cTn>
                              </p:par>
                              <p:par>
                                <p:cTn id="48" presetID="42" presetClass="path" presetSubtype="0" decel="100000" fill="hold" nodeType="withEffect">
                                  <p:stCondLst>
                                    <p:cond delay="850"/>
                                  </p:stCondLst>
                                  <p:childTnLst>
                                    <p:animMotion origin="layout" path="M 2.08333E-6 0.03357 L 2.08333E-6 -3.7037E-7 " pathEditMode="relative" rAng="0" ptsTypes="AA">
                                      <p:cBhvr>
                                        <p:cTn id="49" dur="1000" fill="hold"/>
                                        <p:tgtEl>
                                          <p:spTgt spid="142"/>
                                        </p:tgtEl>
                                        <p:attrNameLst>
                                          <p:attrName>ppt_x</p:attrName>
                                          <p:attrName>ppt_y</p:attrName>
                                        </p:attrNameLst>
                                      </p:cBhvr>
                                      <p:rCtr x="0" y="-1690"/>
                                    </p:animMotion>
                                  </p:childTnLst>
                                </p:cTn>
                              </p:par>
                              <p:par>
                                <p:cTn id="50" presetID="10" presetClass="entr" presetSubtype="0" fill="hold" nodeType="withEffect">
                                  <p:stCondLst>
                                    <p:cond delay="1100"/>
                                  </p:stCondLst>
                                  <p:childTnLst>
                                    <p:set>
                                      <p:cBhvr>
                                        <p:cTn id="51" dur="1" fill="hold">
                                          <p:stCondLst>
                                            <p:cond delay="0"/>
                                          </p:stCondLst>
                                        </p:cTn>
                                        <p:tgtEl>
                                          <p:spTgt spid="143"/>
                                        </p:tgtEl>
                                        <p:attrNameLst>
                                          <p:attrName>style.visibility</p:attrName>
                                        </p:attrNameLst>
                                      </p:cBhvr>
                                      <p:to>
                                        <p:strVal val="visible"/>
                                      </p:to>
                                    </p:set>
                                    <p:animEffect transition="in" filter="fade">
                                      <p:cBhvr>
                                        <p:cTn id="52" dur="500"/>
                                        <p:tgtEl>
                                          <p:spTgt spid="143"/>
                                        </p:tgtEl>
                                      </p:cBhvr>
                                    </p:animEffect>
                                  </p:childTnLst>
                                </p:cTn>
                              </p:par>
                              <p:par>
                                <p:cTn id="53" presetID="42" presetClass="path" presetSubtype="0" decel="100000" fill="hold" nodeType="withEffect">
                                  <p:stCondLst>
                                    <p:cond delay="1100"/>
                                  </p:stCondLst>
                                  <p:childTnLst>
                                    <p:animMotion origin="layout" path="M -2.70833E-6 0.03356 L -2.70833E-6 2.96296E-6 " pathEditMode="relative" rAng="0" ptsTypes="AA">
                                      <p:cBhvr>
                                        <p:cTn id="54" dur="1000" fill="hold"/>
                                        <p:tgtEl>
                                          <p:spTgt spid="143"/>
                                        </p:tgtEl>
                                        <p:attrNameLst>
                                          <p:attrName>ppt_x</p:attrName>
                                          <p:attrName>ppt_y</p:attrName>
                                        </p:attrNameLst>
                                      </p:cBhvr>
                                      <p:rCtr x="0" y="-1690"/>
                                    </p:animMotion>
                                  </p:childTnLst>
                                </p:cTn>
                              </p:par>
                              <p:par>
                                <p:cTn id="55" presetID="10" presetClass="entr" presetSubtype="0" fill="hold" nodeType="withEffect">
                                  <p:stCondLst>
                                    <p:cond delay="1100"/>
                                  </p:stCondLst>
                                  <p:childTnLst>
                                    <p:set>
                                      <p:cBhvr>
                                        <p:cTn id="56" dur="1" fill="hold">
                                          <p:stCondLst>
                                            <p:cond delay="0"/>
                                          </p:stCondLst>
                                        </p:cTn>
                                        <p:tgtEl>
                                          <p:spTgt spid="144"/>
                                        </p:tgtEl>
                                        <p:attrNameLst>
                                          <p:attrName>style.visibility</p:attrName>
                                        </p:attrNameLst>
                                      </p:cBhvr>
                                      <p:to>
                                        <p:strVal val="visible"/>
                                      </p:to>
                                    </p:set>
                                    <p:animEffect transition="in" filter="fade">
                                      <p:cBhvr>
                                        <p:cTn id="57" dur="500"/>
                                        <p:tgtEl>
                                          <p:spTgt spid="144"/>
                                        </p:tgtEl>
                                      </p:cBhvr>
                                    </p:animEffect>
                                  </p:childTnLst>
                                </p:cTn>
                              </p:par>
                              <p:par>
                                <p:cTn id="58" presetID="42" presetClass="path" presetSubtype="0" decel="100000" fill="hold" nodeType="withEffect">
                                  <p:stCondLst>
                                    <p:cond delay="1100"/>
                                  </p:stCondLst>
                                  <p:childTnLst>
                                    <p:animMotion origin="layout" path="M -3.95833E-6 0.03356 L -3.95833E-6 2.96296E-6 " pathEditMode="relative" rAng="0" ptsTypes="AA">
                                      <p:cBhvr>
                                        <p:cTn id="59" dur="1000" fill="hold"/>
                                        <p:tgtEl>
                                          <p:spTgt spid="144"/>
                                        </p:tgtEl>
                                        <p:attrNameLst>
                                          <p:attrName>ppt_x</p:attrName>
                                          <p:attrName>ppt_y</p:attrName>
                                        </p:attrNameLst>
                                      </p:cBhvr>
                                      <p:rCtr x="0" y="-1690"/>
                                    </p:animMotion>
                                  </p:childTnLst>
                                </p:cTn>
                              </p:par>
                              <p:par>
                                <p:cTn id="60" presetID="10" presetClass="entr" presetSubtype="0" fill="hold" nodeType="withEffect">
                                  <p:stCondLst>
                                    <p:cond delay="100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42" presetClass="path" presetSubtype="0" decel="100000" fill="hold" nodeType="withEffect">
                                  <p:stCondLst>
                                    <p:cond delay="1000"/>
                                  </p:stCondLst>
                                  <p:childTnLst>
                                    <p:animMotion origin="layout" path="M -3.75E-6 0.04838 L -3.75E-6 -2.59259E-6 " pathEditMode="relative" rAng="0" ptsTypes="AA">
                                      <p:cBhvr>
                                        <p:cTn id="64" dur="1000" fill="hold"/>
                                        <p:tgtEl>
                                          <p:spTgt spid="2"/>
                                        </p:tgtEl>
                                        <p:attrNameLst>
                                          <p:attrName>ppt_x</p:attrName>
                                          <p:attrName>ppt_y</p:attrName>
                                        </p:attrNameLst>
                                      </p:cBhvr>
                                      <p:rCtr x="0" y="-2431"/>
                                    </p:animMotion>
                                  </p:childTnLst>
                                </p:cTn>
                              </p:par>
                              <p:par>
                                <p:cTn id="65" presetID="10" presetClass="entr" presetSubtype="0" fill="hold" nodeType="withEffect">
                                  <p:stCondLst>
                                    <p:cond delay="85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par>
                                <p:cTn id="68" presetID="42" presetClass="path" presetSubtype="0" decel="100000" fill="hold" nodeType="withEffect">
                                  <p:stCondLst>
                                    <p:cond delay="850"/>
                                  </p:stCondLst>
                                  <p:childTnLst>
                                    <p:animMotion origin="layout" path="M -3.125E-6 0.03356 L -3.125E-6 4.81481E-6 " pathEditMode="relative" rAng="0" ptsTypes="AA">
                                      <p:cBhvr>
                                        <p:cTn id="69" dur="1000" fill="hold"/>
                                        <p:tgtEl>
                                          <p:spTgt spid="17"/>
                                        </p:tgtEl>
                                        <p:attrNameLst>
                                          <p:attrName>ppt_x</p:attrName>
                                          <p:attrName>ppt_y</p:attrName>
                                        </p:attrNameLst>
                                      </p:cBhvr>
                                      <p:rCtr x="0" y="-1690"/>
                                    </p:animMotion>
                                  </p:childTnLst>
                                </p:cTn>
                              </p:par>
                              <p:par>
                                <p:cTn id="70" presetID="10" presetClass="entr" presetSubtype="0" fill="hold" nodeType="withEffect">
                                  <p:stCondLst>
                                    <p:cond delay="95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par>
                                <p:cTn id="73" presetID="42" presetClass="path" presetSubtype="0" decel="100000" fill="hold" nodeType="withEffect">
                                  <p:stCondLst>
                                    <p:cond delay="950"/>
                                  </p:stCondLst>
                                  <p:childTnLst>
                                    <p:animMotion origin="layout" path="M -3.125E-6 0.03356 L -3.125E-6 4.81481E-6 " pathEditMode="relative" rAng="0" ptsTypes="AA">
                                      <p:cBhvr>
                                        <p:cTn id="74" dur="1000" fill="hold"/>
                                        <p:tgtEl>
                                          <p:spTgt spid="18"/>
                                        </p:tgtEl>
                                        <p:attrNameLst>
                                          <p:attrName>ppt_x</p:attrName>
                                          <p:attrName>ppt_y</p:attrName>
                                        </p:attrNameLst>
                                      </p:cBhvr>
                                      <p:rCtr x="0" y="-1690"/>
                                    </p:animMotion>
                                  </p:childTnLst>
                                </p:cTn>
                              </p:par>
                              <p:par>
                                <p:cTn id="75" presetID="10" presetClass="entr" presetSubtype="0" fill="hold" nodeType="withEffect">
                                  <p:stCondLst>
                                    <p:cond delay="105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par>
                                <p:cTn id="78" presetID="42" presetClass="path" presetSubtype="0" decel="100000" fill="hold" nodeType="withEffect">
                                  <p:stCondLst>
                                    <p:cond delay="1050"/>
                                  </p:stCondLst>
                                  <p:childTnLst>
                                    <p:animMotion origin="layout" path="M -3.125E-6 0.03356 L -3.125E-6 4.81481E-6 " pathEditMode="relative" rAng="0" ptsTypes="AA">
                                      <p:cBhvr>
                                        <p:cTn id="79" dur="1000" fill="hold"/>
                                        <p:tgtEl>
                                          <p:spTgt spid="19"/>
                                        </p:tgtEl>
                                        <p:attrNameLst>
                                          <p:attrName>ppt_x</p:attrName>
                                          <p:attrName>ppt_y</p:attrName>
                                        </p:attrNameLst>
                                      </p:cBhvr>
                                      <p:rCtr x="0" y="-1690"/>
                                    </p:animMotion>
                                  </p:childTnLst>
                                </p:cTn>
                              </p:par>
                              <p:par>
                                <p:cTn id="80" presetID="10" presetClass="entr" presetSubtype="0" fill="hold" nodeType="withEffect">
                                  <p:stCondLst>
                                    <p:cond delay="100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750"/>
                                        <p:tgtEl>
                                          <p:spTgt spid="24"/>
                                        </p:tgtEl>
                                      </p:cBhvr>
                                    </p:animEffect>
                                  </p:childTnLst>
                                </p:cTn>
                              </p:par>
                              <p:par>
                                <p:cTn id="83" presetID="6" presetClass="emph" presetSubtype="0" fill="hold" nodeType="withEffect">
                                  <p:stCondLst>
                                    <p:cond delay="1000"/>
                                  </p:stCondLst>
                                  <p:childTnLst>
                                    <p:animScale>
                                      <p:cBhvr>
                                        <p:cTn id="84" dur="10" fill="hold"/>
                                        <p:tgtEl>
                                          <p:spTgt spid="24"/>
                                        </p:tgtEl>
                                      </p:cBhvr>
                                      <p:by x="66700" y="66700"/>
                                    </p:animScale>
                                  </p:childTnLst>
                                </p:cTn>
                              </p:par>
                              <p:par>
                                <p:cTn id="85" presetID="6" presetClass="emph" presetSubtype="0" decel="100000" fill="hold" nodeType="withEffect">
                                  <p:stCondLst>
                                    <p:cond delay="1000"/>
                                  </p:stCondLst>
                                  <p:childTnLst>
                                    <p:animScale>
                                      <p:cBhvr>
                                        <p:cTn id="86" dur="1000" fill="hold"/>
                                        <p:tgtEl>
                                          <p:spTgt spid="24"/>
                                        </p:tgtEl>
                                      </p:cBhvr>
                                      <p:by x="150000" y="150000"/>
                                    </p:animScale>
                                  </p:childTnLst>
                                </p:cTn>
                              </p:par>
                              <p:par>
                                <p:cTn id="87" presetID="10" presetClass="entr" presetSubtype="0" fill="hold" nodeType="withEffect">
                                  <p:stCondLst>
                                    <p:cond delay="110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750"/>
                                        <p:tgtEl>
                                          <p:spTgt spid="25"/>
                                        </p:tgtEl>
                                      </p:cBhvr>
                                    </p:animEffect>
                                  </p:childTnLst>
                                </p:cTn>
                              </p:par>
                              <p:par>
                                <p:cTn id="90" presetID="6" presetClass="emph" presetSubtype="0" fill="hold" nodeType="withEffect">
                                  <p:stCondLst>
                                    <p:cond delay="1100"/>
                                  </p:stCondLst>
                                  <p:childTnLst>
                                    <p:animScale>
                                      <p:cBhvr>
                                        <p:cTn id="91" dur="10" fill="hold"/>
                                        <p:tgtEl>
                                          <p:spTgt spid="25"/>
                                        </p:tgtEl>
                                      </p:cBhvr>
                                      <p:by x="66700" y="66700"/>
                                    </p:animScale>
                                  </p:childTnLst>
                                </p:cTn>
                              </p:par>
                              <p:par>
                                <p:cTn id="92" presetID="6" presetClass="emph" presetSubtype="0" decel="100000" fill="hold" nodeType="withEffect">
                                  <p:stCondLst>
                                    <p:cond delay="1100"/>
                                  </p:stCondLst>
                                  <p:childTnLst>
                                    <p:animScale>
                                      <p:cBhvr>
                                        <p:cTn id="93" dur="1000" fill="hold"/>
                                        <p:tgtEl>
                                          <p:spTgt spid="25"/>
                                        </p:tgtEl>
                                      </p:cBhvr>
                                      <p:by x="150000" y="150000"/>
                                    </p:animScale>
                                  </p:childTnLst>
                                </p:cTn>
                              </p:par>
                              <p:par>
                                <p:cTn id="94" presetID="10" presetClass="entr" presetSubtype="0" fill="hold" nodeType="withEffect">
                                  <p:stCondLst>
                                    <p:cond delay="100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750"/>
                                        <p:tgtEl>
                                          <p:spTgt spid="26"/>
                                        </p:tgtEl>
                                      </p:cBhvr>
                                    </p:animEffect>
                                  </p:childTnLst>
                                </p:cTn>
                              </p:par>
                              <p:par>
                                <p:cTn id="97" presetID="6" presetClass="emph" presetSubtype="0" fill="hold" nodeType="withEffect">
                                  <p:stCondLst>
                                    <p:cond delay="1000"/>
                                  </p:stCondLst>
                                  <p:childTnLst>
                                    <p:animScale>
                                      <p:cBhvr>
                                        <p:cTn id="98" dur="10" fill="hold"/>
                                        <p:tgtEl>
                                          <p:spTgt spid="26"/>
                                        </p:tgtEl>
                                      </p:cBhvr>
                                      <p:by x="66700" y="66700"/>
                                    </p:animScale>
                                  </p:childTnLst>
                                </p:cTn>
                              </p:par>
                              <p:par>
                                <p:cTn id="99" presetID="6" presetClass="emph" presetSubtype="0" decel="100000" fill="hold" nodeType="withEffect">
                                  <p:stCondLst>
                                    <p:cond delay="1000"/>
                                  </p:stCondLst>
                                  <p:childTnLst>
                                    <p:animScale>
                                      <p:cBhvr>
                                        <p:cTn id="100" dur="1000" fill="hold"/>
                                        <p:tgtEl>
                                          <p:spTgt spid="26"/>
                                        </p:tgtEl>
                                      </p:cBhvr>
                                      <p:by x="150000" y="150000"/>
                                    </p:animScale>
                                  </p:childTnLst>
                                </p:cTn>
                              </p:par>
                              <p:par>
                                <p:cTn id="101" presetID="10" presetClass="entr" presetSubtype="0" fill="hold" nodeType="withEffect">
                                  <p:stCondLst>
                                    <p:cond delay="1100"/>
                                  </p:stCondLst>
                                  <p:childTnLst>
                                    <p:set>
                                      <p:cBhvr>
                                        <p:cTn id="102" dur="1" fill="hold">
                                          <p:stCondLst>
                                            <p:cond delay="0"/>
                                          </p:stCondLst>
                                        </p:cTn>
                                        <p:tgtEl>
                                          <p:spTgt spid="21"/>
                                        </p:tgtEl>
                                        <p:attrNameLst>
                                          <p:attrName>style.visibility</p:attrName>
                                        </p:attrNameLst>
                                      </p:cBhvr>
                                      <p:to>
                                        <p:strVal val="visible"/>
                                      </p:to>
                                    </p:set>
                                    <p:animEffect transition="in" filter="fade">
                                      <p:cBhvr>
                                        <p:cTn id="103" dur="500"/>
                                        <p:tgtEl>
                                          <p:spTgt spid="21"/>
                                        </p:tgtEl>
                                      </p:cBhvr>
                                    </p:animEffect>
                                  </p:childTnLst>
                                </p:cTn>
                              </p:par>
                              <p:par>
                                <p:cTn id="104" presetID="42" presetClass="path" presetSubtype="0" decel="100000" fill="hold" nodeType="withEffect">
                                  <p:stCondLst>
                                    <p:cond delay="1100"/>
                                  </p:stCondLst>
                                  <p:childTnLst>
                                    <p:animMotion origin="layout" path="M -3.125E-6 0.03356 L -3.125E-6 4.81481E-6 " pathEditMode="relative" rAng="0" ptsTypes="AA">
                                      <p:cBhvr>
                                        <p:cTn id="105" dur="1000" fill="hold"/>
                                        <p:tgtEl>
                                          <p:spTgt spid="21"/>
                                        </p:tgtEl>
                                        <p:attrNameLst>
                                          <p:attrName>ppt_x</p:attrName>
                                          <p:attrName>ppt_y</p:attrName>
                                        </p:attrNameLst>
                                      </p:cBhvr>
                                      <p:rCtr x="0" y="-1690"/>
                                    </p:animMotion>
                                  </p:childTnLst>
                                </p:cTn>
                              </p:par>
                              <p:par>
                                <p:cTn id="106" presetID="10" presetClass="entr" presetSubtype="0" fill="hold" nodeType="withEffect">
                                  <p:stCondLst>
                                    <p:cond delay="120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42" presetClass="path" presetSubtype="0" decel="100000" fill="hold" nodeType="withEffect">
                                  <p:stCondLst>
                                    <p:cond delay="1200"/>
                                  </p:stCondLst>
                                  <p:childTnLst>
                                    <p:animMotion origin="layout" path="M -3.125E-6 0.03356 L -3.125E-6 4.81481E-6 " pathEditMode="relative" rAng="0" ptsTypes="AA">
                                      <p:cBhvr>
                                        <p:cTn id="110" dur="1000" fill="hold"/>
                                        <p:tgtEl>
                                          <p:spTgt spid="22"/>
                                        </p:tgtEl>
                                        <p:attrNameLst>
                                          <p:attrName>ppt_x</p:attrName>
                                          <p:attrName>ppt_y</p:attrName>
                                        </p:attrNameLst>
                                      </p:cBhvr>
                                      <p:rCtr x="0" y="-1690"/>
                                    </p:animMotion>
                                  </p:childTnLst>
                                </p:cTn>
                              </p:par>
                              <p:par>
                                <p:cTn id="111" presetID="10" presetClass="entr" presetSubtype="0" fill="hold" nodeType="withEffect">
                                  <p:stCondLst>
                                    <p:cond delay="130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500"/>
                                        <p:tgtEl>
                                          <p:spTgt spid="23"/>
                                        </p:tgtEl>
                                      </p:cBhvr>
                                    </p:animEffect>
                                  </p:childTnLst>
                                </p:cTn>
                              </p:par>
                              <p:par>
                                <p:cTn id="114" presetID="42" presetClass="path" presetSubtype="0" decel="100000" fill="hold" nodeType="withEffect">
                                  <p:stCondLst>
                                    <p:cond delay="1300"/>
                                  </p:stCondLst>
                                  <p:childTnLst>
                                    <p:animMotion origin="layout" path="M -3.125E-6 0.03356 L -3.125E-6 4.81481E-6 " pathEditMode="relative" rAng="0" ptsTypes="AA">
                                      <p:cBhvr>
                                        <p:cTn id="115" dur="1000" fill="hold"/>
                                        <p:tgtEl>
                                          <p:spTgt spid="23"/>
                                        </p:tgtEl>
                                        <p:attrNameLst>
                                          <p:attrName>ppt_x</p:attrName>
                                          <p:attrName>ppt_y</p:attrName>
                                        </p:attrNameLst>
                                      </p:cBhvr>
                                      <p:rCtr x="0" y="-1690"/>
                                    </p:animMotion>
                                  </p:childTnLst>
                                </p:cTn>
                              </p:par>
                              <p:par>
                                <p:cTn id="116" presetID="10" presetClass="entr" presetSubtype="0" fill="hold" nodeType="withEffect">
                                  <p:stCondLst>
                                    <p:cond delay="125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750"/>
                                        <p:tgtEl>
                                          <p:spTgt spid="27"/>
                                        </p:tgtEl>
                                      </p:cBhvr>
                                    </p:animEffect>
                                  </p:childTnLst>
                                </p:cTn>
                              </p:par>
                              <p:par>
                                <p:cTn id="119" presetID="6" presetClass="emph" presetSubtype="0" fill="hold" nodeType="withEffect">
                                  <p:stCondLst>
                                    <p:cond delay="1250"/>
                                  </p:stCondLst>
                                  <p:childTnLst>
                                    <p:animScale>
                                      <p:cBhvr>
                                        <p:cTn id="120" dur="10" fill="hold"/>
                                        <p:tgtEl>
                                          <p:spTgt spid="27"/>
                                        </p:tgtEl>
                                      </p:cBhvr>
                                      <p:by x="66700" y="66700"/>
                                    </p:animScale>
                                  </p:childTnLst>
                                </p:cTn>
                              </p:par>
                              <p:par>
                                <p:cTn id="121" presetID="6" presetClass="emph" presetSubtype="0" decel="100000" fill="hold" nodeType="withEffect">
                                  <p:stCondLst>
                                    <p:cond delay="1250"/>
                                  </p:stCondLst>
                                  <p:childTnLst>
                                    <p:animScale>
                                      <p:cBhvr>
                                        <p:cTn id="122" dur="1000" fill="hold"/>
                                        <p:tgtEl>
                                          <p:spTgt spid="27"/>
                                        </p:tgtEl>
                                      </p:cBhvr>
                                      <p:by x="150000" y="150000"/>
                                    </p:animScale>
                                  </p:childTnLst>
                                </p:cTn>
                              </p:par>
                              <p:par>
                                <p:cTn id="123" presetID="10" presetClass="entr" presetSubtype="0" fill="hold" nodeType="withEffect">
                                  <p:stCondLst>
                                    <p:cond delay="1350"/>
                                  </p:stCondLst>
                                  <p:childTnLst>
                                    <p:set>
                                      <p:cBhvr>
                                        <p:cTn id="124" dur="1" fill="hold">
                                          <p:stCondLst>
                                            <p:cond delay="0"/>
                                          </p:stCondLst>
                                        </p:cTn>
                                        <p:tgtEl>
                                          <p:spTgt spid="28"/>
                                        </p:tgtEl>
                                        <p:attrNameLst>
                                          <p:attrName>style.visibility</p:attrName>
                                        </p:attrNameLst>
                                      </p:cBhvr>
                                      <p:to>
                                        <p:strVal val="visible"/>
                                      </p:to>
                                    </p:set>
                                    <p:animEffect transition="in" filter="fade">
                                      <p:cBhvr>
                                        <p:cTn id="125" dur="750"/>
                                        <p:tgtEl>
                                          <p:spTgt spid="28"/>
                                        </p:tgtEl>
                                      </p:cBhvr>
                                    </p:animEffect>
                                  </p:childTnLst>
                                </p:cTn>
                              </p:par>
                              <p:par>
                                <p:cTn id="126" presetID="6" presetClass="emph" presetSubtype="0" fill="hold" nodeType="withEffect">
                                  <p:stCondLst>
                                    <p:cond delay="1350"/>
                                  </p:stCondLst>
                                  <p:childTnLst>
                                    <p:animScale>
                                      <p:cBhvr>
                                        <p:cTn id="127" dur="10" fill="hold"/>
                                        <p:tgtEl>
                                          <p:spTgt spid="28"/>
                                        </p:tgtEl>
                                      </p:cBhvr>
                                      <p:by x="66700" y="66700"/>
                                    </p:animScale>
                                  </p:childTnLst>
                                </p:cTn>
                              </p:par>
                              <p:par>
                                <p:cTn id="128" presetID="6" presetClass="emph" presetSubtype="0" decel="100000" fill="hold" nodeType="withEffect">
                                  <p:stCondLst>
                                    <p:cond delay="1350"/>
                                  </p:stCondLst>
                                  <p:childTnLst>
                                    <p:animScale>
                                      <p:cBhvr>
                                        <p:cTn id="129" dur="1000" fill="hold"/>
                                        <p:tgtEl>
                                          <p:spTgt spid="28"/>
                                        </p:tgtEl>
                                      </p:cBhvr>
                                      <p:by x="150000" y="150000"/>
                                    </p:animScale>
                                  </p:childTnLst>
                                </p:cTn>
                              </p:par>
                              <p:par>
                                <p:cTn id="130" presetID="10" presetClass="entr" presetSubtype="0" fill="hold" nodeType="withEffect">
                                  <p:stCondLst>
                                    <p:cond delay="145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750"/>
                                        <p:tgtEl>
                                          <p:spTgt spid="29"/>
                                        </p:tgtEl>
                                      </p:cBhvr>
                                    </p:animEffect>
                                  </p:childTnLst>
                                </p:cTn>
                              </p:par>
                              <p:par>
                                <p:cTn id="133" presetID="6" presetClass="emph" presetSubtype="0" fill="hold" nodeType="withEffect">
                                  <p:stCondLst>
                                    <p:cond delay="1450"/>
                                  </p:stCondLst>
                                  <p:childTnLst>
                                    <p:animScale>
                                      <p:cBhvr>
                                        <p:cTn id="134" dur="10" fill="hold"/>
                                        <p:tgtEl>
                                          <p:spTgt spid="29"/>
                                        </p:tgtEl>
                                      </p:cBhvr>
                                      <p:by x="66700" y="66700"/>
                                    </p:animScale>
                                  </p:childTnLst>
                                </p:cTn>
                              </p:par>
                              <p:par>
                                <p:cTn id="135" presetID="6" presetClass="emph" presetSubtype="0" decel="100000" fill="hold" nodeType="withEffect">
                                  <p:stCondLst>
                                    <p:cond delay="1450"/>
                                  </p:stCondLst>
                                  <p:childTnLst>
                                    <p:animScale>
                                      <p:cBhvr>
                                        <p:cTn id="136" dur="1000" fill="hold"/>
                                        <p:tgtEl>
                                          <p:spTgt spid="29"/>
                                        </p:tgtEl>
                                      </p:cBhvr>
                                      <p:by x="150000" y="150000"/>
                                    </p:animScale>
                                  </p:childTnLst>
                                </p:cTn>
                              </p:par>
                              <p:par>
                                <p:cTn id="137" presetID="10" presetClass="entr" presetSubtype="0" fill="hold" nodeType="withEffect">
                                  <p:stCondLst>
                                    <p:cond delay="0"/>
                                  </p:stCondLst>
                                  <p:childTnLst>
                                    <p:set>
                                      <p:cBhvr>
                                        <p:cTn id="138" dur="1" fill="hold">
                                          <p:stCondLst>
                                            <p:cond delay="0"/>
                                          </p:stCondLst>
                                        </p:cTn>
                                        <p:tgtEl>
                                          <p:spTgt spid="9"/>
                                        </p:tgtEl>
                                        <p:attrNameLst>
                                          <p:attrName>style.visibility</p:attrName>
                                        </p:attrNameLst>
                                      </p:cBhvr>
                                      <p:to>
                                        <p:strVal val="visible"/>
                                      </p:to>
                                    </p:set>
                                    <p:animEffect transition="in" filter="fade">
                                      <p:cBhvr>
                                        <p:cTn id="139" dur="750"/>
                                        <p:tgtEl>
                                          <p:spTgt spid="9"/>
                                        </p:tgtEl>
                                      </p:cBhvr>
                                    </p:animEffect>
                                  </p:childTnLst>
                                </p:cTn>
                              </p:par>
                              <p:par>
                                <p:cTn id="140" presetID="6" presetClass="emph" presetSubtype="0" fill="hold" nodeType="withEffect">
                                  <p:stCondLst>
                                    <p:cond delay="0"/>
                                  </p:stCondLst>
                                  <p:childTnLst>
                                    <p:animScale>
                                      <p:cBhvr>
                                        <p:cTn id="141" dur="10" fill="hold"/>
                                        <p:tgtEl>
                                          <p:spTgt spid="9"/>
                                        </p:tgtEl>
                                      </p:cBhvr>
                                      <p:by x="66700" y="66700"/>
                                    </p:animScale>
                                  </p:childTnLst>
                                </p:cTn>
                              </p:par>
                              <p:par>
                                <p:cTn id="142" presetID="6" presetClass="emph" presetSubtype="0" decel="100000" fill="hold" nodeType="withEffect">
                                  <p:stCondLst>
                                    <p:cond delay="0"/>
                                  </p:stCondLst>
                                  <p:childTnLst>
                                    <p:animScale>
                                      <p:cBhvr>
                                        <p:cTn id="143" dur="1000" fill="hold"/>
                                        <p:tgtEl>
                                          <p:spTgt spid="9"/>
                                        </p:tgtEl>
                                      </p:cBhvr>
                                      <p:by x="150000" y="150000"/>
                                    </p:animScale>
                                  </p:childTnLst>
                                </p:cTn>
                              </p:par>
                              <p:par>
                                <p:cTn id="144" presetID="10" presetClass="entr" presetSubtype="0" fill="hold" nodeType="withEffect">
                                  <p:stCondLst>
                                    <p:cond delay="250"/>
                                  </p:stCondLst>
                                  <p:childTnLst>
                                    <p:set>
                                      <p:cBhvr>
                                        <p:cTn id="145" dur="1" fill="hold">
                                          <p:stCondLst>
                                            <p:cond delay="0"/>
                                          </p:stCondLst>
                                        </p:cTn>
                                        <p:tgtEl>
                                          <p:spTgt spid="35"/>
                                        </p:tgtEl>
                                        <p:attrNameLst>
                                          <p:attrName>style.visibility</p:attrName>
                                        </p:attrNameLst>
                                      </p:cBhvr>
                                      <p:to>
                                        <p:strVal val="visible"/>
                                      </p:to>
                                    </p:set>
                                    <p:animEffect transition="in" filter="fade">
                                      <p:cBhvr>
                                        <p:cTn id="146" dur="750"/>
                                        <p:tgtEl>
                                          <p:spTgt spid="35"/>
                                        </p:tgtEl>
                                      </p:cBhvr>
                                    </p:animEffect>
                                  </p:childTnLst>
                                </p:cTn>
                              </p:par>
                              <p:par>
                                <p:cTn id="147" presetID="6" presetClass="emph" presetSubtype="0" fill="hold" nodeType="withEffect">
                                  <p:stCondLst>
                                    <p:cond delay="250"/>
                                  </p:stCondLst>
                                  <p:childTnLst>
                                    <p:animScale>
                                      <p:cBhvr>
                                        <p:cTn id="148" dur="10" fill="hold"/>
                                        <p:tgtEl>
                                          <p:spTgt spid="35"/>
                                        </p:tgtEl>
                                      </p:cBhvr>
                                      <p:by x="66700" y="66700"/>
                                    </p:animScale>
                                  </p:childTnLst>
                                </p:cTn>
                              </p:par>
                              <p:par>
                                <p:cTn id="149" presetID="6" presetClass="emph" presetSubtype="0" decel="100000" fill="hold" nodeType="withEffect">
                                  <p:stCondLst>
                                    <p:cond delay="250"/>
                                  </p:stCondLst>
                                  <p:childTnLst>
                                    <p:animScale>
                                      <p:cBhvr>
                                        <p:cTn id="150" dur="1000" fill="hold"/>
                                        <p:tgtEl>
                                          <p:spTgt spid="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 grpId="0"/>
      <p:bldP spid="16" grpId="1"/>
      <p:bldP spid="204" grpId="0"/>
      <p:bldP spid="204" grpId="1"/>
      <p:bldP spid="206" grpId="0"/>
      <p:bldP spid="206" grpId="1"/>
    </p:bldLst>
  </p:timing>
</p:sld>
</file>

<file path=ppt/theme/theme1.xml><?xml version="1.0" encoding="utf-8"?>
<a:theme xmlns:a="http://schemas.openxmlformats.org/drawingml/2006/main" name="Office Theme">
  <a:themeElements>
    <a:clrScheme name="Personnalisé 143">
      <a:dk1>
        <a:sysClr val="windowText" lastClr="000000"/>
      </a:dk1>
      <a:lt1>
        <a:sysClr val="window" lastClr="FFFFFF"/>
      </a:lt1>
      <a:dk2>
        <a:srgbClr val="44546A"/>
      </a:dk2>
      <a:lt2>
        <a:srgbClr val="E7E6E6"/>
      </a:lt2>
      <a:accent1>
        <a:srgbClr val="00FF72"/>
      </a:accent1>
      <a:accent2>
        <a:srgbClr val="6B9AC4"/>
      </a:accent2>
      <a:accent3>
        <a:srgbClr val="97D8C4"/>
      </a:accent3>
      <a:accent4>
        <a:srgbClr val="F0F2F1"/>
      </a:accent4>
      <a:accent5>
        <a:srgbClr val="212738"/>
      </a:accent5>
      <a:accent6>
        <a:srgbClr val="F4B943"/>
      </a:accent6>
      <a:hlink>
        <a:srgbClr val="56E39F"/>
      </a:hlink>
      <a:folHlink>
        <a:srgbClr val="9459B1"/>
      </a:folHlink>
    </a:clrScheme>
    <a:fontScheme name="Personnalisé 77">
      <a:majorFont>
        <a:latin typeface="Urbane"/>
        <a:ea typeface=""/>
        <a:cs typeface=""/>
      </a:majorFont>
      <a:minorFont>
        <a:latin typeface="Urban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Clean Template.pptx" id="{0611A813-55BB-49F6-BD7B-96428D452493}" vid="{225EDBC1-0415-44ED-872A-3148CDB72EDC}"/>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69575BCC713247B7D1A490DFE403BE" ma:contentTypeVersion="13" ma:contentTypeDescription="Crée un document." ma:contentTypeScope="" ma:versionID="3b0418f23ae31d24b9c5aff6dc8ad610">
  <xsd:schema xmlns:xsd="http://www.w3.org/2001/XMLSchema" xmlns:xs="http://www.w3.org/2001/XMLSchema" xmlns:p="http://schemas.microsoft.com/office/2006/metadata/properties" xmlns:ns2="563d5eb3-3817-463d-83c0-7e831f86ade9" xmlns:ns3="08cc4fc1-29b6-4e54-b196-c5b72f3ec624" targetNamespace="http://schemas.microsoft.com/office/2006/metadata/properties" ma:root="true" ma:fieldsID="eecaf104893f52a9e35e8463e2244bce" ns2:_="" ns3:_="">
    <xsd:import namespace="563d5eb3-3817-463d-83c0-7e831f86ade9"/>
    <xsd:import namespace="08cc4fc1-29b6-4e54-b196-c5b72f3ec6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AutoKeyPoints" minOccurs="0"/>
                <xsd:element ref="ns2:MediaServiceKeyPoint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3d5eb3-3817-463d-83c0-7e831f86ad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cc4fc1-29b6-4e54-b196-c5b72f3ec624"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9818883-0910-41F8-810F-6343DC00E47C}"/>
</file>

<file path=customXml/itemProps2.xml><?xml version="1.0" encoding="utf-8"?>
<ds:datastoreItem xmlns:ds="http://schemas.openxmlformats.org/officeDocument/2006/customXml" ds:itemID="{9D2CA7C3-DB96-45AA-8FE5-6579562DDE47}"/>
</file>

<file path=customXml/itemProps3.xml><?xml version="1.0" encoding="utf-8"?>
<ds:datastoreItem xmlns:ds="http://schemas.openxmlformats.org/officeDocument/2006/customXml" ds:itemID="{B5EAD9E5-949C-41F3-9F04-2F9AB0F767B6}"/>
</file>

<file path=docProps/app.xml><?xml version="1.0" encoding="utf-8"?>
<Properties xmlns="http://schemas.openxmlformats.org/officeDocument/2006/extended-properties" xmlns:vt="http://schemas.openxmlformats.org/officeDocument/2006/docPropsVTypes">
  <Template>Clean Template - Copie</Template>
  <TotalTime>397</TotalTime>
  <Words>4212</Words>
  <Application>Microsoft Office PowerPoint</Application>
  <PresentationFormat>Widescreen</PresentationFormat>
  <Paragraphs>339</Paragraphs>
  <Slides>31</Slides>
  <Notes>12</Notes>
  <HiddenSlides>1</HiddenSlides>
  <MMClips>1</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Slidor</dc:creator>
  <cp:lastModifiedBy>Ernest Balemba Mujambere</cp:lastModifiedBy>
  <cp:revision>85</cp:revision>
  <dcterms:created xsi:type="dcterms:W3CDTF">2021-11-25T14:41:02Z</dcterms:created>
  <dcterms:modified xsi:type="dcterms:W3CDTF">2022-04-19T16:11:11Z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0x0101002469575BCC713247B7D1A490DFE403BE</vt:lpwstr>
  </property>
</Properties>
</file>