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7199313" cy="48593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63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14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795267"/>
            <a:ext cx="6119416" cy="1691770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2552278"/>
            <a:ext cx="5399485" cy="1173215"/>
          </a:xfrm>
        </p:spPr>
        <p:txBody>
          <a:bodyPr/>
          <a:lstStyle>
            <a:lvl1pPr marL="0" indent="0" algn="ctr">
              <a:buNone/>
              <a:defRPr sz="1701"/>
            </a:lvl1pPr>
            <a:lvl2pPr marL="323972" indent="0" algn="ctr">
              <a:buNone/>
              <a:defRPr sz="1417"/>
            </a:lvl2pPr>
            <a:lvl3pPr marL="647944" indent="0" algn="ctr">
              <a:buNone/>
              <a:defRPr sz="1275"/>
            </a:lvl3pPr>
            <a:lvl4pPr marL="971916" indent="0" algn="ctr">
              <a:buNone/>
              <a:defRPr sz="1134"/>
            </a:lvl4pPr>
            <a:lvl5pPr marL="1295888" indent="0" algn="ctr">
              <a:buNone/>
              <a:defRPr sz="1134"/>
            </a:lvl5pPr>
            <a:lvl6pPr marL="1619860" indent="0" algn="ctr">
              <a:buNone/>
              <a:defRPr sz="1134"/>
            </a:lvl6pPr>
            <a:lvl7pPr marL="1943832" indent="0" algn="ctr">
              <a:buNone/>
              <a:defRPr sz="1134"/>
            </a:lvl7pPr>
            <a:lvl8pPr marL="2267803" indent="0" algn="ctr">
              <a:buNone/>
              <a:defRPr sz="1134"/>
            </a:lvl8pPr>
            <a:lvl9pPr marL="2591775" indent="0" algn="ctr">
              <a:buNone/>
              <a:defRPr sz="113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66A0-7EE1-4E12-A4B7-F2C4DBCB0AB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D0C12-4FED-431C-8DF1-901402E0D3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0157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66A0-7EE1-4E12-A4B7-F2C4DBCB0AB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D0C12-4FED-431C-8DF1-901402E0D3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3046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258715"/>
            <a:ext cx="1552352" cy="411806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258715"/>
            <a:ext cx="4567064" cy="411806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66A0-7EE1-4E12-A4B7-F2C4DBCB0AB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D0C12-4FED-431C-8DF1-901402E0D3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0185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66A0-7EE1-4E12-A4B7-F2C4DBCB0AB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D0C12-4FED-431C-8DF1-901402E0D3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1465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211462"/>
            <a:ext cx="6209407" cy="2021349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3251933"/>
            <a:ext cx="6209407" cy="1062980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3972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7944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3pPr>
            <a:lvl4pPr marL="97191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58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19860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3832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780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1775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66A0-7EE1-4E12-A4B7-F2C4DBCB0AB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D0C12-4FED-431C-8DF1-901402E0D3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094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293574"/>
            <a:ext cx="3059708" cy="308320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293574"/>
            <a:ext cx="3059708" cy="308320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66A0-7EE1-4E12-A4B7-F2C4DBCB0AB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D0C12-4FED-431C-8DF1-901402E0D3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637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258716"/>
            <a:ext cx="6209407" cy="93924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191213"/>
            <a:ext cx="3045646" cy="583795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3972" indent="0">
              <a:buNone/>
              <a:defRPr sz="1417" b="1"/>
            </a:lvl2pPr>
            <a:lvl3pPr marL="647944" indent="0">
              <a:buNone/>
              <a:defRPr sz="1275" b="1"/>
            </a:lvl3pPr>
            <a:lvl4pPr marL="971916" indent="0">
              <a:buNone/>
              <a:defRPr sz="1134" b="1"/>
            </a:lvl4pPr>
            <a:lvl5pPr marL="1295888" indent="0">
              <a:buNone/>
              <a:defRPr sz="1134" b="1"/>
            </a:lvl5pPr>
            <a:lvl6pPr marL="1619860" indent="0">
              <a:buNone/>
              <a:defRPr sz="1134" b="1"/>
            </a:lvl6pPr>
            <a:lvl7pPr marL="1943832" indent="0">
              <a:buNone/>
              <a:defRPr sz="1134" b="1"/>
            </a:lvl7pPr>
            <a:lvl8pPr marL="2267803" indent="0">
              <a:buNone/>
              <a:defRPr sz="1134" b="1"/>
            </a:lvl8pPr>
            <a:lvl9pPr marL="2591775" indent="0">
              <a:buNone/>
              <a:defRPr sz="113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1775008"/>
            <a:ext cx="3045646" cy="261077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191213"/>
            <a:ext cx="3060646" cy="583795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3972" indent="0">
              <a:buNone/>
              <a:defRPr sz="1417" b="1"/>
            </a:lvl2pPr>
            <a:lvl3pPr marL="647944" indent="0">
              <a:buNone/>
              <a:defRPr sz="1275" b="1"/>
            </a:lvl3pPr>
            <a:lvl4pPr marL="971916" indent="0">
              <a:buNone/>
              <a:defRPr sz="1134" b="1"/>
            </a:lvl4pPr>
            <a:lvl5pPr marL="1295888" indent="0">
              <a:buNone/>
              <a:defRPr sz="1134" b="1"/>
            </a:lvl5pPr>
            <a:lvl6pPr marL="1619860" indent="0">
              <a:buNone/>
              <a:defRPr sz="1134" b="1"/>
            </a:lvl6pPr>
            <a:lvl7pPr marL="1943832" indent="0">
              <a:buNone/>
              <a:defRPr sz="1134" b="1"/>
            </a:lvl7pPr>
            <a:lvl8pPr marL="2267803" indent="0">
              <a:buNone/>
              <a:defRPr sz="1134" b="1"/>
            </a:lvl8pPr>
            <a:lvl9pPr marL="2591775" indent="0">
              <a:buNone/>
              <a:defRPr sz="113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1775008"/>
            <a:ext cx="3060646" cy="261077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66A0-7EE1-4E12-A4B7-F2C4DBCB0AB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D0C12-4FED-431C-8DF1-901402E0D3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9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66A0-7EE1-4E12-A4B7-F2C4DBCB0AB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D0C12-4FED-431C-8DF1-901402E0D3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7824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66A0-7EE1-4E12-A4B7-F2C4DBCB0AB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D0C12-4FED-431C-8DF1-901402E0D3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38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323956"/>
            <a:ext cx="2321966" cy="1133846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699656"/>
            <a:ext cx="3644652" cy="3453280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1457802"/>
            <a:ext cx="2321966" cy="2700757"/>
          </a:xfrm>
        </p:spPr>
        <p:txBody>
          <a:bodyPr/>
          <a:lstStyle>
            <a:lvl1pPr marL="0" indent="0">
              <a:buNone/>
              <a:defRPr sz="1134"/>
            </a:lvl1pPr>
            <a:lvl2pPr marL="323972" indent="0">
              <a:buNone/>
              <a:defRPr sz="992"/>
            </a:lvl2pPr>
            <a:lvl3pPr marL="647944" indent="0">
              <a:buNone/>
              <a:defRPr sz="850"/>
            </a:lvl3pPr>
            <a:lvl4pPr marL="971916" indent="0">
              <a:buNone/>
              <a:defRPr sz="709"/>
            </a:lvl4pPr>
            <a:lvl5pPr marL="1295888" indent="0">
              <a:buNone/>
              <a:defRPr sz="709"/>
            </a:lvl5pPr>
            <a:lvl6pPr marL="1619860" indent="0">
              <a:buNone/>
              <a:defRPr sz="709"/>
            </a:lvl6pPr>
            <a:lvl7pPr marL="1943832" indent="0">
              <a:buNone/>
              <a:defRPr sz="709"/>
            </a:lvl7pPr>
            <a:lvl8pPr marL="2267803" indent="0">
              <a:buNone/>
              <a:defRPr sz="709"/>
            </a:lvl8pPr>
            <a:lvl9pPr marL="2591775" indent="0">
              <a:buNone/>
              <a:defRPr sz="70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66A0-7EE1-4E12-A4B7-F2C4DBCB0AB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D0C12-4FED-431C-8DF1-901402E0D3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118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323956"/>
            <a:ext cx="2321966" cy="1133846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699656"/>
            <a:ext cx="3644652" cy="3453280"/>
          </a:xfrm>
        </p:spPr>
        <p:txBody>
          <a:bodyPr anchor="t"/>
          <a:lstStyle>
            <a:lvl1pPr marL="0" indent="0">
              <a:buNone/>
              <a:defRPr sz="2268"/>
            </a:lvl1pPr>
            <a:lvl2pPr marL="323972" indent="0">
              <a:buNone/>
              <a:defRPr sz="1984"/>
            </a:lvl2pPr>
            <a:lvl3pPr marL="647944" indent="0">
              <a:buNone/>
              <a:defRPr sz="1701"/>
            </a:lvl3pPr>
            <a:lvl4pPr marL="971916" indent="0">
              <a:buNone/>
              <a:defRPr sz="1417"/>
            </a:lvl4pPr>
            <a:lvl5pPr marL="1295888" indent="0">
              <a:buNone/>
              <a:defRPr sz="1417"/>
            </a:lvl5pPr>
            <a:lvl6pPr marL="1619860" indent="0">
              <a:buNone/>
              <a:defRPr sz="1417"/>
            </a:lvl6pPr>
            <a:lvl7pPr marL="1943832" indent="0">
              <a:buNone/>
              <a:defRPr sz="1417"/>
            </a:lvl7pPr>
            <a:lvl8pPr marL="2267803" indent="0">
              <a:buNone/>
              <a:defRPr sz="1417"/>
            </a:lvl8pPr>
            <a:lvl9pPr marL="2591775" indent="0">
              <a:buNone/>
              <a:defRPr sz="1417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1457802"/>
            <a:ext cx="2321966" cy="2700757"/>
          </a:xfrm>
        </p:spPr>
        <p:txBody>
          <a:bodyPr/>
          <a:lstStyle>
            <a:lvl1pPr marL="0" indent="0">
              <a:buNone/>
              <a:defRPr sz="1134"/>
            </a:lvl1pPr>
            <a:lvl2pPr marL="323972" indent="0">
              <a:buNone/>
              <a:defRPr sz="992"/>
            </a:lvl2pPr>
            <a:lvl3pPr marL="647944" indent="0">
              <a:buNone/>
              <a:defRPr sz="850"/>
            </a:lvl3pPr>
            <a:lvl4pPr marL="971916" indent="0">
              <a:buNone/>
              <a:defRPr sz="709"/>
            </a:lvl4pPr>
            <a:lvl5pPr marL="1295888" indent="0">
              <a:buNone/>
              <a:defRPr sz="709"/>
            </a:lvl5pPr>
            <a:lvl6pPr marL="1619860" indent="0">
              <a:buNone/>
              <a:defRPr sz="709"/>
            </a:lvl6pPr>
            <a:lvl7pPr marL="1943832" indent="0">
              <a:buNone/>
              <a:defRPr sz="709"/>
            </a:lvl7pPr>
            <a:lvl8pPr marL="2267803" indent="0">
              <a:buNone/>
              <a:defRPr sz="709"/>
            </a:lvl8pPr>
            <a:lvl9pPr marL="2591775" indent="0">
              <a:buNone/>
              <a:defRPr sz="70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66A0-7EE1-4E12-A4B7-F2C4DBCB0AB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D0C12-4FED-431C-8DF1-901402E0D3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115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UpDiag">
          <a:fgClr>
            <a:schemeClr val="bg1">
              <a:lumMod val="85000"/>
            </a:schemeClr>
          </a:fgClr>
          <a:bgClr>
            <a:srgbClr val="EFF5FB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258716"/>
            <a:ext cx="6209407" cy="9392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293574"/>
            <a:ext cx="6209407" cy="30832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4503887"/>
            <a:ext cx="1619845" cy="2587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566A0-7EE1-4E12-A4B7-F2C4DBCB0AB3}" type="datetimeFigureOut">
              <a:rPr lang="fr-FR" smtClean="0"/>
              <a:t>08/04/2022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4503887"/>
            <a:ext cx="2429768" cy="2587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4503887"/>
            <a:ext cx="1619845" cy="2587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D0C12-4FED-431C-8DF1-901402E0D3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493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47944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986" indent="-161986" algn="l" defTabSz="647944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5958" indent="-161986" algn="l" defTabSz="647944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09930" indent="-161986" algn="l" defTabSz="647944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indent="-161986" algn="l" defTabSz="647944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457874" indent="-161986" algn="l" defTabSz="647944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781846" indent="-161986" algn="l" defTabSz="647944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6pPr>
      <a:lvl7pPr marL="2105817" indent="-161986" algn="l" defTabSz="647944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7pPr>
      <a:lvl8pPr marL="2429789" indent="-161986" algn="l" defTabSz="647944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8pPr>
      <a:lvl9pPr marL="2753761" indent="-161986" algn="l" defTabSz="647944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7944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" algn="l" defTabSz="647944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2pPr>
      <a:lvl3pPr marL="647944" algn="l" defTabSz="647944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971916" algn="l" defTabSz="647944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295888" algn="l" defTabSz="647944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619860" algn="l" defTabSz="647944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6pPr>
      <a:lvl7pPr marL="1943832" algn="l" defTabSz="647944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7pPr>
      <a:lvl8pPr marL="2267803" algn="l" defTabSz="647944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8pPr>
      <a:lvl9pPr marL="2591775" algn="l" defTabSz="647944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svg"/><Relationship Id="rId7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>
            <a:extLst>
              <a:ext uri="{FF2B5EF4-FFF2-40B4-BE49-F238E27FC236}">
                <a16:creationId xmlns:a16="http://schemas.microsoft.com/office/drawing/2014/main" id="{92CA3428-C1F1-4A68-85CC-E2A4CF695C6A}"/>
              </a:ext>
            </a:extLst>
          </p:cNvPr>
          <p:cNvSpPr txBox="1"/>
          <p:nvPr/>
        </p:nvSpPr>
        <p:spPr>
          <a:xfrm rot="16200000">
            <a:off x="-1807929" y="1908716"/>
            <a:ext cx="4622287" cy="1006429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98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En cas d’indisponibilité de l’aidant :</a:t>
            </a:r>
          </a:p>
          <a:p>
            <a:pPr algn="ctr"/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Placer la personne dans un endroit</a:t>
            </a:r>
          </a:p>
          <a:p>
            <a:pPr algn="ctr"/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sensoriel calme (son-lumière-odeur)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BFFE5C6-C201-4DAC-8C3C-6D84CBD70E03}"/>
              </a:ext>
            </a:extLst>
          </p:cNvPr>
          <p:cNvSpPr/>
          <p:nvPr/>
        </p:nvSpPr>
        <p:spPr>
          <a:xfrm>
            <a:off x="1052761" y="3922625"/>
            <a:ext cx="6043343" cy="8309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fr-FR" sz="1400" b="1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AIDANT</a:t>
            </a:r>
            <a:r>
              <a:rPr lang="fr-FR" sz="2400" b="1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: 	 ……………………………………………</a:t>
            </a:r>
            <a:endParaRPr lang="fr-FR" sz="24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r>
              <a:rPr lang="fr-FR" sz="1400" b="1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CONTACT</a:t>
            </a:r>
            <a:r>
              <a:rPr lang="fr-FR" sz="2400" b="1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: ……………………………………………</a:t>
            </a:r>
            <a:endParaRPr lang="fr-FR" sz="24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1" name="Organigramme : Alternative 10">
            <a:extLst>
              <a:ext uri="{FF2B5EF4-FFF2-40B4-BE49-F238E27FC236}">
                <a16:creationId xmlns:a16="http://schemas.microsoft.com/office/drawing/2014/main" id="{0A198265-00B2-42FC-9C2B-4FBE2DCC4F1E}"/>
              </a:ext>
            </a:extLst>
          </p:cNvPr>
          <p:cNvSpPr/>
          <p:nvPr/>
        </p:nvSpPr>
        <p:spPr>
          <a:xfrm>
            <a:off x="1052762" y="77653"/>
            <a:ext cx="6073985" cy="646986"/>
          </a:xfrm>
          <a:prstGeom prst="flowChartAlternateProcess">
            <a:avLst/>
          </a:prstGeom>
          <a:ln w="3175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anchor="t" anchorCtr="0">
            <a:spAutoFit/>
          </a:bodyPr>
          <a:lstStyle/>
          <a:p>
            <a:pPr algn="r"/>
            <a:r>
              <a:rPr lang="fr-FR" sz="1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PORTEUR DE LA CARTE : </a:t>
            </a:r>
            <a:r>
              <a:rPr lang="fr-FR" sz="3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……………………..</a:t>
            </a:r>
            <a:r>
              <a:rPr lang="fr-FR" sz="3200" b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.</a:t>
            </a:r>
            <a:endParaRPr lang="fr-FR" sz="32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Aucune description disponible.">
            <a:extLst>
              <a:ext uri="{FF2B5EF4-FFF2-40B4-BE49-F238E27FC236}">
                <a16:creationId xmlns:a16="http://schemas.microsoft.com/office/drawing/2014/main" id="{33DCDD9D-86C7-481C-803C-5FD7C86DDC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97" y="912901"/>
            <a:ext cx="3893713" cy="3904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C4FFEA2-DFE3-459D-8548-483B81F2970D}"/>
              </a:ext>
            </a:extLst>
          </p:cNvPr>
          <p:cNvSpPr/>
          <p:nvPr/>
        </p:nvSpPr>
        <p:spPr>
          <a:xfrm>
            <a:off x="1052762" y="693326"/>
            <a:ext cx="6043343" cy="3165482"/>
          </a:xfrm>
          <a:prstGeom prst="rect">
            <a:avLst/>
          </a:prstGeom>
          <a:ln w="3175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ln/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LE PORTEUR DE CETTE CARTE A UN TSA : </a:t>
            </a:r>
          </a:p>
          <a:p>
            <a:pPr algn="ctr"/>
            <a:endParaRPr lang="fr-FR" sz="990" b="1" dirty="0"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ctr"/>
            <a:r>
              <a:rPr lang="fr-FR" sz="1800" i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Dans les situations inhabituelles ou angoissantes pour moi, je peux échouer à exprimer correctement mes besoins.</a:t>
            </a:r>
          </a:p>
          <a:p>
            <a:pPr algn="ctr"/>
            <a:r>
              <a:rPr lang="fr-FR" sz="1800" i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 Merci de bien vouloir  </a:t>
            </a:r>
            <a:r>
              <a:rPr lang="fr-FR" sz="2000" b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PRÉVENIR MON AIDANT</a:t>
            </a:r>
            <a:r>
              <a:rPr lang="fr-FR" sz="2000" b="1" i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.</a:t>
            </a:r>
            <a:endParaRPr lang="fr-FR" sz="2000" i="1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ctr"/>
            <a:endParaRPr lang="fr-FR" sz="990" i="1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ctr"/>
            <a:r>
              <a:rPr lang="fr-FR" sz="1800" i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Je ne suis ni sourd(e) ni déficient(e) intellectuel(le) : </a:t>
            </a:r>
          </a:p>
          <a:p>
            <a:pPr algn="ctr"/>
            <a:r>
              <a:rPr lang="fr-FR" sz="1800" i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Vous pouvez communiquer avec moi de façon calme ; </a:t>
            </a:r>
          </a:p>
          <a:p>
            <a:pPr algn="ctr"/>
            <a:r>
              <a:rPr lang="fr-FR" sz="1800" i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Soyez précis dans vos questions ;</a:t>
            </a:r>
          </a:p>
          <a:p>
            <a:pPr algn="ctr"/>
            <a:r>
              <a:rPr lang="fr-FR" sz="1800" i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Evitez de me toucher sans me prévenir. </a:t>
            </a:r>
          </a:p>
          <a:p>
            <a:pPr algn="ctr"/>
            <a:endParaRPr lang="fr-FR" sz="990" i="1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ctr"/>
            <a:r>
              <a:rPr lang="fr-FR" sz="1800" i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Je suis prosopagnosique ( je ne reconnais pas les visages).</a:t>
            </a:r>
            <a:endParaRPr lang="fr-FR" sz="1800" b="1" i="1" dirty="0"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221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E7CA2E00-AFA4-4578-8450-05304A63C1FF}"/>
              </a:ext>
            </a:extLst>
          </p:cNvPr>
          <p:cNvSpPr/>
          <p:nvPr/>
        </p:nvSpPr>
        <p:spPr>
          <a:xfrm>
            <a:off x="855885" y="4418266"/>
            <a:ext cx="6270862" cy="36933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/>
          <a:p>
            <a:r>
              <a:rPr lang="fr-FR" b="1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CONTACT DE L’AIDANT : ………………………………………………</a:t>
            </a:r>
            <a:endParaRPr lang="fr-FR" sz="20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9" name="Organigramme : Alternative 18">
            <a:extLst>
              <a:ext uri="{FF2B5EF4-FFF2-40B4-BE49-F238E27FC236}">
                <a16:creationId xmlns:a16="http://schemas.microsoft.com/office/drawing/2014/main" id="{CDE2ACF0-D1B8-4349-9734-43CF1F825C3A}"/>
              </a:ext>
            </a:extLst>
          </p:cNvPr>
          <p:cNvSpPr/>
          <p:nvPr/>
        </p:nvSpPr>
        <p:spPr>
          <a:xfrm>
            <a:off x="1052762" y="77653"/>
            <a:ext cx="6073985" cy="646986"/>
          </a:xfrm>
          <a:prstGeom prst="flowChartAlternateProcess">
            <a:avLst/>
          </a:prstGeom>
          <a:ln w="3175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anchor="t" anchorCtr="0">
            <a:spAutoFit/>
          </a:bodyPr>
          <a:lstStyle/>
          <a:p>
            <a:pPr algn="r"/>
            <a:r>
              <a:rPr lang="fr-FR" sz="1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PORTEUR DE LA CARTE : </a:t>
            </a:r>
            <a:r>
              <a:rPr lang="fr-FR" sz="3200" b="1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………….........……</a:t>
            </a:r>
            <a:endParaRPr lang="fr-FR" sz="32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E5A499-4A53-422C-A380-F3939677A23D}"/>
              </a:ext>
            </a:extLst>
          </p:cNvPr>
          <p:cNvSpPr/>
          <p:nvPr/>
        </p:nvSpPr>
        <p:spPr>
          <a:xfrm>
            <a:off x="1199784" y="2"/>
            <a:ext cx="307790" cy="4855876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93"/>
          </a:p>
        </p:txBody>
      </p:sp>
      <p:pic>
        <p:nvPicPr>
          <p:cNvPr id="3" name="Graphique 2" descr="Badge professionnel">
            <a:extLst>
              <a:ext uri="{FF2B5EF4-FFF2-40B4-BE49-F238E27FC236}">
                <a16:creationId xmlns:a16="http://schemas.microsoft.com/office/drawing/2014/main" id="{E934AD69-F5D3-4D42-8DF7-6ABEDCE4BD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6179" y="842570"/>
            <a:ext cx="731649" cy="731649"/>
          </a:xfrm>
          <a:prstGeom prst="rect">
            <a:avLst/>
          </a:prstGeom>
        </p:spPr>
      </p:pic>
      <p:pic>
        <p:nvPicPr>
          <p:cNvPr id="4" name="Graphique 3" descr="Médical">
            <a:extLst>
              <a:ext uri="{FF2B5EF4-FFF2-40B4-BE49-F238E27FC236}">
                <a16:creationId xmlns:a16="http://schemas.microsoft.com/office/drawing/2014/main" id="{80499DC8-8A08-4DAC-8FF7-8796806F69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2863" y="1806643"/>
            <a:ext cx="731649" cy="731649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ED9B4DE9-B3F4-4524-9513-E248ED847291}"/>
              </a:ext>
            </a:extLst>
          </p:cNvPr>
          <p:cNvSpPr txBox="1"/>
          <p:nvPr/>
        </p:nvSpPr>
        <p:spPr>
          <a:xfrm rot="16200000">
            <a:off x="-1811753" y="2144591"/>
            <a:ext cx="4669278" cy="535403"/>
          </a:xfrm>
          <a:prstGeom prst="rect">
            <a:avLst/>
          </a:prstGeom>
          <a:solidFill>
            <a:schemeClr val="bg1">
              <a:lumMod val="65000"/>
              <a:alpha val="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879" b="1" dirty="0">
                <a:latin typeface="Euphemia" panose="020B0604020202020204" pitchFamily="34" charset="0"/>
                <a:ea typeface="Roboto" panose="02000000000000000000" pitchFamily="2" charset="0"/>
                <a:cs typeface="Gisha" panose="020B0604020202020204" pitchFamily="34" charset="-79"/>
              </a:rPr>
              <a:t>TSA : HANDICAP INVISIBLE</a:t>
            </a:r>
          </a:p>
        </p:txBody>
      </p:sp>
      <p:pic>
        <p:nvPicPr>
          <p:cNvPr id="13" name="Picture 2" descr="Aucune description disponible.">
            <a:extLst>
              <a:ext uri="{FF2B5EF4-FFF2-40B4-BE49-F238E27FC236}">
                <a16:creationId xmlns:a16="http://schemas.microsoft.com/office/drawing/2014/main" id="{5DA5C4C0-91BC-4C83-8F8A-A73322194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alphaModFix amt="2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3000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97" y="912901"/>
            <a:ext cx="3893713" cy="3904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phique 6" descr="Intraveineuse">
            <a:extLst>
              <a:ext uri="{FF2B5EF4-FFF2-40B4-BE49-F238E27FC236}">
                <a16:creationId xmlns:a16="http://schemas.microsoft.com/office/drawing/2014/main" id="{DD43CAE4-0D51-4C63-8868-8C2C5B2376B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8657" y="3809291"/>
            <a:ext cx="675855" cy="67585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F40E059-8E11-4C7C-A597-A2E674242A20}"/>
              </a:ext>
            </a:extLst>
          </p:cNvPr>
          <p:cNvSpPr/>
          <p:nvPr/>
        </p:nvSpPr>
        <p:spPr>
          <a:xfrm>
            <a:off x="1670744" y="1726607"/>
            <a:ext cx="5282504" cy="2111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1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lang="fr-FR" sz="1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Médical :</a:t>
            </a:r>
          </a:p>
          <a:p>
            <a:pPr algn="just"/>
            <a:endParaRPr lang="fr-FR" sz="1200" b="1" dirty="0">
              <a:solidFill>
                <a:schemeClr val="accent5">
                  <a:lumMod val="75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marL="302302" indent="-302302" algn="just">
              <a:buFont typeface="Wingdings" panose="05000000000000000000" pitchFamily="2" charset="2"/>
              <a:buChar char="§"/>
            </a:pPr>
            <a:r>
              <a:rPr lang="fr-FR" sz="198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………………………….. ;</a:t>
            </a:r>
          </a:p>
          <a:p>
            <a:pPr marL="302302" indent="-302302" algn="just">
              <a:buFont typeface="Wingdings" panose="05000000000000000000" pitchFamily="2" charset="2"/>
              <a:buChar char="§"/>
            </a:pPr>
            <a:r>
              <a:rPr lang="fr-FR" sz="198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…………………………. ;</a:t>
            </a:r>
          </a:p>
          <a:p>
            <a:pPr marL="302302" indent="-302302" algn="just">
              <a:buFont typeface="Wingdings" panose="05000000000000000000" pitchFamily="2" charset="2"/>
              <a:buChar char="§"/>
            </a:pPr>
            <a:r>
              <a:rPr lang="fr-FR" sz="198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………………………….</a:t>
            </a:r>
          </a:p>
          <a:p>
            <a:pPr algn="just"/>
            <a:endParaRPr lang="fr-FR" sz="1200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just"/>
            <a:r>
              <a:rPr lang="fr-FR" sz="1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Rhésus : 	</a:t>
            </a:r>
            <a:r>
              <a:rPr lang="fr-FR" sz="1980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…..</a:t>
            </a:r>
            <a:endParaRPr lang="fr-FR" sz="198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2" descr="Aucune description disponible.">
            <a:extLst>
              <a:ext uri="{FF2B5EF4-FFF2-40B4-BE49-F238E27FC236}">
                <a16:creationId xmlns:a16="http://schemas.microsoft.com/office/drawing/2014/main" id="{E0B56380-4AED-4173-B4A1-6FD7EFBEF9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alphaModFix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3000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80" y="3888424"/>
            <a:ext cx="827427" cy="829725"/>
          </a:xfrm>
          <a:prstGeom prst="ellipse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3BEF664-EFF2-47FC-B66B-BEF2C5444470}"/>
              </a:ext>
            </a:extLst>
          </p:cNvPr>
          <p:cNvSpPr/>
          <p:nvPr/>
        </p:nvSpPr>
        <p:spPr>
          <a:xfrm>
            <a:off x="1725188" y="836407"/>
            <a:ext cx="5228060" cy="861774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Date de naissance :</a:t>
            </a:r>
            <a:r>
              <a:rPr lang="fr-FR" sz="1400" dirty="0">
                <a:solidFill>
                  <a:schemeClr val="accent5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 </a:t>
            </a:r>
            <a:r>
              <a:rPr lang="fr-FR" sz="1587" dirty="0">
                <a:solidFill>
                  <a:schemeClr val="accent5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				</a:t>
            </a:r>
            <a:r>
              <a:rPr lang="fr-FR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……………</a:t>
            </a:r>
          </a:p>
          <a:p>
            <a:r>
              <a:rPr lang="fr-FR" sz="1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Numéro de sécurité sociale :</a:t>
            </a:r>
            <a:r>
              <a:rPr lang="fr-FR" sz="1587" b="1" dirty="0">
                <a:solidFill>
                  <a:schemeClr val="accent5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			</a:t>
            </a:r>
            <a:r>
              <a:rPr lang="fr-FR" dirty="0"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……………</a:t>
            </a:r>
          </a:p>
          <a:p>
            <a:r>
              <a:rPr lang="fr-FR" sz="1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Numéro de carte d’identité :</a:t>
            </a:r>
            <a:r>
              <a:rPr lang="fr-FR" sz="1400" b="1" dirty="0">
                <a:solidFill>
                  <a:schemeClr val="accent5">
                    <a:lumMod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			</a:t>
            </a:r>
            <a:r>
              <a:rPr lang="fr-FR" sz="1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</a:rPr>
              <a:t>………………..</a:t>
            </a:r>
            <a:endParaRPr lang="fr-FR" dirty="0"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6290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423</TotalTime>
  <Words>173</Words>
  <Application>Microsoft Office PowerPoint</Application>
  <PresentationFormat>Personnalisé</PresentationFormat>
  <Paragraphs>31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Euphemia</vt:lpstr>
      <vt:lpstr>Roboto</vt:lpstr>
      <vt:lpstr>Times New Roman</vt:lpstr>
      <vt:lpstr>Wingdings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Jonathan LEJEUNE</dc:creator>
  <cp:lastModifiedBy>Elrina O'Brien</cp:lastModifiedBy>
  <cp:revision>51</cp:revision>
  <dcterms:created xsi:type="dcterms:W3CDTF">2020-10-16T19:51:28Z</dcterms:created>
  <dcterms:modified xsi:type="dcterms:W3CDTF">2022-04-08T08:47:52Z</dcterms:modified>
</cp:coreProperties>
</file>