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58" r:id="rId11"/>
    <p:sldId id="259" r:id="rId12"/>
    <p:sldId id="260" r:id="rId13"/>
    <p:sldId id="27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0A3A5-8514-484F-8D15-CE8BFBFDB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49527D-2561-4700-BC96-2A3BF675E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8E0B62-995F-4CCE-8E75-CF2D46C64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41541A-374B-4269-9DFC-F26C0E079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EDE4E8-9849-4F2D-BDA3-DB3C80B9B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07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3FC81-345A-4040-B6C0-03769FC8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0006CA-C076-4340-8115-2051F5DE6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B6766C-2583-4522-9A3F-622E4C6F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E1B0C5-5BB2-430F-9A28-ABD72309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124C48-D49E-4017-BED7-C366AC52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4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884F1E-0EBE-47AD-8D55-ED4BB76EB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53663C-ED37-4748-8EE7-D95F8A991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56FE87-2950-4DBD-A156-FDD4FA3C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34B315-4742-4799-9C00-65171E5B9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B1265D-20C3-4DFB-9B2E-098EBB6D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77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B5DBA-77B9-44B0-8F1B-74F0B950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67B620-0B09-485F-AEBA-01BA10866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A9EF34-0606-4ADB-B2B6-C8121FF1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4E9635-8833-403A-8755-654975AD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BAB8A2-EB49-470D-B9BF-931548B7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99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78C8B-CAA1-41E2-8CC5-10729F10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3EDEDD-3136-40F4-A0B4-BABB0FD1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280021-5F80-4019-872D-D281002E6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E0772D-28CB-4C5D-BAF1-A120024E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AA013E-142F-4164-9D31-97A0F208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95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FC2CD-7E47-4F05-97E4-B5041281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CC0AA6-1F65-4287-BA81-40136E965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B9C764-44A6-4722-9639-D538883B0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7A2FEE-2DE4-45EB-98B8-7C85A1B3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7A984E-A230-4E56-9C40-09837CBF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023D3C-3FE4-41C7-9437-C2242973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76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16257-1930-46EA-B43F-7FC5489A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D43429-11F0-459E-9DB6-7EEED1BA0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167B97-9436-4F38-BA01-639D83EAA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1A7C3C-CE8E-4E67-A9F9-B00FC45E0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B4663D-8D42-40D8-90E9-BF1B6767B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41A305-FDE9-48C0-8541-65CA41D71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53B541B-D9B2-40A0-A00C-6D78AFB4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AFC284-0167-4CC9-B09A-C85FBE6D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20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3FD618-8CF3-4EE8-8C8E-235A5513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646EA16-D3FC-4EAA-8610-BE9ADC86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8A904A-07B2-4644-8E1D-1B8E1765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93D442-9DDB-4283-B41C-1E34A96D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5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C0088B-4F91-4649-B118-E91B7D6AB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AD259B-5BF0-4EBE-94A3-36F092BE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5749F2-FB14-4159-9A3B-A406A59A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48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EC5D9-48B3-4859-9DBC-295CD3AC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C2D044-1B46-423D-8A4F-E3640240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6E8695-B526-492A-8267-39851D256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E21127-4F41-4803-8808-2B0024EE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3ECFCE-BE73-4B39-BB70-F09A05F11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F6B37D-1CEB-4082-82D2-4708378D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64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1E2DF1-E756-4359-9409-2A4C8D24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585F0E-7BBA-4CCC-8B15-5A39534A8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52A51-26A2-45BD-855A-0F32DABC9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E32A4C-F107-48C1-B6F4-1114DEA6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84F2C4-3911-424A-B8E9-B6C7E5AE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DC9C5A-A488-42C0-A4EA-FE23F908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92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BE89AD-1EF8-4BC6-AE20-806173F0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F6B0D-82D7-40C7-B9E4-37673B65B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824468-C83B-4E48-8468-AEDE6A770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79BA3-0E05-43AF-B5CC-0B2BDE1287E3}" type="datetimeFigureOut">
              <a:rPr lang="fr-FR" smtClean="0"/>
              <a:t>03/03/2022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BD8C9-9F49-4AB6-AD10-FACEA2BBD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3F5E09-DA19-4C76-AD35-0D32B3A7F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2308-5A69-4164-B7B2-FEBC23DA5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99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B82021-D510-41C5-9D26-5A14FB22E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fr-FR" sz="8100"/>
              <a:t>Les enjeux d’un marketing sans l’emballage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160F15-2ABD-4103-BF81-B91FF2C7C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fr-FR" dirty="0"/>
              <a:t>Exemple des boutiques spécialisées vrac : </a:t>
            </a:r>
          </a:p>
          <a:p>
            <a:pPr algn="l"/>
            <a:r>
              <a:rPr lang="fr-FR" dirty="0"/>
              <a:t>Les enjeux pour le distributeur et le consommateur </a:t>
            </a:r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A92A3698-3520-1A41-A605-8DA4B9BAAC83}"/>
              </a:ext>
            </a:extLst>
          </p:cNvPr>
          <p:cNvSpPr/>
          <p:nvPr/>
        </p:nvSpPr>
        <p:spPr>
          <a:xfrm rot="16200000">
            <a:off x="8889167" y="3537609"/>
            <a:ext cx="2928079" cy="2928079"/>
          </a:xfrm>
          <a:prstGeom prst="rtTriangle">
            <a:avLst/>
          </a:prstGeom>
          <a:solidFill>
            <a:srgbClr val="F1826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3C01269-76FC-1145-A07B-1FA4324A5BE6}"/>
              </a:ext>
            </a:extLst>
          </p:cNvPr>
          <p:cNvSpPr/>
          <p:nvPr/>
        </p:nvSpPr>
        <p:spPr>
          <a:xfrm>
            <a:off x="622091" y="558382"/>
            <a:ext cx="10947817" cy="574123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11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43AA0-C4C4-4D9C-9DDC-3E357DC2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F1826F"/>
                </a:solidFill>
              </a:rPr>
              <a:t>Pour le client : une perte de repères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F85B24-1B20-475A-8604-34C47F3C5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Produit pour ce qu’il est = le visuel 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dirty="0"/>
              <a:t>Notion de transparence</a:t>
            </a:r>
          </a:p>
          <a:p>
            <a:endParaRPr lang="fr-FR" sz="1100" dirty="0"/>
          </a:p>
          <a:p>
            <a:r>
              <a:rPr lang="fr-FR" dirty="0"/>
              <a:t>Recherche des marques favorites (stop rayon / PLV…)</a:t>
            </a:r>
          </a:p>
          <a:p>
            <a:endParaRPr lang="fr-FR" dirty="0"/>
          </a:p>
          <a:p>
            <a:r>
              <a:rPr lang="fr-FR" dirty="0"/>
              <a:t>Informations légales → exigence croissante sur les infos nécessaires :</a:t>
            </a:r>
          </a:p>
          <a:p>
            <a:pPr lvl="2"/>
            <a:r>
              <a:rPr lang="fr-FR" dirty="0"/>
              <a:t>nutriscore en discussion</a:t>
            </a:r>
          </a:p>
          <a:p>
            <a:pPr lvl="2"/>
            <a:r>
              <a:rPr lang="fr-FR" dirty="0"/>
              <a:t>valeurs nutritionnelles…</a:t>
            </a:r>
          </a:p>
          <a:p>
            <a:pPr marL="914400" lvl="2" indent="0">
              <a:buNone/>
            </a:pPr>
            <a:endParaRPr lang="fr-FR" sz="1100" dirty="0"/>
          </a:p>
          <a:p>
            <a:r>
              <a:rPr lang="fr-FR" dirty="0"/>
              <a:t>Informations pour le consommateur lorsqu’il rentre chez lui</a:t>
            </a:r>
          </a:p>
          <a:p>
            <a:pPr lvl="2"/>
            <a:r>
              <a:rPr lang="fr-FR" dirty="0"/>
              <a:t>Développement d’applications de traçabilité globale (MAYAM par exemple)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 descr="Nutri-Score - Danone">
            <a:extLst>
              <a:ext uri="{FF2B5EF4-FFF2-40B4-BE49-F238E27FC236}">
                <a16:creationId xmlns:a16="http://schemas.microsoft.com/office/drawing/2014/main" id="{F585EABF-99C8-8145-84D9-BD0DD576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37" y="2422260"/>
            <a:ext cx="1496002" cy="8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texte, alimentation, légume, fruit&#10;&#10;Description générée automatiquement">
            <a:extLst>
              <a:ext uri="{FF2B5EF4-FFF2-40B4-BE49-F238E27FC236}">
                <a16:creationId xmlns:a16="http://schemas.microsoft.com/office/drawing/2014/main" id="{43C1ED35-5E39-6B46-BDA8-903B989FB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26" y="1551460"/>
            <a:ext cx="2525151" cy="140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Une image contenant texte, intérieur, rayon, plusieurs&#10;&#10;Description générée automatiquement">
            <a:extLst>
              <a:ext uri="{FF2B5EF4-FFF2-40B4-BE49-F238E27FC236}">
                <a16:creationId xmlns:a16="http://schemas.microsoft.com/office/drawing/2014/main" id="{65686800-AFCF-EE4D-91AB-2108C95B4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77" y="793204"/>
            <a:ext cx="2542876" cy="149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A906CB-3315-6B44-91F8-9A319FD9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68" y="5141742"/>
            <a:ext cx="2159585" cy="117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14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7ED06-2F42-40E6-8633-61919100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F1826F"/>
                </a:solidFill>
              </a:rPr>
              <a:t>Pour le distributeur spécialisé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E65B4-1CE9-4F6C-B74B-0E83BE490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600" dirty="0"/>
              <a:t>Importance du merchandising </a:t>
            </a:r>
          </a:p>
          <a:p>
            <a:endParaRPr lang="fr-FR" sz="1000" dirty="0"/>
          </a:p>
          <a:p>
            <a:r>
              <a:rPr lang="fr-FR" sz="2600" dirty="0"/>
              <a:t>Identification des univers et la PLV = accompagnement client</a:t>
            </a:r>
          </a:p>
          <a:p>
            <a:endParaRPr lang="fr-FR" sz="1000" dirty="0"/>
          </a:p>
          <a:p>
            <a:r>
              <a:rPr lang="fr-FR" sz="2600" dirty="0"/>
              <a:t>Vente assistée &amp; conseil = un élément clé</a:t>
            </a:r>
          </a:p>
          <a:p>
            <a:endParaRPr lang="fr-FR" sz="1000" dirty="0"/>
          </a:p>
          <a:p>
            <a:r>
              <a:rPr lang="fr-FR" sz="2600" dirty="0"/>
              <a:t>Nécessité de faciliter l’expérience client </a:t>
            </a:r>
          </a:p>
          <a:p>
            <a:endParaRPr lang="fr-FR" sz="1000" dirty="0"/>
          </a:p>
          <a:p>
            <a:r>
              <a:rPr lang="fr-FR" sz="2600" dirty="0"/>
              <a:t>Pédagogie à travers des évènements sur et </a:t>
            </a:r>
          </a:p>
          <a:p>
            <a:pPr marL="0" indent="0">
              <a:buNone/>
            </a:pPr>
            <a:r>
              <a:rPr lang="fr-FR" sz="2600" dirty="0"/>
              <a:t>hors du lieu de vente </a:t>
            </a:r>
          </a:p>
          <a:p>
            <a:endParaRPr lang="fr-FR" sz="2600" dirty="0"/>
          </a:p>
          <a:p>
            <a:endParaRPr lang="fr-FR" dirty="0"/>
          </a:p>
        </p:txBody>
      </p:sp>
      <p:pic>
        <p:nvPicPr>
          <p:cNvPr id="7" name="Image 6" descr="Une image contenant personne, posant&#10;&#10;Description générée automatiquement">
            <a:extLst>
              <a:ext uri="{FF2B5EF4-FFF2-40B4-BE49-F238E27FC236}">
                <a16:creationId xmlns:a16="http://schemas.microsoft.com/office/drawing/2014/main" id="{E340966F-A5D6-8742-9563-C73D6DEF4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35" y="409904"/>
            <a:ext cx="2043186" cy="2005868"/>
          </a:xfrm>
          <a:prstGeom prst="rect">
            <a:avLst/>
          </a:prstGeom>
        </p:spPr>
      </p:pic>
      <p:pic>
        <p:nvPicPr>
          <p:cNvPr id="5" name="Image 4" descr="Une image contenant panier&#10;&#10;Description générée automatiquement">
            <a:extLst>
              <a:ext uri="{FF2B5EF4-FFF2-40B4-BE49-F238E27FC236}">
                <a16:creationId xmlns:a16="http://schemas.microsoft.com/office/drawing/2014/main" id="{15775046-0624-3142-9831-89468300B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881">
            <a:off x="9047907" y="409904"/>
            <a:ext cx="2947563" cy="22971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226C4EC-B4D5-764B-A6D4-79F825BE6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52" y="3264340"/>
            <a:ext cx="3228535" cy="3228535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1A02A6A9-3FE4-254B-9999-9A217B464626}"/>
              </a:ext>
            </a:extLst>
          </p:cNvPr>
          <p:cNvGrpSpPr/>
          <p:nvPr/>
        </p:nvGrpSpPr>
        <p:grpSpPr>
          <a:xfrm>
            <a:off x="3181716" y="5670526"/>
            <a:ext cx="4408976" cy="1187474"/>
            <a:chOff x="3547476" y="5699907"/>
            <a:chExt cx="4408976" cy="1187474"/>
          </a:xfrm>
        </p:grpSpPr>
        <p:pic>
          <p:nvPicPr>
            <p:cNvPr id="2050" name="Picture 2" descr="atelier whitefield 2">
              <a:extLst>
                <a:ext uri="{FF2B5EF4-FFF2-40B4-BE49-F238E27FC236}">
                  <a16:creationId xmlns:a16="http://schemas.microsoft.com/office/drawing/2014/main" id="{D46B11C1-3AE1-5442-88A0-18E59E6F4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067"/>
            <a:stretch/>
          </p:blipFill>
          <p:spPr bwMode="auto">
            <a:xfrm>
              <a:off x="3547476" y="5699907"/>
              <a:ext cx="4408976" cy="118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DD1203-C730-C742-8CF0-F1C192CE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476" y="5703900"/>
              <a:ext cx="976532" cy="66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31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05B76-6735-47E7-B0BA-92E9F486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F1826F"/>
                </a:solidFill>
              </a:rPr>
              <a:t>Au-delà du marketing… le quotidien du free packaging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6210D5-70FB-4E9A-BC92-C817BF6A7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Besoin considérable de main d’œuvre</a:t>
            </a:r>
          </a:p>
          <a:p>
            <a:endParaRPr lang="fr-FR" sz="1000" dirty="0"/>
          </a:p>
          <a:p>
            <a:r>
              <a:rPr lang="fr-FR" dirty="0"/>
              <a:t>Encadrement règlementaire contraignant </a:t>
            </a:r>
          </a:p>
          <a:p>
            <a:endParaRPr lang="fr-FR" sz="1000" dirty="0"/>
          </a:p>
          <a:p>
            <a:r>
              <a:rPr lang="fr-FR" dirty="0"/>
              <a:t>Nécessité d’une hygiène irréprochable</a:t>
            </a:r>
          </a:p>
          <a:p>
            <a:endParaRPr lang="fr-FR" sz="1200" dirty="0"/>
          </a:p>
          <a:p>
            <a:r>
              <a:rPr lang="fr-FR" dirty="0"/>
              <a:t>Modèle de rentabilité à construire</a:t>
            </a:r>
          </a:p>
          <a:p>
            <a:endParaRPr lang="fr-FR" sz="1300" dirty="0"/>
          </a:p>
          <a:p>
            <a:r>
              <a:rPr lang="fr-FR" dirty="0"/>
              <a:t>Investissements importants pour améliorer l’expérience client </a:t>
            </a:r>
            <a:endParaRPr lang="fr-FR" sz="1300" dirty="0"/>
          </a:p>
          <a:p>
            <a:endParaRPr lang="fr-FR" sz="1200" dirty="0"/>
          </a:p>
          <a:p>
            <a:r>
              <a:rPr lang="fr-FR" dirty="0"/>
              <a:t>Nécessité d’investissement des industriels (marques nationales)</a:t>
            </a:r>
          </a:p>
          <a:p>
            <a:pPr marL="0" indent="0">
              <a:buNone/>
            </a:pPr>
            <a:endParaRPr lang="fr-FR" sz="1200" dirty="0"/>
          </a:p>
          <a:p>
            <a:r>
              <a:rPr lang="fr-FR" dirty="0"/>
              <a:t>Opportunités de développement pour des prestataires (lavages…)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81452C29-52E9-E74A-BFBF-F90886BC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78" y="1511913"/>
            <a:ext cx="2129420" cy="29682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7C40B7-CD34-414A-A4F8-6DE67C783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87" y="4796108"/>
            <a:ext cx="1725311" cy="1696767"/>
          </a:xfrm>
          <a:prstGeom prst="rect">
            <a:avLst/>
          </a:prstGeom>
        </p:spPr>
      </p:pic>
      <p:pic>
        <p:nvPicPr>
          <p:cNvPr id="3074" name="Picture 2" descr="28 ways to clean your house with vinegar - TODAY">
            <a:extLst>
              <a:ext uri="{FF2B5EF4-FFF2-40B4-BE49-F238E27FC236}">
                <a16:creationId xmlns:a16="http://schemas.microsoft.com/office/drawing/2014/main" id="{BBD59798-32AB-8E4E-8542-8ADB8BED6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2673" y="1561514"/>
            <a:ext cx="1582082" cy="10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cheter en vrac – vie verte">
            <a:extLst>
              <a:ext uri="{FF2B5EF4-FFF2-40B4-BE49-F238E27FC236}">
                <a16:creationId xmlns:a16="http://schemas.microsoft.com/office/drawing/2014/main" id="{2D8EDD27-9719-CD47-A531-11FA6F30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13" y="2720829"/>
            <a:ext cx="1607274" cy="106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2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9826068-4C81-0E46-A4EB-BF4267866A6C}"/>
              </a:ext>
            </a:extLst>
          </p:cNvPr>
          <p:cNvSpPr txBox="1"/>
          <p:nvPr/>
        </p:nvSpPr>
        <p:spPr>
          <a:xfrm>
            <a:off x="3049172" y="324081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54A9D93-2FA6-4348-AE13-8A4DEC5D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F1826F"/>
                </a:solidFill>
              </a:rPr>
              <a:t>Merci pour votre attention</a:t>
            </a:r>
          </a:p>
        </p:txBody>
      </p:sp>
      <p:pic>
        <p:nvPicPr>
          <p:cNvPr id="12" name="Image 11" descr="Une image contenant terrain, extérieur, sable, sableux&#10;&#10;Description générée automatiquement">
            <a:extLst>
              <a:ext uri="{FF2B5EF4-FFF2-40B4-BE49-F238E27FC236}">
                <a16:creationId xmlns:a16="http://schemas.microsoft.com/office/drawing/2014/main" id="{A6022115-AE57-AB49-9A62-998EA8E4F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01" y="1532282"/>
            <a:ext cx="6663397" cy="499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4806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8A018-BA30-4E2A-A44A-2C20A0DD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000" dirty="0"/>
              <a:t>Qui suis-je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52E5BD1-1104-4CCC-B8D2-9BB6C4429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321" y="3690205"/>
            <a:ext cx="1940119" cy="1940119"/>
          </a:xfrm>
          <a:prstGeom prst="rect">
            <a:avLst/>
          </a:prstGeom>
        </p:spPr>
      </p:pic>
      <p:pic>
        <p:nvPicPr>
          <p:cNvPr id="5" name="Espace réservé du contenu 4" descr="Une image contenant extérieur, personne, habits&#10;&#10;Description générée automatiquement">
            <a:extLst>
              <a:ext uri="{FF2B5EF4-FFF2-40B4-BE49-F238E27FC236}">
                <a16:creationId xmlns:a16="http://schemas.microsoft.com/office/drawing/2014/main" id="{6CB6B8FF-438F-4A32-AC84-84797E898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6" r="-1" b="26475"/>
          <a:stretch/>
        </p:blipFill>
        <p:spPr>
          <a:xfrm>
            <a:off x="5278365" y="-44679"/>
            <a:ext cx="6923599" cy="690267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A2FF10-7EBB-4F29-BAD9-3B59F7AB7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761" y="3704651"/>
            <a:ext cx="1911226" cy="19112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2ADFBF-BC07-1544-934E-5B8B46296C1A}"/>
              </a:ext>
            </a:extLst>
          </p:cNvPr>
          <p:cNvSpPr/>
          <p:nvPr/>
        </p:nvSpPr>
        <p:spPr>
          <a:xfrm flipV="1">
            <a:off x="618981" y="2538681"/>
            <a:ext cx="4417839" cy="134183"/>
          </a:xfrm>
          <a:prstGeom prst="rect">
            <a:avLst/>
          </a:prstGeom>
          <a:solidFill>
            <a:srgbClr val="F18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8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0BFFECE2-DAB9-2040-9ABF-2383F2006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639" y="189000"/>
            <a:ext cx="11388722" cy="6480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734DC0-27F4-DA42-9CAA-0F6A71AB2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824" y="6242326"/>
            <a:ext cx="2159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4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E4D8902-A55F-9445-8274-71473BC0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919" y="6061213"/>
            <a:ext cx="266700" cy="381000"/>
          </a:xfrm>
          <a:prstGeom prst="rect">
            <a:avLst/>
          </a:prstGeom>
        </p:spPr>
      </p:pic>
      <p:pic>
        <p:nvPicPr>
          <p:cNvPr id="8" name="Espace réservé du contenu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79CF080E-0DE7-F542-814E-F28E04EF8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8" y="-56271"/>
            <a:ext cx="12392075" cy="6970542"/>
          </a:xfrm>
        </p:spPr>
      </p:pic>
    </p:spTree>
    <p:extLst>
      <p:ext uri="{BB962C8B-B14F-4D97-AF65-F5344CB8AC3E}">
        <p14:creationId xmlns:p14="http://schemas.microsoft.com/office/powerpoint/2010/main" val="176230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0939A0-B41F-E24C-A175-154468196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46" y="189000"/>
            <a:ext cx="11373308" cy="648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7D9355-F4EC-854F-8490-26807B49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919" y="6061213"/>
            <a:ext cx="266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FC2506F-FAC2-3E4C-A6B9-601A8129B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32" y="189000"/>
            <a:ext cx="11370336" cy="648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6573DA-CBDF-BB43-944B-85982866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919" y="6061213"/>
            <a:ext cx="266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394E13-7651-5344-BAF1-172B909DE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929" y="189000"/>
            <a:ext cx="11428142" cy="648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E0A52F-6250-9D49-A7F6-97B1F794B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919" y="6061213"/>
            <a:ext cx="266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48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0CC9B106-F71B-9B46-AB8B-AD43E2A22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51" y="189000"/>
            <a:ext cx="11431698" cy="6480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1AC6E1-A5FB-1945-8922-7CEA62375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919" y="6061213"/>
            <a:ext cx="266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6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8A018-BA30-4E2A-A44A-2C20A0DD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000" dirty="0"/>
              <a:t>Le free packaging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2ADFBF-BC07-1544-934E-5B8B46296C1A}"/>
              </a:ext>
            </a:extLst>
          </p:cNvPr>
          <p:cNvSpPr/>
          <p:nvPr/>
        </p:nvSpPr>
        <p:spPr>
          <a:xfrm flipV="1">
            <a:off x="618981" y="2538681"/>
            <a:ext cx="4417839" cy="134183"/>
          </a:xfrm>
          <a:prstGeom prst="rect">
            <a:avLst/>
          </a:prstGeom>
          <a:solidFill>
            <a:srgbClr val="F182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B1F2ADE-E793-4448-B5B4-9D5980BCF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0" r="19267" b="-1"/>
          <a:stretch/>
        </p:blipFill>
        <p:spPr>
          <a:xfrm>
            <a:off x="5311701" y="-146435"/>
            <a:ext cx="7278883" cy="725688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716427E-A6AD-4044-80DB-00AD521054E9}"/>
              </a:ext>
            </a:extLst>
          </p:cNvPr>
          <p:cNvSpPr txBox="1"/>
          <p:nvPr/>
        </p:nvSpPr>
        <p:spPr>
          <a:xfrm>
            <a:off x="640080" y="2951946"/>
            <a:ext cx="62952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i="1" dirty="0">
                <a:latin typeface="+mj-lt"/>
              </a:rPr>
              <a:t>L’essence même des boutiques</a:t>
            </a:r>
          </a:p>
          <a:p>
            <a:pPr algn="l"/>
            <a:r>
              <a:rPr lang="fr-FR" sz="2800" i="1" dirty="0">
                <a:latin typeface="+mj-lt"/>
              </a:rPr>
              <a:t>spécialisées dans le vrac</a:t>
            </a:r>
          </a:p>
        </p:txBody>
      </p:sp>
    </p:spTree>
    <p:extLst>
      <p:ext uri="{BB962C8B-B14F-4D97-AF65-F5344CB8AC3E}">
        <p14:creationId xmlns:p14="http://schemas.microsoft.com/office/powerpoint/2010/main" val="40877787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191</Words>
  <Application>Microsoft Macintosh PowerPoint</Application>
  <PresentationFormat>Grand écran</PresentationFormat>
  <Paragraphs>49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Les enjeux d’un marketing sans l’emballage</vt:lpstr>
      <vt:lpstr>Qui suis-je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free packaging</vt:lpstr>
      <vt:lpstr>Pour le client : une perte de repères  </vt:lpstr>
      <vt:lpstr>Pour le distributeur spécialisé</vt:lpstr>
      <vt:lpstr>Au-delà du marketing… le quotidien du free packaging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enjeux d’un marketing sans l’emballage </dc:title>
  <dc:creator>Maud Pouteau</dc:creator>
  <cp:lastModifiedBy>DOMINIQUE LEON</cp:lastModifiedBy>
  <cp:revision>5</cp:revision>
  <dcterms:created xsi:type="dcterms:W3CDTF">2022-03-03T09:07:43Z</dcterms:created>
  <dcterms:modified xsi:type="dcterms:W3CDTF">2022-03-03T11:04:29Z</dcterms:modified>
</cp:coreProperties>
</file>