
<file path=[Content_Types].xml><?xml version="1.0" encoding="utf-8"?>
<Types xmlns="http://schemas.openxmlformats.org/package/2006/content-types">
  <Default Extension="gif" ContentType="image/gif"/>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83" r:id="rId3"/>
    <p:sldId id="257" r:id="rId4"/>
    <p:sldId id="259" r:id="rId5"/>
    <p:sldId id="274" r:id="rId6"/>
    <p:sldId id="258" r:id="rId7"/>
    <p:sldId id="273" r:id="rId8"/>
    <p:sldId id="268" r:id="rId9"/>
    <p:sldId id="260" r:id="rId10"/>
    <p:sldId id="261" r:id="rId11"/>
    <p:sldId id="262" r:id="rId12"/>
    <p:sldId id="277" r:id="rId13"/>
    <p:sldId id="263" r:id="rId14"/>
    <p:sldId id="266" r:id="rId15"/>
    <p:sldId id="264" r:id="rId16"/>
    <p:sldId id="279" r:id="rId17"/>
    <p:sldId id="256" r:id="rId18"/>
    <p:sldId id="265" r:id="rId19"/>
    <p:sldId id="267" r:id="rId20"/>
    <p:sldId id="270" r:id="rId21"/>
    <p:sldId id="269" r:id="rId22"/>
    <p:sldId id="272" r:id="rId23"/>
    <p:sldId id="275" r:id="rId24"/>
    <p:sldId id="276" r:id="rId25"/>
    <p:sldId id="278" r:id="rId26"/>
    <p:sldId id="282" r:id="rId27"/>
    <p:sldId id="280" r:id="rId28"/>
    <p:sldId id="281" r:id="rId29"/>
    <p:sldId id="284"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 initials="m" lastIdx="1" clrIdx="0">
    <p:extLst>
      <p:ext uri="{19B8F6BF-5375-455C-9EA6-DF929625EA0E}">
        <p15:presenceInfo xmlns:p15="http://schemas.microsoft.com/office/powerpoint/2012/main" userId="micr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0" autoAdjust="0"/>
    <p:restoredTop sz="94660"/>
  </p:normalViewPr>
  <p:slideViewPr>
    <p:cSldViewPr snapToGrid="0">
      <p:cViewPr varScale="1">
        <p:scale>
          <a:sx n="64" d="100"/>
          <a:sy n="64" d="100"/>
        </p:scale>
        <p:origin x="291"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1-29T19:15:13.675" idx="1">
    <p:pos x="10" y="10"/>
    <p:text/>
    <p:extLst>
      <p:ext uri="{C676402C-5697-4E1C-873F-D02D1690AC5C}">
        <p15:threadingInfo xmlns:p15="http://schemas.microsoft.com/office/powerpoint/2012/main" timeZoneBias="-6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41997B-BAD0-4053-842D-92E652708C0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908F5B8-6FF8-4EDF-86C9-EB75877985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14833DD-B138-424B-A6B4-61BE92B71BA3}"/>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5" name="Espace réservé du pied de page 4">
            <a:extLst>
              <a:ext uri="{FF2B5EF4-FFF2-40B4-BE49-F238E27FC236}">
                <a16:creationId xmlns:a16="http://schemas.microsoft.com/office/drawing/2014/main" id="{870285A3-B9CD-468D-A7F5-1B2864EB37C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A28660A-614D-4217-9F1C-2A9FDBD9A3E6}"/>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2356742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9DF68A-37D6-40D1-B633-C590B65B4B1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7EFC812-58DC-48A4-9DB0-92BF4382477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55D8DEB-8A7F-49AB-8B8C-DACA74274099}"/>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5" name="Espace réservé du pied de page 4">
            <a:extLst>
              <a:ext uri="{FF2B5EF4-FFF2-40B4-BE49-F238E27FC236}">
                <a16:creationId xmlns:a16="http://schemas.microsoft.com/office/drawing/2014/main" id="{E6B43054-6D81-43AB-964B-040FDC37AE7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D7AD3C-940B-460A-91D1-EBD03552B9D2}"/>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179581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FAD9DE-8ADD-420B-98E7-C2135DDADD0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5B22EC1-23F5-4DC6-8F8A-1DBE9E0F80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3EA73D0-F3FD-45C0-AA16-C1B5F4EC70AA}"/>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5" name="Espace réservé du pied de page 4">
            <a:extLst>
              <a:ext uri="{FF2B5EF4-FFF2-40B4-BE49-F238E27FC236}">
                <a16:creationId xmlns:a16="http://schemas.microsoft.com/office/drawing/2014/main" id="{4F54679D-B197-4460-BAE0-8AB555726A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34CF528-4F95-4116-A3DD-292DE4DD3B53}"/>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78439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0A631B-C689-4E26-968E-94F3985CF19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AA28691-466A-4ED0-B831-6741719996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B24AEC4-30D9-4486-8253-F81143F29F5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F796936-7370-49F1-B742-B58FAEDE8213}"/>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6" name="Espace réservé du pied de page 5">
            <a:extLst>
              <a:ext uri="{FF2B5EF4-FFF2-40B4-BE49-F238E27FC236}">
                <a16:creationId xmlns:a16="http://schemas.microsoft.com/office/drawing/2014/main" id="{6A98DA0B-1808-4BD6-96E4-90BBA0A7094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6139F9E-40B6-4B83-84F4-0AA0CE830C93}"/>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37426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3708-94AB-4122-98E5-07F3F826739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8FB8F41-D8F5-4A43-A5FB-5CE3AE4D8F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40910EB-E039-4CEC-A685-9DF1F24277D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FD90A48-E747-45D1-9CBA-7B8925E298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25FC99C-CF37-433F-84BA-BCE9F646A32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ED5D6F6-F8E9-431E-A17E-C0BB2AE5568D}"/>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8" name="Espace réservé du pied de page 7">
            <a:extLst>
              <a:ext uri="{FF2B5EF4-FFF2-40B4-BE49-F238E27FC236}">
                <a16:creationId xmlns:a16="http://schemas.microsoft.com/office/drawing/2014/main" id="{CA6A1135-F037-4B5F-8442-43ED8B97B37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14496D5-86D8-4462-A380-3C14B7020F33}"/>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152593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264256-8CDA-40E2-9A1B-11653EB4408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32F3DBA-0DC7-458A-A80C-21D6450F3B02}"/>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4" name="Espace réservé du pied de page 3">
            <a:extLst>
              <a:ext uri="{FF2B5EF4-FFF2-40B4-BE49-F238E27FC236}">
                <a16:creationId xmlns:a16="http://schemas.microsoft.com/office/drawing/2014/main" id="{64C21029-1AA7-4E7E-8553-8CED5FCA7DC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D73E19D-2BAC-4AB7-9129-124AD63B8B07}"/>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173373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7DC0806-D530-462F-B1E7-8B8309095C6E}"/>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3" name="Espace réservé du pied de page 2">
            <a:extLst>
              <a:ext uri="{FF2B5EF4-FFF2-40B4-BE49-F238E27FC236}">
                <a16:creationId xmlns:a16="http://schemas.microsoft.com/office/drawing/2014/main" id="{14AC8F46-D2FE-4B96-8EB2-009CBD0E5AC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BA87763-F0D9-4030-A9B2-30B7E2DC54FB}"/>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1814148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9C2977-1653-45BE-9ACA-98C0B605876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E5278CB-2B98-43A6-8A64-45AFE35BDC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4BA0F49-98E2-4228-A39A-CF5BB498AD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661E70B-C78E-4D9F-958C-30E2005E833D}"/>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6" name="Espace réservé du pied de page 5">
            <a:extLst>
              <a:ext uri="{FF2B5EF4-FFF2-40B4-BE49-F238E27FC236}">
                <a16:creationId xmlns:a16="http://schemas.microsoft.com/office/drawing/2014/main" id="{0E1DC130-AC3A-4878-B746-10D01FE0B8B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5D61BB-3D2B-46D5-8CE7-FFD0B54E3309}"/>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3071067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600847-F3CF-4C11-926A-C98D41640CF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C4D9F06-4C90-450E-A80E-38E22EBA16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24C4E79-2B0A-4883-983D-F1E720152F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99F9EC-2B82-4626-B985-808D21230BA2}"/>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6" name="Espace réservé du pied de page 5">
            <a:extLst>
              <a:ext uri="{FF2B5EF4-FFF2-40B4-BE49-F238E27FC236}">
                <a16:creationId xmlns:a16="http://schemas.microsoft.com/office/drawing/2014/main" id="{C3F0291C-FC10-4DE8-AFE6-977021B6F5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A2342AB-3669-4F5F-A870-AEF5D03F3F2E}"/>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1292373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EAA2D3-6702-4956-9423-D0F0C6881A5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A6DF431-DAA9-4DDE-876A-CF95E3AD9A9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3C2BB68-0239-4D58-9B91-74B4667EB977}"/>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5" name="Espace réservé du pied de page 4">
            <a:extLst>
              <a:ext uri="{FF2B5EF4-FFF2-40B4-BE49-F238E27FC236}">
                <a16:creationId xmlns:a16="http://schemas.microsoft.com/office/drawing/2014/main" id="{8EABC5E3-827D-442F-BA93-2ED4D7DEE0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1330BA7-68F8-4DFB-88AC-B224D3D3BFBB}"/>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1167330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308C0E8-77CB-41EB-8B6D-D217EC60237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35CFC18-4B7A-45F2-A180-CE13985772F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A3CD71D-9669-43A1-B530-432FF20A6047}"/>
              </a:ext>
            </a:extLst>
          </p:cNvPr>
          <p:cNvSpPr>
            <a:spLocks noGrp="1"/>
          </p:cNvSpPr>
          <p:nvPr>
            <p:ph type="dt" sz="half" idx="10"/>
          </p:nvPr>
        </p:nvSpPr>
        <p:spPr/>
        <p:txBody>
          <a:bodyPr/>
          <a:lstStyle/>
          <a:p>
            <a:fld id="{A2322B11-B2BF-423F-B107-41462A0CABDA}" type="datetimeFigureOut">
              <a:rPr lang="fr-FR" smtClean="0"/>
              <a:t>04/02/2022</a:t>
            </a:fld>
            <a:endParaRPr lang="fr-FR"/>
          </a:p>
        </p:txBody>
      </p:sp>
      <p:sp>
        <p:nvSpPr>
          <p:cNvPr id="5" name="Espace réservé du pied de page 4">
            <a:extLst>
              <a:ext uri="{FF2B5EF4-FFF2-40B4-BE49-F238E27FC236}">
                <a16:creationId xmlns:a16="http://schemas.microsoft.com/office/drawing/2014/main" id="{83060E36-33F3-4090-8A79-F072FA1F6B7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B4B620-6192-4690-9BA7-52408DF75C79}"/>
              </a:ext>
            </a:extLst>
          </p:cNvPr>
          <p:cNvSpPr>
            <a:spLocks noGrp="1"/>
          </p:cNvSpPr>
          <p:nvPr>
            <p:ph type="sldNum" sz="quarter" idx="12"/>
          </p:nvPr>
        </p:nvSpPr>
        <p:spPr/>
        <p:txBody>
          <a:bodyPr/>
          <a:lstStyle/>
          <a:p>
            <a:fld id="{8D4F8D83-B8F2-4446-A14F-1E15C347B186}" type="slidenum">
              <a:rPr lang="fr-FR" smtClean="0"/>
              <a:t>‹N°›</a:t>
            </a:fld>
            <a:endParaRPr lang="fr-FR"/>
          </a:p>
        </p:txBody>
      </p:sp>
    </p:spTree>
    <p:extLst>
      <p:ext uri="{BB962C8B-B14F-4D97-AF65-F5344CB8AC3E}">
        <p14:creationId xmlns:p14="http://schemas.microsoft.com/office/powerpoint/2010/main" val="3379396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7BEB70A-4A05-4637-89C7-A198EA3787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CB1A878-68BE-457E-95E9-00BA4FADC5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4A934C8-AFB9-4D8C-BF62-6477943E1B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322B11-B2BF-423F-B107-41462A0CABDA}" type="datetimeFigureOut">
              <a:rPr lang="fr-FR" smtClean="0"/>
              <a:t>04/02/2022</a:t>
            </a:fld>
            <a:endParaRPr lang="fr-FR"/>
          </a:p>
        </p:txBody>
      </p:sp>
      <p:sp>
        <p:nvSpPr>
          <p:cNvPr id="5" name="Espace réservé du pied de page 4">
            <a:extLst>
              <a:ext uri="{FF2B5EF4-FFF2-40B4-BE49-F238E27FC236}">
                <a16:creationId xmlns:a16="http://schemas.microsoft.com/office/drawing/2014/main" id="{D9794945-A409-4074-9AEC-7536BC367B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1C8A447-3FF2-42F2-81A4-287A4CBE53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4F8D83-B8F2-4446-A14F-1E15C347B186}" type="slidenum">
              <a:rPr lang="fr-FR" smtClean="0"/>
              <a:t>‹N°›</a:t>
            </a:fld>
            <a:endParaRPr lang="fr-FR"/>
          </a:p>
        </p:txBody>
      </p:sp>
    </p:spTree>
    <p:extLst>
      <p:ext uri="{BB962C8B-B14F-4D97-AF65-F5344CB8AC3E}">
        <p14:creationId xmlns:p14="http://schemas.microsoft.com/office/powerpoint/2010/main" val="32412771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5" Type="http://schemas.openxmlformats.org/officeDocument/2006/relationships/comments" Target="../comments/comment1.xml"/><Relationship Id="rId4" Type="http://schemas.openxmlformats.org/officeDocument/2006/relationships/image" Target="../media/image3.gif"/></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0B274E0-1A0E-4820-B027-ECD8121F1A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0" y="885825"/>
            <a:ext cx="7620000" cy="5086350"/>
          </a:xfrm>
          <a:prstGeom prst="rect">
            <a:avLst/>
          </a:prstGeom>
          <a:ln>
            <a:solidFill>
              <a:srgbClr val="FFFF00"/>
            </a:solidFill>
          </a:ln>
        </p:spPr>
      </p:pic>
      <p:sp>
        <p:nvSpPr>
          <p:cNvPr id="4" name="ZoneTexte 3">
            <a:extLst>
              <a:ext uri="{FF2B5EF4-FFF2-40B4-BE49-F238E27FC236}">
                <a16:creationId xmlns:a16="http://schemas.microsoft.com/office/drawing/2014/main" id="{6718505F-DC8F-4B3D-9D97-C303DD9D9A76}"/>
              </a:ext>
            </a:extLst>
          </p:cNvPr>
          <p:cNvSpPr txBox="1"/>
          <p:nvPr/>
        </p:nvSpPr>
        <p:spPr>
          <a:xfrm>
            <a:off x="3910818" y="5458265"/>
            <a:ext cx="4586068" cy="369332"/>
          </a:xfrm>
          <a:prstGeom prst="rect">
            <a:avLst/>
          </a:prstGeom>
          <a:noFill/>
        </p:spPr>
        <p:txBody>
          <a:bodyPr wrap="square" rtlCol="0">
            <a:spAutoFit/>
          </a:bodyPr>
          <a:lstStyle/>
          <a:p>
            <a:r>
              <a:rPr lang="fr-FR" i="1" dirty="0">
                <a:solidFill>
                  <a:schemeClr val="bg1"/>
                </a:solidFill>
                <a:latin typeface="Times New Roman" panose="02020603050405020304" pitchFamily="18" charset="0"/>
                <a:cs typeface="Times New Roman" panose="02020603050405020304" pitchFamily="18" charset="0"/>
              </a:rPr>
              <a:t>Saint Laurent les Tours château nocturne</a:t>
            </a:r>
          </a:p>
        </p:txBody>
      </p:sp>
      <p:sp>
        <p:nvSpPr>
          <p:cNvPr id="2" name="Rectangle 1">
            <a:extLst>
              <a:ext uri="{FF2B5EF4-FFF2-40B4-BE49-F238E27FC236}">
                <a16:creationId xmlns:a16="http://schemas.microsoft.com/office/drawing/2014/main" id="{2AD0165A-AEB3-4964-9EEE-2CEB04FD58C8}"/>
              </a:ext>
            </a:extLst>
          </p:cNvPr>
          <p:cNvSpPr/>
          <p:nvPr/>
        </p:nvSpPr>
        <p:spPr>
          <a:xfrm>
            <a:off x="2286000" y="435428"/>
            <a:ext cx="7620000" cy="1200329"/>
          </a:xfrm>
          <a:prstGeom prst="rect">
            <a:avLst/>
          </a:prstGeom>
          <a:noFill/>
          <a:scene3d>
            <a:camera prst="perspectiveRelaxed"/>
            <a:lightRig rig="threePt" dir="t"/>
          </a:scene3d>
        </p:spPr>
        <p:txBody>
          <a:bodyPr wrap="square" lIns="91440" tIns="45720" rIns="91440" bIns="45720">
            <a:spAutoFit/>
          </a:bodyPr>
          <a:lstStyle/>
          <a:p>
            <a:pPr algn="ctr"/>
            <a:r>
              <a:rPr lang="fr-FR" sz="7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Les Tours Occitanes</a:t>
            </a:r>
            <a:endParaRPr lang="fr-FR" sz="7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pic>
        <p:nvPicPr>
          <p:cNvPr id="6" name="AIGOUAL [Mpgun.com]">
            <a:hlinkClick r:id="" action="ppaction://media"/>
            <a:extLst>
              <a:ext uri="{FF2B5EF4-FFF2-40B4-BE49-F238E27FC236}">
                <a16:creationId xmlns:a16="http://schemas.microsoft.com/office/drawing/2014/main" id="{795B3B9A-F7EC-4716-95B3-0FF72470D0B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568518" y="3272118"/>
            <a:ext cx="609600" cy="609600"/>
          </a:xfrm>
          <a:prstGeom prst="rect">
            <a:avLst/>
          </a:prstGeom>
        </p:spPr>
      </p:pic>
    </p:spTree>
    <p:extLst>
      <p:ext uri="{BB962C8B-B14F-4D97-AF65-F5344CB8AC3E}">
        <p14:creationId xmlns:p14="http://schemas.microsoft.com/office/powerpoint/2010/main" val="1665794978"/>
      </p:ext>
    </p:extLst>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6AF8F54-BA84-44BD-AA95-2967DCB2B576}"/>
              </a:ext>
            </a:extLst>
          </p:cNvPr>
          <p:cNvSpPr txBox="1"/>
          <p:nvPr/>
        </p:nvSpPr>
        <p:spPr>
          <a:xfrm>
            <a:off x="1828800" y="1434905"/>
            <a:ext cx="8932985" cy="3477875"/>
          </a:xfrm>
          <a:prstGeom prst="rect">
            <a:avLst/>
          </a:prstGeom>
          <a:noFill/>
        </p:spPr>
        <p:txBody>
          <a:bodyPr wrap="square" rtlCol="0">
            <a:spAutoFit/>
          </a:bodyPr>
          <a:lstStyle/>
          <a:p>
            <a:r>
              <a:rPr lang="fr-FR" sz="2000" b="1" i="1" dirty="0">
                <a:solidFill>
                  <a:schemeClr val="bg1"/>
                </a:solidFill>
                <a:latin typeface="Times New Roman" panose="02020603050405020304" pitchFamily="18" charset="0"/>
                <a:cs typeface="Times New Roman" panose="02020603050405020304" pitchFamily="18" charset="0"/>
              </a:rPr>
              <a:t>Médiévales, modernes ou contemporaines, les Tours parsèment les paysages,</a:t>
            </a:r>
          </a:p>
          <a:p>
            <a:r>
              <a:rPr lang="fr-FR" sz="2000" b="1" i="1" dirty="0">
                <a:solidFill>
                  <a:schemeClr val="bg1"/>
                </a:solidFill>
                <a:latin typeface="Times New Roman" panose="02020603050405020304" pitchFamily="18" charset="0"/>
                <a:cs typeface="Times New Roman" panose="02020603050405020304" pitchFamily="18" charset="0"/>
              </a:rPr>
              <a:t> </a:t>
            </a:r>
          </a:p>
          <a:p>
            <a:r>
              <a:rPr lang="fr-FR" sz="2000" b="1" i="1" dirty="0">
                <a:solidFill>
                  <a:schemeClr val="bg1"/>
                </a:solidFill>
                <a:latin typeface="Times New Roman" panose="02020603050405020304" pitchFamily="18" charset="0"/>
                <a:cs typeface="Times New Roman" panose="02020603050405020304" pitchFamily="18" charset="0"/>
              </a:rPr>
              <a:t> se dressent dans les villes ou villages.  Quelques exemples dans la région</a:t>
            </a:r>
          </a:p>
          <a:p>
            <a:r>
              <a:rPr lang="fr-FR" sz="2000" b="1" i="1" dirty="0">
                <a:solidFill>
                  <a:schemeClr val="bg1"/>
                </a:solidFill>
                <a:latin typeface="Times New Roman" panose="02020603050405020304" pitchFamily="18" charset="0"/>
                <a:cs typeface="Times New Roman" panose="02020603050405020304" pitchFamily="18" charset="0"/>
              </a:rPr>
              <a:t> Occitanie, de Montpellier, jusqu'à la frontière Espagnole.</a:t>
            </a:r>
          </a:p>
          <a:p>
            <a:endParaRPr lang="fr-FR" sz="2000" b="1" i="1" dirty="0">
              <a:solidFill>
                <a:schemeClr val="bg1"/>
              </a:solidFill>
              <a:latin typeface="Times New Roman" panose="02020603050405020304" pitchFamily="18" charset="0"/>
              <a:cs typeface="Times New Roman" panose="02020603050405020304" pitchFamily="18" charset="0"/>
            </a:endParaRPr>
          </a:p>
          <a:p>
            <a:r>
              <a:rPr lang="fr-FR" sz="2000" b="1" i="1" dirty="0">
                <a:solidFill>
                  <a:schemeClr val="bg1"/>
                </a:solidFill>
                <a:latin typeface="Times New Roman" panose="02020603050405020304" pitchFamily="18" charset="0"/>
                <a:cs typeface="Times New Roman" panose="02020603050405020304" pitchFamily="18" charset="0"/>
              </a:rPr>
              <a:t>Utilisées pour la surveillance et, la protection d’un territoire, signe de puissance,</a:t>
            </a:r>
          </a:p>
          <a:p>
            <a:r>
              <a:rPr lang="fr-FR" sz="2000" b="1" i="1" dirty="0">
                <a:solidFill>
                  <a:schemeClr val="bg1"/>
                </a:solidFill>
                <a:latin typeface="Times New Roman" panose="02020603050405020304" pitchFamily="18" charset="0"/>
                <a:cs typeface="Times New Roman" panose="02020603050405020304" pitchFamily="18" charset="0"/>
              </a:rPr>
              <a:t>Repère, support de communication, observation des astres</a:t>
            </a:r>
          </a:p>
          <a:p>
            <a:r>
              <a:rPr lang="fr-FR" sz="2000" b="1" i="1" dirty="0">
                <a:solidFill>
                  <a:schemeClr val="bg1"/>
                </a:solidFill>
                <a:latin typeface="Times New Roman" panose="02020603050405020304" pitchFamily="18" charset="0"/>
                <a:cs typeface="Times New Roman" panose="02020603050405020304" pitchFamily="18" charset="0"/>
              </a:rPr>
              <a:t>.   </a:t>
            </a:r>
          </a:p>
          <a:p>
            <a:r>
              <a:rPr lang="fr-FR" sz="2000" b="1" i="1" dirty="0">
                <a:solidFill>
                  <a:schemeClr val="bg1"/>
                </a:solidFill>
                <a:latin typeface="Times New Roman" panose="02020603050405020304" pitchFamily="18" charset="0"/>
                <a:cs typeface="Times New Roman" panose="02020603050405020304" pitchFamily="18" charset="0"/>
              </a:rPr>
              <a:t>Tour d’Horizon de points de vue élevés, par Jackdidier</a:t>
            </a:r>
          </a:p>
          <a:p>
            <a:endParaRPr lang="fr-FR" sz="2000" b="1" i="1" dirty="0">
              <a:solidFill>
                <a:schemeClr val="bg1"/>
              </a:solidFill>
              <a:latin typeface="Times New Roman" panose="02020603050405020304" pitchFamily="18" charset="0"/>
              <a:cs typeface="Times New Roman" panose="02020603050405020304" pitchFamily="18" charset="0"/>
            </a:endParaRPr>
          </a:p>
          <a:p>
            <a:r>
              <a:rPr lang="fr-FR" sz="2000" b="1" i="1" dirty="0">
                <a:solidFill>
                  <a:schemeClr val="bg1"/>
                </a:solidFill>
                <a:latin typeface="Times New Roman" panose="02020603050405020304" pitchFamily="18" charset="0"/>
                <a:cs typeface="Times New Roman" panose="02020603050405020304" pitchFamily="18" charset="0"/>
              </a:rPr>
              <a:t>Clichés du net</a:t>
            </a:r>
          </a:p>
        </p:txBody>
      </p:sp>
      <p:sp>
        <p:nvSpPr>
          <p:cNvPr id="3" name="ZoneTexte 2">
            <a:extLst>
              <a:ext uri="{FF2B5EF4-FFF2-40B4-BE49-F238E27FC236}">
                <a16:creationId xmlns:a16="http://schemas.microsoft.com/office/drawing/2014/main" id="{6CA3AC97-C570-4080-A755-76C4DB93DF15}"/>
              </a:ext>
            </a:extLst>
          </p:cNvPr>
          <p:cNvSpPr txBox="1"/>
          <p:nvPr/>
        </p:nvSpPr>
        <p:spPr>
          <a:xfrm>
            <a:off x="1936375" y="5526741"/>
            <a:ext cx="8054789" cy="369332"/>
          </a:xfrm>
          <a:prstGeom prst="rect">
            <a:avLst/>
          </a:prstGeom>
          <a:noFill/>
        </p:spPr>
        <p:txBody>
          <a:bodyPr wrap="square" rtlCol="0">
            <a:spAutoFit/>
          </a:bodyPr>
          <a:lstStyle/>
          <a:p>
            <a:r>
              <a:rPr lang="fr-FR" b="1" i="1" dirty="0">
                <a:solidFill>
                  <a:srgbClr val="FFFF00"/>
                </a:solidFill>
                <a:latin typeface="Times New Roman" panose="02020603050405020304" pitchFamily="18" charset="0"/>
                <a:cs typeface="Times New Roman" panose="02020603050405020304" pitchFamily="18" charset="0"/>
              </a:rPr>
              <a:t>Lecture à votre rythme : Clic à chaque page  Merci</a:t>
            </a:r>
          </a:p>
        </p:txBody>
      </p:sp>
      <p:pic>
        <p:nvPicPr>
          <p:cNvPr id="5" name="Image 4">
            <a:extLst>
              <a:ext uri="{FF2B5EF4-FFF2-40B4-BE49-F238E27FC236}">
                <a16:creationId xmlns:a16="http://schemas.microsoft.com/office/drawing/2014/main" id="{EBBFDAB7-BDF3-411A-A81F-CE7F420E3D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01200" y="5062264"/>
            <a:ext cx="1859616" cy="1519572"/>
          </a:xfrm>
          <a:prstGeom prst="rect">
            <a:avLst/>
          </a:prstGeom>
        </p:spPr>
      </p:pic>
    </p:spTree>
    <p:extLst>
      <p:ext uri="{BB962C8B-B14F-4D97-AF65-F5344CB8AC3E}">
        <p14:creationId xmlns:p14="http://schemas.microsoft.com/office/powerpoint/2010/main" val="150746182"/>
      </p:ext>
    </p:extLst>
  </p:cSld>
  <p:clrMapOvr>
    <a:masterClrMapping/>
  </p:clrMapOvr>
  <mc:AlternateContent xmlns:mc="http://schemas.openxmlformats.org/markup-compatibility/2006" xmlns:p14="http://schemas.microsoft.com/office/powerpoint/2010/main">
    <mc:Choice Requires="p14">
      <p:transition spd="slow" p14:dur="1500">
        <p:randomBar dir="vert"/>
      </p:transition>
    </mc:Choice>
    <mc:Fallback xmlns="">
      <p:transition spd="slow">
        <p:randomBar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EF55F5E-3B5D-473B-925A-B8A5718218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4935" y="274320"/>
            <a:ext cx="4206240" cy="6309360"/>
          </a:xfrm>
          <a:prstGeom prst="rect">
            <a:avLst/>
          </a:prstGeom>
          <a:ln>
            <a:solidFill>
              <a:schemeClr val="tx1"/>
            </a:solidFill>
          </a:ln>
        </p:spPr>
      </p:pic>
      <p:sp>
        <p:nvSpPr>
          <p:cNvPr id="4" name="ZoneTexte 3">
            <a:extLst>
              <a:ext uri="{FF2B5EF4-FFF2-40B4-BE49-F238E27FC236}">
                <a16:creationId xmlns:a16="http://schemas.microsoft.com/office/drawing/2014/main" id="{BC84C3DA-C7D9-4F3F-9224-5F5BBA6E1FD9}"/>
              </a:ext>
            </a:extLst>
          </p:cNvPr>
          <p:cNvSpPr txBox="1"/>
          <p:nvPr/>
        </p:nvSpPr>
        <p:spPr>
          <a:xfrm>
            <a:off x="5979886" y="1349830"/>
            <a:ext cx="5288336" cy="3693319"/>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Tour de Constance</a:t>
            </a:r>
          </a:p>
          <a:p>
            <a:r>
              <a:rPr lang="fr-FR" b="1" i="1" dirty="0">
                <a:latin typeface="Times New Roman" panose="02020603050405020304" pitchFamily="18" charset="0"/>
                <a:cs typeface="Times New Roman" panose="02020603050405020304" pitchFamily="18" charset="0"/>
              </a:rPr>
              <a:t>Aigues-Mortes dans le Gard</a:t>
            </a:r>
          </a:p>
          <a:p>
            <a:endParaRPr lang="fr-FR" b="1" i="1" dirty="0">
              <a:latin typeface="Times New Roman" panose="02020603050405020304" pitchFamily="18" charset="0"/>
              <a:cs typeface="Times New Roman" panose="02020603050405020304" pitchFamily="18" charset="0"/>
            </a:endParaRPr>
          </a:p>
          <a:p>
            <a:r>
              <a:rPr lang="fr-FR" b="1" i="1" dirty="0">
                <a:solidFill>
                  <a:srgbClr val="FFFF00"/>
                </a:solidFill>
                <a:latin typeface="Times New Roman" panose="02020603050405020304" pitchFamily="18" charset="0"/>
                <a:cs typeface="Times New Roman" panose="02020603050405020304" pitchFamily="18" charset="0"/>
              </a:rPr>
              <a:t>Tour blonde, vigie au-dessus des Salines et des rues</a:t>
            </a:r>
          </a:p>
          <a:p>
            <a:r>
              <a:rPr lang="fr-FR" b="1" i="1" dirty="0">
                <a:solidFill>
                  <a:srgbClr val="FFFF00"/>
                </a:solidFill>
                <a:latin typeface="Times New Roman" panose="02020603050405020304" pitchFamily="18" charset="0"/>
                <a:cs typeface="Times New Roman" panose="02020603050405020304" pitchFamily="18" charset="0"/>
              </a:rPr>
              <a:t>Ensoleillées.</a:t>
            </a:r>
          </a:p>
          <a:p>
            <a:endParaRPr lang="fr-FR" b="1" i="1" dirty="0">
              <a:solidFill>
                <a:srgbClr val="FFFF00"/>
              </a:solidFill>
              <a:latin typeface="Times New Roman" panose="02020603050405020304" pitchFamily="18" charset="0"/>
              <a:cs typeface="Times New Roman" panose="02020603050405020304" pitchFamily="18" charset="0"/>
            </a:endParaRPr>
          </a:p>
          <a:p>
            <a:r>
              <a:rPr lang="fr-FR" b="1" i="1" dirty="0">
                <a:solidFill>
                  <a:srgbClr val="FFFF00"/>
                </a:solidFill>
                <a:latin typeface="Times New Roman" panose="02020603050405020304" pitchFamily="18" charset="0"/>
                <a:cs typeface="Times New Roman" panose="02020603050405020304" pitchFamily="18" charset="0"/>
              </a:rPr>
              <a:t>Ancienne Prison de Femmes, refusant d’abjurer la foi Calviniste</a:t>
            </a:r>
          </a:p>
          <a:p>
            <a:endParaRPr lang="fr-FR" b="1" i="1" dirty="0">
              <a:solidFill>
                <a:srgbClr val="FFFF00"/>
              </a:solidFill>
              <a:latin typeface="Times New Roman" panose="02020603050405020304" pitchFamily="18" charset="0"/>
              <a:cs typeface="Times New Roman" panose="02020603050405020304" pitchFamily="18" charset="0"/>
            </a:endParaRPr>
          </a:p>
          <a:p>
            <a:r>
              <a:rPr lang="fr-FR" b="1" i="1" dirty="0">
                <a:solidFill>
                  <a:srgbClr val="FFFF00"/>
                </a:solidFill>
                <a:latin typeface="Times New Roman" panose="02020603050405020304" pitchFamily="18" charset="0"/>
                <a:cs typeface="Times New Roman" panose="02020603050405020304" pitchFamily="18" charset="0"/>
              </a:rPr>
              <a:t>Edifiée sous Louis IX</a:t>
            </a:r>
          </a:p>
          <a:p>
            <a:endParaRPr lang="fr-FR" b="1" i="1" dirty="0">
              <a:solidFill>
                <a:srgbClr val="FFFF00"/>
              </a:solidFill>
              <a:latin typeface="Times New Roman" panose="02020603050405020304" pitchFamily="18" charset="0"/>
              <a:cs typeface="Times New Roman" panose="02020603050405020304" pitchFamily="18" charset="0"/>
            </a:endParaRPr>
          </a:p>
          <a:p>
            <a:r>
              <a:rPr lang="fr-FR" b="1" i="1" dirty="0">
                <a:solidFill>
                  <a:srgbClr val="FFFF00"/>
                </a:solidFill>
                <a:latin typeface="Times New Roman" panose="02020603050405020304" pitchFamily="18" charset="0"/>
                <a:cs typeface="Times New Roman" panose="02020603050405020304" pitchFamily="18" charset="0"/>
              </a:rPr>
              <a:t>Au sommet (34m) tourelle de guet, qui a servi du 13 au 16eme siècle de Phare.</a:t>
            </a:r>
          </a:p>
        </p:txBody>
      </p:sp>
      <p:pic>
        <p:nvPicPr>
          <p:cNvPr id="5" name="Image 4">
            <a:extLst>
              <a:ext uri="{FF2B5EF4-FFF2-40B4-BE49-F238E27FC236}">
                <a16:creationId xmlns:a16="http://schemas.microsoft.com/office/drawing/2014/main" id="{A42E4445-302F-44DD-809B-F7F7C5E584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13745" y="4976655"/>
            <a:ext cx="1966639" cy="1607025"/>
          </a:xfrm>
          <a:prstGeom prst="rect">
            <a:avLst/>
          </a:prstGeom>
        </p:spPr>
      </p:pic>
    </p:spTree>
    <p:extLst>
      <p:ext uri="{BB962C8B-B14F-4D97-AF65-F5344CB8AC3E}">
        <p14:creationId xmlns:p14="http://schemas.microsoft.com/office/powerpoint/2010/main" val="4059502768"/>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39222B7-122E-474A-9C04-E954B936AE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533400"/>
            <a:ext cx="7620000" cy="5791200"/>
          </a:xfrm>
          <a:prstGeom prst="rect">
            <a:avLst/>
          </a:prstGeom>
          <a:ln>
            <a:solidFill>
              <a:schemeClr val="bg1"/>
            </a:solidFill>
          </a:ln>
        </p:spPr>
      </p:pic>
      <p:sp>
        <p:nvSpPr>
          <p:cNvPr id="4" name="ZoneTexte 3">
            <a:extLst>
              <a:ext uri="{FF2B5EF4-FFF2-40B4-BE49-F238E27FC236}">
                <a16:creationId xmlns:a16="http://schemas.microsoft.com/office/drawing/2014/main" id="{3C15397A-B660-48B9-8B2F-5E977B5FB9B3}"/>
              </a:ext>
            </a:extLst>
          </p:cNvPr>
          <p:cNvSpPr txBox="1"/>
          <p:nvPr/>
        </p:nvSpPr>
        <p:spPr>
          <a:xfrm>
            <a:off x="3826412" y="6344529"/>
            <a:ext cx="4276579"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Aigues-Mortes remparts et tour Constance</a:t>
            </a:r>
          </a:p>
        </p:txBody>
      </p:sp>
      <p:pic>
        <p:nvPicPr>
          <p:cNvPr id="5" name="Image 4">
            <a:extLst>
              <a:ext uri="{FF2B5EF4-FFF2-40B4-BE49-F238E27FC236}">
                <a16:creationId xmlns:a16="http://schemas.microsoft.com/office/drawing/2014/main" id="{6340F2F1-7198-463E-9E7A-1C12965C60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25634" y="5086539"/>
            <a:ext cx="1765487" cy="1442655"/>
          </a:xfrm>
          <a:prstGeom prst="rect">
            <a:avLst/>
          </a:prstGeom>
        </p:spPr>
      </p:pic>
    </p:spTree>
    <p:extLst>
      <p:ext uri="{BB962C8B-B14F-4D97-AF65-F5344CB8AC3E}">
        <p14:creationId xmlns:p14="http://schemas.microsoft.com/office/powerpoint/2010/main" val="1051795233"/>
      </p:ext>
    </p:extLst>
  </p:cSld>
  <p:clrMapOvr>
    <a:masterClrMapping/>
  </p:clrMapOvr>
  <mc:AlternateContent xmlns:mc="http://schemas.openxmlformats.org/markup-compatibility/2006" xmlns:p14="http://schemas.microsoft.com/office/powerpoint/2010/main">
    <mc:Choice Requires="p14">
      <p:transition spd="slow" p14:dur="1500">
        <p:wipe/>
      </p:transition>
    </mc:Choice>
    <mc:Fallback xmlns="">
      <p:transition spd="slow">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2C88245-7BAD-4713-8D4E-54CFFB56DB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4731" y="803379"/>
            <a:ext cx="8454683" cy="5185098"/>
          </a:xfrm>
          <a:prstGeom prst="rect">
            <a:avLst/>
          </a:prstGeom>
          <a:ln>
            <a:solidFill>
              <a:schemeClr val="tx1"/>
            </a:solidFill>
          </a:ln>
        </p:spPr>
      </p:pic>
      <p:sp>
        <p:nvSpPr>
          <p:cNvPr id="4" name="ZoneTexte 3">
            <a:extLst>
              <a:ext uri="{FF2B5EF4-FFF2-40B4-BE49-F238E27FC236}">
                <a16:creationId xmlns:a16="http://schemas.microsoft.com/office/drawing/2014/main" id="{1A1D135F-6015-492E-946C-CF610C2846D9}"/>
              </a:ext>
            </a:extLst>
          </p:cNvPr>
          <p:cNvSpPr txBox="1"/>
          <p:nvPr/>
        </p:nvSpPr>
        <p:spPr>
          <a:xfrm>
            <a:off x="2799471" y="6063175"/>
            <a:ext cx="6386732" cy="365760"/>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Tableau : Prisonnières Huguenotes.    tour de Constance</a:t>
            </a:r>
          </a:p>
        </p:txBody>
      </p:sp>
      <p:pic>
        <p:nvPicPr>
          <p:cNvPr id="5" name="Image 4">
            <a:extLst>
              <a:ext uri="{FF2B5EF4-FFF2-40B4-BE49-F238E27FC236}">
                <a16:creationId xmlns:a16="http://schemas.microsoft.com/office/drawing/2014/main" id="{0D55F263-807A-40A3-9A83-CF66BDA0C5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69413" y="5217458"/>
            <a:ext cx="1666875" cy="1362075"/>
          </a:xfrm>
          <a:prstGeom prst="rect">
            <a:avLst/>
          </a:prstGeom>
        </p:spPr>
      </p:pic>
    </p:spTree>
    <p:extLst>
      <p:ext uri="{BB962C8B-B14F-4D97-AF65-F5344CB8AC3E}">
        <p14:creationId xmlns:p14="http://schemas.microsoft.com/office/powerpoint/2010/main" val="1063923406"/>
      </p:ext>
    </p:extLst>
  </p:cSld>
  <p:clrMapOvr>
    <a:masterClrMapping/>
  </p:clrMapOvr>
  <mc:AlternateContent xmlns:mc="http://schemas.openxmlformats.org/markup-compatibility/2006" xmlns:p14="http://schemas.microsoft.com/office/powerpoint/2010/main">
    <mc:Choice Requires="p14">
      <p:transition spd="slow" p14:dur="1500">
        <p:push dir="u"/>
      </p:transition>
    </mc:Choice>
    <mc:Fallback xmlns="">
      <p:transition spd="slow">
        <p:push dir="u"/>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69F7CAD-8AA0-4366-971F-0A57A1E5A3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1032" y="232117"/>
            <a:ext cx="4262511" cy="6393766"/>
          </a:xfrm>
          <a:prstGeom prst="rect">
            <a:avLst/>
          </a:prstGeom>
          <a:ln>
            <a:solidFill>
              <a:schemeClr val="bg1"/>
            </a:solidFill>
          </a:ln>
        </p:spPr>
      </p:pic>
      <p:sp>
        <p:nvSpPr>
          <p:cNvPr id="4" name="ZoneTexte 3">
            <a:extLst>
              <a:ext uri="{FF2B5EF4-FFF2-40B4-BE49-F238E27FC236}">
                <a16:creationId xmlns:a16="http://schemas.microsoft.com/office/drawing/2014/main" id="{EF45F7CA-3A49-4CC6-AC9A-8450F75CC9FD}"/>
              </a:ext>
            </a:extLst>
          </p:cNvPr>
          <p:cNvSpPr txBox="1"/>
          <p:nvPr/>
        </p:nvSpPr>
        <p:spPr>
          <a:xfrm>
            <a:off x="6485206" y="787791"/>
            <a:ext cx="4754880"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Tour Jean de Bernuy  à  Toulouse</a:t>
            </a:r>
          </a:p>
        </p:txBody>
      </p:sp>
      <p:sp>
        <p:nvSpPr>
          <p:cNvPr id="2" name="ZoneTexte 1">
            <a:extLst>
              <a:ext uri="{FF2B5EF4-FFF2-40B4-BE49-F238E27FC236}">
                <a16:creationId xmlns:a16="http://schemas.microsoft.com/office/drawing/2014/main" id="{A55B5AB6-337C-4386-B258-E107809E338F}"/>
              </a:ext>
            </a:extLst>
          </p:cNvPr>
          <p:cNvSpPr txBox="1"/>
          <p:nvPr/>
        </p:nvSpPr>
        <p:spPr>
          <a:xfrm>
            <a:off x="6589486" y="1619125"/>
            <a:ext cx="4650600" cy="3693319"/>
          </a:xfrm>
          <a:prstGeom prst="rect">
            <a:avLst/>
          </a:prstGeom>
          <a:noFill/>
        </p:spPr>
        <p:txBody>
          <a:bodyPr wrap="square" rtlCol="0">
            <a:spAutoFit/>
          </a:bodyPr>
          <a:lstStyle/>
          <a:p>
            <a:r>
              <a:rPr lang="fr-FR" i="1" dirty="0">
                <a:solidFill>
                  <a:schemeClr val="bg1"/>
                </a:solidFill>
                <a:latin typeface="Times New Roman" panose="02020603050405020304" pitchFamily="18" charset="0"/>
                <a:cs typeface="Times New Roman" panose="02020603050405020304" pitchFamily="18" charset="0"/>
              </a:rPr>
              <a:t>L’une des plus belle Tour capitulaire de cette ville qui, en compte de nombreuses.</a:t>
            </a:r>
          </a:p>
          <a:p>
            <a:endParaRPr lang="fr-FR" i="1" dirty="0">
              <a:solidFill>
                <a:schemeClr val="bg1"/>
              </a:solidFill>
              <a:latin typeface="Times New Roman" panose="02020603050405020304" pitchFamily="18" charset="0"/>
              <a:cs typeface="Times New Roman" panose="02020603050405020304" pitchFamily="18" charset="0"/>
            </a:endParaRPr>
          </a:p>
          <a:p>
            <a:r>
              <a:rPr lang="fr-FR" i="1" dirty="0">
                <a:solidFill>
                  <a:schemeClr val="bg1"/>
                </a:solidFill>
                <a:latin typeface="Times New Roman" panose="02020603050405020304" pitchFamily="18" charset="0"/>
                <a:cs typeface="Times New Roman" panose="02020603050405020304" pitchFamily="18" charset="0"/>
              </a:rPr>
              <a:t>Au cœur du Lycée Pierre de Fermat</a:t>
            </a:r>
          </a:p>
          <a:p>
            <a:r>
              <a:rPr lang="fr-FR" i="1" dirty="0">
                <a:solidFill>
                  <a:schemeClr val="bg1"/>
                </a:solidFill>
                <a:latin typeface="Times New Roman" panose="02020603050405020304" pitchFamily="18" charset="0"/>
                <a:cs typeface="Times New Roman" panose="02020603050405020304" pitchFamily="18" charset="0"/>
              </a:rPr>
              <a:t>Construite en 1504</a:t>
            </a:r>
          </a:p>
          <a:p>
            <a:endParaRPr lang="fr-FR" i="1" dirty="0">
              <a:solidFill>
                <a:schemeClr val="bg1"/>
              </a:solidFill>
              <a:latin typeface="Times New Roman" panose="02020603050405020304" pitchFamily="18" charset="0"/>
              <a:cs typeface="Times New Roman" panose="02020603050405020304" pitchFamily="18" charset="0"/>
            </a:endParaRPr>
          </a:p>
          <a:p>
            <a:r>
              <a:rPr lang="fr-FR" i="1" dirty="0">
                <a:solidFill>
                  <a:schemeClr val="bg1"/>
                </a:solidFill>
                <a:latin typeface="Times New Roman" panose="02020603050405020304" pitchFamily="18" charset="0"/>
                <a:cs typeface="Times New Roman" panose="02020603050405020304" pitchFamily="18" charset="0"/>
              </a:rPr>
              <a:t>Tour hexagonale de 7 étages, percée de fenêtres d’angle. Terrasse entourée d’une balustrade ouvragée gothique.</a:t>
            </a:r>
          </a:p>
          <a:p>
            <a:endParaRPr lang="fr-FR" i="1" dirty="0">
              <a:solidFill>
                <a:schemeClr val="bg1"/>
              </a:solidFill>
              <a:latin typeface="Times New Roman" panose="02020603050405020304" pitchFamily="18" charset="0"/>
              <a:cs typeface="Times New Roman" panose="02020603050405020304" pitchFamily="18" charset="0"/>
            </a:endParaRPr>
          </a:p>
          <a:p>
            <a:r>
              <a:rPr lang="fr-FR" i="1" dirty="0">
                <a:solidFill>
                  <a:schemeClr val="bg1"/>
                </a:solidFill>
                <a:latin typeface="Times New Roman" panose="02020603050405020304" pitchFamily="18" charset="0"/>
                <a:cs typeface="Times New Roman" panose="02020603050405020304" pitchFamily="18" charset="0"/>
              </a:rPr>
              <a:t>Accolée à une tourelle ronde avec escalier à vis.</a:t>
            </a:r>
          </a:p>
          <a:p>
            <a:endParaRPr lang="fr-FR" i="1" dirty="0">
              <a:solidFill>
                <a:schemeClr val="bg1"/>
              </a:solidFill>
              <a:latin typeface="Times New Roman" panose="02020603050405020304" pitchFamily="18" charset="0"/>
              <a:cs typeface="Times New Roman" panose="02020603050405020304" pitchFamily="18" charset="0"/>
            </a:endParaRPr>
          </a:p>
          <a:p>
            <a:r>
              <a:rPr lang="fr-FR" i="1" dirty="0">
                <a:solidFill>
                  <a:schemeClr val="bg1"/>
                </a:solidFill>
                <a:latin typeface="Times New Roman" panose="02020603050405020304" pitchFamily="18" charset="0"/>
                <a:cs typeface="Times New Roman" panose="02020603050405020304" pitchFamily="18" charset="0"/>
              </a:rPr>
              <a:t>Le haut de la Tour comporte une horloge</a:t>
            </a:r>
          </a:p>
        </p:txBody>
      </p:sp>
      <p:pic>
        <p:nvPicPr>
          <p:cNvPr id="6" name="Image 5">
            <a:extLst>
              <a:ext uri="{FF2B5EF4-FFF2-40B4-BE49-F238E27FC236}">
                <a16:creationId xmlns:a16="http://schemas.microsoft.com/office/drawing/2014/main" id="{26A95EEB-AE6F-4D13-B6FE-C8BEBEA0C8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12188" y="5363721"/>
            <a:ext cx="1604122" cy="1310797"/>
          </a:xfrm>
          <a:prstGeom prst="rect">
            <a:avLst/>
          </a:prstGeom>
        </p:spPr>
      </p:pic>
    </p:spTree>
    <p:extLst>
      <p:ext uri="{BB962C8B-B14F-4D97-AF65-F5344CB8AC3E}">
        <p14:creationId xmlns:p14="http://schemas.microsoft.com/office/powerpoint/2010/main" val="1025789147"/>
      </p:ext>
    </p:extLst>
  </p:cSld>
  <p:clrMapOvr>
    <a:masterClrMapping/>
  </p:clrMapOvr>
  <mc:AlternateContent xmlns:mc="http://schemas.openxmlformats.org/markup-compatibility/2006" xmlns:p14="http://schemas.microsoft.com/office/powerpoint/2010/main">
    <mc:Choice Requires="p14">
      <p:transition spd="slow" p14:dur="1750">
        <p:checker/>
      </p:transition>
    </mc:Choice>
    <mc:Fallback xmlns="">
      <p:transition spd="slow">
        <p:checke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EE35A4F-C777-4618-9ECC-B3965793F5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0730" y="0"/>
            <a:ext cx="5190539" cy="6858000"/>
          </a:xfrm>
          <a:prstGeom prst="rect">
            <a:avLst/>
          </a:prstGeom>
        </p:spPr>
      </p:pic>
      <p:sp>
        <p:nvSpPr>
          <p:cNvPr id="4" name="ZoneTexte 3">
            <a:extLst>
              <a:ext uri="{FF2B5EF4-FFF2-40B4-BE49-F238E27FC236}">
                <a16:creationId xmlns:a16="http://schemas.microsoft.com/office/drawing/2014/main" id="{DDC9C8FF-56F4-4891-93B6-1249C2A7AA39}"/>
              </a:ext>
            </a:extLst>
          </p:cNvPr>
          <p:cNvSpPr txBox="1"/>
          <p:nvPr/>
        </p:nvSpPr>
        <p:spPr>
          <a:xfrm>
            <a:off x="8918917" y="4051495"/>
            <a:ext cx="2794112" cy="369332"/>
          </a:xfrm>
          <a:prstGeom prst="rect">
            <a:avLst/>
          </a:prstGeom>
          <a:noFill/>
        </p:spPr>
        <p:txBody>
          <a:bodyPr wrap="square" rtlCol="0">
            <a:spAutoFit/>
          </a:bodyPr>
          <a:lstStyle/>
          <a:p>
            <a:r>
              <a:rPr lang="fr-FR" i="1" dirty="0">
                <a:solidFill>
                  <a:srgbClr val="FFFF00"/>
                </a:solidFill>
                <a:latin typeface="Times New Roman" panose="02020603050405020304" pitchFamily="18" charset="0"/>
                <a:cs typeface="Times New Roman" panose="02020603050405020304" pitchFamily="18" charset="0"/>
              </a:rPr>
              <a:t>Portrait de Jean de Bernuy</a:t>
            </a:r>
          </a:p>
        </p:txBody>
      </p:sp>
      <p:sp>
        <p:nvSpPr>
          <p:cNvPr id="2" name="ZoneTexte 1">
            <a:extLst>
              <a:ext uri="{FF2B5EF4-FFF2-40B4-BE49-F238E27FC236}">
                <a16:creationId xmlns:a16="http://schemas.microsoft.com/office/drawing/2014/main" id="{8669E31D-B316-4039-8E1D-2C66FEE85D82}"/>
              </a:ext>
            </a:extLst>
          </p:cNvPr>
          <p:cNvSpPr txBox="1"/>
          <p:nvPr/>
        </p:nvSpPr>
        <p:spPr>
          <a:xfrm>
            <a:off x="363071" y="2649071"/>
            <a:ext cx="2910011" cy="1477328"/>
          </a:xfrm>
          <a:prstGeom prst="rect">
            <a:avLst/>
          </a:prstGeom>
          <a:noFill/>
        </p:spPr>
        <p:txBody>
          <a:bodyPr wrap="square" rtlCol="0">
            <a:spAutoFit/>
          </a:bodyPr>
          <a:lstStyle/>
          <a:p>
            <a:r>
              <a:rPr lang="fr-FR" i="1" dirty="0">
                <a:solidFill>
                  <a:schemeClr val="bg1"/>
                </a:solidFill>
                <a:latin typeface="Times New Roman" panose="02020603050405020304" pitchFamily="18" charset="0"/>
                <a:cs typeface="Times New Roman" panose="02020603050405020304" pitchFamily="18" charset="0"/>
              </a:rPr>
              <a:t>Fils du Gouverneur de Burgos (Espagne), il s’installe à Toulouse, fin du 15eme et, fait fortune dans le commerce du pastel</a:t>
            </a:r>
          </a:p>
        </p:txBody>
      </p:sp>
      <p:pic>
        <p:nvPicPr>
          <p:cNvPr id="6" name="Image 5">
            <a:extLst>
              <a:ext uri="{FF2B5EF4-FFF2-40B4-BE49-F238E27FC236}">
                <a16:creationId xmlns:a16="http://schemas.microsoft.com/office/drawing/2014/main" id="{C918CD0A-3998-45E5-B439-C0537AA8DB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3247" y="5510069"/>
            <a:ext cx="1358153" cy="1109805"/>
          </a:xfrm>
          <a:prstGeom prst="rect">
            <a:avLst/>
          </a:prstGeom>
        </p:spPr>
      </p:pic>
    </p:spTree>
    <p:extLst>
      <p:ext uri="{BB962C8B-B14F-4D97-AF65-F5344CB8AC3E}">
        <p14:creationId xmlns:p14="http://schemas.microsoft.com/office/powerpoint/2010/main" val="1439562352"/>
      </p:ext>
    </p:extLst>
  </p:cSld>
  <p:clrMapOvr>
    <a:masterClrMapping/>
  </p:clrMapOvr>
  <mc:AlternateContent xmlns:mc="http://schemas.openxmlformats.org/markup-compatibility/2006" xmlns:p14="http://schemas.microsoft.com/office/powerpoint/2010/main">
    <mc:Choice Requires="p14">
      <p:transition spd="slow" p14:dur="1500">
        <p:wipe/>
      </p:transition>
    </mc:Choice>
    <mc:Fallback xmlns="">
      <p:transition spd="slow">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0168140-2F9E-4AFF-B155-E3F26749A1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229" y="393895"/>
            <a:ext cx="5726612" cy="6070209"/>
          </a:xfrm>
          <a:prstGeom prst="rect">
            <a:avLst/>
          </a:prstGeom>
          <a:ln>
            <a:solidFill>
              <a:schemeClr val="bg1"/>
            </a:solidFill>
          </a:ln>
        </p:spPr>
      </p:pic>
      <p:sp>
        <p:nvSpPr>
          <p:cNvPr id="4" name="ZoneTexte 3">
            <a:extLst>
              <a:ext uri="{FF2B5EF4-FFF2-40B4-BE49-F238E27FC236}">
                <a16:creationId xmlns:a16="http://schemas.microsoft.com/office/drawing/2014/main" id="{94602270-E3A7-486D-9B92-B09469135ED9}"/>
              </a:ext>
            </a:extLst>
          </p:cNvPr>
          <p:cNvSpPr txBox="1"/>
          <p:nvPr/>
        </p:nvSpPr>
        <p:spPr>
          <a:xfrm>
            <a:off x="7090117" y="5824025"/>
            <a:ext cx="3488788" cy="369332"/>
          </a:xfrm>
          <a:prstGeom prst="rect">
            <a:avLst/>
          </a:prstGeom>
          <a:noFill/>
        </p:spPr>
        <p:txBody>
          <a:bodyPr wrap="square" rtlCol="0">
            <a:spAutoFit/>
          </a:bodyPr>
          <a:lstStyle/>
          <a:p>
            <a:r>
              <a:rPr lang="fr-FR" i="1" dirty="0">
                <a:solidFill>
                  <a:schemeClr val="bg1"/>
                </a:solidFill>
                <a:latin typeface="Times New Roman" panose="02020603050405020304" pitchFamily="18" charset="0"/>
                <a:cs typeface="Times New Roman" panose="02020603050405020304" pitchFamily="18" charset="0"/>
              </a:rPr>
              <a:t>Façade hôtel de Bernuy (collège)</a:t>
            </a:r>
          </a:p>
        </p:txBody>
      </p:sp>
      <p:pic>
        <p:nvPicPr>
          <p:cNvPr id="5" name="Image 4">
            <a:extLst>
              <a:ext uri="{FF2B5EF4-FFF2-40B4-BE49-F238E27FC236}">
                <a16:creationId xmlns:a16="http://schemas.microsoft.com/office/drawing/2014/main" id="{611B23F2-8EB6-4FA5-8D70-463DFFDF42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00366" y="5244352"/>
            <a:ext cx="1492703" cy="1219751"/>
          </a:xfrm>
          <a:prstGeom prst="rect">
            <a:avLst/>
          </a:prstGeom>
        </p:spPr>
      </p:pic>
    </p:spTree>
    <p:extLst>
      <p:ext uri="{BB962C8B-B14F-4D97-AF65-F5344CB8AC3E}">
        <p14:creationId xmlns:p14="http://schemas.microsoft.com/office/powerpoint/2010/main" val="16949828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16E02AF-25EF-4A1F-B56E-F2A4AA8568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7416" y="879322"/>
            <a:ext cx="3974578" cy="5768106"/>
          </a:xfrm>
          <a:prstGeom prst="rect">
            <a:avLst/>
          </a:prstGeom>
          <a:ln w="28575">
            <a:solidFill>
              <a:schemeClr val="bg1"/>
            </a:solidFill>
          </a:ln>
        </p:spPr>
      </p:pic>
      <p:sp>
        <p:nvSpPr>
          <p:cNvPr id="4" name="ZoneTexte 3">
            <a:extLst>
              <a:ext uri="{FF2B5EF4-FFF2-40B4-BE49-F238E27FC236}">
                <a16:creationId xmlns:a16="http://schemas.microsoft.com/office/drawing/2014/main" id="{30571E2D-12F0-40AC-BAF1-623BED45A2BE}"/>
              </a:ext>
            </a:extLst>
          </p:cNvPr>
          <p:cNvSpPr txBox="1"/>
          <p:nvPr/>
        </p:nvSpPr>
        <p:spPr>
          <a:xfrm>
            <a:off x="5401994" y="6077243"/>
            <a:ext cx="5669280" cy="369332"/>
          </a:xfrm>
          <a:prstGeom prst="rect">
            <a:avLst/>
          </a:prstGeom>
          <a:noFill/>
        </p:spPr>
        <p:txBody>
          <a:bodyPr wrap="square" rtlCol="0">
            <a:spAutoFit/>
          </a:bodyPr>
          <a:lstStyle/>
          <a:p>
            <a:r>
              <a:rPr lang="fr-FR" b="1" i="1" dirty="0">
                <a:solidFill>
                  <a:schemeClr val="bg1"/>
                </a:solidFill>
                <a:latin typeface="Times New Roman" panose="02020603050405020304" pitchFamily="18" charset="0"/>
                <a:cs typeface="Times New Roman" panose="02020603050405020304" pitchFamily="18" charset="0"/>
              </a:rPr>
              <a:t>La Canourgue</a:t>
            </a:r>
          </a:p>
        </p:txBody>
      </p:sp>
      <p:pic>
        <p:nvPicPr>
          <p:cNvPr id="6" name="Image 5">
            <a:extLst>
              <a:ext uri="{FF2B5EF4-FFF2-40B4-BE49-F238E27FC236}">
                <a16:creationId xmlns:a16="http://schemas.microsoft.com/office/drawing/2014/main" id="{A5C9A551-B04B-4F70-AFC7-F4D5113609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6614" y="854482"/>
            <a:ext cx="3974577" cy="5792946"/>
          </a:xfrm>
          <a:prstGeom prst="rect">
            <a:avLst/>
          </a:prstGeom>
          <a:ln w="28575">
            <a:solidFill>
              <a:srgbClr val="FFFF00"/>
            </a:solidFill>
          </a:ln>
        </p:spPr>
      </p:pic>
      <p:sp>
        <p:nvSpPr>
          <p:cNvPr id="2" name="ZoneTexte 1">
            <a:extLst>
              <a:ext uri="{FF2B5EF4-FFF2-40B4-BE49-F238E27FC236}">
                <a16:creationId xmlns:a16="http://schemas.microsoft.com/office/drawing/2014/main" id="{072C3D3A-C4E7-412C-B9A3-D8EE51716A04}"/>
              </a:ext>
            </a:extLst>
          </p:cNvPr>
          <p:cNvSpPr txBox="1"/>
          <p:nvPr/>
        </p:nvSpPr>
        <p:spPr>
          <a:xfrm>
            <a:off x="1414791" y="434256"/>
            <a:ext cx="9574413" cy="1200329"/>
          </a:xfrm>
          <a:prstGeom prst="rect">
            <a:avLst/>
          </a:prstGeom>
          <a:noFill/>
        </p:spPr>
        <p:txBody>
          <a:bodyPr wrap="square" rtlCol="0">
            <a:spAutoFit/>
          </a:bodyPr>
          <a:lstStyle/>
          <a:p>
            <a:r>
              <a:rPr lang="fr-FR" b="1" i="1" dirty="0">
                <a:solidFill>
                  <a:schemeClr val="bg1"/>
                </a:solidFill>
                <a:latin typeface="Times New Roman" panose="02020603050405020304" pitchFamily="18" charset="0"/>
                <a:cs typeface="Times New Roman" panose="02020603050405020304" pitchFamily="18" charset="0"/>
              </a:rPr>
              <a:t>Bourg médiéval aux ruelles et canaux en Lozère. Tour implantée sur les vestiges de la citadelle</a:t>
            </a:r>
          </a:p>
          <a:p>
            <a:r>
              <a:rPr lang="fr-FR" b="1" i="1" dirty="0">
                <a:solidFill>
                  <a:schemeClr val="bg1"/>
                </a:solidFill>
                <a:latin typeface="Times New Roman" panose="02020603050405020304" pitchFamily="18" charset="0"/>
                <a:cs typeface="Times New Roman" panose="02020603050405020304" pitchFamily="18" charset="0"/>
              </a:rPr>
              <a:t>                                                                                                   </a:t>
            </a:r>
          </a:p>
          <a:p>
            <a:r>
              <a:rPr lang="fr-FR" b="1" i="1" dirty="0">
                <a:solidFill>
                  <a:schemeClr val="bg1"/>
                </a:solidFill>
                <a:latin typeface="Times New Roman" panose="02020603050405020304" pitchFamily="18" charset="0"/>
                <a:cs typeface="Times New Roman" panose="02020603050405020304" pitchFamily="18" charset="0"/>
              </a:rPr>
              <a:t>                                                                                                ronde, en pierre calcaire, datée de fin</a:t>
            </a:r>
          </a:p>
          <a:p>
            <a:r>
              <a:rPr lang="fr-FR" b="1" i="1" dirty="0">
                <a:solidFill>
                  <a:schemeClr val="bg1"/>
                </a:solidFill>
                <a:latin typeface="Times New Roman" panose="02020603050405020304" pitchFamily="18" charset="0"/>
                <a:cs typeface="Times New Roman" panose="02020603050405020304" pitchFamily="18" charset="0"/>
              </a:rPr>
              <a:t>                                                                                                15eme siècle</a:t>
            </a:r>
          </a:p>
        </p:txBody>
      </p:sp>
      <p:pic>
        <p:nvPicPr>
          <p:cNvPr id="7" name="Image 6">
            <a:extLst>
              <a:ext uri="{FF2B5EF4-FFF2-40B4-BE49-F238E27FC236}">
                <a16:creationId xmlns:a16="http://schemas.microsoft.com/office/drawing/2014/main" id="{442ECE67-87C7-4CAF-ABC3-6B51132A7D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08739" y="5447098"/>
            <a:ext cx="1468935" cy="1200330"/>
          </a:xfrm>
          <a:prstGeom prst="rect">
            <a:avLst/>
          </a:prstGeom>
        </p:spPr>
      </p:pic>
    </p:spTree>
    <p:extLst>
      <p:ext uri="{BB962C8B-B14F-4D97-AF65-F5344CB8AC3E}">
        <p14:creationId xmlns:p14="http://schemas.microsoft.com/office/powerpoint/2010/main" val="2121766043"/>
      </p:ext>
    </p:extLst>
  </p:cSld>
  <p:clrMapOvr>
    <a:masterClrMapping/>
  </p:clrMapOvr>
  <mc:AlternateContent xmlns:mc="http://schemas.openxmlformats.org/markup-compatibility/2006" xmlns:p14="http://schemas.microsoft.com/office/powerpoint/2010/main">
    <mc:Choice Requires="p14">
      <p:transition spd="slow" p14:dur="1750">
        <p14:doors dir="ver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6D3A810-0602-4B20-9A94-2540DB1AF4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68430" y="688501"/>
            <a:ext cx="4112477" cy="6014754"/>
          </a:xfrm>
          <a:prstGeom prst="rect">
            <a:avLst/>
          </a:prstGeom>
        </p:spPr>
      </p:pic>
      <p:pic>
        <p:nvPicPr>
          <p:cNvPr id="5" name="Image 4">
            <a:extLst>
              <a:ext uri="{FF2B5EF4-FFF2-40B4-BE49-F238E27FC236}">
                <a16:creationId xmlns:a16="http://schemas.microsoft.com/office/drawing/2014/main" id="{C08A137C-F416-4854-B209-C235090F6C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849" y="688501"/>
            <a:ext cx="4590122" cy="5663062"/>
          </a:xfrm>
          <a:prstGeom prst="rect">
            <a:avLst/>
          </a:prstGeom>
          <a:ln>
            <a:solidFill>
              <a:schemeClr val="bg1"/>
            </a:solidFill>
          </a:ln>
        </p:spPr>
      </p:pic>
      <p:sp>
        <p:nvSpPr>
          <p:cNvPr id="6" name="ZoneTexte 5">
            <a:extLst>
              <a:ext uri="{FF2B5EF4-FFF2-40B4-BE49-F238E27FC236}">
                <a16:creationId xmlns:a16="http://schemas.microsoft.com/office/drawing/2014/main" id="{DC0BC6F3-A27D-4C86-B22A-48740B77A146}"/>
              </a:ext>
            </a:extLst>
          </p:cNvPr>
          <p:cNvSpPr txBox="1"/>
          <p:nvPr/>
        </p:nvSpPr>
        <p:spPr>
          <a:xfrm>
            <a:off x="1012874" y="6428935"/>
            <a:ext cx="3727938" cy="369332"/>
          </a:xfrm>
          <a:prstGeom prst="rect">
            <a:avLst/>
          </a:prstGeom>
          <a:noFill/>
        </p:spPr>
        <p:txBody>
          <a:bodyPr wrap="square" rtlCol="0">
            <a:spAutoFit/>
          </a:bodyPr>
          <a:lstStyle/>
          <a:p>
            <a:r>
              <a:rPr lang="fr-FR" b="1" i="1" dirty="0">
                <a:solidFill>
                  <a:srgbClr val="FFFF00"/>
                </a:solidFill>
                <a:latin typeface="Times New Roman" panose="02020603050405020304" pitchFamily="18" charset="0"/>
                <a:cs typeface="Times New Roman" panose="02020603050405020304" pitchFamily="18" charset="0"/>
              </a:rPr>
              <a:t>Tour de la Babote  Montpellier</a:t>
            </a:r>
          </a:p>
        </p:txBody>
      </p:sp>
      <p:sp>
        <p:nvSpPr>
          <p:cNvPr id="2" name="ZoneTexte 1">
            <a:extLst>
              <a:ext uri="{FF2B5EF4-FFF2-40B4-BE49-F238E27FC236}">
                <a16:creationId xmlns:a16="http://schemas.microsoft.com/office/drawing/2014/main" id="{2031E156-AFEB-4E8D-8986-913CA9DD8463}"/>
              </a:ext>
            </a:extLst>
          </p:cNvPr>
          <p:cNvSpPr txBox="1"/>
          <p:nvPr/>
        </p:nvSpPr>
        <p:spPr>
          <a:xfrm>
            <a:off x="717452" y="154745"/>
            <a:ext cx="10578905" cy="1200329"/>
          </a:xfrm>
          <a:prstGeom prst="rect">
            <a:avLst/>
          </a:prstGeom>
          <a:noFill/>
        </p:spPr>
        <p:txBody>
          <a:bodyPr wrap="square" rtlCol="0">
            <a:spAutoFit/>
          </a:bodyPr>
          <a:lstStyle/>
          <a:p>
            <a:r>
              <a:rPr lang="fr-FR" b="1" i="1" dirty="0">
                <a:solidFill>
                  <a:schemeClr val="bg1"/>
                </a:solidFill>
                <a:latin typeface="Times New Roman" panose="02020603050405020304" pitchFamily="18" charset="0"/>
                <a:cs typeface="Times New Roman" panose="02020603050405020304" pitchFamily="18" charset="0"/>
              </a:rPr>
              <a:t>Utilisée par la Société Royale des Sciences pour observer les astres, Insérée dans les anciens remparts de la ville. Surélevée en 1741 par une terrasse d’observation flanquée de 2 tourelles latérales. Centre de recherche des Astronomes locaux, elle devient une Tour signal équipée d’un télégraphe Chappe</a:t>
            </a:r>
          </a:p>
          <a:p>
            <a:endParaRPr lang="fr-FR" i="1" dirty="0">
              <a:latin typeface="Times New Roman" panose="02020603050405020304" pitchFamily="18" charset="0"/>
              <a:cs typeface="Times New Roman" panose="02020603050405020304" pitchFamily="18" charset="0"/>
            </a:endParaRPr>
          </a:p>
        </p:txBody>
      </p:sp>
      <p:pic>
        <p:nvPicPr>
          <p:cNvPr id="7" name="Image 6">
            <a:extLst>
              <a:ext uri="{FF2B5EF4-FFF2-40B4-BE49-F238E27FC236}">
                <a16:creationId xmlns:a16="http://schemas.microsoft.com/office/drawing/2014/main" id="{59EF5D60-1995-4B34-9DBD-9264597B5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51775" y="5632449"/>
            <a:ext cx="1200711" cy="981152"/>
          </a:xfrm>
          <a:prstGeom prst="rect">
            <a:avLst/>
          </a:prstGeom>
        </p:spPr>
      </p:pic>
    </p:spTree>
    <p:extLst>
      <p:ext uri="{BB962C8B-B14F-4D97-AF65-F5344CB8AC3E}">
        <p14:creationId xmlns:p14="http://schemas.microsoft.com/office/powerpoint/2010/main" val="2103270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F71779C-2156-4C9D-BAB9-4CB0DD3678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0" y="609600"/>
            <a:ext cx="4064000" cy="5638800"/>
          </a:xfrm>
          <a:prstGeom prst="rect">
            <a:avLst/>
          </a:prstGeom>
          <a:ln>
            <a:solidFill>
              <a:schemeClr val="tx1"/>
            </a:solidFill>
          </a:ln>
        </p:spPr>
      </p:pic>
      <p:sp>
        <p:nvSpPr>
          <p:cNvPr id="4" name="ZoneTexte 3">
            <a:extLst>
              <a:ext uri="{FF2B5EF4-FFF2-40B4-BE49-F238E27FC236}">
                <a16:creationId xmlns:a16="http://schemas.microsoft.com/office/drawing/2014/main" id="{9D4BE1F1-957E-4BEE-859C-DDF249F861F3}"/>
              </a:ext>
            </a:extLst>
          </p:cNvPr>
          <p:cNvSpPr txBox="1"/>
          <p:nvPr/>
        </p:nvSpPr>
        <p:spPr>
          <a:xfrm>
            <a:off x="6949440" y="3108960"/>
            <a:ext cx="4698609" cy="1200329"/>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Verdun sur Garonne</a:t>
            </a:r>
          </a:p>
          <a:p>
            <a:endParaRPr lang="fr-FR" b="1" i="1" dirty="0">
              <a:latin typeface="Times New Roman" panose="02020603050405020304" pitchFamily="18" charset="0"/>
              <a:cs typeface="Times New Roman" panose="02020603050405020304" pitchFamily="18" charset="0"/>
            </a:endParaRPr>
          </a:p>
          <a:p>
            <a:r>
              <a:rPr lang="fr-FR" b="1" i="1" dirty="0">
                <a:latin typeface="Times New Roman" panose="02020603050405020304" pitchFamily="18" charset="0"/>
                <a:cs typeface="Times New Roman" panose="02020603050405020304" pitchFamily="18" charset="0"/>
              </a:rPr>
              <a:t>Tour du château  ou de la</a:t>
            </a:r>
          </a:p>
          <a:p>
            <a:r>
              <a:rPr lang="fr-FR" b="1" i="1" dirty="0">
                <a:latin typeface="Times New Roman" panose="02020603050405020304" pitchFamily="18" charset="0"/>
                <a:cs typeface="Times New Roman" panose="02020603050405020304" pitchFamily="18" charset="0"/>
              </a:rPr>
              <a:t>Reine Margot</a:t>
            </a:r>
          </a:p>
        </p:txBody>
      </p:sp>
      <p:pic>
        <p:nvPicPr>
          <p:cNvPr id="5" name="Image 4">
            <a:extLst>
              <a:ext uri="{FF2B5EF4-FFF2-40B4-BE49-F238E27FC236}">
                <a16:creationId xmlns:a16="http://schemas.microsoft.com/office/drawing/2014/main" id="{486EFE90-62EA-4AF3-9CBF-BE8203EDC5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37375" y="5062436"/>
            <a:ext cx="1889499" cy="1543991"/>
          </a:xfrm>
          <a:prstGeom prst="rect">
            <a:avLst/>
          </a:prstGeom>
        </p:spPr>
      </p:pic>
    </p:spTree>
    <p:extLst>
      <p:ext uri="{BB962C8B-B14F-4D97-AF65-F5344CB8AC3E}">
        <p14:creationId xmlns:p14="http://schemas.microsoft.com/office/powerpoint/2010/main" val="2684006172"/>
      </p:ext>
    </p:extLst>
  </p:cSld>
  <p:clrMapOvr>
    <a:masterClrMapping/>
  </p:clrMapOvr>
  <mc:AlternateContent xmlns:mc="http://schemas.openxmlformats.org/markup-compatibility/2006" xmlns:p14="http://schemas.microsoft.com/office/powerpoint/2010/main">
    <mc:Choice Requires="p14">
      <p:transition spd="slow" p14:dur="1500">
        <p:randomBar dir="vert"/>
      </p:transition>
    </mc:Choice>
    <mc:Fallback xmlns="">
      <p:transition spd="slow">
        <p:randomBar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F0FAFFB-B887-4090-9502-5761871A6E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0643" y="290656"/>
            <a:ext cx="4475357" cy="6276688"/>
          </a:xfrm>
          <a:prstGeom prst="rect">
            <a:avLst/>
          </a:prstGeom>
        </p:spPr>
      </p:pic>
      <p:sp>
        <p:nvSpPr>
          <p:cNvPr id="4" name="ZoneTexte 3">
            <a:extLst>
              <a:ext uri="{FF2B5EF4-FFF2-40B4-BE49-F238E27FC236}">
                <a16:creationId xmlns:a16="http://schemas.microsoft.com/office/drawing/2014/main" id="{D68BEF30-4F33-4346-A188-DAC6448DD752}"/>
              </a:ext>
            </a:extLst>
          </p:cNvPr>
          <p:cNvSpPr txBox="1"/>
          <p:nvPr/>
        </p:nvSpPr>
        <p:spPr>
          <a:xfrm>
            <a:off x="7082971" y="4614203"/>
            <a:ext cx="4269657" cy="646331"/>
          </a:xfrm>
          <a:prstGeom prst="rect">
            <a:avLst/>
          </a:prstGeom>
          <a:noFill/>
        </p:spPr>
        <p:txBody>
          <a:bodyPr wrap="square" rtlCol="0">
            <a:spAutoFit/>
          </a:bodyPr>
          <a:lstStyle/>
          <a:p>
            <a:r>
              <a:rPr lang="fr-FR" b="1" i="1" dirty="0">
                <a:solidFill>
                  <a:schemeClr val="bg1"/>
                </a:solidFill>
                <a:latin typeface="Times New Roman" panose="02020603050405020304" pitchFamily="18" charset="0"/>
                <a:cs typeface="Times New Roman" panose="02020603050405020304" pitchFamily="18" charset="0"/>
              </a:rPr>
              <a:t>Verdun sur Garonne (en Haute Garonne)</a:t>
            </a:r>
          </a:p>
          <a:p>
            <a:r>
              <a:rPr lang="fr-FR" b="1" i="1" dirty="0">
                <a:solidFill>
                  <a:schemeClr val="bg1"/>
                </a:solidFill>
                <a:latin typeface="Times New Roman" panose="02020603050405020304" pitchFamily="18" charset="0"/>
                <a:cs typeface="Times New Roman" panose="02020603050405020304" pitchFamily="18" charset="0"/>
              </a:rPr>
              <a:t>  tour de l’Horloge </a:t>
            </a:r>
          </a:p>
        </p:txBody>
      </p:sp>
      <p:sp>
        <p:nvSpPr>
          <p:cNvPr id="5" name="ZoneTexte 4">
            <a:extLst>
              <a:ext uri="{FF2B5EF4-FFF2-40B4-BE49-F238E27FC236}">
                <a16:creationId xmlns:a16="http://schemas.microsoft.com/office/drawing/2014/main" id="{1571DB98-301C-4B58-BAAC-1DCF9F4815F7}"/>
              </a:ext>
            </a:extLst>
          </p:cNvPr>
          <p:cNvSpPr txBox="1"/>
          <p:nvPr/>
        </p:nvSpPr>
        <p:spPr>
          <a:xfrm>
            <a:off x="6821714" y="928914"/>
            <a:ext cx="5036457" cy="2862322"/>
          </a:xfrm>
          <a:prstGeom prst="rect">
            <a:avLst/>
          </a:prstGeom>
          <a:noFill/>
        </p:spPr>
        <p:txBody>
          <a:bodyPr wrap="square" rtlCol="0">
            <a:spAutoFit/>
          </a:bodyPr>
          <a:lstStyle/>
          <a:p>
            <a:r>
              <a:rPr lang="fr-FR" b="1" i="1" dirty="0">
                <a:solidFill>
                  <a:srgbClr val="FFFF00"/>
                </a:solidFill>
                <a:latin typeface="Times New Roman" panose="02020603050405020304" pitchFamily="18" charset="0"/>
                <a:cs typeface="Times New Roman" panose="02020603050405020304" pitchFamily="18" charset="0"/>
              </a:rPr>
              <a:t>Oppidum puis, port fluvial au Moyen-âge</a:t>
            </a:r>
          </a:p>
          <a:p>
            <a:r>
              <a:rPr lang="fr-FR" b="1" i="1" dirty="0">
                <a:solidFill>
                  <a:srgbClr val="FFFF00"/>
                </a:solidFill>
                <a:latin typeface="Times New Roman" panose="02020603050405020304" pitchFamily="18" charset="0"/>
                <a:cs typeface="Times New Roman" panose="02020603050405020304" pitchFamily="18" charset="0"/>
              </a:rPr>
              <a:t>La localité a une position stratégique</a:t>
            </a:r>
          </a:p>
          <a:p>
            <a:endParaRPr lang="fr-FR" b="1" i="1" dirty="0">
              <a:solidFill>
                <a:srgbClr val="FFFF00"/>
              </a:solidFill>
              <a:latin typeface="Times New Roman" panose="02020603050405020304" pitchFamily="18" charset="0"/>
              <a:cs typeface="Times New Roman" panose="02020603050405020304" pitchFamily="18" charset="0"/>
            </a:endParaRPr>
          </a:p>
          <a:p>
            <a:r>
              <a:rPr lang="fr-FR" b="1" i="1" dirty="0">
                <a:solidFill>
                  <a:srgbClr val="FFFF00"/>
                </a:solidFill>
                <a:latin typeface="Times New Roman" panose="02020603050405020304" pitchFamily="18" charset="0"/>
                <a:cs typeface="Times New Roman" panose="02020603050405020304" pitchFamily="18" charset="0"/>
              </a:rPr>
              <a:t>Tour de briques à l’entrée de la ville depuis le 14eme siècle.</a:t>
            </a:r>
          </a:p>
          <a:p>
            <a:endParaRPr lang="fr-FR" b="1" i="1" dirty="0">
              <a:solidFill>
                <a:srgbClr val="FFFF00"/>
              </a:solidFill>
              <a:latin typeface="Times New Roman" panose="02020603050405020304" pitchFamily="18" charset="0"/>
              <a:cs typeface="Times New Roman" panose="02020603050405020304" pitchFamily="18" charset="0"/>
            </a:endParaRPr>
          </a:p>
          <a:p>
            <a:r>
              <a:rPr lang="fr-FR" b="1" i="1" dirty="0">
                <a:solidFill>
                  <a:srgbClr val="FFFF00"/>
                </a:solidFill>
                <a:latin typeface="Times New Roman" panose="02020603050405020304" pitchFamily="18" charset="0"/>
                <a:cs typeface="Times New Roman" panose="02020603050405020304" pitchFamily="18" charset="0"/>
              </a:rPr>
              <a:t> au 16eme, on y ajoute un fronton et, une mansarde remplaçant les éléments défensifs</a:t>
            </a:r>
          </a:p>
          <a:p>
            <a:r>
              <a:rPr lang="fr-FR" b="1" i="1" dirty="0">
                <a:solidFill>
                  <a:srgbClr val="FFFF00"/>
                </a:solidFill>
                <a:latin typeface="Times New Roman" panose="02020603050405020304" pitchFamily="18" charset="0"/>
                <a:cs typeface="Times New Roman" panose="02020603050405020304" pitchFamily="18" charset="0"/>
              </a:rPr>
              <a:t>Comporte, une pendule, un clocheton et, un cadran</a:t>
            </a:r>
          </a:p>
          <a:p>
            <a:r>
              <a:rPr lang="fr-FR" b="1" i="1" dirty="0">
                <a:solidFill>
                  <a:srgbClr val="FFFF00"/>
                </a:solidFill>
                <a:latin typeface="Times New Roman" panose="02020603050405020304" pitchFamily="18" charset="0"/>
                <a:cs typeface="Times New Roman" panose="02020603050405020304" pitchFamily="18" charset="0"/>
              </a:rPr>
              <a:t>solaire</a:t>
            </a:r>
          </a:p>
        </p:txBody>
      </p:sp>
      <p:pic>
        <p:nvPicPr>
          <p:cNvPr id="6" name="Image 5">
            <a:extLst>
              <a:ext uri="{FF2B5EF4-FFF2-40B4-BE49-F238E27FC236}">
                <a16:creationId xmlns:a16="http://schemas.microsoft.com/office/drawing/2014/main" id="{1D07D178-4467-4C45-A658-0E16B35CD5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71357" y="5434290"/>
            <a:ext cx="1454235" cy="1188318"/>
          </a:xfrm>
          <a:prstGeom prst="rect">
            <a:avLst/>
          </a:prstGeom>
        </p:spPr>
      </p:pic>
    </p:spTree>
    <p:extLst>
      <p:ext uri="{BB962C8B-B14F-4D97-AF65-F5344CB8AC3E}">
        <p14:creationId xmlns:p14="http://schemas.microsoft.com/office/powerpoint/2010/main" val="2020234436"/>
      </p:ext>
    </p:extLst>
  </p:cSld>
  <p:clrMapOvr>
    <a:masterClrMapping/>
  </p:clrMapOvr>
  <mc:AlternateContent xmlns:mc="http://schemas.openxmlformats.org/markup-compatibility/2006" xmlns:p14="http://schemas.microsoft.com/office/powerpoint/2010/main">
    <mc:Choice Requires="p14">
      <p:transition spd="slow" p14:dur="1500">
        <p:wheel spokes="1"/>
      </p:transition>
    </mc:Choice>
    <mc:Fallback xmlns="">
      <p:transition spd="slow">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4D7051E-9302-4424-AD37-ACAEE9EE1B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0770" y="122511"/>
            <a:ext cx="9914627" cy="6612978"/>
          </a:xfrm>
          <a:prstGeom prst="rect">
            <a:avLst/>
          </a:prstGeom>
          <a:ln>
            <a:solidFill>
              <a:schemeClr val="bg1"/>
            </a:solidFill>
          </a:ln>
        </p:spPr>
      </p:pic>
      <p:sp>
        <p:nvSpPr>
          <p:cNvPr id="4" name="ZoneTexte 3">
            <a:extLst>
              <a:ext uri="{FF2B5EF4-FFF2-40B4-BE49-F238E27FC236}">
                <a16:creationId xmlns:a16="http://schemas.microsoft.com/office/drawing/2014/main" id="{76EF3192-416B-4521-84AA-C09100174C99}"/>
              </a:ext>
            </a:extLst>
          </p:cNvPr>
          <p:cNvSpPr txBox="1"/>
          <p:nvPr/>
        </p:nvSpPr>
        <p:spPr>
          <a:xfrm>
            <a:off x="1617785" y="6133514"/>
            <a:ext cx="3981157" cy="369332"/>
          </a:xfrm>
          <a:prstGeom prst="rect">
            <a:avLst/>
          </a:prstGeom>
          <a:noFill/>
        </p:spPr>
        <p:txBody>
          <a:bodyPr wrap="square" rtlCol="0">
            <a:spAutoFit/>
          </a:bodyPr>
          <a:lstStyle/>
          <a:p>
            <a:r>
              <a:rPr lang="fr-FR" i="1" dirty="0">
                <a:solidFill>
                  <a:schemeClr val="bg1"/>
                </a:solidFill>
                <a:latin typeface="Times New Roman" panose="02020603050405020304" pitchFamily="18" charset="0"/>
                <a:cs typeface="Times New Roman" panose="02020603050405020304" pitchFamily="18" charset="0"/>
              </a:rPr>
              <a:t>Castelnau de Levis dans le Tarn</a:t>
            </a:r>
          </a:p>
        </p:txBody>
      </p:sp>
      <p:pic>
        <p:nvPicPr>
          <p:cNvPr id="5" name="Image 4">
            <a:extLst>
              <a:ext uri="{FF2B5EF4-FFF2-40B4-BE49-F238E27FC236}">
                <a16:creationId xmlns:a16="http://schemas.microsoft.com/office/drawing/2014/main" id="{47CEAAF2-9624-4FD1-B7C2-6732A8C316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3553" y="5170072"/>
            <a:ext cx="1631015" cy="1332773"/>
          </a:xfrm>
          <a:prstGeom prst="rect">
            <a:avLst/>
          </a:prstGeom>
        </p:spPr>
      </p:pic>
    </p:spTree>
    <p:extLst>
      <p:ext uri="{BB962C8B-B14F-4D97-AF65-F5344CB8AC3E}">
        <p14:creationId xmlns:p14="http://schemas.microsoft.com/office/powerpoint/2010/main" val="35644982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A702F5D-A00E-41C2-ABC0-7432788001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587" y="376311"/>
            <a:ext cx="7376161" cy="5532120"/>
          </a:xfrm>
          <a:prstGeom prst="rect">
            <a:avLst/>
          </a:prstGeom>
        </p:spPr>
      </p:pic>
      <p:sp>
        <p:nvSpPr>
          <p:cNvPr id="4" name="ZoneTexte 3">
            <a:extLst>
              <a:ext uri="{FF2B5EF4-FFF2-40B4-BE49-F238E27FC236}">
                <a16:creationId xmlns:a16="http://schemas.microsoft.com/office/drawing/2014/main" id="{5D2432F7-294C-416C-BAE6-FF2A6D609E69}"/>
              </a:ext>
            </a:extLst>
          </p:cNvPr>
          <p:cNvSpPr txBox="1"/>
          <p:nvPr/>
        </p:nvSpPr>
        <p:spPr>
          <a:xfrm>
            <a:off x="3165231" y="5908431"/>
            <a:ext cx="5345723" cy="369332"/>
          </a:xfrm>
          <a:prstGeom prst="rect">
            <a:avLst/>
          </a:prstGeom>
          <a:noFill/>
        </p:spPr>
        <p:txBody>
          <a:bodyPr wrap="square" rtlCol="0">
            <a:spAutoFit/>
          </a:bodyPr>
          <a:lstStyle/>
          <a:p>
            <a:r>
              <a:rPr lang="fr-FR" b="1" i="1" dirty="0">
                <a:solidFill>
                  <a:srgbClr val="FFFF00"/>
                </a:solidFill>
                <a:latin typeface="Times New Roman" panose="02020603050405020304" pitchFamily="18" charset="0"/>
                <a:cs typeface="Times New Roman" panose="02020603050405020304" pitchFamily="18" charset="0"/>
              </a:rPr>
              <a:t>Tour de Castelnau Lévis</a:t>
            </a:r>
          </a:p>
        </p:txBody>
      </p:sp>
      <p:sp>
        <p:nvSpPr>
          <p:cNvPr id="2" name="ZoneTexte 1">
            <a:extLst>
              <a:ext uri="{FF2B5EF4-FFF2-40B4-BE49-F238E27FC236}">
                <a16:creationId xmlns:a16="http://schemas.microsoft.com/office/drawing/2014/main" id="{FCC0959F-3F6D-4119-9C2D-24D4A0FED5C4}"/>
              </a:ext>
            </a:extLst>
          </p:cNvPr>
          <p:cNvSpPr txBox="1"/>
          <p:nvPr/>
        </p:nvSpPr>
        <p:spPr>
          <a:xfrm>
            <a:off x="8374743" y="957943"/>
            <a:ext cx="3526971" cy="2031325"/>
          </a:xfrm>
          <a:prstGeom prst="rect">
            <a:avLst/>
          </a:prstGeom>
          <a:noFill/>
        </p:spPr>
        <p:txBody>
          <a:bodyPr wrap="square" rtlCol="0">
            <a:spAutoFit/>
          </a:bodyPr>
          <a:lstStyle/>
          <a:p>
            <a:r>
              <a:rPr lang="fr-FR" b="1" i="1" dirty="0">
                <a:solidFill>
                  <a:schemeClr val="bg1"/>
                </a:solidFill>
                <a:latin typeface="Times New Roman" panose="02020603050405020304" pitchFamily="18" charset="0"/>
                <a:cs typeface="Times New Roman" panose="02020603050405020304" pitchFamily="18" charset="0"/>
              </a:rPr>
              <a:t>Haute de 43m, édifiée sur les ruines du Château</a:t>
            </a:r>
          </a:p>
          <a:p>
            <a:endParaRPr lang="fr-FR" b="1" i="1" dirty="0">
              <a:solidFill>
                <a:schemeClr val="bg1"/>
              </a:solidFill>
              <a:latin typeface="Times New Roman" panose="02020603050405020304" pitchFamily="18" charset="0"/>
              <a:cs typeface="Times New Roman" panose="02020603050405020304" pitchFamily="18" charset="0"/>
            </a:endParaRPr>
          </a:p>
          <a:p>
            <a:r>
              <a:rPr lang="fr-FR" b="1" i="1" dirty="0">
                <a:solidFill>
                  <a:schemeClr val="bg1"/>
                </a:solidFill>
                <a:latin typeface="Times New Roman" panose="02020603050405020304" pitchFamily="18" charset="0"/>
                <a:cs typeface="Times New Roman" panose="02020603050405020304" pitchFamily="18" charset="0"/>
              </a:rPr>
              <a:t>Vue spectaculaire sur l’Albigeois</a:t>
            </a:r>
          </a:p>
          <a:p>
            <a:endParaRPr lang="fr-FR" b="1" i="1" dirty="0">
              <a:solidFill>
                <a:schemeClr val="bg1"/>
              </a:solidFill>
              <a:latin typeface="Times New Roman" panose="02020603050405020304" pitchFamily="18" charset="0"/>
              <a:cs typeface="Times New Roman" panose="02020603050405020304" pitchFamily="18" charset="0"/>
            </a:endParaRPr>
          </a:p>
          <a:p>
            <a:r>
              <a:rPr lang="fr-FR" b="1" i="1" dirty="0">
                <a:solidFill>
                  <a:schemeClr val="bg1"/>
                </a:solidFill>
                <a:latin typeface="Times New Roman" panose="02020603050405020304" pitchFamily="18" charset="0"/>
                <a:cs typeface="Times New Roman" panose="02020603050405020304" pitchFamily="18" charset="0"/>
              </a:rPr>
              <a:t>Erigée depuis fin du 14eme sur un plateau au Nord du Tarn</a:t>
            </a:r>
          </a:p>
        </p:txBody>
      </p:sp>
      <p:pic>
        <p:nvPicPr>
          <p:cNvPr id="6" name="Image 5">
            <a:extLst>
              <a:ext uri="{FF2B5EF4-FFF2-40B4-BE49-F238E27FC236}">
                <a16:creationId xmlns:a16="http://schemas.microsoft.com/office/drawing/2014/main" id="{C787DAB5-5850-4150-9E97-5E12E06100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2528" y="5210133"/>
            <a:ext cx="1692175" cy="1382749"/>
          </a:xfrm>
          <a:prstGeom prst="rect">
            <a:avLst/>
          </a:prstGeom>
        </p:spPr>
      </p:pic>
    </p:spTree>
    <p:extLst>
      <p:ext uri="{BB962C8B-B14F-4D97-AF65-F5344CB8AC3E}">
        <p14:creationId xmlns:p14="http://schemas.microsoft.com/office/powerpoint/2010/main" val="2902981004"/>
      </p:ext>
    </p:extLst>
  </p:cSld>
  <p:clrMapOvr>
    <a:masterClrMapping/>
  </p:clrMapOvr>
  <mc:AlternateContent xmlns:mc="http://schemas.openxmlformats.org/markup-compatibility/2006" xmlns:p14="http://schemas.microsoft.com/office/powerpoint/2010/main">
    <mc:Choice Requires="p14">
      <p:transition spd="slow" p14:dur="1500">
        <p14:ripp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DF9A9D5-B3DC-45C0-A6B1-D77B781D2E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2697" y="137874"/>
            <a:ext cx="9386605" cy="62699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BD9DC51-6F25-40BA-A7BD-647B14B79805}"/>
              </a:ext>
            </a:extLst>
          </p:cNvPr>
          <p:cNvSpPr txBox="1"/>
          <p:nvPr/>
        </p:nvSpPr>
        <p:spPr>
          <a:xfrm>
            <a:off x="3910818" y="6386732"/>
            <a:ext cx="4360985"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Rennes le château  (Aude) Tour Magdala</a:t>
            </a:r>
          </a:p>
        </p:txBody>
      </p:sp>
      <p:pic>
        <p:nvPicPr>
          <p:cNvPr id="5" name="Image 4">
            <a:extLst>
              <a:ext uri="{FF2B5EF4-FFF2-40B4-BE49-F238E27FC236}">
                <a16:creationId xmlns:a16="http://schemas.microsoft.com/office/drawing/2014/main" id="{F7A06FCF-AB94-4690-93E1-7C8D195895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9923" y="5684929"/>
            <a:ext cx="1097751" cy="897019"/>
          </a:xfrm>
          <a:prstGeom prst="rect">
            <a:avLst/>
          </a:prstGeom>
        </p:spPr>
      </p:pic>
    </p:spTree>
    <p:extLst>
      <p:ext uri="{BB962C8B-B14F-4D97-AF65-F5344CB8AC3E}">
        <p14:creationId xmlns:p14="http://schemas.microsoft.com/office/powerpoint/2010/main" val="736668769"/>
      </p:ext>
    </p:extLst>
  </p:cSld>
  <p:clrMapOvr>
    <a:masterClrMapping/>
  </p:clrMapOvr>
  <mc:AlternateContent xmlns:mc="http://schemas.openxmlformats.org/markup-compatibility/2006" xmlns:p14="http://schemas.microsoft.com/office/powerpoint/2010/main">
    <mc:Choice Requires="p14">
      <p:transition spd="slow" p14:dur="1500">
        <p14:doors dir="ver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BEAF17B-E14D-42F8-8A23-92A5D491F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4979" y="211014"/>
            <a:ext cx="4102174" cy="6168683"/>
          </a:xfrm>
          <a:prstGeom prst="rect">
            <a:avLst/>
          </a:prstGeom>
          <a:ln>
            <a:solidFill>
              <a:schemeClr val="bg1"/>
            </a:solidFill>
          </a:ln>
        </p:spPr>
      </p:pic>
      <p:sp>
        <p:nvSpPr>
          <p:cNvPr id="4" name="ZoneTexte 3">
            <a:extLst>
              <a:ext uri="{FF2B5EF4-FFF2-40B4-BE49-F238E27FC236}">
                <a16:creationId xmlns:a16="http://schemas.microsoft.com/office/drawing/2014/main" id="{32F74644-87B3-4D41-AF3C-441375F7F4FF}"/>
              </a:ext>
            </a:extLst>
          </p:cNvPr>
          <p:cNvSpPr txBox="1"/>
          <p:nvPr/>
        </p:nvSpPr>
        <p:spPr>
          <a:xfrm>
            <a:off x="6316394" y="6035040"/>
            <a:ext cx="3573194"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Tour Magdala  Rennes le château</a:t>
            </a:r>
          </a:p>
        </p:txBody>
      </p:sp>
      <p:sp>
        <p:nvSpPr>
          <p:cNvPr id="2" name="ZoneTexte 1">
            <a:extLst>
              <a:ext uri="{FF2B5EF4-FFF2-40B4-BE49-F238E27FC236}">
                <a16:creationId xmlns:a16="http://schemas.microsoft.com/office/drawing/2014/main" id="{D2439686-4D5F-4C62-99C3-C8D16E35CA08}"/>
              </a:ext>
            </a:extLst>
          </p:cNvPr>
          <p:cNvSpPr txBox="1"/>
          <p:nvPr/>
        </p:nvSpPr>
        <p:spPr>
          <a:xfrm>
            <a:off x="6316394" y="1016000"/>
            <a:ext cx="5149892" cy="2308324"/>
          </a:xfrm>
          <a:prstGeom prst="rect">
            <a:avLst/>
          </a:prstGeom>
          <a:noFill/>
        </p:spPr>
        <p:txBody>
          <a:bodyPr wrap="square" rtlCol="0">
            <a:spAutoFit/>
          </a:bodyPr>
          <a:lstStyle/>
          <a:p>
            <a:r>
              <a:rPr lang="fr-FR" b="1" i="1" dirty="0">
                <a:solidFill>
                  <a:schemeClr val="bg1"/>
                </a:solidFill>
                <a:latin typeface="Times New Roman" panose="02020603050405020304" pitchFamily="18" charset="0"/>
                <a:cs typeface="Times New Roman" panose="02020603050405020304" pitchFamily="18" charset="0"/>
              </a:rPr>
              <a:t>Rennes le Château  dans l’Aude</a:t>
            </a:r>
          </a:p>
          <a:p>
            <a:endParaRPr lang="fr-FR" b="1" i="1" dirty="0">
              <a:solidFill>
                <a:schemeClr val="bg1"/>
              </a:solidFill>
              <a:latin typeface="Times New Roman" panose="02020603050405020304" pitchFamily="18" charset="0"/>
              <a:cs typeface="Times New Roman" panose="02020603050405020304" pitchFamily="18" charset="0"/>
            </a:endParaRPr>
          </a:p>
          <a:p>
            <a:r>
              <a:rPr lang="fr-FR" b="1" i="1" dirty="0">
                <a:solidFill>
                  <a:schemeClr val="bg1"/>
                </a:solidFill>
                <a:latin typeface="Times New Roman" panose="02020603050405020304" pitchFamily="18" charset="0"/>
                <a:cs typeface="Times New Roman" panose="02020603050405020304" pitchFamily="18" charset="0"/>
              </a:rPr>
              <a:t>Le joyau de Viollet-le-Duc est serti de 48 tours;</a:t>
            </a:r>
          </a:p>
          <a:p>
            <a:r>
              <a:rPr lang="fr-FR" b="1" i="1" dirty="0">
                <a:solidFill>
                  <a:schemeClr val="bg1"/>
                </a:solidFill>
                <a:latin typeface="Times New Roman" panose="02020603050405020304" pitchFamily="18" charset="0"/>
                <a:cs typeface="Times New Roman" panose="02020603050405020304" pitchFamily="18" charset="0"/>
              </a:rPr>
              <a:t>2 donjons et, nids de gypaètes.</a:t>
            </a:r>
          </a:p>
          <a:p>
            <a:endParaRPr lang="fr-FR" b="1" i="1" dirty="0">
              <a:solidFill>
                <a:schemeClr val="bg1"/>
              </a:solidFill>
              <a:latin typeface="Times New Roman" panose="02020603050405020304" pitchFamily="18" charset="0"/>
              <a:cs typeface="Times New Roman" panose="02020603050405020304" pitchFamily="18" charset="0"/>
            </a:endParaRPr>
          </a:p>
          <a:p>
            <a:r>
              <a:rPr lang="fr-FR" b="1" i="1" dirty="0">
                <a:solidFill>
                  <a:schemeClr val="bg1"/>
                </a:solidFill>
                <a:latin typeface="Times New Roman" panose="02020603050405020304" pitchFamily="18" charset="0"/>
                <a:cs typeface="Times New Roman" panose="02020603050405020304" pitchFamily="18" charset="0"/>
              </a:rPr>
              <a:t>Edifié par l’Abbé Saunière, au sud du village perché</a:t>
            </a:r>
          </a:p>
          <a:p>
            <a:endParaRPr lang="fr-FR" b="1" i="1" dirty="0">
              <a:solidFill>
                <a:schemeClr val="bg1"/>
              </a:solidFill>
              <a:latin typeface="Times New Roman" panose="02020603050405020304" pitchFamily="18" charset="0"/>
              <a:cs typeface="Times New Roman" panose="02020603050405020304" pitchFamily="18" charset="0"/>
            </a:endParaRPr>
          </a:p>
          <a:p>
            <a:r>
              <a:rPr lang="fr-FR" b="1" i="1" dirty="0">
                <a:solidFill>
                  <a:schemeClr val="bg1"/>
                </a:solidFill>
                <a:latin typeface="Times New Roman" panose="02020603050405020304" pitchFamily="18" charset="0"/>
                <a:cs typeface="Times New Roman" panose="02020603050405020304" pitchFamily="18" charset="0"/>
              </a:rPr>
              <a:t>Tour néogothique</a:t>
            </a:r>
          </a:p>
        </p:txBody>
      </p:sp>
      <p:pic>
        <p:nvPicPr>
          <p:cNvPr id="6" name="Image 5">
            <a:extLst>
              <a:ext uri="{FF2B5EF4-FFF2-40B4-BE49-F238E27FC236}">
                <a16:creationId xmlns:a16="http://schemas.microsoft.com/office/drawing/2014/main" id="{3F1878E0-3E42-4A42-B991-89D01C7E18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10946" y="5351928"/>
            <a:ext cx="1633963" cy="1335181"/>
          </a:xfrm>
          <a:prstGeom prst="rect">
            <a:avLst/>
          </a:prstGeom>
        </p:spPr>
      </p:pic>
    </p:spTree>
    <p:extLst>
      <p:ext uri="{BB962C8B-B14F-4D97-AF65-F5344CB8AC3E}">
        <p14:creationId xmlns:p14="http://schemas.microsoft.com/office/powerpoint/2010/main" val="367096161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1B0EC10-9E17-41CC-81AF-1812C799C3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806" y="209550"/>
            <a:ext cx="3048000" cy="6438900"/>
          </a:xfrm>
          <a:prstGeom prst="rect">
            <a:avLst/>
          </a:prstGeom>
          <a:ln>
            <a:solidFill>
              <a:schemeClr val="tx1"/>
            </a:solidFill>
          </a:ln>
        </p:spPr>
      </p:pic>
      <p:sp>
        <p:nvSpPr>
          <p:cNvPr id="6" name="ZoneTexte 5">
            <a:extLst>
              <a:ext uri="{FF2B5EF4-FFF2-40B4-BE49-F238E27FC236}">
                <a16:creationId xmlns:a16="http://schemas.microsoft.com/office/drawing/2014/main" id="{E1A163E3-3C5E-42CD-A873-74EC40AACAF8}"/>
              </a:ext>
            </a:extLst>
          </p:cNvPr>
          <p:cNvSpPr txBox="1"/>
          <p:nvPr/>
        </p:nvSpPr>
        <p:spPr>
          <a:xfrm>
            <a:off x="4515729" y="6189785"/>
            <a:ext cx="6414868" cy="369332"/>
          </a:xfrm>
          <a:prstGeom prst="rect">
            <a:avLst/>
          </a:prstGeom>
          <a:noFill/>
        </p:spPr>
        <p:txBody>
          <a:bodyPr wrap="square" rtlCol="0">
            <a:spAutoFit/>
          </a:bodyPr>
          <a:lstStyle/>
          <a:p>
            <a:r>
              <a:rPr lang="fr-FR" i="1" dirty="0">
                <a:solidFill>
                  <a:schemeClr val="bg1"/>
                </a:solidFill>
                <a:latin typeface="Times New Roman" panose="02020603050405020304" pitchFamily="18" charset="0"/>
                <a:cs typeface="Times New Roman" panose="02020603050405020304" pitchFamily="18" charset="0"/>
              </a:rPr>
              <a:t>Saint Laurent les Tours dans le Lot</a:t>
            </a:r>
          </a:p>
        </p:txBody>
      </p:sp>
      <p:sp>
        <p:nvSpPr>
          <p:cNvPr id="7" name="ZoneTexte 6">
            <a:extLst>
              <a:ext uri="{FF2B5EF4-FFF2-40B4-BE49-F238E27FC236}">
                <a16:creationId xmlns:a16="http://schemas.microsoft.com/office/drawing/2014/main" id="{F01B401A-86AF-45E0-8A6C-92DB955A7F7D}"/>
              </a:ext>
            </a:extLst>
          </p:cNvPr>
          <p:cNvSpPr txBox="1"/>
          <p:nvPr/>
        </p:nvSpPr>
        <p:spPr>
          <a:xfrm>
            <a:off x="2025748" y="6035040"/>
            <a:ext cx="1477107" cy="369332"/>
          </a:xfrm>
          <a:prstGeom prst="rect">
            <a:avLst/>
          </a:prstGeom>
          <a:noFill/>
        </p:spPr>
        <p:txBody>
          <a:bodyPr wrap="square" rtlCol="0">
            <a:spAutoFit/>
          </a:bodyPr>
          <a:lstStyle/>
          <a:p>
            <a:r>
              <a:rPr lang="fr-FR" i="1" dirty="0">
                <a:solidFill>
                  <a:schemeClr val="bg1"/>
                </a:solidFill>
              </a:rPr>
              <a:t>château</a:t>
            </a:r>
          </a:p>
        </p:txBody>
      </p:sp>
      <p:sp>
        <p:nvSpPr>
          <p:cNvPr id="2" name="ZoneTexte 1">
            <a:extLst>
              <a:ext uri="{FF2B5EF4-FFF2-40B4-BE49-F238E27FC236}">
                <a16:creationId xmlns:a16="http://schemas.microsoft.com/office/drawing/2014/main" id="{F799E38F-B11D-4747-8D6E-D0878C572C68}"/>
              </a:ext>
            </a:extLst>
          </p:cNvPr>
          <p:cNvSpPr txBox="1"/>
          <p:nvPr/>
        </p:nvSpPr>
        <p:spPr>
          <a:xfrm>
            <a:off x="5181600" y="1219200"/>
            <a:ext cx="5718629" cy="2308324"/>
          </a:xfrm>
          <a:prstGeom prst="rect">
            <a:avLst/>
          </a:prstGeom>
          <a:noFill/>
        </p:spPr>
        <p:txBody>
          <a:bodyPr wrap="square" rtlCol="0">
            <a:spAutoFit/>
          </a:bodyPr>
          <a:lstStyle/>
          <a:p>
            <a:r>
              <a:rPr lang="fr-FR" i="1" dirty="0">
                <a:solidFill>
                  <a:srgbClr val="FFFF00"/>
                </a:solidFill>
                <a:latin typeface="Times New Roman" panose="02020603050405020304" pitchFamily="18" charset="0"/>
                <a:cs typeface="Times New Roman" panose="02020603050405020304" pitchFamily="18" charset="0"/>
              </a:rPr>
              <a:t>Tours de briques roses sur un promontoire (hauteur 35m)</a:t>
            </a:r>
          </a:p>
          <a:p>
            <a:endParaRPr lang="fr-FR" i="1" dirty="0">
              <a:solidFill>
                <a:srgbClr val="FFFF00"/>
              </a:solidFill>
              <a:latin typeface="Times New Roman" panose="02020603050405020304" pitchFamily="18" charset="0"/>
              <a:cs typeface="Times New Roman" panose="02020603050405020304" pitchFamily="18" charset="0"/>
            </a:endParaRPr>
          </a:p>
          <a:p>
            <a:r>
              <a:rPr lang="fr-FR" i="1" dirty="0">
                <a:solidFill>
                  <a:srgbClr val="FFFF00"/>
                </a:solidFill>
                <a:latin typeface="Times New Roman" panose="02020603050405020304" pitchFamily="18" charset="0"/>
                <a:cs typeface="Times New Roman" panose="02020603050405020304" pitchFamily="18" charset="0"/>
              </a:rPr>
              <a:t>Une radio clandestine sera installée sur la Tour maîtresse</a:t>
            </a:r>
          </a:p>
          <a:p>
            <a:r>
              <a:rPr lang="fr-FR" i="1" dirty="0">
                <a:solidFill>
                  <a:srgbClr val="FFFF00"/>
                </a:solidFill>
                <a:latin typeface="Times New Roman" panose="02020603050405020304" pitchFamily="18" charset="0"/>
                <a:cs typeface="Times New Roman" panose="02020603050405020304" pitchFamily="18" charset="0"/>
              </a:rPr>
              <a:t>  en, 1944</a:t>
            </a:r>
          </a:p>
          <a:p>
            <a:endParaRPr lang="fr-FR" i="1" dirty="0">
              <a:solidFill>
                <a:srgbClr val="FFFF00"/>
              </a:solidFill>
              <a:latin typeface="Times New Roman" panose="02020603050405020304" pitchFamily="18" charset="0"/>
              <a:cs typeface="Times New Roman" panose="02020603050405020304" pitchFamily="18" charset="0"/>
            </a:endParaRPr>
          </a:p>
          <a:p>
            <a:endParaRPr lang="fr-FR" i="1" dirty="0">
              <a:solidFill>
                <a:srgbClr val="FFFF00"/>
              </a:solidFill>
              <a:latin typeface="Times New Roman" panose="02020603050405020304" pitchFamily="18" charset="0"/>
              <a:cs typeface="Times New Roman" panose="02020603050405020304" pitchFamily="18" charset="0"/>
            </a:endParaRPr>
          </a:p>
          <a:p>
            <a:r>
              <a:rPr lang="fr-FR" i="1" dirty="0">
                <a:solidFill>
                  <a:srgbClr val="FFFF00"/>
                </a:solidFill>
                <a:latin typeface="Times New Roman" panose="02020603050405020304" pitchFamily="18" charset="0"/>
                <a:cs typeface="Times New Roman" panose="02020603050405020304" pitchFamily="18" charset="0"/>
              </a:rPr>
              <a:t>À proximité, l’Atelier Musée Jean LURCAT présente des </a:t>
            </a:r>
          </a:p>
          <a:p>
            <a:r>
              <a:rPr lang="fr-FR" i="1" dirty="0">
                <a:solidFill>
                  <a:srgbClr val="FFFF00"/>
                </a:solidFill>
                <a:latin typeface="Times New Roman" panose="02020603050405020304" pitchFamily="18" charset="0"/>
                <a:cs typeface="Times New Roman" panose="02020603050405020304" pitchFamily="18" charset="0"/>
              </a:rPr>
              <a:t>Tapisseries, peintures et, céramiques</a:t>
            </a:r>
          </a:p>
        </p:txBody>
      </p:sp>
      <p:pic>
        <p:nvPicPr>
          <p:cNvPr id="4" name="Image 3">
            <a:extLst>
              <a:ext uri="{FF2B5EF4-FFF2-40B4-BE49-F238E27FC236}">
                <a16:creationId xmlns:a16="http://schemas.microsoft.com/office/drawing/2014/main" id="{1C31265E-0F95-4971-A28F-2E29BF195B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6252" y="5094709"/>
            <a:ext cx="1792106" cy="1464407"/>
          </a:xfrm>
          <a:prstGeom prst="rect">
            <a:avLst/>
          </a:prstGeom>
        </p:spPr>
      </p:pic>
    </p:spTree>
    <p:extLst>
      <p:ext uri="{BB962C8B-B14F-4D97-AF65-F5344CB8AC3E}">
        <p14:creationId xmlns:p14="http://schemas.microsoft.com/office/powerpoint/2010/main" val="2536850616"/>
      </p:ext>
    </p:extLst>
  </p:cSld>
  <p:clrMapOvr>
    <a:masterClrMapping/>
  </p:clrMapOvr>
  <mc:AlternateContent xmlns:mc="http://schemas.openxmlformats.org/markup-compatibility/2006" xmlns:p14="http://schemas.microsoft.com/office/powerpoint/2010/main">
    <mc:Choice Requires="p14">
      <p:transition spd="slow" p14:dur="1750">
        <p:checker/>
      </p:transition>
    </mc:Choice>
    <mc:Fallback xmlns="">
      <p:transition spd="slow">
        <p:checke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D7E89D2-05A7-4A8B-BBF0-8B4DFDFC5855}"/>
              </a:ext>
            </a:extLst>
          </p:cNvPr>
          <p:cNvPicPr>
            <a:picLocks noChangeAspect="1"/>
          </p:cNvPicPr>
          <p:nvPr/>
        </p:nvPicPr>
        <p:blipFill rotWithShape="1">
          <a:blip r:embed="rId2">
            <a:extLst>
              <a:ext uri="{28A0092B-C50C-407E-A947-70E740481C1C}">
                <a14:useLocalDpi xmlns:a14="http://schemas.microsoft.com/office/drawing/2010/main" val="0"/>
              </a:ext>
            </a:extLst>
          </a:blip>
          <a:srcRect l="-14493" t="-20161" r="43159" b="20161"/>
          <a:stretch/>
        </p:blipFill>
        <p:spPr>
          <a:xfrm>
            <a:off x="270217" y="1928812"/>
            <a:ext cx="4076700" cy="3000375"/>
          </a:xfrm>
          <a:prstGeom prst="rect">
            <a:avLst/>
          </a:prstGeom>
        </p:spPr>
      </p:pic>
      <p:pic>
        <p:nvPicPr>
          <p:cNvPr id="5" name="Image 4">
            <a:extLst>
              <a:ext uri="{FF2B5EF4-FFF2-40B4-BE49-F238E27FC236}">
                <a16:creationId xmlns:a16="http://schemas.microsoft.com/office/drawing/2014/main" id="{7F98E91C-1715-4A03-85E5-458D3B4121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3934" y="620517"/>
            <a:ext cx="5882274" cy="5882274"/>
          </a:xfrm>
          <a:prstGeom prst="rect">
            <a:avLst/>
          </a:prstGeom>
          <a:ln>
            <a:solidFill>
              <a:schemeClr val="tx1"/>
            </a:solidFill>
          </a:ln>
        </p:spPr>
      </p:pic>
      <p:sp>
        <p:nvSpPr>
          <p:cNvPr id="6" name="ZoneTexte 5">
            <a:extLst>
              <a:ext uri="{FF2B5EF4-FFF2-40B4-BE49-F238E27FC236}">
                <a16:creationId xmlns:a16="http://schemas.microsoft.com/office/drawing/2014/main" id="{51A3E390-18B9-4C57-A59D-E908F359E5BC}"/>
              </a:ext>
            </a:extLst>
          </p:cNvPr>
          <p:cNvSpPr txBox="1"/>
          <p:nvPr/>
        </p:nvSpPr>
        <p:spPr>
          <a:xfrm>
            <a:off x="422031" y="5303520"/>
            <a:ext cx="4389120" cy="369332"/>
          </a:xfrm>
          <a:prstGeom prst="rect">
            <a:avLst/>
          </a:prstGeom>
          <a:noFill/>
        </p:spPr>
        <p:txBody>
          <a:bodyPr wrap="square" rtlCol="0">
            <a:spAutoFit/>
          </a:bodyPr>
          <a:lstStyle/>
          <a:p>
            <a:r>
              <a:rPr lang="fr-FR" i="1" dirty="0">
                <a:solidFill>
                  <a:srgbClr val="FFFF00"/>
                </a:solidFill>
                <a:latin typeface="Times New Roman" panose="02020603050405020304" pitchFamily="18" charset="0"/>
                <a:cs typeface="Times New Roman" panose="02020603050405020304" pitchFamily="18" charset="0"/>
              </a:rPr>
              <a:t>Tours de Saint Laurent les tours</a:t>
            </a:r>
          </a:p>
        </p:txBody>
      </p:sp>
      <p:pic>
        <p:nvPicPr>
          <p:cNvPr id="4" name="Image 3">
            <a:extLst>
              <a:ext uri="{FF2B5EF4-FFF2-40B4-BE49-F238E27FC236}">
                <a16:creationId xmlns:a16="http://schemas.microsoft.com/office/drawing/2014/main" id="{9685F967-6F8B-46AC-9EDE-68755099AE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73553" y="5442809"/>
            <a:ext cx="1496416" cy="1222786"/>
          </a:xfrm>
          <a:prstGeom prst="rect">
            <a:avLst/>
          </a:prstGeom>
        </p:spPr>
      </p:pic>
    </p:spTree>
    <p:extLst>
      <p:ext uri="{BB962C8B-B14F-4D97-AF65-F5344CB8AC3E}">
        <p14:creationId xmlns:p14="http://schemas.microsoft.com/office/powerpoint/2010/main" val="79567171"/>
      </p:ext>
    </p:extLst>
  </p:cSld>
  <p:clrMapOvr>
    <a:masterClrMapping/>
  </p:clrMapOvr>
  <mc:AlternateContent xmlns:mc="http://schemas.openxmlformats.org/markup-compatibility/2006" xmlns:p14="http://schemas.microsoft.com/office/powerpoint/2010/main">
    <mc:Choice Requires="p14">
      <p:transition spd="slow" p14:dur="1500">
        <p:wipe/>
      </p:transition>
    </mc:Choice>
    <mc:Fallback xmlns="">
      <p:transition spd="slow">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681A88F-55C6-4469-84F9-AD2CC6FF26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8408" y="453628"/>
            <a:ext cx="8135184" cy="54505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CF62AF3-E708-472F-A59E-8AA03DA5C839}"/>
              </a:ext>
            </a:extLst>
          </p:cNvPr>
          <p:cNvSpPr txBox="1"/>
          <p:nvPr/>
        </p:nvSpPr>
        <p:spPr>
          <a:xfrm>
            <a:off x="2644726" y="6035040"/>
            <a:ext cx="6217920"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              Château à  Collioure dans les Pyrénées Orientales</a:t>
            </a:r>
          </a:p>
        </p:txBody>
      </p:sp>
      <p:pic>
        <p:nvPicPr>
          <p:cNvPr id="5" name="Image 4">
            <a:extLst>
              <a:ext uri="{FF2B5EF4-FFF2-40B4-BE49-F238E27FC236}">
                <a16:creationId xmlns:a16="http://schemas.microsoft.com/office/drawing/2014/main" id="{91804C75-1263-4381-9087-C4198869C0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3059" y="5161748"/>
            <a:ext cx="1520694" cy="1242624"/>
          </a:xfrm>
          <a:prstGeom prst="rect">
            <a:avLst/>
          </a:prstGeom>
        </p:spPr>
      </p:pic>
    </p:spTree>
    <p:extLst>
      <p:ext uri="{BB962C8B-B14F-4D97-AF65-F5344CB8AC3E}">
        <p14:creationId xmlns:p14="http://schemas.microsoft.com/office/powerpoint/2010/main" val="2143983627"/>
      </p:ext>
    </p:extLst>
  </p:cSld>
  <p:clrMapOvr>
    <a:masterClrMapping/>
  </p:clrMapOvr>
  <mc:AlternateContent xmlns:mc="http://schemas.openxmlformats.org/markup-compatibility/2006" xmlns:p14="http://schemas.microsoft.com/office/powerpoint/2010/main">
    <mc:Choice Requires="p14">
      <p:transition spd="slow" p14:dur="1750">
        <p14:rippl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B9AFD04-7439-46C5-AF43-044FDC8216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3620" y="711298"/>
            <a:ext cx="7239000" cy="4000500"/>
          </a:xfrm>
          <a:prstGeom prst="rect">
            <a:avLst/>
          </a:prstGeom>
          <a:ln>
            <a:solidFill>
              <a:schemeClr val="tx1"/>
            </a:solidFill>
          </a:ln>
        </p:spPr>
      </p:pic>
      <p:sp>
        <p:nvSpPr>
          <p:cNvPr id="4" name="ZoneTexte 3">
            <a:extLst>
              <a:ext uri="{FF2B5EF4-FFF2-40B4-BE49-F238E27FC236}">
                <a16:creationId xmlns:a16="http://schemas.microsoft.com/office/drawing/2014/main" id="{746A5918-C199-4DBB-9730-459895DC70AD}"/>
              </a:ext>
            </a:extLst>
          </p:cNvPr>
          <p:cNvSpPr txBox="1"/>
          <p:nvPr/>
        </p:nvSpPr>
        <p:spPr>
          <a:xfrm>
            <a:off x="2659380" y="1195754"/>
            <a:ext cx="4346331"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Tour Madeloc</a:t>
            </a:r>
          </a:p>
        </p:txBody>
      </p:sp>
      <p:sp>
        <p:nvSpPr>
          <p:cNvPr id="2" name="ZoneTexte 1">
            <a:extLst>
              <a:ext uri="{FF2B5EF4-FFF2-40B4-BE49-F238E27FC236}">
                <a16:creationId xmlns:a16="http://schemas.microsoft.com/office/drawing/2014/main" id="{867D259C-48AB-47E3-8098-31B9AAFD392A}"/>
              </a:ext>
            </a:extLst>
          </p:cNvPr>
          <p:cNvSpPr txBox="1"/>
          <p:nvPr/>
        </p:nvSpPr>
        <p:spPr>
          <a:xfrm>
            <a:off x="1741713" y="4711798"/>
            <a:ext cx="8548915" cy="1754326"/>
          </a:xfrm>
          <a:prstGeom prst="rect">
            <a:avLst/>
          </a:prstGeom>
          <a:noFill/>
        </p:spPr>
        <p:txBody>
          <a:bodyPr wrap="square" rtlCol="0">
            <a:spAutoFit/>
          </a:bodyPr>
          <a:lstStyle/>
          <a:p>
            <a:r>
              <a:rPr lang="fr-FR" b="1" i="1" dirty="0">
                <a:solidFill>
                  <a:srgbClr val="FFFF00"/>
                </a:solidFill>
                <a:latin typeface="Times New Roman" panose="02020603050405020304" pitchFamily="18" charset="0"/>
                <a:cs typeface="Times New Roman" panose="02020603050405020304" pitchFamily="18" charset="0"/>
              </a:rPr>
              <a:t>Austère Tour de schiste, campée à 650m au-dessus de Collioure et Port Vendres</a:t>
            </a:r>
          </a:p>
          <a:p>
            <a:r>
              <a:rPr lang="fr-FR" b="1" i="1" dirty="0">
                <a:solidFill>
                  <a:srgbClr val="FFFF00"/>
                </a:solidFill>
                <a:latin typeface="Times New Roman" panose="02020603050405020304" pitchFamily="18" charset="0"/>
                <a:cs typeface="Times New Roman" panose="02020603050405020304" pitchFamily="18" charset="0"/>
              </a:rPr>
              <a:t>Vue sur le littoral et le rivage, Construite fin du 13eme siècle sous le règne de Jacques II de Majorque. Occupée par une petite garnison surveillant et, relayant les informations des Albères vers la plaine et les Châteaux Royaux de Perpignan et Collioure.   Tour à signaux, modifiée par Vauban au 16eme. Actuellement surmontée d’une antenne relais de Télévision</a:t>
            </a:r>
          </a:p>
        </p:txBody>
      </p:sp>
      <p:pic>
        <p:nvPicPr>
          <p:cNvPr id="6" name="Image 5">
            <a:extLst>
              <a:ext uri="{FF2B5EF4-FFF2-40B4-BE49-F238E27FC236}">
                <a16:creationId xmlns:a16="http://schemas.microsoft.com/office/drawing/2014/main" id="{EEB61B3B-6CD1-4118-B13B-E777638F95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6451" y="5311587"/>
            <a:ext cx="1601051" cy="1308287"/>
          </a:xfrm>
          <a:prstGeom prst="rect">
            <a:avLst/>
          </a:prstGeom>
        </p:spPr>
      </p:pic>
    </p:spTree>
    <p:extLst>
      <p:ext uri="{BB962C8B-B14F-4D97-AF65-F5344CB8AC3E}">
        <p14:creationId xmlns:p14="http://schemas.microsoft.com/office/powerpoint/2010/main" val="1824779639"/>
      </p:ext>
    </p:extLst>
  </p:cSld>
  <p:clrMapOvr>
    <a:masterClrMapping/>
  </p:clrMapOvr>
  <mc:AlternateContent xmlns:mc="http://schemas.openxmlformats.org/markup-compatibility/2006" xmlns:p14="http://schemas.microsoft.com/office/powerpoint/2010/main">
    <mc:Choice Requires="p14">
      <p:transition spd="slow" p14:dur="1500">
        <p:wipe/>
      </p:transition>
    </mc:Choice>
    <mc:Fallback xmlns="">
      <p:transition spd="slow">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D096CB9-4DB5-4B6D-AF53-EA6D760306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250" y="254000"/>
            <a:ext cx="11239500" cy="6350000"/>
          </a:xfrm>
          <a:prstGeom prst="rect">
            <a:avLst/>
          </a:prstGeom>
        </p:spPr>
      </p:pic>
      <p:sp>
        <p:nvSpPr>
          <p:cNvPr id="4" name="ZoneTexte 3">
            <a:extLst>
              <a:ext uri="{FF2B5EF4-FFF2-40B4-BE49-F238E27FC236}">
                <a16:creationId xmlns:a16="http://schemas.microsoft.com/office/drawing/2014/main" id="{D2A36582-4FFE-4BEA-A2D6-639D9A52D6A5}"/>
              </a:ext>
            </a:extLst>
          </p:cNvPr>
          <p:cNvSpPr txBox="1"/>
          <p:nvPr/>
        </p:nvSpPr>
        <p:spPr>
          <a:xfrm>
            <a:off x="4397828" y="420914"/>
            <a:ext cx="4816509"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Tour de Peyrebrune à Alrance (Aveyron)</a:t>
            </a:r>
          </a:p>
        </p:txBody>
      </p:sp>
      <p:pic>
        <p:nvPicPr>
          <p:cNvPr id="5" name="Image 4">
            <a:extLst>
              <a:ext uri="{FF2B5EF4-FFF2-40B4-BE49-F238E27FC236}">
                <a16:creationId xmlns:a16="http://schemas.microsoft.com/office/drawing/2014/main" id="{CE3B2F0E-821B-4809-90D4-C3591B9ABE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94576" y="5524412"/>
            <a:ext cx="1321174" cy="1079588"/>
          </a:xfrm>
          <a:prstGeom prst="rect">
            <a:avLst/>
          </a:prstGeom>
        </p:spPr>
      </p:pic>
    </p:spTree>
    <p:extLst>
      <p:ext uri="{BB962C8B-B14F-4D97-AF65-F5344CB8AC3E}">
        <p14:creationId xmlns:p14="http://schemas.microsoft.com/office/powerpoint/2010/main" val="2610619804"/>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E2F8276-C5D0-4B99-AD3E-F8787BB4C6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7835" y="323557"/>
            <a:ext cx="4658165" cy="6210886"/>
          </a:xfrm>
          <a:prstGeom prst="rect">
            <a:avLst/>
          </a:prstGeom>
          <a:ln>
            <a:solidFill>
              <a:srgbClr val="FFFF00"/>
            </a:solidFill>
          </a:ln>
        </p:spPr>
      </p:pic>
      <p:sp>
        <p:nvSpPr>
          <p:cNvPr id="4" name="ZoneTexte 3">
            <a:extLst>
              <a:ext uri="{FF2B5EF4-FFF2-40B4-BE49-F238E27FC236}">
                <a16:creationId xmlns:a16="http://schemas.microsoft.com/office/drawing/2014/main" id="{8037DEA8-535B-4E48-A74A-5745F8D3F2F7}"/>
              </a:ext>
            </a:extLst>
          </p:cNvPr>
          <p:cNvSpPr txBox="1"/>
          <p:nvPr/>
        </p:nvSpPr>
        <p:spPr>
          <a:xfrm>
            <a:off x="6427178" y="5515428"/>
            <a:ext cx="2252366" cy="369332"/>
          </a:xfrm>
          <a:prstGeom prst="rect">
            <a:avLst/>
          </a:prstGeom>
          <a:noFill/>
        </p:spPr>
        <p:txBody>
          <a:bodyPr wrap="square" rtlCol="0">
            <a:spAutoFit/>
          </a:bodyPr>
          <a:lstStyle/>
          <a:p>
            <a:r>
              <a:rPr lang="fr-FR" b="1" i="1" dirty="0">
                <a:solidFill>
                  <a:srgbClr val="FFFF00"/>
                </a:solidFill>
                <a:latin typeface="Times New Roman" panose="02020603050405020304" pitchFamily="18" charset="0"/>
                <a:cs typeface="Times New Roman" panose="02020603050405020304" pitchFamily="18" charset="0"/>
              </a:rPr>
              <a:t>Tour Peyrebrune</a:t>
            </a:r>
          </a:p>
        </p:txBody>
      </p:sp>
      <p:sp>
        <p:nvSpPr>
          <p:cNvPr id="2" name="ZoneTexte 1">
            <a:extLst>
              <a:ext uri="{FF2B5EF4-FFF2-40B4-BE49-F238E27FC236}">
                <a16:creationId xmlns:a16="http://schemas.microsoft.com/office/drawing/2014/main" id="{10A708B0-D898-4536-B38C-0C7F88421048}"/>
              </a:ext>
            </a:extLst>
          </p:cNvPr>
          <p:cNvSpPr txBox="1"/>
          <p:nvPr/>
        </p:nvSpPr>
        <p:spPr>
          <a:xfrm>
            <a:off x="6531429" y="1059543"/>
            <a:ext cx="4818742" cy="369332"/>
          </a:xfrm>
          <a:prstGeom prst="rect">
            <a:avLst/>
          </a:prstGeom>
          <a:noFill/>
        </p:spPr>
        <p:txBody>
          <a:bodyPr wrap="square" rtlCol="0">
            <a:spAutoFit/>
          </a:bodyPr>
          <a:lstStyle/>
          <a:p>
            <a:r>
              <a:rPr lang="fr-FR" b="1" i="1" dirty="0">
                <a:solidFill>
                  <a:schemeClr val="bg1"/>
                </a:solidFill>
                <a:latin typeface="Times New Roman" panose="02020603050405020304" pitchFamily="18" charset="0"/>
                <a:cs typeface="Times New Roman" panose="02020603050405020304" pitchFamily="18" charset="0"/>
              </a:rPr>
              <a:t>ALRANCE  en Aveyron</a:t>
            </a:r>
          </a:p>
        </p:txBody>
      </p:sp>
      <p:sp>
        <p:nvSpPr>
          <p:cNvPr id="5" name="ZoneTexte 4">
            <a:extLst>
              <a:ext uri="{FF2B5EF4-FFF2-40B4-BE49-F238E27FC236}">
                <a16:creationId xmlns:a16="http://schemas.microsoft.com/office/drawing/2014/main" id="{4132523E-D2F8-4D7B-B914-39E369CA5B3D}"/>
              </a:ext>
            </a:extLst>
          </p:cNvPr>
          <p:cNvSpPr txBox="1"/>
          <p:nvPr/>
        </p:nvSpPr>
        <p:spPr>
          <a:xfrm>
            <a:off x="6662057" y="1973943"/>
            <a:ext cx="4818742" cy="1477328"/>
          </a:xfrm>
          <a:prstGeom prst="rect">
            <a:avLst/>
          </a:prstGeom>
          <a:noFill/>
        </p:spPr>
        <p:txBody>
          <a:bodyPr wrap="square" rtlCol="0">
            <a:spAutoFit/>
          </a:bodyPr>
          <a:lstStyle/>
          <a:p>
            <a:r>
              <a:rPr lang="fr-FR" b="1" i="1" dirty="0">
                <a:solidFill>
                  <a:srgbClr val="FFFF00"/>
                </a:solidFill>
                <a:latin typeface="Times New Roman" panose="02020603050405020304" pitchFamily="18" charset="0"/>
                <a:cs typeface="Times New Roman" panose="02020603050405020304" pitchFamily="18" charset="0"/>
              </a:rPr>
              <a:t>Provenant du Château démantelé en 1630</a:t>
            </a:r>
          </a:p>
          <a:p>
            <a:endParaRPr lang="fr-FR" b="1" i="1" dirty="0">
              <a:solidFill>
                <a:srgbClr val="FFFF00"/>
              </a:solidFill>
              <a:latin typeface="Times New Roman" panose="02020603050405020304" pitchFamily="18" charset="0"/>
              <a:cs typeface="Times New Roman" panose="02020603050405020304" pitchFamily="18" charset="0"/>
            </a:endParaRPr>
          </a:p>
          <a:p>
            <a:r>
              <a:rPr lang="fr-FR" b="1" i="1" dirty="0">
                <a:solidFill>
                  <a:srgbClr val="FFFF00"/>
                </a:solidFill>
                <a:latin typeface="Times New Roman" panose="02020603050405020304" pitchFamily="18" charset="0"/>
                <a:cs typeface="Times New Roman" panose="02020603050405020304" pitchFamily="18" charset="0"/>
              </a:rPr>
              <a:t>Tour de 5 étages</a:t>
            </a:r>
          </a:p>
          <a:p>
            <a:endParaRPr lang="fr-FR" b="1" i="1" dirty="0">
              <a:solidFill>
                <a:srgbClr val="FFFF00"/>
              </a:solidFill>
              <a:latin typeface="Times New Roman" panose="02020603050405020304" pitchFamily="18" charset="0"/>
              <a:cs typeface="Times New Roman" panose="02020603050405020304" pitchFamily="18" charset="0"/>
            </a:endParaRPr>
          </a:p>
          <a:p>
            <a:r>
              <a:rPr lang="fr-FR" b="1" i="1" dirty="0">
                <a:solidFill>
                  <a:srgbClr val="FFFF00"/>
                </a:solidFill>
                <a:latin typeface="Times New Roman" panose="02020603050405020304" pitchFamily="18" charset="0"/>
                <a:cs typeface="Times New Roman" panose="02020603050405020304" pitchFamily="18" charset="0"/>
              </a:rPr>
              <a:t>Lieu prisé par les randonneurs</a:t>
            </a:r>
          </a:p>
        </p:txBody>
      </p:sp>
      <p:pic>
        <p:nvPicPr>
          <p:cNvPr id="7" name="Image 6">
            <a:extLst>
              <a:ext uri="{FF2B5EF4-FFF2-40B4-BE49-F238E27FC236}">
                <a16:creationId xmlns:a16="http://schemas.microsoft.com/office/drawing/2014/main" id="{E4FDC4B6-7CDD-4C4C-A897-C5BFD5A3A6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5975" y="5190681"/>
            <a:ext cx="1644463" cy="1343761"/>
          </a:xfrm>
          <a:prstGeom prst="rect">
            <a:avLst/>
          </a:prstGeom>
        </p:spPr>
      </p:pic>
    </p:spTree>
    <p:extLst>
      <p:ext uri="{BB962C8B-B14F-4D97-AF65-F5344CB8AC3E}">
        <p14:creationId xmlns:p14="http://schemas.microsoft.com/office/powerpoint/2010/main" val="2391433106"/>
      </p:ext>
    </p:extLst>
  </p:cSld>
  <p:clrMapOvr>
    <a:masterClrMapping/>
  </p:clrMapOvr>
  <mc:AlternateContent xmlns:mc="http://schemas.openxmlformats.org/markup-compatibility/2006" xmlns:p14="http://schemas.microsoft.com/office/powerpoint/2010/main">
    <mc:Choice Requires="p14">
      <p:transition spd="slow" p14:dur="1500">
        <p:wipe/>
      </p:transition>
    </mc:Choice>
    <mc:Fallback xmlns="">
      <p:transition spd="slow">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89E8BA4-EA65-4FD2-B3D9-C8E5D974C3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7895" y="182878"/>
            <a:ext cx="8356209" cy="6267157"/>
          </a:xfrm>
          <a:prstGeom prst="rect">
            <a:avLst/>
          </a:prstGeom>
        </p:spPr>
      </p:pic>
      <p:sp>
        <p:nvSpPr>
          <p:cNvPr id="4" name="ZoneTexte 3">
            <a:extLst>
              <a:ext uri="{FF2B5EF4-FFF2-40B4-BE49-F238E27FC236}">
                <a16:creationId xmlns:a16="http://schemas.microsoft.com/office/drawing/2014/main" id="{94EE10FD-ACD1-47F2-A1FD-9A3AC0EFD98D}"/>
              </a:ext>
            </a:extLst>
          </p:cNvPr>
          <p:cNvSpPr txBox="1"/>
          <p:nvPr/>
        </p:nvSpPr>
        <p:spPr>
          <a:xfrm>
            <a:off x="3516923" y="6400800"/>
            <a:ext cx="5078437" cy="369332"/>
          </a:xfrm>
          <a:prstGeom prst="rect">
            <a:avLst/>
          </a:prstGeom>
          <a:noFill/>
        </p:spPr>
        <p:txBody>
          <a:bodyPr wrap="square" rtlCol="0">
            <a:spAutoFit/>
          </a:bodyPr>
          <a:lstStyle/>
          <a:p>
            <a:r>
              <a:rPr lang="fr-FR" b="1" i="1" dirty="0">
                <a:solidFill>
                  <a:schemeClr val="bg1"/>
                </a:solidFill>
                <a:latin typeface="Times New Roman" panose="02020603050405020304" pitchFamily="18" charset="0"/>
                <a:cs typeface="Times New Roman" panose="02020603050405020304" pitchFamily="18" charset="0"/>
              </a:rPr>
              <a:t>Tarascon sur Ariège  tour du Castella</a:t>
            </a:r>
          </a:p>
        </p:txBody>
      </p:sp>
      <p:pic>
        <p:nvPicPr>
          <p:cNvPr id="5" name="Image 4">
            <a:extLst>
              <a:ext uri="{FF2B5EF4-FFF2-40B4-BE49-F238E27FC236}">
                <a16:creationId xmlns:a16="http://schemas.microsoft.com/office/drawing/2014/main" id="{CAB3A910-3AB8-433B-8E47-F6E2E6CF6E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4104" y="5153099"/>
            <a:ext cx="1587158" cy="1296935"/>
          </a:xfrm>
          <a:prstGeom prst="rect">
            <a:avLst/>
          </a:prstGeom>
        </p:spPr>
      </p:pic>
    </p:spTree>
    <p:extLst>
      <p:ext uri="{BB962C8B-B14F-4D97-AF65-F5344CB8AC3E}">
        <p14:creationId xmlns:p14="http://schemas.microsoft.com/office/powerpoint/2010/main" val="350249871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7F9111C-263D-4D67-BFF6-B23519E61D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7950" y="211015"/>
            <a:ext cx="8056099" cy="5458265"/>
          </a:xfrm>
          <a:prstGeom prst="rect">
            <a:avLst/>
          </a:prstGeom>
          <a:ln w="28575">
            <a:solidFill>
              <a:srgbClr val="FFFF00"/>
            </a:solidFill>
          </a:ln>
        </p:spPr>
      </p:pic>
      <p:sp>
        <p:nvSpPr>
          <p:cNvPr id="4" name="ZoneTexte 3">
            <a:extLst>
              <a:ext uri="{FF2B5EF4-FFF2-40B4-BE49-F238E27FC236}">
                <a16:creationId xmlns:a16="http://schemas.microsoft.com/office/drawing/2014/main" id="{30B52475-8646-437D-8D2C-7C2ED448A97F}"/>
              </a:ext>
            </a:extLst>
          </p:cNvPr>
          <p:cNvSpPr txBox="1"/>
          <p:nvPr/>
        </p:nvSpPr>
        <p:spPr>
          <a:xfrm>
            <a:off x="2588455" y="4965895"/>
            <a:ext cx="5613010" cy="369332"/>
          </a:xfrm>
          <a:prstGeom prst="rect">
            <a:avLst/>
          </a:prstGeom>
          <a:noFill/>
        </p:spPr>
        <p:txBody>
          <a:bodyPr wrap="square" rtlCol="0">
            <a:spAutoFit/>
          </a:bodyPr>
          <a:lstStyle/>
          <a:p>
            <a:r>
              <a:rPr lang="fr-FR" i="1" dirty="0">
                <a:solidFill>
                  <a:schemeClr val="bg1"/>
                </a:solidFill>
                <a:latin typeface="Times New Roman" panose="02020603050405020304" pitchFamily="18" charset="0"/>
                <a:cs typeface="Times New Roman" panose="02020603050405020304" pitchFamily="18" charset="0"/>
              </a:rPr>
              <a:t>Tarascon sur Ariège   la Tour du Castella (Haute de 21m)</a:t>
            </a:r>
          </a:p>
        </p:txBody>
      </p:sp>
      <p:sp>
        <p:nvSpPr>
          <p:cNvPr id="2" name="ZoneTexte 1">
            <a:extLst>
              <a:ext uri="{FF2B5EF4-FFF2-40B4-BE49-F238E27FC236}">
                <a16:creationId xmlns:a16="http://schemas.microsoft.com/office/drawing/2014/main" id="{EBC42EC5-499D-4810-89BA-27475A507029}"/>
              </a:ext>
            </a:extLst>
          </p:cNvPr>
          <p:cNvSpPr txBox="1"/>
          <p:nvPr/>
        </p:nvSpPr>
        <p:spPr>
          <a:xfrm>
            <a:off x="2180492" y="5824025"/>
            <a:ext cx="7943557" cy="923330"/>
          </a:xfrm>
          <a:prstGeom prst="rect">
            <a:avLst/>
          </a:prstGeom>
          <a:noFill/>
        </p:spPr>
        <p:txBody>
          <a:bodyPr wrap="square" rtlCol="0">
            <a:spAutoFit/>
          </a:bodyPr>
          <a:lstStyle/>
          <a:p>
            <a:r>
              <a:rPr lang="fr-FR" b="1" i="1" dirty="0">
                <a:solidFill>
                  <a:schemeClr val="bg1"/>
                </a:solidFill>
                <a:latin typeface="Times New Roman" panose="02020603050405020304" pitchFamily="18" charset="0"/>
                <a:cs typeface="Times New Roman" panose="02020603050405020304" pitchFamily="18" charset="0"/>
              </a:rPr>
              <a:t>Tour ronde érigée au 18eme sur l’emplacement d’un Donjon médiéval</a:t>
            </a:r>
          </a:p>
          <a:p>
            <a:r>
              <a:rPr lang="fr-FR" b="1" i="1" dirty="0">
                <a:solidFill>
                  <a:schemeClr val="bg1"/>
                </a:solidFill>
                <a:latin typeface="Times New Roman" panose="02020603050405020304" pitchFamily="18" charset="0"/>
                <a:cs typeface="Times New Roman" panose="02020603050405020304" pitchFamily="18" charset="0"/>
              </a:rPr>
              <a:t> Elle a renfermé des cloches (la plus grosse de 800kilos, fêlée en 1910 perd sa sonorité et, son usage.)</a:t>
            </a:r>
          </a:p>
        </p:txBody>
      </p:sp>
      <p:pic>
        <p:nvPicPr>
          <p:cNvPr id="6" name="Image 5">
            <a:extLst>
              <a:ext uri="{FF2B5EF4-FFF2-40B4-BE49-F238E27FC236}">
                <a16:creationId xmlns:a16="http://schemas.microsoft.com/office/drawing/2014/main" id="{014E66D8-B4C4-423E-AFF1-AFE0838271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81129" y="5144256"/>
            <a:ext cx="1674590" cy="1368379"/>
          </a:xfrm>
          <a:prstGeom prst="rect">
            <a:avLst/>
          </a:prstGeom>
        </p:spPr>
      </p:pic>
    </p:spTree>
    <p:extLst>
      <p:ext uri="{BB962C8B-B14F-4D97-AF65-F5344CB8AC3E}">
        <p14:creationId xmlns:p14="http://schemas.microsoft.com/office/powerpoint/2010/main" val="140383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6D14F1C-EBF9-4C3F-B179-78D8998DCA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4043" y="200969"/>
            <a:ext cx="4840534" cy="6456062"/>
          </a:xfrm>
          <a:prstGeom prst="rect">
            <a:avLst/>
          </a:prstGeom>
          <a:ln w="28575">
            <a:solidFill>
              <a:schemeClr val="bg1"/>
            </a:solidFill>
          </a:ln>
        </p:spPr>
      </p:pic>
      <p:sp>
        <p:nvSpPr>
          <p:cNvPr id="4" name="ZoneTexte 3">
            <a:extLst>
              <a:ext uri="{FF2B5EF4-FFF2-40B4-BE49-F238E27FC236}">
                <a16:creationId xmlns:a16="http://schemas.microsoft.com/office/drawing/2014/main" id="{4AEE53CF-FA88-4442-8A70-27F8920AD70C}"/>
              </a:ext>
            </a:extLst>
          </p:cNvPr>
          <p:cNvSpPr txBox="1"/>
          <p:nvPr/>
        </p:nvSpPr>
        <p:spPr>
          <a:xfrm>
            <a:off x="8525022" y="4600135"/>
            <a:ext cx="3137095" cy="646331"/>
          </a:xfrm>
          <a:prstGeom prst="rect">
            <a:avLst/>
          </a:prstGeom>
          <a:noFill/>
        </p:spPr>
        <p:txBody>
          <a:bodyPr wrap="square" rtlCol="0">
            <a:spAutoFit/>
          </a:bodyPr>
          <a:lstStyle/>
          <a:p>
            <a:r>
              <a:rPr lang="fr-FR" b="1" i="1" dirty="0">
                <a:solidFill>
                  <a:srgbClr val="FFFF00"/>
                </a:solidFill>
                <a:latin typeface="Times New Roman" panose="02020603050405020304" pitchFamily="18" charset="0"/>
                <a:cs typeface="Times New Roman" panose="02020603050405020304" pitchFamily="18" charset="0"/>
              </a:rPr>
              <a:t>Tour des Termes d’Armagnac</a:t>
            </a:r>
          </a:p>
          <a:p>
            <a:r>
              <a:rPr lang="fr-FR" b="1" i="1" dirty="0">
                <a:solidFill>
                  <a:srgbClr val="FFFF00"/>
                </a:solidFill>
                <a:latin typeface="Times New Roman" panose="02020603050405020304" pitchFamily="18" charset="0"/>
                <a:cs typeface="Times New Roman" panose="02020603050405020304" pitchFamily="18" charset="0"/>
              </a:rPr>
              <a:t> dans le département du Gers</a:t>
            </a:r>
          </a:p>
        </p:txBody>
      </p:sp>
      <p:pic>
        <p:nvPicPr>
          <p:cNvPr id="5" name="Image 4">
            <a:extLst>
              <a:ext uri="{FF2B5EF4-FFF2-40B4-BE49-F238E27FC236}">
                <a16:creationId xmlns:a16="http://schemas.microsoft.com/office/drawing/2014/main" id="{61C70A80-DDF7-4058-B6B3-B3BE25B044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25634" y="5321159"/>
            <a:ext cx="1634809" cy="1335872"/>
          </a:xfrm>
          <a:prstGeom prst="rect">
            <a:avLst/>
          </a:prstGeom>
        </p:spPr>
      </p:pic>
    </p:spTree>
    <p:extLst>
      <p:ext uri="{BB962C8B-B14F-4D97-AF65-F5344CB8AC3E}">
        <p14:creationId xmlns:p14="http://schemas.microsoft.com/office/powerpoint/2010/main" val="4154289894"/>
      </p:ext>
    </p:extLst>
  </p:cSld>
  <p:clrMapOvr>
    <a:masterClrMapping/>
  </p:clrMapOvr>
  <mc:AlternateContent xmlns:mc="http://schemas.openxmlformats.org/markup-compatibility/2006" xmlns:p14="http://schemas.microsoft.com/office/powerpoint/2010/main">
    <mc:Choice Requires="p14">
      <p:transition spd="slow" p14:dur="1500">
        <p:wheel spokes="1"/>
      </p:transition>
    </mc:Choice>
    <mc:Fallback xmlns="">
      <p:transition spd="slow">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4ADFBE7-8FAA-419F-BE06-DCA471D5D5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385" y="368789"/>
            <a:ext cx="6664707" cy="6120422"/>
          </a:xfrm>
          <a:prstGeom prst="rect">
            <a:avLst/>
          </a:prstGeom>
          <a:ln>
            <a:solidFill>
              <a:schemeClr val="tx1"/>
            </a:solidFill>
          </a:ln>
        </p:spPr>
      </p:pic>
      <p:sp>
        <p:nvSpPr>
          <p:cNvPr id="4" name="ZoneTexte 3">
            <a:extLst>
              <a:ext uri="{FF2B5EF4-FFF2-40B4-BE49-F238E27FC236}">
                <a16:creationId xmlns:a16="http://schemas.microsoft.com/office/drawing/2014/main" id="{991B1858-0C52-46B6-A6A0-D86DF81CA21A}"/>
              </a:ext>
            </a:extLst>
          </p:cNvPr>
          <p:cNvSpPr txBox="1"/>
          <p:nvPr/>
        </p:nvSpPr>
        <p:spPr>
          <a:xfrm>
            <a:off x="7652826" y="5662355"/>
            <a:ext cx="4009292"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Tour des Termes d’armagnac</a:t>
            </a:r>
          </a:p>
        </p:txBody>
      </p:sp>
      <p:sp>
        <p:nvSpPr>
          <p:cNvPr id="2" name="ZoneTexte 1">
            <a:extLst>
              <a:ext uri="{FF2B5EF4-FFF2-40B4-BE49-F238E27FC236}">
                <a16:creationId xmlns:a16="http://schemas.microsoft.com/office/drawing/2014/main" id="{2385568B-64AB-4C01-99ED-302ED962BEFB}"/>
              </a:ext>
            </a:extLst>
          </p:cNvPr>
          <p:cNvSpPr txBox="1"/>
          <p:nvPr/>
        </p:nvSpPr>
        <p:spPr>
          <a:xfrm>
            <a:off x="7793502" y="956603"/>
            <a:ext cx="4009292" cy="2031325"/>
          </a:xfrm>
          <a:prstGeom prst="rect">
            <a:avLst/>
          </a:prstGeom>
          <a:noFill/>
        </p:spPr>
        <p:txBody>
          <a:bodyPr wrap="square" rtlCol="0">
            <a:spAutoFit/>
          </a:bodyPr>
          <a:lstStyle/>
          <a:p>
            <a:r>
              <a:rPr lang="fr-FR" b="1" i="1" dirty="0">
                <a:solidFill>
                  <a:srgbClr val="FFFF00"/>
                </a:solidFill>
                <a:latin typeface="Times New Roman" panose="02020603050405020304" pitchFamily="18" charset="0"/>
                <a:cs typeface="Times New Roman" panose="02020603050405020304" pitchFamily="18" charset="0"/>
              </a:rPr>
              <a:t>Vestige du Château des Termes</a:t>
            </a:r>
          </a:p>
          <a:p>
            <a:endParaRPr lang="fr-FR" b="1" i="1" dirty="0">
              <a:solidFill>
                <a:srgbClr val="FFFF00"/>
              </a:solidFill>
              <a:latin typeface="Times New Roman" panose="02020603050405020304" pitchFamily="18" charset="0"/>
              <a:cs typeface="Times New Roman" panose="02020603050405020304" pitchFamily="18" charset="0"/>
            </a:endParaRPr>
          </a:p>
          <a:p>
            <a:r>
              <a:rPr lang="fr-FR" b="1" i="1" dirty="0">
                <a:solidFill>
                  <a:srgbClr val="FFFF00"/>
                </a:solidFill>
                <a:latin typeface="Times New Roman" panose="02020603050405020304" pitchFamily="18" charset="0"/>
                <a:cs typeface="Times New Roman" panose="02020603050405020304" pitchFamily="18" charset="0"/>
              </a:rPr>
              <a:t>Classé Monument Historique en 1962</a:t>
            </a:r>
          </a:p>
          <a:p>
            <a:endParaRPr lang="fr-FR" b="1" i="1" dirty="0">
              <a:solidFill>
                <a:srgbClr val="FFFF00"/>
              </a:solidFill>
              <a:latin typeface="Times New Roman" panose="02020603050405020304" pitchFamily="18" charset="0"/>
              <a:cs typeface="Times New Roman" panose="02020603050405020304" pitchFamily="18" charset="0"/>
            </a:endParaRPr>
          </a:p>
          <a:p>
            <a:r>
              <a:rPr lang="fr-FR" b="1" i="1" dirty="0">
                <a:solidFill>
                  <a:srgbClr val="FFFF00"/>
                </a:solidFill>
                <a:latin typeface="Times New Roman" panose="02020603050405020304" pitchFamily="18" charset="0"/>
                <a:cs typeface="Times New Roman" panose="02020603050405020304" pitchFamily="18" charset="0"/>
              </a:rPr>
              <a:t>De forme carrée, haute de 36m sur 3 étages avec salles voûtées aux fenêtres à meneaux, et cheminées.</a:t>
            </a:r>
          </a:p>
        </p:txBody>
      </p:sp>
      <p:pic>
        <p:nvPicPr>
          <p:cNvPr id="6" name="Image 5">
            <a:extLst>
              <a:ext uri="{FF2B5EF4-FFF2-40B4-BE49-F238E27FC236}">
                <a16:creationId xmlns:a16="http://schemas.microsoft.com/office/drawing/2014/main" id="{93B95AA4-C9F5-466B-A55A-3984B28AA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76324" y="5662355"/>
            <a:ext cx="1270527" cy="1038202"/>
          </a:xfrm>
          <a:prstGeom prst="rect">
            <a:avLst/>
          </a:prstGeom>
        </p:spPr>
      </p:pic>
    </p:spTree>
    <p:extLst>
      <p:ext uri="{BB962C8B-B14F-4D97-AF65-F5344CB8AC3E}">
        <p14:creationId xmlns:p14="http://schemas.microsoft.com/office/powerpoint/2010/main" val="1716791057"/>
      </p:ext>
    </p:extLst>
  </p:cSld>
  <p:clrMapOvr>
    <a:masterClrMapping/>
  </p:clrMapOvr>
  <mc:AlternateContent xmlns:mc="http://schemas.openxmlformats.org/markup-compatibility/2006" xmlns:p14="http://schemas.microsoft.com/office/powerpoint/2010/main">
    <mc:Choice Requires="p14">
      <p:transition spd="slow" p14:dur="1500">
        <p:randomBar dir="vert"/>
      </p:transition>
    </mc:Choice>
    <mc:Fallback xmlns="">
      <p:transition spd="slow">
        <p:randomBar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69E5C08-5F0B-4A4C-885F-B2CB038921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571500"/>
            <a:ext cx="7620000" cy="5715000"/>
          </a:xfrm>
          <a:prstGeom prst="rect">
            <a:avLst/>
          </a:prstGeom>
          <a:ln>
            <a:solidFill>
              <a:schemeClr val="tx1"/>
            </a:solidFill>
          </a:ln>
        </p:spPr>
      </p:pic>
      <p:sp>
        <p:nvSpPr>
          <p:cNvPr id="4" name="ZoneTexte 3">
            <a:extLst>
              <a:ext uri="{FF2B5EF4-FFF2-40B4-BE49-F238E27FC236}">
                <a16:creationId xmlns:a16="http://schemas.microsoft.com/office/drawing/2014/main" id="{86BD0E31-1134-4042-B3C0-42DC754C570B}"/>
              </a:ext>
            </a:extLst>
          </p:cNvPr>
          <p:cNvSpPr txBox="1"/>
          <p:nvPr/>
        </p:nvSpPr>
        <p:spPr>
          <a:xfrm>
            <a:off x="4360985" y="6286500"/>
            <a:ext cx="4192172" cy="369332"/>
          </a:xfrm>
          <a:prstGeom prst="rect">
            <a:avLst/>
          </a:prstGeom>
          <a:noFill/>
        </p:spPr>
        <p:txBody>
          <a:bodyPr wrap="square" rtlCol="0">
            <a:spAutoFit/>
          </a:bodyPr>
          <a:lstStyle/>
          <a:p>
            <a:r>
              <a:rPr lang="fr-FR" b="1" i="1" dirty="0">
                <a:latin typeface="Times New Roman" panose="02020603050405020304" pitchFamily="18" charset="0"/>
                <a:cs typeface="Times New Roman" panose="02020603050405020304" pitchFamily="18" charset="0"/>
              </a:rPr>
              <a:t>Vue de Bagnères de Bigorre</a:t>
            </a:r>
          </a:p>
        </p:txBody>
      </p:sp>
      <p:pic>
        <p:nvPicPr>
          <p:cNvPr id="5" name="Image 4">
            <a:extLst>
              <a:ext uri="{FF2B5EF4-FFF2-40B4-BE49-F238E27FC236}">
                <a16:creationId xmlns:a16="http://schemas.microsoft.com/office/drawing/2014/main" id="{E5752FB0-A01B-4CC2-B319-8EBE53B25E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9573" y="5244352"/>
            <a:ext cx="1727334" cy="1411479"/>
          </a:xfrm>
          <a:prstGeom prst="rect">
            <a:avLst/>
          </a:prstGeom>
        </p:spPr>
      </p:pic>
    </p:spTree>
    <p:extLst>
      <p:ext uri="{BB962C8B-B14F-4D97-AF65-F5344CB8AC3E}">
        <p14:creationId xmlns:p14="http://schemas.microsoft.com/office/powerpoint/2010/main" val="1050774998"/>
      </p:ext>
    </p:extLst>
  </p:cSld>
  <p:clrMapOvr>
    <a:masterClrMapping/>
  </p:clrMapOvr>
  <mc:AlternateContent xmlns:mc="http://schemas.openxmlformats.org/markup-compatibility/2006" xmlns:p14="http://schemas.microsoft.com/office/powerpoint/2010/main">
    <mc:Choice Requires="p14">
      <p:transition spd="slow" p14:dur="1500">
        <p14:doors dir="ver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17BF9C4-8F04-4459-9E95-5AB8BB6982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360" y="225083"/>
            <a:ext cx="4804374" cy="6407834"/>
          </a:xfrm>
          <a:prstGeom prst="rect">
            <a:avLst/>
          </a:prstGeom>
          <a:ln>
            <a:solidFill>
              <a:schemeClr val="bg1"/>
            </a:solidFill>
          </a:ln>
        </p:spPr>
      </p:pic>
      <p:sp>
        <p:nvSpPr>
          <p:cNvPr id="4" name="ZoneTexte 3">
            <a:extLst>
              <a:ext uri="{FF2B5EF4-FFF2-40B4-BE49-F238E27FC236}">
                <a16:creationId xmlns:a16="http://schemas.microsoft.com/office/drawing/2014/main" id="{786C6092-A43C-400A-AB83-F55691C8DA8B}"/>
              </a:ext>
            </a:extLst>
          </p:cNvPr>
          <p:cNvSpPr txBox="1"/>
          <p:nvPr/>
        </p:nvSpPr>
        <p:spPr>
          <a:xfrm>
            <a:off x="6491983" y="1491797"/>
            <a:ext cx="4804374" cy="3139321"/>
          </a:xfrm>
          <a:prstGeom prst="rect">
            <a:avLst/>
          </a:prstGeom>
          <a:noFill/>
        </p:spPr>
        <p:txBody>
          <a:bodyPr wrap="square" rtlCol="0">
            <a:spAutoFit/>
          </a:bodyPr>
          <a:lstStyle/>
          <a:p>
            <a:r>
              <a:rPr lang="fr-FR" b="1" i="1" dirty="0">
                <a:solidFill>
                  <a:srgbClr val="FFFF00"/>
                </a:solidFill>
                <a:latin typeface="Times New Roman" panose="02020603050405020304" pitchFamily="18" charset="0"/>
                <a:cs typeface="Times New Roman" panose="02020603050405020304" pitchFamily="18" charset="0"/>
              </a:rPr>
              <a:t>Tour des Jacobins</a:t>
            </a:r>
          </a:p>
          <a:p>
            <a:r>
              <a:rPr lang="fr-FR" b="1" i="1" dirty="0">
                <a:solidFill>
                  <a:srgbClr val="FFFF00"/>
                </a:solidFill>
                <a:latin typeface="Times New Roman" panose="02020603050405020304" pitchFamily="18" charset="0"/>
                <a:cs typeface="Times New Roman" panose="02020603050405020304" pitchFamily="18" charset="0"/>
              </a:rPr>
              <a:t>Bagnères de Bigorre (Hautes Pyrénées)</a:t>
            </a:r>
          </a:p>
          <a:p>
            <a:endParaRPr lang="fr-FR" b="1" i="1" dirty="0">
              <a:latin typeface="Times New Roman" panose="02020603050405020304" pitchFamily="18" charset="0"/>
              <a:cs typeface="Times New Roman" panose="02020603050405020304" pitchFamily="18" charset="0"/>
            </a:endParaRPr>
          </a:p>
          <a:p>
            <a:r>
              <a:rPr lang="fr-FR" b="1" i="1" dirty="0">
                <a:solidFill>
                  <a:schemeClr val="bg1"/>
                </a:solidFill>
                <a:latin typeface="Times New Roman" panose="02020603050405020304" pitchFamily="18" charset="0"/>
                <a:cs typeface="Times New Roman" panose="02020603050405020304" pitchFamily="18" charset="0"/>
              </a:rPr>
              <a:t>Elégante tour des Jacobins, vestige du Couvent des Dominicains, ancien clocher reconstruit au 16eme avec, 2 étages aux fenêtres ogivales</a:t>
            </a:r>
          </a:p>
          <a:p>
            <a:endParaRPr lang="fr-FR" b="1" i="1" dirty="0">
              <a:solidFill>
                <a:schemeClr val="bg1"/>
              </a:solidFill>
              <a:latin typeface="Times New Roman" panose="02020603050405020304" pitchFamily="18" charset="0"/>
              <a:cs typeface="Times New Roman" panose="02020603050405020304" pitchFamily="18" charset="0"/>
            </a:endParaRPr>
          </a:p>
          <a:p>
            <a:r>
              <a:rPr lang="fr-FR" b="1" i="1" dirty="0">
                <a:solidFill>
                  <a:schemeClr val="bg1"/>
                </a:solidFill>
                <a:latin typeface="Times New Roman" panose="02020603050405020304" pitchFamily="18" charset="0"/>
                <a:cs typeface="Times New Roman" panose="02020603050405020304" pitchFamily="18" charset="0"/>
              </a:rPr>
              <a:t>Vendue à la Révolution, elle est surmontée d’un clocheton, équipée d’une horloge en 1835</a:t>
            </a:r>
          </a:p>
          <a:p>
            <a:endParaRPr lang="fr-FR" b="1" i="1" dirty="0">
              <a:solidFill>
                <a:schemeClr val="bg1"/>
              </a:solidFill>
              <a:latin typeface="Times New Roman" panose="02020603050405020304" pitchFamily="18" charset="0"/>
              <a:cs typeface="Times New Roman" panose="02020603050405020304" pitchFamily="18" charset="0"/>
            </a:endParaRPr>
          </a:p>
          <a:p>
            <a:r>
              <a:rPr lang="fr-FR" b="1" i="1" dirty="0">
                <a:solidFill>
                  <a:schemeClr val="bg1"/>
                </a:solidFill>
                <a:latin typeface="Times New Roman" panose="02020603050405020304" pitchFamily="18" charset="0"/>
                <a:cs typeface="Times New Roman" panose="02020603050405020304" pitchFamily="18" charset="0"/>
              </a:rPr>
              <a:t>Actuellement, abrite la sirène des Pompiers</a:t>
            </a:r>
          </a:p>
        </p:txBody>
      </p:sp>
      <p:pic>
        <p:nvPicPr>
          <p:cNvPr id="5" name="Image 4">
            <a:extLst>
              <a:ext uri="{FF2B5EF4-FFF2-40B4-BE49-F238E27FC236}">
                <a16:creationId xmlns:a16="http://schemas.microsoft.com/office/drawing/2014/main" id="{C884A6BA-E39E-4E7D-8453-2390F6273F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13893" y="5357793"/>
            <a:ext cx="1429311" cy="1167951"/>
          </a:xfrm>
          <a:prstGeom prst="rect">
            <a:avLst/>
          </a:prstGeom>
        </p:spPr>
      </p:pic>
    </p:spTree>
    <p:extLst>
      <p:ext uri="{BB962C8B-B14F-4D97-AF65-F5344CB8AC3E}">
        <p14:creationId xmlns:p14="http://schemas.microsoft.com/office/powerpoint/2010/main" val="59443438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54B53F7-21AD-461C-8677-4152CA05CA6D}"/>
              </a:ext>
            </a:extLst>
          </p:cNvPr>
          <p:cNvSpPr txBox="1"/>
          <p:nvPr/>
        </p:nvSpPr>
        <p:spPr>
          <a:xfrm>
            <a:off x="1983544" y="464234"/>
            <a:ext cx="8693833" cy="5632311"/>
          </a:xfrm>
          <a:prstGeom prst="rect">
            <a:avLst/>
          </a:prstGeom>
          <a:noFill/>
        </p:spPr>
        <p:txBody>
          <a:bodyPr wrap="square" rtlCol="0">
            <a:spAutoFit/>
          </a:bodyPr>
          <a:lstStyle/>
          <a:p>
            <a:r>
              <a:rPr lang="fr-FR" sz="2000" b="1" i="1" dirty="0">
                <a:solidFill>
                  <a:schemeClr val="bg1"/>
                </a:solidFill>
                <a:latin typeface="Times New Roman" panose="02020603050405020304" pitchFamily="18" charset="0"/>
                <a:cs typeface="Times New Roman" panose="02020603050405020304" pitchFamily="18" charset="0"/>
              </a:rPr>
              <a:t>Document sur les TOURS de la région Occitanie</a:t>
            </a:r>
          </a:p>
          <a:p>
            <a:endParaRPr lang="fr-FR" sz="2000" b="1" i="1" dirty="0">
              <a:solidFill>
                <a:schemeClr val="bg1"/>
              </a:solidFill>
              <a:latin typeface="Times New Roman" panose="02020603050405020304" pitchFamily="18" charset="0"/>
              <a:cs typeface="Times New Roman" panose="02020603050405020304" pitchFamily="18" charset="0"/>
            </a:endParaRPr>
          </a:p>
          <a:p>
            <a:r>
              <a:rPr lang="fr-FR" sz="2000" b="1" i="1" dirty="0">
                <a:solidFill>
                  <a:schemeClr val="bg1"/>
                </a:solidFill>
                <a:latin typeface="Times New Roman" panose="02020603050405020304" pitchFamily="18" charset="0"/>
                <a:cs typeface="Times New Roman" panose="02020603050405020304" pitchFamily="18" charset="0"/>
              </a:rPr>
              <a:t>Montpellier  :  tour Babote</a:t>
            </a:r>
          </a:p>
          <a:p>
            <a:endParaRPr lang="fr-FR" sz="2000" b="1" i="1" dirty="0">
              <a:solidFill>
                <a:schemeClr val="bg1"/>
              </a:solidFill>
              <a:latin typeface="Times New Roman" panose="02020603050405020304" pitchFamily="18" charset="0"/>
              <a:cs typeface="Times New Roman" panose="02020603050405020304" pitchFamily="18" charset="0"/>
            </a:endParaRPr>
          </a:p>
          <a:p>
            <a:r>
              <a:rPr lang="fr-FR" sz="2000" b="1" i="1" dirty="0">
                <a:solidFill>
                  <a:schemeClr val="bg1"/>
                </a:solidFill>
                <a:latin typeface="Times New Roman" panose="02020603050405020304" pitchFamily="18" charset="0"/>
                <a:cs typeface="Times New Roman" panose="02020603050405020304" pitchFamily="18" charset="0"/>
              </a:rPr>
              <a:t>Aigues-Mortes : Tour Constance  -   Castelnau de Levis (Tarn)</a:t>
            </a:r>
          </a:p>
          <a:p>
            <a:endParaRPr lang="fr-FR" sz="2000" b="1" i="1" dirty="0">
              <a:solidFill>
                <a:schemeClr val="bg1"/>
              </a:solidFill>
              <a:latin typeface="Times New Roman" panose="02020603050405020304" pitchFamily="18" charset="0"/>
              <a:cs typeface="Times New Roman" panose="02020603050405020304" pitchFamily="18" charset="0"/>
            </a:endParaRPr>
          </a:p>
          <a:p>
            <a:r>
              <a:rPr lang="fr-FR" sz="2000" b="1" i="1" dirty="0">
                <a:solidFill>
                  <a:schemeClr val="bg1"/>
                </a:solidFill>
                <a:latin typeface="Times New Roman" panose="02020603050405020304" pitchFamily="18" charset="0"/>
                <a:cs typeface="Times New Roman" panose="02020603050405020304" pitchFamily="18" charset="0"/>
              </a:rPr>
              <a:t>Rennes le Château (Aude) tour Magdala  -   Termes d’Armagnac (Gers)</a:t>
            </a:r>
          </a:p>
          <a:p>
            <a:endParaRPr lang="fr-FR" sz="2000" b="1" i="1" dirty="0">
              <a:solidFill>
                <a:schemeClr val="bg1"/>
              </a:solidFill>
              <a:latin typeface="Times New Roman" panose="02020603050405020304" pitchFamily="18" charset="0"/>
              <a:cs typeface="Times New Roman" panose="02020603050405020304" pitchFamily="18" charset="0"/>
            </a:endParaRPr>
          </a:p>
          <a:p>
            <a:r>
              <a:rPr lang="fr-FR" sz="2000" b="1" i="1" dirty="0">
                <a:solidFill>
                  <a:schemeClr val="bg1"/>
                </a:solidFill>
                <a:latin typeface="Times New Roman" panose="02020603050405020304" pitchFamily="18" charset="0"/>
                <a:cs typeface="Times New Roman" panose="02020603050405020304" pitchFamily="18" charset="0"/>
              </a:rPr>
              <a:t>Collioure (Pyrénées Orientales) tour Madeloc</a:t>
            </a:r>
          </a:p>
          <a:p>
            <a:endParaRPr lang="fr-FR" sz="2000" b="1" i="1" dirty="0">
              <a:solidFill>
                <a:schemeClr val="bg1"/>
              </a:solidFill>
              <a:latin typeface="Times New Roman" panose="02020603050405020304" pitchFamily="18" charset="0"/>
              <a:cs typeface="Times New Roman" panose="02020603050405020304" pitchFamily="18" charset="0"/>
            </a:endParaRPr>
          </a:p>
          <a:p>
            <a:r>
              <a:rPr lang="fr-FR" sz="2000" b="1" i="1" dirty="0">
                <a:solidFill>
                  <a:schemeClr val="bg1"/>
                </a:solidFill>
                <a:latin typeface="Times New Roman" panose="02020603050405020304" pitchFamily="18" charset="0"/>
                <a:cs typeface="Times New Roman" panose="02020603050405020304" pitchFamily="18" charset="0"/>
              </a:rPr>
              <a:t>Tarascon sur Ariège, tour du Castella  -   Toulouse : tour Jean de Bernuy</a:t>
            </a:r>
          </a:p>
          <a:p>
            <a:endParaRPr lang="fr-FR" sz="2000" b="1" i="1" dirty="0">
              <a:solidFill>
                <a:schemeClr val="bg1"/>
              </a:solidFill>
              <a:latin typeface="Times New Roman" panose="02020603050405020304" pitchFamily="18" charset="0"/>
              <a:cs typeface="Times New Roman" panose="02020603050405020304" pitchFamily="18" charset="0"/>
            </a:endParaRPr>
          </a:p>
          <a:p>
            <a:r>
              <a:rPr lang="fr-FR" sz="2000" b="1" i="1" dirty="0">
                <a:solidFill>
                  <a:schemeClr val="bg1"/>
                </a:solidFill>
                <a:latin typeface="Times New Roman" panose="02020603050405020304" pitchFamily="18" charset="0"/>
                <a:cs typeface="Times New Roman" panose="02020603050405020304" pitchFamily="18" charset="0"/>
              </a:rPr>
              <a:t>Verdun sur Garonne  tour de l’Horloge  -  La Canourgue (Lozère)</a:t>
            </a:r>
          </a:p>
          <a:p>
            <a:endParaRPr lang="fr-FR" sz="2000" b="1" i="1" dirty="0">
              <a:solidFill>
                <a:schemeClr val="bg1"/>
              </a:solidFill>
              <a:latin typeface="Times New Roman" panose="02020603050405020304" pitchFamily="18" charset="0"/>
              <a:cs typeface="Times New Roman" panose="02020603050405020304" pitchFamily="18" charset="0"/>
            </a:endParaRPr>
          </a:p>
          <a:p>
            <a:r>
              <a:rPr lang="fr-FR" sz="2000" b="1" i="1" dirty="0">
                <a:solidFill>
                  <a:schemeClr val="bg1"/>
                </a:solidFill>
                <a:latin typeface="Times New Roman" panose="02020603050405020304" pitchFamily="18" charset="0"/>
                <a:cs typeface="Times New Roman" panose="02020603050405020304" pitchFamily="18" charset="0"/>
              </a:rPr>
              <a:t>Saint Laurent les tours (Lot)   -  Bagnères de Bigorre (Hautes Pyrénées)</a:t>
            </a:r>
          </a:p>
          <a:p>
            <a:endParaRPr lang="fr-FR" sz="2000" b="1" i="1" dirty="0">
              <a:solidFill>
                <a:schemeClr val="bg1"/>
              </a:solidFill>
              <a:latin typeface="Times New Roman" panose="02020603050405020304" pitchFamily="18" charset="0"/>
              <a:cs typeface="Times New Roman" panose="02020603050405020304" pitchFamily="18" charset="0"/>
            </a:endParaRPr>
          </a:p>
          <a:p>
            <a:r>
              <a:rPr lang="fr-FR" sz="2000" b="1" i="1" dirty="0">
                <a:solidFill>
                  <a:schemeClr val="bg1"/>
                </a:solidFill>
                <a:latin typeface="Times New Roman" panose="02020603050405020304" pitchFamily="18" charset="0"/>
                <a:cs typeface="Times New Roman" panose="02020603050405020304" pitchFamily="18" charset="0"/>
              </a:rPr>
              <a:t>Alrance en Aveyron : Tour Peyrebrune.      </a:t>
            </a:r>
          </a:p>
          <a:p>
            <a:endParaRPr lang="fr-FR" sz="2000" b="1" i="1" dirty="0">
              <a:solidFill>
                <a:schemeClr val="bg1"/>
              </a:solidFill>
              <a:latin typeface="Times New Roman" panose="02020603050405020304" pitchFamily="18" charset="0"/>
              <a:cs typeface="Times New Roman" panose="02020603050405020304" pitchFamily="18" charset="0"/>
            </a:endParaRPr>
          </a:p>
        </p:txBody>
      </p:sp>
      <p:sp>
        <p:nvSpPr>
          <p:cNvPr id="3" name="ZoneTexte 2">
            <a:extLst>
              <a:ext uri="{FF2B5EF4-FFF2-40B4-BE49-F238E27FC236}">
                <a16:creationId xmlns:a16="http://schemas.microsoft.com/office/drawing/2014/main" id="{DD05765D-1163-4AC3-B101-5B8701210AEB}"/>
              </a:ext>
            </a:extLst>
          </p:cNvPr>
          <p:cNvSpPr txBox="1"/>
          <p:nvPr/>
        </p:nvSpPr>
        <p:spPr>
          <a:xfrm>
            <a:off x="9829800" y="6212541"/>
            <a:ext cx="1801906" cy="369332"/>
          </a:xfrm>
          <a:prstGeom prst="rect">
            <a:avLst/>
          </a:prstGeom>
          <a:noFill/>
        </p:spPr>
        <p:txBody>
          <a:bodyPr wrap="square" rtlCol="0">
            <a:spAutoFit/>
          </a:bodyPr>
          <a:lstStyle/>
          <a:p>
            <a:r>
              <a:rPr lang="fr-FR" i="1" dirty="0">
                <a:solidFill>
                  <a:srgbClr val="FFFF00"/>
                </a:solidFill>
                <a:latin typeface="Times New Roman" panose="02020603050405020304" pitchFamily="18" charset="0"/>
                <a:cs typeface="Times New Roman" panose="02020603050405020304" pitchFamily="18" charset="0"/>
              </a:rPr>
              <a:t>Clic </a:t>
            </a:r>
            <a:r>
              <a:rPr lang="fr-FR" i="1">
                <a:solidFill>
                  <a:srgbClr val="FFFF00"/>
                </a:solidFill>
                <a:latin typeface="Times New Roman" panose="02020603050405020304" pitchFamily="18" charset="0"/>
                <a:cs typeface="Times New Roman" panose="02020603050405020304" pitchFamily="18" charset="0"/>
              </a:rPr>
              <a:t>pour quitter</a:t>
            </a:r>
          </a:p>
        </p:txBody>
      </p:sp>
      <p:pic>
        <p:nvPicPr>
          <p:cNvPr id="5" name="Image 4">
            <a:extLst>
              <a:ext uri="{FF2B5EF4-FFF2-40B4-BE49-F238E27FC236}">
                <a16:creationId xmlns:a16="http://schemas.microsoft.com/office/drawing/2014/main" id="{6CDA0014-C3E1-465A-9982-CDA856CAB6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8456" y="4752116"/>
            <a:ext cx="1803689" cy="1473872"/>
          </a:xfrm>
          <a:prstGeom prst="rect">
            <a:avLst/>
          </a:prstGeom>
        </p:spPr>
      </p:pic>
    </p:spTree>
    <p:extLst>
      <p:ext uri="{BB962C8B-B14F-4D97-AF65-F5344CB8AC3E}">
        <p14:creationId xmlns:p14="http://schemas.microsoft.com/office/powerpoint/2010/main" val="27332419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938</Words>
  <Application>Microsoft Office PowerPoint</Application>
  <PresentationFormat>Grand écran</PresentationFormat>
  <Paragraphs>141</Paragraphs>
  <Slides>29</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vt:i4>
      </vt:variant>
    </vt:vector>
  </HeadingPairs>
  <TitlesOfParts>
    <vt:vector size="34" baseType="lpstr">
      <vt:lpstr>Arial</vt:lpstr>
      <vt:lpstr>Calibri</vt:lpstr>
      <vt:lpstr>Calibri Light</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dc:creator>
  <cp:lastModifiedBy>Monique LAFFITAU</cp:lastModifiedBy>
  <cp:revision>12</cp:revision>
  <dcterms:created xsi:type="dcterms:W3CDTF">2022-01-29T17:29:15Z</dcterms:created>
  <dcterms:modified xsi:type="dcterms:W3CDTF">2022-02-04T10:44:49Z</dcterms:modified>
</cp:coreProperties>
</file>