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3" r:id="rId2"/>
    <p:sldId id="271" r:id="rId3"/>
    <p:sldId id="261" r:id="rId4"/>
    <p:sldId id="282" r:id="rId5"/>
    <p:sldId id="264" r:id="rId6"/>
    <p:sldId id="285" r:id="rId7"/>
    <p:sldId id="266" r:id="rId8"/>
    <p:sldId id="267" r:id="rId9"/>
    <p:sldId id="286" r:id="rId10"/>
    <p:sldId id="268" r:id="rId11"/>
    <p:sldId id="284" r:id="rId12"/>
    <p:sldId id="270" r:id="rId13"/>
    <p:sldId id="272" r:id="rId14"/>
    <p:sldId id="273" r:id="rId15"/>
    <p:sldId id="274" r:id="rId16"/>
    <p:sldId id="275" r:id="rId17"/>
    <p:sldId id="276" r:id="rId18"/>
    <p:sldId id="277" r:id="rId19"/>
    <p:sldId id="278" r:id="rId20"/>
    <p:sldId id="283" r:id="rId21"/>
    <p:sldId id="279" r:id="rId22"/>
    <p:sldId id="280" r:id="rId23"/>
    <p:sldId id="281" r:id="rId24"/>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F9628-DE05-42A6-B1FC-297C62AE376D}" v="6" dt="2022-01-27T10:26:28.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autoAdjust="0"/>
    <p:restoredTop sz="94434" autoAdjust="0"/>
  </p:normalViewPr>
  <p:slideViewPr>
    <p:cSldViewPr snapToGrid="0">
      <p:cViewPr varScale="1">
        <p:scale>
          <a:sx n="79" d="100"/>
          <a:sy n="79" d="100"/>
        </p:scale>
        <p:origin x="80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d André" userId="7f58090d-04f9-47dc-a5c9-fcd4364776ec" providerId="ADAL" clId="{40AF9628-DE05-42A6-B1FC-297C62AE376D}"/>
    <pc:docChg chg="custSel addSld delSld modSld">
      <pc:chgData name="Maud André" userId="7f58090d-04f9-47dc-a5c9-fcd4364776ec" providerId="ADAL" clId="{40AF9628-DE05-42A6-B1FC-297C62AE376D}" dt="2022-01-27T10:33:57.947" v="1982" actId="20577"/>
      <pc:docMkLst>
        <pc:docMk/>
      </pc:docMkLst>
      <pc:sldChg chg="delSp modSp mod">
        <pc:chgData name="Maud André" userId="7f58090d-04f9-47dc-a5c9-fcd4364776ec" providerId="ADAL" clId="{40AF9628-DE05-42A6-B1FC-297C62AE376D}" dt="2022-01-27T10:33:09.886" v="1912" actId="20577"/>
        <pc:sldMkLst>
          <pc:docMk/>
          <pc:sldMk cId="1371623932" sldId="267"/>
        </pc:sldMkLst>
        <pc:spChg chg="mod">
          <ac:chgData name="Maud André" userId="7f58090d-04f9-47dc-a5c9-fcd4364776ec" providerId="ADAL" clId="{40AF9628-DE05-42A6-B1FC-297C62AE376D}" dt="2022-01-27T10:33:09.886" v="1912" actId="20577"/>
          <ac:spMkLst>
            <pc:docMk/>
            <pc:sldMk cId="1371623932" sldId="267"/>
            <ac:spMk id="2" creationId="{00000000-0000-0000-0000-000000000000}"/>
          </ac:spMkLst>
        </pc:spChg>
        <pc:picChg chg="mod">
          <ac:chgData name="Maud André" userId="7f58090d-04f9-47dc-a5c9-fcd4364776ec" providerId="ADAL" clId="{40AF9628-DE05-42A6-B1FC-297C62AE376D}" dt="2022-01-27T10:33:01.092" v="1909" actId="14100"/>
          <ac:picMkLst>
            <pc:docMk/>
            <pc:sldMk cId="1371623932" sldId="267"/>
            <ac:picMk id="3" creationId="{00000000-0000-0000-0000-000000000000}"/>
          </ac:picMkLst>
        </pc:picChg>
        <pc:picChg chg="del">
          <ac:chgData name="Maud André" userId="7f58090d-04f9-47dc-a5c9-fcd4364776ec" providerId="ADAL" clId="{40AF9628-DE05-42A6-B1FC-297C62AE376D}" dt="2022-01-27T10:20:32.906" v="806" actId="478"/>
          <ac:picMkLst>
            <pc:docMk/>
            <pc:sldMk cId="1371623932" sldId="267"/>
            <ac:picMk id="1026" creationId="{4FF84459-9A0E-47DA-8B3C-41C70F232234}"/>
          </ac:picMkLst>
        </pc:picChg>
      </pc:sldChg>
      <pc:sldChg chg="modSp mod">
        <pc:chgData name="Maud André" userId="7f58090d-04f9-47dc-a5c9-fcd4364776ec" providerId="ADAL" clId="{40AF9628-DE05-42A6-B1FC-297C62AE376D}" dt="2022-01-27T10:28:12.723" v="1378" actId="20577"/>
        <pc:sldMkLst>
          <pc:docMk/>
          <pc:sldMk cId="1148659989" sldId="272"/>
        </pc:sldMkLst>
        <pc:graphicFrameChg chg="modGraphic">
          <ac:chgData name="Maud André" userId="7f58090d-04f9-47dc-a5c9-fcd4364776ec" providerId="ADAL" clId="{40AF9628-DE05-42A6-B1FC-297C62AE376D}" dt="2022-01-27T10:28:12.723" v="1378" actId="20577"/>
          <ac:graphicFrameMkLst>
            <pc:docMk/>
            <pc:sldMk cId="1148659989" sldId="272"/>
            <ac:graphicFrameMk id="5" creationId="{00000000-0000-0000-0000-000000000000}"/>
          </ac:graphicFrameMkLst>
        </pc:graphicFrameChg>
      </pc:sldChg>
      <pc:sldChg chg="modSp mod">
        <pc:chgData name="Maud André" userId="7f58090d-04f9-47dc-a5c9-fcd4364776ec" providerId="ADAL" clId="{40AF9628-DE05-42A6-B1FC-297C62AE376D}" dt="2022-01-27T10:30:01.373" v="1680" actId="20577"/>
        <pc:sldMkLst>
          <pc:docMk/>
          <pc:sldMk cId="2001999568" sldId="274"/>
        </pc:sldMkLst>
        <pc:spChg chg="mod">
          <ac:chgData name="Maud André" userId="7f58090d-04f9-47dc-a5c9-fcd4364776ec" providerId="ADAL" clId="{40AF9628-DE05-42A6-B1FC-297C62AE376D}" dt="2022-01-27T10:30:01.373" v="1680" actId="20577"/>
          <ac:spMkLst>
            <pc:docMk/>
            <pc:sldMk cId="2001999568" sldId="274"/>
            <ac:spMk id="3" creationId="{00000000-0000-0000-0000-000000000000}"/>
          </ac:spMkLst>
        </pc:spChg>
      </pc:sldChg>
      <pc:sldChg chg="modSp mod">
        <pc:chgData name="Maud André" userId="7f58090d-04f9-47dc-a5c9-fcd4364776ec" providerId="ADAL" clId="{40AF9628-DE05-42A6-B1FC-297C62AE376D}" dt="2022-01-27T10:30:15.370" v="1681" actId="20577"/>
        <pc:sldMkLst>
          <pc:docMk/>
          <pc:sldMk cId="187066156" sldId="275"/>
        </pc:sldMkLst>
        <pc:spChg chg="mod">
          <ac:chgData name="Maud André" userId="7f58090d-04f9-47dc-a5c9-fcd4364776ec" providerId="ADAL" clId="{40AF9628-DE05-42A6-B1FC-297C62AE376D}" dt="2022-01-27T10:30:15.370" v="1681" actId="20577"/>
          <ac:spMkLst>
            <pc:docMk/>
            <pc:sldMk cId="187066156" sldId="275"/>
            <ac:spMk id="3" creationId="{00000000-0000-0000-0000-000000000000}"/>
          </ac:spMkLst>
        </pc:spChg>
      </pc:sldChg>
      <pc:sldChg chg="modSp mod">
        <pc:chgData name="Maud André" userId="7f58090d-04f9-47dc-a5c9-fcd4364776ec" providerId="ADAL" clId="{40AF9628-DE05-42A6-B1FC-297C62AE376D}" dt="2022-01-27T10:30:43.578" v="1719" actId="20577"/>
        <pc:sldMkLst>
          <pc:docMk/>
          <pc:sldMk cId="200486156" sldId="276"/>
        </pc:sldMkLst>
        <pc:spChg chg="mod">
          <ac:chgData name="Maud André" userId="7f58090d-04f9-47dc-a5c9-fcd4364776ec" providerId="ADAL" clId="{40AF9628-DE05-42A6-B1FC-297C62AE376D}" dt="2022-01-27T10:30:43.578" v="1719" actId="20577"/>
          <ac:spMkLst>
            <pc:docMk/>
            <pc:sldMk cId="200486156" sldId="276"/>
            <ac:spMk id="3" creationId="{00000000-0000-0000-0000-000000000000}"/>
          </ac:spMkLst>
        </pc:spChg>
      </pc:sldChg>
      <pc:sldChg chg="modSp mod">
        <pc:chgData name="Maud André" userId="7f58090d-04f9-47dc-a5c9-fcd4364776ec" providerId="ADAL" clId="{40AF9628-DE05-42A6-B1FC-297C62AE376D}" dt="2022-01-27T10:31:37.795" v="1860" actId="20577"/>
        <pc:sldMkLst>
          <pc:docMk/>
          <pc:sldMk cId="416644956" sldId="280"/>
        </pc:sldMkLst>
        <pc:spChg chg="mod">
          <ac:chgData name="Maud André" userId="7f58090d-04f9-47dc-a5c9-fcd4364776ec" providerId="ADAL" clId="{40AF9628-DE05-42A6-B1FC-297C62AE376D}" dt="2022-01-27T10:31:37.795" v="1860" actId="20577"/>
          <ac:spMkLst>
            <pc:docMk/>
            <pc:sldMk cId="416644956" sldId="280"/>
            <ac:spMk id="3" creationId="{00000000-0000-0000-0000-000000000000}"/>
          </ac:spMkLst>
        </pc:spChg>
      </pc:sldChg>
      <pc:sldChg chg="modSp mod">
        <pc:chgData name="Maud André" userId="7f58090d-04f9-47dc-a5c9-fcd4364776ec" providerId="ADAL" clId="{40AF9628-DE05-42A6-B1FC-297C62AE376D}" dt="2022-01-27T10:33:57.947" v="1982" actId="20577"/>
        <pc:sldMkLst>
          <pc:docMk/>
          <pc:sldMk cId="601566328" sldId="284"/>
        </pc:sldMkLst>
        <pc:spChg chg="mod">
          <ac:chgData name="Maud André" userId="7f58090d-04f9-47dc-a5c9-fcd4364776ec" providerId="ADAL" clId="{40AF9628-DE05-42A6-B1FC-297C62AE376D}" dt="2022-01-27T10:26:57.620" v="1343" actId="20577"/>
          <ac:spMkLst>
            <pc:docMk/>
            <pc:sldMk cId="601566328" sldId="284"/>
            <ac:spMk id="2" creationId="{00000000-0000-0000-0000-000000000000}"/>
          </ac:spMkLst>
        </pc:spChg>
        <pc:spChg chg="mod">
          <ac:chgData name="Maud André" userId="7f58090d-04f9-47dc-a5c9-fcd4364776ec" providerId="ADAL" clId="{40AF9628-DE05-42A6-B1FC-297C62AE376D}" dt="2022-01-27T10:33:57.947" v="1982" actId="20577"/>
          <ac:spMkLst>
            <pc:docMk/>
            <pc:sldMk cId="601566328" sldId="284"/>
            <ac:spMk id="3" creationId="{00000000-0000-0000-0000-000000000000}"/>
          </ac:spMkLst>
        </pc:spChg>
      </pc:sldChg>
      <pc:sldChg chg="modSp new mod">
        <pc:chgData name="Maud André" userId="7f58090d-04f9-47dc-a5c9-fcd4364776ec" providerId="ADAL" clId="{40AF9628-DE05-42A6-B1FC-297C62AE376D}" dt="2022-01-27T10:32:38.167" v="1908" actId="20577"/>
        <pc:sldMkLst>
          <pc:docMk/>
          <pc:sldMk cId="330268413" sldId="285"/>
        </pc:sldMkLst>
        <pc:spChg chg="mod">
          <ac:chgData name="Maud André" userId="7f58090d-04f9-47dc-a5c9-fcd4364776ec" providerId="ADAL" clId="{40AF9628-DE05-42A6-B1FC-297C62AE376D}" dt="2022-01-27T10:16:10.481" v="69" actId="113"/>
          <ac:spMkLst>
            <pc:docMk/>
            <pc:sldMk cId="330268413" sldId="285"/>
            <ac:spMk id="2" creationId="{5CDC7176-5760-4589-B779-81172E5761BD}"/>
          </ac:spMkLst>
        </pc:spChg>
        <pc:spChg chg="mod">
          <ac:chgData name="Maud André" userId="7f58090d-04f9-47dc-a5c9-fcd4364776ec" providerId="ADAL" clId="{40AF9628-DE05-42A6-B1FC-297C62AE376D}" dt="2022-01-27T10:32:38.167" v="1908" actId="20577"/>
          <ac:spMkLst>
            <pc:docMk/>
            <pc:sldMk cId="330268413" sldId="285"/>
            <ac:spMk id="3" creationId="{61802CA0-7F0F-4659-8D77-A05DF5665BF8}"/>
          </ac:spMkLst>
        </pc:spChg>
      </pc:sldChg>
      <pc:sldChg chg="new del">
        <pc:chgData name="Maud André" userId="7f58090d-04f9-47dc-a5c9-fcd4364776ec" providerId="ADAL" clId="{40AF9628-DE05-42A6-B1FC-297C62AE376D}" dt="2022-01-27T10:15:33.510" v="1" actId="47"/>
        <pc:sldMkLst>
          <pc:docMk/>
          <pc:sldMk cId="1363019404" sldId="285"/>
        </pc:sldMkLst>
      </pc:sldChg>
      <pc:sldChg chg="addSp delSp modSp new mod">
        <pc:chgData name="Maud André" userId="7f58090d-04f9-47dc-a5c9-fcd4364776ec" providerId="ADAL" clId="{40AF9628-DE05-42A6-B1FC-297C62AE376D}" dt="2022-01-27T10:26:28.120" v="1339" actId="1076"/>
        <pc:sldMkLst>
          <pc:docMk/>
          <pc:sldMk cId="2456704175" sldId="286"/>
        </pc:sldMkLst>
        <pc:spChg chg="mod">
          <ac:chgData name="Maud André" userId="7f58090d-04f9-47dc-a5c9-fcd4364776ec" providerId="ADAL" clId="{40AF9628-DE05-42A6-B1FC-297C62AE376D}" dt="2022-01-27T10:26:20.053" v="1337" actId="20577"/>
          <ac:spMkLst>
            <pc:docMk/>
            <pc:sldMk cId="2456704175" sldId="286"/>
            <ac:spMk id="2" creationId="{E185C240-107D-4C8B-AA88-0A88744DC851}"/>
          </ac:spMkLst>
        </pc:spChg>
        <pc:spChg chg="del">
          <ac:chgData name="Maud André" userId="7f58090d-04f9-47dc-a5c9-fcd4364776ec" providerId="ADAL" clId="{40AF9628-DE05-42A6-B1FC-297C62AE376D}" dt="2022-01-27T10:20:20.189" v="803"/>
          <ac:spMkLst>
            <pc:docMk/>
            <pc:sldMk cId="2456704175" sldId="286"/>
            <ac:spMk id="3" creationId="{E24AA463-5FC8-426D-A589-3DB96CF9438A}"/>
          </ac:spMkLst>
        </pc:spChg>
        <pc:picChg chg="add mod">
          <ac:chgData name="Maud André" userId="7f58090d-04f9-47dc-a5c9-fcd4364776ec" providerId="ADAL" clId="{40AF9628-DE05-42A6-B1FC-297C62AE376D}" dt="2022-01-27T10:26:28.120" v="1339" actId="1076"/>
          <ac:picMkLst>
            <pc:docMk/>
            <pc:sldMk cId="2456704175" sldId="286"/>
            <ac:picMk id="4" creationId="{AECCC4A0-272A-4444-B2FB-644E536692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95F3122-687D-4C0F-AD06-F8A8A95E4BA0}" type="datetimeFigureOut">
              <a:rPr lang="fr-BE" smtClean="0"/>
              <a:t>27-01-22</a:t>
            </a:fld>
            <a:endParaRPr lang="fr-BE"/>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A74C6C6-C6EF-4F68-85EE-B70DADD05D8E}" type="slidenum">
              <a:rPr lang="fr-BE" smtClean="0"/>
              <a:t>‹N°›</a:t>
            </a:fld>
            <a:endParaRPr lang="fr-BE"/>
          </a:p>
        </p:txBody>
      </p:sp>
    </p:spTree>
    <p:extLst>
      <p:ext uri="{BB962C8B-B14F-4D97-AF65-F5344CB8AC3E}">
        <p14:creationId xmlns:p14="http://schemas.microsoft.com/office/powerpoint/2010/main" val="4267655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8321B635-2E02-4A9B-B64F-DB2ACDF6296B}" type="datetimeFigureOut">
              <a:rPr lang="fr-BE" smtClean="0"/>
              <a:t>27-01-22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414731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8321B635-2E02-4A9B-B64F-DB2ACDF6296B}" type="datetimeFigureOut">
              <a:rPr lang="fr-BE" smtClean="0"/>
              <a:t>27-01-22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144885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8321B635-2E02-4A9B-B64F-DB2ACDF6296B}" type="datetimeFigureOut">
              <a:rPr lang="fr-BE" smtClean="0"/>
              <a:t>27-01-22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290120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8321B635-2E02-4A9B-B64F-DB2ACDF6296B}" type="datetimeFigureOut">
              <a:rPr lang="fr-BE" smtClean="0"/>
              <a:t>27-01-22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2363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321B635-2E02-4A9B-B64F-DB2ACDF6296B}" type="datetimeFigureOut">
              <a:rPr lang="fr-BE" smtClean="0"/>
              <a:t>27-01-22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205040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8321B635-2E02-4A9B-B64F-DB2ACDF6296B}" type="datetimeFigureOut">
              <a:rPr lang="fr-BE" smtClean="0"/>
              <a:t>27-01-22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427575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8321B635-2E02-4A9B-B64F-DB2ACDF6296B}" type="datetimeFigureOut">
              <a:rPr lang="fr-BE" smtClean="0"/>
              <a:t>27-01-22</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363673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8321B635-2E02-4A9B-B64F-DB2ACDF6296B}" type="datetimeFigureOut">
              <a:rPr lang="fr-BE" smtClean="0"/>
              <a:t>27-01-22</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316851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321B635-2E02-4A9B-B64F-DB2ACDF6296B}" type="datetimeFigureOut">
              <a:rPr lang="fr-BE" smtClean="0"/>
              <a:t>27-01-22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103767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321B635-2E02-4A9B-B64F-DB2ACDF6296B}" type="datetimeFigureOut">
              <a:rPr lang="fr-BE" smtClean="0"/>
              <a:t>27-01-22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303784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321B635-2E02-4A9B-B64F-DB2ACDF6296B}" type="datetimeFigureOut">
              <a:rPr lang="fr-BE" smtClean="0"/>
              <a:t>27-01-22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6350AAC0-27D6-4C79-A179-B4050DD2A9BB}" type="slidenum">
              <a:rPr lang="fr-BE" smtClean="0"/>
              <a:t>‹N°›</a:t>
            </a:fld>
            <a:endParaRPr lang="fr-BE"/>
          </a:p>
        </p:txBody>
      </p:sp>
    </p:spTree>
    <p:extLst>
      <p:ext uri="{BB962C8B-B14F-4D97-AF65-F5344CB8AC3E}">
        <p14:creationId xmlns:p14="http://schemas.microsoft.com/office/powerpoint/2010/main" val="1882401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1B635-2E02-4A9B-B64F-DB2ACDF6296B}" type="datetimeFigureOut">
              <a:rPr lang="fr-BE" smtClean="0"/>
              <a:t>27-01-22</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0AAC0-27D6-4C79-A179-B4050DD2A9BB}" type="slidenum">
              <a:rPr lang="fr-BE" smtClean="0"/>
              <a:t>‹N°›</a:t>
            </a:fld>
            <a:endParaRPr lang="fr-BE"/>
          </a:p>
        </p:txBody>
      </p:sp>
    </p:spTree>
    <p:extLst>
      <p:ext uri="{BB962C8B-B14F-4D97-AF65-F5344CB8AC3E}">
        <p14:creationId xmlns:p14="http://schemas.microsoft.com/office/powerpoint/2010/main" val="20111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dirty="0"/>
              <a:t>Bienvenue au Collège da Vinci!</a:t>
            </a:r>
          </a:p>
        </p:txBody>
      </p:sp>
      <p:pic>
        <p:nvPicPr>
          <p:cNvPr id="4" name="Espace réservé du contenu 3"/>
          <p:cNvPicPr>
            <a:picLocks noGrp="1" noChangeAspect="1"/>
          </p:cNvPicPr>
          <p:nvPr>
            <p:ph idx="1"/>
          </p:nvPr>
        </p:nvPicPr>
        <p:blipFill>
          <a:blip r:embed="rId2"/>
          <a:stretch>
            <a:fillRect/>
          </a:stretch>
        </p:blipFill>
        <p:spPr>
          <a:xfrm>
            <a:off x="2229853" y="1825624"/>
            <a:ext cx="7748336" cy="4623301"/>
          </a:xfrm>
          <a:prstGeom prst="rect">
            <a:avLst/>
          </a:prstGeom>
        </p:spPr>
      </p:pic>
    </p:spTree>
    <p:extLst>
      <p:ext uri="{BB962C8B-B14F-4D97-AF65-F5344CB8AC3E}">
        <p14:creationId xmlns:p14="http://schemas.microsoft.com/office/powerpoint/2010/main" val="1505941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descr="image motiv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243"/>
            <a:ext cx="5594350" cy="23241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Rectangle 4"/>
          <p:cNvSpPr/>
          <p:nvPr/>
        </p:nvSpPr>
        <p:spPr>
          <a:xfrm>
            <a:off x="3497178" y="3722910"/>
            <a:ext cx="7716253" cy="1477328"/>
          </a:xfrm>
          <a:prstGeom prst="rect">
            <a:avLst/>
          </a:prstGeom>
        </p:spPr>
        <p:txBody>
          <a:bodyPr wrap="square">
            <a:spAutoFit/>
          </a:bodyPr>
          <a:lstStyle/>
          <a:p>
            <a:pPr indent="0" algn="ctr">
              <a:buNone/>
            </a:pPr>
            <a:r>
              <a:rPr lang="it-IT" dirty="0">
                <a:solidFill>
                  <a:srgbClr val="008000"/>
                </a:solidFill>
                <a:latin typeface="Comic Sans MS"/>
                <a:cs typeface="Comic Sans MS"/>
              </a:rPr>
              <a:t>Toutes ces approches pédagogiques n’enlèvent en rien le travail assidu et volontaire de l’élève, ainsi qu’un sérieux investissement. Nous n’accomplissons pas de miracles</a:t>
            </a:r>
            <a:r>
              <a:rPr lang="mr-IN" dirty="0">
                <a:solidFill>
                  <a:srgbClr val="008000"/>
                </a:solidFill>
                <a:latin typeface="Comic Sans MS"/>
                <a:cs typeface="Comic Sans MS"/>
              </a:rPr>
              <a:t>…</a:t>
            </a:r>
            <a:r>
              <a:rPr lang="nl-BE" dirty="0">
                <a:solidFill>
                  <a:srgbClr val="008000"/>
                </a:solidFill>
                <a:latin typeface="Comic Sans MS"/>
                <a:cs typeface="Comic Sans MS"/>
              </a:rPr>
              <a:t> </a:t>
            </a:r>
            <a:r>
              <a:rPr lang="nl-BE" dirty="0" err="1">
                <a:solidFill>
                  <a:srgbClr val="008000"/>
                </a:solidFill>
                <a:latin typeface="Comic Sans MS"/>
                <a:cs typeface="Comic Sans MS"/>
              </a:rPr>
              <a:t>nous</a:t>
            </a:r>
            <a:r>
              <a:rPr lang="nl-BE" dirty="0">
                <a:solidFill>
                  <a:srgbClr val="008000"/>
                </a:solidFill>
                <a:latin typeface="Comic Sans MS"/>
                <a:cs typeface="Comic Sans MS"/>
              </a:rPr>
              <a:t> </a:t>
            </a:r>
            <a:r>
              <a:rPr lang="nl-BE" dirty="0" err="1">
                <a:solidFill>
                  <a:srgbClr val="008000"/>
                </a:solidFill>
                <a:latin typeface="Comic Sans MS"/>
                <a:cs typeface="Comic Sans MS"/>
              </a:rPr>
              <a:t>varions</a:t>
            </a:r>
            <a:r>
              <a:rPr lang="nl-BE" dirty="0">
                <a:solidFill>
                  <a:srgbClr val="008000"/>
                </a:solidFill>
                <a:latin typeface="Comic Sans MS"/>
                <a:cs typeface="Comic Sans MS"/>
              </a:rPr>
              <a:t> </a:t>
            </a:r>
            <a:r>
              <a:rPr lang="nl-BE" dirty="0" err="1">
                <a:solidFill>
                  <a:srgbClr val="008000"/>
                </a:solidFill>
                <a:latin typeface="Comic Sans MS"/>
                <a:cs typeface="Comic Sans MS"/>
              </a:rPr>
              <a:t>nos</a:t>
            </a:r>
            <a:r>
              <a:rPr lang="nl-BE" dirty="0">
                <a:solidFill>
                  <a:srgbClr val="008000"/>
                </a:solidFill>
                <a:latin typeface="Comic Sans MS"/>
                <a:cs typeface="Comic Sans MS"/>
              </a:rPr>
              <a:t> </a:t>
            </a:r>
            <a:r>
              <a:rPr lang="nl-BE" dirty="0" err="1">
                <a:solidFill>
                  <a:srgbClr val="008000"/>
                </a:solidFill>
                <a:latin typeface="Comic Sans MS"/>
                <a:cs typeface="Comic Sans MS"/>
              </a:rPr>
              <a:t>pédagogies</a:t>
            </a:r>
            <a:r>
              <a:rPr lang="nl-BE" dirty="0">
                <a:solidFill>
                  <a:srgbClr val="008000"/>
                </a:solidFill>
                <a:latin typeface="Comic Sans MS"/>
                <a:cs typeface="Comic Sans MS"/>
              </a:rPr>
              <a:t> pour toucher </a:t>
            </a:r>
            <a:r>
              <a:rPr lang="nl-BE" dirty="0" err="1">
                <a:solidFill>
                  <a:srgbClr val="008000"/>
                </a:solidFill>
                <a:latin typeface="Comic Sans MS"/>
                <a:cs typeface="Comic Sans MS"/>
              </a:rPr>
              <a:t>chacun</a:t>
            </a:r>
            <a:r>
              <a:rPr lang="nl-BE" dirty="0">
                <a:solidFill>
                  <a:srgbClr val="008000"/>
                </a:solidFill>
                <a:latin typeface="Comic Sans MS"/>
                <a:cs typeface="Comic Sans MS"/>
              </a:rPr>
              <a:t> de </a:t>
            </a:r>
            <a:r>
              <a:rPr lang="nl-BE" dirty="0" err="1">
                <a:solidFill>
                  <a:srgbClr val="008000"/>
                </a:solidFill>
                <a:latin typeface="Comic Sans MS"/>
                <a:cs typeface="Comic Sans MS"/>
              </a:rPr>
              <a:t>nos</a:t>
            </a:r>
            <a:r>
              <a:rPr lang="nl-BE" dirty="0">
                <a:solidFill>
                  <a:srgbClr val="008000"/>
                </a:solidFill>
                <a:latin typeface="Comic Sans MS"/>
                <a:cs typeface="Comic Sans MS"/>
              </a:rPr>
              <a:t> </a:t>
            </a:r>
            <a:r>
              <a:rPr lang="nl-BE" dirty="0" err="1">
                <a:solidFill>
                  <a:srgbClr val="008000"/>
                </a:solidFill>
                <a:latin typeface="Comic Sans MS"/>
                <a:cs typeface="Comic Sans MS"/>
              </a:rPr>
              <a:t>élèves</a:t>
            </a:r>
            <a:r>
              <a:rPr lang="nl-BE" dirty="0">
                <a:solidFill>
                  <a:srgbClr val="008000"/>
                </a:solidFill>
                <a:latin typeface="Comic Sans MS"/>
                <a:cs typeface="Comic Sans MS"/>
              </a:rPr>
              <a:t> et ne pas </a:t>
            </a:r>
            <a:r>
              <a:rPr lang="nl-BE" dirty="0" err="1">
                <a:solidFill>
                  <a:srgbClr val="008000"/>
                </a:solidFill>
                <a:latin typeface="Comic Sans MS"/>
                <a:cs typeface="Comic Sans MS"/>
              </a:rPr>
              <a:t>étouffer</a:t>
            </a:r>
            <a:r>
              <a:rPr lang="nl-BE" dirty="0">
                <a:solidFill>
                  <a:srgbClr val="008000"/>
                </a:solidFill>
                <a:latin typeface="Comic Sans MS"/>
                <a:cs typeface="Comic Sans MS"/>
              </a:rPr>
              <a:t> leur </a:t>
            </a:r>
            <a:r>
              <a:rPr lang="nl-BE" dirty="0" err="1">
                <a:solidFill>
                  <a:srgbClr val="008000"/>
                </a:solidFill>
                <a:latin typeface="Comic Sans MS"/>
                <a:cs typeface="Comic Sans MS"/>
              </a:rPr>
              <a:t>motivation</a:t>
            </a:r>
            <a:r>
              <a:rPr lang="nl-BE" dirty="0">
                <a:solidFill>
                  <a:srgbClr val="008000"/>
                </a:solidFill>
                <a:latin typeface="Comic Sans MS"/>
                <a:cs typeface="Comic Sans MS"/>
              </a:rPr>
              <a:t> et </a:t>
            </a:r>
            <a:r>
              <a:rPr lang="nl-BE" dirty="0" err="1">
                <a:solidFill>
                  <a:srgbClr val="008000"/>
                </a:solidFill>
                <a:latin typeface="Comic Sans MS"/>
                <a:cs typeface="Comic Sans MS"/>
              </a:rPr>
              <a:t>créativité</a:t>
            </a:r>
            <a:r>
              <a:rPr lang="nl-BE" dirty="0">
                <a:solidFill>
                  <a:srgbClr val="008000"/>
                </a:solidFill>
                <a:latin typeface="Comic Sans MS"/>
                <a:cs typeface="Comic Sans MS"/>
              </a:rPr>
              <a:t>.</a:t>
            </a:r>
            <a:endParaRPr lang="it-IT" dirty="0">
              <a:solidFill>
                <a:srgbClr val="008000"/>
              </a:solidFill>
              <a:latin typeface="Comic Sans MS"/>
              <a:cs typeface="Comic Sans MS"/>
            </a:endParaRPr>
          </a:p>
        </p:txBody>
      </p:sp>
    </p:spTree>
    <p:extLst>
      <p:ext uri="{BB962C8B-B14F-4D97-AF65-F5344CB8AC3E}">
        <p14:creationId xmlns:p14="http://schemas.microsoft.com/office/powerpoint/2010/main" val="11294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mph" presetSubtype="0" fill="hold" nodeType="clickEffect">
                                  <p:stCondLst>
                                    <p:cond delay="0"/>
                                  </p:stCondLst>
                                  <p:childTnLst>
                                    <p:animClr clrSpc="hsl" dir="cw">
                                      <p:cBhvr override="childStyle">
                                        <p:cTn id="12" dur="500" fill="hold"/>
                                        <p:tgtEl>
                                          <p:spTgt spid="2"/>
                                        </p:tgtEl>
                                        <p:attrNameLst>
                                          <p:attrName>style.color</p:attrName>
                                        </p:attrNameLst>
                                      </p:cBhvr>
                                      <p:by>
                                        <p:hsl h="0" s="12549" l="25098"/>
                                      </p:by>
                                    </p:animClr>
                                    <p:animClr clrSpc="hsl" dir="cw">
                                      <p:cBhvr>
                                        <p:cTn id="13" dur="500" fill="hold"/>
                                        <p:tgtEl>
                                          <p:spTgt spid="2"/>
                                        </p:tgtEl>
                                        <p:attrNameLst>
                                          <p:attrName>fillcolor</p:attrName>
                                        </p:attrNameLst>
                                      </p:cBhvr>
                                      <p:by>
                                        <p:hsl h="0" s="12549" l="25098"/>
                                      </p:by>
                                    </p:animClr>
                                    <p:animClr clrSpc="hsl" dir="cw">
                                      <p:cBhvr>
                                        <p:cTn id="14" dur="500" fill="hold"/>
                                        <p:tgtEl>
                                          <p:spTgt spid="2"/>
                                        </p:tgtEl>
                                        <p:attrNameLst>
                                          <p:attrName>stroke.color</p:attrName>
                                        </p:attrNameLst>
                                      </p:cBhvr>
                                      <p:by>
                                        <p:hsl h="0" s="12549" l="25098"/>
                                      </p:by>
                                    </p:animClr>
                                    <p:set>
                                      <p:cBhvr>
                                        <p:cTn id="15"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a:t>L’année scolaire 2022-23 et inscriptions</a:t>
            </a:r>
          </a:p>
        </p:txBody>
      </p:sp>
      <p:sp>
        <p:nvSpPr>
          <p:cNvPr id="3" name="Espace réservé du contenu 2"/>
          <p:cNvSpPr>
            <a:spLocks noGrp="1"/>
          </p:cNvSpPr>
          <p:nvPr>
            <p:ph idx="1"/>
          </p:nvPr>
        </p:nvSpPr>
        <p:spPr/>
        <p:txBody>
          <a:bodyPr/>
          <a:lstStyle/>
          <a:p>
            <a:r>
              <a:rPr lang="fr-BE" dirty="0"/>
              <a:t>Nous ouvrons 5 classes de 1</a:t>
            </a:r>
            <a:r>
              <a:rPr lang="fr-BE" baseline="30000" dirty="0"/>
              <a:t>re</a:t>
            </a:r>
            <a:r>
              <a:rPr lang="fr-BE" dirty="0"/>
              <a:t>: deux classes d’immersion néerlandaise, deux classes: langue moderne I: néerlandais et une classe : langue moderne I : anglais</a:t>
            </a:r>
          </a:p>
          <a:p>
            <a:r>
              <a:rPr lang="fr-BE" dirty="0"/>
              <a:t>La période d’inscription en 1</a:t>
            </a:r>
            <a:r>
              <a:rPr lang="fr-BE" baseline="30000" dirty="0"/>
              <a:t>re</a:t>
            </a:r>
            <a:r>
              <a:rPr lang="fr-BE" dirty="0"/>
              <a:t> secondaire s’étale du 14 février au 11 mars 2022 : merci de vous inscrire en ligne via notre site internet (attention pas d’inscription pendant le congé de carnaval!). </a:t>
            </a:r>
          </a:p>
          <a:p>
            <a:r>
              <a:rPr lang="fr-BE" dirty="0"/>
              <a:t>Pour toutes les autres années, les inscriptions se prennent toute l’année scolaire avec un principe de liste d’attente.</a:t>
            </a:r>
          </a:p>
        </p:txBody>
      </p:sp>
    </p:spTree>
    <p:extLst>
      <p:ext uri="{BB962C8B-B14F-4D97-AF65-F5344CB8AC3E}">
        <p14:creationId xmlns:p14="http://schemas.microsoft.com/office/powerpoint/2010/main" val="60156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2. Horaires</a:t>
            </a:r>
          </a:p>
        </p:txBody>
      </p:sp>
      <p:sp>
        <p:nvSpPr>
          <p:cNvPr id="3" name="Espace réservé du contenu 2"/>
          <p:cNvSpPr>
            <a:spLocks noGrp="1"/>
          </p:cNvSpPr>
          <p:nvPr>
            <p:ph idx="1"/>
          </p:nvPr>
        </p:nvSpPr>
        <p:spPr/>
        <p:txBody>
          <a:bodyPr>
            <a:normAutofit lnSpcReduction="10000"/>
          </a:bodyPr>
          <a:lstStyle/>
          <a:p>
            <a:r>
              <a:rPr lang="fr-BE" dirty="0"/>
              <a:t>1</a:t>
            </a:r>
            <a:r>
              <a:rPr lang="fr-BE" baseline="30000" dirty="0"/>
              <a:t>er</a:t>
            </a:r>
            <a:r>
              <a:rPr lang="fr-BE" dirty="0"/>
              <a:t> bloc de cours : 8h40 à 10h10</a:t>
            </a:r>
          </a:p>
          <a:p>
            <a:r>
              <a:rPr lang="fr-BE" dirty="0"/>
              <a:t>Récréation : 10h10 à 10h25</a:t>
            </a:r>
          </a:p>
          <a:p>
            <a:r>
              <a:rPr lang="fr-BE" dirty="0"/>
              <a:t>2</a:t>
            </a:r>
            <a:r>
              <a:rPr lang="fr-BE" baseline="30000" dirty="0"/>
              <a:t>e</a:t>
            </a:r>
            <a:r>
              <a:rPr lang="fr-BE" dirty="0"/>
              <a:t> bloc de cours : 10h25 à 11h55</a:t>
            </a:r>
          </a:p>
          <a:p>
            <a:r>
              <a:rPr lang="fr-BE" dirty="0"/>
              <a:t>Temps de midi : 11h55 à 12h55</a:t>
            </a:r>
          </a:p>
          <a:p>
            <a:r>
              <a:rPr lang="fr-BE" dirty="0"/>
              <a:t>3</a:t>
            </a:r>
            <a:r>
              <a:rPr lang="fr-BE" baseline="30000" dirty="0"/>
              <a:t>e</a:t>
            </a:r>
            <a:r>
              <a:rPr lang="fr-BE" dirty="0"/>
              <a:t> bloc de cours: 12h55 à 14h25</a:t>
            </a:r>
          </a:p>
          <a:p>
            <a:r>
              <a:rPr lang="fr-BE" dirty="0"/>
              <a:t>Récréation : 14h25 à 14h40</a:t>
            </a:r>
          </a:p>
          <a:p>
            <a:r>
              <a:rPr lang="fr-BE" dirty="0"/>
              <a:t>4</a:t>
            </a:r>
            <a:r>
              <a:rPr lang="fr-BE" baseline="30000" dirty="0"/>
              <a:t>e</a:t>
            </a:r>
            <a:r>
              <a:rPr lang="fr-BE" dirty="0"/>
              <a:t> bloc de cours : 14h40 à 16h10</a:t>
            </a:r>
          </a:p>
          <a:p>
            <a:endParaRPr lang="fr-BE" dirty="0"/>
          </a:p>
          <a:p>
            <a:r>
              <a:rPr lang="fr-BE" b="1" dirty="0"/>
              <a:t>Le Collège est ouvert de 8h à 17h!</a:t>
            </a:r>
          </a:p>
        </p:txBody>
      </p:sp>
      <p:pic>
        <p:nvPicPr>
          <p:cNvPr id="4" name="Immagine 3" descr="image horaire.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8929" y="1690688"/>
            <a:ext cx="2514600" cy="2467451"/>
          </a:xfrm>
          <a:prstGeom prst="rect">
            <a:avLst/>
          </a:prstGeom>
        </p:spPr>
      </p:pic>
    </p:spTree>
    <p:extLst>
      <p:ext uri="{BB962C8B-B14F-4D97-AF65-F5344CB8AC3E}">
        <p14:creationId xmlns:p14="http://schemas.microsoft.com/office/powerpoint/2010/main" val="19110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5379" y="228599"/>
            <a:ext cx="10515600" cy="1325563"/>
          </a:xfrm>
        </p:spPr>
        <p:txBody>
          <a:bodyPr/>
          <a:lstStyle/>
          <a:p>
            <a:pPr algn="ctr"/>
            <a:r>
              <a:rPr lang="fr-BE" b="1" u="sng" dirty="0"/>
              <a:t>3. Grille horaire du 1</a:t>
            </a:r>
            <a:r>
              <a:rPr lang="fr-BE" b="1" u="sng" baseline="30000" dirty="0"/>
              <a:t>er</a:t>
            </a:r>
            <a:r>
              <a:rPr lang="fr-BE" b="1" u="sng" dirty="0"/>
              <a:t> degré</a:t>
            </a:r>
          </a:p>
        </p:txBody>
      </p:sp>
      <p:graphicFrame>
        <p:nvGraphicFramePr>
          <p:cNvPr id="5" name="Tableau 4"/>
          <p:cNvGraphicFramePr>
            <a:graphicFrameLocks noGrp="1"/>
          </p:cNvGraphicFramePr>
          <p:nvPr>
            <p:extLst>
              <p:ext uri="{D42A27DB-BD31-4B8C-83A1-F6EECF244321}">
                <p14:modId xmlns:p14="http://schemas.microsoft.com/office/powerpoint/2010/main" val="1324455123"/>
              </p:ext>
            </p:extLst>
          </p:nvPr>
        </p:nvGraphicFramePr>
        <p:xfrm>
          <a:off x="2374233" y="1411706"/>
          <a:ext cx="6977893" cy="4817395"/>
        </p:xfrm>
        <a:graphic>
          <a:graphicData uri="http://schemas.openxmlformats.org/drawingml/2006/table">
            <a:tbl>
              <a:tblPr/>
              <a:tblGrid>
                <a:gridCol w="5212108">
                  <a:extLst>
                    <a:ext uri="{9D8B030D-6E8A-4147-A177-3AD203B41FA5}">
                      <a16:colId xmlns:a16="http://schemas.microsoft.com/office/drawing/2014/main" val="20000"/>
                    </a:ext>
                  </a:extLst>
                </a:gridCol>
                <a:gridCol w="882653">
                  <a:extLst>
                    <a:ext uri="{9D8B030D-6E8A-4147-A177-3AD203B41FA5}">
                      <a16:colId xmlns:a16="http://schemas.microsoft.com/office/drawing/2014/main" val="20001"/>
                    </a:ext>
                  </a:extLst>
                </a:gridCol>
                <a:gridCol w="883132">
                  <a:extLst>
                    <a:ext uri="{9D8B030D-6E8A-4147-A177-3AD203B41FA5}">
                      <a16:colId xmlns:a16="http://schemas.microsoft.com/office/drawing/2014/main" val="20002"/>
                    </a:ext>
                  </a:extLst>
                </a:gridCol>
              </a:tblGrid>
              <a:tr h="807205">
                <a:tc>
                  <a:txBody>
                    <a:bodyPr/>
                    <a:lstStyle/>
                    <a:p>
                      <a:pPr algn="l" fontAlgn="t"/>
                      <a:r>
                        <a:rPr lang="fr-BE" sz="1300" dirty="0">
                          <a:effectLst/>
                        </a:rPr>
                        <a:t> </a:t>
                      </a: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fr-BE" sz="1300" b="1">
                          <a:effectLst/>
                        </a:rPr>
                        <a:t>1ère Commune</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fr-BE" sz="1300" b="1">
                          <a:effectLst/>
                        </a:rPr>
                        <a:t>2ème Commune</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2337">
                <a:tc>
                  <a:txBody>
                    <a:bodyPr/>
                    <a:lstStyle/>
                    <a:p>
                      <a:pPr algn="l" fontAlgn="t"/>
                      <a:r>
                        <a:rPr lang="fr-BE" sz="1300" b="1">
                          <a:effectLst/>
                        </a:rPr>
                        <a:t>I. FORMATION COMMUNE</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algn="l" fontAlgn="t"/>
                      <a:r>
                        <a:rPr lang="fr-BE" sz="1300" b="1">
                          <a:effectLst/>
                        </a:rPr>
                        <a:t>28h</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algn="l" fontAlgn="t"/>
                      <a:r>
                        <a:rPr lang="fr-BE" sz="1300" b="1">
                          <a:effectLst/>
                        </a:rPr>
                        <a:t>28h</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extLst>
                  <a:ext uri="{0D108BD9-81ED-4DB2-BD59-A6C34878D82A}">
                    <a16:rowId xmlns:a16="http://schemas.microsoft.com/office/drawing/2014/main" val="10001"/>
                  </a:ext>
                </a:extLst>
              </a:tr>
              <a:tr h="1980726">
                <a:tc>
                  <a:txBody>
                    <a:bodyPr/>
                    <a:lstStyle/>
                    <a:p>
                      <a:pPr algn="l" fontAlgn="t"/>
                      <a:r>
                        <a:rPr lang="fr-BE" sz="1300" dirty="0">
                          <a:effectLst/>
                        </a:rPr>
                        <a:t>Français</a:t>
                      </a:r>
                    </a:p>
                    <a:p>
                      <a:pPr algn="l" fontAlgn="t"/>
                      <a:r>
                        <a:rPr lang="fr-BE" sz="1300" dirty="0">
                          <a:effectLst/>
                        </a:rPr>
                        <a:t>Mathématiques</a:t>
                      </a:r>
                    </a:p>
                    <a:p>
                      <a:pPr algn="l" fontAlgn="t"/>
                      <a:r>
                        <a:rPr lang="fr-BE" sz="1300" dirty="0">
                          <a:effectLst/>
                        </a:rPr>
                        <a:t>Etude du milieu /</a:t>
                      </a:r>
                      <a:r>
                        <a:rPr lang="fr-BE" sz="1300" baseline="0" dirty="0">
                          <a:effectLst/>
                        </a:rPr>
                        <a:t> Milieu </a:t>
                      </a:r>
                      <a:r>
                        <a:rPr lang="fr-BE" sz="1300" baseline="0" dirty="0" err="1">
                          <a:effectLst/>
                        </a:rPr>
                        <a:t>studie</a:t>
                      </a:r>
                      <a:endParaRPr lang="fr-BE" sz="1300" dirty="0">
                        <a:effectLst/>
                      </a:endParaRPr>
                    </a:p>
                    <a:p>
                      <a:pPr algn="l" fontAlgn="t"/>
                      <a:r>
                        <a:rPr lang="fr-BE" sz="1300" dirty="0">
                          <a:effectLst/>
                        </a:rPr>
                        <a:t>Langue Moderne I : Néerlandais / Anglais</a:t>
                      </a:r>
                    </a:p>
                    <a:p>
                      <a:pPr algn="l" fontAlgn="t"/>
                      <a:r>
                        <a:rPr lang="fr-BE" sz="1300" dirty="0">
                          <a:effectLst/>
                        </a:rPr>
                        <a:t>Sciences</a:t>
                      </a:r>
                    </a:p>
                    <a:p>
                      <a:pPr algn="l" fontAlgn="t"/>
                      <a:r>
                        <a:rPr lang="fr-BE" sz="1300" dirty="0">
                          <a:effectLst/>
                        </a:rPr>
                        <a:t>Education par la technologie</a:t>
                      </a:r>
                    </a:p>
                    <a:p>
                      <a:pPr algn="l" fontAlgn="t"/>
                      <a:r>
                        <a:rPr lang="fr-BE" sz="1300" dirty="0">
                          <a:effectLst/>
                        </a:rPr>
                        <a:t>Education musicale</a:t>
                      </a:r>
                    </a:p>
                    <a:p>
                      <a:pPr algn="l" fontAlgn="t"/>
                      <a:r>
                        <a:rPr lang="fr-BE" sz="1300" dirty="0">
                          <a:effectLst/>
                        </a:rPr>
                        <a:t>Education Artistique</a:t>
                      </a:r>
                    </a:p>
                    <a:p>
                      <a:pPr algn="l" fontAlgn="t"/>
                      <a:r>
                        <a:rPr lang="fr-BE" sz="1300" dirty="0">
                          <a:effectLst/>
                        </a:rPr>
                        <a:t> Religion catholique/Philosophie + CPC</a:t>
                      </a:r>
                    </a:p>
                    <a:p>
                      <a:pPr algn="l" fontAlgn="t"/>
                      <a:r>
                        <a:rPr lang="fr-BE" sz="1300" dirty="0">
                          <a:effectLst/>
                        </a:rPr>
                        <a:t>Education physique filles / garçons</a:t>
                      </a: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pt-BR" sz="1300">
                          <a:effectLst/>
                        </a:rPr>
                        <a:t>6h</a:t>
                      </a:r>
                    </a:p>
                    <a:p>
                      <a:pPr algn="l" fontAlgn="t"/>
                      <a:r>
                        <a:rPr lang="pt-BR" sz="1300">
                          <a:effectLst/>
                        </a:rPr>
                        <a:t>4h</a:t>
                      </a:r>
                    </a:p>
                    <a:p>
                      <a:pPr algn="l" fontAlgn="t"/>
                      <a:r>
                        <a:rPr lang="pt-BR" sz="1300">
                          <a:effectLst/>
                        </a:rPr>
                        <a:t>4h</a:t>
                      </a:r>
                    </a:p>
                    <a:p>
                      <a:pPr algn="l" fontAlgn="t"/>
                      <a:r>
                        <a:rPr lang="pt-BR" sz="1300">
                          <a:effectLst/>
                        </a:rPr>
                        <a:t>4h</a:t>
                      </a:r>
                    </a:p>
                    <a:p>
                      <a:pPr algn="l" fontAlgn="t"/>
                      <a:r>
                        <a:rPr lang="pt-BR" sz="1300">
                          <a:effectLst/>
                        </a:rPr>
                        <a:t>3h</a:t>
                      </a:r>
                    </a:p>
                    <a:p>
                      <a:pPr algn="l" fontAlgn="t"/>
                      <a:r>
                        <a:rPr lang="pt-BR" sz="1300">
                          <a:effectLst/>
                        </a:rPr>
                        <a:t>1h</a:t>
                      </a:r>
                    </a:p>
                    <a:p>
                      <a:pPr algn="l" fontAlgn="t"/>
                      <a:r>
                        <a:rPr lang="pt-BR" sz="1300">
                          <a:effectLst/>
                        </a:rPr>
                        <a:t>/</a:t>
                      </a:r>
                    </a:p>
                    <a:p>
                      <a:pPr algn="l" fontAlgn="t"/>
                      <a:r>
                        <a:rPr lang="pt-BR" sz="1300">
                          <a:effectLst/>
                        </a:rPr>
                        <a:t>1h</a:t>
                      </a:r>
                    </a:p>
                    <a:p>
                      <a:pPr algn="l" fontAlgn="t"/>
                      <a:r>
                        <a:rPr lang="pt-BR" sz="1300">
                          <a:effectLst/>
                        </a:rPr>
                        <a:t>2h</a:t>
                      </a:r>
                    </a:p>
                    <a:p>
                      <a:pPr algn="l" fontAlgn="t"/>
                      <a:r>
                        <a:rPr lang="pt-BR" sz="1300">
                          <a:effectLst/>
                        </a:rPr>
                        <a:t>3h</a:t>
                      </a: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pt-BR" sz="1300">
                          <a:effectLst/>
                        </a:rPr>
                        <a:t>5h</a:t>
                      </a:r>
                    </a:p>
                    <a:p>
                      <a:pPr algn="l" fontAlgn="t"/>
                      <a:r>
                        <a:rPr lang="pt-BR" sz="1300">
                          <a:effectLst/>
                        </a:rPr>
                        <a:t>5h</a:t>
                      </a:r>
                    </a:p>
                    <a:p>
                      <a:pPr algn="l" fontAlgn="t"/>
                      <a:r>
                        <a:rPr lang="pt-BR" sz="1300">
                          <a:effectLst/>
                        </a:rPr>
                        <a:t>4h</a:t>
                      </a:r>
                    </a:p>
                    <a:p>
                      <a:pPr algn="l" fontAlgn="t"/>
                      <a:r>
                        <a:rPr lang="pt-BR" sz="1300">
                          <a:effectLst/>
                        </a:rPr>
                        <a:t>4h</a:t>
                      </a:r>
                    </a:p>
                    <a:p>
                      <a:pPr algn="l" fontAlgn="t"/>
                      <a:r>
                        <a:rPr lang="pt-BR" sz="1300">
                          <a:effectLst/>
                        </a:rPr>
                        <a:t>3h</a:t>
                      </a:r>
                    </a:p>
                    <a:p>
                      <a:pPr algn="l" fontAlgn="t"/>
                      <a:r>
                        <a:rPr lang="pt-BR" sz="1300">
                          <a:effectLst/>
                        </a:rPr>
                        <a:t>1h</a:t>
                      </a:r>
                    </a:p>
                    <a:p>
                      <a:pPr algn="l" fontAlgn="t"/>
                      <a:r>
                        <a:rPr lang="pt-BR" sz="1300">
                          <a:effectLst/>
                        </a:rPr>
                        <a:t>1h</a:t>
                      </a:r>
                    </a:p>
                    <a:p>
                      <a:pPr algn="l" fontAlgn="t"/>
                      <a:r>
                        <a:rPr lang="pt-BR" sz="1300">
                          <a:effectLst/>
                        </a:rPr>
                        <a:t>/</a:t>
                      </a:r>
                    </a:p>
                    <a:p>
                      <a:pPr algn="l" fontAlgn="t"/>
                      <a:r>
                        <a:rPr lang="pt-BR" sz="1300">
                          <a:effectLst/>
                        </a:rPr>
                        <a:t>2h</a:t>
                      </a:r>
                    </a:p>
                    <a:p>
                      <a:pPr algn="l" fontAlgn="t"/>
                      <a:r>
                        <a:rPr lang="pt-BR" sz="1300">
                          <a:effectLst/>
                        </a:rPr>
                        <a:t>3h</a:t>
                      </a: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2337">
                <a:tc>
                  <a:txBody>
                    <a:bodyPr/>
                    <a:lstStyle/>
                    <a:p>
                      <a:pPr algn="l" fontAlgn="t"/>
                      <a:r>
                        <a:rPr lang="fr-BE" sz="1300" b="1">
                          <a:effectLst/>
                        </a:rPr>
                        <a:t>II. ACTIVITES COMPLEMENTAIRES</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algn="l" fontAlgn="t"/>
                      <a:r>
                        <a:rPr lang="fr-BE" sz="1300" b="1">
                          <a:effectLst/>
                        </a:rPr>
                        <a:t>4h</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algn="l" fontAlgn="t"/>
                      <a:r>
                        <a:rPr lang="fr-BE" sz="1300" b="1">
                          <a:effectLst/>
                        </a:rPr>
                        <a:t>4h</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extLst>
                  <a:ext uri="{0D108BD9-81ED-4DB2-BD59-A6C34878D82A}">
                    <a16:rowId xmlns:a16="http://schemas.microsoft.com/office/drawing/2014/main" val="10003"/>
                  </a:ext>
                </a:extLst>
              </a:tr>
              <a:tr h="1208109">
                <a:tc>
                  <a:txBody>
                    <a:bodyPr/>
                    <a:lstStyle/>
                    <a:p>
                      <a:pPr algn="l" fontAlgn="t"/>
                      <a:r>
                        <a:rPr lang="fr-BE" sz="1300" dirty="0">
                          <a:effectLst/>
                        </a:rPr>
                        <a:t>Titulariat</a:t>
                      </a:r>
                    </a:p>
                    <a:p>
                      <a:pPr algn="l" fontAlgn="t"/>
                      <a:r>
                        <a:rPr lang="fr-BE" sz="1300" dirty="0">
                          <a:effectLst/>
                        </a:rPr>
                        <a:t>Latin</a:t>
                      </a:r>
                    </a:p>
                    <a:p>
                      <a:pPr algn="l" fontAlgn="t"/>
                      <a:r>
                        <a:rPr lang="fr-BE" sz="1300" dirty="0">
                          <a:effectLst/>
                        </a:rPr>
                        <a:t>AC Néerlandais ou AC anglais</a:t>
                      </a:r>
                    </a:p>
                    <a:p>
                      <a:pPr algn="l" fontAlgn="t"/>
                      <a:r>
                        <a:rPr lang="fr-BE" sz="1300" dirty="0">
                          <a:effectLst/>
                        </a:rPr>
                        <a:t>Atelier français</a:t>
                      </a:r>
                    </a:p>
                    <a:p>
                      <a:pPr algn="l" fontAlgn="t"/>
                      <a:r>
                        <a:rPr lang="fr-BE" sz="1300" dirty="0">
                          <a:effectLst/>
                        </a:rPr>
                        <a:t>Latin / informatique (au choix)</a:t>
                      </a:r>
                    </a:p>
                    <a:p>
                      <a:pPr algn="l" fontAlgn="t"/>
                      <a:r>
                        <a:rPr lang="fr-BE" sz="1300" dirty="0">
                          <a:effectLst/>
                        </a:rPr>
                        <a:t>AC Sciences</a:t>
                      </a: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fr-BE" sz="1300" dirty="0">
                          <a:effectLst/>
                        </a:rPr>
                        <a:t>/</a:t>
                      </a:r>
                    </a:p>
                    <a:p>
                      <a:pPr algn="l" fontAlgn="t"/>
                      <a:r>
                        <a:rPr lang="fr-BE" sz="1300" dirty="0">
                          <a:effectLst/>
                        </a:rPr>
                        <a:t>2h</a:t>
                      </a:r>
                    </a:p>
                    <a:p>
                      <a:pPr algn="l" fontAlgn="t"/>
                      <a:r>
                        <a:rPr lang="fr-BE" sz="1300" dirty="0">
                          <a:effectLst/>
                        </a:rPr>
                        <a:t>2h</a:t>
                      </a:r>
                    </a:p>
                    <a:p>
                      <a:pPr algn="l" fontAlgn="t"/>
                      <a:r>
                        <a:rPr lang="fr-BE" sz="1300" dirty="0">
                          <a:effectLst/>
                        </a:rPr>
                        <a:t>/</a:t>
                      </a:r>
                    </a:p>
                    <a:p>
                      <a:pPr algn="l" fontAlgn="t"/>
                      <a:r>
                        <a:rPr lang="fr-BE" sz="1300" dirty="0">
                          <a:effectLst/>
                        </a:rPr>
                        <a:t>/</a:t>
                      </a:r>
                    </a:p>
                    <a:p>
                      <a:pPr algn="l" fontAlgn="t"/>
                      <a:r>
                        <a:rPr lang="fr-BE" sz="1300" dirty="0">
                          <a:effectLst/>
                        </a:rPr>
                        <a:t>/</a:t>
                      </a: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fr-BE" sz="1300">
                          <a:effectLst/>
                        </a:rPr>
                        <a:t>/</a:t>
                      </a:r>
                    </a:p>
                    <a:p>
                      <a:pPr algn="l" fontAlgn="t"/>
                      <a:r>
                        <a:rPr lang="fr-BE" sz="1300">
                          <a:effectLst/>
                        </a:rPr>
                        <a:t>/</a:t>
                      </a:r>
                    </a:p>
                    <a:p>
                      <a:pPr algn="l" fontAlgn="t"/>
                      <a:r>
                        <a:rPr lang="fr-BE" sz="1300">
                          <a:effectLst/>
                        </a:rPr>
                        <a:t>/</a:t>
                      </a:r>
                    </a:p>
                    <a:p>
                      <a:pPr algn="l" fontAlgn="t"/>
                      <a:r>
                        <a:rPr lang="fr-BE" sz="1300">
                          <a:effectLst/>
                        </a:rPr>
                        <a:t>1h</a:t>
                      </a:r>
                    </a:p>
                    <a:p>
                      <a:pPr algn="l" fontAlgn="t"/>
                      <a:r>
                        <a:rPr lang="fr-BE" sz="1300">
                          <a:effectLst/>
                        </a:rPr>
                        <a:t>2h</a:t>
                      </a:r>
                    </a:p>
                    <a:p>
                      <a:pPr algn="l" fontAlgn="t"/>
                      <a:r>
                        <a:rPr lang="fr-BE" sz="1300">
                          <a:effectLst/>
                        </a:rPr>
                        <a:t>1h</a:t>
                      </a: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2337">
                <a:tc>
                  <a:txBody>
                    <a:bodyPr/>
                    <a:lstStyle/>
                    <a:p>
                      <a:pPr algn="l" fontAlgn="t"/>
                      <a:r>
                        <a:rPr lang="fr-BE" sz="1300" b="1" dirty="0">
                          <a:effectLst/>
                        </a:rPr>
                        <a:t>TOTAL</a:t>
                      </a:r>
                      <a:endParaRPr lang="fr-BE" sz="1300" dirty="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algn="l" fontAlgn="t"/>
                      <a:r>
                        <a:rPr lang="fr-BE" sz="1300" b="1">
                          <a:effectLst/>
                        </a:rPr>
                        <a:t>32h</a:t>
                      </a:r>
                      <a:endParaRPr lang="fr-BE" sz="130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tc>
                  <a:txBody>
                    <a:bodyPr/>
                    <a:lstStyle/>
                    <a:p>
                      <a:pPr algn="l" fontAlgn="t"/>
                      <a:r>
                        <a:rPr lang="fr-BE" sz="1300" b="1" dirty="0">
                          <a:effectLst/>
                        </a:rPr>
                        <a:t>32h</a:t>
                      </a:r>
                      <a:endParaRPr lang="fr-BE" sz="1300" dirty="0">
                        <a:effectLst/>
                      </a:endParaRPr>
                    </a:p>
                  </a:txBody>
                  <a:tcPr marL="24591" marR="24591" marT="24591" marB="2459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FF"/>
                    </a:solidFill>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0" y="90100"/>
            <a:ext cx="9617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8" name="Espace réservé du contenu 7"/>
          <p:cNvSpPr>
            <a:spLocks noGrp="1"/>
          </p:cNvSpPr>
          <p:nvPr>
            <p:ph idx="1"/>
          </p:nvPr>
        </p:nvSpPr>
        <p:spPr>
          <a:xfrm flipV="1">
            <a:off x="838200" y="6176963"/>
            <a:ext cx="10515600" cy="52138"/>
          </a:xfrm>
        </p:spPr>
        <p:txBody>
          <a:bodyPr>
            <a:normAutofit fontScale="25000" lnSpcReduction="20000"/>
          </a:bodyPr>
          <a:lstStyle/>
          <a:p>
            <a:endParaRPr lang="fr-BE"/>
          </a:p>
        </p:txBody>
      </p:sp>
    </p:spTree>
    <p:extLst>
      <p:ext uri="{BB962C8B-B14F-4D97-AF65-F5344CB8AC3E}">
        <p14:creationId xmlns:p14="http://schemas.microsoft.com/office/powerpoint/2010/main" val="1148659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4. Les options au Collège da Vinci</a:t>
            </a:r>
          </a:p>
        </p:txBody>
      </p:sp>
      <p:sp>
        <p:nvSpPr>
          <p:cNvPr id="3" name="Espace réservé du contenu 2"/>
          <p:cNvSpPr>
            <a:spLocks noGrp="1"/>
          </p:cNvSpPr>
          <p:nvPr>
            <p:ph idx="1"/>
          </p:nvPr>
        </p:nvSpPr>
        <p:spPr/>
        <p:txBody>
          <a:bodyPr/>
          <a:lstStyle/>
          <a:p>
            <a:pPr marL="0" indent="0" algn="ctr">
              <a:buNone/>
            </a:pPr>
            <a:r>
              <a:rPr lang="fr-BE" dirty="0"/>
              <a:t>Des options inédites, toujours dans l’enseignement général!</a:t>
            </a:r>
          </a:p>
          <a:p>
            <a:pPr marL="0" indent="0" algn="ctr">
              <a:buNone/>
            </a:pPr>
            <a:endParaRPr lang="fr-BE" dirty="0"/>
          </a:p>
          <a:p>
            <a:r>
              <a:rPr lang="fr-BE" dirty="0"/>
              <a:t>Langues anciennes et modernes</a:t>
            </a:r>
          </a:p>
          <a:p>
            <a:r>
              <a:rPr lang="fr-BE" dirty="0"/>
              <a:t>Latin/sciences</a:t>
            </a:r>
          </a:p>
          <a:p>
            <a:r>
              <a:rPr lang="fr-BE" dirty="0"/>
              <a:t>Sciences/math</a:t>
            </a:r>
          </a:p>
          <a:p>
            <a:r>
              <a:rPr lang="fr-BE" dirty="0"/>
              <a:t>Sports/sciences</a:t>
            </a:r>
          </a:p>
          <a:p>
            <a:r>
              <a:rPr lang="fr-BE" dirty="0"/>
              <a:t>Arts</a:t>
            </a:r>
          </a:p>
        </p:txBody>
      </p:sp>
    </p:spTree>
    <p:extLst>
      <p:ext uri="{BB962C8B-B14F-4D97-AF65-F5344CB8AC3E}">
        <p14:creationId xmlns:p14="http://schemas.microsoft.com/office/powerpoint/2010/main" val="1351585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5. Les locaux</a:t>
            </a:r>
          </a:p>
        </p:txBody>
      </p:sp>
      <p:sp>
        <p:nvSpPr>
          <p:cNvPr id="3" name="Espace réservé du contenu 2"/>
          <p:cNvSpPr>
            <a:spLocks noGrp="1"/>
          </p:cNvSpPr>
          <p:nvPr>
            <p:ph idx="1"/>
          </p:nvPr>
        </p:nvSpPr>
        <p:spPr/>
        <p:txBody>
          <a:bodyPr/>
          <a:lstStyle/>
          <a:p>
            <a:r>
              <a:rPr lang="fr-BE" dirty="0"/>
              <a:t>Au Collège da Vinci, les élèves se déplacent et se dirigent vers leur local en toute autonomie!</a:t>
            </a:r>
          </a:p>
          <a:p>
            <a:r>
              <a:rPr lang="fr-BE" dirty="0"/>
              <a:t>Les locaux sont représentés selon 3 principes: un numéro, un nom porteur de sens et une image</a:t>
            </a:r>
          </a:p>
          <a:p>
            <a:r>
              <a:rPr lang="fr-BE" dirty="0"/>
              <a:t>Les locaux ont pris depuis cette année scolaire l’identité d’un personnage célèbre; personnage en rapport avec la matière enseignée dans le local.</a:t>
            </a:r>
          </a:p>
          <a:p>
            <a:r>
              <a:rPr lang="fr-BE" dirty="0"/>
              <a:t>Les cours d’éducation physique se donnent au centre sportif de Perwez</a:t>
            </a:r>
          </a:p>
        </p:txBody>
      </p:sp>
    </p:spTree>
    <p:extLst>
      <p:ext uri="{BB962C8B-B14F-4D97-AF65-F5344CB8AC3E}">
        <p14:creationId xmlns:p14="http://schemas.microsoft.com/office/powerpoint/2010/main" val="200199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6. Les repas et les temps de midi</a:t>
            </a:r>
          </a:p>
        </p:txBody>
      </p:sp>
      <p:sp>
        <p:nvSpPr>
          <p:cNvPr id="3" name="Espace réservé du contenu 2"/>
          <p:cNvSpPr>
            <a:spLocks noGrp="1"/>
          </p:cNvSpPr>
          <p:nvPr>
            <p:ph idx="1"/>
          </p:nvPr>
        </p:nvSpPr>
        <p:spPr/>
        <p:txBody>
          <a:bodyPr/>
          <a:lstStyle/>
          <a:p>
            <a:r>
              <a:rPr lang="fr-BE" dirty="0"/>
              <a:t>Le Collège offre un service « sandwich » pour ceux qui le souhaitent : les commandes se prennent le vendredi matin pour toute la semaine suivante</a:t>
            </a:r>
          </a:p>
          <a:p>
            <a:r>
              <a:rPr lang="fr-BE" dirty="0"/>
              <a:t>Les élèves sont autorisés à sortir sur le temps de midi, sur autorisation parentale, à partir de la 3</a:t>
            </a:r>
            <a:r>
              <a:rPr lang="fr-BE" baseline="30000" dirty="0"/>
              <a:t>e</a:t>
            </a:r>
            <a:r>
              <a:rPr lang="fr-BE" dirty="0"/>
              <a:t> secondaire</a:t>
            </a:r>
          </a:p>
          <a:p>
            <a:endParaRPr lang="fr-BE" dirty="0"/>
          </a:p>
        </p:txBody>
      </p:sp>
      <p:sp>
        <p:nvSpPr>
          <p:cNvPr id="6" name="AutoShape 2" descr="Image result for sandwich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7" name="AutoShape 4" descr="Image result for sandwich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30" name="Picture 6" descr="Image result for sandwich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251158"/>
            <a:ext cx="3737811" cy="2277979"/>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3" descr="image sortie 3e .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79862" y="4058653"/>
            <a:ext cx="3164756" cy="2638914"/>
          </a:xfrm>
          <a:prstGeom prst="rect">
            <a:avLst/>
          </a:prstGeom>
        </p:spPr>
      </p:pic>
    </p:spTree>
    <p:extLst>
      <p:ext uri="{BB962C8B-B14F-4D97-AF65-F5344CB8AC3E}">
        <p14:creationId xmlns:p14="http://schemas.microsoft.com/office/powerpoint/2010/main" val="1870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7. Etude surveillée</a:t>
            </a:r>
          </a:p>
        </p:txBody>
      </p:sp>
      <p:sp>
        <p:nvSpPr>
          <p:cNvPr id="3" name="Espace réservé du contenu 2"/>
          <p:cNvSpPr>
            <a:spLocks noGrp="1"/>
          </p:cNvSpPr>
          <p:nvPr>
            <p:ph idx="1"/>
          </p:nvPr>
        </p:nvSpPr>
        <p:spPr/>
        <p:txBody>
          <a:bodyPr/>
          <a:lstStyle/>
          <a:p>
            <a:r>
              <a:rPr lang="fr-BE" dirty="0"/>
              <a:t>Une étude surveillée par les éducateurs est organisée les lundis, mardis et jeudis jusque 17h, et les mercredis jusque 13h.</a:t>
            </a:r>
          </a:p>
          <a:p>
            <a:r>
              <a:rPr lang="fr-BE" dirty="0"/>
              <a:t>Une étude est également organisée pendant les examens</a:t>
            </a:r>
          </a:p>
          <a:p>
            <a:r>
              <a:rPr lang="fr-BE" dirty="0"/>
              <a:t>Pendant la période d’examens de décembre et de juin, nous participons au projet « délibère-toi »</a:t>
            </a:r>
          </a:p>
          <a:p>
            <a:endParaRPr lang="fr-BE" dirty="0"/>
          </a:p>
        </p:txBody>
      </p:sp>
      <p:pic>
        <p:nvPicPr>
          <p:cNvPr id="4" name="Segnaposto contenuto 3" descr="image etude.jpg"/>
          <p:cNvPicPr>
            <a:picLocks noChangeAspect="1"/>
          </p:cNvPicPr>
          <p:nvPr/>
        </p:nvPicPr>
        <p:blipFill>
          <a:blip r:embed="rId2" cstate="print">
            <a:extLst>
              <a:ext uri="{28A0092B-C50C-407E-A947-70E740481C1C}">
                <a14:useLocalDpi xmlns:a14="http://schemas.microsoft.com/office/drawing/2010/main" val="0"/>
              </a:ext>
            </a:extLst>
          </a:blip>
          <a:srcRect t="4919" b="4919"/>
          <a:stretch>
            <a:fillRect/>
          </a:stretch>
        </p:blipFill>
        <p:spPr>
          <a:xfrm>
            <a:off x="6817895" y="4001294"/>
            <a:ext cx="4009292" cy="2621939"/>
          </a:xfrm>
          <a:prstGeom prst="rect">
            <a:avLst/>
          </a:prstGeom>
        </p:spPr>
      </p:pic>
    </p:spTree>
    <p:extLst>
      <p:ext uri="{BB962C8B-B14F-4D97-AF65-F5344CB8AC3E}">
        <p14:creationId xmlns:p14="http://schemas.microsoft.com/office/powerpoint/2010/main" val="2004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8. Les activités au Collège da Vinci</a:t>
            </a:r>
          </a:p>
        </p:txBody>
      </p:sp>
      <p:sp>
        <p:nvSpPr>
          <p:cNvPr id="3" name="Espace réservé du contenu 2"/>
          <p:cNvSpPr>
            <a:spLocks noGrp="1"/>
          </p:cNvSpPr>
          <p:nvPr>
            <p:ph idx="1"/>
          </p:nvPr>
        </p:nvSpPr>
        <p:spPr/>
        <p:txBody>
          <a:bodyPr/>
          <a:lstStyle/>
          <a:p>
            <a:r>
              <a:rPr lang="fr-BE" dirty="0"/>
              <a:t>Echanges linguistiques</a:t>
            </a:r>
          </a:p>
          <a:p>
            <a:r>
              <a:rPr lang="fr-BE" dirty="0"/>
              <a:t>Les talents da Vinci</a:t>
            </a:r>
          </a:p>
          <a:p>
            <a:endParaRPr lang="fr-BE" dirty="0"/>
          </a:p>
        </p:txBody>
      </p:sp>
      <p:pic>
        <p:nvPicPr>
          <p:cNvPr id="4" name="Immagine 3" descr="image gan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30010">
            <a:off x="645640" y="3230589"/>
            <a:ext cx="3612280" cy="3069628"/>
          </a:xfrm>
          <a:prstGeom prst="rect">
            <a:avLst/>
          </a:prstGeom>
        </p:spPr>
      </p:pic>
      <p:pic>
        <p:nvPicPr>
          <p:cNvPr id="5" name="Immagine 5" descr="image talents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200" y="2172502"/>
            <a:ext cx="2198077" cy="2198077"/>
          </a:xfrm>
          <a:prstGeom prst="rect">
            <a:avLst/>
          </a:prstGeom>
        </p:spPr>
      </p:pic>
      <p:pic>
        <p:nvPicPr>
          <p:cNvPr id="6" name="Immagine 4" descr="image talen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62423">
            <a:off x="5844946" y="2551393"/>
            <a:ext cx="2139462" cy="2139462"/>
          </a:xfrm>
          <a:prstGeom prst="rect">
            <a:avLst/>
          </a:prstGeom>
        </p:spPr>
      </p:pic>
      <p:pic>
        <p:nvPicPr>
          <p:cNvPr id="7" name="Immagine 6" descr="image talen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910" y="4332233"/>
            <a:ext cx="2159000" cy="2159000"/>
          </a:xfrm>
          <a:prstGeom prst="rect">
            <a:avLst/>
          </a:prstGeom>
        </p:spPr>
      </p:pic>
    </p:spTree>
    <p:extLst>
      <p:ext uri="{BB962C8B-B14F-4D97-AF65-F5344CB8AC3E}">
        <p14:creationId xmlns:p14="http://schemas.microsoft.com/office/powerpoint/2010/main" val="9173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 mais aussi…</a:t>
            </a:r>
          </a:p>
        </p:txBody>
      </p:sp>
      <p:sp>
        <p:nvSpPr>
          <p:cNvPr id="3" name="Espace réservé du contenu 2"/>
          <p:cNvSpPr>
            <a:spLocks noGrp="1"/>
          </p:cNvSpPr>
          <p:nvPr>
            <p:ph idx="1"/>
          </p:nvPr>
        </p:nvSpPr>
        <p:spPr/>
        <p:txBody>
          <a:bodyPr>
            <a:normAutofit lnSpcReduction="10000"/>
          </a:bodyPr>
          <a:lstStyle/>
          <a:p>
            <a:r>
              <a:rPr lang="fr-BE" dirty="0"/>
              <a:t>Les agoras des élèves</a:t>
            </a:r>
          </a:p>
          <a:p>
            <a:r>
              <a:rPr lang="fr-BE" dirty="0"/>
              <a:t>Les voyages: Ardennes, Amsterdam, Paris, Bruges, Prague…</a:t>
            </a:r>
          </a:p>
          <a:p>
            <a:r>
              <a:rPr lang="fr-BE" dirty="0"/>
              <a:t>Les excursions: </a:t>
            </a:r>
            <a:r>
              <a:rPr lang="fr-BE" dirty="0" err="1"/>
              <a:t>Pairi</a:t>
            </a:r>
            <a:r>
              <a:rPr lang="fr-BE" dirty="0"/>
              <a:t> </a:t>
            </a:r>
            <a:r>
              <a:rPr lang="fr-BE" dirty="0" err="1"/>
              <a:t>Daiza</a:t>
            </a:r>
            <a:r>
              <a:rPr lang="fr-BE" dirty="0"/>
              <a:t>, Bruxelles, Louvain-la-Neuve, </a:t>
            </a:r>
            <a:r>
              <a:rPr lang="fr-BE" dirty="0" err="1"/>
              <a:t>Mariemont</a:t>
            </a:r>
            <a:r>
              <a:rPr lang="fr-BE" dirty="0"/>
              <a:t>…</a:t>
            </a:r>
          </a:p>
          <a:p>
            <a:r>
              <a:rPr lang="fr-BE" dirty="0"/>
              <a:t>Les visites d’expositions d’art, Pompéi, Magritte…</a:t>
            </a:r>
          </a:p>
          <a:p>
            <a:r>
              <a:rPr lang="fr-BE" dirty="0"/>
              <a:t>Les abonnements au théâtre et matchs d’impro</a:t>
            </a:r>
          </a:p>
          <a:p>
            <a:r>
              <a:rPr lang="fr-BE" dirty="0"/>
              <a:t>Les midis des métiers</a:t>
            </a:r>
          </a:p>
          <a:p>
            <a:r>
              <a:rPr lang="fr-BE" dirty="0"/>
              <a:t>Les projets: école numérique, EKLA, l’Odyssée de l’objet…</a:t>
            </a:r>
          </a:p>
          <a:p>
            <a:r>
              <a:rPr lang="fr-BE" dirty="0"/>
              <a:t>Le festival « Alors, on pense?! »</a:t>
            </a:r>
          </a:p>
          <a:p>
            <a:r>
              <a:rPr lang="fr-BE" dirty="0"/>
              <a:t>Les actions …</a:t>
            </a:r>
          </a:p>
          <a:p>
            <a:endParaRPr lang="fr-BE" dirty="0"/>
          </a:p>
        </p:txBody>
      </p:sp>
    </p:spTree>
    <p:extLst>
      <p:ext uri="{BB962C8B-B14F-4D97-AF65-F5344CB8AC3E}">
        <p14:creationId xmlns:p14="http://schemas.microsoft.com/office/powerpoint/2010/main" val="2088526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1. Projet pédagogique du Collège da Vinci :les Intelligences Multiples</a:t>
            </a:r>
          </a:p>
        </p:txBody>
      </p:sp>
      <p:pic>
        <p:nvPicPr>
          <p:cNvPr id="3074" name="Picture 2" descr="Image result for pÃ©dagogie active imag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00815" y="1825625"/>
            <a:ext cx="779037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745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9. Une équipe…une force!</a:t>
            </a:r>
          </a:p>
        </p:txBody>
      </p:sp>
      <p:pic>
        <p:nvPicPr>
          <p:cNvPr id="2050" name="Picture 2" descr="RÃ©sultat de recherche d'images pour &quot;professeur image&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7977" y="1690688"/>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Ã©sultat de recherche d'images pour &quot;professeur imag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764" y="2320032"/>
            <a:ext cx="5978236" cy="423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08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10. Les parkings</a:t>
            </a:r>
          </a:p>
        </p:txBody>
      </p:sp>
      <p:pic>
        <p:nvPicPr>
          <p:cNvPr id="4" name="Immagine 7" descr="image da vinci parking.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310" y="1553369"/>
            <a:ext cx="2857500" cy="1600200"/>
          </a:xfrm>
          <a:prstGeom prst="rect">
            <a:avLst/>
          </a:prstGeom>
        </p:spPr>
      </p:pic>
      <p:cxnSp>
        <p:nvCxnSpPr>
          <p:cNvPr id="5" name="Connettore 1 10"/>
          <p:cNvCxnSpPr/>
          <p:nvPr/>
        </p:nvCxnSpPr>
        <p:spPr>
          <a:xfrm flipH="1">
            <a:off x="1358360" y="765847"/>
            <a:ext cx="2565400" cy="2827215"/>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Connettore 1 9"/>
          <p:cNvCxnSpPr/>
          <p:nvPr/>
        </p:nvCxnSpPr>
        <p:spPr>
          <a:xfrm>
            <a:off x="1064229" y="853892"/>
            <a:ext cx="2725615" cy="2999153"/>
          </a:xfrm>
          <a:prstGeom prst="line">
            <a:avLst/>
          </a:prstGeom>
        </p:spPr>
        <p:style>
          <a:lnRef idx="3">
            <a:schemeClr val="accent1"/>
          </a:lnRef>
          <a:fillRef idx="0">
            <a:schemeClr val="accent1"/>
          </a:fillRef>
          <a:effectRef idx="2">
            <a:schemeClr val="accent1"/>
          </a:effectRef>
          <a:fontRef idx="minor">
            <a:schemeClr val="tx1"/>
          </a:fontRef>
        </p:style>
      </p:cxnSp>
      <p:pic>
        <p:nvPicPr>
          <p:cNvPr id="7" name="Image 2"/>
          <p:cNvPicPr>
            <a:picLocks noChangeAspect="1"/>
          </p:cNvPicPr>
          <p:nvPr/>
        </p:nvPicPr>
        <p:blipFill>
          <a:blip r:embed="rId3" cstate="print">
            <a:extLst>
              <a:ext uri="{28A0092B-C50C-407E-A947-70E740481C1C}">
                <a14:useLocalDpi xmlns:a14="http://schemas.microsoft.com/office/drawing/2010/main" val="0"/>
              </a:ext>
            </a:extLst>
          </a:blip>
          <a:srcRect t="691" b="691"/>
          <a:stretch>
            <a:fillRect/>
          </a:stretch>
        </p:blipFill>
        <p:spPr>
          <a:xfrm>
            <a:off x="670170" y="4146062"/>
            <a:ext cx="3677138" cy="2180492"/>
          </a:xfrm>
          <a:prstGeom prst="rect">
            <a:avLst/>
          </a:prstGeom>
        </p:spPr>
      </p:pic>
      <p:pic>
        <p:nvPicPr>
          <p:cNvPr id="8"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1897" y="3936623"/>
            <a:ext cx="3753907" cy="2599370"/>
          </a:xfrm>
          <a:prstGeom prst="rect">
            <a:avLst/>
          </a:prstGeom>
        </p:spPr>
      </p:pic>
      <p:pic>
        <p:nvPicPr>
          <p:cNvPr id="1026" name="Picture 2" descr="RÃ©sultat de recherche d'images pour &quot;vÃ©lo imag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9506" y="1393300"/>
            <a:ext cx="3412443" cy="192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2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11. La nouvelle construction</a:t>
            </a:r>
          </a:p>
        </p:txBody>
      </p:sp>
      <p:sp>
        <p:nvSpPr>
          <p:cNvPr id="3" name="Espace réservé du contenu 2"/>
          <p:cNvSpPr>
            <a:spLocks noGrp="1"/>
          </p:cNvSpPr>
          <p:nvPr>
            <p:ph idx="1"/>
          </p:nvPr>
        </p:nvSpPr>
        <p:spPr/>
        <p:txBody>
          <a:bodyPr/>
          <a:lstStyle/>
          <a:p>
            <a:pPr marL="0" indent="0">
              <a:buNone/>
            </a:pPr>
            <a:endParaRPr lang="fr-BE" dirty="0"/>
          </a:p>
          <a:p>
            <a:r>
              <a:rPr lang="fr-BE" dirty="0"/>
              <a:t>Vos enfants connaîtront donc un nouveau Collège avec des installations incroyables: un centre multimédias, des laboratoires dignes des universités, une magnifique bibliothèque…</a:t>
            </a:r>
          </a:p>
        </p:txBody>
      </p:sp>
      <p:pic>
        <p:nvPicPr>
          <p:cNvPr id="4" name="Espace réservé du contenu 3"/>
          <p:cNvPicPr>
            <a:picLocks noChangeAspect="1"/>
          </p:cNvPicPr>
          <p:nvPr/>
        </p:nvPicPr>
        <p:blipFill>
          <a:blip r:embed="rId2"/>
          <a:stretch>
            <a:fillRect/>
          </a:stretch>
        </p:blipFill>
        <p:spPr>
          <a:xfrm>
            <a:off x="4219460" y="3999228"/>
            <a:ext cx="4930531" cy="2493763"/>
          </a:xfrm>
          <a:prstGeom prst="rect">
            <a:avLst/>
          </a:prstGeom>
        </p:spPr>
      </p:pic>
    </p:spTree>
    <p:extLst>
      <p:ext uri="{BB962C8B-B14F-4D97-AF65-F5344CB8AC3E}">
        <p14:creationId xmlns:p14="http://schemas.microsoft.com/office/powerpoint/2010/main" val="416644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dirty="0"/>
              <a:t>Au plaisir de vous compter parmi nos futurs élèves, nos futurs parents!!!</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1979" y="2261937"/>
            <a:ext cx="4058653" cy="2507453"/>
          </a:xfrm>
        </p:spPr>
      </p:pic>
    </p:spTree>
    <p:extLst>
      <p:ext uri="{BB962C8B-B14F-4D97-AF65-F5344CB8AC3E}">
        <p14:creationId xmlns:p14="http://schemas.microsoft.com/office/powerpoint/2010/main" val="3915506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3600" b="1" dirty="0"/>
              <a:t>Les intelligences multiples et autres pédagogies</a:t>
            </a:r>
          </a:p>
        </p:txBody>
      </p:sp>
      <p:pic>
        <p:nvPicPr>
          <p:cNvPr id="3" name="Immagine 3"/>
          <p:cNvPicPr>
            <a:picLocks noChangeAspect="1"/>
          </p:cNvPicPr>
          <p:nvPr/>
        </p:nvPicPr>
        <p:blipFill>
          <a:blip r:embed="rId2">
            <a:clrChange>
              <a:clrFrom>
                <a:srgbClr val="FFFFFF"/>
              </a:clrFrom>
              <a:clrTo>
                <a:srgbClr val="FFFFFF">
                  <a:alpha val="0"/>
                </a:srgbClr>
              </a:clrTo>
            </a:clrChange>
          </a:blip>
          <a:stretch>
            <a:fillRect/>
          </a:stretch>
        </p:blipFill>
        <p:spPr>
          <a:xfrm>
            <a:off x="4503771" y="3297209"/>
            <a:ext cx="2224355" cy="1587487"/>
          </a:xfrm>
          <a:prstGeom prst="rect">
            <a:avLst/>
          </a:prstGeom>
        </p:spPr>
      </p:pic>
      <p:pic>
        <p:nvPicPr>
          <p:cNvPr id="4" name="Immagine 11"/>
          <p:cNvPicPr>
            <a:picLocks noChangeAspect="1"/>
          </p:cNvPicPr>
          <p:nvPr/>
        </p:nvPicPr>
        <p:blipFill>
          <a:blip r:embed="rId3">
            <a:clrChange>
              <a:clrFrom>
                <a:srgbClr val="FFFFFF"/>
              </a:clrFrom>
              <a:clrTo>
                <a:srgbClr val="FFFFFF">
                  <a:alpha val="0"/>
                </a:srgbClr>
              </a:clrTo>
            </a:clrChange>
          </a:blip>
          <a:stretch>
            <a:fillRect/>
          </a:stretch>
        </p:blipFill>
        <p:spPr>
          <a:xfrm>
            <a:off x="1225380" y="1395664"/>
            <a:ext cx="3983453" cy="1901545"/>
          </a:xfrm>
          <a:prstGeom prst="rect">
            <a:avLst/>
          </a:prstGeom>
          <a:noFill/>
          <a:ln>
            <a:noFill/>
          </a:ln>
        </p:spPr>
      </p:pic>
      <p:pic>
        <p:nvPicPr>
          <p:cNvPr id="5" name="Immagine 4"/>
          <p:cNvPicPr>
            <a:picLocks noChangeAspect="1"/>
          </p:cNvPicPr>
          <p:nvPr/>
        </p:nvPicPr>
        <p:blipFill>
          <a:blip r:embed="rId4">
            <a:clrChange>
              <a:clrFrom>
                <a:srgbClr val="FFFFFF"/>
              </a:clrFrom>
              <a:clrTo>
                <a:srgbClr val="FFFFFF">
                  <a:alpha val="0"/>
                </a:srgbClr>
              </a:clrTo>
            </a:clrChange>
            <a:alphaModFix/>
          </a:blip>
          <a:stretch>
            <a:fillRect/>
          </a:stretch>
        </p:blipFill>
        <p:spPr>
          <a:xfrm>
            <a:off x="5910069" y="1395664"/>
            <a:ext cx="4270120" cy="2028534"/>
          </a:xfrm>
          <a:prstGeom prst="rect">
            <a:avLst/>
          </a:prstGeom>
        </p:spPr>
      </p:pic>
      <p:pic>
        <p:nvPicPr>
          <p:cNvPr id="6" name="Immagine 10"/>
          <p:cNvPicPr>
            <a:picLocks noChangeAspect="1"/>
          </p:cNvPicPr>
          <p:nvPr/>
        </p:nvPicPr>
        <p:blipFill>
          <a:blip r:embed="rId5">
            <a:clrChange>
              <a:clrFrom>
                <a:srgbClr val="FFFFFF"/>
              </a:clrFrom>
              <a:clrTo>
                <a:srgbClr val="FFFFFF">
                  <a:alpha val="0"/>
                </a:srgbClr>
              </a:clrTo>
            </a:clrChange>
          </a:blip>
          <a:stretch>
            <a:fillRect/>
          </a:stretch>
        </p:blipFill>
        <p:spPr>
          <a:xfrm>
            <a:off x="1458346" y="2928596"/>
            <a:ext cx="3080337" cy="1282380"/>
          </a:xfrm>
          <a:prstGeom prst="rect">
            <a:avLst/>
          </a:prstGeom>
          <a:noFill/>
          <a:ln>
            <a:noFill/>
          </a:ln>
        </p:spPr>
      </p:pic>
      <p:pic>
        <p:nvPicPr>
          <p:cNvPr id="7" name="Immagine 9"/>
          <p:cNvPicPr>
            <a:picLocks noChangeAspect="1"/>
          </p:cNvPicPr>
          <p:nvPr/>
        </p:nvPicPr>
        <p:blipFill>
          <a:blip r:embed="rId6">
            <a:clrChange>
              <a:clrFrom>
                <a:srgbClr val="FFFFFF"/>
              </a:clrFrom>
              <a:clrTo>
                <a:srgbClr val="FFFFFF">
                  <a:alpha val="0"/>
                </a:srgbClr>
              </a:clrTo>
            </a:clrChange>
          </a:blip>
          <a:stretch>
            <a:fillRect/>
          </a:stretch>
        </p:blipFill>
        <p:spPr>
          <a:xfrm>
            <a:off x="1528171" y="4090952"/>
            <a:ext cx="3010512" cy="1154790"/>
          </a:xfrm>
          <a:prstGeom prst="rect">
            <a:avLst/>
          </a:prstGeom>
          <a:noFill/>
          <a:ln>
            <a:noFill/>
          </a:ln>
        </p:spPr>
      </p:pic>
      <p:pic>
        <p:nvPicPr>
          <p:cNvPr id="8" name="Immagine 12"/>
          <p:cNvPicPr>
            <a:picLocks noChangeAspect="1"/>
          </p:cNvPicPr>
          <p:nvPr/>
        </p:nvPicPr>
        <p:blipFill>
          <a:blip r:embed="rId7">
            <a:clrChange>
              <a:clrFrom>
                <a:srgbClr val="FFFFFF"/>
              </a:clrFrom>
              <a:clrTo>
                <a:srgbClr val="FFFFFF">
                  <a:alpha val="0"/>
                </a:srgbClr>
              </a:clrTo>
            </a:clrChange>
          </a:blip>
          <a:stretch>
            <a:fillRect/>
          </a:stretch>
        </p:blipFill>
        <p:spPr>
          <a:xfrm>
            <a:off x="1324906" y="4815261"/>
            <a:ext cx="3784400" cy="1675956"/>
          </a:xfrm>
          <a:prstGeom prst="rect">
            <a:avLst/>
          </a:prstGeom>
        </p:spPr>
      </p:pic>
      <p:pic>
        <p:nvPicPr>
          <p:cNvPr id="9" name="Immagine 7"/>
          <p:cNvPicPr>
            <a:picLocks noChangeAspect="1"/>
          </p:cNvPicPr>
          <p:nvPr/>
        </p:nvPicPr>
        <p:blipFill>
          <a:blip r:embed="rId8">
            <a:clrChange>
              <a:clrFrom>
                <a:srgbClr val="FFFFFF"/>
              </a:clrFrom>
              <a:clrTo>
                <a:srgbClr val="FFFFFF">
                  <a:alpha val="0"/>
                </a:srgbClr>
              </a:clrTo>
            </a:clrChange>
          </a:blip>
          <a:stretch>
            <a:fillRect/>
          </a:stretch>
        </p:blipFill>
        <p:spPr>
          <a:xfrm>
            <a:off x="5916553" y="4884695"/>
            <a:ext cx="3965863" cy="1606521"/>
          </a:xfrm>
          <a:prstGeom prst="rect">
            <a:avLst/>
          </a:prstGeom>
        </p:spPr>
      </p:pic>
      <p:pic>
        <p:nvPicPr>
          <p:cNvPr id="10" name="Immagine 6"/>
          <p:cNvPicPr>
            <a:picLocks noChangeAspect="1"/>
          </p:cNvPicPr>
          <p:nvPr/>
        </p:nvPicPr>
        <p:blipFill>
          <a:blip r:embed="rId9">
            <a:clrChange>
              <a:clrFrom>
                <a:srgbClr val="FFFFFF"/>
              </a:clrFrom>
              <a:clrTo>
                <a:srgbClr val="FFFFFF">
                  <a:alpha val="0"/>
                </a:srgbClr>
              </a:clrTo>
            </a:clrChange>
          </a:blip>
          <a:stretch>
            <a:fillRect/>
          </a:stretch>
        </p:blipFill>
        <p:spPr>
          <a:xfrm>
            <a:off x="6728126" y="4199478"/>
            <a:ext cx="3168724" cy="1046264"/>
          </a:xfrm>
          <a:prstGeom prst="rect">
            <a:avLst/>
          </a:prstGeom>
        </p:spPr>
      </p:pic>
      <p:pic>
        <p:nvPicPr>
          <p:cNvPr id="11" name="Immagine 5"/>
          <p:cNvPicPr>
            <a:picLocks noChangeAspect="1"/>
          </p:cNvPicPr>
          <p:nvPr/>
        </p:nvPicPr>
        <p:blipFill>
          <a:blip r:embed="rId10">
            <a:clrChange>
              <a:clrFrom>
                <a:srgbClr val="FFFFFF"/>
              </a:clrFrom>
              <a:clrTo>
                <a:srgbClr val="FFFFFF">
                  <a:alpha val="0"/>
                </a:srgbClr>
              </a:clrTo>
            </a:clrChange>
          </a:blip>
          <a:stretch>
            <a:fillRect/>
          </a:stretch>
        </p:blipFill>
        <p:spPr>
          <a:xfrm>
            <a:off x="6728126" y="2928596"/>
            <a:ext cx="3296401" cy="1178194"/>
          </a:xfrm>
          <a:prstGeom prst="rect">
            <a:avLst/>
          </a:prstGeom>
        </p:spPr>
      </p:pic>
    </p:spTree>
    <p:extLst>
      <p:ext uri="{BB962C8B-B14F-4D97-AF65-F5344CB8AC3E}">
        <p14:creationId xmlns:p14="http://schemas.microsoft.com/office/powerpoint/2010/main" val="1259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3"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
                                        <p:tgtEl>
                                          <p:spTgt spid="9"/>
                                        </p:tgtEl>
                                      </p:cBhvr>
                                    </p:animEffect>
                                    <p:anim calcmode="lin" valueType="num">
                                      <p:cBhvr>
                                        <p:cTn id="56" dur="400" fill="hold"/>
                                        <p:tgtEl>
                                          <p:spTgt spid="9"/>
                                        </p:tgtEl>
                                        <p:attrNameLst>
                                          <p:attrName>ppt_x</p:attrName>
                                        </p:attrNameLst>
                                      </p:cBhvr>
                                      <p:tavLst>
                                        <p:tav tm="0">
                                          <p:val>
                                            <p:strVal val="#ppt_x"/>
                                          </p:val>
                                        </p:tav>
                                        <p:tav tm="100000">
                                          <p:val>
                                            <p:strVal val="#ppt_x"/>
                                          </p:val>
                                        </p:tav>
                                      </p:tavLst>
                                    </p:anim>
                                    <p:anim calcmode="lin" valueType="num">
                                      <p:cBhvr>
                                        <p:cTn id="57" dur="400" fill="hold"/>
                                        <p:tgtEl>
                                          <p:spTgt spid="9"/>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2"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Scale>
                                      <p:cBhvr>
                                        <p:cTn id="7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1000" decel="50000" fill="hold">
                                          <p:stCondLst>
                                            <p:cond delay="0"/>
                                          </p:stCondLst>
                                        </p:cTn>
                                        <p:tgtEl>
                                          <p:spTgt spid="11"/>
                                        </p:tgtEl>
                                        <p:attrNameLst>
                                          <p:attrName>ppt_x</p:attrName>
                                          <p:attrName>ppt_y</p:attrName>
                                        </p:attrNameLst>
                                      </p:cBhvr>
                                    </p:animMotion>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u="sng" dirty="0"/>
              <a:t>Le P90</a:t>
            </a:r>
          </a:p>
        </p:txBody>
      </p:sp>
      <p:sp>
        <p:nvSpPr>
          <p:cNvPr id="3" name="Espace réservé du contenu 2"/>
          <p:cNvSpPr>
            <a:spLocks noGrp="1"/>
          </p:cNvSpPr>
          <p:nvPr>
            <p:ph idx="1"/>
          </p:nvPr>
        </p:nvSpPr>
        <p:spPr/>
        <p:txBody>
          <a:bodyPr>
            <a:normAutofit lnSpcReduction="10000"/>
          </a:bodyPr>
          <a:lstStyle/>
          <a:p>
            <a:r>
              <a:rPr lang="fr-BE" dirty="0"/>
              <a:t>Des blocs de cours de 90 minutes permettant une variété des approches méthodologiques</a:t>
            </a:r>
          </a:p>
          <a:p>
            <a:r>
              <a:rPr lang="fr-BE" dirty="0"/>
              <a:t>Moins de cours par jour, moins d’interrogation par jour, moins de poids dans son cartable!</a:t>
            </a:r>
          </a:p>
          <a:p>
            <a:r>
              <a:rPr lang="fr-BE" dirty="0"/>
              <a:t>Grâce aux minutes récupérées: le dernier bloc de cours du jeudi est consacré à des ateliers animés par les enseignants ou éducateurs avec leur « carte joker »</a:t>
            </a:r>
          </a:p>
          <a:p>
            <a:r>
              <a:rPr lang="fr-BE" dirty="0"/>
              <a:t>Un principe qui a fait ses preuves depuis 12 ans, un scénario probable du Pacte d’excellence</a:t>
            </a:r>
          </a:p>
          <a:p>
            <a:r>
              <a:rPr lang="fr-BE" dirty="0"/>
              <a:t>Une réussite pour tous!</a:t>
            </a:r>
          </a:p>
        </p:txBody>
      </p:sp>
    </p:spTree>
    <p:extLst>
      <p:ext uri="{BB962C8B-B14F-4D97-AF65-F5344CB8AC3E}">
        <p14:creationId xmlns:p14="http://schemas.microsoft.com/office/powerpoint/2010/main" val="2061623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dirty="0"/>
              <a:t>Méthodologie, besoins spécifiques et remédiations</a:t>
            </a:r>
          </a:p>
        </p:txBody>
      </p:sp>
      <p:pic>
        <p:nvPicPr>
          <p:cNvPr id="5" name="Immagine 3" descr="image methodologie1.jpg"/>
          <p:cNvPicPr>
            <a:picLocks noGrp="1" noChangeAspect="1"/>
          </p:cNvPicPr>
          <p:nvPr>
            <p:ph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 y="1825624"/>
            <a:ext cx="4010526" cy="3933491"/>
          </a:xfrm>
          <a:prstGeom prst="rect">
            <a:avLst/>
          </a:prstGeom>
          <a:noFill/>
          <a:ln>
            <a:noFill/>
          </a:ln>
        </p:spPr>
      </p:pic>
      <p:pic>
        <p:nvPicPr>
          <p:cNvPr id="6" name="Immagine 4" descr="image remédiation.jpeg"/>
          <p:cNvPicPr>
            <a:picLocks noGrp="1" noChangeAspect="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9137" y="1825624"/>
            <a:ext cx="4347410" cy="3388520"/>
          </a:xfrm>
          <a:prstGeom prst="rect">
            <a:avLst/>
          </a:prstGeom>
        </p:spPr>
      </p:pic>
    </p:spTree>
    <p:extLst>
      <p:ext uri="{BB962C8B-B14F-4D97-AF65-F5344CB8AC3E}">
        <p14:creationId xmlns:p14="http://schemas.microsoft.com/office/powerpoint/2010/main" val="208641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DC7176-5760-4589-B779-81172E5761BD}"/>
              </a:ext>
            </a:extLst>
          </p:cNvPr>
          <p:cNvSpPr>
            <a:spLocks noGrp="1"/>
          </p:cNvSpPr>
          <p:nvPr>
            <p:ph type="title"/>
          </p:nvPr>
        </p:nvSpPr>
        <p:spPr/>
        <p:txBody>
          <a:bodyPr/>
          <a:lstStyle/>
          <a:p>
            <a:pPr algn="ctr"/>
            <a:r>
              <a:rPr lang="fr-FR" b="1" dirty="0"/>
              <a:t>La méthodologie et les remédiations au Collège da Vinci</a:t>
            </a:r>
            <a:endParaRPr lang="fr-BE" b="1" dirty="0"/>
          </a:p>
        </p:txBody>
      </p:sp>
      <p:sp>
        <p:nvSpPr>
          <p:cNvPr id="3" name="Espace réservé du contenu 2">
            <a:extLst>
              <a:ext uri="{FF2B5EF4-FFF2-40B4-BE49-F238E27FC236}">
                <a16:creationId xmlns:a16="http://schemas.microsoft.com/office/drawing/2014/main" id="{61802CA0-7F0F-4659-8D77-A05DF5665BF8}"/>
              </a:ext>
            </a:extLst>
          </p:cNvPr>
          <p:cNvSpPr>
            <a:spLocks noGrp="1"/>
          </p:cNvSpPr>
          <p:nvPr>
            <p:ph idx="1"/>
          </p:nvPr>
        </p:nvSpPr>
        <p:spPr/>
        <p:txBody>
          <a:bodyPr>
            <a:normAutofit lnSpcReduction="10000"/>
          </a:bodyPr>
          <a:lstStyle/>
          <a:p>
            <a:r>
              <a:rPr lang="fr-FR" dirty="0"/>
              <a:t>Nous proposons au Collège da Vinci de la remédiation dans tous les cours principaux pour toutes les années scolaires: celle-ci se passe en fin de journée ou sur le temps de midi sur base d’inscriptions des élèves ou des professeurs.</a:t>
            </a:r>
          </a:p>
          <a:p>
            <a:r>
              <a:rPr lang="fr-FR" dirty="0"/>
              <a:t>Nous insistons sur la méthodologie et sur le fait que chacun de nos élèves trouve la méthodologie la plus adaptée à son fonctionnement. Nous avons plusieurs enseignants spécialisés dans le domaine, qui prennent les élèves en groupe ou de manière individuelle. Nous avons également mis en place une coordination pédagogique, qui suit les élèves en difficultés et les élèves à besoins spécifiques. (coordination pédagogique en 1</a:t>
            </a:r>
            <a:r>
              <a:rPr lang="fr-FR" baseline="30000" dirty="0"/>
              <a:t>re</a:t>
            </a:r>
            <a:r>
              <a:rPr lang="fr-FR" dirty="0"/>
              <a:t>, 2</a:t>
            </a:r>
            <a:r>
              <a:rPr lang="fr-FR" baseline="30000" dirty="0"/>
              <a:t>e</a:t>
            </a:r>
            <a:r>
              <a:rPr lang="fr-FR" dirty="0"/>
              <a:t>, 3</a:t>
            </a:r>
            <a:r>
              <a:rPr lang="fr-FR" baseline="30000" dirty="0"/>
              <a:t>e</a:t>
            </a:r>
            <a:r>
              <a:rPr lang="fr-FR" dirty="0"/>
              <a:t>-4</a:t>
            </a:r>
            <a:r>
              <a:rPr lang="fr-FR" baseline="30000" dirty="0"/>
              <a:t>e</a:t>
            </a:r>
            <a:r>
              <a:rPr lang="fr-FR" dirty="0"/>
              <a:t> et 5</a:t>
            </a:r>
            <a:r>
              <a:rPr lang="fr-FR" baseline="30000" dirty="0"/>
              <a:t>e</a:t>
            </a:r>
            <a:r>
              <a:rPr lang="fr-FR" dirty="0"/>
              <a:t>-6</a:t>
            </a:r>
            <a:r>
              <a:rPr lang="fr-FR" baseline="30000" dirty="0"/>
              <a:t>e</a:t>
            </a:r>
            <a:r>
              <a:rPr lang="fr-FR" dirty="0"/>
              <a:t>.</a:t>
            </a:r>
            <a:endParaRPr lang="fr-BE" dirty="0"/>
          </a:p>
        </p:txBody>
      </p:sp>
    </p:spTree>
    <p:extLst>
      <p:ext uri="{BB962C8B-B14F-4D97-AF65-F5344CB8AC3E}">
        <p14:creationId xmlns:p14="http://schemas.microsoft.com/office/powerpoint/2010/main" val="330268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b="1" dirty="0"/>
              <a:t>Immersion néerlandaise et langue 1</a:t>
            </a:r>
            <a:r>
              <a:rPr lang="fr-BE" b="1" baseline="30000" dirty="0"/>
              <a:t>re</a:t>
            </a:r>
            <a:r>
              <a:rPr lang="fr-BE" b="1" dirty="0"/>
              <a:t> anglais</a:t>
            </a:r>
          </a:p>
        </p:txBody>
      </p:sp>
      <p:pic>
        <p:nvPicPr>
          <p:cNvPr id="4" name="Immagine 3" descr="image immersion 1.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2250" y="2424906"/>
            <a:ext cx="6667500" cy="3152775"/>
          </a:xfrm>
          <a:prstGeom prst="rect">
            <a:avLst/>
          </a:prstGeom>
        </p:spPr>
      </p:pic>
    </p:spTree>
    <p:extLst>
      <p:ext uri="{BB962C8B-B14F-4D97-AF65-F5344CB8AC3E}">
        <p14:creationId xmlns:p14="http://schemas.microsoft.com/office/powerpoint/2010/main" val="173662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br>
              <a:rPr lang="fr-BE" b="1" dirty="0"/>
            </a:br>
            <a:br>
              <a:rPr lang="fr-BE" b="1" dirty="0"/>
            </a:br>
            <a:br>
              <a:rPr lang="fr-BE" b="1" dirty="0"/>
            </a:br>
            <a:r>
              <a:rPr lang="fr-BE" b="1" dirty="0"/>
              <a:t>EDM, histoire, géographie, langue néerlandaise et cours de communication en néerlandais :</a:t>
            </a:r>
            <a:br>
              <a:rPr lang="fr-BE" b="1" dirty="0"/>
            </a:br>
            <a:r>
              <a:rPr lang="fr-BE" sz="3100" b="1" dirty="0"/>
              <a:t>1-2 : langue néerlandaise + EDM + AC néerlandais = 10h/semaine</a:t>
            </a:r>
            <a:br>
              <a:rPr lang="fr-BE" sz="3100" b="1" dirty="0"/>
            </a:br>
            <a:r>
              <a:rPr lang="fr-BE" sz="3100" b="1" dirty="0"/>
              <a:t>3-4 : langue néerlandaise + géo et histoire + communication néerlandaise = 9h/ semaine</a:t>
            </a:r>
            <a:br>
              <a:rPr lang="fr-BE" sz="3100" b="1" dirty="0"/>
            </a:br>
            <a:r>
              <a:rPr lang="fr-BE" sz="3100" b="1" dirty="0"/>
              <a:t>5-6: langue néerlandaise + géo et histoire = 8h/ semaine</a:t>
            </a:r>
          </a:p>
        </p:txBody>
      </p:sp>
      <p:pic>
        <p:nvPicPr>
          <p:cNvPr id="3" name="Immagine 4" descr="image immersion.jpg"/>
          <p:cNvPicPr>
            <a:picLocks noChangeAspect="1"/>
          </p:cNvPicPr>
          <p:nvPr/>
        </p:nvPicPr>
        <p:blipFill rotWithShape="1">
          <a:blip r:embed="rId2">
            <a:clrChange>
              <a:clrFrom>
                <a:srgbClr val="D6C8C0"/>
              </a:clrFrom>
              <a:clrTo>
                <a:srgbClr val="D6C8C0">
                  <a:alpha val="0"/>
                </a:srgbClr>
              </a:clrTo>
            </a:clrChange>
            <a:extLst>
              <a:ext uri="{28A0092B-C50C-407E-A947-70E740481C1C}">
                <a14:useLocalDpi xmlns:a14="http://schemas.microsoft.com/office/drawing/2010/main" val="0"/>
              </a:ext>
            </a:extLst>
          </a:blip>
          <a:srcRect l="54325" t="17443" r="8477" b="14644"/>
          <a:stretch/>
        </p:blipFill>
        <p:spPr>
          <a:xfrm>
            <a:off x="4987242" y="4319081"/>
            <a:ext cx="2383496" cy="2302366"/>
          </a:xfrm>
          <a:prstGeom prst="rect">
            <a:avLst/>
          </a:prstGeom>
        </p:spPr>
      </p:pic>
    </p:spTree>
    <p:extLst>
      <p:ext uri="{BB962C8B-B14F-4D97-AF65-F5344CB8AC3E}">
        <p14:creationId xmlns:p14="http://schemas.microsoft.com/office/powerpoint/2010/main" val="13716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85C240-107D-4C8B-AA88-0A88744DC851}"/>
              </a:ext>
            </a:extLst>
          </p:cNvPr>
          <p:cNvSpPr>
            <a:spLocks noGrp="1"/>
          </p:cNvSpPr>
          <p:nvPr>
            <p:ph type="title"/>
          </p:nvPr>
        </p:nvSpPr>
        <p:spPr/>
        <p:txBody>
          <a:bodyPr>
            <a:normAutofit fontScale="90000"/>
          </a:bodyPr>
          <a:lstStyle/>
          <a:p>
            <a:pPr algn="ctr"/>
            <a:r>
              <a:rPr lang="fr-FR" b="1" dirty="0"/>
              <a:t>Langue moderne I : anglais</a:t>
            </a:r>
            <a:br>
              <a:rPr lang="fr-FR" b="1" dirty="0"/>
            </a:br>
            <a:r>
              <a:rPr lang="fr-FR" sz="3100" b="1" dirty="0"/>
              <a:t>1-2: langue anglaise + AC anglais = 6h/ semaine</a:t>
            </a:r>
            <a:br>
              <a:rPr lang="fr-FR" sz="3100" b="1" dirty="0"/>
            </a:br>
            <a:r>
              <a:rPr lang="fr-FR" sz="3100" b="1" dirty="0"/>
              <a:t>3-4 : langue anglaise + 1h communication anglaise = 5h/ semaine</a:t>
            </a:r>
            <a:br>
              <a:rPr lang="fr-FR" sz="3100" b="1" dirty="0"/>
            </a:br>
            <a:r>
              <a:rPr lang="fr-FR" sz="3100" b="1" dirty="0"/>
              <a:t>5-6 : langue anglaise = 4h / semaine</a:t>
            </a:r>
            <a:endParaRPr lang="fr-BE" sz="3100" b="1" dirty="0"/>
          </a:p>
        </p:txBody>
      </p:sp>
      <p:pic>
        <p:nvPicPr>
          <p:cNvPr id="4" name="Picture 2" descr="Concept D'étudier L'anglais Illustration de Vecteur - Illustration du  anglais, étudier: 88908340">
            <a:extLst>
              <a:ext uri="{FF2B5EF4-FFF2-40B4-BE49-F238E27FC236}">
                <a16:creationId xmlns:a16="http://schemas.microsoft.com/office/drawing/2014/main" id="{AECCC4A0-272A-4444-B2FB-644E5366921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06239" y="2762655"/>
            <a:ext cx="3379521" cy="361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0417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576</TotalTime>
  <Words>1023</Words>
  <Application>Microsoft Office PowerPoint</Application>
  <PresentationFormat>Grand écran</PresentationFormat>
  <Paragraphs>131</Paragraphs>
  <Slides>23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Calibri</vt:lpstr>
      <vt:lpstr>Calibri Light</vt:lpstr>
      <vt:lpstr>Comic Sans MS</vt:lpstr>
      <vt:lpstr>Thème Office</vt:lpstr>
      <vt:lpstr>Bienvenue au Collège da Vinci!</vt:lpstr>
      <vt:lpstr>1. Projet pédagogique du Collège da Vinci :les Intelligences Multiples</vt:lpstr>
      <vt:lpstr>Les intelligences multiples et autres pédagogies</vt:lpstr>
      <vt:lpstr>Le P90</vt:lpstr>
      <vt:lpstr>Méthodologie, besoins spécifiques et remédiations</vt:lpstr>
      <vt:lpstr>La méthodologie et les remédiations au Collège da Vinci</vt:lpstr>
      <vt:lpstr>Immersion néerlandaise et langue 1re anglais</vt:lpstr>
      <vt:lpstr>   EDM, histoire, géographie, langue néerlandaise et cours de communication en néerlandais : 1-2 : langue néerlandaise + EDM + AC néerlandais = 10h/semaine 3-4 : langue néerlandaise + géo et histoire + communication néerlandaise = 9h/ semaine 5-6: langue néerlandaise + géo et histoire = 8h/ semaine</vt:lpstr>
      <vt:lpstr>Langue moderne I : anglais 1-2: langue anglaise + AC anglais = 6h/ semaine 3-4 : langue anglaise + 1h communication anglaise = 5h/ semaine 5-6 : langue anglaise = 4h / semaine</vt:lpstr>
      <vt:lpstr>Présentation PowerPoint</vt:lpstr>
      <vt:lpstr>L’année scolaire 2022-23 et inscriptions</vt:lpstr>
      <vt:lpstr>2. Horaires</vt:lpstr>
      <vt:lpstr>3. Grille horaire du 1er degré</vt:lpstr>
      <vt:lpstr>4. Les options au Collège da Vinci</vt:lpstr>
      <vt:lpstr>5. Les locaux</vt:lpstr>
      <vt:lpstr>6. Les repas et les temps de midi</vt:lpstr>
      <vt:lpstr>7. Etude surveillée</vt:lpstr>
      <vt:lpstr>8. Les activités au Collège da Vinci</vt:lpstr>
      <vt:lpstr>… mais aussi…</vt:lpstr>
      <vt:lpstr>9. Une équipe…une force!</vt:lpstr>
      <vt:lpstr>10. Les parkings</vt:lpstr>
      <vt:lpstr>11. La nouvelle construction</vt:lpstr>
      <vt:lpstr>Au plaisir de vous compter parmi nos futurs élèves, nos futurs parents!!!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SAMSON</dc:creator>
  <cp:lastModifiedBy>Maud André</cp:lastModifiedBy>
  <cp:revision>26</cp:revision>
  <cp:lastPrinted>2019-01-26T07:56:33Z</cp:lastPrinted>
  <dcterms:created xsi:type="dcterms:W3CDTF">2019-01-25T20:24:29Z</dcterms:created>
  <dcterms:modified xsi:type="dcterms:W3CDTF">2022-01-27T10:34:18Z</dcterms:modified>
</cp:coreProperties>
</file>