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1247" r:id="rId6"/>
    <p:sldId id="1559" r:id="rId7"/>
    <p:sldId id="1502" r:id="rId8"/>
    <p:sldId id="1524" r:id="rId9"/>
    <p:sldId id="2145705459" r:id="rId10"/>
    <p:sldId id="2145705510" r:id="rId11"/>
    <p:sldId id="2145705463" r:id="rId12"/>
    <p:sldId id="2145705539"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63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6130451036235506"/>
          <c:y val="0"/>
          <c:w val="0.638695489637645"/>
          <c:h val="1"/>
        </c:manualLayout>
      </c:layout>
      <c:barChart>
        <c:barDir val="bar"/>
        <c:grouping val="clustered"/>
        <c:varyColors val="0"/>
        <c:ser>
          <c:idx val="0"/>
          <c:order val="0"/>
          <c:tx>
            <c:strRef>
              <c:f>Feuil1!$B$1</c:f>
              <c:strCache>
                <c:ptCount val="1"/>
                <c:pt idx="0">
                  <c:v>Cité en premier</c:v>
                </c:pt>
              </c:strCache>
            </c:strRef>
          </c:tx>
          <c:spPr>
            <a:solidFill>
              <a:srgbClr val="F7941D"/>
            </a:solidFill>
            <a:ln w="19050">
              <a:solidFill>
                <a:schemeClr val="lt1"/>
              </a:solidFill>
            </a:ln>
            <a:effectLst/>
          </c:spPr>
          <c:invertIfNegative val="0"/>
          <c:dPt>
            <c:idx val="0"/>
            <c:invertIfNegative val="0"/>
            <c:bubble3D val="0"/>
            <c:extLst>
              <c:ext xmlns:c16="http://schemas.microsoft.com/office/drawing/2014/chart" uri="{C3380CC4-5D6E-409C-BE32-E72D297353CC}">
                <c16:uniqueId val="{00000000-EC3F-4111-9284-11E574DB268C}"/>
              </c:ext>
            </c:extLst>
          </c:dPt>
          <c:dPt>
            <c:idx val="1"/>
            <c:invertIfNegative val="0"/>
            <c:bubble3D val="0"/>
            <c:spPr>
              <a:solidFill>
                <a:srgbClr val="F7941D"/>
              </a:solidFill>
              <a:ln w="15875">
                <a:solidFill>
                  <a:schemeClr val="lt1"/>
                </a:solidFill>
              </a:ln>
              <a:effectLst/>
            </c:spPr>
            <c:extLst>
              <c:ext xmlns:c16="http://schemas.microsoft.com/office/drawing/2014/chart" uri="{C3380CC4-5D6E-409C-BE32-E72D297353CC}">
                <c16:uniqueId val="{00000002-EC3F-4111-9284-11E574DB268C}"/>
              </c:ext>
            </c:extLst>
          </c:dPt>
          <c:dPt>
            <c:idx val="2"/>
            <c:invertIfNegative val="0"/>
            <c:bubble3D val="0"/>
            <c:extLst>
              <c:ext xmlns:c16="http://schemas.microsoft.com/office/drawing/2014/chart" uri="{C3380CC4-5D6E-409C-BE32-E72D297353CC}">
                <c16:uniqueId val="{00000003-EC3F-4111-9284-11E574DB268C}"/>
              </c:ext>
            </c:extLst>
          </c:dPt>
          <c:dPt>
            <c:idx val="3"/>
            <c:invertIfNegative val="0"/>
            <c:bubble3D val="0"/>
            <c:extLst>
              <c:ext xmlns:c16="http://schemas.microsoft.com/office/drawing/2014/chart" uri="{C3380CC4-5D6E-409C-BE32-E72D297353CC}">
                <c16:uniqueId val="{00000004-EC3F-4111-9284-11E574DB268C}"/>
              </c:ext>
            </c:extLst>
          </c:dPt>
          <c:dPt>
            <c:idx val="4"/>
            <c:invertIfNegative val="0"/>
            <c:bubble3D val="0"/>
            <c:extLst>
              <c:ext xmlns:c16="http://schemas.microsoft.com/office/drawing/2014/chart" uri="{C3380CC4-5D6E-409C-BE32-E72D297353CC}">
                <c16:uniqueId val="{00000005-EC3F-4111-9284-11E574DB268C}"/>
              </c:ext>
            </c:extLst>
          </c:dPt>
          <c:dPt>
            <c:idx val="6"/>
            <c:invertIfNegative val="0"/>
            <c:bubble3D val="0"/>
            <c:spPr>
              <a:solidFill>
                <a:srgbClr val="FAC090"/>
              </a:solidFill>
              <a:ln w="19050">
                <a:solidFill>
                  <a:schemeClr val="lt1"/>
                </a:solidFill>
              </a:ln>
              <a:effectLst/>
            </c:spPr>
            <c:extLst>
              <c:ext xmlns:c16="http://schemas.microsoft.com/office/drawing/2014/chart" uri="{C3380CC4-5D6E-409C-BE32-E72D297353CC}">
                <c16:uniqueId val="{0000000C-EC3F-4111-9284-11E574DB268C}"/>
              </c:ext>
            </c:extLst>
          </c:dPt>
          <c:dPt>
            <c:idx val="7"/>
            <c:invertIfNegative val="0"/>
            <c:bubble3D val="0"/>
            <c:spPr>
              <a:solidFill>
                <a:srgbClr val="7F7F7F"/>
              </a:solidFill>
              <a:ln w="19050">
                <a:solidFill>
                  <a:schemeClr val="lt1"/>
                </a:solidFill>
              </a:ln>
              <a:effectLst/>
            </c:spPr>
            <c:extLst>
              <c:ext xmlns:c16="http://schemas.microsoft.com/office/drawing/2014/chart" uri="{C3380CC4-5D6E-409C-BE32-E72D297353CC}">
                <c16:uniqueId val="{00000006-EC3F-4111-9284-11E574DB268C}"/>
              </c:ext>
            </c:extLst>
          </c:dPt>
          <c:dPt>
            <c:idx val="8"/>
            <c:invertIfNegative val="0"/>
            <c:bubble3D val="0"/>
            <c:extLst>
              <c:ext xmlns:c16="http://schemas.microsoft.com/office/drawing/2014/chart" uri="{C3380CC4-5D6E-409C-BE32-E72D297353CC}">
                <c16:uniqueId val="{00000007-EC3F-4111-9284-11E574DB268C}"/>
              </c:ext>
            </c:extLst>
          </c:dPt>
          <c:dLbls>
            <c:dLbl>
              <c:idx val="6"/>
              <c:layout>
                <c:manualLayout>
                  <c:x val="-1.8083002723643465E-2"/>
                  <c:y val="4.3648804339214937E-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C3F-4111-9284-11E574DB268C}"/>
                </c:ext>
              </c:extLst>
            </c:dLbl>
            <c:dLbl>
              <c:idx val="17"/>
              <c:layout>
                <c:manualLayout>
                  <c:x val="-1.9557971166747151E-2"/>
                  <c:y val="1.0162779209021231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C3F-4111-9284-11E574DB268C}"/>
                </c:ext>
              </c:extLst>
            </c:dLbl>
            <c:dLbl>
              <c:idx val="18"/>
              <c:delete val="1"/>
              <c:extLst>
                <c:ext xmlns:c15="http://schemas.microsoft.com/office/drawing/2012/chart" uri="{CE6537A1-D6FC-4f65-9D91-7224C49458BB}"/>
                <c:ext xmlns:c16="http://schemas.microsoft.com/office/drawing/2014/chart" uri="{C3380CC4-5D6E-409C-BE32-E72D297353CC}">
                  <c16:uniqueId val="{00000009-EC3F-4111-9284-11E574DB268C}"/>
                </c:ext>
              </c:extLst>
            </c:dLbl>
            <c:spPr>
              <a:noFill/>
              <a:ln>
                <a:noFill/>
              </a:ln>
              <a:effectLst/>
            </c:spPr>
            <c:txPr>
              <a:bodyPr wrap="square" lIns="38100" tIns="19050" rIns="38100" bIns="19050" anchor="ctr">
                <a:spAutoFit/>
              </a:bodyPr>
              <a:lstStyle/>
              <a:p>
                <a:pPr>
                  <a:defRPr sz="1400" b="1">
                    <a:solidFill>
                      <a:schemeClr val="bg1"/>
                    </a:solidFill>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Feuil1!$A$2:$A$9</c:f>
              <c:strCache>
                <c:ptCount val="8"/>
                <c:pt idx="0">
                  <c:v>La valorisation des prairies, des pâturages et des paysages</c:v>
                </c:pt>
                <c:pt idx="1">
                  <c:v>L'impact positif sur la biodiversité</c:v>
                </c:pt>
                <c:pt idx="2">
                  <c:v>L'impact du transport</c:v>
                </c:pt>
                <c:pt idx="3">
                  <c:v>La recyclabilité des emballages</c:v>
                </c:pt>
                <c:pt idx="4">
                  <c:v>Les émissions de gaz à effet de serre</c:v>
                </c:pt>
                <c:pt idx="5">
                  <c:v>La quantité d'eau utilisée</c:v>
                </c:pt>
                <c:pt idx="6">
                  <c:v>Autres</c:v>
                </c:pt>
                <c:pt idx="7">
                  <c:v>Je ne souhaite disposer d’aucune de ces informations</c:v>
                </c:pt>
              </c:strCache>
            </c:strRef>
          </c:cat>
          <c:val>
            <c:numRef>
              <c:f>Feuil1!$B$2:$B$9</c:f>
              <c:numCache>
                <c:formatCode>0</c:formatCode>
                <c:ptCount val="8"/>
                <c:pt idx="0">
                  <c:v>27</c:v>
                </c:pt>
                <c:pt idx="1">
                  <c:v>18</c:v>
                </c:pt>
                <c:pt idx="2">
                  <c:v>13</c:v>
                </c:pt>
                <c:pt idx="3">
                  <c:v>10</c:v>
                </c:pt>
                <c:pt idx="4">
                  <c:v>13</c:v>
                </c:pt>
                <c:pt idx="5">
                  <c:v>9</c:v>
                </c:pt>
                <c:pt idx="6">
                  <c:v>2</c:v>
                </c:pt>
                <c:pt idx="7">
                  <c:v>9</c:v>
                </c:pt>
              </c:numCache>
            </c:numRef>
          </c:val>
          <c:extLst>
            <c:ext xmlns:c16="http://schemas.microsoft.com/office/drawing/2014/chart" uri="{C3380CC4-5D6E-409C-BE32-E72D297353CC}">
              <c16:uniqueId val="{0000000A-EC3F-4111-9284-11E574DB268C}"/>
            </c:ext>
          </c:extLst>
        </c:ser>
        <c:ser>
          <c:idx val="1"/>
          <c:order val="1"/>
          <c:tx>
            <c:strRef>
              <c:f>Feuil1!$C$1</c:f>
              <c:strCache>
                <c:ptCount val="1"/>
                <c:pt idx="0">
                  <c:v>Total des citations</c:v>
                </c:pt>
              </c:strCache>
            </c:strRef>
          </c:tx>
          <c:spPr>
            <a:noFill/>
            <a:ln>
              <a:solidFill>
                <a:srgbClr val="F7941D"/>
              </a:solidFill>
            </a:ln>
          </c:spPr>
          <c:invertIfNegative val="0"/>
          <c:dPt>
            <c:idx val="6"/>
            <c:invertIfNegative val="0"/>
            <c:bubble3D val="0"/>
            <c:spPr>
              <a:noFill/>
              <a:ln>
                <a:solidFill>
                  <a:srgbClr val="FAC090"/>
                </a:solidFill>
              </a:ln>
            </c:spPr>
            <c:extLst>
              <c:ext xmlns:c16="http://schemas.microsoft.com/office/drawing/2014/chart" uri="{C3380CC4-5D6E-409C-BE32-E72D297353CC}">
                <c16:uniqueId val="{0000000C-E794-4A70-AE1D-D12EF6C0DC8E}"/>
              </c:ext>
            </c:extLst>
          </c:dPt>
          <c:dLbls>
            <c:spPr>
              <a:noFill/>
              <a:ln>
                <a:noFill/>
              </a:ln>
              <a:effectLst/>
            </c:spPr>
            <c:txPr>
              <a:bodyPr wrap="square" lIns="38100" tIns="19050" rIns="38100" bIns="19050" anchor="ctr">
                <a:spAutoFit/>
              </a:bodyPr>
              <a:lstStyle/>
              <a:p>
                <a:pPr>
                  <a:defRPr sz="1600" b="1">
                    <a:solidFill>
                      <a:schemeClr val="tx1"/>
                    </a:solidFill>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Feuil1!$A$2:$A$9</c:f>
              <c:strCache>
                <c:ptCount val="8"/>
                <c:pt idx="0">
                  <c:v>La valorisation des prairies, des pâturages et des paysages</c:v>
                </c:pt>
                <c:pt idx="1">
                  <c:v>L'impact positif sur la biodiversité</c:v>
                </c:pt>
                <c:pt idx="2">
                  <c:v>L'impact du transport</c:v>
                </c:pt>
                <c:pt idx="3">
                  <c:v>La recyclabilité des emballages</c:v>
                </c:pt>
                <c:pt idx="4">
                  <c:v>Les émissions de gaz à effet de serre</c:v>
                </c:pt>
                <c:pt idx="5">
                  <c:v>La quantité d'eau utilisée</c:v>
                </c:pt>
                <c:pt idx="6">
                  <c:v>Autres</c:v>
                </c:pt>
                <c:pt idx="7">
                  <c:v>Je ne souhaite disposer d’aucune de ces informations</c:v>
                </c:pt>
              </c:strCache>
            </c:strRef>
          </c:cat>
          <c:val>
            <c:numRef>
              <c:f>Feuil1!$C$2:$C$9</c:f>
              <c:numCache>
                <c:formatCode>0</c:formatCode>
                <c:ptCount val="8"/>
                <c:pt idx="0">
                  <c:v>53</c:v>
                </c:pt>
                <c:pt idx="1">
                  <c:v>52</c:v>
                </c:pt>
                <c:pt idx="2">
                  <c:v>43</c:v>
                </c:pt>
                <c:pt idx="3">
                  <c:v>39</c:v>
                </c:pt>
                <c:pt idx="4">
                  <c:v>38</c:v>
                </c:pt>
                <c:pt idx="5">
                  <c:v>29</c:v>
                </c:pt>
                <c:pt idx="6">
                  <c:v>3</c:v>
                </c:pt>
              </c:numCache>
            </c:numRef>
          </c:val>
          <c:extLst>
            <c:ext xmlns:c16="http://schemas.microsoft.com/office/drawing/2014/chart" uri="{C3380CC4-5D6E-409C-BE32-E72D297353CC}">
              <c16:uniqueId val="{0000000B-EC3F-4111-9284-11E574DB268C}"/>
            </c:ext>
          </c:extLst>
        </c:ser>
        <c:dLbls>
          <c:dLblPos val="outEnd"/>
          <c:showLegendKey val="0"/>
          <c:showVal val="1"/>
          <c:showCatName val="0"/>
          <c:showSerName val="0"/>
          <c:showPercent val="0"/>
          <c:showBubbleSize val="0"/>
        </c:dLbls>
        <c:gapWidth val="60"/>
        <c:overlap val="100"/>
        <c:axId val="-378992592"/>
        <c:axId val="-379001296"/>
      </c:barChart>
      <c:valAx>
        <c:axId val="-379001296"/>
        <c:scaling>
          <c:orientation val="minMax"/>
          <c:max val="100"/>
          <c:min val="0"/>
        </c:scaling>
        <c:delete val="1"/>
        <c:axPos val="t"/>
        <c:numFmt formatCode="0" sourceLinked="1"/>
        <c:majorTickMark val="out"/>
        <c:minorTickMark val="none"/>
        <c:tickLblPos val="nextTo"/>
        <c:crossAx val="-378992592"/>
        <c:crosses val="autoZero"/>
        <c:crossBetween val="between"/>
      </c:valAx>
      <c:catAx>
        <c:axId val="-378992592"/>
        <c:scaling>
          <c:orientation val="maxMin"/>
        </c:scaling>
        <c:delete val="1"/>
        <c:axPos val="l"/>
        <c:numFmt formatCode="General" sourceLinked="1"/>
        <c:majorTickMark val="out"/>
        <c:minorTickMark val="none"/>
        <c:tickLblPos val="nextTo"/>
        <c:crossAx val="-379001296"/>
        <c:crosses val="autoZero"/>
        <c:auto val="1"/>
        <c:lblAlgn val="ctr"/>
        <c:lblOffset val="100"/>
        <c:noMultiLvlLbl val="0"/>
      </c:catAx>
      <c:spPr>
        <a:noFill/>
        <a:ln w="12700">
          <a:solidFill>
            <a:schemeClr val="lt1"/>
          </a:solidFill>
        </a:ln>
        <a:effectLst/>
      </c:spPr>
    </c:plotArea>
    <c:plotVisOnly val="1"/>
    <c:dispBlanksAs val="gap"/>
    <c:showDLblsOverMax val="0"/>
  </c:chart>
  <c:spPr>
    <a:noFill/>
    <a:ln>
      <a:noFill/>
    </a:ln>
    <a:effectLst/>
  </c:spPr>
  <c:txPr>
    <a:bodyPr/>
    <a:lstStyle/>
    <a:p>
      <a:pPr>
        <a:defRPr/>
      </a:pPr>
      <a:endParaRPr lang="fr-FR"/>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66A44D-D8C8-45DA-A1FE-CBC377210B79}" type="datetimeFigureOut">
              <a:rPr lang="fr-FR" smtClean="0"/>
              <a:t>20/01/2022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A63A4D-926F-427D-AE36-D64225562BE2}" type="slidenum">
              <a:rPr lang="fr-FR" smtClean="0"/>
              <a:t>‹N°›</a:t>
            </a:fld>
            <a:endParaRPr lang="fr-FR"/>
          </a:p>
        </p:txBody>
      </p:sp>
    </p:spTree>
    <p:extLst>
      <p:ext uri="{BB962C8B-B14F-4D97-AF65-F5344CB8AC3E}">
        <p14:creationId xmlns:p14="http://schemas.microsoft.com/office/powerpoint/2010/main" val="3549582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B0A444E-7920-46FB-908E-F8C251DBD3B5}" type="slidenum">
              <a:rPr lang="fr-FR" smtClean="0"/>
              <a:t>2</a:t>
            </a:fld>
            <a:endParaRPr lang="fr-FR"/>
          </a:p>
        </p:txBody>
      </p:sp>
    </p:spTree>
    <p:extLst>
      <p:ext uri="{BB962C8B-B14F-4D97-AF65-F5344CB8AC3E}">
        <p14:creationId xmlns:p14="http://schemas.microsoft.com/office/powerpoint/2010/main" val="571492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s commentaires 2"/>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850478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Besoin de cohérence avec les politiques publiques </a:t>
            </a:r>
          </a:p>
        </p:txBody>
      </p:sp>
      <p:sp>
        <p:nvSpPr>
          <p:cNvPr id="4" name="Espace réservé du numéro de diapositive 3"/>
          <p:cNvSpPr>
            <a:spLocks noGrp="1"/>
          </p:cNvSpPr>
          <p:nvPr>
            <p:ph type="sldNum" sz="quarter" idx="5"/>
          </p:nvPr>
        </p:nvSpPr>
        <p:spPr/>
        <p:txBody>
          <a:bodyPr/>
          <a:lstStyle/>
          <a:p>
            <a:fld id="{7B0A444E-7920-46FB-908E-F8C251DBD3B5}" type="slidenum">
              <a:rPr lang="fr-FR" smtClean="0"/>
              <a:t>9</a:t>
            </a:fld>
            <a:endParaRPr lang="fr-FR"/>
          </a:p>
        </p:txBody>
      </p:sp>
    </p:spTree>
    <p:extLst>
      <p:ext uri="{BB962C8B-B14F-4D97-AF65-F5344CB8AC3E}">
        <p14:creationId xmlns:p14="http://schemas.microsoft.com/office/powerpoint/2010/main" val="2181461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file://localhost/JOBS%20ERICK/E%CC%81labe/03-E_Exe%CC%81/E-PPT/PPt/Imports/Elabe_A_pt.png" TargetMode="External"/><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file://localhost/Users/admin/JOBS/ELABE/Recherches/PPt/Imports/Elabe_Logo_page.png" TargetMode="External"/><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AC6476-0BE4-4231-8774-C0953FC2DBB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E448537-9704-48A2-89EC-7FB77CF866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6143293-B496-4520-9CAD-F198D18497D2}"/>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5" name="Espace réservé du pied de page 4">
            <a:extLst>
              <a:ext uri="{FF2B5EF4-FFF2-40B4-BE49-F238E27FC236}">
                <a16:creationId xmlns:a16="http://schemas.microsoft.com/office/drawing/2014/main" id="{00689433-1300-4A50-A56B-B333674DA38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EB625DD-99E3-4187-BFE2-A74FB33EB4F1}"/>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2352648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E39C91-8B27-4C80-90FF-831A4F3820C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C5B9F7F-0842-4A0C-9E97-39C9D2661B5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189B56F-86F0-4CC8-9ABE-215B6B45B7D0}"/>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5" name="Espace réservé du pied de page 4">
            <a:extLst>
              <a:ext uri="{FF2B5EF4-FFF2-40B4-BE49-F238E27FC236}">
                <a16:creationId xmlns:a16="http://schemas.microsoft.com/office/drawing/2014/main" id="{F4E00815-D0D7-448F-825D-2D297BE7FA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5C9A9C-F11F-4A8D-9DC3-3CB119B71600}"/>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1280780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BE44D7A-CF31-41D1-A369-ED1284C8394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44B7FB0-59D7-4A3A-AF6C-C2FD0E65A11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965566C-4637-45D0-A15B-954050756AA4}"/>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5" name="Espace réservé du pied de page 4">
            <a:extLst>
              <a:ext uri="{FF2B5EF4-FFF2-40B4-BE49-F238E27FC236}">
                <a16:creationId xmlns:a16="http://schemas.microsoft.com/office/drawing/2014/main" id="{7A5F99D8-93A3-4CB0-858F-20C9864A1D7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C996E4-CAF1-4E2C-882C-452488F5DB08}"/>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1176510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e_enviro">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0"/>
          </p:nvPr>
        </p:nvSpPr>
        <p:spPr>
          <a:xfrm>
            <a:off x="10488488" y="6356352"/>
            <a:ext cx="865312" cy="365125"/>
          </a:xfrm>
          <a:prstGeom prst="rect">
            <a:avLst/>
          </a:prstGeom>
        </p:spPr>
        <p:txBody>
          <a:bodyPr/>
          <a:lstStyle/>
          <a:p>
            <a:fld id="{FC1CF07D-8B3F-4D32-B059-0039CEA46DB1}" type="slidenum">
              <a:rPr lang="fr-FR" smtClean="0"/>
              <a:pPr/>
              <a:t>‹N°›</a:t>
            </a:fld>
            <a:endParaRPr lang="fr-FR"/>
          </a:p>
        </p:txBody>
      </p:sp>
      <p:sp>
        <p:nvSpPr>
          <p:cNvPr id="7" name="Titre 1"/>
          <p:cNvSpPr>
            <a:spLocks noGrp="1"/>
          </p:cNvSpPr>
          <p:nvPr>
            <p:ph type="title"/>
          </p:nvPr>
        </p:nvSpPr>
        <p:spPr>
          <a:xfrm>
            <a:off x="1483732" y="465067"/>
            <a:ext cx="6340183" cy="636078"/>
          </a:xfrm>
        </p:spPr>
        <p:txBody>
          <a:bodyPr anchor="b"/>
          <a:lstStyle>
            <a:lvl1pPr>
              <a:defRPr sz="3200"/>
            </a:lvl1pPr>
          </a:lstStyle>
          <a:p>
            <a:r>
              <a:rPr lang="fr-FR"/>
              <a:t>Modifiez le style du titre</a:t>
            </a:r>
          </a:p>
        </p:txBody>
      </p:sp>
      <p:sp>
        <p:nvSpPr>
          <p:cNvPr id="8" name="Espace réservé du contenu 2"/>
          <p:cNvSpPr>
            <a:spLocks noGrp="1"/>
          </p:cNvSpPr>
          <p:nvPr>
            <p:ph idx="1"/>
          </p:nvPr>
        </p:nvSpPr>
        <p:spPr>
          <a:xfrm>
            <a:off x="838200" y="1566212"/>
            <a:ext cx="10515600" cy="4610751"/>
          </a:xfrm>
        </p:spPr>
        <p:txBody>
          <a:bodyPr/>
          <a:lstStyle>
            <a:lvl1pPr>
              <a:defRPr>
                <a:solidFill>
                  <a:srgbClr val="008000"/>
                </a:solidFill>
              </a:defRPr>
            </a:lvl1pPr>
            <a:lvl2pPr>
              <a:buClr>
                <a:schemeClr val="bg2">
                  <a:lumMod val="25000"/>
                </a:schemeClr>
              </a:buClr>
              <a:defRPr/>
            </a:lvl2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Date Placeholder 3">
            <a:extLst>
              <a:ext uri="{FF2B5EF4-FFF2-40B4-BE49-F238E27FC236}">
                <a16:creationId xmlns:a16="http://schemas.microsoft.com/office/drawing/2014/main" id="{B8A61F6B-BCF1-42F3-A7DA-AB56621F0A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30/06/2021</a:t>
            </a:r>
            <a:endParaRPr lang="en-US"/>
          </a:p>
        </p:txBody>
      </p:sp>
      <p:sp>
        <p:nvSpPr>
          <p:cNvPr id="6" name="Footer Placeholder 4">
            <a:extLst>
              <a:ext uri="{FF2B5EF4-FFF2-40B4-BE49-F238E27FC236}">
                <a16:creationId xmlns:a16="http://schemas.microsoft.com/office/drawing/2014/main" id="{577AC779-384D-4483-9756-4A9FD26D5A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9" name="Slide Number Placeholder 5">
            <a:extLst>
              <a:ext uri="{FF2B5EF4-FFF2-40B4-BE49-F238E27FC236}">
                <a16:creationId xmlns:a16="http://schemas.microsoft.com/office/drawing/2014/main" id="{3FDB0E30-F0CE-497F-8312-136A7BDA62CA}"/>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fr-FR"/>
            </a:defPPr>
            <a:lvl1pPr marL="0" algn="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fld id="{FC1CF07D-8B3F-4D32-B059-0039CEA46DB1}" type="slidenum">
              <a:rPr lang="en-US" smtClean="0"/>
              <a:pPr/>
              <a:t>‹N°›</a:t>
            </a:fld>
            <a:endParaRPr lang="en-US"/>
          </a:p>
        </p:txBody>
      </p:sp>
      <p:pic>
        <p:nvPicPr>
          <p:cNvPr id="10" name="Image 9">
            <a:extLst>
              <a:ext uri="{FF2B5EF4-FFF2-40B4-BE49-F238E27FC236}">
                <a16:creationId xmlns:a16="http://schemas.microsoft.com/office/drawing/2014/main" id="{52749F70-71EE-4A48-9DF8-40C4CE2EC9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7325" y="6361218"/>
            <a:ext cx="897856" cy="355391"/>
          </a:xfrm>
          <a:prstGeom prst="rect">
            <a:avLst/>
          </a:prstGeom>
        </p:spPr>
      </p:pic>
    </p:spTree>
    <p:extLst>
      <p:ext uri="{BB962C8B-B14F-4D97-AF65-F5344CB8AC3E}">
        <p14:creationId xmlns:p14="http://schemas.microsoft.com/office/powerpoint/2010/main" val="17654480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pic>
        <p:nvPicPr>
          <p:cNvPr id="13" name="Elabe_A_pt.png" descr="/JOBS ERICK/Élabe/03-E_Exé/E-PPT/PPt/Imports/Elabe_A_pt.png">
            <a:extLst>
              <a:ext uri="{FF2B5EF4-FFF2-40B4-BE49-F238E27FC236}">
                <a16:creationId xmlns:a16="http://schemas.microsoft.com/office/drawing/2014/main" id="{9E6D2257-1660-4063-AC63-8A97B511DC8D}"/>
              </a:ext>
            </a:extLst>
          </p:cNvPr>
          <p:cNvPicPr preferRelativeResize="0">
            <a:picLocks/>
          </p:cNvPicPr>
          <p:nvPr userDrawn="1"/>
        </p:nvPicPr>
        <p:blipFill>
          <a:blip r:embed="rId2" r:link="rId3" cstate="print">
            <a:extLst>
              <a:ext uri="{28A0092B-C50C-407E-A947-70E740481C1C}">
                <a14:useLocalDpi xmlns:a14="http://schemas.microsoft.com/office/drawing/2010/main" val="0"/>
              </a:ext>
            </a:extLst>
          </a:blip>
          <a:stretch>
            <a:fillRect/>
          </a:stretch>
        </p:blipFill>
        <p:spPr>
          <a:xfrm>
            <a:off x="11137168" y="5137200"/>
            <a:ext cx="1065600" cy="1720800"/>
          </a:xfrm>
          <a:prstGeom prst="rect">
            <a:avLst/>
          </a:prstGeom>
        </p:spPr>
      </p:pic>
      <p:sp>
        <p:nvSpPr>
          <p:cNvPr id="2" name="Titre 1"/>
          <p:cNvSpPr>
            <a:spLocks noGrp="1"/>
          </p:cNvSpPr>
          <p:nvPr>
            <p:ph type="title" hasCustomPrompt="1"/>
          </p:nvPr>
        </p:nvSpPr>
        <p:spPr>
          <a:xfrm>
            <a:off x="720751" y="384256"/>
            <a:ext cx="10785231" cy="299590"/>
          </a:xfrm>
        </p:spPr>
        <p:txBody>
          <a:bodyPr>
            <a:noAutofit/>
          </a:bodyPr>
          <a:lstStyle>
            <a:lvl1pPr>
              <a:defRPr sz="1800"/>
            </a:lvl1pPr>
          </a:lstStyle>
          <a:p>
            <a:r>
              <a:rPr lang="fr-FR"/>
              <a:t>Cliquez et modifiez le titre</a:t>
            </a:r>
          </a:p>
        </p:txBody>
      </p:sp>
      <p:cxnSp>
        <p:nvCxnSpPr>
          <p:cNvPr id="8" name="Connecteur droit 7"/>
          <p:cNvCxnSpPr/>
          <p:nvPr userDrawn="1"/>
        </p:nvCxnSpPr>
        <p:spPr>
          <a:xfrm>
            <a:off x="877061" y="1048564"/>
            <a:ext cx="10472615" cy="0"/>
          </a:xfrm>
          <a:prstGeom prst="line">
            <a:avLst/>
          </a:prstGeom>
          <a:ln w="6350" cmpd="sng">
            <a:solidFill>
              <a:srgbClr val="58585A"/>
            </a:solidFill>
          </a:ln>
          <a:effectLst/>
        </p:spPr>
        <p:style>
          <a:lnRef idx="2">
            <a:schemeClr val="accent1"/>
          </a:lnRef>
          <a:fillRef idx="0">
            <a:schemeClr val="accent1"/>
          </a:fillRef>
          <a:effectRef idx="1">
            <a:schemeClr val="accent1"/>
          </a:effectRef>
          <a:fontRef idx="minor">
            <a:schemeClr val="tx1"/>
          </a:fontRef>
        </p:style>
      </p:cxnSp>
      <p:sp>
        <p:nvSpPr>
          <p:cNvPr id="14" name="Espace réservé du texte 13"/>
          <p:cNvSpPr>
            <a:spLocks noGrp="1"/>
          </p:cNvSpPr>
          <p:nvPr>
            <p:ph type="body" sz="quarter" idx="13"/>
          </p:nvPr>
        </p:nvSpPr>
        <p:spPr>
          <a:xfrm>
            <a:off x="721785" y="677130"/>
            <a:ext cx="10784207" cy="365125"/>
          </a:xfrm>
        </p:spPr>
        <p:txBody>
          <a:bodyPr numCol="1">
            <a:normAutofit/>
          </a:bodyPr>
          <a:lstStyle>
            <a:lvl1pPr marL="0" indent="0">
              <a:buFontTx/>
              <a:buNone/>
              <a:defRPr sz="1300">
                <a:solidFill>
                  <a:srgbClr val="58585A"/>
                </a:solidFill>
              </a:defRPr>
            </a:lvl1pPr>
          </a:lstStyle>
          <a:p>
            <a:pPr lvl="0"/>
            <a:r>
              <a:rPr lang="fr-FR"/>
              <a:t>Modifiez les styles du texte du masque</a:t>
            </a:r>
          </a:p>
        </p:txBody>
      </p:sp>
      <p:sp>
        <p:nvSpPr>
          <p:cNvPr id="17" name="Espace réservé du contenu 2"/>
          <p:cNvSpPr>
            <a:spLocks noGrp="1"/>
          </p:cNvSpPr>
          <p:nvPr>
            <p:ph idx="1" hasCustomPrompt="1"/>
          </p:nvPr>
        </p:nvSpPr>
        <p:spPr>
          <a:xfrm>
            <a:off x="721785" y="1290776"/>
            <a:ext cx="10784207" cy="4791035"/>
          </a:xfrm>
        </p:spPr>
        <p:txBody>
          <a:bodyPr numCol="1" spcCol="360000"/>
          <a:lstStyle>
            <a:lvl1pPr marL="263525" indent="-263525" algn="just">
              <a:defRPr sz="1600">
                <a:solidFill>
                  <a:srgbClr val="58585A"/>
                </a:solidFill>
              </a:defRPr>
            </a:lvl1pPr>
            <a:lvl2pPr marL="538163" indent="-174625" algn="just">
              <a:buFont typeface="Calibri" panose="020F0502020204030204" pitchFamily="34" charset="0"/>
              <a:buChar char="‒"/>
              <a:defRPr sz="1400">
                <a:solidFill>
                  <a:srgbClr val="58585A"/>
                </a:solidFill>
              </a:defRPr>
            </a:lvl2pPr>
            <a:lvl3pPr marL="901700" indent="-187325" algn="just">
              <a:buFont typeface="Calibri" panose="020F0502020204030204" pitchFamily="34" charset="0"/>
              <a:buChar char="‒"/>
              <a:defRPr sz="1200">
                <a:solidFill>
                  <a:srgbClr val="58585A"/>
                </a:solidFill>
              </a:defRPr>
            </a:lvl3pPr>
            <a:lvl4pPr marL="1339850" indent="-263525" algn="just">
              <a:buFont typeface="Calibri" panose="020F0502020204030204" pitchFamily="34" charset="0"/>
              <a:buChar char="‒"/>
              <a:defRPr sz="1100">
                <a:solidFill>
                  <a:srgbClr val="58585A"/>
                </a:solidFill>
              </a:defRPr>
            </a:lvl4pPr>
            <a:lvl5pPr marL="901700" indent="-187325" algn="just">
              <a:defRPr sz="1100">
                <a:solidFill>
                  <a:srgbClr val="58585A"/>
                </a:solidFill>
              </a:defRPr>
            </a:lvl5pPr>
          </a:lstStyle>
          <a:p>
            <a:pPr lvl="0"/>
            <a:r>
              <a:rPr lang="fr-FR"/>
              <a:t>Cliquez pour modifier les styles du texte du masque</a:t>
            </a:r>
          </a:p>
          <a:p>
            <a:pPr lvl="1"/>
            <a:endParaRPr lang="fr-FR"/>
          </a:p>
          <a:p>
            <a:pPr lvl="2"/>
            <a:endParaRPr lang="fr-FR"/>
          </a:p>
          <a:p>
            <a:pPr lvl="3"/>
            <a:endParaRPr lang="fr-FR"/>
          </a:p>
          <a:p>
            <a:pPr lvl="3"/>
            <a:endParaRPr lang="fr-FR"/>
          </a:p>
        </p:txBody>
      </p:sp>
      <p:cxnSp>
        <p:nvCxnSpPr>
          <p:cNvPr id="12" name="Connecteur droit 11"/>
          <p:cNvCxnSpPr/>
          <p:nvPr userDrawn="1"/>
        </p:nvCxnSpPr>
        <p:spPr>
          <a:xfrm>
            <a:off x="877061" y="6278359"/>
            <a:ext cx="5010529" cy="0"/>
          </a:xfrm>
          <a:prstGeom prst="line">
            <a:avLst/>
          </a:prstGeom>
          <a:ln w="6350" cmpd="sng">
            <a:solidFill>
              <a:srgbClr val="58585A"/>
            </a:solidFill>
          </a:ln>
          <a:effectLst/>
        </p:spPr>
        <p:style>
          <a:lnRef idx="2">
            <a:schemeClr val="accent1"/>
          </a:lnRef>
          <a:fillRef idx="0">
            <a:schemeClr val="accent1"/>
          </a:fillRef>
          <a:effectRef idx="1">
            <a:schemeClr val="accent1"/>
          </a:effectRef>
          <a:fontRef idx="minor">
            <a:schemeClr val="tx1"/>
          </a:fontRef>
        </p:style>
      </p:cxnSp>
      <p:pic>
        <p:nvPicPr>
          <p:cNvPr id="11" name="Elabe_Logo_page.png" descr="/Users/admin/JOBS/ELABE/Recherches/PPt/Imports/Elabe_Logo_page.png">
            <a:extLst>
              <a:ext uri="{FF2B5EF4-FFF2-40B4-BE49-F238E27FC236}">
                <a16:creationId xmlns:a16="http://schemas.microsoft.com/office/drawing/2014/main" id="{D4E74756-D0C1-4A28-B911-691012782B0B}"/>
              </a:ext>
            </a:extLst>
          </p:cNvPr>
          <p:cNvPicPr preferRelativeResize="0">
            <a:picLocks/>
          </p:cNvPicPr>
          <p:nvPr userDrawn="1"/>
        </p:nvPicPr>
        <p:blipFill>
          <a:blip r:embed="rId4" r:link="rId5" cstate="print">
            <a:extLst>
              <a:ext uri="{28A0092B-C50C-407E-A947-70E740481C1C}">
                <a14:useLocalDpi xmlns:a14="http://schemas.microsoft.com/office/drawing/2010/main" val="0"/>
              </a:ext>
            </a:extLst>
          </a:blip>
          <a:stretch>
            <a:fillRect/>
          </a:stretch>
        </p:blipFill>
        <p:spPr>
          <a:xfrm>
            <a:off x="891487" y="6399088"/>
            <a:ext cx="770400" cy="191451"/>
          </a:xfrm>
          <a:prstGeom prst="rect">
            <a:avLst/>
          </a:prstGeom>
        </p:spPr>
      </p:pic>
      <p:sp>
        <p:nvSpPr>
          <p:cNvPr id="16" name="Footer Placeholder 4">
            <a:extLst>
              <a:ext uri="{FF2B5EF4-FFF2-40B4-BE49-F238E27FC236}">
                <a16:creationId xmlns:a16="http://schemas.microsoft.com/office/drawing/2014/main" id="{AD2162D9-0917-4547-A82C-6430EC7B75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8" name="Slide Number Placeholder 5">
            <a:extLst>
              <a:ext uri="{FF2B5EF4-FFF2-40B4-BE49-F238E27FC236}">
                <a16:creationId xmlns:a16="http://schemas.microsoft.com/office/drawing/2014/main" id="{6BE5A9E2-7327-496A-BEA6-DC3DC0407F9D}"/>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fr-FR"/>
            </a:defPPr>
            <a:lvl1pPr marL="0" algn="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fld id="{FC1CF07D-8B3F-4D32-B059-0039CEA46DB1}" type="slidenum">
              <a:rPr lang="en-US" smtClean="0"/>
              <a:pPr/>
              <a:t>‹N°›</a:t>
            </a:fld>
            <a:endParaRPr lang="en-US"/>
          </a:p>
        </p:txBody>
      </p:sp>
      <p:pic>
        <p:nvPicPr>
          <p:cNvPr id="19" name="Image 18">
            <a:extLst>
              <a:ext uri="{FF2B5EF4-FFF2-40B4-BE49-F238E27FC236}">
                <a16:creationId xmlns:a16="http://schemas.microsoft.com/office/drawing/2014/main" id="{C7AFC671-94AF-45D4-ACBA-8B334B34CE02}"/>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237325" y="6361218"/>
            <a:ext cx="897856" cy="355391"/>
          </a:xfrm>
          <a:prstGeom prst="rect">
            <a:avLst/>
          </a:prstGeom>
        </p:spPr>
      </p:pic>
    </p:spTree>
    <p:extLst>
      <p:ext uri="{BB962C8B-B14F-4D97-AF65-F5344CB8AC3E}">
        <p14:creationId xmlns:p14="http://schemas.microsoft.com/office/powerpoint/2010/main" val="5751242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Disposition personnalisée">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0"/>
          </p:nvPr>
        </p:nvSpPr>
        <p:spPr/>
        <p:txBody>
          <a:bodyPr/>
          <a:lstStyle/>
          <a:p>
            <a:fld id="{F445410B-562E-488B-87CE-C4E274A4E9DC}" type="slidenum">
              <a:rPr lang="fr-FR" smtClean="0"/>
              <a:t>‹N°›</a:t>
            </a:fld>
            <a:endParaRPr lang="fr-FR"/>
          </a:p>
        </p:txBody>
      </p:sp>
      <p:sp>
        <p:nvSpPr>
          <p:cNvPr id="4" name="Date Placeholder 3">
            <a:extLst>
              <a:ext uri="{FF2B5EF4-FFF2-40B4-BE49-F238E27FC236}">
                <a16:creationId xmlns:a16="http://schemas.microsoft.com/office/drawing/2014/main" id="{C3F8F835-5FAB-43E1-8344-078AE2AD5E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30/06/2021</a:t>
            </a:r>
            <a:endParaRPr lang="en-US"/>
          </a:p>
        </p:txBody>
      </p:sp>
      <p:sp>
        <p:nvSpPr>
          <p:cNvPr id="5" name="Footer Placeholder 4">
            <a:extLst>
              <a:ext uri="{FF2B5EF4-FFF2-40B4-BE49-F238E27FC236}">
                <a16:creationId xmlns:a16="http://schemas.microsoft.com/office/drawing/2014/main" id="{CB2C2B00-DAA3-487A-BE3D-24C6EDACCE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4F99E65-32B5-487A-8CBE-6619BB48A312}"/>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fr-FR"/>
            </a:defPPr>
            <a:lvl1pPr marL="0" algn="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fld id="{FC1CF07D-8B3F-4D32-B059-0039CEA46DB1}" type="slidenum">
              <a:rPr lang="en-US" smtClean="0"/>
              <a:pPr/>
              <a:t>‹N°›</a:t>
            </a:fld>
            <a:endParaRPr lang="en-US"/>
          </a:p>
        </p:txBody>
      </p:sp>
      <p:pic>
        <p:nvPicPr>
          <p:cNvPr id="7" name="Image 6">
            <a:extLst>
              <a:ext uri="{FF2B5EF4-FFF2-40B4-BE49-F238E27FC236}">
                <a16:creationId xmlns:a16="http://schemas.microsoft.com/office/drawing/2014/main" id="{434B1F99-A946-4DBC-B72B-96A836F82E4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7325" y="6361218"/>
            <a:ext cx="897856" cy="355391"/>
          </a:xfrm>
          <a:prstGeom prst="rect">
            <a:avLst/>
          </a:prstGeom>
        </p:spPr>
      </p:pic>
    </p:spTree>
    <p:extLst>
      <p:ext uri="{BB962C8B-B14F-4D97-AF65-F5344CB8AC3E}">
        <p14:creationId xmlns:p14="http://schemas.microsoft.com/office/powerpoint/2010/main" val="3346735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5D3F5D-0054-4E83-831C-7499D1012E6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3CE186C-62AB-4E6F-A306-DE44BA9115A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457F094-BD42-4F04-BBF2-A690FBE9B9EB}"/>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5" name="Espace réservé du pied de page 4">
            <a:extLst>
              <a:ext uri="{FF2B5EF4-FFF2-40B4-BE49-F238E27FC236}">
                <a16:creationId xmlns:a16="http://schemas.microsoft.com/office/drawing/2014/main" id="{253D0579-42D4-4109-AC3A-7156E05692F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E3260F4-61EF-4A43-975D-AFED7D2C7613}"/>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88157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F86F32-AFE6-45F2-A351-CA1A2B46254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2DA4189-E4DA-49C8-A156-052C9241ED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2785844-D2EC-4486-8C0F-D9B710D67916}"/>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5" name="Espace réservé du pied de page 4">
            <a:extLst>
              <a:ext uri="{FF2B5EF4-FFF2-40B4-BE49-F238E27FC236}">
                <a16:creationId xmlns:a16="http://schemas.microsoft.com/office/drawing/2014/main" id="{C8551DDE-51F6-4EC3-8BD7-48787CD218A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C607CF0-2BD0-40B3-8EBA-CF4C885C487E}"/>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3903610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D9476A-AADD-4818-A62C-F2EB0E82D3D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E188F62-1910-479A-9A2F-EF7D93F3515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D30374D-8FC6-43DB-826A-7E6D6336A34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29E953B-64A4-4EC5-8D8D-F01F2EC8E021}"/>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6" name="Espace réservé du pied de page 5">
            <a:extLst>
              <a:ext uri="{FF2B5EF4-FFF2-40B4-BE49-F238E27FC236}">
                <a16:creationId xmlns:a16="http://schemas.microsoft.com/office/drawing/2014/main" id="{B01E25F3-345A-40AB-A535-CC633A0DD6A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C5E6743-B426-4C9D-977E-D81D8E4A9A9C}"/>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173399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2BC549-4E52-407D-8034-168F5DD72F4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F3C22B4-3D73-4556-BC43-F1F57CBD78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34182EC-D0E1-4E74-8DB9-1FF1AEB5426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D87DB68-309B-46AF-AAE1-D375B7032D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2BF7F37-03BB-48AF-9997-9BD5EB04E7B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62469E4-DC70-40A8-9F35-979842C50598}"/>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8" name="Espace réservé du pied de page 7">
            <a:extLst>
              <a:ext uri="{FF2B5EF4-FFF2-40B4-BE49-F238E27FC236}">
                <a16:creationId xmlns:a16="http://schemas.microsoft.com/office/drawing/2014/main" id="{E0C6FEC1-CD1B-4CCD-998E-099AE6E0661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44E5B4E-59C8-4903-B8BB-98E7B47EA832}"/>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1030354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127823-E1DF-4D0E-A140-5E9A8017222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752D809-9D7F-4FA5-AC3C-20FF6DF3E148}"/>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4" name="Espace réservé du pied de page 3">
            <a:extLst>
              <a:ext uri="{FF2B5EF4-FFF2-40B4-BE49-F238E27FC236}">
                <a16:creationId xmlns:a16="http://schemas.microsoft.com/office/drawing/2014/main" id="{33415113-6394-45CA-8897-6FDA9E96B77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82EFFB8-7784-42B5-A86D-BBF2EAB7C8DB}"/>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242933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E5F7ACD-0C2E-4F8A-AE53-EC8ACC63A642}"/>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3" name="Espace réservé du pied de page 2">
            <a:extLst>
              <a:ext uri="{FF2B5EF4-FFF2-40B4-BE49-F238E27FC236}">
                <a16:creationId xmlns:a16="http://schemas.microsoft.com/office/drawing/2014/main" id="{C6D1D2F8-7F16-4726-80B1-9C14E75566C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7DB1B37-C152-46DC-BD11-67E2D4BD350B}"/>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1137828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383DF1-2C49-4BD1-8125-E6AC71B4488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7E4FF5B-D9A7-4B8F-B292-2F7DCF3126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4946647-AB20-4ADE-BA98-508DCF082E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5803054-92F6-4F8E-9C6F-9E06573C7D73}"/>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6" name="Espace réservé du pied de page 5">
            <a:extLst>
              <a:ext uri="{FF2B5EF4-FFF2-40B4-BE49-F238E27FC236}">
                <a16:creationId xmlns:a16="http://schemas.microsoft.com/office/drawing/2014/main" id="{5E91B07A-C4D5-456E-A7D1-FE20D10E8B2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D6D13B0-BEF8-4BD8-B4C0-2AD8F340BD93}"/>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3856177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3DC599-461D-4897-B8F5-E29CF840342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3386873-CB62-4EB8-9991-C845795BC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B6706A6-D688-4782-8C37-7B15F690B4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93F8F16-9453-4499-9C67-41AA228D7260}"/>
              </a:ext>
            </a:extLst>
          </p:cNvPr>
          <p:cNvSpPr>
            <a:spLocks noGrp="1"/>
          </p:cNvSpPr>
          <p:nvPr>
            <p:ph type="dt" sz="half" idx="10"/>
          </p:nvPr>
        </p:nvSpPr>
        <p:spPr/>
        <p:txBody>
          <a:bodyPr/>
          <a:lstStyle/>
          <a:p>
            <a:fld id="{FA3F1968-70D8-414D-9FC9-2A8735B3B5DB}" type="datetimeFigureOut">
              <a:rPr lang="fr-FR" smtClean="0"/>
              <a:t>20/01/2022</a:t>
            </a:fld>
            <a:endParaRPr lang="fr-FR"/>
          </a:p>
        </p:txBody>
      </p:sp>
      <p:sp>
        <p:nvSpPr>
          <p:cNvPr id="6" name="Espace réservé du pied de page 5">
            <a:extLst>
              <a:ext uri="{FF2B5EF4-FFF2-40B4-BE49-F238E27FC236}">
                <a16:creationId xmlns:a16="http://schemas.microsoft.com/office/drawing/2014/main" id="{7430700A-BF61-4A7F-B8AC-B9E0FE50CD2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5B6BA8E-BB57-4EFA-9D06-51CBF4A0AD82}"/>
              </a:ext>
            </a:extLst>
          </p:cNvPr>
          <p:cNvSpPr>
            <a:spLocks noGrp="1"/>
          </p:cNvSpPr>
          <p:nvPr>
            <p:ph type="sldNum" sz="quarter" idx="12"/>
          </p:nvPr>
        </p:nvSpPr>
        <p:spPr/>
        <p:txBody>
          <a:bodyPr/>
          <a:lstStyle/>
          <a:p>
            <a:fld id="{FB1987B4-47D5-4153-8346-73ECBB2100F8}" type="slidenum">
              <a:rPr lang="fr-FR" smtClean="0"/>
              <a:t>‹N°›</a:t>
            </a:fld>
            <a:endParaRPr lang="fr-FR"/>
          </a:p>
        </p:txBody>
      </p:sp>
    </p:spTree>
    <p:extLst>
      <p:ext uri="{BB962C8B-B14F-4D97-AF65-F5344CB8AC3E}">
        <p14:creationId xmlns:p14="http://schemas.microsoft.com/office/powerpoint/2010/main" val="3879592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F1216B8-B039-4F28-BCC9-3D444111A7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CDDAF8F-17FD-4D15-BD5C-8835DB6D18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A94D7E-E31B-41AA-8871-3E48479DB5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3F1968-70D8-414D-9FC9-2A8735B3B5DB}" type="datetimeFigureOut">
              <a:rPr lang="fr-FR" smtClean="0"/>
              <a:t>20/01/2022</a:t>
            </a:fld>
            <a:endParaRPr lang="fr-FR"/>
          </a:p>
        </p:txBody>
      </p:sp>
      <p:sp>
        <p:nvSpPr>
          <p:cNvPr id="5" name="Espace réservé du pied de page 4">
            <a:extLst>
              <a:ext uri="{FF2B5EF4-FFF2-40B4-BE49-F238E27FC236}">
                <a16:creationId xmlns:a16="http://schemas.microsoft.com/office/drawing/2014/main" id="{48A51BF3-95DC-4130-943E-15863743C7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37635CA-87D4-452C-9019-B326516C99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987B4-47D5-4153-8346-73ECBB2100F8}" type="slidenum">
              <a:rPr lang="fr-FR" smtClean="0"/>
              <a:t>‹N°›</a:t>
            </a:fld>
            <a:endParaRPr lang="fr-FR"/>
          </a:p>
        </p:txBody>
      </p:sp>
    </p:spTree>
    <p:extLst>
      <p:ext uri="{BB962C8B-B14F-4D97-AF65-F5344CB8AC3E}">
        <p14:creationId xmlns:p14="http://schemas.microsoft.com/office/powerpoint/2010/main" val="360576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01EB49-0D65-4344-BF21-642307B39FA1}"/>
              </a:ext>
            </a:extLst>
          </p:cNvPr>
          <p:cNvSpPr>
            <a:spLocks noGrp="1"/>
          </p:cNvSpPr>
          <p:nvPr>
            <p:ph type="ctrTitle"/>
          </p:nvPr>
        </p:nvSpPr>
        <p:spPr/>
        <p:txBody>
          <a:bodyPr>
            <a:normAutofit fontScale="90000"/>
          </a:bodyPr>
          <a:lstStyle/>
          <a:p>
            <a:r>
              <a:rPr lang="fr-FR" dirty="0"/>
              <a:t>Enjeux évaluation environnementale / ACV en filière viande </a:t>
            </a:r>
          </a:p>
        </p:txBody>
      </p:sp>
      <p:sp>
        <p:nvSpPr>
          <p:cNvPr id="3" name="Sous-titre 2">
            <a:extLst>
              <a:ext uri="{FF2B5EF4-FFF2-40B4-BE49-F238E27FC236}">
                <a16:creationId xmlns:a16="http://schemas.microsoft.com/office/drawing/2014/main" id="{4CB9C602-DE6A-4638-8694-CA08F33B0ECA}"/>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45893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A23FD-297B-4DAC-828C-2E32A8E9E52A}"/>
              </a:ext>
            </a:extLst>
          </p:cNvPr>
          <p:cNvSpPr>
            <a:spLocks noGrp="1"/>
          </p:cNvSpPr>
          <p:nvPr>
            <p:ph type="title"/>
          </p:nvPr>
        </p:nvSpPr>
        <p:spPr>
          <a:xfrm>
            <a:off x="838201" y="416779"/>
            <a:ext cx="9672785" cy="636078"/>
          </a:xfrm>
        </p:spPr>
        <p:txBody>
          <a:bodyPr>
            <a:normAutofit fontScale="90000"/>
          </a:bodyPr>
          <a:lstStyle/>
          <a:p>
            <a:r>
              <a:rPr lang="fr-FR" sz="3200" b="1" dirty="0">
                <a:latin typeface="+mn-lt"/>
              </a:rPr>
              <a:t>PRINCIPAUX CONSTATS </a:t>
            </a:r>
            <a:r>
              <a:rPr lang="fr-FR" b="1" dirty="0">
                <a:latin typeface="+mn-lt"/>
              </a:rPr>
              <a:t>DE LA FILIERE </a:t>
            </a:r>
            <a:r>
              <a:rPr lang="fr-FR" sz="3200" b="1" dirty="0">
                <a:latin typeface="+mn-lt"/>
              </a:rPr>
              <a:t>SUR </a:t>
            </a:r>
            <a:r>
              <a:rPr lang="fr-FR" b="1" dirty="0">
                <a:latin typeface="+mn-lt"/>
              </a:rPr>
              <a:t>L’ACV APPLIQUEE AUX VIANDES DE RUMINANTS</a:t>
            </a:r>
          </a:p>
        </p:txBody>
      </p:sp>
      <p:sp>
        <p:nvSpPr>
          <p:cNvPr id="3" name="Espace réservé du contenu 2">
            <a:extLst>
              <a:ext uri="{FF2B5EF4-FFF2-40B4-BE49-F238E27FC236}">
                <a16:creationId xmlns:a16="http://schemas.microsoft.com/office/drawing/2014/main" id="{7F597473-DCCA-4375-A59C-788F4B8E221E}"/>
              </a:ext>
            </a:extLst>
          </p:cNvPr>
          <p:cNvSpPr>
            <a:spLocks noGrp="1"/>
          </p:cNvSpPr>
          <p:nvPr>
            <p:ph idx="1"/>
          </p:nvPr>
        </p:nvSpPr>
        <p:spPr>
          <a:xfrm>
            <a:off x="704792" y="1423150"/>
            <a:ext cx="10381522" cy="4310900"/>
          </a:xfrm>
        </p:spPr>
        <p:txBody>
          <a:bodyPr vert="horz" lIns="91440" tIns="45720" rIns="91440" bIns="45720" rtlCol="0" anchor="t">
            <a:normAutofit/>
          </a:bodyPr>
          <a:lstStyle/>
          <a:p>
            <a:pPr algn="just">
              <a:buFont typeface="Wingdings" panose="05000000000000000000" pitchFamily="2" charset="2"/>
              <a:buChar char="Ø"/>
            </a:pPr>
            <a:r>
              <a:rPr lang="fr-FR" sz="1800" dirty="0">
                <a:solidFill>
                  <a:schemeClr val="tx1"/>
                </a:solidFill>
              </a:rPr>
              <a:t>Les indicateurs ne portent </a:t>
            </a:r>
            <a:r>
              <a:rPr lang="fr-FR" sz="1800" b="1" dirty="0">
                <a:solidFill>
                  <a:schemeClr val="tx1"/>
                </a:solidFill>
              </a:rPr>
              <a:t>que sur les impacts négatifs </a:t>
            </a:r>
            <a:r>
              <a:rPr lang="fr-FR" sz="1800" dirty="0">
                <a:solidFill>
                  <a:schemeClr val="tx1"/>
                </a:solidFill>
              </a:rPr>
              <a:t>et </a:t>
            </a:r>
            <a:r>
              <a:rPr lang="fr-FR" sz="1800" b="1" dirty="0">
                <a:solidFill>
                  <a:schemeClr val="tx1"/>
                </a:solidFill>
              </a:rPr>
              <a:t>non les impacts positifs </a:t>
            </a:r>
            <a:r>
              <a:rPr lang="fr-FR" sz="1800" dirty="0">
                <a:solidFill>
                  <a:schemeClr val="tx1"/>
                </a:solidFill>
              </a:rPr>
              <a:t>ni les services rendus. </a:t>
            </a:r>
          </a:p>
          <a:p>
            <a:pPr algn="just">
              <a:buFont typeface="Wingdings" panose="05000000000000000000" pitchFamily="2" charset="2"/>
              <a:buChar char="Ø"/>
            </a:pPr>
            <a:r>
              <a:rPr lang="fr-FR" sz="1800" dirty="0">
                <a:solidFill>
                  <a:schemeClr val="tx1"/>
                </a:solidFill>
              </a:rPr>
              <a:t>La méthode ACV qui rapporte les </a:t>
            </a:r>
            <a:r>
              <a:rPr lang="fr-FR" sz="1800" b="1" dirty="0">
                <a:solidFill>
                  <a:schemeClr val="tx1"/>
                </a:solidFill>
              </a:rPr>
              <a:t>impact au kg pénalise les productions aux cycles de vie long et les systèmes les plus extensifs.</a:t>
            </a:r>
          </a:p>
          <a:p>
            <a:pPr algn="just">
              <a:buFont typeface="Wingdings" panose="05000000000000000000" pitchFamily="2" charset="2"/>
              <a:buChar char="Ø"/>
            </a:pPr>
            <a:r>
              <a:rPr lang="fr-FR" sz="1800" dirty="0">
                <a:solidFill>
                  <a:schemeClr val="tx1"/>
                </a:solidFill>
              </a:rPr>
              <a:t>En rapportant les impacts au kg et en les mettant sur une même échelle, on </a:t>
            </a:r>
            <a:r>
              <a:rPr lang="fr-FR" sz="1800" b="1" dirty="0">
                <a:solidFill>
                  <a:schemeClr val="tx1"/>
                </a:solidFill>
              </a:rPr>
              <a:t>compare des aliments non comparables sur le plan nutritionnel.</a:t>
            </a:r>
          </a:p>
          <a:p>
            <a:pPr algn="just">
              <a:buFont typeface="Wingdings" panose="05000000000000000000" pitchFamily="2" charset="2"/>
              <a:buChar char="Ø"/>
            </a:pPr>
            <a:r>
              <a:rPr lang="fr-FR" sz="1800" dirty="0">
                <a:solidFill>
                  <a:schemeClr val="tx1"/>
                </a:solidFill>
                <a:cs typeface="Calibri"/>
              </a:rPr>
              <a:t>Du fait du </a:t>
            </a:r>
            <a:r>
              <a:rPr lang="fr-FR" sz="1800" b="1" dirty="0">
                <a:solidFill>
                  <a:schemeClr val="tx1"/>
                </a:solidFill>
                <a:cs typeface="Calibri"/>
              </a:rPr>
              <a:t>poids des émissions et de l’indicateur changement climatique </a:t>
            </a:r>
            <a:r>
              <a:rPr lang="fr-FR" sz="1800" dirty="0">
                <a:solidFill>
                  <a:schemeClr val="tx1"/>
                </a:solidFill>
                <a:cs typeface="Calibri"/>
              </a:rPr>
              <a:t>dans le score </a:t>
            </a:r>
            <a:r>
              <a:rPr lang="fr-FR" sz="1800" dirty="0" err="1">
                <a:solidFill>
                  <a:schemeClr val="tx1"/>
                </a:solidFill>
                <a:cs typeface="Calibri"/>
              </a:rPr>
              <a:t>Agribalyse</a:t>
            </a:r>
            <a:r>
              <a:rPr lang="fr-FR" sz="1800" dirty="0">
                <a:solidFill>
                  <a:schemeClr val="tx1"/>
                </a:solidFill>
                <a:cs typeface="Calibri"/>
              </a:rPr>
              <a:t>, les viandes issues de ruminants sont systématiquement classées dernières. </a:t>
            </a:r>
          </a:p>
          <a:p>
            <a:pPr algn="just">
              <a:buFont typeface="Wingdings" panose="05000000000000000000" pitchFamily="2" charset="2"/>
              <a:buChar char="Ø"/>
            </a:pPr>
            <a:r>
              <a:rPr lang="fr-FR" sz="1800" dirty="0">
                <a:solidFill>
                  <a:schemeClr val="tx1"/>
                </a:solidFill>
              </a:rPr>
              <a:t>L’allocation à l’abattoir actuelle (économique) défavorise les viandes par </a:t>
            </a:r>
            <a:r>
              <a:rPr lang="fr-FR" sz="1600" dirty="0">
                <a:solidFill>
                  <a:schemeClr val="tx1"/>
                </a:solidFill>
              </a:rPr>
              <a:t>rapport aux coproduits alors que la norme ISO 14 044 préconise de ne pas appliquer d'allocation (préférer le mécanisme de substitution) et que si c'est nécessaire qu'elle soit basée sur des flux physiques.</a:t>
            </a:r>
            <a:endParaRPr lang="fr-FR" sz="1800" dirty="0">
              <a:solidFill>
                <a:schemeClr val="tx1"/>
              </a:solidFill>
              <a:cs typeface="Calibri"/>
            </a:endParaRPr>
          </a:p>
          <a:p>
            <a:pPr marL="0" indent="0" algn="just">
              <a:buNone/>
            </a:pPr>
            <a:endParaRPr lang="fr-FR" sz="1800" dirty="0">
              <a:solidFill>
                <a:schemeClr val="tx1"/>
              </a:solidFill>
            </a:endParaRPr>
          </a:p>
          <a:p>
            <a:pPr algn="just">
              <a:buFont typeface="Symbol" panose="05050102010706020507" pitchFamily="18" charset="2"/>
              <a:buChar char="Þ"/>
            </a:pPr>
            <a:r>
              <a:rPr lang="fr-FR" sz="1800" b="1" dirty="0">
                <a:solidFill>
                  <a:srgbClr val="C00000"/>
                </a:solidFill>
              </a:rPr>
              <a:t>Des systèmes considérés comme vertueux (herbagers, polyculture-élevage) et mettant en œuvre des pratiques soutenues par les politiques publiques (maintien des prairies et des haies, faibles utilisations d’intrants) produisent des aliments les plus mal notés selon l’ACV.</a:t>
            </a:r>
          </a:p>
          <a:p>
            <a:pPr marL="0" indent="0" algn="just">
              <a:buNone/>
            </a:pPr>
            <a:endParaRPr lang="fr-FR" sz="1800" b="1" dirty="0">
              <a:solidFill>
                <a:srgbClr val="C00000"/>
              </a:solidFill>
              <a:cs typeface="Calibri"/>
            </a:endParaRPr>
          </a:p>
        </p:txBody>
      </p:sp>
      <p:sp>
        <p:nvSpPr>
          <p:cNvPr id="8" name="Footer Placeholder 4">
            <a:extLst>
              <a:ext uri="{FF2B5EF4-FFF2-40B4-BE49-F238E27FC236}">
                <a16:creationId xmlns:a16="http://schemas.microsoft.com/office/drawing/2014/main" id="{4E5D81A5-E6DC-47C3-A8FE-8DC15ACB7EFB}"/>
              </a:ext>
            </a:extLst>
          </p:cNvPr>
          <p:cNvSpPr txBox="1">
            <a:spLocks/>
          </p:cNvSpPr>
          <p:nvPr/>
        </p:nvSpPr>
        <p:spPr>
          <a:xfrm>
            <a:off x="4191000" y="6384925"/>
            <a:ext cx="4114800" cy="365125"/>
          </a:xfrm>
          <a:prstGeom prst="rect">
            <a:avLst/>
          </a:prstGeom>
        </p:spPr>
        <p:txBody>
          <a:bodyPr vert="horz" lIns="91440" tIns="45720" rIns="91440" bIns="45720" rtlCol="0" anchor="ctr"/>
          <a:lstStyle>
            <a:defPPr>
              <a:defRPr lang="fr-FR"/>
            </a:defPPr>
            <a:lvl1pPr marL="0" algn="ct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Expérimentation affichage environnemental – </a:t>
            </a:r>
          </a:p>
          <a:p>
            <a:pPr marL="0" marR="0" lvl="0" indent="0" algn="ctr" defTabSz="914354"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Rapport projet INTERBEV </a:t>
            </a: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Espace réservé de la date 1">
            <a:extLst>
              <a:ext uri="{FF2B5EF4-FFF2-40B4-BE49-F238E27FC236}">
                <a16:creationId xmlns:a16="http://schemas.microsoft.com/office/drawing/2014/main" id="{5FFA6691-EE3B-41B2-B3AD-D08379547CC9}"/>
              </a:ext>
            </a:extLst>
          </p:cNvPr>
          <p:cNvSpPr txBox="1">
            <a:spLocks/>
          </p:cNvSpPr>
          <p:nvPr/>
        </p:nvSpPr>
        <p:spPr>
          <a:xfrm>
            <a:off x="757381" y="6370840"/>
            <a:ext cx="1071411" cy="365125"/>
          </a:xfrm>
          <a:prstGeom prst="rect">
            <a:avLst/>
          </a:prstGeom>
        </p:spPr>
        <p:txBody>
          <a:bodyPr vert="horz" lIns="91440" tIns="45720" rIns="91440" bIns="45720" rtlCol="0" anchor="ctr"/>
          <a:lstStyle>
            <a:defPPr>
              <a:defRPr lang="fr-FR"/>
            </a:defPPr>
            <a:lvl1pPr marL="0" algn="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pPr marL="0" marR="0" lvl="0" indent="0" algn="r" defTabSz="914354" rtl="0" eaLnBrk="1" fontAlgn="auto" latinLnBrk="0" hangingPunct="1">
              <a:lnSpc>
                <a:spcPct val="100000"/>
              </a:lnSpc>
              <a:spcBef>
                <a:spcPts val="0"/>
              </a:spcBef>
              <a:spcAft>
                <a:spcPts val="0"/>
              </a:spcAft>
              <a:buClrTx/>
              <a:buSzTx/>
              <a:buFontTx/>
              <a:buNone/>
              <a:tabLst/>
              <a:defRPr/>
            </a:pPr>
            <a:r>
              <a:rPr lang="fr-FR" dirty="0">
                <a:solidFill>
                  <a:prstClr val="black">
                    <a:tint val="75000"/>
                  </a:prstClr>
                </a:solidFill>
                <a:latin typeface="Calibri" panose="020F0502020204030204"/>
              </a:rPr>
              <a:t>23</a:t>
            </a:r>
            <a:r>
              <a:rPr kumimoji="0" lang="fr-F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/09/2021</a:t>
            </a:r>
          </a:p>
        </p:txBody>
      </p:sp>
    </p:spTree>
    <p:extLst>
      <p:ext uri="{BB962C8B-B14F-4D97-AF65-F5344CB8AC3E}">
        <p14:creationId xmlns:p14="http://schemas.microsoft.com/office/powerpoint/2010/main" val="2554274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re 1">
            <a:extLst>
              <a:ext uri="{FF2B5EF4-FFF2-40B4-BE49-F238E27FC236}">
                <a16:creationId xmlns:a16="http://schemas.microsoft.com/office/drawing/2014/main" id="{A4929A4C-D13F-404B-8C8B-3AF38599BA73}"/>
              </a:ext>
            </a:extLst>
          </p:cNvPr>
          <p:cNvSpPr txBox="1">
            <a:spLocks/>
          </p:cNvSpPr>
          <p:nvPr/>
        </p:nvSpPr>
        <p:spPr>
          <a:xfrm>
            <a:off x="871671" y="-8168"/>
            <a:ext cx="10440763" cy="1062147"/>
          </a:xfrm>
          <a:prstGeom prst="rect">
            <a:avLst/>
          </a:prstGeom>
        </p:spPr>
        <p:txBody>
          <a:bodyPr vert="horz" lIns="91440" tIns="45720" rIns="91440" bIns="45720" rtlCol="0" anchor="ctr">
            <a:noAutofit/>
          </a:bodyPr>
          <a:lstStyle>
            <a:lvl1pPr algn="l" defTabSz="457200" rtl="0" eaLnBrk="1" latinLnBrk="0" hangingPunct="1">
              <a:spcBef>
                <a:spcPct val="0"/>
              </a:spcBef>
              <a:buNone/>
              <a:defRPr sz="1800" b="1" kern="1200">
                <a:solidFill>
                  <a:srgbClr val="F29E00"/>
                </a:solidFill>
                <a:latin typeface="Calibri"/>
                <a:ea typeface="+mj-ea"/>
                <a:cs typeface="Calibri"/>
              </a:defRPr>
            </a:lvl1pPr>
          </a:lstStyle>
          <a:p>
            <a:pPr marL="0" marR="0" lvl="0" indent="0" algn="just" defTabSz="457200" rtl="0" eaLnBrk="1" fontAlgn="auto" latinLnBrk="0" hangingPunct="1">
              <a:lnSpc>
                <a:spcPct val="100000"/>
              </a:lnSpc>
              <a:spcBef>
                <a:spcPct val="0"/>
              </a:spcBef>
              <a:spcAft>
                <a:spcPts val="0"/>
              </a:spcAft>
              <a:buClrTx/>
              <a:buSzTx/>
              <a:buFontTx/>
              <a:buNone/>
              <a:tabLst/>
              <a:defRPr/>
            </a:pPr>
            <a:r>
              <a:rPr kumimoji="0" lang="fr-FR" sz="1800" b="1" i="0" u="none" strike="noStrike" kern="1200" cap="none" spc="0" normalizeH="0" baseline="0" noProof="0" dirty="0">
                <a:ln>
                  <a:noFill/>
                </a:ln>
                <a:solidFill>
                  <a:srgbClr val="F7941D"/>
                </a:solidFill>
                <a:effectLst/>
                <a:uLnTx/>
                <a:uFillTx/>
                <a:latin typeface="Calibri"/>
                <a:ea typeface="+mj-ea"/>
                <a:cs typeface="Calibri"/>
              </a:rPr>
              <a:t>POURTANT, la valorisation des prairies, l’impact positif sur la biodiversité et celui du transport sont les informations environnementales les plus attendues lors de l’achat de </a:t>
            </a:r>
            <a:r>
              <a:rPr kumimoji="0" lang="fr-FR" sz="1800" b="1" i="0" u="sng" strike="noStrike" kern="1200" cap="none" spc="0" normalizeH="0" baseline="0" noProof="0" dirty="0">
                <a:ln>
                  <a:noFill/>
                </a:ln>
                <a:solidFill>
                  <a:srgbClr val="F7941D"/>
                </a:solidFill>
                <a:effectLst/>
                <a:uLnTx/>
                <a:uFillTx/>
                <a:latin typeface="Calibri"/>
                <a:ea typeface="+mj-ea"/>
                <a:cs typeface="Calibri"/>
              </a:rPr>
              <a:t>viande rouge</a:t>
            </a:r>
          </a:p>
        </p:txBody>
      </p:sp>
      <p:sp>
        <p:nvSpPr>
          <p:cNvPr id="30" name="Espace réservé du texte 7">
            <a:extLst>
              <a:ext uri="{FF2B5EF4-FFF2-40B4-BE49-F238E27FC236}">
                <a16:creationId xmlns:a16="http://schemas.microsoft.com/office/drawing/2014/main" id="{D5FA723D-94E4-4823-BDAA-9552D8342AB6}"/>
              </a:ext>
            </a:extLst>
          </p:cNvPr>
          <p:cNvSpPr txBox="1">
            <a:spLocks/>
          </p:cNvSpPr>
          <p:nvPr/>
        </p:nvSpPr>
        <p:spPr>
          <a:xfrm>
            <a:off x="824679" y="5860185"/>
            <a:ext cx="10641060" cy="507950"/>
          </a:xfrm>
          <a:prstGeom prst="rect">
            <a:avLst/>
          </a:prstGeom>
        </p:spPr>
        <p:txBody>
          <a:bodyPr vert="horz" lIns="91440" tIns="45720" rIns="91440" bIns="45720" numCol="1" spcCol="360000" rtlCol="0">
            <a:noAutofit/>
          </a:bodyPr>
          <a:lstStyle>
            <a:lvl1pPr marL="0" indent="0" algn="l" defTabSz="457200" rtl="0" eaLnBrk="1" latinLnBrk="0" hangingPunct="1">
              <a:spcBef>
                <a:spcPct val="20000"/>
              </a:spcBef>
              <a:buFontTx/>
              <a:buNone/>
              <a:defRPr sz="1300" b="0" kern="1200">
                <a:solidFill>
                  <a:srgbClr val="58585A"/>
                </a:solidFill>
                <a:latin typeface="Calibri"/>
                <a:ea typeface="+mn-ea"/>
                <a:cs typeface="Calibri"/>
              </a:defRPr>
            </a:lvl1pPr>
            <a:lvl2pPr marL="108000" indent="-133200" algn="l" defTabSz="457200" rtl="0" eaLnBrk="1" latinLnBrk="0" hangingPunct="1">
              <a:lnSpc>
                <a:spcPct val="100000"/>
              </a:lnSpc>
              <a:spcBef>
                <a:spcPct val="20000"/>
              </a:spcBef>
              <a:buFont typeface="Arial"/>
              <a:buChar char="–"/>
              <a:defRPr sz="1000" kern="1200">
                <a:solidFill>
                  <a:srgbClr val="58585A"/>
                </a:solidFill>
                <a:latin typeface="Calibri"/>
                <a:ea typeface="+mn-ea"/>
                <a:cs typeface="Calibri"/>
              </a:defRPr>
            </a:lvl2pPr>
            <a:lvl3pPr marL="108000" indent="-133200" algn="l" defTabSz="457200" rtl="0" eaLnBrk="1" latinLnBrk="0" hangingPunct="1">
              <a:lnSpc>
                <a:spcPct val="100000"/>
              </a:lnSpc>
              <a:spcBef>
                <a:spcPct val="20000"/>
              </a:spcBef>
              <a:buFont typeface="Arial"/>
              <a:buChar char="•"/>
              <a:defRPr sz="1000" kern="1200">
                <a:solidFill>
                  <a:srgbClr val="58585A"/>
                </a:solidFill>
                <a:latin typeface="Calibri"/>
                <a:ea typeface="+mn-ea"/>
                <a:cs typeface="Calibri"/>
              </a:defRPr>
            </a:lvl3pPr>
            <a:lvl4pPr marL="108000" indent="-133200" algn="l" defTabSz="457200" rtl="0" eaLnBrk="1" latinLnBrk="0" hangingPunct="1">
              <a:lnSpc>
                <a:spcPct val="100000"/>
              </a:lnSpc>
              <a:spcBef>
                <a:spcPct val="20000"/>
              </a:spcBef>
              <a:buFont typeface="Arial"/>
              <a:buChar char="–"/>
              <a:defRPr sz="1000" kern="1200">
                <a:solidFill>
                  <a:srgbClr val="58585A"/>
                </a:solidFill>
                <a:latin typeface="Calibri"/>
                <a:ea typeface="+mn-ea"/>
                <a:cs typeface="Calibri"/>
              </a:defRPr>
            </a:lvl4pPr>
            <a:lvl5pPr marL="108000" indent="-133200" algn="l" defTabSz="457200" rtl="0" eaLnBrk="1" latinLnBrk="0" hangingPunct="1">
              <a:lnSpc>
                <a:spcPct val="100000"/>
              </a:lnSpc>
              <a:spcBef>
                <a:spcPct val="20000"/>
              </a:spcBef>
              <a:buFont typeface="Arial"/>
              <a:buChar char="»"/>
              <a:defRPr sz="1000" kern="1200">
                <a:solidFill>
                  <a:srgbClr val="58585A"/>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dirty="0">
                <a:ln>
                  <a:noFill/>
                </a:ln>
                <a:solidFill>
                  <a:srgbClr val="58585A"/>
                </a:solidFill>
                <a:effectLst/>
                <a:uLnTx/>
                <a:uFillTx/>
                <a:latin typeface="Calibri"/>
                <a:ea typeface="+mn-ea"/>
                <a:cs typeface="Calibri"/>
              </a:rPr>
              <a:t>Concernant l’impact environnemental, quelles sont les informations que vous souhaiteriez avoir en priorité lorsque vous achetez de la </a:t>
            </a:r>
            <a:r>
              <a:rPr kumimoji="0" lang="fr-FR" sz="1100" b="1" i="0" u="sng" strike="noStrike" kern="1200" cap="none" spc="0" normalizeH="0" baseline="0" noProof="0" dirty="0">
                <a:ln>
                  <a:noFill/>
                </a:ln>
                <a:solidFill>
                  <a:srgbClr val="58585A"/>
                </a:solidFill>
                <a:effectLst/>
                <a:uLnTx/>
                <a:uFillTx/>
                <a:latin typeface="Calibri"/>
                <a:ea typeface="+mn-ea"/>
                <a:cs typeface="Calibri"/>
              </a:rPr>
              <a:t>viande rouge </a:t>
            </a:r>
            <a:r>
              <a:rPr kumimoji="0" lang="fr-FR" sz="1100" b="1" i="0" u="none" strike="noStrike" kern="1200" cap="none" spc="0" normalizeH="0" baseline="0" noProof="0" dirty="0">
                <a:ln>
                  <a:noFill/>
                </a:ln>
                <a:solidFill>
                  <a:srgbClr val="58585A"/>
                </a:solidFill>
                <a:effectLst/>
                <a:uLnTx/>
                <a:uFillTx/>
                <a:latin typeface="Calibri"/>
                <a:ea typeface="+mn-ea"/>
                <a:cs typeface="Calibri"/>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100" b="0" i="1" u="none" strike="noStrike" kern="1200" cap="none" spc="0" normalizeH="0" baseline="0" noProof="0" dirty="0">
                <a:ln>
                  <a:noFill/>
                </a:ln>
                <a:solidFill>
                  <a:srgbClr val="58585A"/>
                </a:solidFill>
                <a:effectLst/>
                <a:uLnTx/>
                <a:uFillTx/>
                <a:latin typeface="Calibri"/>
                <a:ea typeface="+mn-ea"/>
                <a:cs typeface="Calibri"/>
              </a:rPr>
              <a:t>En 1er ? En 2ème ? En 3ème ? </a:t>
            </a:r>
            <a:r>
              <a:rPr kumimoji="0" lang="fr-FR" sz="1100" b="1" i="0" u="none" strike="noStrike" kern="1200" cap="none" spc="0" normalizeH="0" baseline="0" noProof="0" dirty="0">
                <a:ln>
                  <a:noFill/>
                </a:ln>
                <a:solidFill>
                  <a:srgbClr val="58585A"/>
                </a:solidFill>
                <a:effectLst/>
                <a:uLnTx/>
                <a:uFillTx/>
                <a:latin typeface="Calibri"/>
                <a:ea typeface="+mn-ea"/>
                <a:cs typeface="Calibri"/>
              </a:rPr>
              <a:t>- </a:t>
            </a:r>
            <a:r>
              <a:rPr kumimoji="0" lang="fr-FR" sz="1100" b="0" i="1" u="none" strike="noStrike" kern="1200" cap="none" spc="0" normalizeH="0" baseline="0" noProof="0" dirty="0">
                <a:ln>
                  <a:noFill/>
                </a:ln>
                <a:solidFill>
                  <a:srgbClr val="F7941D"/>
                </a:solidFill>
                <a:effectLst/>
                <a:uLnTx/>
                <a:uFillTx/>
                <a:latin typeface="Calibri"/>
                <a:ea typeface="+mn-ea"/>
                <a:cs typeface="Calibri"/>
              </a:rPr>
              <a:t>En % - Base : Français qui achètent de la viande (992)</a:t>
            </a:r>
          </a:p>
        </p:txBody>
      </p:sp>
      <p:graphicFrame>
        <p:nvGraphicFramePr>
          <p:cNvPr id="21" name="Graphique 20">
            <a:extLst>
              <a:ext uri="{FF2B5EF4-FFF2-40B4-BE49-F238E27FC236}">
                <a16:creationId xmlns:a16="http://schemas.microsoft.com/office/drawing/2014/main" id="{D26EF773-FFAC-4D2D-9273-6C61EAC0151A}"/>
              </a:ext>
            </a:extLst>
          </p:cNvPr>
          <p:cNvGraphicFramePr>
            <a:graphicFrameLocks/>
          </p:cNvGraphicFramePr>
          <p:nvPr/>
        </p:nvGraphicFramePr>
        <p:xfrm>
          <a:off x="1265578" y="1115768"/>
          <a:ext cx="10525276" cy="458202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Tableau 24">
            <a:extLst>
              <a:ext uri="{FF2B5EF4-FFF2-40B4-BE49-F238E27FC236}">
                <a16:creationId xmlns:a16="http://schemas.microsoft.com/office/drawing/2014/main" id="{364A7A92-F5F9-4A83-8F4C-383D3CD96BAC}"/>
              </a:ext>
            </a:extLst>
          </p:cNvPr>
          <p:cNvGraphicFramePr>
            <a:graphicFrameLocks noGrp="1"/>
          </p:cNvGraphicFramePr>
          <p:nvPr/>
        </p:nvGraphicFramePr>
        <p:xfrm>
          <a:off x="497325" y="1112166"/>
          <a:ext cx="4829207" cy="4582024"/>
        </p:xfrm>
        <a:graphic>
          <a:graphicData uri="http://schemas.openxmlformats.org/drawingml/2006/table">
            <a:tbl>
              <a:tblPr>
                <a:tableStyleId>{5C22544A-7EE6-4342-B048-85BDC9FD1C3A}</a:tableStyleId>
              </a:tblPr>
              <a:tblGrid>
                <a:gridCol w="4829207">
                  <a:extLst>
                    <a:ext uri="{9D8B030D-6E8A-4147-A177-3AD203B41FA5}">
                      <a16:colId xmlns:a16="http://schemas.microsoft.com/office/drawing/2014/main" val="3065339129"/>
                    </a:ext>
                  </a:extLst>
                </a:gridCol>
              </a:tblGrid>
              <a:tr h="572753">
                <a:tc>
                  <a:txBody>
                    <a:bodyPr/>
                    <a:lstStyle/>
                    <a:p>
                      <a:pPr algn="r" fontAlgn="ctr"/>
                      <a:r>
                        <a:rPr lang="fr-FR" sz="1400" b="1" i="0" u="none" strike="noStrike" dirty="0">
                          <a:solidFill>
                            <a:schemeClr val="tx1"/>
                          </a:solidFill>
                          <a:effectLst/>
                          <a:latin typeface="Calibri" panose="020F0502020204030204" pitchFamily="34" charset="0"/>
                        </a:rPr>
                        <a:t>La valorisation des prairies, des pâturages et des paysages</a:t>
                      </a:r>
                    </a:p>
                  </a:txBody>
                  <a:tcPr marL="8382" marR="8382" marT="7620" marB="0" anchor="ctr">
                    <a:noFill/>
                  </a:tcPr>
                </a:tc>
                <a:extLst>
                  <a:ext uri="{0D108BD9-81ED-4DB2-BD59-A6C34878D82A}">
                    <a16:rowId xmlns:a16="http://schemas.microsoft.com/office/drawing/2014/main" val="2016228249"/>
                  </a:ext>
                </a:extLst>
              </a:tr>
              <a:tr h="572753">
                <a:tc>
                  <a:txBody>
                    <a:bodyPr/>
                    <a:lstStyle/>
                    <a:p>
                      <a:pPr algn="r" fontAlgn="ctr"/>
                      <a:r>
                        <a:rPr lang="fr-FR" sz="1400" b="1" i="0" u="none" strike="noStrike">
                          <a:solidFill>
                            <a:schemeClr val="tx1"/>
                          </a:solidFill>
                          <a:effectLst/>
                          <a:latin typeface="Calibri" panose="020F0502020204030204" pitchFamily="34" charset="0"/>
                        </a:rPr>
                        <a:t>L'impact positif sur la biodiversité</a:t>
                      </a:r>
                    </a:p>
                  </a:txBody>
                  <a:tcPr marL="8382" marR="8382" marT="7620" marB="0" anchor="ctr">
                    <a:noFill/>
                  </a:tcPr>
                </a:tc>
                <a:extLst>
                  <a:ext uri="{0D108BD9-81ED-4DB2-BD59-A6C34878D82A}">
                    <a16:rowId xmlns:a16="http://schemas.microsoft.com/office/drawing/2014/main" val="225284640"/>
                  </a:ext>
                </a:extLst>
              </a:tr>
              <a:tr h="572753">
                <a:tc>
                  <a:txBody>
                    <a:bodyPr/>
                    <a:lstStyle/>
                    <a:p>
                      <a:pPr algn="r" fontAlgn="ctr"/>
                      <a:r>
                        <a:rPr lang="fr-FR" sz="1400" b="1" i="0" u="none" strike="noStrike">
                          <a:solidFill>
                            <a:schemeClr val="tx1"/>
                          </a:solidFill>
                          <a:effectLst/>
                          <a:latin typeface="Calibri" panose="020F0502020204030204" pitchFamily="34" charset="0"/>
                        </a:rPr>
                        <a:t>L'impact du transport</a:t>
                      </a:r>
                    </a:p>
                  </a:txBody>
                  <a:tcPr marL="8382" marR="8382" marT="7620" marB="0" anchor="ctr">
                    <a:noFill/>
                  </a:tcPr>
                </a:tc>
                <a:extLst>
                  <a:ext uri="{0D108BD9-81ED-4DB2-BD59-A6C34878D82A}">
                    <a16:rowId xmlns:a16="http://schemas.microsoft.com/office/drawing/2014/main" val="1423926027"/>
                  </a:ext>
                </a:extLst>
              </a:tr>
              <a:tr h="572753">
                <a:tc>
                  <a:txBody>
                    <a:bodyPr/>
                    <a:lstStyle/>
                    <a:p>
                      <a:pPr algn="r" fontAlgn="ctr"/>
                      <a:r>
                        <a:rPr lang="fr-FR" sz="1400" b="1" i="0" u="none" strike="noStrike" dirty="0">
                          <a:solidFill>
                            <a:schemeClr val="tx1"/>
                          </a:solidFill>
                          <a:effectLst/>
                          <a:latin typeface="Calibri" panose="020F0502020204030204" pitchFamily="34" charset="0"/>
                        </a:rPr>
                        <a:t>La recyclabilité des emballages</a:t>
                      </a:r>
                    </a:p>
                  </a:txBody>
                  <a:tcPr marL="8382" marR="8382" marT="7620" marB="0" anchor="ctr">
                    <a:noFill/>
                  </a:tcPr>
                </a:tc>
                <a:extLst>
                  <a:ext uri="{0D108BD9-81ED-4DB2-BD59-A6C34878D82A}">
                    <a16:rowId xmlns:a16="http://schemas.microsoft.com/office/drawing/2014/main" val="3357041247"/>
                  </a:ext>
                </a:extLst>
              </a:tr>
              <a:tr h="572753">
                <a:tc>
                  <a:txBody>
                    <a:bodyPr/>
                    <a:lstStyle/>
                    <a:p>
                      <a:pPr algn="r" fontAlgn="ctr"/>
                      <a:r>
                        <a:rPr lang="fr-FR" sz="1400" b="1" i="0" u="none" strike="noStrike">
                          <a:solidFill>
                            <a:schemeClr val="tx1"/>
                          </a:solidFill>
                          <a:effectLst/>
                          <a:latin typeface="Calibri" panose="020F0502020204030204" pitchFamily="34" charset="0"/>
                        </a:rPr>
                        <a:t>Les émissions de gaz à effet de serre</a:t>
                      </a:r>
                    </a:p>
                  </a:txBody>
                  <a:tcPr marL="8382" marR="8382" marT="7620" marB="0" anchor="ctr">
                    <a:noFill/>
                  </a:tcPr>
                </a:tc>
                <a:extLst>
                  <a:ext uri="{0D108BD9-81ED-4DB2-BD59-A6C34878D82A}">
                    <a16:rowId xmlns:a16="http://schemas.microsoft.com/office/drawing/2014/main" val="1256588430"/>
                  </a:ext>
                </a:extLst>
              </a:tr>
              <a:tr h="572753">
                <a:tc>
                  <a:txBody>
                    <a:bodyPr/>
                    <a:lstStyle/>
                    <a:p>
                      <a:pPr algn="r" fontAlgn="ctr"/>
                      <a:r>
                        <a:rPr lang="fr-FR" sz="1400" b="1" i="0" u="none" strike="noStrike">
                          <a:solidFill>
                            <a:schemeClr val="tx1"/>
                          </a:solidFill>
                          <a:effectLst/>
                          <a:latin typeface="Calibri" panose="020F0502020204030204" pitchFamily="34" charset="0"/>
                        </a:rPr>
                        <a:t>La quantité d'eau utilisée</a:t>
                      </a:r>
                    </a:p>
                  </a:txBody>
                  <a:tcPr marL="8382" marR="8382" marT="7620" marB="0" anchor="ctr">
                    <a:noFill/>
                  </a:tcPr>
                </a:tc>
                <a:extLst>
                  <a:ext uri="{0D108BD9-81ED-4DB2-BD59-A6C34878D82A}">
                    <a16:rowId xmlns:a16="http://schemas.microsoft.com/office/drawing/2014/main" val="2428791533"/>
                  </a:ext>
                </a:extLst>
              </a:tr>
              <a:tr h="572753">
                <a:tc>
                  <a:txBody>
                    <a:bodyPr/>
                    <a:lstStyle/>
                    <a:p>
                      <a:pPr algn="r" fontAlgn="ctr"/>
                      <a:r>
                        <a:rPr lang="fr-FR" sz="1400" b="1" i="0" u="none" strike="noStrike">
                          <a:solidFill>
                            <a:schemeClr val="tx1"/>
                          </a:solidFill>
                          <a:effectLst/>
                          <a:latin typeface="Calibri" panose="020F0502020204030204" pitchFamily="34" charset="0"/>
                        </a:rPr>
                        <a:t>Autres</a:t>
                      </a:r>
                    </a:p>
                  </a:txBody>
                  <a:tcPr marL="8382" marR="8382" marT="7620" marB="0" anchor="ctr">
                    <a:noFill/>
                  </a:tcPr>
                </a:tc>
                <a:extLst>
                  <a:ext uri="{0D108BD9-81ED-4DB2-BD59-A6C34878D82A}">
                    <a16:rowId xmlns:a16="http://schemas.microsoft.com/office/drawing/2014/main" val="1789034259"/>
                  </a:ext>
                </a:extLst>
              </a:tr>
              <a:tr h="572753">
                <a:tc>
                  <a:txBody>
                    <a:bodyPr/>
                    <a:lstStyle/>
                    <a:p>
                      <a:pPr algn="r" fontAlgn="ctr"/>
                      <a:r>
                        <a:rPr lang="fr-FR" sz="1400" b="1" i="0" u="none" strike="noStrike" dirty="0">
                          <a:solidFill>
                            <a:schemeClr val="tx1"/>
                          </a:solidFill>
                          <a:effectLst/>
                          <a:latin typeface="Calibri" panose="020F0502020204030204" pitchFamily="34" charset="0"/>
                        </a:rPr>
                        <a:t>Je ne souhaite disposer d'aucune de ces informations</a:t>
                      </a:r>
                    </a:p>
                  </a:txBody>
                  <a:tcPr marL="8382" marR="8382" marT="7620" marB="0" anchor="ctr">
                    <a:noFill/>
                  </a:tcPr>
                </a:tc>
                <a:extLst>
                  <a:ext uri="{0D108BD9-81ED-4DB2-BD59-A6C34878D82A}">
                    <a16:rowId xmlns:a16="http://schemas.microsoft.com/office/drawing/2014/main" val="1767582558"/>
                  </a:ext>
                </a:extLst>
              </a:tr>
            </a:tbl>
          </a:graphicData>
        </a:graphic>
      </p:graphicFrame>
      <p:grpSp>
        <p:nvGrpSpPr>
          <p:cNvPr id="2" name="Groupe 1">
            <a:extLst>
              <a:ext uri="{FF2B5EF4-FFF2-40B4-BE49-F238E27FC236}">
                <a16:creationId xmlns:a16="http://schemas.microsoft.com/office/drawing/2014/main" id="{567EE612-B4C5-403B-B253-21B710F31CF7}"/>
              </a:ext>
            </a:extLst>
          </p:cNvPr>
          <p:cNvGrpSpPr/>
          <p:nvPr/>
        </p:nvGrpSpPr>
        <p:grpSpPr>
          <a:xfrm>
            <a:off x="9442476" y="4744101"/>
            <a:ext cx="1795000" cy="983154"/>
            <a:chOff x="10101707" y="4252524"/>
            <a:chExt cx="1631818" cy="983154"/>
          </a:xfrm>
        </p:grpSpPr>
        <p:grpSp>
          <p:nvGrpSpPr>
            <p:cNvPr id="26" name="Groupe 25">
              <a:extLst>
                <a:ext uri="{FF2B5EF4-FFF2-40B4-BE49-F238E27FC236}">
                  <a16:creationId xmlns:a16="http://schemas.microsoft.com/office/drawing/2014/main" id="{89A658F0-DB41-4388-AC82-4FE2D4A0AF4E}"/>
                </a:ext>
              </a:extLst>
            </p:cNvPr>
            <p:cNvGrpSpPr/>
            <p:nvPr/>
          </p:nvGrpSpPr>
          <p:grpSpPr>
            <a:xfrm>
              <a:off x="10101707" y="4252524"/>
              <a:ext cx="1631818" cy="983154"/>
              <a:chOff x="10352423" y="2036989"/>
              <a:chExt cx="1631818" cy="983154"/>
            </a:xfrm>
          </p:grpSpPr>
          <p:grpSp>
            <p:nvGrpSpPr>
              <p:cNvPr id="32" name="Groupe 31">
                <a:extLst>
                  <a:ext uri="{FF2B5EF4-FFF2-40B4-BE49-F238E27FC236}">
                    <a16:creationId xmlns:a16="http://schemas.microsoft.com/office/drawing/2014/main" id="{695D2EBE-EF03-4DD8-A691-48B0D5EEDA3F}"/>
                  </a:ext>
                </a:extLst>
              </p:cNvPr>
              <p:cNvGrpSpPr/>
              <p:nvPr/>
            </p:nvGrpSpPr>
            <p:grpSpPr>
              <a:xfrm>
                <a:off x="10375665" y="2140852"/>
                <a:ext cx="1608576" cy="820158"/>
                <a:chOff x="9727191" y="4666338"/>
                <a:chExt cx="1608576" cy="820158"/>
              </a:xfrm>
            </p:grpSpPr>
            <p:sp>
              <p:nvSpPr>
                <p:cNvPr id="34" name="Rectangle 33">
                  <a:extLst>
                    <a:ext uri="{FF2B5EF4-FFF2-40B4-BE49-F238E27FC236}">
                      <a16:creationId xmlns:a16="http://schemas.microsoft.com/office/drawing/2014/main" id="{DBB013B7-D272-4ED5-B79F-E1C652AB48B3}"/>
                    </a:ext>
                  </a:extLst>
                </p:cNvPr>
                <p:cNvSpPr/>
                <p:nvPr/>
              </p:nvSpPr>
              <p:spPr>
                <a:xfrm>
                  <a:off x="9796544" y="4693341"/>
                  <a:ext cx="163467" cy="166818"/>
                </a:xfrm>
                <a:prstGeom prst="rect">
                  <a:avLst/>
                </a:prstGeom>
                <a:solidFill>
                  <a:srgbClr val="F7941D"/>
                </a:solidFill>
                <a:ln w="25400" cap="flat" cmpd="sng" algn="ctr">
                  <a:solidFill>
                    <a:srgbClr val="F7941D"/>
                  </a:solidFill>
                  <a:prstDash val="solid"/>
                </a:ln>
                <a:effectLst/>
              </p:spPr>
              <p:txBody>
                <a:bodyPr lIns="0" rIns="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a:ln>
                        <a:noFill/>
                      </a:ln>
                      <a:solidFill>
                        <a:srgbClr val="FFFFFF"/>
                      </a:solidFill>
                      <a:effectLst/>
                      <a:uLnTx/>
                      <a:uFillTx/>
                      <a:latin typeface="Calibri"/>
                      <a:ea typeface="+mn-ea"/>
                      <a:cs typeface="+mn-cs"/>
                    </a:rPr>
                    <a:t>27</a:t>
                  </a:r>
                </a:p>
              </p:txBody>
            </p:sp>
            <p:sp>
              <p:nvSpPr>
                <p:cNvPr id="35" name="ZoneTexte 34">
                  <a:extLst>
                    <a:ext uri="{FF2B5EF4-FFF2-40B4-BE49-F238E27FC236}">
                      <a16:creationId xmlns:a16="http://schemas.microsoft.com/office/drawing/2014/main" id="{9587D274-5F18-4B21-ADBD-77639AEE1B09}"/>
                    </a:ext>
                  </a:extLst>
                </p:cNvPr>
                <p:cNvSpPr txBox="1"/>
                <p:nvPr/>
              </p:nvSpPr>
              <p:spPr>
                <a:xfrm>
                  <a:off x="10084075" y="4666338"/>
                  <a:ext cx="1104386" cy="246221"/>
                </a:xfrm>
                <a:prstGeom prst="rect">
                  <a:avLst/>
                </a:prstGeom>
                <a:noFill/>
              </p:spPr>
              <p:txBody>
                <a:bodyPr wrap="square" rtlCol="0">
                  <a:sp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000" b="0" i="1" u="none" strike="noStrike" kern="0" cap="none" spc="0" normalizeH="0" baseline="0" noProof="0">
                      <a:ln>
                        <a:noFill/>
                      </a:ln>
                      <a:solidFill>
                        <a:sysClr val="windowText" lastClr="000000"/>
                      </a:solidFill>
                      <a:effectLst/>
                      <a:uLnTx/>
                      <a:uFillTx/>
                      <a:latin typeface="Calibri"/>
                      <a:ea typeface="+mn-ea"/>
                      <a:cs typeface="+mn-cs"/>
                    </a:rPr>
                    <a:t>En 1er</a:t>
                  </a:r>
                </a:p>
              </p:txBody>
            </p:sp>
            <p:sp>
              <p:nvSpPr>
                <p:cNvPr id="36" name="Rectangle 35">
                  <a:extLst>
                    <a:ext uri="{FF2B5EF4-FFF2-40B4-BE49-F238E27FC236}">
                      <a16:creationId xmlns:a16="http://schemas.microsoft.com/office/drawing/2014/main" id="{07DDD69F-2D06-4532-B575-EF236C45F1DF}"/>
                    </a:ext>
                  </a:extLst>
                </p:cNvPr>
                <p:cNvSpPr/>
                <p:nvPr/>
              </p:nvSpPr>
              <p:spPr>
                <a:xfrm>
                  <a:off x="9806891" y="5010101"/>
                  <a:ext cx="163467" cy="166818"/>
                </a:xfrm>
                <a:prstGeom prst="rect">
                  <a:avLst/>
                </a:prstGeom>
                <a:noFill/>
                <a:ln w="12700" cap="flat" cmpd="sng" algn="ctr">
                  <a:solidFill>
                    <a:srgbClr val="F7941D"/>
                  </a:solidFill>
                  <a:prstDash val="solid"/>
                </a:ln>
                <a:effectLst/>
              </p:spPr>
              <p:txBody>
                <a:bodyPr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rgbClr val="FFFFFF"/>
                    </a:solidFill>
                    <a:effectLst/>
                    <a:uLnTx/>
                    <a:uFillTx/>
                    <a:latin typeface="Calibri"/>
                    <a:ea typeface="+mn-ea"/>
                    <a:cs typeface="+mn-cs"/>
                  </a:endParaRPr>
                </a:p>
              </p:txBody>
            </p:sp>
            <p:sp>
              <p:nvSpPr>
                <p:cNvPr id="37" name="ZoneTexte 36">
                  <a:extLst>
                    <a:ext uri="{FF2B5EF4-FFF2-40B4-BE49-F238E27FC236}">
                      <a16:creationId xmlns:a16="http://schemas.microsoft.com/office/drawing/2014/main" id="{7D9C2E7B-6404-4732-AA28-A61E1710339C}"/>
                    </a:ext>
                  </a:extLst>
                </p:cNvPr>
                <p:cNvSpPr txBox="1"/>
                <p:nvPr/>
              </p:nvSpPr>
              <p:spPr>
                <a:xfrm>
                  <a:off x="9727191" y="5240275"/>
                  <a:ext cx="1608576"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00" b="1" i="1" u="none" strike="noStrike" kern="0" cap="none" spc="0" normalizeH="0" baseline="0" noProof="0">
                      <a:ln>
                        <a:noFill/>
                      </a:ln>
                      <a:solidFill>
                        <a:prstClr val="black"/>
                      </a:solidFill>
                      <a:effectLst/>
                      <a:uLnTx/>
                      <a:uFillTx/>
                      <a:latin typeface="Calibri"/>
                      <a:ea typeface="+mn-ea"/>
                      <a:cs typeface="+mn-cs"/>
                    </a:rPr>
                    <a:t>53        </a:t>
                  </a:r>
                  <a:r>
                    <a:rPr kumimoji="0" lang="fr-FR" sz="1000" b="0" i="1" u="none" strike="noStrike" kern="0" cap="none" spc="0" normalizeH="0" baseline="0" noProof="0">
                      <a:ln>
                        <a:noFill/>
                      </a:ln>
                      <a:solidFill>
                        <a:sysClr val="windowText" lastClr="000000"/>
                      </a:solidFill>
                      <a:effectLst/>
                      <a:uLnTx/>
                      <a:uFillTx/>
                      <a:latin typeface="Calibri"/>
                      <a:ea typeface="+mn-ea"/>
                      <a:cs typeface="+mn-cs"/>
                    </a:rPr>
                    <a:t>TOTAL CITATIONS</a:t>
                  </a:r>
                </a:p>
              </p:txBody>
            </p:sp>
          </p:grpSp>
          <p:sp>
            <p:nvSpPr>
              <p:cNvPr id="33" name="Rectangle 32">
                <a:extLst>
                  <a:ext uri="{FF2B5EF4-FFF2-40B4-BE49-F238E27FC236}">
                    <a16:creationId xmlns:a16="http://schemas.microsoft.com/office/drawing/2014/main" id="{92B20BA4-9BE2-4A3E-8428-9CFEEAECF08A}"/>
                  </a:ext>
                </a:extLst>
              </p:cNvPr>
              <p:cNvSpPr/>
              <p:nvPr/>
            </p:nvSpPr>
            <p:spPr>
              <a:xfrm>
                <a:off x="10352423" y="2036989"/>
                <a:ext cx="1608576" cy="983154"/>
              </a:xfrm>
              <a:prstGeom prst="rect">
                <a:avLst/>
              </a:prstGeom>
              <a:noFill/>
              <a:ln w="6350">
                <a:solidFill>
                  <a:srgbClr val="7F7F7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alibri"/>
                  <a:ea typeface="+mn-ea"/>
                  <a:cs typeface="+mn-cs"/>
                </a:endParaRPr>
              </a:p>
            </p:txBody>
          </p:sp>
        </p:grpSp>
        <p:sp>
          <p:nvSpPr>
            <p:cNvPr id="39" name="ZoneTexte 38">
              <a:extLst>
                <a:ext uri="{FF2B5EF4-FFF2-40B4-BE49-F238E27FC236}">
                  <a16:creationId xmlns:a16="http://schemas.microsoft.com/office/drawing/2014/main" id="{5BC3767E-D2A1-418F-A223-0AB290B575D2}"/>
                </a:ext>
              </a:extLst>
            </p:cNvPr>
            <p:cNvSpPr txBox="1"/>
            <p:nvPr/>
          </p:nvSpPr>
          <p:spPr>
            <a:xfrm>
              <a:off x="10481833" y="4660448"/>
              <a:ext cx="1104386" cy="246221"/>
            </a:xfrm>
            <a:prstGeom prst="rect">
              <a:avLst/>
            </a:prstGeom>
            <a:noFill/>
          </p:spPr>
          <p:txBody>
            <a:bodyPr wrap="square" rtlCol="0">
              <a:sp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000" b="0" i="1" u="none" strike="noStrike" kern="0" cap="none" spc="0" normalizeH="0" baseline="0" noProof="0">
                  <a:ln>
                    <a:noFill/>
                  </a:ln>
                  <a:solidFill>
                    <a:sysClr val="windowText" lastClr="000000"/>
                  </a:solidFill>
                  <a:effectLst/>
                  <a:uLnTx/>
                  <a:uFillTx/>
                  <a:latin typeface="Calibri"/>
                  <a:ea typeface="+mn-ea"/>
                  <a:cs typeface="+mn-cs"/>
                </a:rPr>
                <a:t>En 2</a:t>
              </a:r>
              <a:r>
                <a:rPr kumimoji="0" lang="fr-FR" sz="1000" b="0" i="1" u="none" strike="noStrike" kern="0" cap="none" spc="0" normalizeH="0" baseline="30000" noProof="0">
                  <a:ln>
                    <a:noFill/>
                  </a:ln>
                  <a:solidFill>
                    <a:sysClr val="windowText" lastClr="000000"/>
                  </a:solidFill>
                  <a:effectLst/>
                  <a:uLnTx/>
                  <a:uFillTx/>
                  <a:latin typeface="Calibri"/>
                  <a:ea typeface="+mn-ea"/>
                  <a:cs typeface="+mn-cs"/>
                </a:rPr>
                <a:t>ème</a:t>
              </a:r>
              <a:r>
                <a:rPr kumimoji="0" lang="fr-FR" sz="1000" b="0" i="1" u="none" strike="noStrike" kern="0" cap="none" spc="0" normalizeH="0" baseline="0" noProof="0">
                  <a:ln>
                    <a:noFill/>
                  </a:ln>
                  <a:solidFill>
                    <a:sysClr val="windowText" lastClr="000000"/>
                  </a:solidFill>
                  <a:effectLst/>
                  <a:uLnTx/>
                  <a:uFillTx/>
                  <a:latin typeface="Calibri"/>
                  <a:ea typeface="+mn-ea"/>
                  <a:cs typeface="+mn-cs"/>
                </a:rPr>
                <a:t> et 3</a:t>
              </a:r>
              <a:r>
                <a:rPr kumimoji="0" lang="fr-FR" sz="1000" b="0" i="1" u="none" strike="noStrike" kern="0" cap="none" spc="0" normalizeH="0" baseline="30000" noProof="0">
                  <a:ln>
                    <a:noFill/>
                  </a:ln>
                  <a:solidFill>
                    <a:sysClr val="windowText" lastClr="000000"/>
                  </a:solidFill>
                  <a:effectLst/>
                  <a:uLnTx/>
                  <a:uFillTx/>
                  <a:latin typeface="Calibri"/>
                  <a:ea typeface="+mn-ea"/>
                  <a:cs typeface="+mn-cs"/>
                </a:rPr>
                <a:t>ème</a:t>
              </a:r>
              <a:r>
                <a:rPr kumimoji="0" lang="fr-FR" sz="1000" b="0" i="1" u="none" strike="noStrike" kern="0" cap="none" spc="0" normalizeH="0" baseline="0" noProof="0">
                  <a:ln>
                    <a:noFill/>
                  </a:ln>
                  <a:solidFill>
                    <a:sysClr val="windowText" lastClr="000000"/>
                  </a:solidFill>
                  <a:effectLst/>
                  <a:uLnTx/>
                  <a:uFillTx/>
                  <a:latin typeface="Calibri"/>
                  <a:ea typeface="+mn-ea"/>
                  <a:cs typeface="+mn-cs"/>
                </a:rPr>
                <a:t> </a:t>
              </a:r>
            </a:p>
          </p:txBody>
        </p:sp>
      </p:grpSp>
      <p:cxnSp>
        <p:nvCxnSpPr>
          <p:cNvPr id="19" name="Connecteur droit 18">
            <a:extLst>
              <a:ext uri="{FF2B5EF4-FFF2-40B4-BE49-F238E27FC236}">
                <a16:creationId xmlns:a16="http://schemas.microsoft.com/office/drawing/2014/main" id="{4FC0EA30-54ED-442E-B3DE-8C4DCEE18ADB}"/>
              </a:ext>
            </a:extLst>
          </p:cNvPr>
          <p:cNvCxnSpPr>
            <a:cxnSpLocks/>
          </p:cNvCxnSpPr>
          <p:nvPr/>
        </p:nvCxnSpPr>
        <p:spPr>
          <a:xfrm>
            <a:off x="8794890" y="1407749"/>
            <a:ext cx="153391"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Connecteur droit 19">
            <a:extLst>
              <a:ext uri="{FF2B5EF4-FFF2-40B4-BE49-F238E27FC236}">
                <a16:creationId xmlns:a16="http://schemas.microsoft.com/office/drawing/2014/main" id="{EEC99B14-3829-42D8-8B0E-567110D29920}"/>
              </a:ext>
            </a:extLst>
          </p:cNvPr>
          <p:cNvCxnSpPr>
            <a:cxnSpLocks/>
          </p:cNvCxnSpPr>
          <p:nvPr/>
        </p:nvCxnSpPr>
        <p:spPr>
          <a:xfrm>
            <a:off x="8941308" y="1306784"/>
            <a:ext cx="0" cy="201976"/>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ZoneTexte 2">
            <a:extLst>
              <a:ext uri="{FF2B5EF4-FFF2-40B4-BE49-F238E27FC236}">
                <a16:creationId xmlns:a16="http://schemas.microsoft.com/office/drawing/2014/main" id="{CA657482-D86D-4784-8689-C7CB7E638E90}"/>
              </a:ext>
            </a:extLst>
          </p:cNvPr>
          <p:cNvSpPr txBox="1"/>
          <p:nvPr/>
        </p:nvSpPr>
        <p:spPr>
          <a:xfrm>
            <a:off x="8784107" y="1210391"/>
            <a:ext cx="3458406" cy="430887"/>
          </a:xfrm>
          <a:prstGeom prst="rect">
            <a:avLst/>
          </a:prstGeom>
          <a:noFill/>
        </p:spPr>
        <p:txBody>
          <a:bodyPr wrap="square" rtlCol="0">
            <a:sp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62</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Communes rurales</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58</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Acheté de la viande plusieurs fois par semaine</a:t>
            </a:r>
          </a:p>
        </p:txBody>
      </p:sp>
      <p:cxnSp>
        <p:nvCxnSpPr>
          <p:cNvPr id="22" name="Connecteur droit 21">
            <a:extLst>
              <a:ext uri="{FF2B5EF4-FFF2-40B4-BE49-F238E27FC236}">
                <a16:creationId xmlns:a16="http://schemas.microsoft.com/office/drawing/2014/main" id="{3A7C2A65-73E3-4243-98FC-EA0EBB073975}"/>
              </a:ext>
            </a:extLst>
          </p:cNvPr>
          <p:cNvCxnSpPr>
            <a:cxnSpLocks/>
          </p:cNvCxnSpPr>
          <p:nvPr/>
        </p:nvCxnSpPr>
        <p:spPr>
          <a:xfrm>
            <a:off x="8764410" y="1983059"/>
            <a:ext cx="153391"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59248E2-23E2-4E32-B97E-D55FCE78C048}"/>
              </a:ext>
            </a:extLst>
          </p:cNvPr>
          <p:cNvCxnSpPr>
            <a:cxnSpLocks/>
          </p:cNvCxnSpPr>
          <p:nvPr/>
        </p:nvCxnSpPr>
        <p:spPr>
          <a:xfrm>
            <a:off x="8910828" y="1882094"/>
            <a:ext cx="0" cy="201976"/>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ZoneTexte 23">
            <a:extLst>
              <a:ext uri="{FF2B5EF4-FFF2-40B4-BE49-F238E27FC236}">
                <a16:creationId xmlns:a16="http://schemas.microsoft.com/office/drawing/2014/main" id="{4B556FC8-A729-4454-8E5A-D235FFBE8704}"/>
              </a:ext>
            </a:extLst>
          </p:cNvPr>
          <p:cNvSpPr txBox="1"/>
          <p:nvPr/>
        </p:nvSpPr>
        <p:spPr>
          <a:xfrm>
            <a:off x="8774203" y="1855376"/>
            <a:ext cx="3005785" cy="261610"/>
          </a:xfrm>
          <a:prstGeom prst="rect">
            <a:avLst/>
          </a:prstGeom>
          <a:noFill/>
        </p:spPr>
        <p:txBody>
          <a:bodyPr wrap="square" rtlCol="0">
            <a:sp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57</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Très préoccupé par l’environnement</a:t>
            </a:r>
          </a:p>
        </p:txBody>
      </p:sp>
      <p:cxnSp>
        <p:nvCxnSpPr>
          <p:cNvPr id="27" name="Connecteur droit 26">
            <a:extLst>
              <a:ext uri="{FF2B5EF4-FFF2-40B4-BE49-F238E27FC236}">
                <a16:creationId xmlns:a16="http://schemas.microsoft.com/office/drawing/2014/main" id="{004E7A32-2681-4030-8C0B-BC739FB44C9D}"/>
              </a:ext>
            </a:extLst>
          </p:cNvPr>
          <p:cNvCxnSpPr>
            <a:cxnSpLocks/>
          </p:cNvCxnSpPr>
          <p:nvPr/>
        </p:nvCxnSpPr>
        <p:spPr>
          <a:xfrm>
            <a:off x="7888110" y="3680515"/>
            <a:ext cx="153391"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8" name="Connecteur droit 27">
            <a:extLst>
              <a:ext uri="{FF2B5EF4-FFF2-40B4-BE49-F238E27FC236}">
                <a16:creationId xmlns:a16="http://schemas.microsoft.com/office/drawing/2014/main" id="{F64CA269-78D3-42AF-8104-ADC024A3A07E}"/>
              </a:ext>
            </a:extLst>
          </p:cNvPr>
          <p:cNvCxnSpPr>
            <a:cxnSpLocks/>
          </p:cNvCxnSpPr>
          <p:nvPr/>
        </p:nvCxnSpPr>
        <p:spPr>
          <a:xfrm>
            <a:off x="8034528" y="3377574"/>
            <a:ext cx="0" cy="64800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9" name="ZoneTexte 28">
            <a:extLst>
              <a:ext uri="{FF2B5EF4-FFF2-40B4-BE49-F238E27FC236}">
                <a16:creationId xmlns:a16="http://schemas.microsoft.com/office/drawing/2014/main" id="{C216E1CC-8E9C-49F1-B19E-5D2E65D75FD4}"/>
              </a:ext>
            </a:extLst>
          </p:cNvPr>
          <p:cNvSpPr txBox="1"/>
          <p:nvPr/>
        </p:nvSpPr>
        <p:spPr>
          <a:xfrm>
            <a:off x="7897903" y="3303234"/>
            <a:ext cx="3005785" cy="769441"/>
          </a:xfrm>
          <a:prstGeom prst="rect">
            <a:avLst/>
          </a:prstGeom>
          <a:noFill/>
        </p:spPr>
        <p:txBody>
          <a:bodyPr wrap="square" rtlCol="0">
            <a:sp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50</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18-24 ans</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49</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Cadre</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48</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Agglomération parisienne</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46</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Très préoccupé par l’environnement</a:t>
            </a:r>
          </a:p>
        </p:txBody>
      </p:sp>
      <p:cxnSp>
        <p:nvCxnSpPr>
          <p:cNvPr id="43" name="Connecteur droit 42">
            <a:extLst>
              <a:ext uri="{FF2B5EF4-FFF2-40B4-BE49-F238E27FC236}">
                <a16:creationId xmlns:a16="http://schemas.microsoft.com/office/drawing/2014/main" id="{3E85784C-0902-462F-91B3-302E57F635F1}"/>
              </a:ext>
            </a:extLst>
          </p:cNvPr>
          <p:cNvCxnSpPr>
            <a:cxnSpLocks/>
          </p:cNvCxnSpPr>
          <p:nvPr/>
        </p:nvCxnSpPr>
        <p:spPr>
          <a:xfrm>
            <a:off x="7956690" y="3117376"/>
            <a:ext cx="153391"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4" name="Connecteur droit 43">
            <a:extLst>
              <a:ext uri="{FF2B5EF4-FFF2-40B4-BE49-F238E27FC236}">
                <a16:creationId xmlns:a16="http://schemas.microsoft.com/office/drawing/2014/main" id="{72C71094-4683-4677-BEC5-0B612BA3094A}"/>
              </a:ext>
            </a:extLst>
          </p:cNvPr>
          <p:cNvCxnSpPr>
            <a:cxnSpLocks/>
          </p:cNvCxnSpPr>
          <p:nvPr/>
        </p:nvCxnSpPr>
        <p:spPr>
          <a:xfrm>
            <a:off x="8103108" y="3016411"/>
            <a:ext cx="0" cy="201976"/>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5" name="ZoneTexte 44">
            <a:extLst>
              <a:ext uri="{FF2B5EF4-FFF2-40B4-BE49-F238E27FC236}">
                <a16:creationId xmlns:a16="http://schemas.microsoft.com/office/drawing/2014/main" id="{EE1940C7-28FE-41E9-B3A3-9BF99B576128}"/>
              </a:ext>
            </a:extLst>
          </p:cNvPr>
          <p:cNvSpPr txBox="1"/>
          <p:nvPr/>
        </p:nvSpPr>
        <p:spPr>
          <a:xfrm>
            <a:off x="7966483" y="2989693"/>
            <a:ext cx="3005785" cy="261610"/>
          </a:xfrm>
          <a:prstGeom prst="rect">
            <a:avLst/>
          </a:prstGeom>
          <a:noFill/>
        </p:spPr>
        <p:txBody>
          <a:bodyPr wrap="square" rtlCol="0">
            <a:sp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50</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25-34 ans</a:t>
            </a:r>
          </a:p>
        </p:txBody>
      </p:sp>
      <p:cxnSp>
        <p:nvCxnSpPr>
          <p:cNvPr id="46" name="Connecteur droit 45">
            <a:extLst>
              <a:ext uri="{FF2B5EF4-FFF2-40B4-BE49-F238E27FC236}">
                <a16:creationId xmlns:a16="http://schemas.microsoft.com/office/drawing/2014/main" id="{BB4F2017-4740-4112-9432-DA68A7F0E8A3}"/>
              </a:ext>
            </a:extLst>
          </p:cNvPr>
          <p:cNvCxnSpPr>
            <a:cxnSpLocks/>
          </p:cNvCxnSpPr>
          <p:nvPr/>
        </p:nvCxnSpPr>
        <p:spPr>
          <a:xfrm>
            <a:off x="8170776" y="2554221"/>
            <a:ext cx="153391"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Connecteur droit 46">
            <a:extLst>
              <a:ext uri="{FF2B5EF4-FFF2-40B4-BE49-F238E27FC236}">
                <a16:creationId xmlns:a16="http://schemas.microsoft.com/office/drawing/2014/main" id="{0D24987B-AAEA-49AC-87D1-86CFC158DCB1}"/>
              </a:ext>
            </a:extLst>
          </p:cNvPr>
          <p:cNvCxnSpPr>
            <a:cxnSpLocks/>
          </p:cNvCxnSpPr>
          <p:nvPr/>
        </p:nvCxnSpPr>
        <p:spPr>
          <a:xfrm>
            <a:off x="8317194" y="2453256"/>
            <a:ext cx="0" cy="201976"/>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ZoneTexte 47">
            <a:extLst>
              <a:ext uri="{FF2B5EF4-FFF2-40B4-BE49-F238E27FC236}">
                <a16:creationId xmlns:a16="http://schemas.microsoft.com/office/drawing/2014/main" id="{4368782B-B4AF-4D9C-BE79-BE6BF4749184}"/>
              </a:ext>
            </a:extLst>
          </p:cNvPr>
          <p:cNvSpPr txBox="1"/>
          <p:nvPr/>
        </p:nvSpPr>
        <p:spPr>
          <a:xfrm>
            <a:off x="8237845" y="2426538"/>
            <a:ext cx="1745696" cy="261610"/>
          </a:xfrm>
          <a:prstGeom prst="rect">
            <a:avLst/>
          </a:prstGeom>
          <a:noFill/>
        </p:spPr>
        <p:txBody>
          <a:bodyPr wrap="square" rtlCol="0">
            <a:sp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49</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65 ans et plus</a:t>
            </a:r>
          </a:p>
        </p:txBody>
      </p:sp>
      <p:cxnSp>
        <p:nvCxnSpPr>
          <p:cNvPr id="49" name="Connecteur droit 48">
            <a:extLst>
              <a:ext uri="{FF2B5EF4-FFF2-40B4-BE49-F238E27FC236}">
                <a16:creationId xmlns:a16="http://schemas.microsoft.com/office/drawing/2014/main" id="{7CA69D4B-690D-4960-A724-03563D09FA53}"/>
              </a:ext>
            </a:extLst>
          </p:cNvPr>
          <p:cNvCxnSpPr>
            <a:cxnSpLocks/>
          </p:cNvCxnSpPr>
          <p:nvPr/>
        </p:nvCxnSpPr>
        <p:spPr>
          <a:xfrm>
            <a:off x="5853471" y="5418779"/>
            <a:ext cx="153391"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0" name="Connecteur droit 49">
            <a:extLst>
              <a:ext uri="{FF2B5EF4-FFF2-40B4-BE49-F238E27FC236}">
                <a16:creationId xmlns:a16="http://schemas.microsoft.com/office/drawing/2014/main" id="{43B3C08C-4233-412E-94D3-A655A7CA1AD0}"/>
              </a:ext>
            </a:extLst>
          </p:cNvPr>
          <p:cNvCxnSpPr>
            <a:cxnSpLocks/>
          </p:cNvCxnSpPr>
          <p:nvPr/>
        </p:nvCxnSpPr>
        <p:spPr>
          <a:xfrm>
            <a:off x="5999889" y="5317814"/>
            <a:ext cx="0" cy="201976"/>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ZoneTexte 50">
            <a:extLst>
              <a:ext uri="{FF2B5EF4-FFF2-40B4-BE49-F238E27FC236}">
                <a16:creationId xmlns:a16="http://schemas.microsoft.com/office/drawing/2014/main" id="{7275E6F2-B654-4378-918E-9D0B153C527F}"/>
              </a:ext>
            </a:extLst>
          </p:cNvPr>
          <p:cNvSpPr txBox="1"/>
          <p:nvPr/>
        </p:nvSpPr>
        <p:spPr>
          <a:xfrm>
            <a:off x="5832669" y="5291096"/>
            <a:ext cx="3678824" cy="261610"/>
          </a:xfrm>
          <a:prstGeom prst="rect">
            <a:avLst/>
          </a:prstGeom>
          <a:noFill/>
        </p:spPr>
        <p:txBody>
          <a:bodyPr wrap="square" rtlCol="0">
            <a:sp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100" b="1" i="0" u="none" strike="noStrike" kern="1200" cap="none" spc="0" normalizeH="0" baseline="0" noProof="0">
                <a:ln>
                  <a:noFill/>
                </a:ln>
                <a:solidFill>
                  <a:prstClr val="black"/>
                </a:solidFill>
                <a:effectLst/>
                <a:uLnTx/>
                <a:uFillTx/>
                <a:latin typeface="Calibri" panose="020F0502020204030204"/>
                <a:ea typeface="+mn-ea"/>
                <a:cs typeface="+mn-cs"/>
              </a:rPr>
              <a:t>26</a:t>
            </a:r>
            <a:r>
              <a:rPr kumimoji="0" lang="fr-FR" sz="1100" b="0" i="0" u="none" strike="noStrike" kern="1200" cap="none" spc="0" normalizeH="0" baseline="0" noProof="0">
                <a:ln>
                  <a:noFill/>
                </a:ln>
                <a:solidFill>
                  <a:prstClr val="black"/>
                </a:solidFill>
                <a:effectLst/>
                <a:uLnTx/>
                <a:uFillTx/>
                <a:latin typeface="Calibri" panose="020F0502020204030204"/>
                <a:ea typeface="+mn-ea"/>
                <a:cs typeface="+mn-cs"/>
              </a:rPr>
              <a:t> : Pas du tout préoccupés par l’environnement</a:t>
            </a:r>
          </a:p>
        </p:txBody>
      </p:sp>
      <p:sp>
        <p:nvSpPr>
          <p:cNvPr id="40" name="Footer Placeholder 4">
            <a:extLst>
              <a:ext uri="{FF2B5EF4-FFF2-40B4-BE49-F238E27FC236}">
                <a16:creationId xmlns:a16="http://schemas.microsoft.com/office/drawing/2014/main" id="{9CCD79EB-A740-46B8-879D-38E5969370DB}"/>
              </a:ext>
            </a:extLst>
          </p:cNvPr>
          <p:cNvSpPr txBox="1">
            <a:spLocks/>
          </p:cNvSpPr>
          <p:nvPr/>
        </p:nvSpPr>
        <p:spPr>
          <a:xfrm>
            <a:off x="4191000" y="6384925"/>
            <a:ext cx="4114800" cy="365125"/>
          </a:xfrm>
          <a:prstGeom prst="rect">
            <a:avLst/>
          </a:prstGeom>
        </p:spPr>
        <p:txBody>
          <a:bodyPr vert="horz" lIns="91440" tIns="45720" rIns="91440" bIns="45720" rtlCol="0" anchor="ctr"/>
          <a:lstStyle>
            <a:defPPr>
              <a:defRPr lang="fr-FR"/>
            </a:defPPr>
            <a:lvl1pPr marL="0" algn="ct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Expérimentation affichage environnemental – </a:t>
            </a:r>
          </a:p>
          <a:p>
            <a:pPr marL="0" marR="0" lvl="0" indent="0" algn="ctr" defTabSz="914354"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Rapport projet INTERBEV </a:t>
            </a: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2" name="Espace réservé de la date 1">
            <a:extLst>
              <a:ext uri="{FF2B5EF4-FFF2-40B4-BE49-F238E27FC236}">
                <a16:creationId xmlns:a16="http://schemas.microsoft.com/office/drawing/2014/main" id="{DDBA917A-5DCB-4F00-B458-88F1041CF5D1}"/>
              </a:ext>
            </a:extLst>
          </p:cNvPr>
          <p:cNvSpPr txBox="1">
            <a:spLocks/>
          </p:cNvSpPr>
          <p:nvPr/>
        </p:nvSpPr>
        <p:spPr>
          <a:xfrm>
            <a:off x="757381" y="6370840"/>
            <a:ext cx="1071411" cy="365125"/>
          </a:xfrm>
          <a:prstGeom prst="rect">
            <a:avLst/>
          </a:prstGeom>
        </p:spPr>
        <p:txBody>
          <a:bodyPr vert="horz" lIns="91440" tIns="45720" rIns="91440" bIns="45720" rtlCol="0" anchor="ctr"/>
          <a:lstStyle>
            <a:defPPr>
              <a:defRPr lang="fr-FR"/>
            </a:defPPr>
            <a:lvl1pPr marL="0" algn="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pPr marL="0" marR="0" lvl="0" indent="0" algn="r" defTabSz="914354" rtl="0" eaLnBrk="1" fontAlgn="auto" latinLnBrk="0" hangingPunct="1">
              <a:lnSpc>
                <a:spcPct val="100000"/>
              </a:lnSpc>
              <a:spcBef>
                <a:spcPts val="0"/>
              </a:spcBef>
              <a:spcAft>
                <a:spcPts val="0"/>
              </a:spcAft>
              <a:buClrTx/>
              <a:buSzTx/>
              <a:buFontTx/>
              <a:buNone/>
              <a:tabLst/>
              <a:defRPr/>
            </a:pPr>
            <a:r>
              <a:rPr lang="fr-FR" dirty="0">
                <a:solidFill>
                  <a:prstClr val="black">
                    <a:tint val="75000"/>
                  </a:prstClr>
                </a:solidFill>
                <a:latin typeface="Calibri" panose="020F0502020204030204"/>
              </a:rPr>
              <a:t>23</a:t>
            </a:r>
            <a:r>
              <a:rPr kumimoji="0" lang="fr-F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/09/2021</a:t>
            </a:r>
          </a:p>
        </p:txBody>
      </p:sp>
    </p:spTree>
    <p:extLst>
      <p:ext uri="{BB962C8B-B14F-4D97-AF65-F5344CB8AC3E}">
        <p14:creationId xmlns:p14="http://schemas.microsoft.com/office/powerpoint/2010/main" val="2820636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54AD1D-CFAC-4D94-93CE-19C14E5E48C4}"/>
              </a:ext>
            </a:extLst>
          </p:cNvPr>
          <p:cNvSpPr>
            <a:spLocks noGrp="1"/>
          </p:cNvSpPr>
          <p:nvPr>
            <p:ph type="title"/>
          </p:nvPr>
        </p:nvSpPr>
        <p:spPr>
          <a:xfrm>
            <a:off x="838200" y="314450"/>
            <a:ext cx="9578280" cy="1325563"/>
          </a:xfrm>
        </p:spPr>
        <p:txBody>
          <a:bodyPr>
            <a:normAutofit fontScale="90000"/>
          </a:bodyPr>
          <a:lstStyle/>
          <a:p>
            <a:r>
              <a:rPr lang="fr-FR" b="1" dirty="0"/>
              <a:t>CONCLUSIONS CONCERNANT LES ATTENTES DES CONSOMMATEURS, CITOYENS ET PARTIES PRENANTES DE LA FILIERE</a:t>
            </a:r>
          </a:p>
        </p:txBody>
      </p:sp>
      <p:sp>
        <p:nvSpPr>
          <p:cNvPr id="3" name="Espace réservé du contenu 2">
            <a:extLst>
              <a:ext uri="{FF2B5EF4-FFF2-40B4-BE49-F238E27FC236}">
                <a16:creationId xmlns:a16="http://schemas.microsoft.com/office/drawing/2014/main" id="{3ACB3CFA-FF12-49E5-9381-A367C22D43D5}"/>
              </a:ext>
            </a:extLst>
          </p:cNvPr>
          <p:cNvSpPr>
            <a:spLocks noGrp="1"/>
          </p:cNvSpPr>
          <p:nvPr>
            <p:ph idx="1"/>
          </p:nvPr>
        </p:nvSpPr>
        <p:spPr>
          <a:xfrm>
            <a:off x="838200" y="2276871"/>
            <a:ext cx="10515600" cy="3900091"/>
          </a:xfrm>
        </p:spPr>
        <p:txBody>
          <a:bodyPr>
            <a:normAutofit fontScale="92500" lnSpcReduction="20000"/>
          </a:bodyPr>
          <a:lstStyle/>
          <a:p>
            <a:pPr algn="just"/>
            <a:r>
              <a:rPr lang="fr-FR" dirty="0">
                <a:solidFill>
                  <a:schemeClr val="tx1"/>
                </a:solidFill>
                <a:latin typeface="+mn-lt"/>
              </a:rPr>
              <a:t>Dans les enjeux prioritaires identifiés, beaucoup ne sont actuellement pas captés via l’ACV : </a:t>
            </a:r>
            <a:r>
              <a:rPr lang="fr-FR" b="1" dirty="0">
                <a:solidFill>
                  <a:schemeClr val="tx1"/>
                </a:solidFill>
                <a:latin typeface="+mn-lt"/>
              </a:rPr>
              <a:t>l’autonomie alimentaire</a:t>
            </a:r>
            <a:r>
              <a:rPr lang="fr-FR" dirty="0">
                <a:solidFill>
                  <a:schemeClr val="tx1"/>
                </a:solidFill>
                <a:latin typeface="+mn-lt"/>
              </a:rPr>
              <a:t> des systèmes d’élevage, des </a:t>
            </a:r>
            <a:r>
              <a:rPr lang="fr-FR" b="1" dirty="0">
                <a:solidFill>
                  <a:schemeClr val="tx1"/>
                </a:solidFill>
                <a:latin typeface="+mn-lt"/>
              </a:rPr>
              <a:t>chargements</a:t>
            </a:r>
            <a:r>
              <a:rPr lang="fr-FR" dirty="0">
                <a:solidFill>
                  <a:schemeClr val="tx1"/>
                </a:solidFill>
                <a:latin typeface="+mn-lt"/>
              </a:rPr>
              <a:t> faibles, les externalités positives liées à la </a:t>
            </a:r>
            <a:r>
              <a:rPr lang="fr-FR" b="1" dirty="0">
                <a:solidFill>
                  <a:schemeClr val="tx1"/>
                </a:solidFill>
                <a:latin typeface="+mn-lt"/>
              </a:rPr>
              <a:t>valorisation de l’herbe en élevage </a:t>
            </a:r>
            <a:r>
              <a:rPr lang="fr-FR" dirty="0">
                <a:solidFill>
                  <a:schemeClr val="tx1"/>
                </a:solidFill>
                <a:latin typeface="+mn-lt"/>
              </a:rPr>
              <a:t>(Infrastructures Agroécologiques, stockage de carbone, autonomie, paysage, biodiversité, bas niveaux d’intrants) </a:t>
            </a:r>
          </a:p>
          <a:p>
            <a:pPr algn="just"/>
            <a:r>
              <a:rPr lang="fr-FR" dirty="0">
                <a:solidFill>
                  <a:schemeClr val="tx1"/>
                </a:solidFill>
                <a:latin typeface="+mn-lt"/>
              </a:rPr>
              <a:t>Ils devront être </a:t>
            </a:r>
            <a:r>
              <a:rPr lang="fr-FR" b="1" dirty="0">
                <a:solidFill>
                  <a:schemeClr val="tx1"/>
                </a:solidFill>
                <a:latin typeface="+mn-lt"/>
              </a:rPr>
              <a:t>pleinement intégrés </a:t>
            </a:r>
            <a:r>
              <a:rPr lang="fr-FR" dirty="0">
                <a:solidFill>
                  <a:schemeClr val="tx1"/>
                </a:solidFill>
                <a:latin typeface="+mn-lt"/>
              </a:rPr>
              <a:t>dans l’affichage environnemental et globalement dans toutes les méthodes d’évaluation environnementale, au plus vite.</a:t>
            </a:r>
          </a:p>
          <a:p>
            <a:pPr algn="just"/>
            <a:r>
              <a:rPr lang="fr-FR" dirty="0">
                <a:solidFill>
                  <a:schemeClr val="tx1"/>
                </a:solidFill>
                <a:latin typeface="+mn-lt"/>
              </a:rPr>
              <a:t>Pour ce projet : ces enseignements ont servi dans la </a:t>
            </a:r>
            <a:r>
              <a:rPr lang="fr-FR" b="1" dirty="0">
                <a:solidFill>
                  <a:schemeClr val="tx1"/>
                </a:solidFill>
                <a:latin typeface="+mn-lt"/>
              </a:rPr>
              <a:t>définition des indicateurs complémentaires et dans la pondération des indicateurs </a:t>
            </a:r>
            <a:r>
              <a:rPr lang="fr-FR" dirty="0">
                <a:solidFill>
                  <a:schemeClr val="tx1"/>
                </a:solidFill>
                <a:latin typeface="+mn-lt"/>
              </a:rPr>
              <a:t>les uns par rapport aux autres, dans la limite des méthodes et données disponibles.</a:t>
            </a:r>
          </a:p>
          <a:p>
            <a:pPr marL="0" indent="0">
              <a:buNone/>
            </a:pPr>
            <a:endParaRPr lang="fr-FR" dirty="0">
              <a:solidFill>
                <a:schemeClr val="tx1"/>
              </a:solidFill>
              <a:latin typeface="+mn-lt"/>
            </a:endParaRPr>
          </a:p>
        </p:txBody>
      </p:sp>
      <p:sp>
        <p:nvSpPr>
          <p:cNvPr id="6" name="Espace réservé de la date 1">
            <a:extLst>
              <a:ext uri="{FF2B5EF4-FFF2-40B4-BE49-F238E27FC236}">
                <a16:creationId xmlns:a16="http://schemas.microsoft.com/office/drawing/2014/main" id="{E75DEB85-BD83-4D98-B145-D83A311B4CA8}"/>
              </a:ext>
            </a:extLst>
          </p:cNvPr>
          <p:cNvSpPr txBox="1">
            <a:spLocks/>
          </p:cNvSpPr>
          <p:nvPr/>
        </p:nvSpPr>
        <p:spPr>
          <a:xfrm>
            <a:off x="757381" y="6370840"/>
            <a:ext cx="1071411" cy="365125"/>
          </a:xfrm>
          <a:prstGeom prst="rect">
            <a:avLst/>
          </a:prstGeom>
        </p:spPr>
        <p:txBody>
          <a:bodyPr vert="horz" lIns="91440" tIns="45720" rIns="91440" bIns="45720" rtlCol="0" anchor="ctr"/>
          <a:lstStyle>
            <a:defPPr>
              <a:defRPr lang="fr-FR"/>
            </a:defPPr>
            <a:lvl1pPr marL="0" algn="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pPr marL="0" marR="0" lvl="0" indent="0" algn="r" defTabSz="914354" rtl="0" eaLnBrk="1" fontAlgn="auto" latinLnBrk="0" hangingPunct="1">
              <a:lnSpc>
                <a:spcPct val="100000"/>
              </a:lnSpc>
              <a:spcBef>
                <a:spcPts val="0"/>
              </a:spcBef>
              <a:spcAft>
                <a:spcPts val="0"/>
              </a:spcAft>
              <a:buClrTx/>
              <a:buSzTx/>
              <a:buFontTx/>
              <a:buNone/>
              <a:tabLst/>
              <a:defRPr/>
            </a:pPr>
            <a:r>
              <a:rPr lang="fr-FR" dirty="0">
                <a:solidFill>
                  <a:prstClr val="black">
                    <a:tint val="75000"/>
                  </a:prstClr>
                </a:solidFill>
                <a:latin typeface="Calibri" panose="020F0502020204030204"/>
              </a:rPr>
              <a:t>23</a:t>
            </a:r>
            <a:r>
              <a:rPr kumimoji="0" lang="fr-F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/09/2021</a:t>
            </a:r>
          </a:p>
        </p:txBody>
      </p:sp>
    </p:spTree>
    <p:extLst>
      <p:ext uri="{BB962C8B-B14F-4D97-AF65-F5344CB8AC3E}">
        <p14:creationId xmlns:p14="http://schemas.microsoft.com/office/powerpoint/2010/main" val="3960163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80ECA6D3-542E-4B0D-A7F0-7B5E782E238B}"/>
              </a:ext>
            </a:extLst>
          </p:cNvPr>
          <p:cNvPicPr>
            <a:picLocks noChangeAspect="1"/>
          </p:cNvPicPr>
          <p:nvPr/>
        </p:nvPicPr>
        <p:blipFill>
          <a:blip r:embed="rId2"/>
          <a:stretch>
            <a:fillRect/>
          </a:stretch>
        </p:blipFill>
        <p:spPr>
          <a:xfrm>
            <a:off x="1513013" y="1370597"/>
            <a:ext cx="8062787" cy="5034326"/>
          </a:xfrm>
          <a:prstGeom prst="rect">
            <a:avLst/>
          </a:prstGeom>
        </p:spPr>
      </p:pic>
      <p:sp>
        <p:nvSpPr>
          <p:cNvPr id="2" name="Titre 1">
            <a:extLst>
              <a:ext uri="{FF2B5EF4-FFF2-40B4-BE49-F238E27FC236}">
                <a16:creationId xmlns:a16="http://schemas.microsoft.com/office/drawing/2014/main" id="{DCAE5F08-851F-4B26-9616-605FA1DD87F3}"/>
              </a:ext>
            </a:extLst>
          </p:cNvPr>
          <p:cNvSpPr txBox="1">
            <a:spLocks/>
          </p:cNvSpPr>
          <p:nvPr/>
        </p:nvSpPr>
        <p:spPr>
          <a:xfrm>
            <a:off x="1117441" y="189698"/>
            <a:ext cx="10479782" cy="132556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fr-FR" sz="44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PRÉSENTATION DES SYSTÈMES ETUDIÉS</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fr-FR" sz="4400"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CLASSÉS SELON EF3 (SINGLE SCORE)</a:t>
            </a:r>
          </a:p>
        </p:txBody>
      </p:sp>
      <p:sp>
        <p:nvSpPr>
          <p:cNvPr id="3" name="Flèche : haut 2">
            <a:extLst>
              <a:ext uri="{FF2B5EF4-FFF2-40B4-BE49-F238E27FC236}">
                <a16:creationId xmlns:a16="http://schemas.microsoft.com/office/drawing/2014/main" id="{B986D369-920C-4F97-BDA4-1869735DB55F}"/>
              </a:ext>
            </a:extLst>
          </p:cNvPr>
          <p:cNvSpPr/>
          <p:nvPr/>
        </p:nvSpPr>
        <p:spPr>
          <a:xfrm>
            <a:off x="9575800" y="1731285"/>
            <a:ext cx="812800" cy="4312950"/>
          </a:xfrm>
          <a:prstGeom prst="upArrow">
            <a:avLst/>
          </a:prstGeom>
          <a:gradFill>
            <a:gsLst>
              <a:gs pos="0">
                <a:srgbClr val="FF0000"/>
              </a:gs>
              <a:gs pos="74000">
                <a:srgbClr val="92D050"/>
              </a:gs>
              <a:gs pos="83000">
                <a:srgbClr val="92D050"/>
              </a:gs>
              <a:gs pos="100000">
                <a:srgbClr val="92D05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ZoneTexte 3">
            <a:extLst>
              <a:ext uri="{FF2B5EF4-FFF2-40B4-BE49-F238E27FC236}">
                <a16:creationId xmlns:a16="http://schemas.microsoft.com/office/drawing/2014/main" id="{1EB21C31-A310-44BB-A5E3-C645D7271849}"/>
              </a:ext>
            </a:extLst>
          </p:cNvPr>
          <p:cNvSpPr txBox="1"/>
          <p:nvPr/>
        </p:nvSpPr>
        <p:spPr>
          <a:xfrm>
            <a:off x="10190601" y="3887760"/>
            <a:ext cx="1763955" cy="646331"/>
          </a:xfrm>
          <a:prstGeom prst="rect">
            <a:avLst/>
          </a:prstGeom>
          <a:noFill/>
        </p:spPr>
        <p:txBody>
          <a:bodyPr wrap="square" rtlCol="0">
            <a:sp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a:ln>
                  <a:noFill/>
                </a:ln>
                <a:solidFill>
                  <a:prstClr val="black"/>
                </a:solidFill>
                <a:effectLst/>
                <a:uLnTx/>
                <a:uFillTx/>
                <a:latin typeface="Calibri" panose="020F0502020204030204"/>
                <a:ea typeface="+mn-ea"/>
                <a:cs typeface="+mn-cs"/>
              </a:rPr>
              <a:t>SELON SCORE AGRIBALYSE EF3</a:t>
            </a:r>
          </a:p>
        </p:txBody>
      </p:sp>
      <p:grpSp>
        <p:nvGrpSpPr>
          <p:cNvPr id="13" name="Groupe 12">
            <a:extLst>
              <a:ext uri="{FF2B5EF4-FFF2-40B4-BE49-F238E27FC236}">
                <a16:creationId xmlns:a16="http://schemas.microsoft.com/office/drawing/2014/main" id="{BE6D1448-75A5-4010-8EFD-2E19E2697CBA}"/>
              </a:ext>
            </a:extLst>
          </p:cNvPr>
          <p:cNvGrpSpPr/>
          <p:nvPr/>
        </p:nvGrpSpPr>
        <p:grpSpPr>
          <a:xfrm>
            <a:off x="359856" y="4008018"/>
            <a:ext cx="1861353" cy="792088"/>
            <a:chOff x="668760" y="4217340"/>
            <a:chExt cx="1585932" cy="792088"/>
          </a:xfrm>
        </p:grpSpPr>
        <p:sp>
          <p:nvSpPr>
            <p:cNvPr id="7" name="Rectangle : coins arrondis 6">
              <a:extLst>
                <a:ext uri="{FF2B5EF4-FFF2-40B4-BE49-F238E27FC236}">
                  <a16:creationId xmlns:a16="http://schemas.microsoft.com/office/drawing/2014/main" id="{AF7C6DCD-B736-45F7-AD2B-103634F4F4AE}"/>
                </a:ext>
              </a:extLst>
            </p:cNvPr>
            <p:cNvSpPr/>
            <p:nvPr/>
          </p:nvSpPr>
          <p:spPr>
            <a:xfrm>
              <a:off x="668760" y="4217340"/>
              <a:ext cx="1009868"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a:ln>
                    <a:noFill/>
                  </a:ln>
                  <a:solidFill>
                    <a:prstClr val="white"/>
                  </a:solidFill>
                  <a:effectLst/>
                  <a:uLnTx/>
                  <a:uFillTx/>
                  <a:latin typeface="Calibri" panose="020F0502020204030204"/>
                  <a:ea typeface="+mn-ea"/>
                  <a:cs typeface="+mn-cs"/>
                </a:rPr>
                <a:t>Vache moyenne FR (1,4)</a:t>
              </a:r>
            </a:p>
          </p:txBody>
        </p:sp>
        <p:sp>
          <p:nvSpPr>
            <p:cNvPr id="6" name="Flèche : droite 5">
              <a:extLst>
                <a:ext uri="{FF2B5EF4-FFF2-40B4-BE49-F238E27FC236}">
                  <a16:creationId xmlns:a16="http://schemas.microsoft.com/office/drawing/2014/main" id="{53D046F6-F220-48DB-81FA-C32C79593B1C}"/>
                </a:ext>
              </a:extLst>
            </p:cNvPr>
            <p:cNvSpPr/>
            <p:nvPr/>
          </p:nvSpPr>
          <p:spPr>
            <a:xfrm>
              <a:off x="1678628" y="4433364"/>
              <a:ext cx="57606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pic>
        <p:nvPicPr>
          <p:cNvPr id="11" name="Picture 2" descr="Intérêts et limites de l'Analyse de Cycle de Vie pour fournir une  information environnementale sur les produits de l'élevage herbivore">
            <a:extLst>
              <a:ext uri="{FF2B5EF4-FFF2-40B4-BE49-F238E27FC236}">
                <a16:creationId xmlns:a16="http://schemas.microsoft.com/office/drawing/2014/main" id="{015F3BDA-2713-46E4-A6C2-7FDE9F0F4AB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36666" y="6096159"/>
            <a:ext cx="1095910" cy="761841"/>
          </a:xfrm>
          <a:prstGeom prst="rect">
            <a:avLst/>
          </a:prstGeom>
          <a:noFill/>
          <a:extLst>
            <a:ext uri="{909E8E84-426E-40DD-AFC4-6F175D3DCCD1}">
              <a14:hiddenFill xmlns:a14="http://schemas.microsoft.com/office/drawing/2010/main">
                <a:solidFill>
                  <a:srgbClr val="FFFFFF"/>
                </a:solidFill>
              </a14:hiddenFill>
            </a:ext>
          </a:extLst>
        </p:spPr>
      </p:pic>
      <p:sp>
        <p:nvSpPr>
          <p:cNvPr id="14" name="Footer Placeholder 4">
            <a:extLst>
              <a:ext uri="{FF2B5EF4-FFF2-40B4-BE49-F238E27FC236}">
                <a16:creationId xmlns:a16="http://schemas.microsoft.com/office/drawing/2014/main" id="{401ADF4E-852E-4816-827D-BE33848A7644}"/>
              </a:ext>
            </a:extLst>
          </p:cNvPr>
          <p:cNvSpPr txBox="1">
            <a:spLocks/>
          </p:cNvSpPr>
          <p:nvPr/>
        </p:nvSpPr>
        <p:spPr>
          <a:xfrm>
            <a:off x="4191000" y="6384925"/>
            <a:ext cx="4114800" cy="365125"/>
          </a:xfrm>
          <a:prstGeom prst="rect">
            <a:avLst/>
          </a:prstGeom>
        </p:spPr>
        <p:txBody>
          <a:bodyPr vert="horz" lIns="91440" tIns="45720" rIns="91440" bIns="45720" rtlCol="0" anchor="ctr"/>
          <a:lstStyle>
            <a:defPPr>
              <a:defRPr lang="fr-FR"/>
            </a:defPPr>
            <a:lvl1pPr marL="0" algn="ct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Expérimentation affichage environnemental – </a:t>
            </a:r>
          </a:p>
          <a:p>
            <a:pPr marL="0" marR="0" lvl="0" indent="0" algn="ctr" defTabSz="914354"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Rapport projet INTERBEV </a:t>
            </a: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16" name="Espace réservé de la date 1">
            <a:extLst>
              <a:ext uri="{FF2B5EF4-FFF2-40B4-BE49-F238E27FC236}">
                <a16:creationId xmlns:a16="http://schemas.microsoft.com/office/drawing/2014/main" id="{951542C6-902A-4C24-814E-FC3575A87E92}"/>
              </a:ext>
            </a:extLst>
          </p:cNvPr>
          <p:cNvSpPr txBox="1">
            <a:spLocks/>
          </p:cNvSpPr>
          <p:nvPr/>
        </p:nvSpPr>
        <p:spPr>
          <a:xfrm>
            <a:off x="757381" y="6370840"/>
            <a:ext cx="1071411" cy="365125"/>
          </a:xfrm>
          <a:prstGeom prst="rect">
            <a:avLst/>
          </a:prstGeom>
        </p:spPr>
        <p:txBody>
          <a:bodyPr vert="horz" lIns="91440" tIns="45720" rIns="91440" bIns="45720" rtlCol="0" anchor="ctr"/>
          <a:lstStyle>
            <a:defPPr>
              <a:defRPr lang="fr-FR"/>
            </a:defPPr>
            <a:lvl1pPr marL="0" algn="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pPr marL="0" marR="0" lvl="0" indent="0" algn="r" defTabSz="914354" rtl="0" eaLnBrk="1" fontAlgn="auto" latinLnBrk="0" hangingPunct="1">
              <a:lnSpc>
                <a:spcPct val="100000"/>
              </a:lnSpc>
              <a:spcBef>
                <a:spcPts val="0"/>
              </a:spcBef>
              <a:spcAft>
                <a:spcPts val="0"/>
              </a:spcAft>
              <a:buClrTx/>
              <a:buSzTx/>
              <a:buFontTx/>
              <a:buNone/>
              <a:tabLst/>
              <a:defRPr/>
            </a:pPr>
            <a:r>
              <a:rPr lang="fr-FR" dirty="0">
                <a:solidFill>
                  <a:prstClr val="black">
                    <a:tint val="75000"/>
                  </a:prstClr>
                </a:solidFill>
                <a:latin typeface="Calibri" panose="020F0502020204030204"/>
              </a:rPr>
              <a:t>23</a:t>
            </a:r>
            <a:r>
              <a:rPr kumimoji="0" lang="fr-F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/09/2021</a:t>
            </a:r>
          </a:p>
        </p:txBody>
      </p:sp>
    </p:spTree>
    <p:extLst>
      <p:ext uri="{BB962C8B-B14F-4D97-AF65-F5344CB8AC3E}">
        <p14:creationId xmlns:p14="http://schemas.microsoft.com/office/powerpoint/2010/main" val="2081058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81F7C0-4AC7-4323-840B-C629B2A9B635}"/>
              </a:ext>
            </a:extLst>
          </p:cNvPr>
          <p:cNvSpPr>
            <a:spLocks noGrp="1"/>
          </p:cNvSpPr>
          <p:nvPr>
            <p:ph type="title"/>
          </p:nvPr>
        </p:nvSpPr>
        <p:spPr>
          <a:xfrm>
            <a:off x="838201" y="166906"/>
            <a:ext cx="10343833" cy="636079"/>
          </a:xfrm>
        </p:spPr>
        <p:txBody>
          <a:bodyPr>
            <a:normAutofit/>
          </a:bodyPr>
          <a:lstStyle/>
          <a:p>
            <a:r>
              <a:rPr lang="fr-FR" dirty="0"/>
              <a:t>Tests INTERBEV : ACV avec </a:t>
            </a:r>
            <a:r>
              <a:rPr lang="fr-FR" dirty="0" err="1"/>
              <a:t>Knudsen</a:t>
            </a:r>
            <a:r>
              <a:rPr lang="fr-FR" dirty="0"/>
              <a:t> </a:t>
            </a:r>
          </a:p>
        </p:txBody>
      </p:sp>
      <p:pic>
        <p:nvPicPr>
          <p:cNvPr id="1026" name="Picture 2">
            <a:extLst>
              <a:ext uri="{FF2B5EF4-FFF2-40B4-BE49-F238E27FC236}">
                <a16:creationId xmlns:a16="http://schemas.microsoft.com/office/drawing/2014/main" id="{EE51ABB8-A293-42D9-A2B5-9A27159EC0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938" y="802984"/>
            <a:ext cx="10343833" cy="5814365"/>
          </a:xfrm>
          <a:prstGeom prst="rect">
            <a:avLst/>
          </a:prstGeom>
          <a:noFill/>
          <a:extLst>
            <a:ext uri="{909E8E84-426E-40DD-AFC4-6F175D3DCCD1}">
              <a14:hiddenFill xmlns:a14="http://schemas.microsoft.com/office/drawing/2010/main">
                <a:solidFill>
                  <a:srgbClr val="FFFFFF"/>
                </a:solidFill>
              </a14:hiddenFill>
            </a:ext>
          </a:extLst>
        </p:spPr>
      </p:pic>
      <p:sp>
        <p:nvSpPr>
          <p:cNvPr id="5" name="Ellipse 4">
            <a:extLst>
              <a:ext uri="{FF2B5EF4-FFF2-40B4-BE49-F238E27FC236}">
                <a16:creationId xmlns:a16="http://schemas.microsoft.com/office/drawing/2014/main" id="{6F6AE3CC-7314-45AC-A54A-73C7A340EBFE}"/>
              </a:ext>
            </a:extLst>
          </p:cNvPr>
          <p:cNvSpPr/>
          <p:nvPr/>
        </p:nvSpPr>
        <p:spPr>
          <a:xfrm>
            <a:off x="3597965" y="2941985"/>
            <a:ext cx="1152939" cy="487017"/>
          </a:xfrm>
          <a:prstGeom prst="ellipse">
            <a:avLst/>
          </a:prstGeom>
          <a:no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6" name="Ellipse 5">
            <a:extLst>
              <a:ext uri="{FF2B5EF4-FFF2-40B4-BE49-F238E27FC236}">
                <a16:creationId xmlns:a16="http://schemas.microsoft.com/office/drawing/2014/main" id="{4AF6929A-C1A2-4B7A-8F5D-588344AC61C3}"/>
              </a:ext>
            </a:extLst>
          </p:cNvPr>
          <p:cNvSpPr/>
          <p:nvPr/>
        </p:nvSpPr>
        <p:spPr>
          <a:xfrm>
            <a:off x="7547113" y="1553818"/>
            <a:ext cx="1152939" cy="487017"/>
          </a:xfrm>
          <a:prstGeom prst="ellipse">
            <a:avLst/>
          </a:prstGeom>
          <a:no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3" name="Rectangle 2">
            <a:extLst>
              <a:ext uri="{FF2B5EF4-FFF2-40B4-BE49-F238E27FC236}">
                <a16:creationId xmlns:a16="http://schemas.microsoft.com/office/drawing/2014/main" id="{289C8829-2AE2-4B5D-A6FD-5E0C6EB8F76E}"/>
              </a:ext>
            </a:extLst>
          </p:cNvPr>
          <p:cNvSpPr/>
          <p:nvPr/>
        </p:nvSpPr>
        <p:spPr>
          <a:xfrm>
            <a:off x="7547113" y="3806689"/>
            <a:ext cx="1507435" cy="2365513"/>
          </a:xfrm>
          <a:prstGeom prst="rect">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7" name="Accolade fermante 6">
            <a:extLst>
              <a:ext uri="{FF2B5EF4-FFF2-40B4-BE49-F238E27FC236}">
                <a16:creationId xmlns:a16="http://schemas.microsoft.com/office/drawing/2014/main" id="{992E04AC-CBCF-4AFD-8975-E0DF86B3AB25}"/>
              </a:ext>
            </a:extLst>
          </p:cNvPr>
          <p:cNvSpPr/>
          <p:nvPr/>
        </p:nvSpPr>
        <p:spPr>
          <a:xfrm>
            <a:off x="9257661" y="3923873"/>
            <a:ext cx="516835" cy="2248329"/>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fr-FR" sz="2400"/>
          </a:p>
        </p:txBody>
      </p:sp>
      <p:sp>
        <p:nvSpPr>
          <p:cNvPr id="4" name="ZoneTexte 3">
            <a:extLst>
              <a:ext uri="{FF2B5EF4-FFF2-40B4-BE49-F238E27FC236}">
                <a16:creationId xmlns:a16="http://schemas.microsoft.com/office/drawing/2014/main" id="{7E6AB453-BD39-4514-83D4-BB82E3168933}"/>
              </a:ext>
            </a:extLst>
          </p:cNvPr>
          <p:cNvSpPr txBox="1"/>
          <p:nvPr/>
        </p:nvSpPr>
        <p:spPr>
          <a:xfrm>
            <a:off x="9850391" y="4012493"/>
            <a:ext cx="1899821" cy="1754326"/>
          </a:xfrm>
          <a:prstGeom prst="rect">
            <a:avLst/>
          </a:prstGeom>
          <a:noFill/>
        </p:spPr>
        <p:txBody>
          <a:bodyPr wrap="square" rtlCol="0">
            <a:spAutoFit/>
          </a:bodyPr>
          <a:lstStyle/>
          <a:p>
            <a:r>
              <a:rPr lang="fr-FR" dirty="0"/>
              <a:t>Les systèmes les plus herbagers voient leur impact diminuer </a:t>
            </a:r>
          </a:p>
          <a:p>
            <a:r>
              <a:rPr lang="fr-FR" dirty="0"/>
              <a:t>Remise en cause de la hiérarchie </a:t>
            </a:r>
          </a:p>
        </p:txBody>
      </p:sp>
    </p:spTree>
    <p:extLst>
      <p:ext uri="{BB962C8B-B14F-4D97-AF65-F5344CB8AC3E}">
        <p14:creationId xmlns:p14="http://schemas.microsoft.com/office/powerpoint/2010/main" val="4293947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81F7C0-4AC7-4323-840B-C629B2A9B635}"/>
              </a:ext>
            </a:extLst>
          </p:cNvPr>
          <p:cNvSpPr>
            <a:spLocks noGrp="1"/>
          </p:cNvSpPr>
          <p:nvPr>
            <p:ph type="title"/>
          </p:nvPr>
        </p:nvSpPr>
        <p:spPr>
          <a:xfrm>
            <a:off x="838201" y="166906"/>
            <a:ext cx="10343833" cy="636079"/>
          </a:xfrm>
        </p:spPr>
        <p:txBody>
          <a:bodyPr>
            <a:normAutofit/>
          </a:bodyPr>
          <a:lstStyle/>
          <a:p>
            <a:r>
              <a:rPr lang="fr-FR" dirty="0"/>
              <a:t>TESTS INTERBEV : ACV + indicateur IAE + indicateur stock C</a:t>
            </a:r>
          </a:p>
        </p:txBody>
      </p:sp>
      <p:pic>
        <p:nvPicPr>
          <p:cNvPr id="8" name="Image 7">
            <a:extLst>
              <a:ext uri="{FF2B5EF4-FFF2-40B4-BE49-F238E27FC236}">
                <a16:creationId xmlns:a16="http://schemas.microsoft.com/office/drawing/2014/main" id="{D64EC9AE-7945-4122-A491-85C7DEF5D4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1912" y="905815"/>
            <a:ext cx="9488175" cy="5287167"/>
          </a:xfrm>
          <a:prstGeom prst="rect">
            <a:avLst/>
          </a:prstGeom>
        </p:spPr>
      </p:pic>
    </p:spTree>
    <p:extLst>
      <p:ext uri="{BB962C8B-B14F-4D97-AF65-F5344CB8AC3E}">
        <p14:creationId xmlns:p14="http://schemas.microsoft.com/office/powerpoint/2010/main" val="4221223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4D42B3-1E7A-4DE9-ACDC-9F074CF2E1D5}"/>
              </a:ext>
            </a:extLst>
          </p:cNvPr>
          <p:cNvSpPr>
            <a:spLocks noGrp="1"/>
          </p:cNvSpPr>
          <p:nvPr>
            <p:ph type="title"/>
          </p:nvPr>
        </p:nvSpPr>
        <p:spPr/>
        <p:txBody>
          <a:bodyPr>
            <a:normAutofit/>
          </a:bodyPr>
          <a:lstStyle/>
          <a:p>
            <a:pPr algn="ctr"/>
            <a:r>
              <a:rPr lang="fr-FR" dirty="0"/>
              <a:t>Conclusions – indicateurs complémentaires </a:t>
            </a:r>
            <a:br>
              <a:rPr lang="fr-FR" dirty="0"/>
            </a:br>
            <a:r>
              <a:rPr lang="fr-FR" dirty="0"/>
              <a:t>IAE et maintien stock de C</a:t>
            </a:r>
          </a:p>
        </p:txBody>
      </p:sp>
      <p:sp>
        <p:nvSpPr>
          <p:cNvPr id="3" name="Espace réservé du contenu 2">
            <a:extLst>
              <a:ext uri="{FF2B5EF4-FFF2-40B4-BE49-F238E27FC236}">
                <a16:creationId xmlns:a16="http://schemas.microsoft.com/office/drawing/2014/main" id="{A682B2CC-0466-4C6A-8983-3AF8F38B17D8}"/>
              </a:ext>
            </a:extLst>
          </p:cNvPr>
          <p:cNvSpPr>
            <a:spLocks noGrp="1"/>
          </p:cNvSpPr>
          <p:nvPr>
            <p:ph idx="1"/>
          </p:nvPr>
        </p:nvSpPr>
        <p:spPr>
          <a:xfrm>
            <a:off x="838200" y="1825626"/>
            <a:ext cx="10515600" cy="4405492"/>
          </a:xfrm>
        </p:spPr>
        <p:txBody>
          <a:bodyPr>
            <a:normAutofit/>
          </a:bodyPr>
          <a:lstStyle/>
          <a:p>
            <a:pPr marL="285750" indent="-285750" algn="just">
              <a:lnSpc>
                <a:spcPct val="120000"/>
              </a:lnSpc>
              <a:buFont typeface="Arial"/>
              <a:buChar char="•"/>
            </a:pPr>
            <a:r>
              <a:rPr lang="fr-FR" sz="2000" b="1" dirty="0">
                <a:solidFill>
                  <a:schemeClr val="tx1"/>
                </a:solidFill>
                <a:latin typeface="Calibri"/>
                <a:ea typeface="+mj-lt"/>
                <a:cs typeface="Calibri"/>
              </a:rPr>
              <a:t>Lorsque le poids de l’ACV dans la note est le plus faible, les systèmes herbagers extensifs (agneau, vaches allaitantes) sont valorisés.</a:t>
            </a:r>
            <a:r>
              <a:rPr lang="fr-FR" sz="2000" dirty="0">
                <a:solidFill>
                  <a:schemeClr val="tx1"/>
                </a:solidFill>
                <a:latin typeface="Calibri"/>
                <a:ea typeface="+mj-lt"/>
                <a:cs typeface="Calibri"/>
              </a:rPr>
              <a:t> </a:t>
            </a:r>
          </a:p>
          <a:p>
            <a:pPr algn="just">
              <a:lnSpc>
                <a:spcPct val="120000"/>
              </a:lnSpc>
              <a:buFont typeface="Symbol" panose="05050102010706020507" pitchFamily="18" charset="2"/>
              <a:buChar char="Þ"/>
            </a:pPr>
            <a:r>
              <a:rPr lang="fr-FR" sz="2000" b="1" dirty="0">
                <a:solidFill>
                  <a:schemeClr val="tx1"/>
                </a:solidFill>
                <a:latin typeface="Calibri"/>
                <a:ea typeface="+mj-lt"/>
                <a:cs typeface="Calibri"/>
              </a:rPr>
              <a:t> L'ajout d'indicateurs complémentaires avec un poids de l'ACV à 50% </a:t>
            </a:r>
            <a:r>
              <a:rPr lang="fr-FR" sz="2000" dirty="0">
                <a:solidFill>
                  <a:schemeClr val="tx1"/>
                </a:solidFill>
                <a:latin typeface="Calibri"/>
                <a:ea typeface="+mj-lt"/>
                <a:cs typeface="Arial"/>
              </a:rPr>
              <a:t>permet selon la filière de donner une </a:t>
            </a:r>
            <a:r>
              <a:rPr lang="fr-FR" sz="2000" b="1" dirty="0">
                <a:solidFill>
                  <a:schemeClr val="tx1"/>
                </a:solidFill>
                <a:latin typeface="Calibri"/>
                <a:ea typeface="+mj-lt"/>
                <a:cs typeface="Arial"/>
              </a:rPr>
              <a:t>vision plus globale et complète des services de production et des services écosystémiques</a:t>
            </a:r>
            <a:r>
              <a:rPr lang="fr-FR" sz="2000" dirty="0">
                <a:solidFill>
                  <a:schemeClr val="tx1"/>
                </a:solidFill>
                <a:latin typeface="Calibri"/>
                <a:ea typeface="+mj-lt"/>
                <a:cs typeface="Arial"/>
              </a:rPr>
              <a:t> des systèmes d’élevage (</a:t>
            </a:r>
            <a:r>
              <a:rPr lang="fr-FR" sz="2000" dirty="0">
                <a:solidFill>
                  <a:schemeClr val="tx1"/>
                </a:solidFill>
                <a:latin typeface="Calibri"/>
                <a:ea typeface="+mj-lt"/>
                <a:cs typeface="Calibri"/>
              </a:rPr>
              <a:t>utilisation de sols non labourables, de maintien de paysages hétérogènes via les infrastructures agroécologiques, de maintien des prairies permanentes), en phase avec les attentes des parties prenantes. </a:t>
            </a:r>
            <a:r>
              <a:rPr lang="fr-FR" sz="2000" dirty="0">
                <a:solidFill>
                  <a:schemeClr val="tx1"/>
                </a:solidFill>
                <a:latin typeface="Calibri"/>
                <a:ea typeface="+mj-lt"/>
                <a:cs typeface="Arial"/>
              </a:rPr>
              <a:t>Cela compense en partie les limites d’une unité fonctionnelle massique qui ne tient compte que de la productivité. </a:t>
            </a:r>
            <a:endParaRPr lang="fr-FR" sz="2000" dirty="0">
              <a:solidFill>
                <a:schemeClr val="tx1"/>
              </a:solidFill>
              <a:latin typeface="Calibri"/>
              <a:ea typeface="+mj-lt"/>
              <a:cs typeface="Calibri"/>
            </a:endParaRPr>
          </a:p>
          <a:p>
            <a:pPr marL="342900" indent="-342900" algn="just">
              <a:lnSpc>
                <a:spcPct val="120000"/>
              </a:lnSpc>
              <a:buFont typeface="Arial"/>
              <a:buChar char="•"/>
            </a:pPr>
            <a:r>
              <a:rPr lang="fr-FR" sz="2000" b="1" dirty="0">
                <a:solidFill>
                  <a:schemeClr val="tx1"/>
                </a:solidFill>
                <a:latin typeface="Calibri"/>
                <a:ea typeface="+mj-lt"/>
                <a:cs typeface="Calibri"/>
              </a:rPr>
              <a:t>Avec un poids moins important de l’ACV, les différences de notation entre systèmes sont plus nettes. </a:t>
            </a:r>
            <a:endParaRPr lang="fr-FR" sz="4400" b="1" dirty="0"/>
          </a:p>
        </p:txBody>
      </p:sp>
    </p:spTree>
    <p:extLst>
      <p:ext uri="{BB962C8B-B14F-4D97-AF65-F5344CB8AC3E}">
        <p14:creationId xmlns:p14="http://schemas.microsoft.com/office/powerpoint/2010/main" val="513626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a:extLst>
              <a:ext uri="{FF2B5EF4-FFF2-40B4-BE49-F238E27FC236}">
                <a16:creationId xmlns:a16="http://schemas.microsoft.com/office/drawing/2014/main" id="{7512A5AC-272C-4A4C-A2A9-DA932927FDD1}"/>
              </a:ext>
            </a:extLst>
          </p:cNvPr>
          <p:cNvSpPr>
            <a:spLocks noGrp="1"/>
          </p:cNvSpPr>
          <p:nvPr>
            <p:ph idx="1"/>
          </p:nvPr>
        </p:nvSpPr>
        <p:spPr>
          <a:xfrm>
            <a:off x="926976" y="1281554"/>
            <a:ext cx="10515600" cy="4294892"/>
          </a:xfrm>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22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2400" b="1" i="1" u="none" strike="noStrike" kern="1200" cap="none" spc="0" normalizeH="0" baseline="0" noProof="0" dirty="0">
                <a:ln>
                  <a:noFill/>
                </a:ln>
                <a:solidFill>
                  <a:srgbClr val="00B050"/>
                </a:solidFill>
                <a:effectLst/>
                <a:uLnTx/>
                <a:uFillTx/>
                <a:latin typeface="Calibri" panose="020F0502020204030204"/>
                <a:ea typeface="+mn-ea"/>
                <a:cs typeface="+mn-cs"/>
              </a:rPr>
              <a:t>En conclusion </a:t>
            </a:r>
            <a:r>
              <a:rPr kumimoji="0" lang="fr-FR"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fr-FR" sz="2400" b="1" i="0" u="none" strike="noStrike" kern="1200" cap="none" spc="0" normalizeH="0" baseline="0" noProof="0" dirty="0">
                <a:ln>
                  <a:noFill/>
                </a:ln>
                <a:solidFill>
                  <a:prstClr val="black"/>
                </a:solidFill>
                <a:effectLst/>
                <a:uLnTx/>
                <a:uFillTx/>
                <a:latin typeface="Calibri" panose="020F0502020204030204"/>
                <a:ea typeface="+mn-ea"/>
                <a:cs typeface="Calibri"/>
              </a:rPr>
              <a:t>l’intégration de la biodiversité et du stockage de carbone </a:t>
            </a:r>
            <a:r>
              <a:rPr kumimoji="0" lang="fr-FR" sz="2400" b="0" i="0" u="none" strike="noStrike" kern="1200" cap="none" spc="0" normalizeH="0" baseline="0" noProof="0" dirty="0">
                <a:ln>
                  <a:noFill/>
                </a:ln>
                <a:solidFill>
                  <a:prstClr val="black"/>
                </a:solidFill>
                <a:effectLst/>
                <a:uLnTx/>
                <a:uFillTx/>
                <a:latin typeface="Calibri" panose="020F0502020204030204"/>
                <a:ea typeface="+mn-ea"/>
                <a:cs typeface="Calibri"/>
              </a:rPr>
              <a:t>permet de mieux </a:t>
            </a:r>
            <a:r>
              <a:rPr kumimoji="0" lang="fr-FR" sz="2400" b="1" i="0" u="none" strike="noStrike" kern="1200" cap="none" spc="0" normalizeH="0" baseline="0" noProof="0" dirty="0">
                <a:ln>
                  <a:noFill/>
                </a:ln>
                <a:solidFill>
                  <a:prstClr val="black"/>
                </a:solidFill>
                <a:effectLst/>
                <a:uLnTx/>
                <a:uFillTx/>
                <a:latin typeface="Calibri" panose="020F0502020204030204"/>
                <a:ea typeface="+mn-ea"/>
                <a:cs typeface="Calibri"/>
              </a:rPr>
              <a:t>rendre compte de la multifonctionnalité des élevages herbivores</a:t>
            </a:r>
            <a:r>
              <a:rPr kumimoji="0" lang="fr-FR" sz="2400" b="0" i="0" u="none" strike="noStrike" kern="1200" cap="none" spc="0" normalizeH="0" baseline="0" noProof="0" dirty="0">
                <a:ln>
                  <a:noFill/>
                </a:ln>
                <a:solidFill>
                  <a:prstClr val="black"/>
                </a:solidFill>
                <a:effectLst/>
                <a:uLnTx/>
                <a:uFillTx/>
                <a:latin typeface="Calibri" panose="020F0502020204030204"/>
                <a:ea typeface="+mn-ea"/>
                <a:cs typeface="Calibri"/>
              </a:rPr>
              <a:t>. Les choix méthodologiques faits jusqu’à présent ne sont pas à même de valoriser les atouts de pratiques agroécologiques et de systèmes reconnus comme vertueux.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fr-FR" sz="2400" dirty="0">
              <a:solidFill>
                <a:prstClr val="black"/>
              </a:solidFill>
              <a:latin typeface="Calibri" panose="020F0502020204030204"/>
              <a:cs typeface="Calibri"/>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2400" dirty="0">
                <a:solidFill>
                  <a:schemeClr val="tx1"/>
                </a:solidFill>
                <a:latin typeface="+mn-lt"/>
              </a:rPr>
              <a:t>Ces travaux confirment les hypothèses de départ de </a:t>
            </a:r>
            <a:r>
              <a:rPr lang="fr-FR" sz="2400" b="1" dirty="0">
                <a:solidFill>
                  <a:schemeClr val="tx1"/>
                </a:solidFill>
                <a:latin typeface="+mn-lt"/>
              </a:rPr>
              <a:t>faire évoluer la méthode ACV et d’intégrer de nouveaux critères. </a:t>
            </a:r>
          </a:p>
          <a:p>
            <a:pPr marL="0" indent="0">
              <a:lnSpc>
                <a:spcPct val="120000"/>
              </a:lnSpc>
              <a:spcBef>
                <a:spcPts val="500"/>
              </a:spcBef>
              <a:spcAft>
                <a:spcPts val="0"/>
              </a:spcAft>
              <a:buNone/>
            </a:pPr>
            <a:endParaRPr lang="fr-FR" sz="2400" b="1" dirty="0">
              <a:solidFill>
                <a:schemeClr val="tx1"/>
              </a:solidFill>
              <a:latin typeface="+mn-lt"/>
            </a:endParaRPr>
          </a:p>
        </p:txBody>
      </p:sp>
      <p:sp>
        <p:nvSpPr>
          <p:cNvPr id="7" name="Titre 1">
            <a:extLst>
              <a:ext uri="{FF2B5EF4-FFF2-40B4-BE49-F238E27FC236}">
                <a16:creationId xmlns:a16="http://schemas.microsoft.com/office/drawing/2014/main" id="{65B68E84-1F03-4BC7-B7A0-0A214BE2E0CD}"/>
              </a:ext>
            </a:extLst>
          </p:cNvPr>
          <p:cNvSpPr txBox="1">
            <a:spLocks/>
          </p:cNvSpPr>
          <p:nvPr/>
        </p:nvSpPr>
        <p:spPr>
          <a:xfrm>
            <a:off x="926977" y="157008"/>
            <a:ext cx="1051559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fr-FR" sz="4400" b="1" i="0" u="none" strike="noStrike" kern="1200" cap="none" spc="0" normalizeH="0" baseline="0" noProof="0" dirty="0">
                <a:ln>
                  <a:noFill/>
                </a:ln>
                <a:solidFill>
                  <a:prstClr val="black"/>
                </a:solidFill>
                <a:effectLst/>
                <a:uLnTx/>
                <a:uFillTx/>
                <a:latin typeface="Calibri Light" panose="020F0302020204030204"/>
                <a:ea typeface="+mj-ea"/>
                <a:cs typeface="+mj-cs"/>
              </a:rPr>
              <a:t>Conclusions &amp; recommandations</a:t>
            </a:r>
          </a:p>
        </p:txBody>
      </p:sp>
      <p:sp>
        <p:nvSpPr>
          <p:cNvPr id="4" name="Espace réservé de la date 1">
            <a:extLst>
              <a:ext uri="{FF2B5EF4-FFF2-40B4-BE49-F238E27FC236}">
                <a16:creationId xmlns:a16="http://schemas.microsoft.com/office/drawing/2014/main" id="{F49D78F0-AE4F-42BB-8FB0-0E4348075784}"/>
              </a:ext>
            </a:extLst>
          </p:cNvPr>
          <p:cNvSpPr txBox="1">
            <a:spLocks/>
          </p:cNvSpPr>
          <p:nvPr/>
        </p:nvSpPr>
        <p:spPr>
          <a:xfrm>
            <a:off x="757381" y="6370840"/>
            <a:ext cx="1071411" cy="365125"/>
          </a:xfrm>
          <a:prstGeom prst="rect">
            <a:avLst/>
          </a:prstGeom>
        </p:spPr>
        <p:txBody>
          <a:bodyPr vert="horz" lIns="91440" tIns="45720" rIns="91440" bIns="45720" rtlCol="0" anchor="ctr"/>
          <a:lstStyle>
            <a:defPPr>
              <a:defRPr lang="fr-FR"/>
            </a:defPPr>
            <a:lvl1pPr marL="0" algn="r" defTabSz="914354" rtl="0" eaLnBrk="1" latinLnBrk="0" hangingPunct="1">
              <a:defRPr sz="1200" kern="1200">
                <a:solidFill>
                  <a:schemeClr val="tx1">
                    <a:tint val="75000"/>
                  </a:schemeClr>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a:lstStyle>
          <a:p>
            <a:pPr marL="0" marR="0" lvl="0" indent="0" algn="r" defTabSz="914354" rtl="0" eaLnBrk="1" fontAlgn="auto" latinLnBrk="0" hangingPunct="1">
              <a:lnSpc>
                <a:spcPct val="100000"/>
              </a:lnSpc>
              <a:spcBef>
                <a:spcPts val="0"/>
              </a:spcBef>
              <a:spcAft>
                <a:spcPts val="0"/>
              </a:spcAft>
              <a:buClrTx/>
              <a:buSzTx/>
              <a:buFontTx/>
              <a:buNone/>
              <a:tabLst/>
              <a:defRPr/>
            </a:pPr>
            <a:r>
              <a:rPr lang="fr-FR" dirty="0">
                <a:solidFill>
                  <a:prstClr val="black">
                    <a:tint val="75000"/>
                  </a:prstClr>
                </a:solidFill>
                <a:latin typeface="Calibri" panose="020F0502020204030204"/>
              </a:rPr>
              <a:t>23</a:t>
            </a:r>
            <a:r>
              <a:rPr kumimoji="0" lang="fr-F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/09/2021</a:t>
            </a:r>
          </a:p>
        </p:txBody>
      </p:sp>
    </p:spTree>
    <p:extLst>
      <p:ext uri="{BB962C8B-B14F-4D97-AF65-F5344CB8AC3E}">
        <p14:creationId xmlns:p14="http://schemas.microsoft.com/office/powerpoint/2010/main" val="68862367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ersonnalisé 1">
    <a:dk1>
      <a:sysClr val="windowText" lastClr="000000"/>
    </a:dk1>
    <a:lt1>
      <a:srgbClr val="FFFFFF"/>
    </a:lt1>
    <a:dk2>
      <a:srgbClr val="58585A"/>
    </a:dk2>
    <a:lt2>
      <a:srgbClr val="D9D9D9"/>
    </a:lt2>
    <a:accent1>
      <a:srgbClr val="F7941D"/>
    </a:accent1>
    <a:accent2>
      <a:srgbClr val="BE1D2D"/>
    </a:accent2>
    <a:accent3>
      <a:srgbClr val="8CC73F"/>
    </a:accent3>
    <a:accent4>
      <a:srgbClr val="159443"/>
    </a:accent4>
    <a:accent5>
      <a:srgbClr val="9E1F62"/>
    </a:accent5>
    <a:accent6>
      <a:srgbClr val="7D6954"/>
    </a:accent6>
    <a:hlink>
      <a:srgbClr val="998C7E"/>
    </a:hlink>
    <a:folHlink>
      <a:srgbClr val="D9D9D9"/>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8CE324B504BAB4F8F9FDA9152E2B20D" ma:contentTypeVersion="11" ma:contentTypeDescription="Create a new document." ma:contentTypeScope="" ma:versionID="2a1627091cc87ee6bca01620dbc7394e">
  <xsd:schema xmlns:xsd="http://www.w3.org/2001/XMLSchema" xmlns:xs="http://www.w3.org/2001/XMLSchema" xmlns:p="http://schemas.microsoft.com/office/2006/metadata/properties" xmlns:ns3="e6a69817-62f6-4dca-825d-1ebc40363433" xmlns:ns4="2b4aaa4f-6fdf-4b60-af8b-28fcb4bd187e" targetNamespace="http://schemas.microsoft.com/office/2006/metadata/properties" ma:root="true" ma:fieldsID="1dc5f2105baea5ff15cc22d21512ed0e" ns3:_="" ns4:_="">
    <xsd:import namespace="e6a69817-62f6-4dca-825d-1ebc40363433"/>
    <xsd:import namespace="2b4aaa4f-6fdf-4b60-af8b-28fcb4bd187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a69817-62f6-4dca-825d-1ebc403634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4aaa4f-6fdf-4b60-af8b-28fcb4bd187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978DE6-F607-4AC2-B3A6-9550EA17E1C4}">
  <ds:schemaRefs>
    <ds:schemaRef ds:uri="http://www.w3.org/XML/1998/namespace"/>
    <ds:schemaRef ds:uri="e6a69817-62f6-4dca-825d-1ebc40363433"/>
    <ds:schemaRef ds:uri="http://schemas.microsoft.com/office/infopath/2007/PartnerControls"/>
    <ds:schemaRef ds:uri="http://purl.org/dc/elements/1.1/"/>
    <ds:schemaRef ds:uri="http://purl.org/dc/dcmitype/"/>
    <ds:schemaRef ds:uri="http://schemas.microsoft.com/office/2006/documentManagement/types"/>
    <ds:schemaRef ds:uri="http://purl.org/dc/terms/"/>
    <ds:schemaRef ds:uri="http://schemas.openxmlformats.org/package/2006/metadata/core-properties"/>
    <ds:schemaRef ds:uri="2b4aaa4f-6fdf-4b60-af8b-28fcb4bd187e"/>
    <ds:schemaRef ds:uri="http://schemas.microsoft.com/office/2006/metadata/properties"/>
  </ds:schemaRefs>
</ds:datastoreItem>
</file>

<file path=customXml/itemProps2.xml><?xml version="1.0" encoding="utf-8"?>
<ds:datastoreItem xmlns:ds="http://schemas.openxmlformats.org/officeDocument/2006/customXml" ds:itemID="{A44676B3-09A0-4D9A-923F-956A7BCE4884}">
  <ds:schemaRefs>
    <ds:schemaRef ds:uri="http://schemas.microsoft.com/sharepoint/v3/contenttype/forms"/>
  </ds:schemaRefs>
</ds:datastoreItem>
</file>

<file path=customXml/itemProps3.xml><?xml version="1.0" encoding="utf-8"?>
<ds:datastoreItem xmlns:ds="http://schemas.openxmlformats.org/officeDocument/2006/customXml" ds:itemID="{BD236295-9832-434A-9C6E-09196D2E5B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a69817-62f6-4dca-825d-1ebc40363433"/>
    <ds:schemaRef ds:uri="2b4aaa4f-6fdf-4b60-af8b-28fcb4bd18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2495</TotalTime>
  <Words>815</Words>
  <Application>Microsoft Office PowerPoint</Application>
  <PresentationFormat>Grand écran</PresentationFormat>
  <Paragraphs>70</Paragraphs>
  <Slides>9</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Calibri Light</vt:lpstr>
      <vt:lpstr>Symbol</vt:lpstr>
      <vt:lpstr>Wingdings</vt:lpstr>
      <vt:lpstr>Thème Office</vt:lpstr>
      <vt:lpstr>Enjeux évaluation environnementale / ACV en filière viande </vt:lpstr>
      <vt:lpstr>PRINCIPAUX CONSTATS DE LA FILIERE SUR L’ACV APPLIQUEE AUX VIANDES DE RUMINANTS</vt:lpstr>
      <vt:lpstr>Présentation PowerPoint</vt:lpstr>
      <vt:lpstr>CONCLUSIONS CONCERNANT LES ATTENTES DES CONSOMMATEURS, CITOYENS ET PARTIES PRENANTES DE LA FILIERE</vt:lpstr>
      <vt:lpstr>Présentation PowerPoint</vt:lpstr>
      <vt:lpstr>Tests INTERBEV : ACV avec Knudsen </vt:lpstr>
      <vt:lpstr>TESTS INTERBEV : ACV + indicateur IAE + indicateur stock C</vt:lpstr>
      <vt:lpstr>Conclusions – indicateurs complémentaires  IAE et maintien stock de C</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Emma ANDRE</dc:creator>
  <cp:lastModifiedBy>AREOVLA AREOVLA</cp:lastModifiedBy>
  <cp:revision>2</cp:revision>
  <dcterms:created xsi:type="dcterms:W3CDTF">2022-01-14T16:07:26Z</dcterms:created>
  <dcterms:modified xsi:type="dcterms:W3CDTF">2022-01-22T12:01:41Z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0x010100A8CE324B504BAB4F8F9FDA9152E2B20D</vt:lpwstr>
  </property>
</Properties>
</file>