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326" r:id="rId2"/>
    <p:sldId id="319" r:id="rId3"/>
    <p:sldId id="330" r:id="rId4"/>
    <p:sldId id="259" r:id="rId5"/>
    <p:sldId id="268" r:id="rId6"/>
    <p:sldId id="313" r:id="rId7"/>
    <p:sldId id="309" r:id="rId8"/>
    <p:sldId id="310" r:id="rId9"/>
    <p:sldId id="314" r:id="rId10"/>
    <p:sldId id="315" r:id="rId11"/>
    <p:sldId id="316" r:id="rId12"/>
    <p:sldId id="317" r:id="rId13"/>
    <p:sldId id="328" r:id="rId14"/>
    <p:sldId id="324" r:id="rId15"/>
    <p:sldId id="318" r:id="rId16"/>
    <p:sldId id="325" r:id="rId17"/>
    <p:sldId id="321" r:id="rId18"/>
    <p:sldId id="333" r:id="rId19"/>
    <p:sldId id="334" r:id="rId20"/>
    <p:sldId id="335" r:id="rId21"/>
    <p:sldId id="336" r:id="rId22"/>
    <p:sldId id="337" r:id="rId23"/>
    <p:sldId id="323" r:id="rId24"/>
    <p:sldId id="332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2F3B8787-AF9F-45A1-A843-27919DAB364E}">
          <p14:sldIdLst>
            <p14:sldId id="326"/>
            <p14:sldId id="319"/>
            <p14:sldId id="330"/>
            <p14:sldId id="259"/>
            <p14:sldId id="268"/>
            <p14:sldId id="313"/>
            <p14:sldId id="309"/>
            <p14:sldId id="310"/>
            <p14:sldId id="314"/>
            <p14:sldId id="315"/>
            <p14:sldId id="316"/>
            <p14:sldId id="317"/>
            <p14:sldId id="328"/>
            <p14:sldId id="324"/>
            <p14:sldId id="318"/>
            <p14:sldId id="325"/>
            <p14:sldId id="321"/>
            <p14:sldId id="333"/>
            <p14:sldId id="334"/>
            <p14:sldId id="335"/>
            <p14:sldId id="336"/>
            <p14:sldId id="337"/>
            <p14:sldId id="323"/>
            <p14:sldId id="3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A9"/>
    <a:srgbClr val="245ABB"/>
    <a:srgbClr val="3366FF"/>
    <a:srgbClr val="2653D6"/>
    <a:srgbClr val="2953D0"/>
    <a:srgbClr val="663300"/>
    <a:srgbClr val="68720C"/>
    <a:srgbClr val="0F7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77" autoAdjust="0"/>
    <p:restoredTop sz="96405"/>
  </p:normalViewPr>
  <p:slideViewPr>
    <p:cSldViewPr>
      <p:cViewPr varScale="1">
        <p:scale>
          <a:sx n="54" d="100"/>
          <a:sy n="54" d="100"/>
        </p:scale>
        <p:origin x="190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B6B96D-9179-7A4E-999A-75B50199D3AA}" type="doc">
      <dgm:prSet loTypeId="urn:microsoft.com/office/officeart/2005/8/layout/cycle5" loCatId="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9896FEC2-0D72-964D-8BDB-E5160E8E1DF8}">
      <dgm:prSet phldrT="[Texte]" custT="1"/>
      <dgm:spPr>
        <a:solidFill>
          <a:srgbClr val="3366FF"/>
        </a:solidFill>
      </dgm:spPr>
      <dgm:t>
        <a:bodyPr/>
        <a:lstStyle/>
        <a:p>
          <a:r>
            <a:rPr lang="fr-FR" sz="2000" dirty="0"/>
            <a:t>I – Présentation du projet 2018 / 2021</a:t>
          </a:r>
        </a:p>
      </dgm:t>
    </dgm:pt>
    <dgm:pt modelId="{A45913B4-73B8-C34A-8BA8-4DD3324A11A9}" type="parTrans" cxnId="{6E6675FB-5339-4747-90E2-5364E0A8208B}">
      <dgm:prSet/>
      <dgm:spPr/>
      <dgm:t>
        <a:bodyPr/>
        <a:lstStyle/>
        <a:p>
          <a:endParaRPr lang="fr-FR"/>
        </a:p>
      </dgm:t>
    </dgm:pt>
    <dgm:pt modelId="{31BF0584-B038-6F4A-9019-CFFEE597B5BC}" type="sibTrans" cxnId="{6E6675FB-5339-4747-90E2-5364E0A8208B}">
      <dgm:prSet/>
      <dgm:spPr/>
      <dgm:t>
        <a:bodyPr/>
        <a:lstStyle/>
        <a:p>
          <a:endParaRPr lang="fr-FR"/>
        </a:p>
      </dgm:t>
    </dgm:pt>
    <dgm:pt modelId="{FBD29023-2CC2-8A41-B30A-88EC15805171}">
      <dgm:prSet phldrT="[Texte]" custT="1"/>
      <dgm:spPr>
        <a:solidFill>
          <a:srgbClr val="0070C0"/>
        </a:solidFill>
      </dgm:spPr>
      <dgm:t>
        <a:bodyPr/>
        <a:lstStyle/>
        <a:p>
          <a:r>
            <a:rPr lang="fr-FR" sz="2000" dirty="0"/>
            <a:t>II – Actions réalisées en 2018</a:t>
          </a:r>
        </a:p>
      </dgm:t>
    </dgm:pt>
    <dgm:pt modelId="{F6F7EE77-12D7-014E-A504-0A6413EDBD21}" type="parTrans" cxnId="{A6A2A320-81DE-C04D-A048-E9C825B2FAB2}">
      <dgm:prSet/>
      <dgm:spPr/>
      <dgm:t>
        <a:bodyPr/>
        <a:lstStyle/>
        <a:p>
          <a:endParaRPr lang="fr-FR"/>
        </a:p>
      </dgm:t>
    </dgm:pt>
    <dgm:pt modelId="{49A5F087-E487-AB43-B8B2-B8CB36748619}" type="sibTrans" cxnId="{A6A2A320-81DE-C04D-A048-E9C825B2FAB2}">
      <dgm:prSet/>
      <dgm:spPr/>
      <dgm:t>
        <a:bodyPr/>
        <a:lstStyle/>
        <a:p>
          <a:endParaRPr lang="fr-FR"/>
        </a:p>
      </dgm:t>
    </dgm:pt>
    <dgm:pt modelId="{1BB2E09B-223B-E148-B366-27E205777BE0}">
      <dgm:prSet phldrT="[Texte]" custT="1"/>
      <dgm:spPr>
        <a:solidFill>
          <a:srgbClr val="245ABB"/>
        </a:solidFill>
      </dgm:spPr>
      <dgm:t>
        <a:bodyPr/>
        <a:lstStyle/>
        <a:p>
          <a:r>
            <a:rPr lang="fr-FR" sz="2000" dirty="0"/>
            <a:t>III - Actions réalisées en 2019</a:t>
          </a:r>
        </a:p>
      </dgm:t>
    </dgm:pt>
    <dgm:pt modelId="{89AEEB41-4193-1D49-9BA3-82DACE851672}" type="parTrans" cxnId="{31319310-EBC6-0847-9935-DE494E000FE1}">
      <dgm:prSet/>
      <dgm:spPr/>
      <dgm:t>
        <a:bodyPr/>
        <a:lstStyle/>
        <a:p>
          <a:endParaRPr lang="fr-FR"/>
        </a:p>
      </dgm:t>
    </dgm:pt>
    <dgm:pt modelId="{E036B139-9FB8-1D44-ADD0-6D8BB2851AA4}" type="sibTrans" cxnId="{31319310-EBC6-0847-9935-DE494E000FE1}">
      <dgm:prSet/>
      <dgm:spPr/>
      <dgm:t>
        <a:bodyPr/>
        <a:lstStyle/>
        <a:p>
          <a:endParaRPr lang="fr-FR"/>
        </a:p>
      </dgm:t>
    </dgm:pt>
    <dgm:pt modelId="{26ACF283-4447-DC48-90F2-C6751195AD8D}">
      <dgm:prSet phldrT="[Texte]" custT="1"/>
      <dgm:spPr>
        <a:solidFill>
          <a:srgbClr val="002CA9"/>
        </a:solidFill>
      </dgm:spPr>
      <dgm:t>
        <a:bodyPr/>
        <a:lstStyle/>
        <a:p>
          <a:r>
            <a:rPr lang="fr-FR" sz="2000" dirty="0"/>
            <a:t>IV – Reprise et Finalisation du projet 2020 (2021)</a:t>
          </a:r>
        </a:p>
      </dgm:t>
    </dgm:pt>
    <dgm:pt modelId="{EAEA97E1-E5A3-8142-A605-9609AF1080EB}" type="parTrans" cxnId="{7382C1F1-43C9-B849-83BB-415126EED250}">
      <dgm:prSet/>
      <dgm:spPr/>
      <dgm:t>
        <a:bodyPr/>
        <a:lstStyle/>
        <a:p>
          <a:endParaRPr lang="fr-FR"/>
        </a:p>
      </dgm:t>
    </dgm:pt>
    <dgm:pt modelId="{4D046CB7-EF76-1E49-B4DD-C7895B928F2B}" type="sibTrans" cxnId="{7382C1F1-43C9-B849-83BB-415126EED250}">
      <dgm:prSet/>
      <dgm:spPr/>
      <dgm:t>
        <a:bodyPr/>
        <a:lstStyle/>
        <a:p>
          <a:endParaRPr lang="fr-FR"/>
        </a:p>
      </dgm:t>
    </dgm:pt>
    <dgm:pt modelId="{F5A2BEFD-5948-4F4E-88CC-99E2CF5525FC}" type="pres">
      <dgm:prSet presAssocID="{13B6B96D-9179-7A4E-999A-75B50199D3AA}" presName="cycle" presStyleCnt="0">
        <dgm:presLayoutVars>
          <dgm:dir/>
          <dgm:resizeHandles val="exact"/>
        </dgm:presLayoutVars>
      </dgm:prSet>
      <dgm:spPr/>
    </dgm:pt>
    <dgm:pt modelId="{8E3BBCD9-DA38-9C43-8577-66FFBB2F8A46}" type="pres">
      <dgm:prSet presAssocID="{9896FEC2-0D72-964D-8BDB-E5160E8E1DF8}" presName="node" presStyleLbl="node1" presStyleIdx="0" presStyleCnt="4" custScaleX="153065" custRadScaleRad="102215" custRadScaleInc="-15">
        <dgm:presLayoutVars>
          <dgm:bulletEnabled val="1"/>
        </dgm:presLayoutVars>
      </dgm:prSet>
      <dgm:spPr/>
    </dgm:pt>
    <dgm:pt modelId="{F382EE41-AFE4-BF4E-93BA-309B6CD30CDB}" type="pres">
      <dgm:prSet presAssocID="{9896FEC2-0D72-964D-8BDB-E5160E8E1DF8}" presName="spNode" presStyleCnt="0"/>
      <dgm:spPr/>
    </dgm:pt>
    <dgm:pt modelId="{121103B3-0E2C-2E4C-B1C1-54363D461496}" type="pres">
      <dgm:prSet presAssocID="{31BF0584-B038-6F4A-9019-CFFEE597B5BC}" presName="sibTrans" presStyleLbl="sibTrans1D1" presStyleIdx="0" presStyleCnt="4"/>
      <dgm:spPr/>
    </dgm:pt>
    <dgm:pt modelId="{09801F0A-01C0-6646-B14C-8B3DDEF00B7D}" type="pres">
      <dgm:prSet presAssocID="{FBD29023-2CC2-8A41-B30A-88EC15805171}" presName="node" presStyleLbl="node1" presStyleIdx="1" presStyleCnt="4" custScaleX="153065">
        <dgm:presLayoutVars>
          <dgm:bulletEnabled val="1"/>
        </dgm:presLayoutVars>
      </dgm:prSet>
      <dgm:spPr/>
    </dgm:pt>
    <dgm:pt modelId="{41CDA13C-D064-B145-AD9D-CBD85C38507A}" type="pres">
      <dgm:prSet presAssocID="{FBD29023-2CC2-8A41-B30A-88EC15805171}" presName="spNode" presStyleCnt="0"/>
      <dgm:spPr/>
    </dgm:pt>
    <dgm:pt modelId="{9AA51EF3-82FE-5440-B840-2C0A2711B984}" type="pres">
      <dgm:prSet presAssocID="{49A5F087-E487-AB43-B8B2-B8CB36748619}" presName="sibTrans" presStyleLbl="sibTrans1D1" presStyleIdx="1" presStyleCnt="4"/>
      <dgm:spPr/>
    </dgm:pt>
    <dgm:pt modelId="{BAEAC0B3-FDE5-414D-9AFC-72848473A505}" type="pres">
      <dgm:prSet presAssocID="{1BB2E09B-223B-E148-B366-27E205777BE0}" presName="node" presStyleLbl="node1" presStyleIdx="2" presStyleCnt="4" custScaleX="153065">
        <dgm:presLayoutVars>
          <dgm:bulletEnabled val="1"/>
        </dgm:presLayoutVars>
      </dgm:prSet>
      <dgm:spPr/>
    </dgm:pt>
    <dgm:pt modelId="{C7A7CFB2-1BA2-744D-88AD-4432E7C48BDD}" type="pres">
      <dgm:prSet presAssocID="{1BB2E09B-223B-E148-B366-27E205777BE0}" presName="spNode" presStyleCnt="0"/>
      <dgm:spPr/>
    </dgm:pt>
    <dgm:pt modelId="{8F7153C6-93C6-FA4B-9CDF-EA3BABEB7026}" type="pres">
      <dgm:prSet presAssocID="{E036B139-9FB8-1D44-ADD0-6D8BB2851AA4}" presName="sibTrans" presStyleLbl="sibTrans1D1" presStyleIdx="2" presStyleCnt="4"/>
      <dgm:spPr/>
    </dgm:pt>
    <dgm:pt modelId="{065D4F7D-E46E-4949-AFF9-609C6DF41B35}" type="pres">
      <dgm:prSet presAssocID="{26ACF283-4447-DC48-90F2-C6751195AD8D}" presName="node" presStyleLbl="node1" presStyleIdx="3" presStyleCnt="4" custScaleX="153065">
        <dgm:presLayoutVars>
          <dgm:bulletEnabled val="1"/>
        </dgm:presLayoutVars>
      </dgm:prSet>
      <dgm:spPr/>
    </dgm:pt>
    <dgm:pt modelId="{EBB95956-9582-E042-A021-8F5010C2B326}" type="pres">
      <dgm:prSet presAssocID="{26ACF283-4447-DC48-90F2-C6751195AD8D}" presName="spNode" presStyleCnt="0"/>
      <dgm:spPr/>
    </dgm:pt>
    <dgm:pt modelId="{6E8432D0-506C-984A-B552-FB69AFFCA3EB}" type="pres">
      <dgm:prSet presAssocID="{4D046CB7-EF76-1E49-B4DD-C7895B928F2B}" presName="sibTrans" presStyleLbl="sibTrans1D1" presStyleIdx="3" presStyleCnt="4"/>
      <dgm:spPr/>
    </dgm:pt>
  </dgm:ptLst>
  <dgm:cxnLst>
    <dgm:cxn modelId="{31319310-EBC6-0847-9935-DE494E000FE1}" srcId="{13B6B96D-9179-7A4E-999A-75B50199D3AA}" destId="{1BB2E09B-223B-E148-B366-27E205777BE0}" srcOrd="2" destOrd="0" parTransId="{89AEEB41-4193-1D49-9BA3-82DACE851672}" sibTransId="{E036B139-9FB8-1D44-ADD0-6D8BB2851AA4}"/>
    <dgm:cxn modelId="{A6A2A320-81DE-C04D-A048-E9C825B2FAB2}" srcId="{13B6B96D-9179-7A4E-999A-75B50199D3AA}" destId="{FBD29023-2CC2-8A41-B30A-88EC15805171}" srcOrd="1" destOrd="0" parTransId="{F6F7EE77-12D7-014E-A504-0A6413EDBD21}" sibTransId="{49A5F087-E487-AB43-B8B2-B8CB36748619}"/>
    <dgm:cxn modelId="{43C3EA3A-5886-5849-AA0F-7F851399EB45}" type="presOf" srcId="{4D046CB7-EF76-1E49-B4DD-C7895B928F2B}" destId="{6E8432D0-506C-984A-B552-FB69AFFCA3EB}" srcOrd="0" destOrd="0" presId="urn:microsoft.com/office/officeart/2005/8/layout/cycle5"/>
    <dgm:cxn modelId="{5966C353-D654-2144-9004-6CCA6F8EE729}" type="presOf" srcId="{31BF0584-B038-6F4A-9019-CFFEE597B5BC}" destId="{121103B3-0E2C-2E4C-B1C1-54363D461496}" srcOrd="0" destOrd="0" presId="urn:microsoft.com/office/officeart/2005/8/layout/cycle5"/>
    <dgm:cxn modelId="{517B1D87-CA74-D64B-85F4-C15CFE604E05}" type="presOf" srcId="{49A5F087-E487-AB43-B8B2-B8CB36748619}" destId="{9AA51EF3-82FE-5440-B840-2C0A2711B984}" srcOrd="0" destOrd="0" presId="urn:microsoft.com/office/officeart/2005/8/layout/cycle5"/>
    <dgm:cxn modelId="{C77C0D8E-745E-8241-968B-43323F3C1C30}" type="presOf" srcId="{E036B139-9FB8-1D44-ADD0-6D8BB2851AA4}" destId="{8F7153C6-93C6-FA4B-9CDF-EA3BABEB7026}" srcOrd="0" destOrd="0" presId="urn:microsoft.com/office/officeart/2005/8/layout/cycle5"/>
    <dgm:cxn modelId="{995B13B8-3656-DC4A-989C-AD3DB5F379A6}" type="presOf" srcId="{13B6B96D-9179-7A4E-999A-75B50199D3AA}" destId="{F5A2BEFD-5948-4F4E-88CC-99E2CF5525FC}" srcOrd="0" destOrd="0" presId="urn:microsoft.com/office/officeart/2005/8/layout/cycle5"/>
    <dgm:cxn modelId="{3B1C6ABF-5017-FE48-A1A7-DCBB6F49AFCD}" type="presOf" srcId="{FBD29023-2CC2-8A41-B30A-88EC15805171}" destId="{09801F0A-01C0-6646-B14C-8B3DDEF00B7D}" srcOrd="0" destOrd="0" presId="urn:microsoft.com/office/officeart/2005/8/layout/cycle5"/>
    <dgm:cxn modelId="{3E65F9C0-DB5B-5A47-B805-EC875CF0F03B}" type="presOf" srcId="{1BB2E09B-223B-E148-B366-27E205777BE0}" destId="{BAEAC0B3-FDE5-414D-9AFC-72848473A505}" srcOrd="0" destOrd="0" presId="urn:microsoft.com/office/officeart/2005/8/layout/cycle5"/>
    <dgm:cxn modelId="{06F0C6C6-F467-2942-B7D7-910590413B1F}" type="presOf" srcId="{26ACF283-4447-DC48-90F2-C6751195AD8D}" destId="{065D4F7D-E46E-4949-AFF9-609C6DF41B35}" srcOrd="0" destOrd="0" presId="urn:microsoft.com/office/officeart/2005/8/layout/cycle5"/>
    <dgm:cxn modelId="{7382C1F1-43C9-B849-83BB-415126EED250}" srcId="{13B6B96D-9179-7A4E-999A-75B50199D3AA}" destId="{26ACF283-4447-DC48-90F2-C6751195AD8D}" srcOrd="3" destOrd="0" parTransId="{EAEA97E1-E5A3-8142-A605-9609AF1080EB}" sibTransId="{4D046CB7-EF76-1E49-B4DD-C7895B928F2B}"/>
    <dgm:cxn modelId="{6E6675FB-5339-4747-90E2-5364E0A8208B}" srcId="{13B6B96D-9179-7A4E-999A-75B50199D3AA}" destId="{9896FEC2-0D72-964D-8BDB-E5160E8E1DF8}" srcOrd="0" destOrd="0" parTransId="{A45913B4-73B8-C34A-8BA8-4DD3324A11A9}" sibTransId="{31BF0584-B038-6F4A-9019-CFFEE597B5BC}"/>
    <dgm:cxn modelId="{996ECEFF-1BB5-6242-8C22-C902C7CDA3D7}" type="presOf" srcId="{9896FEC2-0D72-964D-8BDB-E5160E8E1DF8}" destId="{8E3BBCD9-DA38-9C43-8577-66FFBB2F8A46}" srcOrd="0" destOrd="0" presId="urn:microsoft.com/office/officeart/2005/8/layout/cycle5"/>
    <dgm:cxn modelId="{DDCC00A0-C7E2-6146-917B-591ABC3D07DA}" type="presParOf" srcId="{F5A2BEFD-5948-4F4E-88CC-99E2CF5525FC}" destId="{8E3BBCD9-DA38-9C43-8577-66FFBB2F8A46}" srcOrd="0" destOrd="0" presId="urn:microsoft.com/office/officeart/2005/8/layout/cycle5"/>
    <dgm:cxn modelId="{6CB7DA41-BE1A-CF4D-8AD7-B47978B12CCB}" type="presParOf" srcId="{F5A2BEFD-5948-4F4E-88CC-99E2CF5525FC}" destId="{F382EE41-AFE4-BF4E-93BA-309B6CD30CDB}" srcOrd="1" destOrd="0" presId="urn:microsoft.com/office/officeart/2005/8/layout/cycle5"/>
    <dgm:cxn modelId="{A74C30AD-CF21-C445-8D29-A99B70933582}" type="presParOf" srcId="{F5A2BEFD-5948-4F4E-88CC-99E2CF5525FC}" destId="{121103B3-0E2C-2E4C-B1C1-54363D461496}" srcOrd="2" destOrd="0" presId="urn:microsoft.com/office/officeart/2005/8/layout/cycle5"/>
    <dgm:cxn modelId="{11A1C241-65BE-FB41-A342-0AA32338FBBF}" type="presParOf" srcId="{F5A2BEFD-5948-4F4E-88CC-99E2CF5525FC}" destId="{09801F0A-01C0-6646-B14C-8B3DDEF00B7D}" srcOrd="3" destOrd="0" presId="urn:microsoft.com/office/officeart/2005/8/layout/cycle5"/>
    <dgm:cxn modelId="{9C5ACE38-290E-3A4C-89B5-4509F25B571D}" type="presParOf" srcId="{F5A2BEFD-5948-4F4E-88CC-99E2CF5525FC}" destId="{41CDA13C-D064-B145-AD9D-CBD85C38507A}" srcOrd="4" destOrd="0" presId="urn:microsoft.com/office/officeart/2005/8/layout/cycle5"/>
    <dgm:cxn modelId="{D05B5C0E-2268-7545-8BEA-0877B9F17614}" type="presParOf" srcId="{F5A2BEFD-5948-4F4E-88CC-99E2CF5525FC}" destId="{9AA51EF3-82FE-5440-B840-2C0A2711B984}" srcOrd="5" destOrd="0" presId="urn:microsoft.com/office/officeart/2005/8/layout/cycle5"/>
    <dgm:cxn modelId="{12E00462-7554-4F48-B3AE-46A0092DA225}" type="presParOf" srcId="{F5A2BEFD-5948-4F4E-88CC-99E2CF5525FC}" destId="{BAEAC0B3-FDE5-414D-9AFC-72848473A505}" srcOrd="6" destOrd="0" presId="urn:microsoft.com/office/officeart/2005/8/layout/cycle5"/>
    <dgm:cxn modelId="{1230C669-39F4-0A46-BE71-B87202CF94E0}" type="presParOf" srcId="{F5A2BEFD-5948-4F4E-88CC-99E2CF5525FC}" destId="{C7A7CFB2-1BA2-744D-88AD-4432E7C48BDD}" srcOrd="7" destOrd="0" presId="urn:microsoft.com/office/officeart/2005/8/layout/cycle5"/>
    <dgm:cxn modelId="{51131F25-1B77-384A-99F0-A0CEBB94EFE1}" type="presParOf" srcId="{F5A2BEFD-5948-4F4E-88CC-99E2CF5525FC}" destId="{8F7153C6-93C6-FA4B-9CDF-EA3BABEB7026}" srcOrd="8" destOrd="0" presId="urn:microsoft.com/office/officeart/2005/8/layout/cycle5"/>
    <dgm:cxn modelId="{A2B39F6C-8509-FE48-8584-36E45A212936}" type="presParOf" srcId="{F5A2BEFD-5948-4F4E-88CC-99E2CF5525FC}" destId="{065D4F7D-E46E-4949-AFF9-609C6DF41B35}" srcOrd="9" destOrd="0" presId="urn:microsoft.com/office/officeart/2005/8/layout/cycle5"/>
    <dgm:cxn modelId="{767DA062-E607-2945-A56A-CEABA0856F1A}" type="presParOf" srcId="{F5A2BEFD-5948-4F4E-88CC-99E2CF5525FC}" destId="{EBB95956-9582-E042-A021-8F5010C2B326}" srcOrd="10" destOrd="0" presId="urn:microsoft.com/office/officeart/2005/8/layout/cycle5"/>
    <dgm:cxn modelId="{9B4CE472-1174-5E4B-84E9-EBD55428A773}" type="presParOf" srcId="{F5A2BEFD-5948-4F4E-88CC-99E2CF5525FC}" destId="{6E8432D0-506C-984A-B552-FB69AFFCA3EB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BBCD9-DA38-9C43-8577-66FFBB2F8A46}">
      <dsp:nvSpPr>
        <dsp:cNvPr id="0" name=""/>
        <dsp:cNvSpPr/>
      </dsp:nvSpPr>
      <dsp:spPr>
        <a:xfrm>
          <a:off x="2330760" y="0"/>
          <a:ext cx="2754991" cy="1169924"/>
        </a:xfrm>
        <a:prstGeom prst="roundRect">
          <a:avLst/>
        </a:prstGeom>
        <a:solidFill>
          <a:srgbClr val="3366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I – Présentation du projet 2018 / 2021</a:t>
          </a:r>
        </a:p>
      </dsp:txBody>
      <dsp:txXfrm>
        <a:off x="2387871" y="57111"/>
        <a:ext cx="2640769" cy="1055702"/>
      </dsp:txXfrm>
    </dsp:sp>
    <dsp:sp modelId="{121103B3-0E2C-2E4C-B1C1-54363D461496}">
      <dsp:nvSpPr>
        <dsp:cNvPr id="0" name=""/>
        <dsp:cNvSpPr/>
      </dsp:nvSpPr>
      <dsp:spPr>
        <a:xfrm>
          <a:off x="1772826" y="582670"/>
          <a:ext cx="3868401" cy="3868401"/>
        </a:xfrm>
        <a:custGeom>
          <a:avLst/>
          <a:gdLst/>
          <a:ahLst/>
          <a:cxnLst/>
          <a:rect l="0" t="0" r="0" b="0"/>
          <a:pathLst>
            <a:path>
              <a:moveTo>
                <a:pt x="3433690" y="712455"/>
              </a:moveTo>
              <a:arcTo wR="1934200" hR="1934200" stAng="19249666" swAng="98047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801F0A-01C0-6646-B14C-8B3DDEF00B7D}">
      <dsp:nvSpPr>
        <dsp:cNvPr id="0" name=""/>
        <dsp:cNvSpPr/>
      </dsp:nvSpPr>
      <dsp:spPr>
        <a:xfrm>
          <a:off x="4265116" y="1936291"/>
          <a:ext cx="2754991" cy="1169924"/>
        </a:xfrm>
        <a:prstGeom prst="round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hueOff val="3957205"/>
              <a:satOff val="-25907"/>
              <a:lumOff val="5685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II – Actions réalisées en 2018</a:t>
          </a:r>
        </a:p>
      </dsp:txBody>
      <dsp:txXfrm>
        <a:off x="4322227" y="1993402"/>
        <a:ext cx="2640769" cy="1055702"/>
      </dsp:txXfrm>
    </dsp:sp>
    <dsp:sp modelId="{9AA51EF3-82FE-5440-B840-2C0A2711B984}">
      <dsp:nvSpPr>
        <dsp:cNvPr id="0" name=""/>
        <dsp:cNvSpPr/>
      </dsp:nvSpPr>
      <dsp:spPr>
        <a:xfrm>
          <a:off x="1774211" y="587052"/>
          <a:ext cx="3868401" cy="3868401"/>
        </a:xfrm>
        <a:custGeom>
          <a:avLst/>
          <a:gdLst/>
          <a:ahLst/>
          <a:cxnLst/>
          <a:rect l="0" t="0" r="0" b="0"/>
          <a:pathLst>
            <a:path>
              <a:moveTo>
                <a:pt x="3715290" y="2688421"/>
              </a:moveTo>
              <a:arcTo wR="1934200" hR="1934200" stAng="1377043" swAng="977389"/>
            </a:path>
          </a:pathLst>
        </a:custGeom>
        <a:noFill/>
        <a:ln w="9525" cap="flat" cmpd="sng" algn="ctr">
          <a:solidFill>
            <a:schemeClr val="accent2">
              <a:hueOff val="3957205"/>
              <a:satOff val="-25907"/>
              <a:lumOff val="568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AC0B3-FDE5-414D-9AFC-72848473A505}">
      <dsp:nvSpPr>
        <dsp:cNvPr id="0" name=""/>
        <dsp:cNvSpPr/>
      </dsp:nvSpPr>
      <dsp:spPr>
        <a:xfrm>
          <a:off x="2330916" y="3870491"/>
          <a:ext cx="2754991" cy="1169924"/>
        </a:xfrm>
        <a:prstGeom prst="roundRect">
          <a:avLst/>
        </a:prstGeom>
        <a:solidFill>
          <a:srgbClr val="245AB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hueOff val="7914410"/>
              <a:satOff val="-51814"/>
              <a:lumOff val="11371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III - Actions réalisées en 2019</a:t>
          </a:r>
        </a:p>
      </dsp:txBody>
      <dsp:txXfrm>
        <a:off x="2388027" y="3927602"/>
        <a:ext cx="2640769" cy="1055702"/>
      </dsp:txXfrm>
    </dsp:sp>
    <dsp:sp modelId="{8F7153C6-93C6-FA4B-9CDF-EA3BABEB7026}">
      <dsp:nvSpPr>
        <dsp:cNvPr id="0" name=""/>
        <dsp:cNvSpPr/>
      </dsp:nvSpPr>
      <dsp:spPr>
        <a:xfrm>
          <a:off x="1774211" y="587052"/>
          <a:ext cx="3868401" cy="3868401"/>
        </a:xfrm>
        <a:custGeom>
          <a:avLst/>
          <a:gdLst/>
          <a:ahLst/>
          <a:cxnLst/>
          <a:rect l="0" t="0" r="0" b="0"/>
          <a:pathLst>
            <a:path>
              <a:moveTo>
                <a:pt x="436167" y="3157731"/>
              </a:moveTo>
              <a:arcTo wR="1934200" hR="1934200" stAng="8445569" swAng="977389"/>
            </a:path>
          </a:pathLst>
        </a:custGeom>
        <a:noFill/>
        <a:ln w="9525" cap="flat" cmpd="sng" algn="ctr">
          <a:solidFill>
            <a:schemeClr val="accent2">
              <a:hueOff val="7914410"/>
              <a:satOff val="-51814"/>
              <a:lumOff val="1137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D4F7D-E46E-4949-AFF9-609C6DF41B35}">
      <dsp:nvSpPr>
        <dsp:cNvPr id="0" name=""/>
        <dsp:cNvSpPr/>
      </dsp:nvSpPr>
      <dsp:spPr>
        <a:xfrm>
          <a:off x="396715" y="1936291"/>
          <a:ext cx="2754991" cy="1169924"/>
        </a:xfrm>
        <a:prstGeom prst="roundRect">
          <a:avLst/>
        </a:prstGeom>
        <a:solidFill>
          <a:srgbClr val="002CA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hueOff val="11871614"/>
              <a:satOff val="-77721"/>
              <a:lumOff val="17056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IV – Reprise et Finalisation du projet 2020 (2021)</a:t>
          </a:r>
        </a:p>
      </dsp:txBody>
      <dsp:txXfrm>
        <a:off x="453826" y="1993402"/>
        <a:ext cx="2640769" cy="1055702"/>
      </dsp:txXfrm>
    </dsp:sp>
    <dsp:sp modelId="{6E8432D0-506C-984A-B552-FB69AFFCA3EB}">
      <dsp:nvSpPr>
        <dsp:cNvPr id="0" name=""/>
        <dsp:cNvSpPr/>
      </dsp:nvSpPr>
      <dsp:spPr>
        <a:xfrm>
          <a:off x="1775596" y="582668"/>
          <a:ext cx="3868401" cy="3868401"/>
        </a:xfrm>
        <a:custGeom>
          <a:avLst/>
          <a:gdLst/>
          <a:ahLst/>
          <a:cxnLst/>
          <a:rect l="0" t="0" r="0" b="0"/>
          <a:pathLst>
            <a:path>
              <a:moveTo>
                <a:pt x="151503" y="1183785"/>
              </a:moveTo>
              <a:arcTo wR="1934200" hR="1934200" stAng="12169701" swAng="979997"/>
            </a:path>
          </a:pathLst>
        </a:custGeom>
        <a:noFill/>
        <a:ln w="9525" cap="flat" cmpd="sng" algn="ctr">
          <a:solidFill>
            <a:schemeClr val="accent2">
              <a:hueOff val="11871614"/>
              <a:satOff val="-77721"/>
              <a:lumOff val="1705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B63F4-5360-4815-9E74-C58046886051}" type="datetimeFigureOut">
              <a:rPr lang="fr-FR" smtClean="0"/>
              <a:pPr/>
              <a:t>24/12/2020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E7D7D-8F5B-4086-82F0-6EE7314EF98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009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E7D7D-8F5B-4086-82F0-6EE7314EF98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29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04D92-8261-4C1B-A7DA-B45456F7BF57}" type="datetime1">
              <a:rPr lang="fr-FR" smtClean="0"/>
              <a:t>24/12/2020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DBC54-CBC5-4E33-BC17-9CF192658B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E4EC-0BD3-4FC5-9749-3AD8490A4DF9}" type="datetime1">
              <a:rPr lang="fr-FR" smtClean="0"/>
              <a:t>24/12/2020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DBC54-CBC5-4E33-BC17-9CF192658B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321C-2E28-4ADF-9644-F2B440ED8509}" type="datetime1">
              <a:rPr lang="fr-FR" smtClean="0"/>
              <a:t>24/12/2020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DBC54-CBC5-4E33-BC17-9CF192658B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294C-8E6B-4BE5-A4B2-810AA02E871F}" type="datetime1">
              <a:rPr lang="fr-FR" smtClean="0"/>
              <a:t>24/12/2020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DBC54-CBC5-4E33-BC17-9CF192658B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E3134-2AAA-4838-AF60-32F6C73CE9DD}" type="datetime1">
              <a:rPr lang="fr-FR" smtClean="0"/>
              <a:t>24/12/2020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DBC54-CBC5-4E33-BC17-9CF192658B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2095-8412-47DD-9103-CDD0F9210C0F}" type="datetime1">
              <a:rPr lang="fr-FR" smtClean="0"/>
              <a:t>24/12/2020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DBC54-CBC5-4E33-BC17-9CF192658B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C7342-32DD-4D93-8F28-E6F65ABA217B}" type="datetime1">
              <a:rPr lang="fr-FR" smtClean="0"/>
              <a:t>24/12/2020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DBC54-CBC5-4E33-BC17-9CF192658B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B8D4C-B7F3-4077-9698-59A8B1FDAC4D}" type="datetime1">
              <a:rPr lang="fr-FR" smtClean="0"/>
              <a:t>24/12/2020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5DBC54-CBC5-4E33-BC17-9CF192658BA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CEB16-1B42-4C5B-A4A1-AF571D3FCB80}" type="datetime1">
              <a:rPr lang="fr-FR" smtClean="0"/>
              <a:t>24/12/2020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DBC54-CBC5-4E33-BC17-9CF192658B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2797-06F9-4547-9721-B676C5E481E9}" type="datetime1">
              <a:rPr lang="fr-FR" smtClean="0"/>
              <a:t>24/12/2020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45DBC54-CBC5-4E33-BC17-9CF192658B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A8346CF-747A-4CF2-B59F-11E3865E3DAA}" type="datetime1">
              <a:rPr lang="fr-FR" smtClean="0"/>
              <a:t>24/12/2020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DBC54-CBC5-4E33-BC17-9CF192658B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127AE8B-E459-466B-B7AC-4723AD8999FE}" type="datetime1">
              <a:rPr lang="fr-FR" smtClean="0"/>
              <a:t>24/12/2020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45DBC54-CBC5-4E33-BC17-9CF192658B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microsoft.com/office/2007/relationships/hdphoto" Target="../media/hdphoto2.wdp"/><Relationship Id="rId5" Type="http://schemas.openxmlformats.org/officeDocument/2006/relationships/image" Target="../media/image53.jpeg"/><Relationship Id="rId10" Type="http://schemas.openxmlformats.org/officeDocument/2006/relationships/image" Target="../media/image57.pn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2.tiff"/><Relationship Id="rId21" Type="http://schemas.openxmlformats.org/officeDocument/2006/relationships/image" Target="../media/image20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9" y="0"/>
            <a:ext cx="3955231" cy="183309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B416ECE-085E-4C40-9E8E-AC024E71B206}"/>
              </a:ext>
            </a:extLst>
          </p:cNvPr>
          <p:cNvSpPr txBox="1"/>
          <p:nvPr/>
        </p:nvSpPr>
        <p:spPr>
          <a:xfrm>
            <a:off x="2843808" y="4876212"/>
            <a:ext cx="2555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MADAGASCAR 2018/2021</a:t>
            </a:r>
            <a:endParaRPr lang="fr-FR" sz="1050" dirty="0">
              <a:solidFill>
                <a:schemeClr val="bg1"/>
              </a:solidFill>
            </a:endParaRP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Programme de solidarité et de coopération internationale pour l’accès à l’eau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0E4DB46-2B81-8946-8CFD-E697F3447162}"/>
              </a:ext>
            </a:extLst>
          </p:cNvPr>
          <p:cNvSpPr txBox="1"/>
          <p:nvPr/>
        </p:nvSpPr>
        <p:spPr>
          <a:xfrm>
            <a:off x="1115616" y="2564904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u="sng" dirty="0">
                <a:solidFill>
                  <a:schemeClr val="bg1"/>
                </a:solidFill>
                <a:cs typeface="Avenir Black"/>
              </a:rPr>
              <a:t>Projet Réseau d’eau « AMPOHIBE »</a:t>
            </a:r>
          </a:p>
        </p:txBody>
      </p:sp>
    </p:spTree>
    <p:extLst>
      <p:ext uri="{BB962C8B-B14F-4D97-AF65-F5344CB8AC3E}">
        <p14:creationId xmlns:p14="http://schemas.microsoft.com/office/powerpoint/2010/main" val="298713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III – Actions réalisées en 2019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116DACE-D846-4A85-9563-AE88A50185F7}"/>
              </a:ext>
            </a:extLst>
          </p:cNvPr>
          <p:cNvSpPr txBox="1"/>
          <p:nvPr/>
        </p:nvSpPr>
        <p:spPr>
          <a:xfrm>
            <a:off x="261060" y="1395284"/>
            <a:ext cx="33748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Vérification château d’eau (interface hydraulique)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FB8035-395D-4457-959F-30403E78F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51" y="2149390"/>
            <a:ext cx="3240360" cy="15751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4C5E876-BBA5-4FC7-8631-E8234E5D27B4}"/>
              </a:ext>
            </a:extLst>
          </p:cNvPr>
          <p:cNvSpPr txBox="1"/>
          <p:nvPr/>
        </p:nvSpPr>
        <p:spPr>
          <a:xfrm>
            <a:off x="3943794" y="1540436"/>
            <a:ext cx="454970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Réunions avec les acteurs locaux : Présentation de l’organisation générale du programme de réalisation et de la maintenance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A856670-02A9-464C-9D30-6F29E85D8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40" y="2548722"/>
            <a:ext cx="3319690" cy="16137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52B5182-BDB9-45B6-8FC1-AA7DB30E52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40" y="4364082"/>
            <a:ext cx="3319690" cy="161373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7DC83DC-024E-4FE8-A496-9C4DA0E207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37" t="28790" r="7476" b="15000"/>
          <a:stretch/>
        </p:blipFill>
        <p:spPr>
          <a:xfrm>
            <a:off x="539552" y="3724565"/>
            <a:ext cx="3240360" cy="2282476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43A0F45-3CB4-46AB-8178-A95A0955E4CC}"/>
              </a:ext>
            </a:extLst>
          </p:cNvPr>
          <p:cNvCxnSpPr>
            <a:cxnSpLocks/>
          </p:cNvCxnSpPr>
          <p:nvPr/>
        </p:nvCxnSpPr>
        <p:spPr>
          <a:xfrm flipH="1" flipV="1">
            <a:off x="1548456" y="2774252"/>
            <a:ext cx="360040" cy="5040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72F215A-B14F-434C-991A-29DB6E91DB64}"/>
              </a:ext>
            </a:extLst>
          </p:cNvPr>
          <p:cNvCxnSpPr>
            <a:cxnSpLocks/>
          </p:cNvCxnSpPr>
          <p:nvPr/>
        </p:nvCxnSpPr>
        <p:spPr>
          <a:xfrm flipV="1">
            <a:off x="1908496" y="2342204"/>
            <a:ext cx="0" cy="93610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625EDA6B-B2CE-4D06-9AF1-203D182A24B3}"/>
              </a:ext>
            </a:extLst>
          </p:cNvPr>
          <p:cNvSpPr txBox="1"/>
          <p:nvPr/>
        </p:nvSpPr>
        <p:spPr>
          <a:xfrm>
            <a:off x="247458" y="963089"/>
            <a:ext cx="70649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Détail de la  Finalisation administrative et technique (suite) :</a:t>
            </a:r>
          </a:p>
        </p:txBody>
      </p:sp>
      <p:sp>
        <p:nvSpPr>
          <p:cNvPr id="18" name="Espace réservé du numéro de diapositive 4">
            <a:extLst>
              <a:ext uri="{FF2B5EF4-FFF2-40B4-BE49-F238E27FC236}">
                <a16:creationId xmlns:a16="http://schemas.microsoft.com/office/drawing/2014/main" id="{96CA652B-781A-4BCD-BAEC-52FF662D860E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10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13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56DEF4A-0677-4928-A5C9-F29BB94E20AE}"/>
              </a:ext>
            </a:extLst>
          </p:cNvPr>
          <p:cNvSpPr txBox="1"/>
          <p:nvPr/>
        </p:nvSpPr>
        <p:spPr>
          <a:xfrm>
            <a:off x="184731" y="1455402"/>
            <a:ext cx="81070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Présentation technique du projet au LTP SAMBAVA en vue de la réalisation du réseau en 2020 : </a:t>
            </a:r>
            <a:r>
              <a:rPr lang="fr-FR" sz="1600" b="1" dirty="0">
                <a:solidFill>
                  <a:schemeClr val="bg1"/>
                </a:solidFill>
                <a:cs typeface="Avenir Black"/>
              </a:rPr>
              <a:t>participation de 15 élèves du LTP Sambava-Madagascar)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Remise de l’ensemble des plans et procédures d’exécution du projet au LTP Sambava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III – Actions réalisées en 2019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4A42DE8-9B11-4432-B823-0114E3FDD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4" y="2676681"/>
            <a:ext cx="3282543" cy="32825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068C36-718B-4FB9-A626-FD51FD3F3D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76682"/>
            <a:ext cx="3282543" cy="328254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866BCEC-1AD6-41DD-87A1-E22FB4207393}"/>
              </a:ext>
            </a:extLst>
          </p:cNvPr>
          <p:cNvSpPr txBox="1"/>
          <p:nvPr/>
        </p:nvSpPr>
        <p:spPr>
          <a:xfrm>
            <a:off x="195649" y="929666"/>
            <a:ext cx="700704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Détail de la  Finalisation administrative et technique (suite) :</a:t>
            </a:r>
          </a:p>
        </p:txBody>
      </p:sp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57F13F22-6FAC-40BC-B7A5-BA300B6219C8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11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02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309F6D-4E2A-4E8D-90D3-06E752EED223}"/>
              </a:ext>
            </a:extLst>
          </p:cNvPr>
          <p:cNvSpPr txBox="1"/>
          <p:nvPr/>
        </p:nvSpPr>
        <p:spPr>
          <a:xfrm>
            <a:off x="176268" y="960856"/>
            <a:ext cx="77681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Organisation du Comité de Gestion pour la maintenance (4</a:t>
            </a:r>
            <a:r>
              <a:rPr lang="fr-FR" sz="1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ème</a:t>
            </a:r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 trim. 2019) 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56DEF4A-0677-4928-A5C9-F29BB94E20AE}"/>
              </a:ext>
            </a:extLst>
          </p:cNvPr>
          <p:cNvSpPr txBox="1"/>
          <p:nvPr/>
        </p:nvSpPr>
        <p:spPr>
          <a:xfrm>
            <a:off x="184731" y="1529130"/>
            <a:ext cx="828138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Election du Comité de Gestion (décalé en fév. 2020 suite aux élections locales)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Election des Fontainiers (2 personnes / points d’eau)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Election des 3 chargées de maintenance, formés par AES-PACA lors de la réalisation du chantier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Rédaction et mise en place du protocole de gestion (montant et mode de prélèvement des cotisations, organisation du CG…)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III – Actions réalisées en 2019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3FD15C-82B0-4ED1-A6CE-EF0D6466B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2" y="3550709"/>
            <a:ext cx="3672408" cy="27543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F3E143-AA24-4B0A-AEBB-4E84A2023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11960" y="3550709"/>
            <a:ext cx="4341680" cy="2110539"/>
          </a:xfrm>
          <a:prstGeom prst="rect">
            <a:avLst/>
          </a:prstGeom>
        </p:spPr>
      </p:pic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22A12A76-E57E-415E-B0D9-8064A636C160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12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51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IV – Finalisation 2020 (2021)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B0D6EF-CFFA-4BFE-AA34-59EDD66A0566}"/>
              </a:ext>
            </a:extLst>
          </p:cNvPr>
          <p:cNvSpPr txBox="1"/>
          <p:nvPr/>
        </p:nvSpPr>
        <p:spPr>
          <a:xfrm>
            <a:off x="258128" y="883428"/>
            <a:ext cx="7920880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IV.1 - FINALISATION DU RÉSEAU D’EAU, RACCORDEMENT ET MISE EN SERVICE :</a:t>
            </a:r>
          </a:p>
          <a:p>
            <a:endParaRPr lang="fr-FR" sz="1600" b="1" dirty="0">
              <a:solidFill>
                <a:schemeClr val="bg1"/>
              </a:solidFill>
              <a:cs typeface="Avenir Black"/>
            </a:endParaRP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Initialement la finalisation du projet était prévue pour avril 2020.</a:t>
            </a:r>
          </a:p>
          <a:p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Cependant, afin de tenir compte :</a:t>
            </a:r>
          </a:p>
          <a:p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Des grèves de décembre 2019 à février 2020 sur le port de Marseille (entre autres),  affectant l’envoi d’une partie du matériel par Fret maritime a été retardé pour une arrivée prévu Mi-avril 2020. </a:t>
            </a:r>
          </a:p>
          <a:p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De fortes intempéries dans la région SAVA en janvier 2020, 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dégradant le seul pont permettant d’accéder au village 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d’</a:t>
            </a:r>
            <a:r>
              <a:rPr lang="fr-FR" sz="1600" dirty="0" err="1">
                <a:solidFill>
                  <a:schemeClr val="bg1"/>
                </a:solidFill>
                <a:cs typeface="Avenir Black"/>
              </a:rPr>
              <a:t>Ampohibé</a:t>
            </a:r>
            <a:r>
              <a:rPr lang="fr-FR" sz="1600" dirty="0">
                <a:solidFill>
                  <a:schemeClr val="bg1"/>
                </a:solidFill>
                <a:cs typeface="Avenir Black"/>
              </a:rPr>
              <a:t> (voir photo ci-dessous). Sa réparation devrait 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être prévu pour mi 2020.</a:t>
            </a:r>
          </a:p>
          <a:p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La pandémie mondiale du </a:t>
            </a:r>
            <a:r>
              <a:rPr lang="fr-FR" sz="1600" dirty="0" err="1">
                <a:solidFill>
                  <a:schemeClr val="bg1"/>
                </a:solidFill>
                <a:cs typeface="Avenir Black"/>
              </a:rPr>
              <a:t>Covid</a:t>
            </a:r>
            <a:r>
              <a:rPr lang="fr-FR" sz="1600" dirty="0">
                <a:solidFill>
                  <a:schemeClr val="bg1"/>
                </a:solidFill>
                <a:cs typeface="Avenir Black"/>
              </a:rPr>
              <a:t> 19, nécessitant la prises de mesures de sécurité sanitaires</a:t>
            </a:r>
          </a:p>
          <a:p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L’association </a:t>
            </a:r>
            <a:r>
              <a:rPr lang="fr-FR" sz="1600" dirty="0" err="1">
                <a:solidFill>
                  <a:schemeClr val="bg1"/>
                </a:solidFill>
                <a:cs typeface="Avenir Black"/>
              </a:rPr>
              <a:t>eauSoleil</a:t>
            </a:r>
            <a:r>
              <a:rPr lang="fr-FR" sz="1600" dirty="0">
                <a:solidFill>
                  <a:schemeClr val="bg1"/>
                </a:solidFill>
                <a:cs typeface="Avenir Black"/>
              </a:rPr>
              <a:t>-Paca a souhaité reprogrammer un certain nombre d’actions éventuellement sur 2021</a:t>
            </a:r>
          </a:p>
          <a:p>
            <a:endParaRPr lang="fr-FR" sz="1600" dirty="0">
              <a:solidFill>
                <a:schemeClr val="bg1"/>
              </a:solidFill>
              <a:cs typeface="Avenir Black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0CF9FB-522B-41CE-9532-4262EEB39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29" y="3212976"/>
            <a:ext cx="1611379" cy="1611379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E07CF348-23B5-4D16-A1C6-6FD650E452E4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13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98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IV – Finalisation 2020 (2021)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2C32C0F-7E61-4F41-A52B-86595384FF08}"/>
              </a:ext>
            </a:extLst>
          </p:cNvPr>
          <p:cNvSpPr txBox="1"/>
          <p:nvPr/>
        </p:nvSpPr>
        <p:spPr>
          <a:xfrm>
            <a:off x="107504" y="899249"/>
            <a:ext cx="878497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IV.2 – PRÉPARATION DE 15 ÉLÈVES EN FORMATION PROFESSIONNELLE DU LTP SAMBAVA (MADAGASCAR) :</a:t>
            </a:r>
          </a:p>
          <a:p>
            <a:endParaRPr lang="fr-FR" sz="1600" b="1" dirty="0">
              <a:solidFill>
                <a:schemeClr val="bg1"/>
              </a:solidFill>
              <a:cs typeface="Avenir Black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4A320C1-8E9C-4338-96CA-8528067AB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"/>
          <a:stretch/>
        </p:blipFill>
        <p:spPr>
          <a:xfrm>
            <a:off x="0" y="2420888"/>
            <a:ext cx="9144000" cy="442980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0BD5A3F-AAD0-4D42-95C5-935DB0E5D825}"/>
              </a:ext>
            </a:extLst>
          </p:cNvPr>
          <p:cNvSpPr txBox="1"/>
          <p:nvPr/>
        </p:nvSpPr>
        <p:spPr>
          <a:xfrm>
            <a:off x="107504" y="1698465"/>
            <a:ext cx="828138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Entre oct. 2019 et Juin 2020, les élèves suivant leurs champs professionnel seront formés aux techniques nécessaires pour réaliser le projet.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ECE31A-7336-4918-8BD2-8640E96378BC}"/>
              </a:ext>
            </a:extLst>
          </p:cNvPr>
          <p:cNvSpPr txBox="1"/>
          <p:nvPr/>
        </p:nvSpPr>
        <p:spPr>
          <a:xfrm>
            <a:off x="467544" y="299695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Regard de Piquage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A75F4B2-E430-435E-BD4D-0EF9FD1507DE}"/>
              </a:ext>
            </a:extLst>
          </p:cNvPr>
          <p:cNvCxnSpPr>
            <a:stCxn id="9" idx="2"/>
          </p:cNvCxnSpPr>
          <p:nvPr/>
        </p:nvCxnSpPr>
        <p:spPr>
          <a:xfrm>
            <a:off x="1367644" y="3643283"/>
            <a:ext cx="108012" cy="9378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A3082564-590C-46D5-9659-80B396955234}"/>
              </a:ext>
            </a:extLst>
          </p:cNvPr>
          <p:cNvSpPr txBox="1"/>
          <p:nvPr/>
        </p:nvSpPr>
        <p:spPr>
          <a:xfrm>
            <a:off x="2375756" y="290481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Raccordement château d’eau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DD180EE-3D8F-4F3E-B311-1C1D9ABCDFEB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3275856" y="3551146"/>
            <a:ext cx="0" cy="10299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5B21209C-8B97-4351-BCC5-F50C143C5833}"/>
              </a:ext>
            </a:extLst>
          </p:cNvPr>
          <p:cNvSpPr txBox="1"/>
          <p:nvPr/>
        </p:nvSpPr>
        <p:spPr>
          <a:xfrm>
            <a:off x="4496789" y="294046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Réalisation lavoir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DF048E5-B599-4CEB-BD22-A601480641DC}"/>
              </a:ext>
            </a:extLst>
          </p:cNvPr>
          <p:cNvCxnSpPr>
            <a:cxnSpLocks/>
          </p:cNvCxnSpPr>
          <p:nvPr/>
        </p:nvCxnSpPr>
        <p:spPr>
          <a:xfrm flipH="1">
            <a:off x="5076056" y="3594366"/>
            <a:ext cx="108012" cy="6267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2FFD8B21-0727-405E-A329-59345E50EB99}"/>
              </a:ext>
            </a:extLst>
          </p:cNvPr>
          <p:cNvSpPr txBox="1"/>
          <p:nvPr/>
        </p:nvSpPr>
        <p:spPr>
          <a:xfrm>
            <a:off x="2771799" y="6007243"/>
            <a:ext cx="352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Préfabrication des bacs du lavoir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45C15CF-24A8-47C4-9B41-C76E5F7CDDD7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4499988" y="5575195"/>
            <a:ext cx="34400" cy="43204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3830BF1F-BB4C-4E08-8BA7-799F8A29E61D}"/>
              </a:ext>
            </a:extLst>
          </p:cNvPr>
          <p:cNvSpPr txBox="1"/>
          <p:nvPr/>
        </p:nvSpPr>
        <p:spPr>
          <a:xfrm>
            <a:off x="6623273" y="3217169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Réalisation Borne fontaine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9BF7E91-631C-49DB-9078-212D27780642}"/>
              </a:ext>
            </a:extLst>
          </p:cNvPr>
          <p:cNvCxnSpPr/>
          <p:nvPr/>
        </p:nvCxnSpPr>
        <p:spPr>
          <a:xfrm>
            <a:off x="7523373" y="3863500"/>
            <a:ext cx="108012" cy="9336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2F2D4E75-25B8-469A-A707-2AAD772A5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971" y="6127503"/>
            <a:ext cx="1601203" cy="742095"/>
          </a:xfrm>
          <a:prstGeom prst="rect">
            <a:avLst/>
          </a:prstGeom>
        </p:spPr>
      </p:pic>
      <p:sp>
        <p:nvSpPr>
          <p:cNvPr id="30" name="Espace réservé du numéro de diapositive 4">
            <a:extLst>
              <a:ext uri="{FF2B5EF4-FFF2-40B4-BE49-F238E27FC236}">
                <a16:creationId xmlns:a16="http://schemas.microsoft.com/office/drawing/2014/main" id="{22F7D38D-E172-4583-B172-7A5D09165FCF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14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66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IV – Finalisation 2020 (2021)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C1EE1D9-6511-4C81-AF41-E5BDC6949F45}"/>
              </a:ext>
            </a:extLst>
          </p:cNvPr>
          <p:cNvSpPr txBox="1"/>
          <p:nvPr/>
        </p:nvSpPr>
        <p:spPr>
          <a:xfrm>
            <a:off x="154122" y="988528"/>
            <a:ext cx="82813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cs typeface="Avenir Black"/>
              </a:rPr>
              <a:t>Travaux pédagogiques – Détail en image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F948FE-5DE8-4CF4-900A-2E1CB4BA6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r="14300"/>
          <a:stretch/>
        </p:blipFill>
        <p:spPr>
          <a:xfrm rot="5400000">
            <a:off x="128887" y="1878038"/>
            <a:ext cx="1722148" cy="11254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4D8A7E-007E-40F0-8AD6-19AA9F021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19551" r="19924"/>
          <a:stretch/>
        </p:blipFill>
        <p:spPr>
          <a:xfrm>
            <a:off x="1684349" y="1585748"/>
            <a:ext cx="2016290" cy="17221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D7A9436-4A97-49AC-8121-265740E66D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1059"/>
          <a:stretch/>
        </p:blipFill>
        <p:spPr>
          <a:xfrm>
            <a:off x="3832319" y="1578331"/>
            <a:ext cx="2287053" cy="17221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438907B-9A81-43E4-B216-16E8E592D1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r="11150"/>
          <a:stretch/>
        </p:blipFill>
        <p:spPr>
          <a:xfrm rot="5400000">
            <a:off x="4735039" y="3923886"/>
            <a:ext cx="1722149" cy="10465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4435B2-252F-45EC-B578-051CB6E84D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11413"/>
          <a:stretch/>
        </p:blipFill>
        <p:spPr>
          <a:xfrm>
            <a:off x="427253" y="3591872"/>
            <a:ext cx="2396431" cy="15094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68F504-392D-4873-A0F4-FF3A76A4AC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7" r="18834"/>
          <a:stretch/>
        </p:blipFill>
        <p:spPr>
          <a:xfrm>
            <a:off x="2934179" y="3591872"/>
            <a:ext cx="1927990" cy="15527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3CA35E-40EC-412F-8701-6188580C20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1469" y="2516975"/>
            <a:ext cx="3724196" cy="1810373"/>
          </a:xfrm>
          <a:prstGeom prst="rect">
            <a:avLst/>
          </a:prstGeom>
        </p:spPr>
      </p:pic>
      <p:sp>
        <p:nvSpPr>
          <p:cNvPr id="17" name="Espace réservé du numéro de diapositive 4">
            <a:extLst>
              <a:ext uri="{FF2B5EF4-FFF2-40B4-BE49-F238E27FC236}">
                <a16:creationId xmlns:a16="http://schemas.microsoft.com/office/drawing/2014/main" id="{9C1BFC35-39E4-422D-8A92-C93BD31EAA4F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15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9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IV – Finalisation 2020 (2021)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C1EE1D9-6511-4C81-AF41-E5BDC6949F45}"/>
              </a:ext>
            </a:extLst>
          </p:cNvPr>
          <p:cNvSpPr txBox="1"/>
          <p:nvPr/>
        </p:nvSpPr>
        <p:spPr>
          <a:xfrm>
            <a:off x="81580" y="928660"/>
            <a:ext cx="82813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cs typeface="Avenir Black"/>
              </a:rPr>
              <a:t>Travaux pédagogiques – Détail en image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62C475-2835-4866-B914-9B476B382C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r="17450"/>
          <a:stretch/>
        </p:blipFill>
        <p:spPr>
          <a:xfrm rot="5400000">
            <a:off x="-182506" y="1686668"/>
            <a:ext cx="2566269" cy="17449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5E4DF74-6130-4330-A8B7-42452FDE1A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r="16401"/>
          <a:stretch/>
        </p:blipFill>
        <p:spPr>
          <a:xfrm rot="5400000">
            <a:off x="3570778" y="2585274"/>
            <a:ext cx="2566268" cy="17197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06B27D-3AF2-4493-8147-7B02C9F9E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943621" y="2625172"/>
            <a:ext cx="3583496" cy="17419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C827095-2FB4-4BAE-BA16-1D173F5B1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4736" y="3487199"/>
            <a:ext cx="3537698" cy="171971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0" y="6115905"/>
            <a:ext cx="1601203" cy="742095"/>
          </a:xfrm>
          <a:prstGeom prst="rect">
            <a:avLst/>
          </a:prstGeom>
        </p:spPr>
      </p:pic>
      <p:sp>
        <p:nvSpPr>
          <p:cNvPr id="16" name="Espace réservé du numéro de diapositive 4">
            <a:extLst>
              <a:ext uri="{FF2B5EF4-FFF2-40B4-BE49-F238E27FC236}">
                <a16:creationId xmlns:a16="http://schemas.microsoft.com/office/drawing/2014/main" id="{3DFC4285-FB0B-4177-A4C7-C8F5F1108AE4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16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30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IV – Finalisation 2020 (2021)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B0D6EF-CFFA-4BFE-AA34-59EDD66A0566}"/>
              </a:ext>
            </a:extLst>
          </p:cNvPr>
          <p:cNvSpPr txBox="1"/>
          <p:nvPr/>
        </p:nvSpPr>
        <p:spPr>
          <a:xfrm>
            <a:off x="184731" y="902905"/>
            <a:ext cx="8275701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IV.3 – CRÉATION DU COMITÉ DE GESTION :</a:t>
            </a:r>
          </a:p>
          <a:p>
            <a:endParaRPr lang="fr-FR" sz="1600" b="1" dirty="0">
              <a:solidFill>
                <a:schemeClr val="bg1"/>
              </a:solidFill>
              <a:cs typeface="Avenir Black"/>
            </a:endParaRP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Du fait des élections municipales de décembre 2019 sur Madagascar, l’élection du comité de gestion a été décalée en février 2020, afin de tenir compte du nouveau maire de la commune d’</a:t>
            </a:r>
            <a:r>
              <a:rPr lang="fr-FR" sz="1600" dirty="0" err="1">
                <a:solidFill>
                  <a:schemeClr val="bg1"/>
                </a:solidFill>
                <a:cs typeface="Avenir Black"/>
              </a:rPr>
              <a:t>Ampohibé</a:t>
            </a:r>
            <a:r>
              <a:rPr lang="fr-FR" sz="1600" dirty="0">
                <a:solidFill>
                  <a:schemeClr val="bg1"/>
                </a:solidFill>
                <a:cs typeface="Avenir Black"/>
              </a:rPr>
              <a:t>.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Après désignation de ses membres, le 18 février 2020, le comité a valider les chargés de maintenance et les fontainiers suite à un appel à candidature.</a:t>
            </a:r>
          </a:p>
          <a:p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Avril/Mai 2020 : élaboration par le comité de son protocole de gestion.</a:t>
            </a:r>
          </a:p>
          <a:p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Avril / Septembre 2020 : Réalisation par les villageois des tranchées et des terrassements pour les regards, par secteur sous la responsabilité des chefs de secteur définis par le comité de gestion. </a:t>
            </a:r>
          </a:p>
          <a:p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endParaRPr lang="fr-FR" sz="1600" dirty="0">
              <a:solidFill>
                <a:schemeClr val="bg1"/>
              </a:solidFill>
              <a:cs typeface="Avenir Black"/>
            </a:endParaRP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BF72D815-D594-472C-9A7A-45BBFB952997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17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F0A861A-EE9E-4263-8704-10D75D456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26399" r="24801" b="12201"/>
          <a:stretch/>
        </p:blipFill>
        <p:spPr>
          <a:xfrm>
            <a:off x="1221203" y="4221088"/>
            <a:ext cx="3025579" cy="21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86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IV – Finalisation 2020 (2021)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B0D6EF-CFFA-4BFE-AA34-59EDD66A0566}"/>
              </a:ext>
            </a:extLst>
          </p:cNvPr>
          <p:cNvSpPr txBox="1"/>
          <p:nvPr/>
        </p:nvSpPr>
        <p:spPr>
          <a:xfrm>
            <a:off x="184731" y="902905"/>
            <a:ext cx="82757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IV.4 – TRAVAUX DE GENIE CIVIL (Entreprise locale) :</a:t>
            </a: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BF72D815-D594-472C-9A7A-45BBFB952997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18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E2FB41-7B79-46BD-AA43-524679883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3" y="2087196"/>
            <a:ext cx="2881913" cy="38695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7A412A3-45EE-40B0-8A62-A424B253EE2B}"/>
              </a:ext>
            </a:extLst>
          </p:cNvPr>
          <p:cNvSpPr txBox="1"/>
          <p:nvPr/>
        </p:nvSpPr>
        <p:spPr>
          <a:xfrm>
            <a:off x="638153" y="1424490"/>
            <a:ext cx="614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a) </a:t>
            </a:r>
            <a:r>
              <a:rPr lang="fr-FR" dirty="0">
                <a:solidFill>
                  <a:schemeClr val="bg1"/>
                </a:solidFill>
              </a:rPr>
              <a:t>Réalisation de 9 bornes fontaines sur 11 prévues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DF90F08-BAB5-48C8-AB1B-BBC296DBB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454" y="2087196"/>
            <a:ext cx="4536278" cy="339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00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IV – Finalisation 2020 (2021)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B0D6EF-CFFA-4BFE-AA34-59EDD66A0566}"/>
              </a:ext>
            </a:extLst>
          </p:cNvPr>
          <p:cNvSpPr txBox="1"/>
          <p:nvPr/>
        </p:nvSpPr>
        <p:spPr>
          <a:xfrm>
            <a:off x="184731" y="902905"/>
            <a:ext cx="82757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IV.4 – TRAVAUX DE GENIE CIVIL (Entreprise locale) :</a:t>
            </a: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BF72D815-D594-472C-9A7A-45BBFB952997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19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A412A3-45EE-40B0-8A62-A424B253EE2B}"/>
              </a:ext>
            </a:extLst>
          </p:cNvPr>
          <p:cNvSpPr txBox="1"/>
          <p:nvPr/>
        </p:nvSpPr>
        <p:spPr>
          <a:xfrm>
            <a:off x="638153" y="1424490"/>
            <a:ext cx="614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b) </a:t>
            </a:r>
            <a:r>
              <a:rPr lang="fr-FR" dirty="0">
                <a:solidFill>
                  <a:schemeClr val="bg1"/>
                </a:solidFill>
              </a:rPr>
              <a:t>Réalisation des 2 lavoirs prévus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AEE86D-8F97-4C6A-B742-6E31A2CF1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5" y="1969926"/>
            <a:ext cx="3097443" cy="41490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098F109-4E97-43A1-9116-3D978DD49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82" y="1946417"/>
            <a:ext cx="3097443" cy="41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7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939"/>
            <a:ext cx="2372427" cy="109952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8783E75-D589-4756-9B76-84CA897715F0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2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C374C1-1364-C948-8BA2-C30F15CEFC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3214" y="5052886"/>
            <a:ext cx="567233" cy="567208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BA1DD77-15E0-D847-AD25-361D495A33B1}"/>
              </a:ext>
            </a:extLst>
          </p:cNvPr>
          <p:cNvGrpSpPr/>
          <p:nvPr/>
        </p:nvGrpSpPr>
        <p:grpSpPr>
          <a:xfrm>
            <a:off x="5571361" y="1663070"/>
            <a:ext cx="962878" cy="734407"/>
            <a:chOff x="0" y="0"/>
            <a:chExt cx="1935678" cy="182880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CEA3548-7976-B84D-98D3-B7EB53FA7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9" y="0"/>
              <a:ext cx="1805049" cy="169817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87EB1B2-04C3-F14C-AF90-E945247275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69"/>
            <a:stretch/>
          </p:blipFill>
          <p:spPr bwMode="auto">
            <a:xfrm>
              <a:off x="0" y="1591294"/>
              <a:ext cx="1793174" cy="23750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3A76CE76-4BCE-114F-9590-8CDB974B36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2" r="23266"/>
          <a:stretch/>
        </p:blipFill>
        <p:spPr bwMode="auto">
          <a:xfrm rot="5400000">
            <a:off x="6096316" y="3204032"/>
            <a:ext cx="435743" cy="1060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6" descr="logoagencecouleur6cm_300dpi">
            <a:extLst>
              <a:ext uri="{FF2B5EF4-FFF2-40B4-BE49-F238E27FC236}">
                <a16:creationId xmlns:a16="http://schemas.microsoft.com/office/drawing/2014/main" id="{10DDB2CB-26FC-E24B-88AE-DA964A3CA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55" y="4188971"/>
            <a:ext cx="824243" cy="78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8B006EE-7574-FF4D-88F2-2D29A59743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4" y="3284984"/>
            <a:ext cx="1029271" cy="10543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ADC6A80-ACAA-5249-B1B8-FC08AD4700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392" y="2564904"/>
            <a:ext cx="1230062" cy="54418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90317A1-B5C3-B348-BC99-DBE5526164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79" y="2661371"/>
            <a:ext cx="1059909" cy="41210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023652F-5284-1146-AD5C-798C2C1C8C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6" y="1663071"/>
            <a:ext cx="1336240" cy="812448"/>
          </a:xfrm>
          <a:prstGeom prst="rect">
            <a:avLst/>
          </a:prstGeom>
          <a:noFill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5113F1C-24A6-404F-924F-16C98CC08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4" y="4398783"/>
            <a:ext cx="612432" cy="5962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31219C7-F9B1-3641-91B3-F2849F30FE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395" y="3414604"/>
            <a:ext cx="1090558" cy="601875"/>
          </a:xfrm>
          <a:prstGeom prst="rect">
            <a:avLst/>
          </a:prstGeom>
        </p:spPr>
      </p:pic>
      <p:pic>
        <p:nvPicPr>
          <p:cNvPr id="21" name="Picture 18" descr="SMTP">
            <a:extLst>
              <a:ext uri="{FF2B5EF4-FFF2-40B4-BE49-F238E27FC236}">
                <a16:creationId xmlns:a16="http://schemas.microsoft.com/office/drawing/2014/main" id="{3DC511B3-DE38-DC4F-8893-DF6F06CE3A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45" y="3467781"/>
            <a:ext cx="1059909" cy="529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CCFB471-A9A1-B845-8FD7-99C10F62BF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7" y="5658280"/>
            <a:ext cx="1839225" cy="90044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2533CFF-BFA7-4349-9E21-B0C31A2F3F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75" y="3350192"/>
            <a:ext cx="915695" cy="62698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62B15D5-106C-D640-BEA7-E2C2C6938BF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92" y="1663070"/>
            <a:ext cx="962878" cy="66332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053E3C9-99AF-C240-93B2-E6708DB073C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08" y="4261822"/>
            <a:ext cx="1230062" cy="59421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D6FF5B5-4466-0942-8EEE-696842B2053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33451" r="20663" b="32223"/>
          <a:stretch/>
        </p:blipFill>
        <p:spPr bwMode="auto">
          <a:xfrm>
            <a:off x="2262166" y="1864735"/>
            <a:ext cx="1636060" cy="4616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 26" descr="logo-MIN EAU PF">
            <a:extLst>
              <a:ext uri="{FF2B5EF4-FFF2-40B4-BE49-F238E27FC236}">
                <a16:creationId xmlns:a16="http://schemas.microsoft.com/office/drawing/2014/main" id="{0CF96C11-EDEE-5E47-B188-53BA11A47D4B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898417" y="5081017"/>
            <a:ext cx="633592" cy="57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age 27" descr="logo-emm">
            <a:extLst>
              <a:ext uri="{FF2B5EF4-FFF2-40B4-BE49-F238E27FC236}">
                <a16:creationId xmlns:a16="http://schemas.microsoft.com/office/drawing/2014/main" id="{9F909579-1F38-1C47-8C85-BFEA9834C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8" y="2612620"/>
            <a:ext cx="1465245" cy="518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218A7C1-9B99-8248-9998-559D5ACD96F1}"/>
              </a:ext>
            </a:extLst>
          </p:cNvPr>
          <p:cNvPicPr/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t="21803" r="45145" b="12086"/>
          <a:stretch/>
        </p:blipFill>
        <p:spPr bwMode="auto">
          <a:xfrm>
            <a:off x="7200608" y="4253459"/>
            <a:ext cx="824243" cy="6559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BC93D88-BC4A-DA49-AFC9-52E5A541237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39" y="5077853"/>
            <a:ext cx="1932938" cy="542241"/>
          </a:xfrm>
          <a:prstGeom prst="rect">
            <a:avLst/>
          </a:prstGeom>
        </p:spPr>
      </p:pic>
      <p:sp>
        <p:nvSpPr>
          <p:cNvPr id="31" name="Zone de texte 1">
            <a:extLst>
              <a:ext uri="{FF2B5EF4-FFF2-40B4-BE49-F238E27FC236}">
                <a16:creationId xmlns:a16="http://schemas.microsoft.com/office/drawing/2014/main" id="{128B0146-8213-BF42-A5C3-E684D472105A}"/>
              </a:ext>
            </a:extLst>
          </p:cNvPr>
          <p:cNvSpPr txBox="1"/>
          <p:nvPr/>
        </p:nvSpPr>
        <p:spPr>
          <a:xfrm>
            <a:off x="2057983" y="931618"/>
            <a:ext cx="5736552" cy="89825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spcAft>
                <a:spcPts val="0"/>
              </a:spcAft>
            </a:pP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 projet mené par l’association Eau</a:t>
            </a:r>
            <a:r>
              <a:rPr lang="fr-FR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oleil-Paca, grâce au soutien des partenaires suivants :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fr-FR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Image 31" descr="sans-titre.png">
            <a:extLst>
              <a:ext uri="{FF2B5EF4-FFF2-40B4-BE49-F238E27FC236}">
                <a16:creationId xmlns:a16="http://schemas.microsoft.com/office/drawing/2014/main" id="{9FABC43E-3C6F-F34D-9121-D09150C5946D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527488" y="4188971"/>
            <a:ext cx="1375450" cy="72556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17D097C-5FE5-4348-83A6-30063502528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0" y="5163676"/>
            <a:ext cx="2177113" cy="37454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BDB00C1-5DEC-DF49-AFB2-29778594CD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25" y="2578567"/>
            <a:ext cx="1303722" cy="487817"/>
          </a:xfrm>
          <a:prstGeom prst="rect">
            <a:avLst/>
          </a:prstGeom>
        </p:spPr>
      </p:pic>
      <p:sp>
        <p:nvSpPr>
          <p:cNvPr id="35" name="Espace réservé du numéro de diapositive 4">
            <a:extLst>
              <a:ext uri="{FF2B5EF4-FFF2-40B4-BE49-F238E27FC236}">
                <a16:creationId xmlns:a16="http://schemas.microsoft.com/office/drawing/2014/main" id="{483D7D35-A824-D148-9F44-5DF4241B389E}"/>
              </a:ext>
            </a:extLst>
          </p:cNvPr>
          <p:cNvSpPr txBox="1">
            <a:spLocks/>
          </p:cNvSpPr>
          <p:nvPr/>
        </p:nvSpPr>
        <p:spPr>
          <a:xfrm>
            <a:off x="164520" y="66648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2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66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IV – Finalisation 2020 (2021)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B0D6EF-CFFA-4BFE-AA34-59EDD66A0566}"/>
              </a:ext>
            </a:extLst>
          </p:cNvPr>
          <p:cNvSpPr txBox="1"/>
          <p:nvPr/>
        </p:nvSpPr>
        <p:spPr>
          <a:xfrm>
            <a:off x="184731" y="902905"/>
            <a:ext cx="82757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IV.4 – TRAVAUX DE GENIE CIVIL (Entreprise locale) :</a:t>
            </a: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BF72D815-D594-472C-9A7A-45BBFB952997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20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A412A3-45EE-40B0-8A62-A424B253EE2B}"/>
              </a:ext>
            </a:extLst>
          </p:cNvPr>
          <p:cNvSpPr txBox="1"/>
          <p:nvPr/>
        </p:nvSpPr>
        <p:spPr>
          <a:xfrm>
            <a:off x="638153" y="1424490"/>
            <a:ext cx="614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c) </a:t>
            </a:r>
            <a:r>
              <a:rPr lang="fr-FR" dirty="0">
                <a:solidFill>
                  <a:schemeClr val="bg1"/>
                </a:solidFill>
              </a:rPr>
              <a:t>Réalisation des 4 regards de piquage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1910C4-36E7-418E-A49C-FEC65DE020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r="19288"/>
          <a:stretch/>
        </p:blipFill>
        <p:spPr>
          <a:xfrm>
            <a:off x="5532308" y="2090706"/>
            <a:ext cx="3552700" cy="29734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36B8A5-5FC2-469C-A9ED-6E2DAD90C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96" y="2025117"/>
            <a:ext cx="4946970" cy="37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4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IV – Finalisation 2020 (2021)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B0D6EF-CFFA-4BFE-AA34-59EDD66A0566}"/>
              </a:ext>
            </a:extLst>
          </p:cNvPr>
          <p:cNvSpPr txBox="1"/>
          <p:nvPr/>
        </p:nvSpPr>
        <p:spPr>
          <a:xfrm>
            <a:off x="184731" y="902905"/>
            <a:ext cx="82757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IV.4 – TRAVAUX DE GENIE CIVIL (Entreprise locale) :</a:t>
            </a: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BF72D815-D594-472C-9A7A-45BBFB952997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21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A412A3-45EE-40B0-8A62-A424B253EE2B}"/>
              </a:ext>
            </a:extLst>
          </p:cNvPr>
          <p:cNvSpPr txBox="1"/>
          <p:nvPr/>
        </p:nvSpPr>
        <p:spPr>
          <a:xfrm>
            <a:off x="638152" y="1424490"/>
            <a:ext cx="695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d) </a:t>
            </a:r>
            <a:r>
              <a:rPr lang="fr-FR" dirty="0">
                <a:solidFill>
                  <a:schemeClr val="bg1"/>
                </a:solidFill>
              </a:rPr>
              <a:t>Dalle BA et Clôture de sécurité pour les panneaux solaire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2EBBBE-CFA7-445C-8583-9A44C6A7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68" y="2056377"/>
            <a:ext cx="2945674" cy="39223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0EA7A2-8E85-4FD9-918C-080DCB2B7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071617"/>
            <a:ext cx="2945674" cy="39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96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IV – Finalisation 2020 (2021)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B0D6EF-CFFA-4BFE-AA34-59EDD66A0566}"/>
              </a:ext>
            </a:extLst>
          </p:cNvPr>
          <p:cNvSpPr txBox="1"/>
          <p:nvPr/>
        </p:nvSpPr>
        <p:spPr>
          <a:xfrm>
            <a:off x="184731" y="902905"/>
            <a:ext cx="82757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IV.4 – TRAVAUX DE GENIE CIVIL (Entreprise locale) :</a:t>
            </a: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BF72D815-D594-472C-9A7A-45BBFB952997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22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A412A3-45EE-40B0-8A62-A424B253EE2B}"/>
              </a:ext>
            </a:extLst>
          </p:cNvPr>
          <p:cNvSpPr txBox="1"/>
          <p:nvPr/>
        </p:nvSpPr>
        <p:spPr>
          <a:xfrm>
            <a:off x="638152" y="1424490"/>
            <a:ext cx="695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e) </a:t>
            </a:r>
            <a:r>
              <a:rPr lang="fr-FR" dirty="0">
                <a:solidFill>
                  <a:schemeClr val="bg1"/>
                </a:solidFill>
              </a:rPr>
              <a:t>Finition Château d’eau (Pose fenêtre, porte et garde corps)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F134744-9EF9-4ED4-BEF9-45576FB12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916832"/>
            <a:ext cx="2762029" cy="20678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D42B84-2A26-427B-AA22-9F833E809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518"/>
          <a:stretch/>
        </p:blipFill>
        <p:spPr>
          <a:xfrm>
            <a:off x="251912" y="1937215"/>
            <a:ext cx="2447880" cy="370364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C68418-3192-41C6-8C86-C5CC4099E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673" y="1919105"/>
            <a:ext cx="2287161" cy="30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83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4 – Finalisation 2020 (2021)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AB14F10-B66B-42D7-9930-4892C0634517}"/>
              </a:ext>
            </a:extLst>
          </p:cNvPr>
          <p:cNvSpPr txBox="1"/>
          <p:nvPr/>
        </p:nvSpPr>
        <p:spPr>
          <a:xfrm>
            <a:off x="228144" y="944029"/>
            <a:ext cx="7728233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IV.5 - FINALISATION DU PROJET - REPROGRAMMATION SUITE  AU COVID 19</a:t>
            </a:r>
          </a:p>
          <a:p>
            <a:pPr algn="ctr"/>
            <a:endParaRPr lang="fr-FR" sz="1600" b="1" dirty="0">
              <a:solidFill>
                <a:schemeClr val="bg1"/>
              </a:solidFill>
              <a:cs typeface="Avenir Black"/>
            </a:endParaRPr>
          </a:p>
          <a:p>
            <a:r>
              <a:rPr lang="fr-FR" sz="1600" b="1" dirty="0">
                <a:solidFill>
                  <a:schemeClr val="bg1"/>
                </a:solidFill>
                <a:cs typeface="Avenir Black"/>
              </a:rPr>
              <a:t>	f) </a:t>
            </a:r>
            <a:r>
              <a:rPr lang="fr-FR" sz="1600" dirty="0">
                <a:solidFill>
                  <a:schemeClr val="bg1"/>
                </a:solidFill>
                <a:cs typeface="Avenir Black"/>
              </a:rPr>
              <a:t>Intervention pour installer le Kit solaire, et raccorder le réseau</a:t>
            </a:r>
          </a:p>
          <a:p>
            <a:endParaRPr lang="fr-FR" sz="1600" b="1" dirty="0">
              <a:solidFill>
                <a:schemeClr val="bg1"/>
              </a:solidFill>
              <a:cs typeface="Avenir Black"/>
            </a:endParaRPr>
          </a:p>
          <a:p>
            <a:r>
              <a:rPr lang="fr-FR" sz="1600" b="1" dirty="0">
                <a:solidFill>
                  <a:schemeClr val="bg1"/>
                </a:solidFill>
                <a:cs typeface="Avenir Black"/>
              </a:rPr>
              <a:t>Une équipe renforcé d’AES-PACA (6 techniciens) + 10 élèves du LTP Sambava + 2 professeurs encadrant du LTP Sambava</a:t>
            </a:r>
          </a:p>
          <a:p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r>
              <a:rPr lang="fr-FR" sz="1600" b="1" dirty="0">
                <a:solidFill>
                  <a:schemeClr val="bg1"/>
                </a:solidFill>
                <a:cs typeface="Avenir Black"/>
              </a:rPr>
              <a:t>Intervention programmé pour finaliser le projet :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Pendant les vacances de printemps (pâques) du 24/04 au 10/05/21</a:t>
            </a:r>
          </a:p>
          <a:p>
            <a:r>
              <a:rPr lang="fr-FR" sz="1600" b="1" dirty="0">
                <a:solidFill>
                  <a:schemeClr val="bg1"/>
                </a:solidFill>
                <a:cs typeface="Avenir Black"/>
              </a:rPr>
              <a:t>PS : </a:t>
            </a:r>
            <a:r>
              <a:rPr lang="fr-FR" sz="1600" dirty="0">
                <a:solidFill>
                  <a:schemeClr val="bg1"/>
                </a:solidFill>
                <a:cs typeface="Avenir Black"/>
              </a:rPr>
              <a:t>La reprogrammation reste assujettie à la situation sanitaire lié au COVID</a:t>
            </a:r>
          </a:p>
          <a:p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r>
              <a:rPr lang="fr-FR" sz="1600" b="1" dirty="0">
                <a:solidFill>
                  <a:schemeClr val="bg1"/>
                </a:solidFill>
                <a:cs typeface="Avenir Black"/>
              </a:rPr>
              <a:t>Travaux restant à faire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En génie civil : 2 bornes fontaine, la tête de forage,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l’installation du Kit solaire (pompe, panneaux, raccordement électrique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Raccordement hydraulique (adduction + distribution) et la mise en service de l’ensemble du réseau</a:t>
            </a:r>
          </a:p>
          <a:p>
            <a:pPr marL="742950" lvl="1" indent="-285750">
              <a:buFontTx/>
              <a:buChar char="-"/>
            </a:pPr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pPr marL="0" lvl="1"/>
            <a:r>
              <a:rPr lang="fr-FR" sz="1600" b="1" u="sng" dirty="0">
                <a:solidFill>
                  <a:schemeClr val="bg1"/>
                </a:solidFill>
                <a:cs typeface="Avenir Black"/>
              </a:rPr>
              <a:t>NB : </a:t>
            </a:r>
            <a:r>
              <a:rPr lang="fr-FR" sz="1600" dirty="0">
                <a:solidFill>
                  <a:schemeClr val="bg1"/>
                </a:solidFill>
                <a:cs typeface="Avenir Black"/>
              </a:rPr>
              <a:t>Les villageois auront réalisés les différentes tranchées avant notre arrivé comme prévu dans la convention de partenariat.</a:t>
            </a:r>
          </a:p>
          <a:p>
            <a:pPr marL="0" lvl="1"/>
            <a:endParaRPr lang="fr-FR" sz="1600" dirty="0">
              <a:solidFill>
                <a:schemeClr val="bg1"/>
              </a:solidFill>
              <a:cs typeface="Avenir Black"/>
            </a:endParaRP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719C51EA-DE3A-4E19-9C4C-3891A239153E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23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7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4 – Finalisation 2020 (2021)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AB14F10-B66B-42D7-9930-4892C0634517}"/>
              </a:ext>
            </a:extLst>
          </p:cNvPr>
          <p:cNvSpPr txBox="1"/>
          <p:nvPr/>
        </p:nvSpPr>
        <p:spPr>
          <a:xfrm>
            <a:off x="114620" y="1080872"/>
            <a:ext cx="8201796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IV.6 - ACTIONS COMPLÉMENTAIRES AU PROJET INITIAL, FAISANT L’OBJET D’UN NOUVEAU PROJET 2021 /2023, AXÉ SUR LA FORMATION ET LA PRÉVENTION :</a:t>
            </a:r>
          </a:p>
          <a:p>
            <a:pPr>
              <a:buFontTx/>
              <a:buChar char="-"/>
            </a:pPr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Action de formation et de sensibilisation des populations à l’utilisation de l’eau (cycle de l’eau, prévention, bien consommer…)</a:t>
            </a:r>
          </a:p>
          <a:p>
            <a:pPr marL="285750" indent="-285750">
              <a:buFontTx/>
              <a:buChar char="-"/>
            </a:pPr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Aide à la formation techniques pour la maintenance de 1</a:t>
            </a:r>
            <a:r>
              <a:rPr lang="fr-FR" sz="1600" baseline="30000" dirty="0">
                <a:solidFill>
                  <a:schemeClr val="bg1"/>
                </a:solidFill>
                <a:cs typeface="Avenir Black"/>
              </a:rPr>
              <a:t>ier</a:t>
            </a:r>
            <a:r>
              <a:rPr lang="fr-FR" sz="1600" dirty="0">
                <a:solidFill>
                  <a:schemeClr val="bg1"/>
                </a:solidFill>
                <a:cs typeface="Avenir Black"/>
              </a:rPr>
              <a:t> niveau des réseaux d’eau par pompage solaire</a:t>
            </a:r>
          </a:p>
          <a:p>
            <a:pPr marL="285750" indent="-285750">
              <a:buFontTx/>
              <a:buChar char="-"/>
            </a:pPr>
            <a:endParaRPr lang="fr-FR" sz="1600" dirty="0">
              <a:solidFill>
                <a:schemeClr val="bg1"/>
              </a:solidFill>
              <a:cs typeface="Avenir Black"/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cs typeface="Avenir Black"/>
              </a:rPr>
              <a:t>Aide à la gestion administrative et suivi des installations</a:t>
            </a:r>
          </a:p>
          <a:p>
            <a:pPr marL="0" lvl="1"/>
            <a:endParaRPr lang="fr-FR" sz="1600" dirty="0">
              <a:solidFill>
                <a:schemeClr val="bg1"/>
              </a:solidFill>
              <a:cs typeface="Avenir Black"/>
            </a:endParaRP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719C51EA-DE3A-4E19-9C4C-3891A239153E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24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58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939"/>
            <a:ext cx="2372427" cy="109952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8783E75-D589-4756-9B76-84CA897715F0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3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D9A93E7D-BD07-1B47-9810-CA05E65FF4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8213329"/>
              </p:ext>
            </p:extLst>
          </p:nvPr>
        </p:nvGraphicFramePr>
        <p:xfrm>
          <a:off x="430871" y="907746"/>
          <a:ext cx="7416824" cy="5042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6CDAD01-79F7-5247-9906-71B3D56FEECD}"/>
              </a:ext>
            </a:extLst>
          </p:cNvPr>
          <p:cNvSpPr txBox="1"/>
          <p:nvPr/>
        </p:nvSpPr>
        <p:spPr>
          <a:xfrm rot="20366659">
            <a:off x="335946" y="1745662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988316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 - Présentation du projet « AMPOHIBE »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2178" y="985703"/>
            <a:ext cx="7416824" cy="589155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 anchorCtr="0">
            <a:noAutofit/>
          </a:bodyPr>
          <a:lstStyle/>
          <a:p>
            <a:r>
              <a:rPr lang="fr-FR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I.1 LA DESTINATION :</a:t>
            </a:r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 </a:t>
            </a:r>
          </a:p>
          <a:p>
            <a:r>
              <a:rPr lang="fr-FR" b="1" dirty="0">
                <a:solidFill>
                  <a:schemeClr val="bg1"/>
                </a:solidFill>
                <a:cs typeface="Avenir Black"/>
              </a:rPr>
              <a:t>Village "Ampohibé" à 25km au Sud d’Antalaha </a:t>
            </a:r>
          </a:p>
          <a:p>
            <a:r>
              <a:rPr lang="fr-FR" b="1" dirty="0">
                <a:solidFill>
                  <a:schemeClr val="bg1"/>
                </a:solidFill>
                <a:cs typeface="Avenir Black"/>
              </a:rPr>
              <a:t>Région SAVA – Nord-Est de Madagascar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64C084DB-AF6A-450C-AC3D-B021172B9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87" t="26200" r="26375" b="13600"/>
          <a:stretch/>
        </p:blipFill>
        <p:spPr>
          <a:xfrm>
            <a:off x="149572" y="2558566"/>
            <a:ext cx="5286524" cy="3726566"/>
          </a:xfrm>
          <a:prstGeom prst="rect">
            <a:avLst/>
          </a:prstGeom>
          <a:ln>
            <a:noFill/>
          </a:ln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BC8FBE04-5A73-40E3-B9BB-ABF1A896CCF5}"/>
              </a:ext>
            </a:extLst>
          </p:cNvPr>
          <p:cNvSpPr txBox="1"/>
          <p:nvPr/>
        </p:nvSpPr>
        <p:spPr>
          <a:xfrm>
            <a:off x="5292080" y="2786817"/>
            <a:ext cx="3600400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bg1"/>
                </a:solidFill>
                <a:cs typeface="Avenir Black"/>
              </a:rPr>
              <a:t>Budget Prévisionnel Global :</a:t>
            </a:r>
          </a:p>
          <a:p>
            <a:r>
              <a:rPr lang="fr-FR" b="1" dirty="0">
                <a:solidFill>
                  <a:schemeClr val="bg1"/>
                </a:solidFill>
                <a:cs typeface="Avenir Black"/>
              </a:rPr>
              <a:t>186 010 €</a:t>
            </a:r>
            <a:endParaRPr lang="fr-FR" dirty="0">
              <a:solidFill>
                <a:schemeClr val="bg1"/>
              </a:solidFill>
              <a:cs typeface="Avenir Black"/>
            </a:endParaRPr>
          </a:p>
          <a:p>
            <a:endParaRPr lang="fr-FR" dirty="0">
              <a:solidFill>
                <a:schemeClr val="bg1"/>
              </a:solidFill>
              <a:cs typeface="Avenir Black"/>
            </a:endParaRPr>
          </a:p>
          <a:p>
            <a:r>
              <a:rPr lang="fr-FR" sz="1600" b="1" u="sng" dirty="0">
                <a:solidFill>
                  <a:schemeClr val="bg1"/>
                </a:solidFill>
                <a:cs typeface="Avenir Black"/>
              </a:rPr>
              <a:t>Détail du budget: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Etude préalable : 10.000 € 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Infrastructure : 90.400 € 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Accompagnement local : 1.550 € 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Mise en œuvre : 79.700 € 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Divers : 4.360 € 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25" y="6011796"/>
            <a:ext cx="1601203" cy="74209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22178" y="1862232"/>
            <a:ext cx="8166245" cy="589156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 anchorCtr="0">
            <a:noAutofit/>
          </a:bodyPr>
          <a:lstStyle/>
          <a:p>
            <a:r>
              <a:rPr lang="fr-FR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I.2 L’OBJECTIF :</a:t>
            </a:r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 </a:t>
            </a:r>
          </a:p>
          <a:p>
            <a:r>
              <a:rPr lang="fr-FR" b="1" dirty="0">
                <a:solidFill>
                  <a:schemeClr val="bg1"/>
                </a:solidFill>
                <a:cs typeface="Avenir Black"/>
              </a:rPr>
              <a:t>Equiper le village de brousse d’Ampohibé (3.000 habitants) d’un réseau d’eau potable par pompage solaire.</a:t>
            </a:r>
          </a:p>
        </p:txBody>
      </p:sp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06A1DA30-C75B-4581-B1A3-C59312E1577C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4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3BBCC-4009-44B5-B3D4-CC7447041567}"/>
              </a:ext>
            </a:extLst>
          </p:cNvPr>
          <p:cNvSpPr/>
          <p:nvPr/>
        </p:nvSpPr>
        <p:spPr>
          <a:xfrm>
            <a:off x="1907704" y="5399580"/>
            <a:ext cx="3456384" cy="1896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777D65-47AB-46D5-80B4-54507935AEC1}"/>
              </a:ext>
            </a:extLst>
          </p:cNvPr>
          <p:cNvSpPr/>
          <p:nvPr/>
        </p:nvSpPr>
        <p:spPr>
          <a:xfrm>
            <a:off x="149572" y="5589239"/>
            <a:ext cx="894036" cy="1218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B4497B-1188-4031-9AFF-30F32F03011B}"/>
              </a:ext>
            </a:extLst>
          </p:cNvPr>
          <p:cNvSpPr txBox="1"/>
          <p:nvPr/>
        </p:nvSpPr>
        <p:spPr>
          <a:xfrm>
            <a:off x="207722" y="5336193"/>
            <a:ext cx="50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	                   Village équipé en eau en 2016 avec la participation </a:t>
            </a:r>
          </a:p>
          <a:p>
            <a:r>
              <a:rPr lang="fr-FR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 du LTP Sambava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05F14B-C114-461F-AE50-B0DCA5C65298}"/>
              </a:ext>
            </a:extLst>
          </p:cNvPr>
          <p:cNvSpPr/>
          <p:nvPr/>
        </p:nvSpPr>
        <p:spPr>
          <a:xfrm>
            <a:off x="3589804" y="5893113"/>
            <a:ext cx="1656184" cy="1911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93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927DCA-EBEF-4F5F-BEE6-F9DE8582C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13507" r="3986" b="12373"/>
          <a:stretch/>
        </p:blipFill>
        <p:spPr>
          <a:xfrm>
            <a:off x="683568" y="1988275"/>
            <a:ext cx="6120680" cy="3464536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 - Présentation du projet « AMPOHIBE »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115905"/>
            <a:ext cx="1601203" cy="7420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0751069-B477-4A75-9137-E98B16C5C55D}"/>
              </a:ext>
            </a:extLst>
          </p:cNvPr>
          <p:cNvSpPr txBox="1"/>
          <p:nvPr/>
        </p:nvSpPr>
        <p:spPr>
          <a:xfrm>
            <a:off x="169105" y="1053976"/>
            <a:ext cx="8035392" cy="589155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 anchorCtr="0">
            <a:noAutofit/>
          </a:bodyPr>
          <a:lstStyle/>
          <a:p>
            <a:r>
              <a:rPr lang="fr-FR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I.3 LE PROJET :</a:t>
            </a:r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 </a:t>
            </a:r>
          </a:p>
          <a:p>
            <a:r>
              <a:rPr lang="fr-FR" b="1" dirty="0">
                <a:solidFill>
                  <a:schemeClr val="bg1"/>
                </a:solidFill>
                <a:cs typeface="Avenir Black"/>
              </a:rPr>
              <a:t>Installation d’un réseau d’eau par pompage solaire, avec château d’eau et bornes fontaine et lavoirs disposés aux points névralgiques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721FD8-6ED0-4603-9563-3B54EC05B9ED}"/>
              </a:ext>
            </a:extLst>
          </p:cNvPr>
          <p:cNvSpPr txBox="1"/>
          <p:nvPr/>
        </p:nvSpPr>
        <p:spPr>
          <a:xfrm>
            <a:off x="179512" y="5689831"/>
            <a:ext cx="1872208" cy="5539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Emplacement château d’eau, forage et champs solaire sur le terrain de la Mairie</a:t>
            </a: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1F5AFDC9-FE12-4CDE-A6D8-6923EB5E925C}"/>
              </a:ext>
            </a:extLst>
          </p:cNvPr>
          <p:cNvSpPr/>
          <p:nvPr/>
        </p:nvSpPr>
        <p:spPr>
          <a:xfrm>
            <a:off x="1718069" y="4175639"/>
            <a:ext cx="365443" cy="303847"/>
          </a:xfrm>
          <a:custGeom>
            <a:avLst/>
            <a:gdLst>
              <a:gd name="connsiteX0" fmla="*/ 106680 w 365760"/>
              <a:gd name="connsiteY0" fmla="*/ 391160 h 391160"/>
              <a:gd name="connsiteX1" fmla="*/ 0 w 365760"/>
              <a:gd name="connsiteY1" fmla="*/ 116840 h 391160"/>
              <a:gd name="connsiteX2" fmla="*/ 238760 w 365760"/>
              <a:gd name="connsiteY2" fmla="*/ 0 h 391160"/>
              <a:gd name="connsiteX3" fmla="*/ 365760 w 365760"/>
              <a:gd name="connsiteY3" fmla="*/ 309880 h 391160"/>
              <a:gd name="connsiteX4" fmla="*/ 106680 w 365760"/>
              <a:gd name="connsiteY4" fmla="*/ 391160 h 391160"/>
              <a:gd name="connsiteX0" fmla="*/ 106680 w 365760"/>
              <a:gd name="connsiteY0" fmla="*/ 303847 h 303847"/>
              <a:gd name="connsiteX1" fmla="*/ 0 w 365760"/>
              <a:gd name="connsiteY1" fmla="*/ 29527 h 303847"/>
              <a:gd name="connsiteX2" fmla="*/ 270510 w 365760"/>
              <a:gd name="connsiteY2" fmla="*/ 0 h 303847"/>
              <a:gd name="connsiteX3" fmla="*/ 365760 w 365760"/>
              <a:gd name="connsiteY3" fmla="*/ 222567 h 303847"/>
              <a:gd name="connsiteX4" fmla="*/ 106680 w 365760"/>
              <a:gd name="connsiteY4" fmla="*/ 303847 h 303847"/>
              <a:gd name="connsiteX0" fmla="*/ 89218 w 348298"/>
              <a:gd name="connsiteY0" fmla="*/ 303847 h 303847"/>
              <a:gd name="connsiteX1" fmla="*/ 0 w 348298"/>
              <a:gd name="connsiteY1" fmla="*/ 78740 h 303847"/>
              <a:gd name="connsiteX2" fmla="*/ 253048 w 348298"/>
              <a:gd name="connsiteY2" fmla="*/ 0 h 303847"/>
              <a:gd name="connsiteX3" fmla="*/ 348298 w 348298"/>
              <a:gd name="connsiteY3" fmla="*/ 222567 h 303847"/>
              <a:gd name="connsiteX4" fmla="*/ 89218 w 348298"/>
              <a:gd name="connsiteY4" fmla="*/ 303847 h 303847"/>
              <a:gd name="connsiteX0" fmla="*/ 89218 w 348298"/>
              <a:gd name="connsiteY0" fmla="*/ 303847 h 303847"/>
              <a:gd name="connsiteX1" fmla="*/ 0 w 348298"/>
              <a:gd name="connsiteY1" fmla="*/ 78740 h 303847"/>
              <a:gd name="connsiteX2" fmla="*/ 253048 w 348298"/>
              <a:gd name="connsiteY2" fmla="*/ 0 h 303847"/>
              <a:gd name="connsiteX3" fmla="*/ 348298 w 348298"/>
              <a:gd name="connsiteY3" fmla="*/ 222567 h 303847"/>
              <a:gd name="connsiteX4" fmla="*/ 227331 w 348298"/>
              <a:gd name="connsiteY4" fmla="*/ 263207 h 303847"/>
              <a:gd name="connsiteX5" fmla="*/ 89218 w 348298"/>
              <a:gd name="connsiteY5" fmla="*/ 303847 h 303847"/>
              <a:gd name="connsiteX0" fmla="*/ 89218 w 348298"/>
              <a:gd name="connsiteY0" fmla="*/ 303847 h 303847"/>
              <a:gd name="connsiteX1" fmla="*/ 0 w 348298"/>
              <a:gd name="connsiteY1" fmla="*/ 78740 h 303847"/>
              <a:gd name="connsiteX2" fmla="*/ 253048 w 348298"/>
              <a:gd name="connsiteY2" fmla="*/ 0 h 303847"/>
              <a:gd name="connsiteX3" fmla="*/ 348298 w 348298"/>
              <a:gd name="connsiteY3" fmla="*/ 222567 h 303847"/>
              <a:gd name="connsiteX4" fmla="*/ 227331 w 348298"/>
              <a:gd name="connsiteY4" fmla="*/ 269557 h 303847"/>
              <a:gd name="connsiteX5" fmla="*/ 89218 w 348298"/>
              <a:gd name="connsiteY5" fmla="*/ 303847 h 303847"/>
              <a:gd name="connsiteX0" fmla="*/ 89218 w 337185"/>
              <a:gd name="connsiteY0" fmla="*/ 303847 h 303847"/>
              <a:gd name="connsiteX1" fmla="*/ 0 w 337185"/>
              <a:gd name="connsiteY1" fmla="*/ 78740 h 303847"/>
              <a:gd name="connsiteX2" fmla="*/ 253048 w 337185"/>
              <a:gd name="connsiteY2" fmla="*/ 0 h 303847"/>
              <a:gd name="connsiteX3" fmla="*/ 337185 w 337185"/>
              <a:gd name="connsiteY3" fmla="*/ 270192 h 303847"/>
              <a:gd name="connsiteX4" fmla="*/ 227331 w 337185"/>
              <a:gd name="connsiteY4" fmla="*/ 269557 h 303847"/>
              <a:gd name="connsiteX5" fmla="*/ 89218 w 337185"/>
              <a:gd name="connsiteY5" fmla="*/ 303847 h 303847"/>
              <a:gd name="connsiteX0" fmla="*/ 89218 w 337185"/>
              <a:gd name="connsiteY0" fmla="*/ 303847 h 303847"/>
              <a:gd name="connsiteX1" fmla="*/ 0 w 337185"/>
              <a:gd name="connsiteY1" fmla="*/ 78740 h 303847"/>
              <a:gd name="connsiteX2" fmla="*/ 253048 w 337185"/>
              <a:gd name="connsiteY2" fmla="*/ 0 h 303847"/>
              <a:gd name="connsiteX3" fmla="*/ 322582 w 337185"/>
              <a:gd name="connsiteY3" fmla="*/ 210820 h 303847"/>
              <a:gd name="connsiteX4" fmla="*/ 337185 w 337185"/>
              <a:gd name="connsiteY4" fmla="*/ 270192 h 303847"/>
              <a:gd name="connsiteX5" fmla="*/ 227331 w 337185"/>
              <a:gd name="connsiteY5" fmla="*/ 269557 h 303847"/>
              <a:gd name="connsiteX6" fmla="*/ 89218 w 337185"/>
              <a:gd name="connsiteY6" fmla="*/ 303847 h 303847"/>
              <a:gd name="connsiteX0" fmla="*/ 89218 w 355920"/>
              <a:gd name="connsiteY0" fmla="*/ 303847 h 303847"/>
              <a:gd name="connsiteX1" fmla="*/ 0 w 355920"/>
              <a:gd name="connsiteY1" fmla="*/ 78740 h 303847"/>
              <a:gd name="connsiteX2" fmla="*/ 253048 w 355920"/>
              <a:gd name="connsiteY2" fmla="*/ 0 h 303847"/>
              <a:gd name="connsiteX3" fmla="*/ 355920 w 355920"/>
              <a:gd name="connsiteY3" fmla="*/ 194945 h 303847"/>
              <a:gd name="connsiteX4" fmla="*/ 337185 w 355920"/>
              <a:gd name="connsiteY4" fmla="*/ 270192 h 303847"/>
              <a:gd name="connsiteX5" fmla="*/ 227331 w 355920"/>
              <a:gd name="connsiteY5" fmla="*/ 269557 h 303847"/>
              <a:gd name="connsiteX6" fmla="*/ 89218 w 355920"/>
              <a:gd name="connsiteY6" fmla="*/ 303847 h 303847"/>
              <a:gd name="connsiteX0" fmla="*/ 89218 w 355920"/>
              <a:gd name="connsiteY0" fmla="*/ 303847 h 303847"/>
              <a:gd name="connsiteX1" fmla="*/ 0 w 355920"/>
              <a:gd name="connsiteY1" fmla="*/ 78740 h 303847"/>
              <a:gd name="connsiteX2" fmla="*/ 253048 w 355920"/>
              <a:gd name="connsiteY2" fmla="*/ 0 h 303847"/>
              <a:gd name="connsiteX3" fmla="*/ 355920 w 355920"/>
              <a:gd name="connsiteY3" fmla="*/ 194945 h 303847"/>
              <a:gd name="connsiteX4" fmla="*/ 337185 w 355920"/>
              <a:gd name="connsiteY4" fmla="*/ 270192 h 303847"/>
              <a:gd name="connsiteX5" fmla="*/ 227331 w 355920"/>
              <a:gd name="connsiteY5" fmla="*/ 269557 h 303847"/>
              <a:gd name="connsiteX6" fmla="*/ 89218 w 355920"/>
              <a:gd name="connsiteY6" fmla="*/ 303847 h 303847"/>
              <a:gd name="connsiteX0" fmla="*/ 89218 w 355920"/>
              <a:gd name="connsiteY0" fmla="*/ 303847 h 303847"/>
              <a:gd name="connsiteX1" fmla="*/ 0 w 355920"/>
              <a:gd name="connsiteY1" fmla="*/ 78740 h 303847"/>
              <a:gd name="connsiteX2" fmla="*/ 253048 w 355920"/>
              <a:gd name="connsiteY2" fmla="*/ 0 h 303847"/>
              <a:gd name="connsiteX3" fmla="*/ 355920 w 355920"/>
              <a:gd name="connsiteY3" fmla="*/ 194945 h 303847"/>
              <a:gd name="connsiteX4" fmla="*/ 337185 w 355920"/>
              <a:gd name="connsiteY4" fmla="*/ 270192 h 303847"/>
              <a:gd name="connsiteX5" fmla="*/ 227331 w 355920"/>
              <a:gd name="connsiteY5" fmla="*/ 269557 h 303847"/>
              <a:gd name="connsiteX6" fmla="*/ 89218 w 355920"/>
              <a:gd name="connsiteY6" fmla="*/ 303847 h 303847"/>
              <a:gd name="connsiteX0" fmla="*/ 89218 w 355920"/>
              <a:gd name="connsiteY0" fmla="*/ 303847 h 303847"/>
              <a:gd name="connsiteX1" fmla="*/ 0 w 355920"/>
              <a:gd name="connsiteY1" fmla="*/ 78740 h 303847"/>
              <a:gd name="connsiteX2" fmla="*/ 253048 w 355920"/>
              <a:gd name="connsiteY2" fmla="*/ 0 h 303847"/>
              <a:gd name="connsiteX3" fmla="*/ 355920 w 355920"/>
              <a:gd name="connsiteY3" fmla="*/ 194945 h 303847"/>
              <a:gd name="connsiteX4" fmla="*/ 343218 w 355920"/>
              <a:gd name="connsiteY4" fmla="*/ 236220 h 303847"/>
              <a:gd name="connsiteX5" fmla="*/ 337185 w 355920"/>
              <a:gd name="connsiteY5" fmla="*/ 270192 h 303847"/>
              <a:gd name="connsiteX6" fmla="*/ 227331 w 355920"/>
              <a:gd name="connsiteY6" fmla="*/ 269557 h 303847"/>
              <a:gd name="connsiteX7" fmla="*/ 89218 w 355920"/>
              <a:gd name="connsiteY7" fmla="*/ 303847 h 303847"/>
              <a:gd name="connsiteX0" fmla="*/ 89218 w 365443"/>
              <a:gd name="connsiteY0" fmla="*/ 303847 h 303847"/>
              <a:gd name="connsiteX1" fmla="*/ 0 w 365443"/>
              <a:gd name="connsiteY1" fmla="*/ 78740 h 303847"/>
              <a:gd name="connsiteX2" fmla="*/ 253048 w 365443"/>
              <a:gd name="connsiteY2" fmla="*/ 0 h 303847"/>
              <a:gd name="connsiteX3" fmla="*/ 355920 w 365443"/>
              <a:gd name="connsiteY3" fmla="*/ 194945 h 303847"/>
              <a:gd name="connsiteX4" fmla="*/ 365443 w 365443"/>
              <a:gd name="connsiteY4" fmla="*/ 237807 h 303847"/>
              <a:gd name="connsiteX5" fmla="*/ 337185 w 365443"/>
              <a:gd name="connsiteY5" fmla="*/ 270192 h 303847"/>
              <a:gd name="connsiteX6" fmla="*/ 227331 w 365443"/>
              <a:gd name="connsiteY6" fmla="*/ 269557 h 303847"/>
              <a:gd name="connsiteX7" fmla="*/ 89218 w 365443"/>
              <a:gd name="connsiteY7" fmla="*/ 303847 h 303847"/>
              <a:gd name="connsiteX0" fmla="*/ 89218 w 365443"/>
              <a:gd name="connsiteY0" fmla="*/ 303847 h 303847"/>
              <a:gd name="connsiteX1" fmla="*/ 0 w 365443"/>
              <a:gd name="connsiteY1" fmla="*/ 78740 h 303847"/>
              <a:gd name="connsiteX2" fmla="*/ 253048 w 365443"/>
              <a:gd name="connsiteY2" fmla="*/ 0 h 303847"/>
              <a:gd name="connsiteX3" fmla="*/ 344807 w 365443"/>
              <a:gd name="connsiteY3" fmla="*/ 196532 h 303847"/>
              <a:gd name="connsiteX4" fmla="*/ 365443 w 365443"/>
              <a:gd name="connsiteY4" fmla="*/ 237807 h 303847"/>
              <a:gd name="connsiteX5" fmla="*/ 337185 w 365443"/>
              <a:gd name="connsiteY5" fmla="*/ 270192 h 303847"/>
              <a:gd name="connsiteX6" fmla="*/ 227331 w 365443"/>
              <a:gd name="connsiteY6" fmla="*/ 269557 h 303847"/>
              <a:gd name="connsiteX7" fmla="*/ 89218 w 365443"/>
              <a:gd name="connsiteY7" fmla="*/ 303847 h 303847"/>
              <a:gd name="connsiteX0" fmla="*/ 89218 w 365443"/>
              <a:gd name="connsiteY0" fmla="*/ 303847 h 303847"/>
              <a:gd name="connsiteX1" fmla="*/ 0 w 365443"/>
              <a:gd name="connsiteY1" fmla="*/ 78740 h 303847"/>
              <a:gd name="connsiteX2" fmla="*/ 253048 w 365443"/>
              <a:gd name="connsiteY2" fmla="*/ 0 h 303847"/>
              <a:gd name="connsiteX3" fmla="*/ 344807 w 365443"/>
              <a:gd name="connsiteY3" fmla="*/ 196532 h 303847"/>
              <a:gd name="connsiteX4" fmla="*/ 365443 w 365443"/>
              <a:gd name="connsiteY4" fmla="*/ 237807 h 303847"/>
              <a:gd name="connsiteX5" fmla="*/ 337185 w 365443"/>
              <a:gd name="connsiteY5" fmla="*/ 270192 h 303847"/>
              <a:gd name="connsiteX6" fmla="*/ 227331 w 365443"/>
              <a:gd name="connsiteY6" fmla="*/ 269557 h 303847"/>
              <a:gd name="connsiteX7" fmla="*/ 89218 w 365443"/>
              <a:gd name="connsiteY7" fmla="*/ 303847 h 30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443" h="303847">
                <a:moveTo>
                  <a:pt x="89218" y="303847"/>
                </a:moveTo>
                <a:lnTo>
                  <a:pt x="0" y="78740"/>
                </a:lnTo>
                <a:lnTo>
                  <a:pt x="253048" y="0"/>
                </a:lnTo>
                <a:lnTo>
                  <a:pt x="344807" y="196532"/>
                </a:lnTo>
                <a:lnTo>
                  <a:pt x="365443" y="237807"/>
                </a:lnTo>
                <a:lnTo>
                  <a:pt x="337185" y="270192"/>
                </a:lnTo>
                <a:lnTo>
                  <a:pt x="227331" y="269557"/>
                </a:lnTo>
                <a:lnTo>
                  <a:pt x="89218" y="303847"/>
                </a:lnTo>
                <a:close/>
              </a:path>
            </a:pathLst>
          </a:custGeom>
          <a:solidFill>
            <a:schemeClr val="tx1">
              <a:alpha val="42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239C918-1CF5-4E33-9188-D0EE3682C766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115616" y="4327563"/>
            <a:ext cx="785174" cy="136226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3EE63DAD-10DF-42A3-A670-63BD8505316D}"/>
              </a:ext>
            </a:extLst>
          </p:cNvPr>
          <p:cNvSpPr txBox="1"/>
          <p:nvPr/>
        </p:nvSpPr>
        <p:spPr>
          <a:xfrm>
            <a:off x="2188545" y="5661248"/>
            <a:ext cx="345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Réseau d’eau :</a:t>
            </a:r>
          </a:p>
          <a:p>
            <a:r>
              <a:rPr lang="fr-FR" sz="1200" dirty="0">
                <a:solidFill>
                  <a:schemeClr val="bg1"/>
                </a:solidFill>
              </a:rPr>
              <a:t>- Conduite principale = 1774 m </a:t>
            </a:r>
            <a:r>
              <a:rPr lang="fr-FR" sz="1200" dirty="0">
                <a:solidFill>
                  <a:schemeClr val="bg1"/>
                </a:solidFill>
                <a:cs typeface="Arial" panose="020B0604020202020204" pitchFamily="34" charset="0"/>
              </a:rPr>
              <a:t>Ø 63 mm</a:t>
            </a:r>
          </a:p>
          <a:p>
            <a:r>
              <a:rPr lang="fr-FR" sz="1200" dirty="0">
                <a:solidFill>
                  <a:schemeClr val="bg1"/>
                </a:solidFill>
              </a:rPr>
              <a:t>- Surface du village 261 008 m²</a:t>
            </a:r>
          </a:p>
        </p:txBody>
      </p:sp>
      <p:sp>
        <p:nvSpPr>
          <p:cNvPr id="14" name="Espace réservé du numéro de diapositive 4">
            <a:extLst>
              <a:ext uri="{FF2B5EF4-FFF2-40B4-BE49-F238E27FC236}">
                <a16:creationId xmlns:a16="http://schemas.microsoft.com/office/drawing/2014/main" id="{1120FF54-8808-4912-A163-804F00957F88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5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13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CA153D-DED7-4E81-A451-6146D45DD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89" t="26201" r="20170" b="9400"/>
          <a:stretch/>
        </p:blipFill>
        <p:spPr>
          <a:xfrm>
            <a:off x="-252536" y="1181955"/>
            <a:ext cx="8932113" cy="492098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 - Présentation du projet « AMPOHIBE »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077350"/>
            <a:ext cx="1601203" cy="74209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28280" y="1052736"/>
            <a:ext cx="6984776" cy="589155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 anchorCtr="0">
            <a:noAutofit/>
          </a:bodyPr>
          <a:lstStyle/>
          <a:p>
            <a:r>
              <a:rPr lang="fr-FR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I.4 L’INSTALLATION TECHNIQUE : </a:t>
            </a:r>
            <a:r>
              <a:rPr lang="fr-FR" b="1" dirty="0">
                <a:solidFill>
                  <a:schemeClr val="bg1"/>
                </a:solidFill>
                <a:cs typeface="Avenir Black"/>
              </a:rPr>
              <a:t>le réseau en 3D</a:t>
            </a:r>
          </a:p>
        </p:txBody>
      </p:sp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E1DC8701-5B83-4564-B768-FFC260A1DB1D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6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9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2941C26-E21B-42EB-9882-AE8C76A85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007693"/>
            <a:ext cx="2127138" cy="15953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51C861A-2980-43E2-96B7-51CA150614B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259" y="2102964"/>
            <a:ext cx="1948817" cy="146177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564F874-0E4F-47DC-A68D-B86B3ABB43B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4087" y="2109438"/>
            <a:ext cx="1948815" cy="14617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6B0E45-5B59-4653-B603-8D86AC5DF50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3" y="3928456"/>
            <a:ext cx="3079117" cy="194881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944896C-2203-49EE-9D1E-9EBBE5AFA954}"/>
              </a:ext>
            </a:extLst>
          </p:cNvPr>
          <p:cNvSpPr txBox="1"/>
          <p:nvPr/>
        </p:nvSpPr>
        <p:spPr>
          <a:xfrm>
            <a:off x="269633" y="928990"/>
            <a:ext cx="278838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cs typeface="Avenir Black"/>
              </a:rPr>
              <a:t>1</a:t>
            </a:r>
            <a:r>
              <a:rPr lang="fr-FR" dirty="0">
                <a:solidFill>
                  <a:schemeClr val="bg1"/>
                </a:solidFill>
                <a:cs typeface="Avenir Black"/>
              </a:rPr>
              <a:t> - Relevé altimétrique du village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B904F3-8FEE-4CE6-82D4-F90E6DDABE1D}"/>
              </a:ext>
            </a:extLst>
          </p:cNvPr>
          <p:cNvSpPr txBox="1"/>
          <p:nvPr/>
        </p:nvSpPr>
        <p:spPr>
          <a:xfrm>
            <a:off x="3743908" y="1003340"/>
            <a:ext cx="33843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cs typeface="Avenir Black"/>
              </a:rPr>
              <a:t>2</a:t>
            </a:r>
            <a:r>
              <a:rPr lang="fr-FR" dirty="0">
                <a:solidFill>
                  <a:schemeClr val="bg1"/>
                </a:solidFill>
                <a:cs typeface="Avenir Black"/>
              </a:rPr>
              <a:t> - Réunion avec les partenaires locaux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557DE72-C0ED-4EF1-9BF6-7E77828CB1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63" t="36000" r="14563" b="12201"/>
          <a:stretch/>
        </p:blipFill>
        <p:spPr>
          <a:xfrm>
            <a:off x="3275856" y="3505569"/>
            <a:ext cx="5944162" cy="244371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EE9BCD2-3D00-453A-AFA4-742CAC330891}"/>
              </a:ext>
            </a:extLst>
          </p:cNvPr>
          <p:cNvSpPr txBox="1"/>
          <p:nvPr/>
        </p:nvSpPr>
        <p:spPr>
          <a:xfrm>
            <a:off x="3389436" y="2125693"/>
            <a:ext cx="324215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cs typeface="Avenir Black"/>
              </a:rPr>
              <a:t>3</a:t>
            </a:r>
            <a:r>
              <a:rPr lang="fr-FR" dirty="0">
                <a:solidFill>
                  <a:schemeClr val="bg1"/>
                </a:solidFill>
                <a:cs typeface="Avenir Black"/>
              </a:rPr>
              <a:t> - Réunion de présentation du projet avec la commune aux villageois</a:t>
            </a:r>
            <a:endParaRPr lang="fr-FR" dirty="0">
              <a:cs typeface="Avenir Black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II – Actions réalisées en 2018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97" y="6093296"/>
            <a:ext cx="1601203" cy="742095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BDBF709-284D-45A7-8457-DED1B55D3549}"/>
              </a:ext>
            </a:extLst>
          </p:cNvPr>
          <p:cNvCxnSpPr/>
          <p:nvPr/>
        </p:nvCxnSpPr>
        <p:spPr>
          <a:xfrm>
            <a:off x="6228184" y="1402312"/>
            <a:ext cx="3240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B5DE10F-6B13-4544-954A-F2F8F8AB13DC}"/>
              </a:ext>
            </a:extLst>
          </p:cNvPr>
          <p:cNvCxnSpPr>
            <a:cxnSpLocks/>
          </p:cNvCxnSpPr>
          <p:nvPr/>
        </p:nvCxnSpPr>
        <p:spPr>
          <a:xfrm>
            <a:off x="5436096" y="3115296"/>
            <a:ext cx="0" cy="3240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numéro de diapositive 4">
            <a:extLst>
              <a:ext uri="{FF2B5EF4-FFF2-40B4-BE49-F238E27FC236}">
                <a16:creationId xmlns:a16="http://schemas.microsoft.com/office/drawing/2014/main" id="{14566994-42B6-45AF-8B53-6088F9C23943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7</a:t>
            </a:fld>
            <a:endParaRPr lang="fr-FR" sz="1600" b="1" dirty="0">
              <a:solidFill>
                <a:schemeClr val="bg1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2EE48B3-EF12-024C-8340-454391795817}"/>
              </a:ext>
            </a:extLst>
          </p:cNvPr>
          <p:cNvCxnSpPr>
            <a:cxnSpLocks/>
          </p:cNvCxnSpPr>
          <p:nvPr/>
        </p:nvCxnSpPr>
        <p:spPr>
          <a:xfrm>
            <a:off x="1608139" y="1365881"/>
            <a:ext cx="0" cy="3240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82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98F149F-4016-46B9-A75D-B126E8008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3" y="1847695"/>
            <a:ext cx="2913645" cy="2913645"/>
          </a:xfrm>
          <a:prstGeom prst="rect">
            <a:avLst/>
          </a:prstGeom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BBBADF6-40C3-4B7D-9BC1-97688B896F1B}"/>
              </a:ext>
            </a:extLst>
          </p:cNvPr>
          <p:cNvSpPr txBox="1"/>
          <p:nvPr/>
        </p:nvSpPr>
        <p:spPr>
          <a:xfrm>
            <a:off x="184731" y="1007228"/>
            <a:ext cx="3951839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cs typeface="Avenir Black"/>
              </a:rPr>
              <a:t>4 - Réalisation du forage :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Profondeur 23 m - Débit 23 m3/h maxi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2EF8229-BC05-46B5-91DD-C4888223A094}"/>
              </a:ext>
            </a:extLst>
          </p:cNvPr>
          <p:cNvSpPr txBox="1"/>
          <p:nvPr/>
        </p:nvSpPr>
        <p:spPr>
          <a:xfrm>
            <a:off x="4259285" y="947244"/>
            <a:ext cx="3600399" cy="778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cs typeface="Avenir Black"/>
              </a:rPr>
              <a:t>5 - Construction du château d’eau :</a:t>
            </a:r>
          </a:p>
          <a:p>
            <a:r>
              <a:rPr lang="fr-FR" sz="1600" dirty="0">
                <a:solidFill>
                  <a:srgbClr val="3366FF"/>
                </a:solidFill>
                <a:cs typeface="Avenir Black"/>
              </a:rPr>
              <a:t> </a:t>
            </a:r>
            <a:r>
              <a:rPr lang="fr-FR" sz="1600" dirty="0" err="1">
                <a:solidFill>
                  <a:schemeClr val="bg1"/>
                </a:solidFill>
                <a:cs typeface="Avenir Black"/>
              </a:rPr>
              <a:t>Ht</a:t>
            </a:r>
            <a:r>
              <a:rPr lang="fr-FR" sz="1600" dirty="0">
                <a:solidFill>
                  <a:schemeClr val="bg1"/>
                </a:solidFill>
                <a:cs typeface="Avenir Black"/>
              </a:rPr>
              <a:t> : 15 m, capacité : 60 m3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309F6D-4E2A-4E8D-90D3-06E752EED223}"/>
              </a:ext>
            </a:extLst>
          </p:cNvPr>
          <p:cNvSpPr txBox="1"/>
          <p:nvPr/>
        </p:nvSpPr>
        <p:spPr>
          <a:xfrm>
            <a:off x="3275856" y="1865889"/>
            <a:ext cx="47525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cs typeface="Avenir Black"/>
              </a:rPr>
              <a:t>6 - Finalisation administrative et technique 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56DEF4A-0677-4928-A5C9-F29BB94E20AE}"/>
              </a:ext>
            </a:extLst>
          </p:cNvPr>
          <p:cNvSpPr txBox="1"/>
          <p:nvPr/>
        </p:nvSpPr>
        <p:spPr>
          <a:xfrm>
            <a:off x="3309168" y="2221036"/>
            <a:ext cx="475252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Implantation par affichage des points d’eau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Repérage des tranchées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Vérification château d’eau (interface hydraulique)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Réunions avec les acteurs locaux</a:t>
            </a:r>
          </a:p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Présentation technique au élèves du LTP SAMBAVA en vue de la réalisation du réseau en 2020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III – Actions réalisées en 2019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3CA134-9EA3-4708-83ED-D8956E839B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2"/>
          <a:stretch/>
        </p:blipFill>
        <p:spPr>
          <a:xfrm rot="5400000">
            <a:off x="4866558" y="4492301"/>
            <a:ext cx="2910899" cy="162780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62F9707-9739-4DD4-955D-A887178B2D9A}"/>
              </a:ext>
            </a:extLst>
          </p:cNvPr>
          <p:cNvSpPr txBox="1"/>
          <p:nvPr/>
        </p:nvSpPr>
        <p:spPr>
          <a:xfrm>
            <a:off x="243735" y="4922385"/>
            <a:ext cx="827657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cs typeface="Avenir Black"/>
              </a:rPr>
              <a:t>7 – Organisation du Comité de Gestion</a:t>
            </a:r>
          </a:p>
        </p:txBody>
      </p:sp>
      <p:sp>
        <p:nvSpPr>
          <p:cNvPr id="18" name="Espace réservé du numéro de diapositive 4">
            <a:extLst>
              <a:ext uri="{FF2B5EF4-FFF2-40B4-BE49-F238E27FC236}">
                <a16:creationId xmlns:a16="http://schemas.microsoft.com/office/drawing/2014/main" id="{6FE7AAD7-49C5-4B16-93CF-80DCF082A1A3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8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5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309F6D-4E2A-4E8D-90D3-06E752EED223}"/>
              </a:ext>
            </a:extLst>
          </p:cNvPr>
          <p:cNvSpPr txBox="1"/>
          <p:nvPr/>
        </p:nvSpPr>
        <p:spPr>
          <a:xfrm>
            <a:off x="362014" y="940465"/>
            <a:ext cx="598478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venir Black"/>
              </a:rPr>
              <a:t>Détail de la finalisation administrative et technique :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0" y="-27384"/>
            <a:ext cx="9144000" cy="785794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 anchor="ctr" anchorCtr="0">
            <a:noAutofit/>
          </a:bodyPr>
          <a:lstStyle/>
          <a:p>
            <a:pPr algn="ctr"/>
            <a:r>
              <a:rPr lang="fr-FR" sz="2800" b="1" dirty="0">
                <a:cs typeface="Avenir Black"/>
              </a:rPr>
              <a:t>III – Actions réalisées en 2019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C8B7692-CA7D-4012-80C9-45AE131BC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61" y="6146407"/>
            <a:ext cx="1601203" cy="7420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1AF0EE-F455-4279-B40D-EC56FBCD6F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6"/>
          <a:stretch/>
        </p:blipFill>
        <p:spPr>
          <a:xfrm rot="5400000">
            <a:off x="34760" y="2290321"/>
            <a:ext cx="2318982" cy="15001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05C955-0D88-4CE7-9458-FA5657CDC8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 r="15416"/>
          <a:stretch/>
        </p:blipFill>
        <p:spPr>
          <a:xfrm rot="5400000">
            <a:off x="1777810" y="2302499"/>
            <a:ext cx="2343340" cy="150016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12E2BF-FC3A-43DA-8D1C-70B58C44088E}"/>
              </a:ext>
            </a:extLst>
          </p:cNvPr>
          <p:cNvSpPr txBox="1"/>
          <p:nvPr/>
        </p:nvSpPr>
        <p:spPr>
          <a:xfrm>
            <a:off x="175518" y="1431299"/>
            <a:ext cx="42379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Implantation par affichage des points d’eau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F64C737-212F-459E-92B1-1A27AAC39000}"/>
              </a:ext>
            </a:extLst>
          </p:cNvPr>
          <p:cNvSpPr txBox="1"/>
          <p:nvPr/>
        </p:nvSpPr>
        <p:spPr>
          <a:xfrm>
            <a:off x="4542511" y="1924831"/>
            <a:ext cx="266429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cs typeface="Avenir Black"/>
              </a:rPr>
              <a:t>- Repérage des tranchées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35C624-7F79-4178-BA86-70DB12BA5A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38" t="23401" r="20863" b="8000"/>
          <a:stretch/>
        </p:blipFill>
        <p:spPr>
          <a:xfrm>
            <a:off x="4515374" y="2442742"/>
            <a:ext cx="4158483" cy="254707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EF9942-61C8-40CB-9880-476D926473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63" t="26562" r="18437" b="9400"/>
          <a:stretch/>
        </p:blipFill>
        <p:spPr>
          <a:xfrm>
            <a:off x="544007" y="4500551"/>
            <a:ext cx="3971367" cy="2135119"/>
          </a:xfrm>
          <a:prstGeom prst="rect">
            <a:avLst/>
          </a:prstGeom>
        </p:spPr>
      </p:pic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0D088528-869F-4C9D-8E32-2A057802FCB9}"/>
              </a:ext>
            </a:extLst>
          </p:cNvPr>
          <p:cNvSpPr txBox="1">
            <a:spLocks/>
          </p:cNvSpPr>
          <p:nvPr/>
        </p:nvSpPr>
        <p:spPr>
          <a:xfrm>
            <a:off x="12120" y="6512425"/>
            <a:ext cx="432048" cy="260648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r" defTabSz="914400" rtl="0" eaLnBrk="1" latinLnBrk="0" hangingPunct="1">
              <a:defRPr kumimoji="0" sz="1000" kern="1200">
                <a:solidFill>
                  <a:schemeClr val="tx2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45DBC54-CBC5-4E33-BC17-9CF192658BA7}" type="slidenum">
              <a:rPr lang="fr-FR" sz="1600" b="1" smtClean="0">
                <a:solidFill>
                  <a:schemeClr val="bg1"/>
                </a:solidFill>
              </a:rPr>
              <a:pPr algn="ctr"/>
              <a:t>9</a:t>
            </a:fld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49289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q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4662</TotalTime>
  <Words>1361</Words>
  <Application>Microsoft Office PowerPoint</Application>
  <PresentationFormat>Affichage à l'écran (4:3)</PresentationFormat>
  <Paragraphs>173</Paragraphs>
  <Slides>24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Comic Sans MS</vt:lpstr>
      <vt:lpstr>Franklin Gothic Book</vt:lpstr>
      <vt:lpstr>Wingdings</vt:lpstr>
      <vt:lpstr>Wingdings 2</vt:lpstr>
      <vt:lpstr>Technique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AES-PACA</dc:creator>
  <cp:lastModifiedBy>Utilisateur</cp:lastModifiedBy>
  <cp:revision>257</cp:revision>
  <dcterms:created xsi:type="dcterms:W3CDTF">2012-10-30T14:10:57Z</dcterms:created>
  <dcterms:modified xsi:type="dcterms:W3CDTF">2020-12-24T11:44:40Z</dcterms:modified>
</cp:coreProperties>
</file>