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handoutMasterIdLst>
    <p:handoutMasterId r:id="rId35"/>
  </p:handoutMasterIdLst>
  <p:sldIdLst>
    <p:sldId id="259" r:id="rId5"/>
    <p:sldId id="503" r:id="rId6"/>
    <p:sldId id="482" r:id="rId7"/>
    <p:sldId id="260" r:id="rId8"/>
    <p:sldId id="471" r:id="rId9"/>
    <p:sldId id="507" r:id="rId10"/>
    <p:sldId id="508" r:id="rId11"/>
    <p:sldId id="513" r:id="rId12"/>
    <p:sldId id="495" r:id="rId13"/>
    <p:sldId id="519" r:id="rId14"/>
    <p:sldId id="468" r:id="rId15"/>
    <p:sldId id="475" r:id="rId16"/>
    <p:sldId id="504" r:id="rId17"/>
    <p:sldId id="509" r:id="rId18"/>
    <p:sldId id="510" r:id="rId19"/>
    <p:sldId id="514" r:id="rId20"/>
    <p:sldId id="515" r:id="rId21"/>
    <p:sldId id="266" r:id="rId22"/>
    <p:sldId id="477" r:id="rId23"/>
    <p:sldId id="277" r:id="rId24"/>
    <p:sldId id="484" r:id="rId25"/>
    <p:sldId id="492" r:id="rId26"/>
    <p:sldId id="392" r:id="rId27"/>
    <p:sldId id="496" r:id="rId28"/>
    <p:sldId id="487" r:id="rId29"/>
    <p:sldId id="512" r:id="rId30"/>
    <p:sldId id="511" r:id="rId31"/>
    <p:sldId id="445" r:id="rId32"/>
    <p:sldId id="354" r:id="rId33"/>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IZE Celine" initials="GC" lastIdx="2" clrIdx="0">
    <p:extLst>
      <p:ext uri="{19B8F6BF-5375-455C-9EA6-DF929625EA0E}">
        <p15:presenceInfo xmlns:p15="http://schemas.microsoft.com/office/powerpoint/2012/main" userId="GLIZE Cel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0000"/>
    <a:srgbClr val="FF33CC"/>
    <a:srgbClr val="006699"/>
    <a:srgbClr val="FF3300"/>
    <a:srgbClr val="FF0000"/>
    <a:srgbClr val="931E59"/>
    <a:srgbClr val="D4042F"/>
    <a:srgbClr val="333333"/>
    <a:srgbClr val="A15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5A661-4042-4EEB-9DF3-DC10A812A93C}" v="17" dt="2021-12-08T16:37:00.51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5881" autoAdjust="0"/>
  </p:normalViewPr>
  <p:slideViewPr>
    <p:cSldViewPr snapToGrid="0">
      <p:cViewPr varScale="1">
        <p:scale>
          <a:sx n="102" d="100"/>
          <a:sy n="102" d="100"/>
        </p:scale>
        <p:origin x="96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A22D4-D5AC-4B32-85C3-12D6F29FF797}"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110B1079-E953-4F3C-854A-7B17BA86C2CE}">
      <dgm:prSet phldrT="[Texte]" phldr="0"/>
      <dgm:spPr/>
      <dgm:t>
        <a:bodyPr/>
        <a:lstStyle/>
        <a:p>
          <a:r>
            <a:rPr lang="fr-FR">
              <a:latin typeface="+mn-lt"/>
            </a:rPr>
            <a:t>QUESTION</a:t>
          </a:r>
        </a:p>
      </dgm:t>
    </dgm:pt>
    <dgm:pt modelId="{72E86AF9-520D-4B8B-90D4-38ED7F6F81BD}" type="parTrans" cxnId="{AB9D9F97-68FE-4BE8-B1F2-692D5A0B7A8B}">
      <dgm:prSet/>
      <dgm:spPr/>
      <dgm:t>
        <a:bodyPr/>
        <a:lstStyle/>
        <a:p>
          <a:endParaRPr lang="fr-FR">
            <a:latin typeface="+mn-lt"/>
          </a:endParaRPr>
        </a:p>
      </dgm:t>
    </dgm:pt>
    <dgm:pt modelId="{EE335F09-AAF2-426D-B4DF-161731F41B37}" type="sibTrans" cxnId="{AB9D9F97-68FE-4BE8-B1F2-692D5A0B7A8B}">
      <dgm:prSet/>
      <dgm:spPr/>
      <dgm:t>
        <a:bodyPr/>
        <a:lstStyle/>
        <a:p>
          <a:endParaRPr lang="fr-FR">
            <a:latin typeface="+mn-lt"/>
          </a:endParaRPr>
        </a:p>
      </dgm:t>
    </dgm:pt>
    <dgm:pt modelId="{7240E62A-46AE-4ED6-9780-859B70E77705}">
      <dgm:prSet phldrT="[Texte]" phldr="0"/>
      <dgm:spPr/>
      <dgm:t>
        <a:bodyPr/>
        <a:lstStyle/>
        <a:p>
          <a:r>
            <a:rPr lang="fr-FR" dirty="0">
              <a:latin typeface="+mn-lt"/>
            </a:rPr>
            <a:t>INSTRUCTIONS</a:t>
          </a:r>
        </a:p>
      </dgm:t>
    </dgm:pt>
    <dgm:pt modelId="{172F426C-F35D-465C-8D5E-2ABEF45E6041}" type="parTrans" cxnId="{27892E4A-54FE-4387-A035-14C2A1425ACC}">
      <dgm:prSet/>
      <dgm:spPr/>
      <dgm:t>
        <a:bodyPr/>
        <a:lstStyle/>
        <a:p>
          <a:endParaRPr lang="fr-FR">
            <a:latin typeface="+mn-lt"/>
          </a:endParaRPr>
        </a:p>
      </dgm:t>
    </dgm:pt>
    <dgm:pt modelId="{B08A4E1B-9D2C-4639-9F61-52342C185EA1}" type="sibTrans" cxnId="{27892E4A-54FE-4387-A035-14C2A1425ACC}">
      <dgm:prSet/>
      <dgm:spPr/>
      <dgm:t>
        <a:bodyPr/>
        <a:lstStyle/>
        <a:p>
          <a:endParaRPr lang="fr-FR">
            <a:latin typeface="+mn-lt"/>
          </a:endParaRPr>
        </a:p>
      </dgm:t>
    </dgm:pt>
    <dgm:pt modelId="{FB2BA52F-0B5A-45D6-ABA8-F73697E86430}">
      <dgm:prSet phldr="0"/>
      <dgm:spPr/>
      <dgm:t>
        <a:bodyPr/>
        <a:lstStyle/>
        <a:p>
          <a:pPr algn="l" rtl="0"/>
          <a:r>
            <a:rPr lang="fr-FR" dirty="0">
              <a:latin typeface="+mn-lt"/>
            </a:rPr>
            <a:t> 1 ou plusieurs mots clés par question</a:t>
          </a:r>
        </a:p>
      </dgm:t>
    </dgm:pt>
    <dgm:pt modelId="{BB46A6BF-5C69-452C-8316-C3B362FC37D4}" type="parTrans" cxnId="{3A44DBF7-3BE7-4C7A-A61B-DE7B2CAF3EA7}">
      <dgm:prSet/>
      <dgm:spPr/>
      <dgm:t>
        <a:bodyPr/>
        <a:lstStyle/>
        <a:p>
          <a:endParaRPr lang="fr-FR">
            <a:latin typeface="+mn-lt"/>
          </a:endParaRPr>
        </a:p>
      </dgm:t>
    </dgm:pt>
    <dgm:pt modelId="{EE148B06-D990-4F57-939A-77F1064596ED}" type="sibTrans" cxnId="{3A44DBF7-3BE7-4C7A-A61B-DE7B2CAF3EA7}">
      <dgm:prSet/>
      <dgm:spPr/>
      <dgm:t>
        <a:bodyPr/>
        <a:lstStyle/>
        <a:p>
          <a:endParaRPr lang="fr-FR">
            <a:latin typeface="+mn-lt"/>
          </a:endParaRPr>
        </a:p>
      </dgm:t>
    </dgm:pt>
    <dgm:pt modelId="{AF00F582-27A2-42B9-A0C9-301D2B357565}">
      <dgm:prSet phldr="0"/>
      <dgm:spPr/>
      <dgm:t>
        <a:bodyPr/>
        <a:lstStyle/>
        <a:p>
          <a:pPr algn="l" rtl="0"/>
          <a:r>
            <a:rPr lang="fr-FR" dirty="0">
              <a:latin typeface="+mn-lt"/>
            </a:rPr>
            <a:t> 5' top chrono!</a:t>
          </a:r>
        </a:p>
      </dgm:t>
    </dgm:pt>
    <dgm:pt modelId="{03B21289-10A1-4974-8578-000E20DA596A}" type="parTrans" cxnId="{48BD703D-6A01-4C28-ACD5-C2FB2F5573D3}">
      <dgm:prSet/>
      <dgm:spPr/>
      <dgm:t>
        <a:bodyPr/>
        <a:lstStyle/>
        <a:p>
          <a:endParaRPr lang="fr-FR">
            <a:latin typeface="+mn-lt"/>
          </a:endParaRPr>
        </a:p>
      </dgm:t>
    </dgm:pt>
    <dgm:pt modelId="{C7C55699-1E6D-4C76-8DA7-7951277C52E5}" type="sibTrans" cxnId="{48BD703D-6A01-4C28-ACD5-C2FB2F5573D3}">
      <dgm:prSet/>
      <dgm:spPr/>
      <dgm:t>
        <a:bodyPr/>
        <a:lstStyle/>
        <a:p>
          <a:endParaRPr lang="fr-FR">
            <a:latin typeface="+mn-lt"/>
          </a:endParaRPr>
        </a:p>
      </dgm:t>
    </dgm:pt>
    <dgm:pt modelId="{5ADA4B62-0CB9-42C2-86C2-07DF83BC73C3}">
      <dgm:prSet phldr="0"/>
      <dgm:spPr/>
      <dgm:t>
        <a:bodyPr/>
        <a:lstStyle/>
        <a:p>
          <a:pPr algn="l" rtl="0"/>
          <a:r>
            <a:rPr lang="fr-FR" dirty="0">
              <a:latin typeface="+mn-lt"/>
            </a:rPr>
            <a:t> Lecture rapide des idées qui ressortent le plus</a:t>
          </a:r>
        </a:p>
      </dgm:t>
    </dgm:pt>
    <dgm:pt modelId="{C01DA6E7-E71D-43CB-A8F3-12C235718CE4}" type="parTrans" cxnId="{33F90E69-B2D5-411F-9C83-16478C6F15BB}">
      <dgm:prSet/>
      <dgm:spPr/>
      <dgm:t>
        <a:bodyPr/>
        <a:lstStyle/>
        <a:p>
          <a:endParaRPr lang="fr-FR">
            <a:latin typeface="+mn-lt"/>
          </a:endParaRPr>
        </a:p>
      </dgm:t>
    </dgm:pt>
    <dgm:pt modelId="{4C28EF03-4D02-4898-B433-F617E8EC1814}" type="sibTrans" cxnId="{33F90E69-B2D5-411F-9C83-16478C6F15BB}">
      <dgm:prSet/>
      <dgm:spPr/>
      <dgm:t>
        <a:bodyPr/>
        <a:lstStyle/>
        <a:p>
          <a:endParaRPr lang="fr-FR">
            <a:latin typeface="+mn-lt"/>
          </a:endParaRPr>
        </a:p>
      </dgm:t>
    </dgm:pt>
    <dgm:pt modelId="{D4F72FD3-0164-4085-8021-F2232D366C3B}">
      <dgm:prSet/>
      <dgm:spPr/>
      <dgm:t>
        <a:bodyPr/>
        <a:lstStyle/>
        <a:p>
          <a:r>
            <a:rPr lang="fr-FR" dirty="0">
              <a:solidFill>
                <a:schemeClr val="tx1"/>
              </a:solidFill>
            </a:rPr>
            <a:t>Quel est votre rôle ?</a:t>
          </a:r>
        </a:p>
      </dgm:t>
    </dgm:pt>
    <dgm:pt modelId="{F73812B6-7BD5-4077-B403-B4D2B2F908B3}" type="parTrans" cxnId="{75F61382-6A8F-4735-B77E-2AF24DB3451E}">
      <dgm:prSet/>
      <dgm:spPr/>
      <dgm:t>
        <a:bodyPr/>
        <a:lstStyle/>
        <a:p>
          <a:endParaRPr lang="fr-FR"/>
        </a:p>
      </dgm:t>
    </dgm:pt>
    <dgm:pt modelId="{C691F808-AC91-4516-B313-E6C13E0DC345}" type="sibTrans" cxnId="{75F61382-6A8F-4735-B77E-2AF24DB3451E}">
      <dgm:prSet/>
      <dgm:spPr/>
      <dgm:t>
        <a:bodyPr/>
        <a:lstStyle/>
        <a:p>
          <a:endParaRPr lang="fr-FR"/>
        </a:p>
      </dgm:t>
    </dgm:pt>
    <dgm:pt modelId="{E8316B56-DAC3-49F3-9E76-3D97DEBD7F54}">
      <dgm:prSet/>
      <dgm:spPr/>
      <dgm:t>
        <a:bodyPr/>
        <a:lstStyle/>
        <a:p>
          <a:r>
            <a:rPr lang="fr-FR" dirty="0"/>
            <a:t>Quel est selon vous le rôle du manager?</a:t>
          </a:r>
        </a:p>
      </dgm:t>
    </dgm:pt>
    <dgm:pt modelId="{E0BF6F40-14BD-4F73-ADDC-536F3089FA9A}" type="parTrans" cxnId="{0FE03FC6-0EAD-4D8E-A68D-C06FEBFA0001}">
      <dgm:prSet/>
      <dgm:spPr/>
      <dgm:t>
        <a:bodyPr/>
        <a:lstStyle/>
        <a:p>
          <a:endParaRPr lang="fr-FR"/>
        </a:p>
      </dgm:t>
    </dgm:pt>
    <dgm:pt modelId="{1C6B2E10-25D3-4594-A160-041DB1CA3647}" type="sibTrans" cxnId="{0FE03FC6-0EAD-4D8E-A68D-C06FEBFA0001}">
      <dgm:prSet/>
      <dgm:spPr/>
      <dgm:t>
        <a:bodyPr/>
        <a:lstStyle/>
        <a:p>
          <a:endParaRPr lang="fr-FR"/>
        </a:p>
      </dgm:t>
    </dgm:pt>
    <dgm:pt modelId="{42414B6D-A14F-446D-A642-F0121A7EB146}" type="pres">
      <dgm:prSet presAssocID="{7DAA22D4-D5AC-4B32-85C3-12D6F29FF797}" presName="Name0" presStyleCnt="0">
        <dgm:presLayoutVars>
          <dgm:dir/>
          <dgm:animLvl val="lvl"/>
          <dgm:resizeHandles val="exact"/>
        </dgm:presLayoutVars>
      </dgm:prSet>
      <dgm:spPr/>
    </dgm:pt>
    <dgm:pt modelId="{C4C83E1A-FD6B-4FCD-8155-B9F1B41ED60E}" type="pres">
      <dgm:prSet presAssocID="{110B1079-E953-4F3C-854A-7B17BA86C2CE}" presName="composite" presStyleCnt="0"/>
      <dgm:spPr/>
    </dgm:pt>
    <dgm:pt modelId="{96DB85CC-B718-4F1A-8F33-640A96D504C2}" type="pres">
      <dgm:prSet presAssocID="{110B1079-E953-4F3C-854A-7B17BA86C2CE}" presName="parTx" presStyleLbl="alignNode1" presStyleIdx="0" presStyleCnt="2" custLinFactNeighborX="-3177" custLinFactNeighborY="8669">
        <dgm:presLayoutVars>
          <dgm:chMax val="0"/>
          <dgm:chPref val="0"/>
          <dgm:bulletEnabled val="1"/>
        </dgm:presLayoutVars>
      </dgm:prSet>
      <dgm:spPr/>
    </dgm:pt>
    <dgm:pt modelId="{33176DDF-80CE-435C-80B5-5380F16CB91A}" type="pres">
      <dgm:prSet presAssocID="{110B1079-E953-4F3C-854A-7B17BA86C2CE}" presName="desTx" presStyleLbl="alignAccFollowNode1" presStyleIdx="0" presStyleCnt="2">
        <dgm:presLayoutVars>
          <dgm:bulletEnabled val="1"/>
        </dgm:presLayoutVars>
      </dgm:prSet>
      <dgm:spPr/>
    </dgm:pt>
    <dgm:pt modelId="{4A54DEB5-9D77-4387-967C-93ED8EF5A0BA}" type="pres">
      <dgm:prSet presAssocID="{EE335F09-AAF2-426D-B4DF-161731F41B37}" presName="space" presStyleCnt="0"/>
      <dgm:spPr/>
    </dgm:pt>
    <dgm:pt modelId="{028C9C30-E6AB-4201-8EF6-3EEE560B0BC6}" type="pres">
      <dgm:prSet presAssocID="{7240E62A-46AE-4ED6-9780-859B70E77705}" presName="composite" presStyleCnt="0"/>
      <dgm:spPr/>
    </dgm:pt>
    <dgm:pt modelId="{FFA4EF9D-EA8A-4312-8CAB-14345E7DDA48}" type="pres">
      <dgm:prSet presAssocID="{7240E62A-46AE-4ED6-9780-859B70E77705}" presName="parTx" presStyleLbl="alignNode1" presStyleIdx="1" presStyleCnt="2">
        <dgm:presLayoutVars>
          <dgm:chMax val="0"/>
          <dgm:chPref val="0"/>
          <dgm:bulletEnabled val="1"/>
        </dgm:presLayoutVars>
      </dgm:prSet>
      <dgm:spPr/>
    </dgm:pt>
    <dgm:pt modelId="{C9B8067D-2450-4ED7-BE69-A1E645A70068}" type="pres">
      <dgm:prSet presAssocID="{7240E62A-46AE-4ED6-9780-859B70E77705}" presName="desTx" presStyleLbl="alignAccFollowNode1" presStyleIdx="1" presStyleCnt="2">
        <dgm:presLayoutVars>
          <dgm:bulletEnabled val="1"/>
        </dgm:presLayoutVars>
      </dgm:prSet>
      <dgm:spPr/>
    </dgm:pt>
  </dgm:ptLst>
  <dgm:cxnLst>
    <dgm:cxn modelId="{605F8C00-12CA-42A8-9460-DEACE7E4608E}" type="presOf" srcId="{5ADA4B62-0CB9-42C2-86C2-07DF83BC73C3}" destId="{C9B8067D-2450-4ED7-BE69-A1E645A70068}" srcOrd="0" destOrd="2" presId="urn:microsoft.com/office/officeart/2005/8/layout/hList1"/>
    <dgm:cxn modelId="{C5E3D802-4B34-49FE-995A-7EE5605610A6}" type="presOf" srcId="{D4F72FD3-0164-4085-8021-F2232D366C3B}" destId="{33176DDF-80CE-435C-80B5-5380F16CB91A}" srcOrd="0" destOrd="0" presId="urn:microsoft.com/office/officeart/2005/8/layout/hList1"/>
    <dgm:cxn modelId="{CF6BAE17-4AD8-4E74-8CDC-F03D0BF86834}" type="presOf" srcId="{AF00F582-27A2-42B9-A0C9-301D2B357565}" destId="{C9B8067D-2450-4ED7-BE69-A1E645A70068}" srcOrd="0" destOrd="1" presId="urn:microsoft.com/office/officeart/2005/8/layout/hList1"/>
    <dgm:cxn modelId="{FCF37522-A0D8-44AA-B93C-04D85C7EAA24}" type="presOf" srcId="{7DAA22D4-D5AC-4B32-85C3-12D6F29FF797}" destId="{42414B6D-A14F-446D-A642-F0121A7EB146}" srcOrd="0" destOrd="0" presId="urn:microsoft.com/office/officeart/2005/8/layout/hList1"/>
    <dgm:cxn modelId="{48BD703D-6A01-4C28-ACD5-C2FB2F5573D3}" srcId="{7240E62A-46AE-4ED6-9780-859B70E77705}" destId="{AF00F582-27A2-42B9-A0C9-301D2B357565}" srcOrd="1" destOrd="0" parTransId="{03B21289-10A1-4974-8578-000E20DA596A}" sibTransId="{C7C55699-1E6D-4C76-8DA7-7951277C52E5}"/>
    <dgm:cxn modelId="{C311453E-EA48-452C-BB6E-23914E81BC8E}" type="presOf" srcId="{FB2BA52F-0B5A-45D6-ABA8-F73697E86430}" destId="{C9B8067D-2450-4ED7-BE69-A1E645A70068}" srcOrd="0" destOrd="0" presId="urn:microsoft.com/office/officeart/2005/8/layout/hList1"/>
    <dgm:cxn modelId="{96A83948-2130-4B6E-AE50-332E00BC8502}" type="presOf" srcId="{E8316B56-DAC3-49F3-9E76-3D97DEBD7F54}" destId="{33176DDF-80CE-435C-80B5-5380F16CB91A}" srcOrd="0" destOrd="1" presId="urn:microsoft.com/office/officeart/2005/8/layout/hList1"/>
    <dgm:cxn modelId="{33F90E69-B2D5-411F-9C83-16478C6F15BB}" srcId="{7240E62A-46AE-4ED6-9780-859B70E77705}" destId="{5ADA4B62-0CB9-42C2-86C2-07DF83BC73C3}" srcOrd="2" destOrd="0" parTransId="{C01DA6E7-E71D-43CB-A8F3-12C235718CE4}" sibTransId="{4C28EF03-4D02-4898-B433-F617E8EC1814}"/>
    <dgm:cxn modelId="{27892E4A-54FE-4387-A035-14C2A1425ACC}" srcId="{7DAA22D4-D5AC-4B32-85C3-12D6F29FF797}" destId="{7240E62A-46AE-4ED6-9780-859B70E77705}" srcOrd="1" destOrd="0" parTransId="{172F426C-F35D-465C-8D5E-2ABEF45E6041}" sibTransId="{B08A4E1B-9D2C-4639-9F61-52342C185EA1}"/>
    <dgm:cxn modelId="{8CBD8475-C246-4198-95C5-5AC432C58631}" type="presOf" srcId="{110B1079-E953-4F3C-854A-7B17BA86C2CE}" destId="{96DB85CC-B718-4F1A-8F33-640A96D504C2}" srcOrd="0" destOrd="0" presId="urn:microsoft.com/office/officeart/2005/8/layout/hList1"/>
    <dgm:cxn modelId="{75F61382-6A8F-4735-B77E-2AF24DB3451E}" srcId="{110B1079-E953-4F3C-854A-7B17BA86C2CE}" destId="{D4F72FD3-0164-4085-8021-F2232D366C3B}" srcOrd="0" destOrd="0" parTransId="{F73812B6-7BD5-4077-B403-B4D2B2F908B3}" sibTransId="{C691F808-AC91-4516-B313-E6C13E0DC345}"/>
    <dgm:cxn modelId="{AB9D9F97-68FE-4BE8-B1F2-692D5A0B7A8B}" srcId="{7DAA22D4-D5AC-4B32-85C3-12D6F29FF797}" destId="{110B1079-E953-4F3C-854A-7B17BA86C2CE}" srcOrd="0" destOrd="0" parTransId="{72E86AF9-520D-4B8B-90D4-38ED7F6F81BD}" sibTransId="{EE335F09-AAF2-426D-B4DF-161731F41B37}"/>
    <dgm:cxn modelId="{E02BA1A2-1144-4657-8756-DB71FF264796}" type="presOf" srcId="{7240E62A-46AE-4ED6-9780-859B70E77705}" destId="{FFA4EF9D-EA8A-4312-8CAB-14345E7DDA48}" srcOrd="0" destOrd="0" presId="urn:microsoft.com/office/officeart/2005/8/layout/hList1"/>
    <dgm:cxn modelId="{0FE03FC6-0EAD-4D8E-A68D-C06FEBFA0001}" srcId="{110B1079-E953-4F3C-854A-7B17BA86C2CE}" destId="{E8316B56-DAC3-49F3-9E76-3D97DEBD7F54}" srcOrd="1" destOrd="0" parTransId="{E0BF6F40-14BD-4F73-ADDC-536F3089FA9A}" sibTransId="{1C6B2E10-25D3-4594-A160-041DB1CA3647}"/>
    <dgm:cxn modelId="{3A44DBF7-3BE7-4C7A-A61B-DE7B2CAF3EA7}" srcId="{7240E62A-46AE-4ED6-9780-859B70E77705}" destId="{FB2BA52F-0B5A-45D6-ABA8-F73697E86430}" srcOrd="0" destOrd="0" parTransId="{BB46A6BF-5C69-452C-8316-C3B362FC37D4}" sibTransId="{EE148B06-D990-4F57-939A-77F1064596ED}"/>
    <dgm:cxn modelId="{FE6ED7B2-FDBA-46B6-BE95-F91220A05B65}" type="presParOf" srcId="{42414B6D-A14F-446D-A642-F0121A7EB146}" destId="{C4C83E1A-FD6B-4FCD-8155-B9F1B41ED60E}" srcOrd="0" destOrd="0" presId="urn:microsoft.com/office/officeart/2005/8/layout/hList1"/>
    <dgm:cxn modelId="{9933F8DF-93F8-4CBD-BF28-556B74EE23D4}" type="presParOf" srcId="{C4C83E1A-FD6B-4FCD-8155-B9F1B41ED60E}" destId="{96DB85CC-B718-4F1A-8F33-640A96D504C2}" srcOrd="0" destOrd="0" presId="urn:microsoft.com/office/officeart/2005/8/layout/hList1"/>
    <dgm:cxn modelId="{01570F54-9986-49DD-BBDF-56747EDC716C}" type="presParOf" srcId="{C4C83E1A-FD6B-4FCD-8155-B9F1B41ED60E}" destId="{33176DDF-80CE-435C-80B5-5380F16CB91A}" srcOrd="1" destOrd="0" presId="urn:microsoft.com/office/officeart/2005/8/layout/hList1"/>
    <dgm:cxn modelId="{5CDBF546-6331-41D6-89A2-2D13F2544867}" type="presParOf" srcId="{42414B6D-A14F-446D-A642-F0121A7EB146}" destId="{4A54DEB5-9D77-4387-967C-93ED8EF5A0BA}" srcOrd="1" destOrd="0" presId="urn:microsoft.com/office/officeart/2005/8/layout/hList1"/>
    <dgm:cxn modelId="{9468B697-5C32-4CC6-B884-C6A6D771EDE3}" type="presParOf" srcId="{42414B6D-A14F-446D-A642-F0121A7EB146}" destId="{028C9C30-E6AB-4201-8EF6-3EEE560B0BC6}" srcOrd="2" destOrd="0" presId="urn:microsoft.com/office/officeart/2005/8/layout/hList1"/>
    <dgm:cxn modelId="{B87EE917-4FE5-4097-B371-9C9EC8296D79}" type="presParOf" srcId="{028C9C30-E6AB-4201-8EF6-3EEE560B0BC6}" destId="{FFA4EF9D-EA8A-4312-8CAB-14345E7DDA48}" srcOrd="0" destOrd="0" presId="urn:microsoft.com/office/officeart/2005/8/layout/hList1"/>
    <dgm:cxn modelId="{CC35E784-2368-49A7-9E83-6EF69868F8C7}" type="presParOf" srcId="{028C9C30-E6AB-4201-8EF6-3EEE560B0BC6}" destId="{C9B8067D-2450-4ED7-BE69-A1E645A7006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B85CC-B718-4F1A-8F33-640A96D504C2}">
      <dsp:nvSpPr>
        <dsp:cNvPr id="0" name=""/>
        <dsp:cNvSpPr/>
      </dsp:nvSpPr>
      <dsp:spPr>
        <a:xfrm>
          <a:off x="0" y="75589"/>
          <a:ext cx="3605715" cy="720000"/>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a:latin typeface="+mn-lt"/>
            </a:rPr>
            <a:t>QUESTION</a:t>
          </a:r>
        </a:p>
      </dsp:txBody>
      <dsp:txXfrm>
        <a:off x="0" y="75589"/>
        <a:ext cx="3605715" cy="720000"/>
      </dsp:txXfrm>
    </dsp:sp>
    <dsp:sp modelId="{33176DDF-80CE-435C-80B5-5380F16CB91A}">
      <dsp:nvSpPr>
        <dsp:cNvPr id="0" name=""/>
        <dsp:cNvSpPr/>
      </dsp:nvSpPr>
      <dsp:spPr>
        <a:xfrm>
          <a:off x="37" y="733172"/>
          <a:ext cx="3605715" cy="2567003"/>
        </a:xfrm>
        <a:prstGeom prst="rect">
          <a:avLst/>
        </a:prstGeom>
        <a:solidFill>
          <a:schemeClr val="lt1">
            <a:alpha val="90000"/>
            <a:tint val="40000"/>
            <a:hueOff val="0"/>
            <a:satOff val="0"/>
            <a:lumOff val="0"/>
            <a:alphaOff val="0"/>
          </a:schemeClr>
        </a:solidFill>
        <a:ln w="19050" cap="rnd"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fr-FR" sz="2500" kern="1200" dirty="0">
              <a:solidFill>
                <a:schemeClr val="tx1"/>
              </a:solidFill>
            </a:rPr>
            <a:t>Quel est votre rôle ?</a:t>
          </a:r>
        </a:p>
        <a:p>
          <a:pPr marL="228600" lvl="1" indent="-228600" algn="l" defTabSz="1111250">
            <a:lnSpc>
              <a:spcPct val="90000"/>
            </a:lnSpc>
            <a:spcBef>
              <a:spcPct val="0"/>
            </a:spcBef>
            <a:spcAft>
              <a:spcPct val="15000"/>
            </a:spcAft>
            <a:buChar char="•"/>
          </a:pPr>
          <a:r>
            <a:rPr lang="fr-FR" sz="2500" kern="1200" dirty="0"/>
            <a:t>Quel est selon vous le rôle du manager?</a:t>
          </a:r>
        </a:p>
      </dsp:txBody>
      <dsp:txXfrm>
        <a:off x="37" y="733172"/>
        <a:ext cx="3605715" cy="2567003"/>
      </dsp:txXfrm>
    </dsp:sp>
    <dsp:sp modelId="{FFA4EF9D-EA8A-4312-8CAB-14345E7DDA48}">
      <dsp:nvSpPr>
        <dsp:cNvPr id="0" name=""/>
        <dsp:cNvSpPr/>
      </dsp:nvSpPr>
      <dsp:spPr>
        <a:xfrm>
          <a:off x="4110553" y="13172"/>
          <a:ext cx="3605715" cy="720000"/>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dirty="0">
              <a:latin typeface="+mn-lt"/>
            </a:rPr>
            <a:t>INSTRUCTIONS</a:t>
          </a:r>
        </a:p>
      </dsp:txBody>
      <dsp:txXfrm>
        <a:off x="4110553" y="13172"/>
        <a:ext cx="3605715" cy="720000"/>
      </dsp:txXfrm>
    </dsp:sp>
    <dsp:sp modelId="{C9B8067D-2450-4ED7-BE69-A1E645A70068}">
      <dsp:nvSpPr>
        <dsp:cNvPr id="0" name=""/>
        <dsp:cNvSpPr/>
      </dsp:nvSpPr>
      <dsp:spPr>
        <a:xfrm>
          <a:off x="4110553" y="733172"/>
          <a:ext cx="3605715" cy="2567003"/>
        </a:xfrm>
        <a:prstGeom prst="rect">
          <a:avLst/>
        </a:prstGeom>
        <a:solidFill>
          <a:schemeClr val="lt1">
            <a:alpha val="90000"/>
            <a:tint val="40000"/>
            <a:hueOff val="0"/>
            <a:satOff val="0"/>
            <a:lumOff val="0"/>
            <a:alphaOff val="0"/>
          </a:schemeClr>
        </a:solidFill>
        <a:ln w="19050" cap="rnd"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fr-FR" sz="2500" kern="1200" dirty="0">
              <a:latin typeface="+mn-lt"/>
            </a:rPr>
            <a:t> 1 ou plusieurs mots clés par question</a:t>
          </a:r>
        </a:p>
        <a:p>
          <a:pPr marL="228600" lvl="1" indent="-228600" algn="l" defTabSz="1111250" rtl="0">
            <a:lnSpc>
              <a:spcPct val="90000"/>
            </a:lnSpc>
            <a:spcBef>
              <a:spcPct val="0"/>
            </a:spcBef>
            <a:spcAft>
              <a:spcPct val="15000"/>
            </a:spcAft>
            <a:buChar char="•"/>
          </a:pPr>
          <a:r>
            <a:rPr lang="fr-FR" sz="2500" kern="1200" dirty="0">
              <a:latin typeface="+mn-lt"/>
            </a:rPr>
            <a:t> 5' top chrono!</a:t>
          </a:r>
        </a:p>
        <a:p>
          <a:pPr marL="228600" lvl="1" indent="-228600" algn="l" defTabSz="1111250" rtl="0">
            <a:lnSpc>
              <a:spcPct val="90000"/>
            </a:lnSpc>
            <a:spcBef>
              <a:spcPct val="0"/>
            </a:spcBef>
            <a:spcAft>
              <a:spcPct val="15000"/>
            </a:spcAft>
            <a:buChar char="•"/>
          </a:pPr>
          <a:r>
            <a:rPr lang="fr-FR" sz="2500" kern="1200" dirty="0">
              <a:latin typeface="+mn-lt"/>
            </a:rPr>
            <a:t> Lecture rapide des idées qui ressortent le plus</a:t>
          </a:r>
        </a:p>
      </dsp:txBody>
      <dsp:txXfrm>
        <a:off x="4110553" y="733172"/>
        <a:ext cx="3605715" cy="256700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54FE969-25A6-4C33-A5F0-47919FB95DBD}"/>
              </a:ext>
            </a:extLst>
          </p:cNvPr>
          <p:cNvSpPr>
            <a:spLocks noGrp="1"/>
          </p:cNvSpPr>
          <p:nvPr>
            <p:ph type="hdr" sz="quarter"/>
          </p:nvPr>
        </p:nvSpPr>
        <p:spPr>
          <a:xfrm>
            <a:off x="1" y="0"/>
            <a:ext cx="2972004" cy="494709"/>
          </a:xfrm>
          <a:prstGeom prst="rect">
            <a:avLst/>
          </a:prstGeom>
        </p:spPr>
        <p:txBody>
          <a:bodyPr vert="horz" lIns="88642" tIns="44321" rIns="88642" bIns="44321"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C9FC6B7-165C-4B76-8342-B8B6A1B9BE53}"/>
              </a:ext>
            </a:extLst>
          </p:cNvPr>
          <p:cNvSpPr>
            <a:spLocks noGrp="1"/>
          </p:cNvSpPr>
          <p:nvPr>
            <p:ph type="dt" sz="quarter" idx="1"/>
          </p:nvPr>
        </p:nvSpPr>
        <p:spPr>
          <a:xfrm>
            <a:off x="3884463" y="0"/>
            <a:ext cx="2972004" cy="494709"/>
          </a:xfrm>
          <a:prstGeom prst="rect">
            <a:avLst/>
          </a:prstGeom>
        </p:spPr>
        <p:txBody>
          <a:bodyPr vert="horz" lIns="88642" tIns="44321" rIns="88642" bIns="44321" rtlCol="0"/>
          <a:lstStyle>
            <a:lvl1pPr algn="r">
              <a:defRPr sz="1200"/>
            </a:lvl1pPr>
          </a:lstStyle>
          <a:p>
            <a:fld id="{47531D26-E80C-4858-B7A4-3764AB120372}" type="datetimeFigureOut">
              <a:rPr lang="fr-FR" smtClean="0"/>
              <a:t>14/01/2022</a:t>
            </a:fld>
            <a:endParaRPr lang="fr-FR"/>
          </a:p>
        </p:txBody>
      </p:sp>
      <p:sp>
        <p:nvSpPr>
          <p:cNvPr id="4" name="Espace réservé du pied de page 3">
            <a:extLst>
              <a:ext uri="{FF2B5EF4-FFF2-40B4-BE49-F238E27FC236}">
                <a16:creationId xmlns:a16="http://schemas.microsoft.com/office/drawing/2014/main" id="{9C878AB5-1707-4591-828F-8D18874A199A}"/>
              </a:ext>
            </a:extLst>
          </p:cNvPr>
          <p:cNvSpPr>
            <a:spLocks noGrp="1"/>
          </p:cNvSpPr>
          <p:nvPr>
            <p:ph type="ftr" sz="quarter" idx="2"/>
          </p:nvPr>
        </p:nvSpPr>
        <p:spPr>
          <a:xfrm>
            <a:off x="1" y="9379542"/>
            <a:ext cx="2972004" cy="494709"/>
          </a:xfrm>
          <a:prstGeom prst="rect">
            <a:avLst/>
          </a:prstGeom>
        </p:spPr>
        <p:txBody>
          <a:bodyPr vert="horz" lIns="88642" tIns="44321" rIns="88642" bIns="44321" rtlCol="0" anchor="b"/>
          <a:lstStyle>
            <a:lvl1pPr algn="l">
              <a:defRPr sz="1200"/>
            </a:lvl1pPr>
          </a:lstStyle>
          <a:p>
            <a:r>
              <a:rPr lang="fr-FR"/>
              <a:t>dzez</a:t>
            </a:r>
          </a:p>
        </p:txBody>
      </p:sp>
      <p:sp>
        <p:nvSpPr>
          <p:cNvPr id="5" name="Espace réservé du numéro de diapositive 4">
            <a:extLst>
              <a:ext uri="{FF2B5EF4-FFF2-40B4-BE49-F238E27FC236}">
                <a16:creationId xmlns:a16="http://schemas.microsoft.com/office/drawing/2014/main" id="{A8873EC1-BEE0-4EF7-BDDC-16CBDEBFCD4E}"/>
              </a:ext>
            </a:extLst>
          </p:cNvPr>
          <p:cNvSpPr>
            <a:spLocks noGrp="1"/>
          </p:cNvSpPr>
          <p:nvPr>
            <p:ph type="sldNum" sz="quarter" idx="3"/>
          </p:nvPr>
        </p:nvSpPr>
        <p:spPr>
          <a:xfrm>
            <a:off x="3884463" y="9379542"/>
            <a:ext cx="2972004" cy="494709"/>
          </a:xfrm>
          <a:prstGeom prst="rect">
            <a:avLst/>
          </a:prstGeom>
        </p:spPr>
        <p:txBody>
          <a:bodyPr vert="horz" lIns="88642" tIns="44321" rIns="88642" bIns="44321" rtlCol="0" anchor="b"/>
          <a:lstStyle>
            <a:lvl1pPr algn="r">
              <a:defRPr sz="1200"/>
            </a:lvl1pPr>
          </a:lstStyle>
          <a:p>
            <a:fld id="{CF60B88B-6038-471B-B0E4-3C9C2F28490E}" type="slidenum">
              <a:rPr lang="fr-FR" smtClean="0"/>
              <a:t>‹N°›</a:t>
            </a:fld>
            <a:endParaRPr lang="fr-FR"/>
          </a:p>
        </p:txBody>
      </p:sp>
    </p:spTree>
    <p:extLst>
      <p:ext uri="{BB962C8B-B14F-4D97-AF65-F5344CB8AC3E}">
        <p14:creationId xmlns:p14="http://schemas.microsoft.com/office/powerpoint/2010/main" val="394427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5428"/>
          </a:xfrm>
          <a:prstGeom prst="rect">
            <a:avLst/>
          </a:prstGeom>
        </p:spPr>
        <p:txBody>
          <a:bodyPr vert="horz" lIns="96017" tIns="48009" rIns="96017" bIns="48009" rtlCol="0"/>
          <a:lstStyle>
            <a:lvl1pPr algn="l">
              <a:defRPr sz="1300"/>
            </a:lvl1pPr>
          </a:lstStyle>
          <a:p>
            <a:endParaRPr lang="fr-FR"/>
          </a:p>
        </p:txBody>
      </p:sp>
      <p:sp>
        <p:nvSpPr>
          <p:cNvPr id="3" name="Espace réservé de la date 2"/>
          <p:cNvSpPr>
            <a:spLocks noGrp="1"/>
          </p:cNvSpPr>
          <p:nvPr>
            <p:ph type="dt" idx="1"/>
          </p:nvPr>
        </p:nvSpPr>
        <p:spPr>
          <a:xfrm>
            <a:off x="3884613" y="0"/>
            <a:ext cx="2971800" cy="495428"/>
          </a:xfrm>
          <a:prstGeom prst="rect">
            <a:avLst/>
          </a:prstGeom>
        </p:spPr>
        <p:txBody>
          <a:bodyPr vert="horz" lIns="96017" tIns="48009" rIns="96017" bIns="48009" rtlCol="0"/>
          <a:lstStyle>
            <a:lvl1pPr algn="r">
              <a:defRPr sz="1300"/>
            </a:lvl1pPr>
          </a:lstStyle>
          <a:p>
            <a:fld id="{F28FB18E-527A-4C3F-ADF3-6288B14D46C8}" type="datetimeFigureOut">
              <a:rPr lang="fr-FR" smtClean="0"/>
              <a:t>14/01/2022</a:t>
            </a:fld>
            <a:endParaRPr lang="fr-FR"/>
          </a:p>
        </p:txBody>
      </p:sp>
      <p:sp>
        <p:nvSpPr>
          <p:cNvPr id="4" name="Espace réservé de l'image des diapositives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6017" tIns="48009" rIns="96017" bIns="48009" rtlCol="0" anchor="ctr"/>
          <a:lstStyle/>
          <a:p>
            <a:endParaRPr lang="fr-FR"/>
          </a:p>
        </p:txBody>
      </p:sp>
      <p:sp>
        <p:nvSpPr>
          <p:cNvPr id="5" name="Espace réservé des commentaires 4"/>
          <p:cNvSpPr>
            <a:spLocks noGrp="1"/>
          </p:cNvSpPr>
          <p:nvPr>
            <p:ph type="body" sz="quarter" idx="3"/>
          </p:nvPr>
        </p:nvSpPr>
        <p:spPr>
          <a:xfrm>
            <a:off x="685800" y="4751983"/>
            <a:ext cx="5486400" cy="3887986"/>
          </a:xfrm>
          <a:prstGeom prst="rect">
            <a:avLst/>
          </a:prstGeom>
        </p:spPr>
        <p:txBody>
          <a:bodyPr vert="horz" lIns="96017" tIns="48009" rIns="96017" bIns="4800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8826"/>
            <a:ext cx="2971800" cy="495427"/>
          </a:xfrm>
          <a:prstGeom prst="rect">
            <a:avLst/>
          </a:prstGeom>
        </p:spPr>
        <p:txBody>
          <a:bodyPr vert="horz" lIns="96017" tIns="48009" rIns="96017" bIns="48009" rtlCol="0" anchor="b"/>
          <a:lstStyle>
            <a:lvl1pPr algn="l">
              <a:defRPr sz="1300"/>
            </a:lvl1pPr>
          </a:lstStyle>
          <a:p>
            <a:r>
              <a:rPr lang="fr-FR"/>
              <a:t>dzez</a:t>
            </a:r>
          </a:p>
        </p:txBody>
      </p:sp>
      <p:sp>
        <p:nvSpPr>
          <p:cNvPr id="7" name="Espace réservé du numéro de diapositive 6"/>
          <p:cNvSpPr>
            <a:spLocks noGrp="1"/>
          </p:cNvSpPr>
          <p:nvPr>
            <p:ph type="sldNum" sz="quarter" idx="5"/>
          </p:nvPr>
        </p:nvSpPr>
        <p:spPr>
          <a:xfrm>
            <a:off x="3884613" y="9378826"/>
            <a:ext cx="2971800" cy="495427"/>
          </a:xfrm>
          <a:prstGeom prst="rect">
            <a:avLst/>
          </a:prstGeom>
        </p:spPr>
        <p:txBody>
          <a:bodyPr vert="horz" lIns="96017" tIns="48009" rIns="96017" bIns="48009" rtlCol="0" anchor="b"/>
          <a:lstStyle>
            <a:lvl1pPr algn="r">
              <a:defRPr sz="1300"/>
            </a:lvl1pPr>
          </a:lstStyle>
          <a:p>
            <a:fld id="{7F7F9D8F-1617-4948-8964-1816E1FA9888}" type="slidenum">
              <a:rPr lang="fr-FR" smtClean="0"/>
              <a:t>‹N°›</a:t>
            </a:fld>
            <a:endParaRPr lang="fr-FR"/>
          </a:p>
        </p:txBody>
      </p:sp>
    </p:spTree>
    <p:extLst>
      <p:ext uri="{BB962C8B-B14F-4D97-AF65-F5344CB8AC3E}">
        <p14:creationId xmlns:p14="http://schemas.microsoft.com/office/powerpoint/2010/main" val="32256681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lexjob.fr/confiance-au-travail-fake-ou-realit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7F7F9D8F-1617-4948-8964-1816E1FA9888}" type="slidenum">
              <a:rPr lang="fr-FR" smtClean="0"/>
              <a:t>1</a:t>
            </a:fld>
            <a:endParaRPr lang="fr-FR"/>
          </a:p>
        </p:txBody>
      </p:sp>
    </p:spTree>
    <p:extLst>
      <p:ext uri="{BB962C8B-B14F-4D97-AF65-F5344CB8AC3E}">
        <p14:creationId xmlns:p14="http://schemas.microsoft.com/office/powerpoint/2010/main" val="186729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leader est reconnu comme tel par les membres de l’équipe. Le leader tient son pouvoir et sa légitimité des relations qu’il noue avec les autres membres du groupe.</a:t>
            </a:r>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17</a:t>
            </a:fld>
            <a:endParaRPr lang="fr-FR"/>
          </a:p>
        </p:txBody>
      </p:sp>
    </p:spTree>
    <p:extLst>
      <p:ext uri="{BB962C8B-B14F-4D97-AF65-F5344CB8AC3E}">
        <p14:creationId xmlns:p14="http://schemas.microsoft.com/office/powerpoint/2010/main" val="373072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32407" indent="-332407">
              <a:buFont typeface="Symbol" panose="05050102010706020507" pitchFamily="18" charset="2"/>
              <a:buChar char="Þ"/>
            </a:pPr>
            <a:r>
              <a:rPr lang="fr-FR" dirty="0"/>
              <a:t>Condition nécessaire pour que je reste le manager dont l’équipe a besoin. En contrepartie l'équipe s'engage à gérer le turn-over avec moi et de me prévenir avant les budgets d'un possible départ dans l'année</a:t>
            </a:r>
          </a:p>
        </p:txBody>
      </p:sp>
      <p:sp>
        <p:nvSpPr>
          <p:cNvPr id="4" name="Espace réservé du numéro de diapositive 3"/>
          <p:cNvSpPr>
            <a:spLocks noGrp="1"/>
          </p:cNvSpPr>
          <p:nvPr>
            <p:ph type="sldNum" sz="quarter" idx="10"/>
          </p:nvPr>
        </p:nvSpPr>
        <p:spPr/>
        <p:txBody>
          <a:bodyPr/>
          <a:lstStyle/>
          <a:p>
            <a:fld id="{477AE599-90F2-452B-BD99-F42D2FED9A2F}" type="slidenum">
              <a:rPr lang="fr-FR" smtClean="0"/>
              <a:t>20</a:t>
            </a:fld>
            <a:endParaRPr lang="fr-FR"/>
          </a:p>
        </p:txBody>
      </p:sp>
    </p:spTree>
    <p:extLst>
      <p:ext uri="{BB962C8B-B14F-4D97-AF65-F5344CB8AC3E}">
        <p14:creationId xmlns:p14="http://schemas.microsoft.com/office/powerpoint/2010/main" val="30619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000000"/>
                </a:solidFill>
                <a:effectLst/>
                <a:latin typeface="Open Sans" panose="020B0606030504020204" pitchFamily="34" charset="0"/>
              </a:rPr>
              <a:t>Management 1.0 &gt;&gt; management venant du taylorisme très hiérarchique // command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000000"/>
                </a:solidFill>
                <a:effectLst/>
                <a:latin typeface="Open Sans" panose="020B0606030504020204" pitchFamily="34" charset="0"/>
              </a:rPr>
              <a:t>Management 2.0 &gt;&gt;management plus participatif mais hiérarchie toujours présente // command and control moins présent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000000"/>
                </a:solidFill>
                <a:effectLst/>
                <a:latin typeface="Open Sans" panose="020B0606030504020204" pitchFamily="34" charset="0"/>
              </a:rPr>
              <a:t>Management 3.0 &gt;&gt; management agile // </a:t>
            </a:r>
            <a:r>
              <a:rPr lang="fr-FR" b="0" i="0" dirty="0">
                <a:solidFill>
                  <a:srgbClr val="000000"/>
                </a:solidFill>
                <a:effectLst/>
                <a:latin typeface="Open Sans" panose="020B0606030504020204" pitchFamily="34" charset="0"/>
              </a:rPr>
              <a:t>fin du command &amp; control // équilibre dans les relations entre manager et collaborateur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dirty="0">
              <a:solidFill>
                <a:srgbClr val="000000"/>
              </a:solidFill>
              <a:effectLst/>
              <a:latin typeface="Open Sans" panose="020B060603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22</a:t>
            </a:fld>
            <a:endParaRPr lang="fr-FR"/>
          </a:p>
        </p:txBody>
      </p:sp>
    </p:spTree>
    <p:extLst>
      <p:ext uri="{BB962C8B-B14F-4D97-AF65-F5344CB8AC3E}">
        <p14:creationId xmlns:p14="http://schemas.microsoft.com/office/powerpoint/2010/main" val="167001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fontAlgn="base">
              <a:buNone/>
            </a:pPr>
            <a:r>
              <a:rPr lang="en-US" sz="1100" b="1" dirty="0">
                <a:solidFill>
                  <a:schemeClr val="tx1"/>
                </a:solidFill>
                <a:latin typeface="Iowan Old Style"/>
              </a:rPr>
              <a:t>Le management 3.0</a:t>
            </a:r>
            <a:r>
              <a:rPr lang="en-US" sz="1100" dirty="0">
                <a:solidFill>
                  <a:schemeClr val="tx1"/>
                </a:solidFill>
                <a:latin typeface="Iowan Old Style"/>
              </a:rPr>
              <a:t>​</a:t>
            </a:r>
            <a:endParaRPr lang="en-US" sz="1100" dirty="0">
              <a:solidFill>
                <a:schemeClr val="tx1"/>
              </a:solidFill>
              <a:latin typeface="Arial" panose="020B0604020202020204" pitchFamily="34" charset="0"/>
            </a:endParaRPr>
          </a:p>
          <a:p>
            <a:pPr fontAlgn="base">
              <a:buFont typeface="+mj-lt"/>
              <a:buAutoNum type="arabicPeriod"/>
            </a:pPr>
            <a:r>
              <a:rPr lang="en-US" sz="1200" dirty="0">
                <a:solidFill>
                  <a:srgbClr val="5C5C5C"/>
                </a:solidFill>
                <a:latin typeface="Iowan Old Style"/>
              </a:rPr>
              <a:t>La motivation et </a:t>
            </a:r>
            <a:r>
              <a:rPr lang="en-US" sz="1200" dirty="0" err="1">
                <a:solidFill>
                  <a:srgbClr val="5C5C5C"/>
                </a:solidFill>
                <a:latin typeface="Iowan Old Style"/>
              </a:rPr>
              <a:t>l’engagement</a:t>
            </a:r>
            <a:r>
              <a:rPr lang="en-US" sz="1200" dirty="0">
                <a:solidFill>
                  <a:srgbClr val="5C5C5C"/>
                </a:solidFill>
                <a:latin typeface="Iowan Old Style"/>
              </a:rPr>
              <a:t>​</a:t>
            </a:r>
            <a:endParaRPr lang="en-US" sz="1200" dirty="0">
              <a:solidFill>
                <a:srgbClr val="5C5C5C"/>
              </a:solidFill>
              <a:latin typeface="Arial" panose="020B0604020202020204" pitchFamily="34" charset="0"/>
            </a:endParaRPr>
          </a:p>
          <a:p>
            <a:pPr fontAlgn="base">
              <a:buFont typeface="+mj-lt"/>
              <a:buAutoNum type="arabicPeriod"/>
            </a:pPr>
            <a:r>
              <a:rPr lang="en-US" sz="1200" dirty="0">
                <a:solidFill>
                  <a:srgbClr val="5C5C5C"/>
                </a:solidFill>
                <a:latin typeface="Iowan Old Style"/>
              </a:rPr>
              <a:t>La </a:t>
            </a:r>
            <a:r>
              <a:rPr lang="en-US" sz="1200" dirty="0" err="1">
                <a:solidFill>
                  <a:srgbClr val="5C5C5C"/>
                </a:solidFill>
                <a:latin typeface="Iowan Old Style"/>
              </a:rPr>
              <a:t>délégation</a:t>
            </a:r>
            <a:r>
              <a:rPr lang="en-US" sz="1200" dirty="0">
                <a:solidFill>
                  <a:srgbClr val="5C5C5C"/>
                </a:solidFill>
                <a:latin typeface="Iowan Old Style"/>
              </a:rPr>
              <a:t> et </a:t>
            </a:r>
            <a:r>
              <a:rPr lang="en-US" sz="1200" dirty="0" err="1">
                <a:solidFill>
                  <a:srgbClr val="5C5C5C"/>
                </a:solidFill>
                <a:latin typeface="Iowan Old Style"/>
              </a:rPr>
              <a:t>l’auto-organisation</a:t>
            </a:r>
            <a:r>
              <a:rPr lang="en-US" sz="1200" dirty="0">
                <a:solidFill>
                  <a:srgbClr val="5C5C5C"/>
                </a:solidFill>
                <a:latin typeface="Iowan Old Style"/>
              </a:rPr>
              <a:t>​</a:t>
            </a:r>
            <a:endParaRPr lang="en-US" sz="1200" dirty="0">
              <a:solidFill>
                <a:srgbClr val="5C5C5C"/>
              </a:solidFill>
              <a:latin typeface="Arial" panose="020B0604020202020204" pitchFamily="34" charset="0"/>
            </a:endParaRPr>
          </a:p>
          <a:p>
            <a:pPr fontAlgn="base">
              <a:buFont typeface="+mj-lt"/>
              <a:buAutoNum type="arabicPeriod"/>
            </a:pPr>
            <a:r>
              <a:rPr lang="en-US" sz="1200" dirty="0" err="1">
                <a:solidFill>
                  <a:srgbClr val="5C5C5C"/>
                </a:solidFill>
                <a:latin typeface="Iowan Old Style"/>
              </a:rPr>
              <a:t>L’alignement</a:t>
            </a:r>
            <a:r>
              <a:rPr lang="en-US" sz="1200" dirty="0">
                <a:solidFill>
                  <a:srgbClr val="5C5C5C"/>
                </a:solidFill>
                <a:latin typeface="Iowan Old Style"/>
              </a:rPr>
              <a:t> des </a:t>
            </a:r>
            <a:r>
              <a:rPr lang="en-US" sz="1200" dirty="0" err="1">
                <a:solidFill>
                  <a:srgbClr val="5C5C5C"/>
                </a:solidFill>
                <a:latin typeface="Iowan Old Style"/>
              </a:rPr>
              <a:t>contraintes</a:t>
            </a:r>
            <a:r>
              <a:rPr lang="en-US" sz="1200" dirty="0">
                <a:solidFill>
                  <a:srgbClr val="5C5C5C"/>
                </a:solidFill>
                <a:latin typeface="Iowan Old Style"/>
              </a:rPr>
              <a:t> : </a:t>
            </a:r>
            <a:r>
              <a:rPr lang="en-US" sz="1200" dirty="0" err="1">
                <a:solidFill>
                  <a:srgbClr val="5C5C5C"/>
                </a:solidFill>
                <a:latin typeface="Iowan Old Style"/>
              </a:rPr>
              <a:t>valeurs</a:t>
            </a:r>
            <a:r>
              <a:rPr lang="en-US" sz="1200" dirty="0">
                <a:solidFill>
                  <a:srgbClr val="5C5C5C"/>
                </a:solidFill>
                <a:latin typeface="Iowan Old Style"/>
              </a:rPr>
              <a:t> et culture​</a:t>
            </a:r>
            <a:endParaRPr lang="en-US" sz="1200" dirty="0">
              <a:solidFill>
                <a:srgbClr val="5C5C5C"/>
              </a:solidFill>
              <a:latin typeface="Arial" panose="020B0604020202020204" pitchFamily="34" charset="0"/>
            </a:endParaRPr>
          </a:p>
          <a:p>
            <a:pPr fontAlgn="base">
              <a:buFont typeface="+mj-lt"/>
              <a:buAutoNum type="arabicPeriod"/>
            </a:pPr>
            <a:r>
              <a:rPr lang="en-US" sz="1200" dirty="0">
                <a:solidFill>
                  <a:srgbClr val="5C5C5C"/>
                </a:solidFill>
                <a:latin typeface="Iowan Old Style"/>
              </a:rPr>
              <a:t>Le </a:t>
            </a:r>
            <a:r>
              <a:rPr lang="en-US" sz="1200" dirty="0" err="1">
                <a:solidFill>
                  <a:srgbClr val="5C5C5C"/>
                </a:solidFill>
                <a:latin typeface="Iowan Old Style"/>
              </a:rPr>
              <a:t>développement</a:t>
            </a:r>
            <a:r>
              <a:rPr lang="en-US" sz="1200" dirty="0">
                <a:solidFill>
                  <a:srgbClr val="5C5C5C"/>
                </a:solidFill>
                <a:latin typeface="Iowan Old Style"/>
              </a:rPr>
              <a:t> des </a:t>
            </a:r>
            <a:r>
              <a:rPr lang="en-US" sz="1200" dirty="0" err="1">
                <a:solidFill>
                  <a:srgbClr val="5C5C5C"/>
                </a:solidFill>
                <a:latin typeface="Iowan Old Style"/>
              </a:rPr>
              <a:t>compétences</a:t>
            </a:r>
            <a:r>
              <a:rPr lang="en-US" sz="1200" dirty="0">
                <a:solidFill>
                  <a:srgbClr val="5C5C5C"/>
                </a:solidFill>
                <a:latin typeface="Iowan Old Style"/>
              </a:rPr>
              <a:t>​</a:t>
            </a:r>
            <a:endParaRPr lang="en-US" sz="1200" dirty="0">
              <a:solidFill>
                <a:srgbClr val="5C5C5C"/>
              </a:solidFill>
              <a:latin typeface="Arial" panose="020B0604020202020204" pitchFamily="34" charset="0"/>
            </a:endParaRPr>
          </a:p>
          <a:p>
            <a:pPr fontAlgn="base">
              <a:buFont typeface="+mj-lt"/>
              <a:buAutoNum type="arabicPeriod"/>
            </a:pPr>
            <a:r>
              <a:rPr lang="en-US" sz="1200" dirty="0">
                <a:solidFill>
                  <a:srgbClr val="5C5C5C"/>
                </a:solidFill>
                <a:latin typeface="Iowan Old Style"/>
              </a:rPr>
              <a:t>Communication et feedback // organization et </a:t>
            </a:r>
            <a:r>
              <a:rPr lang="en-US" sz="1200" dirty="0" err="1">
                <a:solidFill>
                  <a:srgbClr val="5C5C5C"/>
                </a:solidFill>
                <a:latin typeface="Iowan Old Style"/>
              </a:rPr>
              <a:t>équipe</a:t>
            </a:r>
            <a:r>
              <a:rPr lang="en-US" sz="1200" dirty="0">
                <a:solidFill>
                  <a:srgbClr val="5C5C5C"/>
                </a:solidFill>
                <a:latin typeface="Iowan Old Style"/>
              </a:rPr>
              <a:t> // place de la </a:t>
            </a:r>
            <a:r>
              <a:rPr lang="en-US" sz="1200" dirty="0" err="1">
                <a:solidFill>
                  <a:srgbClr val="5C5C5C"/>
                </a:solidFill>
                <a:latin typeface="Iowan Old Style"/>
              </a:rPr>
              <a:t>hérarchie</a:t>
            </a:r>
            <a:r>
              <a:rPr lang="en-US" sz="1200" dirty="0">
                <a:solidFill>
                  <a:srgbClr val="5C5C5C"/>
                </a:solidFill>
                <a:latin typeface="Iowan Old Style"/>
              </a:rPr>
              <a:t>​</a:t>
            </a:r>
            <a:endParaRPr lang="en-US" sz="1200" dirty="0">
              <a:solidFill>
                <a:srgbClr val="5C5C5C"/>
              </a:solidFill>
              <a:latin typeface="Arial" panose="020B0604020202020204" pitchFamily="34" charset="0"/>
            </a:endParaRPr>
          </a:p>
          <a:p>
            <a:pPr fontAlgn="base">
              <a:buFont typeface="+mj-lt"/>
              <a:buAutoNum type="arabicPeriod"/>
            </a:pPr>
            <a:r>
              <a:rPr lang="en-US" sz="1200" dirty="0" err="1">
                <a:solidFill>
                  <a:srgbClr val="5C5C5C"/>
                </a:solidFill>
                <a:latin typeface="Iowan Old Style"/>
              </a:rPr>
              <a:t>Conduire</a:t>
            </a:r>
            <a:r>
              <a:rPr lang="en-US" sz="1200" dirty="0">
                <a:solidFill>
                  <a:srgbClr val="5C5C5C"/>
                </a:solidFill>
                <a:latin typeface="Iowan Old Style"/>
              </a:rPr>
              <a:t> le </a:t>
            </a:r>
            <a:r>
              <a:rPr lang="en-US" sz="1200" dirty="0" err="1">
                <a:solidFill>
                  <a:srgbClr val="5C5C5C"/>
                </a:solidFill>
                <a:latin typeface="Iowan Old Style"/>
              </a:rPr>
              <a:t>changement</a:t>
            </a:r>
            <a:r>
              <a:rPr lang="en-US" sz="1200" dirty="0">
                <a:solidFill>
                  <a:srgbClr val="5C5C5C"/>
                </a:solidFill>
                <a:latin typeface="Iowan Old Style"/>
              </a:rPr>
              <a:t> // amelioration continue</a:t>
            </a:r>
            <a:endParaRPr lang="en-US" sz="1200" dirty="0">
              <a:solidFill>
                <a:srgbClr val="5C5C5C"/>
              </a:solidFill>
              <a:latin typeface="Arial" panose="020B0604020202020204" pitchFamily="34" charset="0"/>
            </a:endParaRPr>
          </a:p>
          <a:p>
            <a:endParaRPr lang="fr-FR" dirty="0"/>
          </a:p>
        </p:txBody>
      </p:sp>
    </p:spTree>
    <p:extLst>
      <p:ext uri="{BB962C8B-B14F-4D97-AF65-F5344CB8AC3E}">
        <p14:creationId xmlns:p14="http://schemas.microsoft.com/office/powerpoint/2010/main" val="3550488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Selon la situation et les employés en face il peut être nécessaire d’adapter son style de leadership.</a:t>
            </a:r>
          </a:p>
          <a:p>
            <a:r>
              <a:rPr lang="fr-FR" dirty="0"/>
              <a:t>Par exemple en situation de crise et d’urgence le leader va être très directif,</a:t>
            </a:r>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24</a:t>
            </a:fld>
            <a:endParaRPr lang="fr-FR"/>
          </a:p>
        </p:txBody>
      </p:sp>
    </p:spTree>
    <p:extLst>
      <p:ext uri="{BB962C8B-B14F-4D97-AF65-F5344CB8AC3E}">
        <p14:creationId xmlns:p14="http://schemas.microsoft.com/office/powerpoint/2010/main" val="374241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6419">
              <a:defRPr/>
            </a:pPr>
            <a:r>
              <a:rPr lang="fr-FR" dirty="0"/>
              <a:t>Le modèle actuel est à bout de souffle. Alors qu’ils sont essentiels pour le succès de l’entreprise, les managers ne savent plus aujourd’hui ce que l’on attend d’eux et ont l’impression d’être à la croisée de toutes les contraintes. Les managers avouent méconnaître, voire ne pas connaître la plupart des innovations managériales concrètes.</a:t>
            </a:r>
          </a:p>
          <a:p>
            <a:endParaRPr lang="fr-FR" dirty="0"/>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6</a:t>
            </a:fld>
            <a:endParaRPr lang="fr-FR"/>
          </a:p>
        </p:txBody>
      </p:sp>
    </p:spTree>
    <p:extLst>
      <p:ext uri="{BB962C8B-B14F-4D97-AF65-F5344CB8AC3E}">
        <p14:creationId xmlns:p14="http://schemas.microsoft.com/office/powerpoint/2010/main" val="42980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6419">
              <a:defRPr/>
            </a:pPr>
            <a:r>
              <a:rPr lang="fr-FR" dirty="0"/>
              <a:t>Le modèle actuel est à bout de souffle. Alors qu’ils sont essentiels pour le succès de l’entreprise, les managers ne savent plus aujourd’hui ce que l’on attend d’eux et ont l’impression d’être à la croisée de toutes les contraintes. Les managers avouent méconnaître, voire ne pas connaître la plupart des innovations managériales concrètes.</a:t>
            </a:r>
          </a:p>
          <a:p>
            <a:endParaRPr lang="fr-FR" dirty="0"/>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7</a:t>
            </a:fld>
            <a:endParaRPr lang="fr-FR"/>
          </a:p>
        </p:txBody>
      </p:sp>
    </p:spTree>
    <p:extLst>
      <p:ext uri="{BB962C8B-B14F-4D97-AF65-F5344CB8AC3E}">
        <p14:creationId xmlns:p14="http://schemas.microsoft.com/office/powerpoint/2010/main" val="311532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Engagés : travaillent avec enthousiasme, profondément connectés à leur entreprise, moteurs en matière d’innovation et font progresser l’organisation</a:t>
            </a:r>
          </a:p>
          <a:p>
            <a:r>
              <a:rPr lang="fr-FR" dirty="0"/>
              <a:t>Désengagés: présents mais subissent passivement leur journée, se contentant d’employer leur temps, sans investir ni énergie ni passion</a:t>
            </a:r>
          </a:p>
          <a:p>
            <a:r>
              <a:rPr lang="fr-FR" dirty="0"/>
              <a:t>Activement désengagés : pas seulement insatisfaits mais s’emploient à manifester activement cette insatisfaction, ce qui impacte profondément le fonctionnement de l’entreprise</a:t>
            </a:r>
          </a:p>
          <a:p>
            <a:endParaRPr lang="fr-FR" dirty="0"/>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8</a:t>
            </a:fld>
            <a:endParaRPr lang="fr-FR"/>
          </a:p>
        </p:txBody>
      </p:sp>
    </p:spTree>
    <p:extLst>
      <p:ext uri="{BB962C8B-B14F-4D97-AF65-F5344CB8AC3E}">
        <p14:creationId xmlns:p14="http://schemas.microsoft.com/office/powerpoint/2010/main" val="184437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Engagés : travaillent avec enthousiasme, profondément connectés à leur entreprise, moteurs en matière d’innovation et font progresser l’organisation</a:t>
            </a:r>
          </a:p>
          <a:p>
            <a:r>
              <a:rPr lang="fr-FR" dirty="0"/>
              <a:t>Désengagés: présents mais subissent passivement leur journée, se contentant d’employer leur temps, sans investir ni énergie ni passion</a:t>
            </a:r>
          </a:p>
          <a:p>
            <a:r>
              <a:rPr lang="fr-FR" dirty="0"/>
              <a:t>Activement désengagés : pas seulement insatisfaits mais s’emploient à manifester activement cette insatisfaction, ce qui impacte profondément le fonctionnement de l’entreprise</a:t>
            </a:r>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9</a:t>
            </a:fld>
            <a:endParaRPr lang="fr-FR"/>
          </a:p>
        </p:txBody>
      </p:sp>
    </p:spTree>
    <p:extLst>
      <p:ext uri="{BB962C8B-B14F-4D97-AF65-F5344CB8AC3E}">
        <p14:creationId xmlns:p14="http://schemas.microsoft.com/office/powerpoint/2010/main" val="149110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principe fondamental de ce mode d'organisation [</a:t>
            </a:r>
            <a:r>
              <a:rPr lang="fr-FR" dirty="0" err="1"/>
              <a:t>Halocratie</a:t>
            </a:r>
            <a:r>
              <a:rPr lang="fr-FR" dirty="0"/>
              <a:t> et  entreprise dite « libérée » ] consiste essentiellement à supprimer les échelons de management intermédiaires et fonctionnels pour accroître  l'autonomie des opérationnels, et donc mieux les responsabiliser. Holocratie définit plutôt un mode organisationnel alors que l’entreprise libérée s’attache à une philosophie et des valeurs</a:t>
            </a:r>
          </a:p>
          <a:p>
            <a:endParaRPr lang="fr-FR" dirty="0"/>
          </a:p>
        </p:txBody>
      </p:sp>
      <p:sp>
        <p:nvSpPr>
          <p:cNvPr id="4" name="Espace réservé du numéro de diapositive 3"/>
          <p:cNvSpPr>
            <a:spLocks noGrp="1"/>
          </p:cNvSpPr>
          <p:nvPr>
            <p:ph type="sldNum" sz="quarter" idx="5"/>
          </p:nvPr>
        </p:nvSpPr>
        <p:spPr/>
        <p:txBody>
          <a:bodyPr/>
          <a:lstStyle/>
          <a:p>
            <a:fld id="{BBE80E86-E392-4B93-95E6-841B55CA8499}" type="slidenum">
              <a:rPr lang="fr-FR" smtClean="0"/>
              <a:t>10</a:t>
            </a:fld>
            <a:endParaRPr lang="fr-FR"/>
          </a:p>
        </p:txBody>
      </p:sp>
    </p:spTree>
    <p:extLst>
      <p:ext uri="{BB962C8B-B14F-4D97-AF65-F5344CB8AC3E}">
        <p14:creationId xmlns:p14="http://schemas.microsoft.com/office/powerpoint/2010/main" val="289180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6419">
              <a:defRPr/>
            </a:pPr>
            <a:r>
              <a:rPr lang="fr-FR" dirty="0"/>
              <a:t>Le modèle actuel est à bout de souffle. Alors qu’ils sont essentiels pour le succès de l’entreprise, les managers ne savent plus aujourd’hui ce que l’on attend d’eux et ont l’impression d’être à la croisée de toutes les contraintes. Les managers avouent méconnaître, voire ne pas connaître la plupart des innovations managériales concrètes.</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F9D8F-1617-4948-8964-1816E1FA9888}"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FR" sz="1050" dirty="0">
                <a:solidFill>
                  <a:schemeClr val="tx1">
                    <a:lumMod val="50000"/>
                  </a:schemeClr>
                </a:solidFill>
              </a:rPr>
              <a:t>Humain au centre des enjeux de l’entreprise, valeurs de bienveillance, confiance collectif et collaboration</a:t>
            </a:r>
          </a:p>
          <a:p>
            <a:pPr marL="285750" indent="-285750">
              <a:buFont typeface="Arial" panose="020B0604020202020204" pitchFamily="34" charset="0"/>
              <a:buChar char="•"/>
            </a:pPr>
            <a:r>
              <a:rPr lang="fr-FR" sz="1050" dirty="0">
                <a:solidFill>
                  <a:schemeClr val="tx1">
                    <a:lumMod val="50000"/>
                  </a:schemeClr>
                </a:solidFill>
              </a:rPr>
              <a:t>Liberté de s’organiser, de proposer, de décider, les collaborateurs au cœur du dispositif</a:t>
            </a:r>
          </a:p>
          <a:p>
            <a:pPr marL="285750" indent="-285750">
              <a:buFont typeface="Arial" panose="020B0604020202020204" pitchFamily="34" charset="0"/>
              <a:buChar char="•"/>
            </a:pPr>
            <a:r>
              <a:rPr lang="fr-FR" sz="1050" dirty="0">
                <a:solidFill>
                  <a:schemeClr val="tx1">
                    <a:lumMod val="50000"/>
                  </a:schemeClr>
                </a:solidFill>
              </a:rPr>
              <a:t>Nouveaux rôles pour les managers: plus de titres mais: animateurs de communauté, </a:t>
            </a:r>
            <a:r>
              <a:rPr lang="fr-FR" sz="1050" dirty="0" err="1">
                <a:solidFill>
                  <a:schemeClr val="tx1">
                    <a:lumMod val="50000"/>
                  </a:schemeClr>
                </a:solidFill>
              </a:rPr>
              <a:t>coachs</a:t>
            </a:r>
            <a:r>
              <a:rPr lang="fr-FR" sz="1050" dirty="0">
                <a:solidFill>
                  <a:schemeClr val="tx1">
                    <a:lumMod val="50000"/>
                  </a:schemeClr>
                </a:solidFill>
              </a:rPr>
              <a:t>, experts</a:t>
            </a:r>
          </a:p>
          <a:p>
            <a:pPr marL="285750" indent="-285750">
              <a:buFont typeface="Arial" panose="020B0604020202020204" pitchFamily="34" charset="0"/>
              <a:buChar char="•"/>
            </a:pPr>
            <a:r>
              <a:rPr lang="fr-FR" sz="1050" dirty="0">
                <a:solidFill>
                  <a:schemeClr val="tx1">
                    <a:lumMod val="50000"/>
                  </a:schemeClr>
                </a:solidFill>
              </a:rPr>
              <a:t>Mise en place d’une approche d’intelligence collective pour tout ce qui touche à l’organisation, les offres, les décisions</a:t>
            </a:r>
          </a:p>
          <a:p>
            <a:pPr marL="285750" indent="-285750">
              <a:buFont typeface="Arial" panose="020B0604020202020204" pitchFamily="34" charset="0"/>
              <a:buChar char="•"/>
            </a:pPr>
            <a:r>
              <a:rPr lang="fr-FR" sz="1050" dirty="0">
                <a:solidFill>
                  <a:schemeClr val="tx1">
                    <a:lumMod val="50000"/>
                  </a:schemeClr>
                </a:solidFill>
              </a:rPr>
              <a:t>Communautés de pratiques</a:t>
            </a:r>
          </a:p>
          <a:p>
            <a:pPr marL="285750" indent="-285750">
              <a:buFont typeface="Arial" panose="020B0604020202020204" pitchFamily="34" charset="0"/>
              <a:buChar char="•"/>
            </a:pPr>
            <a:r>
              <a:rPr lang="fr-FR" sz="1050" dirty="0">
                <a:solidFill>
                  <a:schemeClr val="tx1">
                    <a:lumMod val="50000"/>
                  </a:schemeClr>
                </a:solidFill>
              </a:rPr>
              <a:t>Forte implication et sentiment d’appartenance à l’entreprise</a:t>
            </a:r>
          </a:p>
          <a:p>
            <a:pPr marL="285750" indent="-285750">
              <a:buFont typeface="Arial" panose="020B0604020202020204" pitchFamily="34" charset="0"/>
              <a:buChar char="•"/>
            </a:pPr>
            <a:r>
              <a:rPr lang="fr-FR" sz="1050" dirty="0">
                <a:solidFill>
                  <a:schemeClr val="tx1">
                    <a:lumMod val="50000"/>
                  </a:schemeClr>
                </a:solidFill>
              </a:rPr>
              <a:t>Approche d’innovation: Design </a:t>
            </a:r>
            <a:r>
              <a:rPr lang="fr-FR" sz="1050" dirty="0" err="1">
                <a:solidFill>
                  <a:schemeClr val="tx1">
                    <a:lumMod val="50000"/>
                  </a:schemeClr>
                </a:solidFill>
              </a:rPr>
              <a:t>thinking</a:t>
            </a:r>
            <a:r>
              <a:rPr lang="fr-FR" sz="1050" dirty="0">
                <a:solidFill>
                  <a:schemeClr val="tx1">
                    <a:lumMod val="50000"/>
                  </a:schemeClr>
                </a:solidFill>
              </a:rPr>
              <a:t>/</a:t>
            </a:r>
            <a:r>
              <a:rPr lang="fr-FR" sz="1050" dirty="0" err="1">
                <a:solidFill>
                  <a:schemeClr val="tx1">
                    <a:lumMod val="50000"/>
                  </a:schemeClr>
                </a:solidFill>
              </a:rPr>
              <a:t>intrapreunariat</a:t>
            </a:r>
            <a:r>
              <a:rPr lang="fr-FR" sz="1050" dirty="0">
                <a:solidFill>
                  <a:schemeClr val="tx1">
                    <a:lumMod val="50000"/>
                  </a:schemeClr>
                </a:solidFill>
              </a:rPr>
              <a:t> , sens de l’initiative encouragés</a:t>
            </a:r>
          </a:p>
          <a:p>
            <a:pPr marL="285750" indent="-285750">
              <a:buFont typeface="Arial" panose="020B0604020202020204" pitchFamily="34" charset="0"/>
              <a:buChar char="•"/>
            </a:pPr>
            <a:r>
              <a:rPr lang="fr-FR" sz="1050" dirty="0">
                <a:solidFill>
                  <a:schemeClr val="tx1">
                    <a:lumMod val="50000"/>
                  </a:schemeClr>
                </a:solidFill>
              </a:rPr>
              <a:t>Droit à l’erreur et à l’expérimentation</a:t>
            </a:r>
          </a:p>
          <a:p>
            <a:pPr marL="285750" indent="-285750">
              <a:buFont typeface="Arial" panose="020B0604020202020204" pitchFamily="34" charset="0"/>
              <a:buChar char="•"/>
            </a:pPr>
            <a:r>
              <a:rPr lang="fr-FR" sz="1050" dirty="0">
                <a:solidFill>
                  <a:schemeClr val="tx1">
                    <a:lumMod val="50000"/>
                  </a:schemeClr>
                </a:solidFill>
              </a:rPr>
              <a:t>Implication dans ce qui intéresse</a:t>
            </a:r>
          </a:p>
          <a:p>
            <a:pPr marL="285750" indent="-285750">
              <a:buFont typeface="Arial" panose="020B0604020202020204" pitchFamily="34" charset="0"/>
              <a:buChar char="•"/>
            </a:pPr>
            <a:r>
              <a:rPr lang="fr-FR" sz="1050" dirty="0">
                <a:solidFill>
                  <a:schemeClr val="tx1">
                    <a:lumMod val="50000"/>
                  </a:schemeClr>
                </a:solidFill>
              </a:rPr>
              <a:t>Plutôt une bonne performance</a:t>
            </a:r>
          </a:p>
          <a:p>
            <a:pPr marL="285750" indent="-285750">
              <a:buFont typeface="Arial" panose="020B0604020202020204" pitchFamily="34" charset="0"/>
              <a:buChar char="•"/>
            </a:pPr>
            <a:r>
              <a:rPr lang="fr-FR" sz="1050" dirty="0">
                <a:solidFill>
                  <a:schemeClr val="tx1">
                    <a:lumMod val="50000"/>
                  </a:schemeClr>
                </a:solidFill>
              </a:rPr>
              <a:t>Rémunération se fait selon rayonnement–expertise  basée sur performance collective</a:t>
            </a:r>
          </a:p>
          <a:p>
            <a:pPr marL="285750" indent="-285750">
              <a:buFont typeface="Arial" panose="020B0604020202020204" pitchFamily="34" charset="0"/>
              <a:buChar char="•"/>
            </a:pPr>
            <a:endParaRPr lang="fr-FR" sz="1050" dirty="0">
              <a:solidFill>
                <a:schemeClr val="tx1">
                  <a:lumMod val="50000"/>
                </a:schemeClr>
              </a:solidFill>
            </a:endParaRPr>
          </a:p>
          <a:p>
            <a:pPr marL="285750" indent="-285750">
              <a:buFont typeface="Arial" panose="020B0604020202020204" pitchFamily="34" charset="0"/>
              <a:buChar char="•"/>
            </a:pPr>
            <a:r>
              <a:rPr lang="fr-FR" sz="1050" dirty="0">
                <a:solidFill>
                  <a:schemeClr val="tx1">
                    <a:lumMod val="50000"/>
                  </a:schemeClr>
                </a:solidFill>
              </a:rPr>
              <a:t>La pression du Collectif – se conformer à la volonté d’une majorité (forme de dictature)</a:t>
            </a:r>
          </a:p>
          <a:p>
            <a:pPr marL="285750" indent="-285750">
              <a:buFont typeface="Arial" panose="020B0604020202020204" pitchFamily="34" charset="0"/>
              <a:buChar char="•"/>
            </a:pPr>
            <a:r>
              <a:rPr lang="fr-FR" sz="1050" dirty="0">
                <a:solidFill>
                  <a:schemeClr val="tx1">
                    <a:lumMod val="50000"/>
                  </a:schemeClr>
                </a:solidFill>
              </a:rPr>
              <a:t>Recruter que des profils semblables</a:t>
            </a:r>
          </a:p>
          <a:p>
            <a:pPr marL="285750" indent="-285750">
              <a:buFont typeface="Arial" panose="020B0604020202020204" pitchFamily="34" charset="0"/>
              <a:buChar char="•"/>
            </a:pPr>
            <a:r>
              <a:rPr lang="fr-FR" sz="1050" dirty="0">
                <a:solidFill>
                  <a:schemeClr val="tx1">
                    <a:lumMod val="50000"/>
                  </a:schemeClr>
                </a:solidFill>
              </a:rPr>
              <a:t>La surcharge de travail –équilibre vie perso/vie pro – « marié(e) » à l’entreprise</a:t>
            </a:r>
          </a:p>
          <a:p>
            <a:pPr marL="285750" indent="-285750">
              <a:buFont typeface="Arial" panose="020B0604020202020204" pitchFamily="34" charset="0"/>
              <a:buChar char="•"/>
            </a:pPr>
            <a:r>
              <a:rPr lang="fr-FR" sz="1050" dirty="0">
                <a:solidFill>
                  <a:schemeClr val="tx1">
                    <a:lumMod val="50000"/>
                  </a:schemeClr>
                </a:solidFill>
              </a:rPr>
              <a:t>Polyvalence encouragée mais demande du temps et de l’investissement</a:t>
            </a:r>
          </a:p>
          <a:p>
            <a:pPr marL="285750" indent="-285750">
              <a:buFont typeface="Arial" panose="020B0604020202020204" pitchFamily="34" charset="0"/>
              <a:buChar char="•"/>
            </a:pPr>
            <a:r>
              <a:rPr lang="fr-FR" sz="1050" dirty="0">
                <a:solidFill>
                  <a:schemeClr val="tx1">
                    <a:lumMod val="50000"/>
                  </a:schemeClr>
                </a:solidFill>
              </a:rPr>
              <a:t>Le poids des décisions si manque de maturité et d’expérience</a:t>
            </a:r>
          </a:p>
          <a:p>
            <a:pPr marL="285750" indent="-285750">
              <a:buFont typeface="Arial" panose="020B0604020202020204" pitchFamily="34" charset="0"/>
              <a:buChar char="•"/>
            </a:pPr>
            <a:r>
              <a:rPr lang="fr-FR" sz="1050" dirty="0">
                <a:solidFill>
                  <a:schemeClr val="tx1">
                    <a:lumMod val="50000"/>
                  </a:schemeClr>
                </a:solidFill>
              </a:rPr>
              <a:t>Pas adaptée à tous les profils</a:t>
            </a:r>
          </a:p>
          <a:p>
            <a:pPr marL="285750" indent="-285750">
              <a:buFont typeface="Arial" panose="020B0604020202020204" pitchFamily="34" charset="0"/>
              <a:buChar char="•"/>
            </a:pPr>
            <a:r>
              <a:rPr lang="fr-FR" sz="1050" dirty="0">
                <a:solidFill>
                  <a:schemeClr val="tx1">
                    <a:lumMod val="50000"/>
                  </a:schemeClr>
                </a:solidFill>
              </a:rPr>
              <a:t>Pas adaptée à tous les secteurs (environnements contraints/ grandes entreprises?)</a:t>
            </a:r>
          </a:p>
          <a:p>
            <a:pPr marL="285750" indent="-285750">
              <a:buFont typeface="Arial" panose="020B0604020202020204" pitchFamily="34" charset="0"/>
              <a:buChar char="•"/>
            </a:pPr>
            <a:r>
              <a:rPr lang="fr-FR" sz="1050" dirty="0" err="1">
                <a:solidFill>
                  <a:schemeClr val="tx1">
                    <a:lumMod val="50000"/>
                  </a:schemeClr>
                </a:solidFill>
              </a:rPr>
              <a:t>Auto-régulation</a:t>
            </a:r>
            <a:r>
              <a:rPr lang="fr-FR" sz="1050" dirty="0">
                <a:solidFill>
                  <a:schemeClr val="tx1">
                    <a:lumMod val="50000"/>
                  </a:schemeClr>
                </a:solidFill>
              </a:rPr>
              <a:t> peut-être compliquée</a:t>
            </a:r>
          </a:p>
          <a:p>
            <a:pPr marL="285750" indent="-285750">
              <a:buFont typeface="Arial" panose="020B0604020202020204" pitchFamily="34" charset="0"/>
              <a:buChar char="•"/>
            </a:pPr>
            <a:r>
              <a:rPr lang="fr-FR" sz="1050" dirty="0">
                <a:solidFill>
                  <a:schemeClr val="tx1">
                    <a:lumMod val="50000"/>
                  </a:schemeClr>
                </a:solidFill>
              </a:rPr>
              <a:t>Sentiment de mal-être</a:t>
            </a:r>
          </a:p>
          <a:p>
            <a:pPr marL="285750" indent="-285750">
              <a:buFont typeface="Arial" panose="020B0604020202020204" pitchFamily="34" charset="0"/>
              <a:buChar char="•"/>
            </a:pPr>
            <a:r>
              <a:rPr lang="fr-FR" sz="1050" dirty="0">
                <a:solidFill>
                  <a:schemeClr val="tx1">
                    <a:lumMod val="50000"/>
                  </a:schemeClr>
                </a:solidFill>
              </a:rPr>
              <a:t>En cas de conflit plus personne n’ose prendre de décision ou au contraire prise de pouvoir</a:t>
            </a:r>
          </a:p>
          <a:p>
            <a:pPr marL="285750" indent="-285750">
              <a:buFont typeface="Arial" panose="020B0604020202020204" pitchFamily="34" charset="0"/>
              <a:buChar char="•"/>
            </a:pPr>
            <a:r>
              <a:rPr lang="fr-FR" sz="1050" dirty="0">
                <a:solidFill>
                  <a:schemeClr val="tx1">
                    <a:lumMod val="50000"/>
                  </a:schemeClr>
                </a:solidFill>
              </a:rPr>
              <a:t>Vision stratégique a du mal à se définir</a:t>
            </a:r>
          </a:p>
          <a:p>
            <a:pPr marL="285750" indent="-285750">
              <a:buFont typeface="Arial" panose="020B0604020202020204" pitchFamily="34" charset="0"/>
              <a:buChar char="•"/>
            </a:pPr>
            <a:endParaRPr lang="fr-FR" sz="1050" dirty="0">
              <a:solidFill>
                <a:schemeClr val="tx1">
                  <a:lumMod val="50000"/>
                </a:schemeClr>
              </a:solidFill>
            </a:endParaRPr>
          </a:p>
          <a:p>
            <a:endParaRPr lang="fr-FR" dirty="0"/>
          </a:p>
        </p:txBody>
      </p:sp>
      <p:sp>
        <p:nvSpPr>
          <p:cNvPr id="4" name="Slide Number Placeholder 3"/>
          <p:cNvSpPr>
            <a:spLocks noGrp="1"/>
          </p:cNvSpPr>
          <p:nvPr>
            <p:ph type="sldNum" sz="quarter" idx="10"/>
          </p:nvPr>
        </p:nvSpPr>
        <p:spPr/>
        <p:txBody>
          <a:bodyPr/>
          <a:lstStyle/>
          <a:p>
            <a:fld id="{BBE80E86-E392-4B93-95E6-841B55CA8499}" type="slidenum">
              <a:rPr lang="fr-FR" smtClean="0"/>
              <a:t>12</a:t>
            </a:fld>
            <a:endParaRPr lang="fr-FR"/>
          </a:p>
        </p:txBody>
      </p:sp>
    </p:spTree>
    <p:extLst>
      <p:ext uri="{BB962C8B-B14F-4D97-AF65-F5344CB8AC3E}">
        <p14:creationId xmlns:p14="http://schemas.microsoft.com/office/powerpoint/2010/main" val="218757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fontAlgn="base"/>
            <a:r>
              <a:rPr lang="fr-FR" b="1" i="0" u="none" strike="noStrike" dirty="0">
                <a:solidFill>
                  <a:srgbClr val="0042C9"/>
                </a:solidFill>
                <a:effectLst/>
                <a:latin typeface="Work Sans" pitchFamily="2" charset="0"/>
              </a:rPr>
              <a:t>L’authenticité</a:t>
            </a:r>
          </a:p>
          <a:p>
            <a:pPr algn="just" fontAlgn="base"/>
            <a:r>
              <a:rPr lang="fr-FR" b="0" i="0" u="none" strike="noStrike" dirty="0">
                <a:solidFill>
                  <a:srgbClr val="0042C9"/>
                </a:solidFill>
                <a:effectLst/>
                <a:latin typeface="Work Sans" pitchFamily="2" charset="0"/>
                <a:hlinkClick r:id="rId3"/>
              </a:rPr>
              <a:t>Renforcer la confiance</a:t>
            </a:r>
            <a:r>
              <a:rPr lang="fr-FR" b="0" i="0" dirty="0">
                <a:solidFill>
                  <a:srgbClr val="011D30"/>
                </a:solidFill>
                <a:effectLst/>
                <a:latin typeface="Work Sans" pitchFamily="2" charset="0"/>
              </a:rPr>
              <a:t> ne repose pas sur des pratiques ou des méthodes, mais sur une attitude à se dire les choses ouvertement tout en restant bienveillant et sincère.</a:t>
            </a:r>
          </a:p>
          <a:p>
            <a:pPr algn="just" fontAlgn="base"/>
            <a:r>
              <a:rPr lang="fr-FR" b="1" i="0" dirty="0">
                <a:solidFill>
                  <a:srgbClr val="011D30"/>
                </a:solidFill>
                <a:effectLst/>
                <a:latin typeface="Work Sans" pitchFamily="2" charset="0"/>
              </a:rPr>
              <a:t>Cette posture managériale permettra de libérer la parole</a:t>
            </a:r>
            <a:r>
              <a:rPr lang="fr-FR" b="0" i="0" dirty="0">
                <a:solidFill>
                  <a:srgbClr val="011D30"/>
                </a:solidFill>
                <a:effectLst/>
                <a:latin typeface="Work Sans" pitchFamily="2" charset="0"/>
              </a:rPr>
              <a:t> (avis, doutes, ressentis, etc.), sortir des jeux de pouvoir, éviter les conflits et développer la cohésion d’équipe.</a:t>
            </a:r>
          </a:p>
          <a:p>
            <a:pPr algn="just" fontAlgn="base"/>
            <a:r>
              <a:rPr lang="fr-FR" b="1" i="0" u="none" strike="noStrike" dirty="0">
                <a:solidFill>
                  <a:srgbClr val="0042C9"/>
                </a:solidFill>
                <a:effectLst/>
                <a:latin typeface="Work Sans" pitchFamily="2" charset="0"/>
              </a:rPr>
              <a:t>2. L’Humilité</a:t>
            </a:r>
          </a:p>
          <a:p>
            <a:pPr algn="just" fontAlgn="base"/>
            <a:r>
              <a:rPr lang="fr-FR" b="0" i="0" dirty="0">
                <a:solidFill>
                  <a:srgbClr val="011D30"/>
                </a:solidFill>
                <a:effectLst/>
                <a:latin typeface="Work Sans" pitchFamily="2" charset="0"/>
              </a:rPr>
              <a:t>En mettant de côté son ego, en faisant preuve de modestie, en acceptant de ne pas tout savoir et en se gardant de croire qu’il a toujours raison, </a:t>
            </a:r>
            <a:r>
              <a:rPr lang="fr-FR" b="1" i="0" dirty="0">
                <a:solidFill>
                  <a:srgbClr val="011D30"/>
                </a:solidFill>
                <a:effectLst/>
                <a:latin typeface="Work Sans" pitchFamily="2" charset="0"/>
              </a:rPr>
              <a:t>le manager deviendra alors un « coach » soutiendra l’autonomisation et la responsabilisation de ses équipes.</a:t>
            </a:r>
            <a:endParaRPr lang="fr-FR" b="0" i="0" dirty="0">
              <a:solidFill>
                <a:srgbClr val="011D30"/>
              </a:solidFill>
              <a:effectLst/>
              <a:latin typeface="Work Sans" pitchFamily="2" charset="0"/>
            </a:endParaRPr>
          </a:p>
          <a:p>
            <a:pPr algn="just" fontAlgn="base"/>
            <a:r>
              <a:rPr lang="fr-FR" b="0" i="0" dirty="0">
                <a:solidFill>
                  <a:srgbClr val="011D30"/>
                </a:solidFill>
                <a:effectLst/>
                <a:latin typeface="Work Sans" pitchFamily="2" charset="0"/>
              </a:rPr>
              <a:t>Cette posture est indispensable pour que les collaborateurs se sentent autorisés à s’exprimer, à expérimenter de nouvelles idées et à prendre des initiatives.</a:t>
            </a:r>
          </a:p>
          <a:p>
            <a:pPr algn="just" fontAlgn="base"/>
            <a:r>
              <a:rPr lang="fr-FR" b="1" i="0" u="none" strike="noStrike" dirty="0">
                <a:solidFill>
                  <a:srgbClr val="0042C9"/>
                </a:solidFill>
                <a:effectLst/>
                <a:latin typeface="Work Sans" pitchFamily="2" charset="0"/>
              </a:rPr>
              <a:t>3. L’Aventure</a:t>
            </a:r>
          </a:p>
          <a:p>
            <a:pPr algn="just" fontAlgn="base"/>
            <a:r>
              <a:rPr lang="fr-FR" b="0" i="0" dirty="0">
                <a:solidFill>
                  <a:srgbClr val="011D30"/>
                </a:solidFill>
                <a:effectLst/>
                <a:latin typeface="Work Sans" pitchFamily="2" charset="0"/>
              </a:rPr>
              <a:t>Pour développer le plaisir et l’engagement, l’entreprise et les managers doivent développer le goût de l’aventure auprès des collaborateurs.</a:t>
            </a:r>
          </a:p>
          <a:p>
            <a:pPr algn="just" fontAlgn="base"/>
            <a:r>
              <a:rPr lang="fr-FR" b="0" i="0" dirty="0">
                <a:solidFill>
                  <a:srgbClr val="011D30"/>
                </a:solidFill>
                <a:effectLst/>
                <a:latin typeface="Work Sans" pitchFamily="2" charset="0"/>
              </a:rPr>
              <a:t>Générer de l’enthousiasme, une envie d’évoluer, une curiosité, faire preuve d’audace, oser tenter et expérimenter de nouvelles choses… </a:t>
            </a:r>
            <a:r>
              <a:rPr lang="fr-FR" b="1" i="0" dirty="0">
                <a:solidFill>
                  <a:srgbClr val="011D30"/>
                </a:solidFill>
                <a:effectLst/>
                <a:latin typeface="Work Sans" pitchFamily="2" charset="0"/>
              </a:rPr>
              <a:t>Initié par les managers, tout cela va permettre à l’entreprise de se réinventer perpétuellement et de se différencier de ses concurrents.</a:t>
            </a:r>
            <a:endParaRPr lang="fr-FR" b="0" i="0" dirty="0">
              <a:solidFill>
                <a:srgbClr val="011D30"/>
              </a:solidFill>
              <a:effectLst/>
              <a:latin typeface="Work Sans" pitchFamily="2" charset="0"/>
            </a:endParaRPr>
          </a:p>
          <a:p>
            <a:pPr algn="just" fontAlgn="base"/>
            <a:r>
              <a:rPr lang="fr-FR" b="1" i="0" u="none" strike="noStrike" dirty="0">
                <a:solidFill>
                  <a:srgbClr val="0042C9"/>
                </a:solidFill>
                <a:effectLst/>
                <a:latin typeface="Work Sans" pitchFamily="2" charset="0"/>
              </a:rPr>
              <a:t>4. La Serviabilité</a:t>
            </a:r>
          </a:p>
          <a:p>
            <a:pPr algn="just" fontAlgn="base"/>
            <a:r>
              <a:rPr lang="fr-FR" b="0" i="0" dirty="0">
                <a:solidFill>
                  <a:srgbClr val="011D30"/>
                </a:solidFill>
                <a:effectLst/>
                <a:latin typeface="Work Sans" pitchFamily="2" charset="0"/>
              </a:rPr>
              <a:t>Selon une étude réalisée par Hays en 2018, 73% des collaborateurs et 66% des managers considèrent qu’un manager doit avant tout être un « coach qui motive ses équipes », loin devant « être un leader charismatique » (respectivement 16% et 9%) et très loin devant « un chef qui contrôle l’activité » (4% et 11%).</a:t>
            </a:r>
          </a:p>
          <a:p>
            <a:pPr algn="just" fontAlgn="base"/>
            <a:r>
              <a:rPr lang="fr-FR" b="1" i="0" dirty="0">
                <a:solidFill>
                  <a:srgbClr val="011D30"/>
                </a:solidFill>
                <a:effectLst/>
                <a:latin typeface="Work Sans" pitchFamily="2" charset="0"/>
              </a:rPr>
              <a:t>Indispensable à toute démarche d’innovation managériale, la posture de serviabilité permet de valoriser l’intelligence collective.</a:t>
            </a:r>
            <a:endParaRPr lang="fr-FR" b="0" i="0" dirty="0">
              <a:solidFill>
                <a:srgbClr val="011D30"/>
              </a:solidFill>
              <a:effectLst/>
              <a:latin typeface="Work Sans" pitchFamily="2" charset="0"/>
            </a:endParaRPr>
          </a:p>
          <a:p>
            <a:pPr algn="just" fontAlgn="base"/>
            <a:r>
              <a:rPr lang="fr-FR" b="0" i="0" dirty="0">
                <a:solidFill>
                  <a:srgbClr val="011D30"/>
                </a:solidFill>
                <a:effectLst/>
                <a:latin typeface="Work Sans" pitchFamily="2" charset="0"/>
              </a:rPr>
              <a:t>Un état d’esprit qui ressemble au concept de « servant leader », l’idée repose sur le fait que les managers doivent se mettre au service de leurs équipes, car les salariés sont mieux placés pour savoir ce qui est bon pour eux et pour l’entreprise.</a:t>
            </a:r>
          </a:p>
          <a:p>
            <a:pPr algn="just" fontAlgn="base"/>
            <a:r>
              <a:rPr lang="fr-FR" b="1" i="0" u="none" strike="noStrike" dirty="0">
                <a:solidFill>
                  <a:srgbClr val="0042C9"/>
                </a:solidFill>
                <a:effectLst/>
                <a:latin typeface="Work Sans" pitchFamily="2" charset="0"/>
              </a:rPr>
              <a:t>5. La Justesse</a:t>
            </a:r>
          </a:p>
          <a:p>
            <a:pPr algn="just" fontAlgn="base"/>
            <a:r>
              <a:rPr lang="fr-FR" b="0" i="0" dirty="0">
                <a:solidFill>
                  <a:srgbClr val="011D30"/>
                </a:solidFill>
                <a:effectLst/>
                <a:latin typeface="Work Sans" pitchFamily="2" charset="0"/>
              </a:rPr>
              <a:t>La posture de justesse est la meilleure solution pour </a:t>
            </a:r>
            <a:r>
              <a:rPr lang="fr-FR" b="1" i="0" dirty="0">
                <a:solidFill>
                  <a:srgbClr val="011D30"/>
                </a:solidFill>
                <a:effectLst/>
                <a:latin typeface="Work Sans" pitchFamily="2" charset="0"/>
              </a:rPr>
              <a:t>adopter et s’approprier des méthodes de travail agiles et de co-construction. </a:t>
            </a:r>
            <a:r>
              <a:rPr lang="fr-FR" b="0" i="0" dirty="0">
                <a:solidFill>
                  <a:srgbClr val="011D30"/>
                </a:solidFill>
                <a:effectLst/>
                <a:latin typeface="Work Sans" pitchFamily="2" charset="0"/>
              </a:rPr>
              <a:t>Dans le monde que nous connaissons actuellement, les entreprises doivent avoir l’aptitude à proposer des valeurs nouvelles sur une culture dite « start-up » plutôt qu’une culture dite « bureaucratique ».</a:t>
            </a:r>
          </a:p>
          <a:p>
            <a:pPr algn="just" fontAlgn="base"/>
            <a:r>
              <a:rPr lang="fr-FR" b="1" i="0" dirty="0">
                <a:solidFill>
                  <a:srgbClr val="011D30"/>
                </a:solidFill>
                <a:effectLst/>
                <a:latin typeface="Work Sans" pitchFamily="2" charset="0"/>
              </a:rPr>
              <a:t>Le « test and </a:t>
            </a:r>
            <a:r>
              <a:rPr lang="fr-FR" b="1" i="0" dirty="0" err="1">
                <a:solidFill>
                  <a:srgbClr val="011D30"/>
                </a:solidFill>
                <a:effectLst/>
                <a:latin typeface="Work Sans" pitchFamily="2" charset="0"/>
              </a:rPr>
              <a:t>learn</a:t>
            </a:r>
            <a:r>
              <a:rPr lang="fr-FR" b="1" i="0" dirty="0">
                <a:solidFill>
                  <a:srgbClr val="011D30"/>
                </a:solidFill>
                <a:effectLst/>
                <a:latin typeface="Work Sans" pitchFamily="2" charset="0"/>
              </a:rPr>
              <a:t> » remplace le « command and control ».</a:t>
            </a:r>
            <a:endParaRPr lang="fr-FR" b="0" i="0" dirty="0">
              <a:solidFill>
                <a:srgbClr val="011D30"/>
              </a:solidFill>
              <a:effectLst/>
              <a:latin typeface="Work Sans" pitchFamily="2" charset="0"/>
            </a:endParaRPr>
          </a:p>
          <a:p>
            <a:pPr algn="just" fontAlgn="base"/>
            <a:r>
              <a:rPr lang="fr-FR" b="1" i="0" u="none" strike="noStrike" dirty="0">
                <a:solidFill>
                  <a:srgbClr val="0042C9"/>
                </a:solidFill>
                <a:effectLst/>
                <a:latin typeface="Work Sans" pitchFamily="2" charset="0"/>
              </a:rPr>
              <a:t>6. La Résilience</a:t>
            </a:r>
          </a:p>
          <a:p>
            <a:pPr algn="just" fontAlgn="base"/>
            <a:r>
              <a:rPr lang="fr-FR" b="0" i="0" dirty="0">
                <a:solidFill>
                  <a:srgbClr val="011D30"/>
                </a:solidFill>
                <a:effectLst/>
                <a:latin typeface="Work Sans" pitchFamily="2" charset="0"/>
              </a:rPr>
              <a:t>Malgré tous les efforts du monde, difficile de savoir si les nouvelles pratiques managériales seront des succès. </a:t>
            </a:r>
            <a:r>
              <a:rPr lang="fr-FR" b="1" i="0" dirty="0">
                <a:solidFill>
                  <a:srgbClr val="011D30"/>
                </a:solidFill>
                <a:effectLst/>
                <a:latin typeface="Work Sans" pitchFamily="2" charset="0"/>
              </a:rPr>
              <a:t>C’est pour cela que l’entreprise et les managers doivent adopter une posture de résilience pour avoir un regard différent sur l’échec et les erreurs.</a:t>
            </a:r>
            <a:endParaRPr lang="fr-FR" b="0" i="0" dirty="0">
              <a:solidFill>
                <a:srgbClr val="011D30"/>
              </a:solidFill>
              <a:effectLst/>
              <a:latin typeface="Work Sans" pitchFamily="2" charset="0"/>
            </a:endParaRPr>
          </a:p>
          <a:p>
            <a:pPr algn="just" fontAlgn="base"/>
            <a:r>
              <a:rPr lang="fr-FR" b="0" i="0" dirty="0">
                <a:solidFill>
                  <a:srgbClr val="011D30"/>
                </a:solidFill>
                <a:effectLst/>
                <a:latin typeface="Work Sans" pitchFamily="2" charset="0"/>
              </a:rPr>
              <a:t>Une grande majorité des Français considèrent qu’on dévalorise trop souvent les échecs, alors que l’état d’esprit de résilience repose sur le fait de pouvoir apprendre de ses échecs, en faire une force et rebondir.</a:t>
            </a:r>
          </a:p>
          <a:p>
            <a:pPr algn="just" fontAlgn="base"/>
            <a:r>
              <a:rPr lang="fr-FR" b="0" i="0" dirty="0">
                <a:solidFill>
                  <a:srgbClr val="011D30"/>
                </a:solidFill>
                <a:effectLst/>
                <a:latin typeface="Work Sans" pitchFamily="2" charset="0"/>
              </a:rPr>
              <a:t>Avec cette nouvelle manière de penser, l’échec ne sera plus vu comme un signe d’incompétence, mais plutôt comme un signe positif et un levier de développement professionnel.</a:t>
            </a:r>
          </a:p>
          <a:p>
            <a:pPr algn="just" fontAlgn="base"/>
            <a:r>
              <a:rPr lang="fr-FR" b="1" i="0" dirty="0">
                <a:solidFill>
                  <a:srgbClr val="011D30"/>
                </a:solidFill>
                <a:effectLst/>
                <a:latin typeface="Work Sans" pitchFamily="2" charset="0"/>
              </a:rPr>
              <a:t>Ces 6 piliers de l’innovation managériale</a:t>
            </a:r>
            <a:r>
              <a:rPr lang="fr-FR" b="0" i="0" dirty="0">
                <a:solidFill>
                  <a:srgbClr val="011D30"/>
                </a:solidFill>
                <a:effectLst/>
                <a:latin typeface="Work Sans" pitchFamily="2" charset="0"/>
              </a:rPr>
              <a:t> sont le présent pour certains, le futur pour d’autres, une utopie pour le reste. Face à ces postures, « le management traditionnel » prend un petit coup de vieux.</a:t>
            </a:r>
          </a:p>
          <a:p>
            <a:pPr algn="just" fontAlgn="base"/>
            <a:r>
              <a:rPr lang="fr-FR" b="1" i="0" dirty="0">
                <a:solidFill>
                  <a:srgbClr val="011D30"/>
                </a:solidFill>
                <a:effectLst/>
                <a:latin typeface="Work Sans" pitchFamily="2" charset="0"/>
              </a:rPr>
              <a:t>Ces nouvelles identités managériales</a:t>
            </a:r>
            <a:r>
              <a:rPr lang="fr-FR" b="0" i="0" dirty="0">
                <a:solidFill>
                  <a:srgbClr val="011D30"/>
                </a:solidFill>
                <a:effectLst/>
                <a:latin typeface="Work Sans" pitchFamily="2" charset="0"/>
              </a:rPr>
              <a:t> doivent être clarifiées auprès des managers, mais aussi des collaborateurs pour appréhender leur niveau d’adhésion face à ces changements.</a:t>
            </a:r>
          </a:p>
          <a:p>
            <a:pPr algn="just" fontAlgn="base"/>
            <a:r>
              <a:rPr lang="fr-FR" b="0" i="1" dirty="0">
                <a:solidFill>
                  <a:srgbClr val="011D30"/>
                </a:solidFill>
                <a:effectLst/>
                <a:latin typeface="Work Sans" pitchFamily="2" charset="0"/>
              </a:rPr>
              <a:t>En tant que managers ou collaborateurs, adhérez-vous à ces postures ? En avez-vous envie ? Cela vous paraît-il compliqué ?</a:t>
            </a:r>
            <a:endParaRPr lang="fr-FR" b="0" i="0" dirty="0">
              <a:solidFill>
                <a:srgbClr val="011D30"/>
              </a:solidFill>
              <a:effectLst/>
              <a:latin typeface="Work Sans"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7F7F9D8F-1617-4948-8964-1816E1FA9888}" type="slidenum">
              <a:rPr lang="fr-FR" smtClean="0"/>
              <a:t>13</a:t>
            </a:fld>
            <a:endParaRPr lang="fr-FR"/>
          </a:p>
        </p:txBody>
      </p:sp>
    </p:spTree>
    <p:extLst>
      <p:ext uri="{BB962C8B-B14F-4D97-AF65-F5344CB8AC3E}">
        <p14:creationId xmlns:p14="http://schemas.microsoft.com/office/powerpoint/2010/main" val="962506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996E1ED-3F93-9C47-B46D-297E45936264}"/>
              </a:ext>
            </a:extLst>
          </p:cNvPr>
          <p:cNvPicPr>
            <a:picLocks noChangeAspect="1"/>
          </p:cNvPicPr>
          <p:nvPr userDrawn="1"/>
        </p:nvPicPr>
        <p:blipFill>
          <a:blip r:embed="rId2"/>
          <a:stretch>
            <a:fillRect/>
          </a:stretch>
        </p:blipFill>
        <p:spPr>
          <a:xfrm>
            <a:off x="707775" y="551916"/>
            <a:ext cx="10813638" cy="5756260"/>
          </a:xfrm>
          <a:prstGeom prst="rect">
            <a:avLst/>
          </a:prstGeom>
        </p:spPr>
      </p:pic>
      <p:sp>
        <p:nvSpPr>
          <p:cNvPr id="5" name="Rectangle 4">
            <a:extLst>
              <a:ext uri="{FF2B5EF4-FFF2-40B4-BE49-F238E27FC236}">
                <a16:creationId xmlns:a16="http://schemas.microsoft.com/office/drawing/2014/main" id="{C325B444-0103-0143-889C-C181AB4F4A30}"/>
              </a:ext>
            </a:extLst>
          </p:cNvPr>
          <p:cNvSpPr/>
          <p:nvPr userDrawn="1"/>
        </p:nvSpPr>
        <p:spPr>
          <a:xfrm>
            <a:off x="2383769" y="2557226"/>
            <a:ext cx="7044950" cy="19524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fr-FR" sz="3600" b="0" i="0" u="none" strike="noStrike" cap="none" spc="0" normalizeH="0" baseline="0">
              <a:ln>
                <a:noFill/>
              </a:ln>
              <a:solidFill>
                <a:srgbClr val="000000"/>
              </a:solidFill>
              <a:effectLst/>
              <a:uFillTx/>
              <a:latin typeface="+mj-lt"/>
              <a:ea typeface="+mj-ea"/>
              <a:cs typeface="+mj-cs"/>
              <a:sym typeface="Helvetica"/>
            </a:endParaRPr>
          </a:p>
        </p:txBody>
      </p:sp>
      <p:sp>
        <p:nvSpPr>
          <p:cNvPr id="3" name="Subtitle 2"/>
          <p:cNvSpPr>
            <a:spLocks noGrp="1"/>
          </p:cNvSpPr>
          <p:nvPr>
            <p:ph type="subTitle" idx="1"/>
          </p:nvPr>
        </p:nvSpPr>
        <p:spPr bwMode="gray">
          <a:xfrm>
            <a:off x="2856298" y="3427887"/>
            <a:ext cx="6109902" cy="363148"/>
          </a:xfrm>
        </p:spPr>
        <p:txBody>
          <a:bodyPr anchor="t"/>
          <a:lstStyle>
            <a:lvl1pPr marL="0" indent="0" algn="l">
              <a:buNone/>
              <a:defRPr sz="2000" cap="all">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2" name="Title 1"/>
          <p:cNvSpPr>
            <a:spLocks noGrp="1"/>
          </p:cNvSpPr>
          <p:nvPr>
            <p:ph type="ctrTitle"/>
          </p:nvPr>
        </p:nvSpPr>
        <p:spPr>
          <a:xfrm>
            <a:off x="2856298" y="2971073"/>
            <a:ext cx="6109902" cy="446541"/>
          </a:xfrm>
        </p:spPr>
        <p:txBody>
          <a:bodyPr anchor="b"/>
          <a:lstStyle>
            <a:lvl1pPr marL="0" indent="0" algn="l" defTabSz="457200" rtl="0" eaLnBrk="1" latinLnBrk="0" hangingPunct="1">
              <a:spcBef>
                <a:spcPts val="1000"/>
              </a:spcBef>
              <a:spcAft>
                <a:spcPts val="0"/>
              </a:spcAft>
              <a:buClr>
                <a:schemeClr val="accent1"/>
              </a:buClr>
              <a:buSzPct val="80000"/>
              <a:buFont typeface="Wingdings 3" charset="2"/>
              <a:buNone/>
              <a:defRPr lang="en-US" sz="2800" b="1" i="0" kern="1200" cap="all" spc="0" dirty="0">
                <a:solidFill>
                  <a:srgbClr val="7030A0"/>
                </a:solidFill>
                <a:latin typeface="+mn-lt"/>
                <a:ea typeface="+mn-ea"/>
                <a:cs typeface="+mn-cs"/>
              </a:defRPr>
            </a:lvl1pPr>
          </a:lstStyle>
          <a:p>
            <a:r>
              <a:rPr lang="fr-FR"/>
              <a:t>Modifiez le style du titre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a:p>
        </p:txBody>
      </p:sp>
    </p:spTree>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a:p>
        </p:txBody>
      </p:sp>
      <p:cxnSp>
        <p:nvCxnSpPr>
          <p:cNvPr id="6" name="Connecteur droit 5">
            <a:extLst>
              <a:ext uri="{FF2B5EF4-FFF2-40B4-BE49-F238E27FC236}">
                <a16:creationId xmlns:a16="http://schemas.microsoft.com/office/drawing/2014/main" id="{2511A19C-F170-2A48-A97E-B28B75312E43}"/>
              </a:ext>
            </a:extLst>
          </p:cNvPr>
          <p:cNvCxnSpPr>
            <a:cxnSpLocks/>
          </p:cNvCxnSpPr>
          <p:nvPr userDrawn="1"/>
        </p:nvCxnSpPr>
        <p:spPr>
          <a:xfrm>
            <a:off x="11599834" y="6296253"/>
            <a:ext cx="343195" cy="1"/>
          </a:xfrm>
          <a:prstGeom prst="line">
            <a:avLst/>
          </a:prstGeom>
          <a:noFill/>
          <a:ln w="44450" cap="flat">
            <a:solidFill>
              <a:srgbClr val="D70F5F"/>
            </a:solidFill>
            <a:prstDash val="solid"/>
            <a:round/>
          </a:ln>
          <a:effectLst/>
          <a:sp3d/>
        </p:spPr>
        <p:style>
          <a:lnRef idx="0">
            <a:scrgbClr r="0" g="0" b="0"/>
          </a:lnRef>
          <a:fillRef idx="0">
            <a:scrgbClr r="0" g="0" b="0"/>
          </a:fillRef>
          <a:effectRef idx="0">
            <a:scrgbClr r="0" g="0" b="0"/>
          </a:effectRef>
          <a:fontRef idx="none"/>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Fin">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2A4A2437-607B-A445-BA3A-F5B1CBFBEC14}"/>
              </a:ext>
            </a:extLst>
          </p:cNvPr>
          <p:cNvSpPr/>
          <p:nvPr userDrawn="1"/>
        </p:nvSpPr>
        <p:spPr>
          <a:xfrm>
            <a:off x="367611" y="411508"/>
            <a:ext cx="11379200" cy="6045200"/>
          </a:xfrm>
          <a:prstGeom prst="rect">
            <a:avLst/>
          </a:prstGeom>
          <a:solidFill>
            <a:srgbClr val="57279C"/>
          </a:solidFill>
          <a:ln w="12700">
            <a:miter lim="400000"/>
          </a:ln>
        </p:spPr>
        <p:txBody>
          <a:bodyPr lIns="45719" tIns="45719" rIns="45719" bIns="45719" anchor="ctr"/>
          <a:lstStyle/>
          <a:p>
            <a:endParaRPr sz="900"/>
          </a:p>
        </p:txBody>
      </p:sp>
      <p:sp>
        <p:nvSpPr>
          <p:cNvPr id="7" name="Rectangle">
            <a:extLst>
              <a:ext uri="{FF2B5EF4-FFF2-40B4-BE49-F238E27FC236}">
                <a16:creationId xmlns:a16="http://schemas.microsoft.com/office/drawing/2014/main" id="{92F8E357-211F-0349-9349-9456157F276A}"/>
              </a:ext>
            </a:extLst>
          </p:cNvPr>
          <p:cNvSpPr/>
          <p:nvPr userDrawn="1"/>
        </p:nvSpPr>
        <p:spPr>
          <a:xfrm>
            <a:off x="2438400" y="2451100"/>
            <a:ext cx="7315200" cy="1955800"/>
          </a:xfrm>
          <a:prstGeom prst="rect">
            <a:avLst/>
          </a:prstGeom>
          <a:solidFill>
            <a:srgbClr val="FFFFFF"/>
          </a:solidFill>
          <a:ln w="12700">
            <a:miter lim="400000"/>
          </a:ln>
        </p:spPr>
        <p:txBody>
          <a:bodyPr lIns="45719" tIns="45719" rIns="45719" bIns="45719" anchor="ctr"/>
          <a:lstStyle/>
          <a:p>
            <a:endParaRPr sz="900"/>
          </a:p>
        </p:txBody>
      </p:sp>
      <p:pic>
        <p:nvPicPr>
          <p:cNvPr id="8" name="Logo.png" descr="Logo.png">
            <a:extLst>
              <a:ext uri="{FF2B5EF4-FFF2-40B4-BE49-F238E27FC236}">
                <a16:creationId xmlns:a16="http://schemas.microsoft.com/office/drawing/2014/main" id="{FAB4EDAA-6CAE-6549-8252-C5FDA82951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73942" y="3086831"/>
            <a:ext cx="3727632" cy="831184"/>
          </a:xfrm>
          <a:prstGeom prst="rect">
            <a:avLst/>
          </a:prstGeom>
          <a:ln w="12700">
            <a:miter lim="400000"/>
          </a:ln>
        </p:spPr>
      </p:pic>
      <p:grpSp>
        <p:nvGrpSpPr>
          <p:cNvPr id="2" name="Groupe 1">
            <a:extLst>
              <a:ext uri="{FF2B5EF4-FFF2-40B4-BE49-F238E27FC236}">
                <a16:creationId xmlns:a16="http://schemas.microsoft.com/office/drawing/2014/main" id="{29938502-3D97-2B4F-95A5-599D7712BB6D}"/>
              </a:ext>
            </a:extLst>
          </p:cNvPr>
          <p:cNvGrpSpPr/>
          <p:nvPr userDrawn="1"/>
        </p:nvGrpSpPr>
        <p:grpSpPr>
          <a:xfrm>
            <a:off x="7320136" y="3039899"/>
            <a:ext cx="1012242" cy="850680"/>
            <a:chOff x="7320136" y="3039899"/>
            <a:chExt cx="1012242" cy="850680"/>
          </a:xfrm>
        </p:grpSpPr>
        <p:sp>
          <p:nvSpPr>
            <p:cNvPr id="4" name="Société SCALIAN…">
              <a:extLst>
                <a:ext uri="{FF2B5EF4-FFF2-40B4-BE49-F238E27FC236}">
                  <a16:creationId xmlns:a16="http://schemas.microsoft.com/office/drawing/2014/main" id="{26D901A6-035D-2C46-B55A-53D3B1060E4D}"/>
                </a:ext>
              </a:extLst>
            </p:cNvPr>
            <p:cNvSpPr txBox="1"/>
            <p:nvPr userDrawn="1"/>
          </p:nvSpPr>
          <p:spPr>
            <a:xfrm>
              <a:off x="7326655" y="3039899"/>
              <a:ext cx="1005723" cy="850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p>
              <a:pPr defTabSz="457200">
                <a:lnSpc>
                  <a:spcPct val="120000"/>
                </a:lnSpc>
                <a:defRPr sz="2800">
                  <a:solidFill>
                    <a:srgbClr val="4B2386"/>
                  </a:solidFill>
                </a:defRPr>
              </a:pPr>
              <a:endParaRPr sz="1400"/>
            </a:p>
            <a:p>
              <a:pPr defTabSz="457200">
                <a:lnSpc>
                  <a:spcPct val="120000"/>
                </a:lnSpc>
                <a:defRPr sz="2800">
                  <a:solidFill>
                    <a:srgbClr val="4B2386"/>
                  </a:solidFill>
                </a:defRPr>
              </a:pPr>
              <a:endParaRPr lang="fr-FR" sz="1400"/>
            </a:p>
            <a:p>
              <a:pPr defTabSz="457200">
                <a:lnSpc>
                  <a:spcPct val="120000"/>
                </a:lnSpc>
                <a:defRPr sz="2800">
                  <a:solidFill>
                    <a:srgbClr val="4B2386"/>
                  </a:solidFill>
                </a:defRPr>
              </a:pPr>
              <a:r>
                <a:rPr sz="1400" b="1"/>
                <a:t>scalian.com</a:t>
              </a:r>
              <a:r>
                <a:rPr sz="1400"/>
                <a:t> </a:t>
              </a:r>
            </a:p>
          </p:txBody>
        </p:sp>
        <p:pic>
          <p:nvPicPr>
            <p:cNvPr id="9" name="Image 8">
              <a:extLst>
                <a:ext uri="{FF2B5EF4-FFF2-40B4-BE49-F238E27FC236}">
                  <a16:creationId xmlns:a16="http://schemas.microsoft.com/office/drawing/2014/main" id="{F72A55C1-3D3E-1846-A21A-D0F0379DB4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0136" y="3421626"/>
              <a:ext cx="146640" cy="146640"/>
            </a:xfrm>
            <a:prstGeom prst="rect">
              <a:avLst/>
            </a:prstGeom>
          </p:spPr>
        </p:pic>
        <p:pic>
          <p:nvPicPr>
            <p:cNvPr id="11" name="Image 10">
              <a:extLst>
                <a:ext uri="{FF2B5EF4-FFF2-40B4-BE49-F238E27FC236}">
                  <a16:creationId xmlns:a16="http://schemas.microsoft.com/office/drawing/2014/main" id="{A2D90FE5-7D35-AE4C-982A-89F21B40FB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93542" y="3423892"/>
              <a:ext cx="146640" cy="146640"/>
            </a:xfrm>
            <a:prstGeom prst="rect">
              <a:avLst/>
            </a:prstGeom>
          </p:spPr>
        </p:pic>
        <p:pic>
          <p:nvPicPr>
            <p:cNvPr id="13" name="Image 12">
              <a:extLst>
                <a:ext uri="{FF2B5EF4-FFF2-40B4-BE49-F238E27FC236}">
                  <a16:creationId xmlns:a16="http://schemas.microsoft.com/office/drawing/2014/main" id="{1247B63C-11A9-7649-8A41-8F7E958EF5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73435" y="3434108"/>
              <a:ext cx="146640" cy="146640"/>
            </a:xfrm>
            <a:prstGeom prst="rect">
              <a:avLst/>
            </a:prstGeom>
          </p:spPr>
        </p:pic>
        <p:pic>
          <p:nvPicPr>
            <p:cNvPr id="15" name="Image 14">
              <a:extLst>
                <a:ext uri="{FF2B5EF4-FFF2-40B4-BE49-F238E27FC236}">
                  <a16:creationId xmlns:a16="http://schemas.microsoft.com/office/drawing/2014/main" id="{AD8814BB-33FD-B643-93D6-A5CC3AE96E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36160" y="3420978"/>
              <a:ext cx="146640" cy="146640"/>
            </a:xfrm>
            <a:prstGeom prst="rect">
              <a:avLst/>
            </a:prstGeom>
          </p:spPr>
        </p:pic>
      </p:grpSp>
    </p:spTree>
    <p:extLst>
      <p:ext uri="{BB962C8B-B14F-4D97-AF65-F5344CB8AC3E}">
        <p14:creationId xmlns:p14="http://schemas.microsoft.com/office/powerpoint/2010/main" val="4010343488"/>
      </p:ext>
    </p:extLst>
  </p:cSld>
  <p:clrMapOvr>
    <a:masterClrMapping/>
  </p:clrMapOvr>
  <p:extLst>
    <p:ext uri="{DCECCB84-F9BA-43D5-87BE-67443E8EF086}">
      <p15:sldGuideLst xmlns:p15="http://schemas.microsoft.com/office/powerpoint/2012/main">
        <p15:guide id="1" orient="horz" pos="2249">
          <p15:clr>
            <a:srgbClr val="FBAE40"/>
          </p15:clr>
        </p15:guide>
        <p15:guide id="2" pos="51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951672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Titre de section">
    <p:spTree>
      <p:nvGrpSpPr>
        <p:cNvPr id="1" name=""/>
        <p:cNvGrpSpPr/>
        <p:nvPr/>
      </p:nvGrpSpPr>
      <p:grpSpPr>
        <a:xfrm>
          <a:off x="0" y="0"/>
          <a:ext cx="0" cy="0"/>
          <a:chOff x="0" y="0"/>
          <a:chExt cx="0" cy="0"/>
        </a:xfrm>
      </p:grpSpPr>
      <p:pic>
        <p:nvPicPr>
          <p:cNvPr id="24" name="page00.png" descr="page00.png">
            <a:extLst>
              <a:ext uri="{FF2B5EF4-FFF2-40B4-BE49-F238E27FC236}">
                <a16:creationId xmlns:a16="http://schemas.microsoft.com/office/drawing/2014/main" id="{F6B09E0F-D90E-A44B-8291-E0FED8932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6486486" y="2430998"/>
            <a:ext cx="4351025" cy="1082223"/>
          </a:xfr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lang="en-US" sz="3200" b="1" i="0" kern="1200" cap="all" spc="300" dirty="0">
                <a:solidFill>
                  <a:srgbClr val="7030A0"/>
                </a:solidFill>
                <a:latin typeface="+mn-lt"/>
                <a:ea typeface="+mn-ea"/>
                <a:cs typeface="+mn-cs"/>
              </a:defRPr>
            </a:lvl1pPr>
          </a:lstStyle>
          <a:p>
            <a:r>
              <a:rPr lang="fr-FR"/>
              <a:t>Modifiez le style du titre</a:t>
            </a:r>
            <a:endParaRPr lang="en-US"/>
          </a:p>
        </p:txBody>
      </p:sp>
      <p:sp>
        <p:nvSpPr>
          <p:cNvPr id="3" name="Text Placeholder 2"/>
          <p:cNvSpPr>
            <a:spLocks noGrp="1"/>
          </p:cNvSpPr>
          <p:nvPr>
            <p:ph type="body" idx="1"/>
          </p:nvPr>
        </p:nvSpPr>
        <p:spPr>
          <a:xfrm>
            <a:off x="6486486" y="3712360"/>
            <a:ext cx="4351025" cy="2283824"/>
          </a:xfrm>
        </p:spPr>
        <p:txBody>
          <a:bodyPr anchor="ctr"/>
          <a:lstStyle>
            <a:lvl1pPr marL="0" indent="0" algn="l">
              <a:buNone/>
              <a:defRPr sz="2000" cap="all">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a:p>
        </p:txBody>
      </p:sp>
      <p:pic>
        <p:nvPicPr>
          <p:cNvPr id="22" name="Image 21">
            <a:extLst>
              <a:ext uri="{FF2B5EF4-FFF2-40B4-BE49-F238E27FC236}">
                <a16:creationId xmlns:a16="http://schemas.microsoft.com/office/drawing/2014/main" id="{69D9A04C-D1E2-B949-A338-F16C93E661F6}"/>
              </a:ext>
            </a:extLst>
          </p:cNvPr>
          <p:cNvPicPr>
            <a:picLocks noChangeAspect="1"/>
          </p:cNvPicPr>
          <p:nvPr userDrawn="1"/>
        </p:nvPicPr>
        <p:blipFill>
          <a:blip r:embed="rId3"/>
          <a:stretch>
            <a:fillRect/>
          </a:stretch>
        </p:blipFill>
        <p:spPr>
          <a:xfrm>
            <a:off x="11458" y="91"/>
            <a:ext cx="5727177" cy="6857373"/>
          </a:xfrm>
          <a:prstGeom prst="rect">
            <a:avLst/>
          </a:prstGeom>
        </p:spPr>
      </p:pic>
      <p:pic>
        <p:nvPicPr>
          <p:cNvPr id="23" name="Image 22">
            <a:extLst>
              <a:ext uri="{FF2B5EF4-FFF2-40B4-BE49-F238E27FC236}">
                <a16:creationId xmlns:a16="http://schemas.microsoft.com/office/drawing/2014/main" id="{FB9885F4-C4E8-0847-ADC5-ECD05ACFEA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000" y="2025428"/>
            <a:ext cx="1397000" cy="1403350"/>
          </a:xfrm>
          <a:prstGeom prst="rect">
            <a:avLst/>
          </a:prstGeom>
        </p:spPr>
      </p:pic>
      <p:cxnSp>
        <p:nvCxnSpPr>
          <p:cNvPr id="25" name="Connecteur droit 24">
            <a:extLst>
              <a:ext uri="{FF2B5EF4-FFF2-40B4-BE49-F238E27FC236}">
                <a16:creationId xmlns:a16="http://schemas.microsoft.com/office/drawing/2014/main" id="{2511A19C-F170-2A48-A97E-B28B75312E43}"/>
              </a:ext>
            </a:extLst>
          </p:cNvPr>
          <p:cNvCxnSpPr>
            <a:cxnSpLocks/>
          </p:cNvCxnSpPr>
          <p:nvPr userDrawn="1"/>
        </p:nvCxnSpPr>
        <p:spPr>
          <a:xfrm>
            <a:off x="11599834" y="6296253"/>
            <a:ext cx="343195" cy="1"/>
          </a:xfrm>
          <a:prstGeom prst="line">
            <a:avLst/>
          </a:prstGeom>
          <a:noFill/>
          <a:ln w="44450" cap="flat">
            <a:solidFill>
              <a:srgbClr val="D70F5F"/>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3855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re et panel 2">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62134C8-D25F-1745-8B66-E9A7228B713F}"/>
              </a:ext>
            </a:extLst>
          </p:cNvPr>
          <p:cNvPicPr>
            <a:picLocks noChangeAspect="1"/>
          </p:cNvPicPr>
          <p:nvPr userDrawn="1"/>
        </p:nvPicPr>
        <p:blipFill>
          <a:blip r:embed="rId2"/>
          <a:stretch>
            <a:fillRect/>
          </a:stretch>
        </p:blipFill>
        <p:spPr>
          <a:xfrm>
            <a:off x="9886" y="0"/>
            <a:ext cx="5727699" cy="6857998"/>
          </a:xfrm>
          <a:prstGeom prst="rect">
            <a:avLst/>
          </a:prstGeom>
        </p:spPr>
      </p:pic>
      <p:pic>
        <p:nvPicPr>
          <p:cNvPr id="27" name="page00.png" descr="page00.png">
            <a:extLst>
              <a:ext uri="{FF2B5EF4-FFF2-40B4-BE49-F238E27FC236}">
                <a16:creationId xmlns:a16="http://schemas.microsoft.com/office/drawing/2014/main" id="{F6B09E0F-D90E-A44B-8291-E0FED8932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a:ln w="12700">
            <a:miter lim="400000"/>
          </a:ln>
        </p:spPr>
      </p:pic>
      <p:pic>
        <p:nvPicPr>
          <p:cNvPr id="15" name="Image 14">
            <a:extLst>
              <a:ext uri="{FF2B5EF4-FFF2-40B4-BE49-F238E27FC236}">
                <a16:creationId xmlns:a16="http://schemas.microsoft.com/office/drawing/2014/main" id="{6136B4F6-624A-E640-ABF9-EB52328FA5E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936789" y="229508"/>
            <a:ext cx="1523096" cy="1530019"/>
          </a:xfrm>
          <a:prstGeom prst="rect">
            <a:avLst/>
          </a:prstGeom>
        </p:spPr>
      </p:pic>
      <p:sp>
        <p:nvSpPr>
          <p:cNvPr id="2" name="Title 1"/>
          <p:cNvSpPr>
            <a:spLocks noGrp="1"/>
          </p:cNvSpPr>
          <p:nvPr>
            <p:ph type="title"/>
          </p:nvPr>
        </p:nvSpPr>
        <p:spPr>
          <a:xfrm>
            <a:off x="607595" y="541421"/>
            <a:ext cx="4608094" cy="825840"/>
          </a:xfrm>
        </p:spPr>
        <p:txBody>
          <a:bodyPr anchor="b"/>
          <a:lstStyle>
            <a:lvl1pPr algn="l">
              <a:defRPr sz="2400" b="1">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6355066" y="715878"/>
            <a:ext cx="4431244" cy="5889459"/>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a:p>
        </p:txBody>
      </p:sp>
      <p:cxnSp>
        <p:nvCxnSpPr>
          <p:cNvPr id="23" name="Connecteur droit 22">
            <a:extLst>
              <a:ext uri="{FF2B5EF4-FFF2-40B4-BE49-F238E27FC236}">
                <a16:creationId xmlns:a16="http://schemas.microsoft.com/office/drawing/2014/main" id="{2511A19C-F170-2A48-A97E-B28B75312E43}"/>
              </a:ext>
            </a:extLst>
          </p:cNvPr>
          <p:cNvCxnSpPr>
            <a:cxnSpLocks/>
          </p:cNvCxnSpPr>
          <p:nvPr userDrawn="1"/>
        </p:nvCxnSpPr>
        <p:spPr>
          <a:xfrm>
            <a:off x="11599834" y="6296253"/>
            <a:ext cx="343195" cy="1"/>
          </a:xfrm>
          <a:prstGeom prst="line">
            <a:avLst/>
          </a:prstGeom>
          <a:noFill/>
          <a:ln w="44450" cap="flat">
            <a:solidFill>
              <a:srgbClr val="D70F5F"/>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5763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Titre et panel 1">
    <p:spTree>
      <p:nvGrpSpPr>
        <p:cNvPr id="1" name=""/>
        <p:cNvGrpSpPr/>
        <p:nvPr/>
      </p:nvGrpSpPr>
      <p:grpSpPr>
        <a:xfrm>
          <a:off x="0" y="0"/>
          <a:ext cx="0" cy="0"/>
          <a:chOff x="0" y="0"/>
          <a:chExt cx="0" cy="0"/>
        </a:xfrm>
      </p:grpSpPr>
      <p:pic>
        <p:nvPicPr>
          <p:cNvPr id="27" name="page00.png" descr="page00.png">
            <a:extLst>
              <a:ext uri="{FF2B5EF4-FFF2-40B4-BE49-F238E27FC236}">
                <a16:creationId xmlns:a16="http://schemas.microsoft.com/office/drawing/2014/main" id="{F6B09E0F-D90E-A44B-8291-E0FED8932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4" name="Rectangle 12">
            <a:extLst>
              <a:ext uri="{FF2B5EF4-FFF2-40B4-BE49-F238E27FC236}">
                <a16:creationId xmlns:a16="http://schemas.microsoft.com/office/drawing/2014/main" id="{45734F7A-BF49-B740-A48E-B04910D3B54B}"/>
              </a:ext>
            </a:extLst>
          </p:cNvPr>
          <p:cNvSpPr/>
          <p:nvPr userDrawn="1"/>
        </p:nvSpPr>
        <p:spPr>
          <a:xfrm>
            <a:off x="19430" y="0"/>
            <a:ext cx="5649004" cy="6858000"/>
          </a:xfrm>
          <a:prstGeom prst="rect">
            <a:avLst/>
          </a:prstGeom>
          <a:solidFill>
            <a:srgbClr val="3FA2BB"/>
          </a:solidFill>
          <a:ln w="25400">
            <a:solidFill>
              <a:srgbClr val="3FA2BB"/>
            </a:solidFill>
            <a:miter/>
          </a:ln>
        </p:spPr>
        <p:txBody>
          <a:bodyPr lIns="91438" tIns="91438" rIns="91438" bIns="91438" anchor="ctr"/>
          <a:lstStyle/>
          <a:p>
            <a:pPr algn="ctr">
              <a:defRPr>
                <a:solidFill>
                  <a:srgbClr val="FFFFFF"/>
                </a:solidFill>
                <a:latin typeface="+mn-lt"/>
                <a:ea typeface="+mn-ea"/>
                <a:cs typeface="+mn-cs"/>
                <a:sym typeface="Calibri"/>
              </a:defRPr>
            </a:pPr>
            <a:endParaRPr>
              <a:solidFill>
                <a:schemeClr val="bg1"/>
              </a:solidFill>
            </a:endParaRPr>
          </a:p>
        </p:txBody>
      </p:sp>
      <p:sp>
        <p:nvSpPr>
          <p:cNvPr id="2" name="Title 1"/>
          <p:cNvSpPr>
            <a:spLocks noGrp="1"/>
          </p:cNvSpPr>
          <p:nvPr>
            <p:ph type="title"/>
          </p:nvPr>
        </p:nvSpPr>
        <p:spPr>
          <a:xfrm>
            <a:off x="607595" y="541421"/>
            <a:ext cx="4608094" cy="825840"/>
          </a:xfrm>
        </p:spPr>
        <p:txBody>
          <a:bodyPr anchor="b"/>
          <a:lstStyle>
            <a:lvl1pPr algn="l">
              <a:defRPr sz="2400" b="1">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6190247" y="1786688"/>
            <a:ext cx="4596064" cy="4233111"/>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bwMode="gray">
          <a:xfrm>
            <a:off x="1277096" y="3320030"/>
            <a:ext cx="2793158" cy="2895599"/>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a:p>
        </p:txBody>
      </p:sp>
      <p:cxnSp>
        <p:nvCxnSpPr>
          <p:cNvPr id="23" name="Connecteur droit 22">
            <a:extLst>
              <a:ext uri="{FF2B5EF4-FFF2-40B4-BE49-F238E27FC236}">
                <a16:creationId xmlns:a16="http://schemas.microsoft.com/office/drawing/2014/main" id="{2511A19C-F170-2A48-A97E-B28B75312E43}"/>
              </a:ext>
            </a:extLst>
          </p:cNvPr>
          <p:cNvCxnSpPr>
            <a:cxnSpLocks/>
          </p:cNvCxnSpPr>
          <p:nvPr userDrawn="1"/>
        </p:nvCxnSpPr>
        <p:spPr>
          <a:xfrm>
            <a:off x="11599834" y="6296253"/>
            <a:ext cx="343195" cy="1"/>
          </a:xfrm>
          <a:prstGeom prst="line">
            <a:avLst/>
          </a:prstGeom>
          <a:noFill/>
          <a:ln w="44450" cap="flat">
            <a:solidFill>
              <a:srgbClr val="D70F5F"/>
            </a:solidFill>
            <a:prstDash val="solid"/>
            <a:round/>
          </a:ln>
          <a:effectLst/>
          <a:sp3d/>
        </p:spPr>
        <p:style>
          <a:lnRef idx="0">
            <a:scrgbClr r="0" g="0" b="0"/>
          </a:lnRef>
          <a:fillRef idx="0">
            <a:scrgbClr r="0" g="0" b="0"/>
          </a:fillRef>
          <a:effectRef idx="0">
            <a:scrgbClr r="0" g="0" b="0"/>
          </a:effectRef>
          <a:fontRef idx="none"/>
        </p:style>
      </p:cxnSp>
      <p:pic>
        <p:nvPicPr>
          <p:cNvPr id="25" name="Image 24">
            <a:extLst>
              <a:ext uri="{FF2B5EF4-FFF2-40B4-BE49-F238E27FC236}">
                <a16:creationId xmlns:a16="http://schemas.microsoft.com/office/drawing/2014/main" id="{716E2862-1DA7-6743-A63F-0AF04FA1A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0662" y="163287"/>
            <a:ext cx="1198526" cy="1203974"/>
          </a:xfrm>
          <a:prstGeom prst="rect">
            <a:avLst/>
          </a:prstGeom>
        </p:spPr>
      </p:pic>
      <p:pic>
        <p:nvPicPr>
          <p:cNvPr id="26" name="Image 25">
            <a:extLst>
              <a:ext uri="{FF2B5EF4-FFF2-40B4-BE49-F238E27FC236}">
                <a16:creationId xmlns:a16="http://schemas.microsoft.com/office/drawing/2014/main" id="{1B6AFE8B-CCFF-794F-9472-D80463AE12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311452" y="5574177"/>
            <a:ext cx="1160650" cy="1165926"/>
          </a:xfrm>
          <a:prstGeom prst="rect">
            <a:avLst/>
          </a:prstGeom>
        </p:spPr>
      </p:pic>
      <p:sp>
        <p:nvSpPr>
          <p:cNvPr id="28" name="Connecteur droit 5">
            <a:extLst>
              <a:ext uri="{FF2B5EF4-FFF2-40B4-BE49-F238E27FC236}">
                <a16:creationId xmlns:a16="http://schemas.microsoft.com/office/drawing/2014/main" id="{21F7BB0B-546C-A84B-B110-41F76EEE9110}"/>
              </a:ext>
            </a:extLst>
          </p:cNvPr>
          <p:cNvSpPr/>
          <p:nvPr userDrawn="1"/>
        </p:nvSpPr>
        <p:spPr>
          <a:xfrm>
            <a:off x="961636" y="3320030"/>
            <a:ext cx="10636" cy="3036321"/>
          </a:xfrm>
          <a:prstGeom prst="line">
            <a:avLst/>
          </a:prstGeom>
          <a:ln w="31750">
            <a:solidFill>
              <a:srgbClr val="57279C"/>
            </a:solidFill>
            <a:miter/>
          </a:ln>
        </p:spPr>
        <p:txBody>
          <a:bodyPr lIns="45718" tIns="45718" rIns="45718" bIns="45718"/>
          <a:lstStyle/>
          <a:p>
            <a:endParaRPr/>
          </a:p>
        </p:txBody>
      </p:sp>
    </p:spTree>
    <p:extLst>
      <p:ext uri="{BB962C8B-B14F-4D97-AF65-F5344CB8AC3E}">
        <p14:creationId xmlns:p14="http://schemas.microsoft.com/office/powerpoint/2010/main" val="217047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2_Titre et panel 1">
    <p:spTree>
      <p:nvGrpSpPr>
        <p:cNvPr id="1" name=""/>
        <p:cNvGrpSpPr/>
        <p:nvPr/>
      </p:nvGrpSpPr>
      <p:grpSpPr>
        <a:xfrm>
          <a:off x="0" y="0"/>
          <a:ext cx="0" cy="0"/>
          <a:chOff x="0" y="0"/>
          <a:chExt cx="0" cy="0"/>
        </a:xfrm>
      </p:grpSpPr>
      <p:pic>
        <p:nvPicPr>
          <p:cNvPr id="27" name="page00.png" descr="page00.png">
            <a:extLst>
              <a:ext uri="{FF2B5EF4-FFF2-40B4-BE49-F238E27FC236}">
                <a16:creationId xmlns:a16="http://schemas.microsoft.com/office/drawing/2014/main" id="{F6B09E0F-D90E-A44B-8291-E0FED8932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4" name="Rectangle 12">
            <a:extLst>
              <a:ext uri="{FF2B5EF4-FFF2-40B4-BE49-F238E27FC236}">
                <a16:creationId xmlns:a16="http://schemas.microsoft.com/office/drawing/2014/main" id="{45734F7A-BF49-B740-A48E-B04910D3B54B}"/>
              </a:ext>
            </a:extLst>
          </p:cNvPr>
          <p:cNvSpPr/>
          <p:nvPr userDrawn="1"/>
        </p:nvSpPr>
        <p:spPr>
          <a:xfrm>
            <a:off x="0" y="0"/>
            <a:ext cx="5668434" cy="6858000"/>
          </a:xfrm>
          <a:prstGeom prst="rect">
            <a:avLst/>
          </a:prstGeom>
          <a:solidFill>
            <a:srgbClr val="5238A1"/>
          </a:solidFill>
          <a:ln w="25400">
            <a:noFill/>
            <a:miter/>
          </a:ln>
        </p:spPr>
        <p:txBody>
          <a:bodyPr lIns="91438" tIns="91438" rIns="91438" bIns="91438" anchor="ctr"/>
          <a:lstStyle/>
          <a:p>
            <a:pPr algn="ctr">
              <a:defRPr>
                <a:solidFill>
                  <a:srgbClr val="FFFFFF"/>
                </a:solidFill>
                <a:latin typeface="+mn-lt"/>
                <a:ea typeface="+mn-ea"/>
                <a:cs typeface="+mn-cs"/>
                <a:sym typeface="Calibri"/>
              </a:defRPr>
            </a:pPr>
            <a:endParaRPr>
              <a:solidFill>
                <a:schemeClr val="bg1"/>
              </a:solidFill>
            </a:endParaRPr>
          </a:p>
        </p:txBody>
      </p:sp>
      <p:sp>
        <p:nvSpPr>
          <p:cNvPr id="2" name="Title 1"/>
          <p:cNvSpPr>
            <a:spLocks noGrp="1"/>
          </p:cNvSpPr>
          <p:nvPr>
            <p:ph type="title"/>
          </p:nvPr>
        </p:nvSpPr>
        <p:spPr>
          <a:xfrm>
            <a:off x="607595" y="541421"/>
            <a:ext cx="4608094" cy="825840"/>
          </a:xfrm>
        </p:spPr>
        <p:txBody>
          <a:bodyPr anchor="b"/>
          <a:lstStyle>
            <a:lvl1pPr algn="l">
              <a:defRPr sz="2400" b="1">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6190247" y="1786688"/>
            <a:ext cx="4596064" cy="4233111"/>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bwMode="gray">
          <a:xfrm>
            <a:off x="1277096" y="3320030"/>
            <a:ext cx="2793158" cy="2895599"/>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a:p>
        </p:txBody>
      </p:sp>
      <p:cxnSp>
        <p:nvCxnSpPr>
          <p:cNvPr id="23" name="Connecteur droit 22">
            <a:extLst>
              <a:ext uri="{FF2B5EF4-FFF2-40B4-BE49-F238E27FC236}">
                <a16:creationId xmlns:a16="http://schemas.microsoft.com/office/drawing/2014/main" id="{2511A19C-F170-2A48-A97E-B28B75312E43}"/>
              </a:ext>
            </a:extLst>
          </p:cNvPr>
          <p:cNvCxnSpPr>
            <a:cxnSpLocks/>
          </p:cNvCxnSpPr>
          <p:nvPr userDrawn="1"/>
        </p:nvCxnSpPr>
        <p:spPr>
          <a:xfrm>
            <a:off x="11599834" y="6296253"/>
            <a:ext cx="343195" cy="1"/>
          </a:xfrm>
          <a:prstGeom prst="line">
            <a:avLst/>
          </a:prstGeom>
          <a:noFill/>
          <a:ln w="44450" cap="flat">
            <a:solidFill>
              <a:srgbClr val="D70F5F"/>
            </a:solidFill>
            <a:prstDash val="solid"/>
            <a:round/>
          </a:ln>
          <a:effectLst/>
          <a:sp3d/>
        </p:spPr>
        <p:style>
          <a:lnRef idx="0">
            <a:scrgbClr r="0" g="0" b="0"/>
          </a:lnRef>
          <a:fillRef idx="0">
            <a:scrgbClr r="0" g="0" b="0"/>
          </a:fillRef>
          <a:effectRef idx="0">
            <a:scrgbClr r="0" g="0" b="0"/>
          </a:effectRef>
          <a:fontRef idx="none"/>
        </p:style>
      </p:cxnSp>
      <p:pic>
        <p:nvPicPr>
          <p:cNvPr id="25" name="Image 24">
            <a:extLst>
              <a:ext uri="{FF2B5EF4-FFF2-40B4-BE49-F238E27FC236}">
                <a16:creationId xmlns:a16="http://schemas.microsoft.com/office/drawing/2014/main" id="{716E2862-1DA7-6743-A63F-0AF04FA1A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0662" y="163287"/>
            <a:ext cx="1198526" cy="1203974"/>
          </a:xfrm>
          <a:prstGeom prst="rect">
            <a:avLst/>
          </a:prstGeom>
        </p:spPr>
      </p:pic>
      <p:pic>
        <p:nvPicPr>
          <p:cNvPr id="26" name="Image 25">
            <a:extLst>
              <a:ext uri="{FF2B5EF4-FFF2-40B4-BE49-F238E27FC236}">
                <a16:creationId xmlns:a16="http://schemas.microsoft.com/office/drawing/2014/main" id="{1B6AFE8B-CCFF-794F-9472-D80463AE12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311452" y="5574177"/>
            <a:ext cx="1160650" cy="1165926"/>
          </a:xfrm>
          <a:prstGeom prst="rect">
            <a:avLst/>
          </a:prstGeom>
        </p:spPr>
      </p:pic>
      <p:sp>
        <p:nvSpPr>
          <p:cNvPr id="28" name="Connecteur droit 5">
            <a:extLst>
              <a:ext uri="{FF2B5EF4-FFF2-40B4-BE49-F238E27FC236}">
                <a16:creationId xmlns:a16="http://schemas.microsoft.com/office/drawing/2014/main" id="{21F7BB0B-546C-A84B-B110-41F76EEE9110}"/>
              </a:ext>
            </a:extLst>
          </p:cNvPr>
          <p:cNvSpPr/>
          <p:nvPr userDrawn="1"/>
        </p:nvSpPr>
        <p:spPr>
          <a:xfrm>
            <a:off x="961636" y="3320030"/>
            <a:ext cx="10636" cy="3036321"/>
          </a:xfrm>
          <a:prstGeom prst="line">
            <a:avLst/>
          </a:prstGeom>
          <a:ln w="31750">
            <a:solidFill>
              <a:schemeClr val="bg1"/>
            </a:solidFill>
            <a:miter/>
          </a:ln>
        </p:spPr>
        <p:txBody>
          <a:bodyPr lIns="45718" tIns="45718" rIns="45718" bIns="45718"/>
          <a:lstStyle/>
          <a:p>
            <a:endParaRPr/>
          </a:p>
        </p:txBody>
      </p:sp>
    </p:spTree>
    <p:extLst>
      <p:ext uri="{BB962C8B-B14F-4D97-AF65-F5344CB8AC3E}">
        <p14:creationId xmlns:p14="http://schemas.microsoft.com/office/powerpoint/2010/main" val="20875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030A0"/>
                </a:solidFill>
              </a:defRPr>
            </a:lvl1pPr>
          </a:lstStyle>
          <a:p>
            <a:r>
              <a:rPr lang="fr-FR"/>
              <a:t>Modifiez le style du titre</a:t>
            </a:r>
            <a:endParaRPr lang="en-US"/>
          </a:p>
        </p:txBody>
      </p:sp>
      <p:sp>
        <p:nvSpPr>
          <p:cNvPr id="3" name="Content Placeholder 2"/>
          <p:cNvSpPr>
            <a:spLocks noGrp="1"/>
          </p:cNvSpPr>
          <p:nvPr>
            <p:ph idx="1"/>
          </p:nvPr>
        </p:nvSpPr>
        <p:spPr>
          <a:xfrm>
            <a:off x="848226" y="1479388"/>
            <a:ext cx="9709485" cy="492361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6C08365C-9449-D44D-A5B8-FAC589D3A34D}"/>
              </a:ext>
            </a:extLst>
          </p:cNvPr>
          <p:cNvSpPr>
            <a:spLocks noGrp="1"/>
          </p:cNvSpPr>
          <p:nvPr>
            <p:ph type="sldNum" sz="quarter" idx="12"/>
          </p:nvPr>
        </p:nvSpPr>
        <p:spPr>
          <a:xfrm>
            <a:off x="11599834" y="6403002"/>
            <a:ext cx="343195" cy="379151"/>
          </a:xfrm>
        </p:spPr>
        <p:txBody>
          <a:bodyPr/>
          <a:lstStyle/>
          <a:p>
            <a:fld id="{D57F1E4F-1CFF-5643-939E-217C01CDF565}" type="slidenum">
              <a:rPr lang="en-US" dirty="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848226" y="1479387"/>
            <a:ext cx="4872790" cy="4923615"/>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721016" y="1479388"/>
            <a:ext cx="4836695" cy="4923613"/>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48226" y="770836"/>
            <a:ext cx="9709485" cy="706964"/>
          </a:xfrm>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847808" y="1481272"/>
            <a:ext cx="48519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47389" y="2064182"/>
            <a:ext cx="4852376" cy="433882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703992" y="1482860"/>
            <a:ext cx="485371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704529" y="2064182"/>
            <a:ext cx="4853182" cy="433882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a:p>
        </p:txBody>
      </p:sp>
      <p:sp>
        <p:nvSpPr>
          <p:cNvPr id="3" name="Date Placeholder 2"/>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031FB89-DEF7-F142-B407-0DD01589D643}"/>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404346" y="370768"/>
            <a:ext cx="1503442" cy="1510276"/>
          </a:xfrm>
          <a:prstGeom prst="rect">
            <a:avLst/>
          </a:prstGeom>
        </p:spPr>
      </p:pic>
      <p:pic>
        <p:nvPicPr>
          <p:cNvPr id="24" name="page00.png" descr="page00.png">
            <a:extLst>
              <a:ext uri="{FF2B5EF4-FFF2-40B4-BE49-F238E27FC236}">
                <a16:creationId xmlns:a16="http://schemas.microsoft.com/office/drawing/2014/main" id="{F6B09E0F-D90E-A44B-8291-E0FED893201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 name="Title Placeholder 1"/>
          <p:cNvSpPr>
            <a:spLocks noGrp="1"/>
          </p:cNvSpPr>
          <p:nvPr>
            <p:ph type="title"/>
          </p:nvPr>
        </p:nvSpPr>
        <p:spPr bwMode="gray">
          <a:xfrm>
            <a:off x="848226" y="772424"/>
            <a:ext cx="9709485" cy="706964"/>
          </a:xfrm>
          <a:prstGeom prst="rect">
            <a:avLst/>
          </a:prstGeom>
        </p:spPr>
        <p:txBody>
          <a:bodyPr vert="horz" lIns="91440" tIns="45720" rIns="91440" bIns="45720" rtlCol="0" anchor="ctr">
            <a:noAutofit/>
          </a:bodyPr>
          <a:lstStyle/>
          <a:p>
            <a:r>
              <a:rPr lang="fr-FR"/>
              <a:t>Modifiez le style du titre</a:t>
            </a:r>
            <a:endParaRPr lang="en-US"/>
          </a:p>
        </p:txBody>
      </p:sp>
      <p:sp>
        <p:nvSpPr>
          <p:cNvPr id="3" name="Text Placeholder 2"/>
          <p:cNvSpPr>
            <a:spLocks noGrp="1"/>
          </p:cNvSpPr>
          <p:nvPr>
            <p:ph type="body" idx="1"/>
          </p:nvPr>
        </p:nvSpPr>
        <p:spPr>
          <a:xfrm>
            <a:off x="848226" y="1484066"/>
            <a:ext cx="9709485" cy="491893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4" name="Date Placeholder 3"/>
          <p:cNvSpPr>
            <a:spLocks noGrp="1"/>
          </p:cNvSpPr>
          <p:nvPr>
            <p:ph type="dt" sz="half" idx="2"/>
          </p:nvPr>
        </p:nvSpPr>
        <p:spPr>
          <a:xfrm rot="16200000">
            <a:off x="11276132" y="1207824"/>
            <a:ext cx="990599" cy="343195"/>
          </a:xfrm>
          <a:prstGeom prst="rect">
            <a:avLst/>
          </a:prstGeom>
        </p:spPr>
        <p:txBody>
          <a:bodyPr vert="horz" lIns="91440" tIns="45720" rIns="91440" bIns="45720" rtlCol="0" anchor="ctr"/>
          <a:lstStyle>
            <a:lvl1pPr algn="r">
              <a:defRPr sz="900" b="0" i="0">
                <a:solidFill>
                  <a:schemeClr val="accent1"/>
                </a:solidFill>
                <a:latin typeface="+mj-lt"/>
              </a:defRPr>
            </a:lvl1pPr>
          </a:lstStyle>
          <a:p>
            <a:endParaRPr lang="en-US"/>
          </a:p>
        </p:txBody>
      </p:sp>
      <p:sp>
        <p:nvSpPr>
          <p:cNvPr id="6" name="Slide Number Placeholder 5"/>
          <p:cNvSpPr>
            <a:spLocks noGrp="1"/>
          </p:cNvSpPr>
          <p:nvPr>
            <p:ph type="sldNum" sz="quarter" idx="4"/>
          </p:nvPr>
        </p:nvSpPr>
        <p:spPr bwMode="gray">
          <a:xfrm>
            <a:off x="11599834" y="6403002"/>
            <a:ext cx="343195" cy="379151"/>
          </a:xfrm>
          <a:prstGeom prst="rect">
            <a:avLst/>
          </a:prstGeom>
        </p:spPr>
        <p:txBody>
          <a:bodyPr vert="horz" lIns="91440" tIns="45720" rIns="91440" bIns="45720" rtlCol="0" anchor="b"/>
          <a:lstStyle>
            <a:lvl1pPr algn="ctr">
              <a:defRPr sz="1200" b="0" i="0">
                <a:solidFill>
                  <a:srgbClr val="7030A0"/>
                </a:solidFill>
              </a:defRPr>
            </a:lvl1pPr>
          </a:lstStyle>
          <a:p>
            <a:fld id="{D57F1E4F-1CFF-5643-939E-217C01CDF565}" type="slidenum">
              <a:rPr lang="en-US" smtClean="0"/>
              <a:pPr/>
              <a:t>‹N°›</a:t>
            </a:fld>
            <a:endParaRPr lang="en-US"/>
          </a:p>
        </p:txBody>
      </p:sp>
      <p:cxnSp>
        <p:nvCxnSpPr>
          <p:cNvPr id="26" name="Connecteur droit 25">
            <a:extLst>
              <a:ext uri="{FF2B5EF4-FFF2-40B4-BE49-F238E27FC236}">
                <a16:creationId xmlns:a16="http://schemas.microsoft.com/office/drawing/2014/main" id="{2511A19C-F170-2A48-A97E-B28B75312E43}"/>
              </a:ext>
            </a:extLst>
          </p:cNvPr>
          <p:cNvCxnSpPr>
            <a:cxnSpLocks/>
          </p:cNvCxnSpPr>
          <p:nvPr userDrawn="1"/>
        </p:nvCxnSpPr>
        <p:spPr>
          <a:xfrm>
            <a:off x="11599834" y="6296253"/>
            <a:ext cx="343195" cy="1"/>
          </a:xfrm>
          <a:prstGeom prst="line">
            <a:avLst/>
          </a:prstGeom>
          <a:noFill/>
          <a:ln w="44450" cap="flat">
            <a:solidFill>
              <a:srgbClr val="D70F5F"/>
            </a:solidFill>
            <a:prstDash val="solid"/>
            <a:round/>
          </a:ln>
          <a:effectLst/>
          <a:sp3d/>
        </p:spPr>
        <p:style>
          <a:lnRef idx="0">
            <a:scrgbClr r="0" g="0" b="0"/>
          </a:lnRef>
          <a:fillRef idx="0">
            <a:scrgbClr r="0" g="0" b="0"/>
          </a:fillRef>
          <a:effectRef idx="0">
            <a:scrgbClr r="0" g="0" b="0"/>
          </a:effectRef>
          <a:fontRef idx="none"/>
        </p:style>
      </p:cxnSp>
    </p:spTree>
  </p:cSld>
  <p:clrMap bg1="lt1" tx1="dk1" bg2="lt2" tx2="dk2" accent1="accent1" accent2="accent2" accent3="accent3" accent4="accent4" accent5="accent5" accent6="accent6" hlink="hlink" folHlink="folHlink"/>
  <p:sldLayoutIdLst>
    <p:sldLayoutId id="2147483649" r:id="rId1"/>
    <p:sldLayoutId id="2147483679" r:id="rId2"/>
    <p:sldLayoutId id="2147483681" r:id="rId3"/>
    <p:sldLayoutId id="2147483675" r:id="rId4"/>
    <p:sldLayoutId id="2147483680" r:id="rId5"/>
    <p:sldLayoutId id="2147483650" r:id="rId6"/>
    <p:sldLayoutId id="2147483652" r:id="rId7"/>
    <p:sldLayoutId id="2147483653" r:id="rId8"/>
    <p:sldLayoutId id="2147483654" r:id="rId9"/>
    <p:sldLayoutId id="2147483669" r:id="rId10"/>
    <p:sldLayoutId id="2147483670" r:id="rId11"/>
    <p:sldLayoutId id="2147483655" r:id="rId12"/>
    <p:sldLayoutId id="2147483678" r:id="rId13"/>
    <p:sldLayoutId id="2147483682" r:id="rId14"/>
  </p:sldLayoutIdLst>
  <p:hf hdr="0" ftr="0" dt="0"/>
  <p:txStyles>
    <p:titleStyle>
      <a:lvl1pPr marL="0" indent="0" algn="l" defTabSz="457200" rtl="0" eaLnBrk="1" latinLnBrk="0" hangingPunct="1">
        <a:spcBef>
          <a:spcPts val="1000"/>
        </a:spcBef>
        <a:spcAft>
          <a:spcPts val="0"/>
        </a:spcAft>
        <a:buClr>
          <a:schemeClr val="accent1"/>
        </a:buClr>
        <a:buSzPct val="80000"/>
        <a:buFont typeface="Wingdings 3" charset="2"/>
        <a:buNone/>
        <a:defRPr lang="en-US" sz="2800" b="1" i="0" kern="1200" cap="all" spc="300" dirty="0">
          <a:solidFill>
            <a:srgbClr val="7030A0"/>
          </a:solidFill>
          <a:latin typeface="+mj-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90000"/>
        <a:buFont typeface="Wingdings 3" panose="05040102010807070707" pitchFamily="18" charset="2"/>
        <a:buChar char="u"/>
        <a:defRPr sz="1800" b="0" i="0" kern="1200">
          <a:solidFill>
            <a:srgbClr val="000000"/>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100000"/>
        <a:buFont typeface="Wingdings" panose="05000000000000000000" pitchFamily="2" charset="2"/>
        <a:buChar char="§"/>
        <a:defRPr sz="1600" b="0" i="0" kern="1200">
          <a:solidFill>
            <a:srgbClr val="000000"/>
          </a:solidFill>
          <a:latin typeface="+mn-lt"/>
          <a:ea typeface="+mn-ea"/>
          <a:cs typeface="+mn-cs"/>
        </a:defRPr>
      </a:lvl2pPr>
      <a:lvl3pPr marL="1200150" indent="-285750" algn="l" defTabSz="457200" rtl="0" eaLnBrk="1" latinLnBrk="0" hangingPunct="1">
        <a:spcBef>
          <a:spcPts val="1000"/>
        </a:spcBef>
        <a:spcAft>
          <a:spcPts val="0"/>
        </a:spcAft>
        <a:buClr>
          <a:schemeClr val="accent1"/>
        </a:buClr>
        <a:buSzPct val="80000"/>
        <a:buFont typeface="Courier New" panose="02070309020205020404" pitchFamily="49" charset="0"/>
        <a:buChar char="o"/>
        <a:defRPr sz="1400" b="0" i="0" kern="1200">
          <a:solidFill>
            <a:srgbClr val="000000"/>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Arial Narrow" panose="020B0606020202030204" pitchFamily="34" charset="0"/>
        <a:buChar char="-"/>
        <a:defRPr sz="1200" b="0" i="0" kern="1200">
          <a:solidFill>
            <a:srgbClr val="000000"/>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b="0" i="0" kern="1200">
          <a:solidFill>
            <a:srgbClr val="7030A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907E3-CDB0-A04F-B206-CF5DFF4C3A49}"/>
              </a:ext>
            </a:extLst>
          </p:cNvPr>
          <p:cNvSpPr>
            <a:spLocks noGrp="1"/>
          </p:cNvSpPr>
          <p:nvPr>
            <p:ph type="title"/>
          </p:nvPr>
        </p:nvSpPr>
        <p:spPr>
          <a:xfrm>
            <a:off x="6822626" y="1933575"/>
            <a:ext cx="3382297" cy="2582261"/>
          </a:xfrm>
        </p:spPr>
        <p:txBody>
          <a:bodyPr vert="horz" lIns="91440" tIns="45720" rIns="91440" bIns="45720" rtlCol="0" anchor="b">
            <a:normAutofit fontScale="90000"/>
          </a:bodyPr>
          <a:lstStyle/>
          <a:p>
            <a:pPr algn="ctr">
              <a:lnSpc>
                <a:spcPct val="150000"/>
              </a:lnSpc>
              <a:spcBef>
                <a:spcPct val="0"/>
              </a:spcBef>
              <a:spcAft>
                <a:spcPts val="1200"/>
              </a:spcAft>
            </a:pPr>
            <a:r>
              <a:rPr lang="en-US" sz="3600" b="0" i="0" kern="1200" dirty="0">
                <a:solidFill>
                  <a:srgbClr val="EBEBEB"/>
                </a:solidFill>
                <a:latin typeface="+mn-lt"/>
                <a:ea typeface="+mj-ea"/>
                <a:cs typeface="+mj-cs"/>
              </a:rPr>
              <a:t>A t-on encore </a:t>
            </a:r>
            <a:r>
              <a:rPr lang="en-US" sz="3600" b="0" i="0" kern="1200" dirty="0" err="1">
                <a:solidFill>
                  <a:srgbClr val="EBEBEB"/>
                </a:solidFill>
                <a:latin typeface="+mn-lt"/>
                <a:ea typeface="+mj-ea"/>
                <a:cs typeface="+mj-cs"/>
              </a:rPr>
              <a:t>besoin</a:t>
            </a:r>
            <a:r>
              <a:rPr lang="en-US" sz="3600" b="0" i="0" kern="1200" dirty="0">
                <a:solidFill>
                  <a:srgbClr val="EBEBEB"/>
                </a:solidFill>
                <a:latin typeface="+mn-lt"/>
                <a:ea typeface="+mj-ea"/>
                <a:cs typeface="+mj-cs"/>
              </a:rPr>
              <a:t> de managers ??</a:t>
            </a:r>
          </a:p>
        </p:txBody>
      </p:sp>
      <p:pic>
        <p:nvPicPr>
          <p:cNvPr id="19" name="Picture 4" descr="Résultat d’images pour Manager jongleur illustration">
            <a:extLst>
              <a:ext uri="{FF2B5EF4-FFF2-40B4-BE49-F238E27FC236}">
                <a16:creationId xmlns:a16="http://schemas.microsoft.com/office/drawing/2014/main" id="{18E0D685-B235-4BE4-A7E2-35F776CA8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785" y="1037758"/>
            <a:ext cx="4114715" cy="463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0576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3C82E7A-55CD-40AD-840E-53C349A37C73}"/>
              </a:ext>
            </a:extLst>
          </p:cNvPr>
          <p:cNvSpPr>
            <a:spLocks noGrp="1"/>
          </p:cNvSpPr>
          <p:nvPr>
            <p:ph type="title"/>
          </p:nvPr>
        </p:nvSpPr>
        <p:spPr>
          <a:xfrm rot="21375016">
            <a:off x="848226" y="454998"/>
            <a:ext cx="9709485" cy="706964"/>
          </a:xfrm>
        </p:spPr>
        <p:txBody>
          <a:bodyPr/>
          <a:lstStyle/>
          <a:p>
            <a:r>
              <a:rPr lang="fr-FR" dirty="0" err="1"/>
              <a:t>NOUVEaux</a:t>
            </a:r>
            <a:r>
              <a:rPr lang="fr-FR" dirty="0"/>
              <a:t> modèles managériaux</a:t>
            </a:r>
          </a:p>
        </p:txBody>
      </p:sp>
      <p:sp>
        <p:nvSpPr>
          <p:cNvPr id="5" name="Espace réservé du contenu 4">
            <a:extLst>
              <a:ext uri="{FF2B5EF4-FFF2-40B4-BE49-F238E27FC236}">
                <a16:creationId xmlns:a16="http://schemas.microsoft.com/office/drawing/2014/main" id="{17FCDE8B-1AA3-49E9-94FF-E72B7BA829D6}"/>
              </a:ext>
            </a:extLst>
          </p:cNvPr>
          <p:cNvSpPr>
            <a:spLocks noGrp="1"/>
          </p:cNvSpPr>
          <p:nvPr>
            <p:ph idx="1"/>
          </p:nvPr>
        </p:nvSpPr>
        <p:spPr>
          <a:xfrm>
            <a:off x="848226" y="1786596"/>
            <a:ext cx="9709485" cy="4616405"/>
          </a:xfrm>
        </p:spPr>
        <p:txBody>
          <a:bodyPr/>
          <a:lstStyle/>
          <a:p>
            <a:r>
              <a:rPr lang="fr-FR" dirty="0"/>
              <a:t>Le principe fondamental de ces modes d'organisation: supprimer les échelons de management intermédiaires et fonctionnels </a:t>
            </a:r>
          </a:p>
          <a:p>
            <a:r>
              <a:rPr lang="fr-FR" dirty="0"/>
              <a:t>Accroître  l'autonomie des opérationnels, et donc mieux les responsabiliser. </a:t>
            </a:r>
          </a:p>
          <a:p>
            <a:r>
              <a:rPr lang="fr-FR" dirty="0"/>
              <a:t>Holocratie définit plutôt un mode organisationnel alors que l’entreprise libérée s’attache plutôt à une philosophie et des valeurs</a:t>
            </a:r>
          </a:p>
        </p:txBody>
      </p:sp>
      <p:pic>
        <p:nvPicPr>
          <p:cNvPr id="6" name="Image 5">
            <a:extLst>
              <a:ext uri="{FF2B5EF4-FFF2-40B4-BE49-F238E27FC236}">
                <a16:creationId xmlns:a16="http://schemas.microsoft.com/office/drawing/2014/main" id="{A3802827-9A01-451E-BE7F-93400F1E5E3A}"/>
              </a:ext>
            </a:extLst>
          </p:cNvPr>
          <p:cNvPicPr>
            <a:picLocks noChangeAspect="1"/>
          </p:cNvPicPr>
          <p:nvPr/>
        </p:nvPicPr>
        <p:blipFill>
          <a:blip r:embed="rId3"/>
          <a:stretch>
            <a:fillRect/>
          </a:stretch>
        </p:blipFill>
        <p:spPr>
          <a:xfrm>
            <a:off x="1463039" y="3614869"/>
            <a:ext cx="8129025" cy="3243131"/>
          </a:xfrm>
          <a:prstGeom prst="rect">
            <a:avLst/>
          </a:prstGeom>
        </p:spPr>
      </p:pic>
    </p:spTree>
    <p:extLst>
      <p:ext uri="{BB962C8B-B14F-4D97-AF65-F5344CB8AC3E}">
        <p14:creationId xmlns:p14="http://schemas.microsoft.com/office/powerpoint/2010/main" val="3818311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3BDDE-C313-4FD7-9CA9-8FB6F0654DF0}"/>
              </a:ext>
            </a:extLst>
          </p:cNvPr>
          <p:cNvSpPr>
            <a:spLocks noGrp="1"/>
          </p:cNvSpPr>
          <p:nvPr>
            <p:ph type="title"/>
          </p:nvPr>
        </p:nvSpPr>
        <p:spPr>
          <a:xfrm rot="21312811">
            <a:off x="691917" y="403861"/>
            <a:ext cx="9709485" cy="706964"/>
          </a:xfrm>
        </p:spPr>
        <p:txBody>
          <a:bodyPr/>
          <a:lstStyle/>
          <a:p>
            <a:r>
              <a:rPr lang="fr-FR" dirty="0"/>
              <a:t>Retour d’expérience d’une entreprise libérée</a:t>
            </a:r>
          </a:p>
        </p:txBody>
      </p:sp>
      <p:sp>
        <p:nvSpPr>
          <p:cNvPr id="3" name="Espace réservé du contenu 2">
            <a:extLst>
              <a:ext uri="{FF2B5EF4-FFF2-40B4-BE49-F238E27FC236}">
                <a16:creationId xmlns:a16="http://schemas.microsoft.com/office/drawing/2014/main" id="{D48D10D3-3220-4877-BB81-CFBF378DA01A}"/>
              </a:ext>
            </a:extLst>
          </p:cNvPr>
          <p:cNvSpPr>
            <a:spLocks noGrp="1"/>
          </p:cNvSpPr>
          <p:nvPr>
            <p:ph idx="1"/>
          </p:nvPr>
        </p:nvSpPr>
        <p:spPr>
          <a:xfrm>
            <a:off x="848226" y="1781908"/>
            <a:ext cx="10223048" cy="4790830"/>
          </a:xfrm>
        </p:spPr>
        <p:txBody>
          <a:bodyPr/>
          <a:lstStyle/>
          <a:p>
            <a:r>
              <a:rPr lang="fr-FR" dirty="0"/>
              <a:t>L’entreprise libérée repose sur le concept de l’intelligence collective et de la confiance</a:t>
            </a:r>
          </a:p>
          <a:p>
            <a:r>
              <a:rPr lang="fr-FR" dirty="0"/>
              <a:t>Chaque salarié a sa place dans la vie de l’entreprise et il est libre de prendre les décisions qu’il estime bénéfiques à la structure. Cette dernière définit les valeurs et l’état d’esprit qui vont constituer le contenu, la ligne stratégique, le cap à tenir</a:t>
            </a:r>
          </a:p>
          <a:p>
            <a:r>
              <a:rPr lang="fr-FR" dirty="0"/>
              <a:t>Management command and control est banni remplacé par des animateurs/ </a:t>
            </a:r>
            <a:r>
              <a:rPr lang="fr-FR" dirty="0" err="1"/>
              <a:t>coachs</a:t>
            </a:r>
            <a:r>
              <a:rPr lang="fr-FR" dirty="0"/>
              <a:t>/experts</a:t>
            </a:r>
          </a:p>
          <a:p>
            <a:r>
              <a:rPr lang="fr-FR" dirty="0"/>
              <a:t>Quelques exemples d’entreprises: </a:t>
            </a:r>
          </a:p>
          <a:p>
            <a:pPr lvl="1"/>
            <a:r>
              <a:rPr lang="fr-FR" sz="1800" dirty="0"/>
              <a:t>FAVI </a:t>
            </a:r>
          </a:p>
          <a:p>
            <a:pPr lvl="1"/>
            <a:r>
              <a:rPr lang="fr-FR" sz="1800" dirty="0" err="1"/>
              <a:t>Chronoflex</a:t>
            </a:r>
            <a:endParaRPr lang="fr-FR" sz="1800" dirty="0"/>
          </a:p>
          <a:p>
            <a:pPr lvl="1"/>
            <a:r>
              <a:rPr lang="fr-FR" sz="1800" dirty="0"/>
              <a:t>Poult</a:t>
            </a:r>
          </a:p>
          <a:p>
            <a:pPr lvl="1"/>
            <a:r>
              <a:rPr lang="fr-FR" sz="1800" dirty="0"/>
              <a:t>IMA Technologies</a:t>
            </a:r>
          </a:p>
          <a:p>
            <a:pPr lvl="1"/>
            <a:r>
              <a:rPr lang="fr-FR" sz="1800" dirty="0"/>
              <a:t>Gore</a:t>
            </a:r>
          </a:p>
          <a:p>
            <a:pPr lvl="1"/>
            <a:r>
              <a:rPr lang="fr-FR" sz="1800" dirty="0"/>
              <a:t>HCL Technologies</a:t>
            </a:r>
          </a:p>
        </p:txBody>
      </p:sp>
      <p:sp>
        <p:nvSpPr>
          <p:cNvPr id="5" name="Espace réservé du numéro de diapositive 4">
            <a:extLst>
              <a:ext uri="{FF2B5EF4-FFF2-40B4-BE49-F238E27FC236}">
                <a16:creationId xmlns:a16="http://schemas.microsoft.com/office/drawing/2014/main" id="{01C84B71-C951-486E-B033-5E924056C54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7030A0"/>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332275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A93EFE1-1D1C-49AE-B662-4475ED3B3275}"/>
              </a:ext>
            </a:extLst>
          </p:cNvPr>
          <p:cNvSpPr>
            <a:spLocks noGrp="1"/>
          </p:cNvSpPr>
          <p:nvPr>
            <p:ph type="title"/>
          </p:nvPr>
        </p:nvSpPr>
        <p:spPr>
          <a:xfrm rot="21346392">
            <a:off x="711034" y="324533"/>
            <a:ext cx="9709485" cy="706964"/>
          </a:xfrm>
        </p:spPr>
        <p:txBody>
          <a:bodyPr/>
          <a:lstStyle/>
          <a:p>
            <a:r>
              <a:rPr lang="fr-FR" dirty="0"/>
              <a:t>Retour d’expérience d’une entreprise </a:t>
            </a:r>
            <a:r>
              <a:rPr lang="fr-FR" dirty="0" err="1"/>
              <a:t>libéréé</a:t>
            </a:r>
            <a:endParaRPr lang="fr-FR" dirty="0"/>
          </a:p>
        </p:txBody>
      </p:sp>
      <p:sp>
        <p:nvSpPr>
          <p:cNvPr id="4" name="Espace réservé du numéro de diapositive 3">
            <a:extLst>
              <a:ext uri="{FF2B5EF4-FFF2-40B4-BE49-F238E27FC236}">
                <a16:creationId xmlns:a16="http://schemas.microsoft.com/office/drawing/2014/main" id="{ADA86226-AF9D-4B0F-8893-13BEE9DEF3A6}"/>
              </a:ext>
            </a:extLst>
          </p:cNvPr>
          <p:cNvSpPr>
            <a:spLocks noGrp="1"/>
          </p:cNvSpPr>
          <p:nvPr>
            <p:ph type="sldNum" sz="quarter" idx="12"/>
          </p:nvPr>
        </p:nvSpPr>
        <p:spPr/>
        <p:txBody>
          <a:bodyPr/>
          <a:lstStyle/>
          <a:p>
            <a:fld id="{D57F1E4F-1CFF-5643-939E-217C01CDF565}" type="slidenum">
              <a:rPr lang="en-US" smtClean="0"/>
              <a:pPr/>
              <a:t>12</a:t>
            </a:fld>
            <a:endParaRPr lang="en-US"/>
          </a:p>
        </p:txBody>
      </p:sp>
      <p:pic>
        <p:nvPicPr>
          <p:cNvPr id="5" name="Picture 2" descr="Résultat d’images pour Avantages Et Inconvénients">
            <a:extLst>
              <a:ext uri="{FF2B5EF4-FFF2-40B4-BE49-F238E27FC236}">
                <a16:creationId xmlns:a16="http://schemas.microsoft.com/office/drawing/2014/main" id="{47E20DD2-FEF8-4C52-A33F-B713BD47C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484" y="1092571"/>
            <a:ext cx="3092341" cy="139383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35B300EC-6E77-46D4-923B-31DE9EBE1041}"/>
              </a:ext>
            </a:extLst>
          </p:cNvPr>
          <p:cNvSpPr txBox="1"/>
          <p:nvPr/>
        </p:nvSpPr>
        <p:spPr>
          <a:xfrm>
            <a:off x="8106726" y="2467997"/>
            <a:ext cx="3817257" cy="3154710"/>
          </a:xfrm>
          <a:prstGeom prst="rect">
            <a:avLst/>
          </a:prstGeom>
          <a:solidFill>
            <a:schemeClr val="bg1"/>
          </a:solidFill>
          <a:ln w="38100">
            <a:solidFill>
              <a:srgbClr val="FF0000"/>
            </a:solidFill>
          </a:ln>
        </p:spPr>
        <p:txBody>
          <a:bodyPr wrap="square" rtlCol="0">
            <a:spAutoFit/>
          </a:bodyPr>
          <a:lstStyle/>
          <a:p>
            <a:pPr marL="285750" indent="-285750">
              <a:spcBef>
                <a:spcPts val="600"/>
              </a:spcBef>
              <a:buFont typeface="Arial" panose="020B0604020202020204" pitchFamily="34" charset="0"/>
              <a:buChar char="•"/>
            </a:pPr>
            <a:r>
              <a:rPr lang="fr-FR" sz="1400" dirty="0">
                <a:solidFill>
                  <a:schemeClr val="tx1">
                    <a:lumMod val="50000"/>
                  </a:schemeClr>
                </a:solidFill>
              </a:rPr>
              <a:t>La pression du Collectif - (forme de dictature)</a:t>
            </a:r>
          </a:p>
          <a:p>
            <a:pPr marL="285750" indent="-285750">
              <a:spcBef>
                <a:spcPts val="600"/>
              </a:spcBef>
              <a:buFont typeface="Arial" panose="020B0604020202020204" pitchFamily="34" charset="0"/>
              <a:buChar char="•"/>
            </a:pPr>
            <a:r>
              <a:rPr lang="fr-FR" sz="1400" dirty="0">
                <a:solidFill>
                  <a:schemeClr val="tx1">
                    <a:lumMod val="50000"/>
                  </a:schemeClr>
                </a:solidFill>
              </a:rPr>
              <a:t>Recruter que des profils semblables</a:t>
            </a:r>
          </a:p>
          <a:p>
            <a:pPr marL="285750" indent="-285750">
              <a:spcBef>
                <a:spcPts val="600"/>
              </a:spcBef>
              <a:buFont typeface="Arial" panose="020B0604020202020204" pitchFamily="34" charset="0"/>
              <a:buChar char="•"/>
            </a:pPr>
            <a:r>
              <a:rPr lang="fr-FR" sz="1400" dirty="0">
                <a:solidFill>
                  <a:schemeClr val="tx1">
                    <a:lumMod val="50000"/>
                  </a:schemeClr>
                </a:solidFill>
              </a:rPr>
              <a:t>La surcharge de travail </a:t>
            </a:r>
          </a:p>
          <a:p>
            <a:pPr marL="285750" indent="-285750">
              <a:spcBef>
                <a:spcPts val="600"/>
              </a:spcBef>
              <a:buFont typeface="Arial" panose="020B0604020202020204" pitchFamily="34" charset="0"/>
              <a:buChar char="•"/>
            </a:pPr>
            <a:r>
              <a:rPr lang="fr-FR" sz="1400" dirty="0">
                <a:solidFill>
                  <a:schemeClr val="tx1">
                    <a:lumMod val="50000"/>
                  </a:schemeClr>
                </a:solidFill>
              </a:rPr>
              <a:t>Polyvalence et maturité</a:t>
            </a:r>
          </a:p>
          <a:p>
            <a:pPr marL="285750" indent="-285750">
              <a:spcBef>
                <a:spcPts val="600"/>
              </a:spcBef>
              <a:buFont typeface="Arial" panose="020B0604020202020204" pitchFamily="34" charset="0"/>
              <a:buChar char="•"/>
            </a:pPr>
            <a:r>
              <a:rPr lang="fr-FR" sz="1400" dirty="0">
                <a:solidFill>
                  <a:schemeClr val="tx1">
                    <a:lumMod val="50000"/>
                  </a:schemeClr>
                </a:solidFill>
              </a:rPr>
              <a:t>Le poids des décisions Pas adaptée à tous les profils</a:t>
            </a:r>
          </a:p>
          <a:p>
            <a:pPr marL="285750" indent="-285750">
              <a:spcBef>
                <a:spcPts val="600"/>
              </a:spcBef>
              <a:buFont typeface="Arial" panose="020B0604020202020204" pitchFamily="34" charset="0"/>
              <a:buChar char="•"/>
            </a:pPr>
            <a:r>
              <a:rPr lang="fr-FR" sz="1400" dirty="0">
                <a:solidFill>
                  <a:schemeClr val="tx1">
                    <a:lumMod val="50000"/>
                  </a:schemeClr>
                </a:solidFill>
              </a:rPr>
              <a:t>Pas adaptée à tous les secteurs </a:t>
            </a:r>
          </a:p>
          <a:p>
            <a:pPr marL="285750" indent="-285750">
              <a:spcBef>
                <a:spcPts val="600"/>
              </a:spcBef>
              <a:buFont typeface="Arial" panose="020B0604020202020204" pitchFamily="34" charset="0"/>
              <a:buChar char="•"/>
            </a:pPr>
            <a:r>
              <a:rPr lang="fr-FR" sz="1400" dirty="0" err="1">
                <a:solidFill>
                  <a:schemeClr val="tx1">
                    <a:lumMod val="50000"/>
                  </a:schemeClr>
                </a:solidFill>
              </a:rPr>
              <a:t>Auto-régulation</a:t>
            </a:r>
            <a:endParaRPr lang="fr-FR" sz="1400" dirty="0">
              <a:solidFill>
                <a:schemeClr val="tx1">
                  <a:lumMod val="50000"/>
                </a:schemeClr>
              </a:solidFill>
            </a:endParaRPr>
          </a:p>
          <a:p>
            <a:pPr marL="285750" indent="-285750">
              <a:spcBef>
                <a:spcPts val="600"/>
              </a:spcBef>
              <a:buFont typeface="Arial" panose="020B0604020202020204" pitchFamily="34" charset="0"/>
              <a:buChar char="•"/>
            </a:pPr>
            <a:r>
              <a:rPr lang="fr-FR" sz="1400" dirty="0">
                <a:solidFill>
                  <a:schemeClr val="tx1">
                    <a:lumMod val="50000"/>
                  </a:schemeClr>
                </a:solidFill>
              </a:rPr>
              <a:t>Sentiment de mal-être</a:t>
            </a:r>
          </a:p>
          <a:p>
            <a:pPr marL="285750" indent="-285750">
              <a:spcBef>
                <a:spcPts val="600"/>
              </a:spcBef>
              <a:buFont typeface="Arial" panose="020B0604020202020204" pitchFamily="34" charset="0"/>
              <a:buChar char="•"/>
            </a:pPr>
            <a:r>
              <a:rPr lang="fr-FR" sz="1400" dirty="0">
                <a:solidFill>
                  <a:schemeClr val="tx1">
                    <a:lumMod val="50000"/>
                  </a:schemeClr>
                </a:solidFill>
              </a:rPr>
              <a:t>Vision stratégique</a:t>
            </a:r>
          </a:p>
          <a:p>
            <a:pPr marL="285750" indent="-285750">
              <a:spcBef>
                <a:spcPts val="600"/>
              </a:spcBef>
              <a:buFont typeface="Arial" panose="020B0604020202020204" pitchFamily="34" charset="0"/>
              <a:buChar char="•"/>
            </a:pPr>
            <a:r>
              <a:rPr lang="fr-FR" sz="1400" dirty="0">
                <a:solidFill>
                  <a:schemeClr val="tx1">
                    <a:lumMod val="50000"/>
                  </a:schemeClr>
                </a:solidFill>
              </a:rPr>
              <a:t>Retour en arrière</a:t>
            </a:r>
          </a:p>
        </p:txBody>
      </p:sp>
      <p:sp>
        <p:nvSpPr>
          <p:cNvPr id="9" name="ZoneTexte 8">
            <a:extLst>
              <a:ext uri="{FF2B5EF4-FFF2-40B4-BE49-F238E27FC236}">
                <a16:creationId xmlns:a16="http://schemas.microsoft.com/office/drawing/2014/main" id="{3028F69F-50E8-4810-81D5-285325520A7E}"/>
              </a:ext>
            </a:extLst>
          </p:cNvPr>
          <p:cNvSpPr txBox="1"/>
          <p:nvPr/>
        </p:nvSpPr>
        <p:spPr>
          <a:xfrm>
            <a:off x="269139" y="2291081"/>
            <a:ext cx="4413220" cy="3524042"/>
          </a:xfrm>
          <a:prstGeom prst="rect">
            <a:avLst/>
          </a:prstGeom>
          <a:noFill/>
          <a:ln w="38100">
            <a:solidFill>
              <a:srgbClr val="33CC33"/>
            </a:solidFill>
          </a:ln>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fr-FR" sz="1400" dirty="0">
                <a:solidFill>
                  <a:schemeClr val="tx1">
                    <a:lumMod val="50000"/>
                  </a:schemeClr>
                </a:solidFill>
              </a:rPr>
              <a:t>Humain au centre des enjeux de l’entreprise</a:t>
            </a:r>
          </a:p>
          <a:p>
            <a:pPr marL="285750" indent="-285750">
              <a:spcAft>
                <a:spcPts val="600"/>
              </a:spcAft>
              <a:buFont typeface="Arial" panose="020B0604020202020204" pitchFamily="34" charset="0"/>
              <a:buChar char="•"/>
            </a:pPr>
            <a:r>
              <a:rPr lang="fr-FR" sz="1400" dirty="0">
                <a:solidFill>
                  <a:schemeClr val="tx1">
                    <a:lumMod val="50000"/>
                  </a:schemeClr>
                </a:solidFill>
              </a:rPr>
              <a:t>Valeurs </a:t>
            </a:r>
          </a:p>
          <a:p>
            <a:pPr marL="285750" indent="-285750">
              <a:spcAft>
                <a:spcPts val="600"/>
              </a:spcAft>
              <a:buFont typeface="Arial" panose="020B0604020202020204" pitchFamily="34" charset="0"/>
              <a:buChar char="•"/>
            </a:pPr>
            <a:r>
              <a:rPr lang="fr-FR" sz="1400" dirty="0">
                <a:solidFill>
                  <a:schemeClr val="tx1">
                    <a:lumMod val="50000"/>
                  </a:schemeClr>
                </a:solidFill>
              </a:rPr>
              <a:t>Liberté </a:t>
            </a:r>
          </a:p>
          <a:p>
            <a:pPr marL="285750" indent="-285750">
              <a:spcAft>
                <a:spcPts val="600"/>
              </a:spcAft>
              <a:buFont typeface="Arial" panose="020B0604020202020204" pitchFamily="34" charset="0"/>
              <a:buChar char="•"/>
            </a:pPr>
            <a:r>
              <a:rPr lang="fr-FR" sz="1400" dirty="0">
                <a:solidFill>
                  <a:schemeClr val="tx1">
                    <a:lumMod val="50000"/>
                  </a:schemeClr>
                </a:solidFill>
              </a:rPr>
              <a:t>Plus de titres </a:t>
            </a:r>
          </a:p>
          <a:p>
            <a:pPr marL="285750" indent="-285750">
              <a:spcAft>
                <a:spcPts val="600"/>
              </a:spcAft>
              <a:buFont typeface="Arial" panose="020B0604020202020204" pitchFamily="34" charset="0"/>
              <a:buChar char="•"/>
            </a:pPr>
            <a:r>
              <a:rPr lang="fr-FR" sz="1400" dirty="0">
                <a:solidFill>
                  <a:schemeClr val="tx1">
                    <a:lumMod val="50000"/>
                  </a:schemeClr>
                </a:solidFill>
              </a:rPr>
              <a:t>Intelligence collective</a:t>
            </a:r>
          </a:p>
          <a:p>
            <a:pPr marL="285750" indent="-285750">
              <a:spcAft>
                <a:spcPts val="600"/>
              </a:spcAft>
              <a:buFont typeface="Arial" panose="020B0604020202020204" pitchFamily="34" charset="0"/>
              <a:buChar char="•"/>
            </a:pPr>
            <a:r>
              <a:rPr lang="fr-FR" sz="1400" dirty="0">
                <a:solidFill>
                  <a:schemeClr val="tx1">
                    <a:lumMod val="50000"/>
                  </a:schemeClr>
                </a:solidFill>
              </a:rPr>
              <a:t>Communautés de pratiques</a:t>
            </a:r>
          </a:p>
          <a:p>
            <a:pPr marL="285750" indent="-285750">
              <a:spcAft>
                <a:spcPts val="600"/>
              </a:spcAft>
              <a:buFont typeface="Arial" panose="020B0604020202020204" pitchFamily="34" charset="0"/>
              <a:buChar char="•"/>
            </a:pPr>
            <a:r>
              <a:rPr lang="fr-FR" sz="1400" dirty="0">
                <a:solidFill>
                  <a:schemeClr val="tx1">
                    <a:lumMod val="50000"/>
                  </a:schemeClr>
                </a:solidFill>
              </a:rPr>
              <a:t>Forte implication et sentiment d’appartenance</a:t>
            </a:r>
            <a:endParaRPr lang="fr-FR" sz="1400" dirty="0">
              <a:solidFill>
                <a:schemeClr val="tx1">
                  <a:lumMod val="50000"/>
                </a:schemeClr>
              </a:solidFill>
              <a:cs typeface="Calibri"/>
            </a:endParaRPr>
          </a:p>
          <a:p>
            <a:pPr marL="285750" indent="-285750">
              <a:spcAft>
                <a:spcPts val="600"/>
              </a:spcAft>
              <a:buFont typeface="Arial" panose="020B0604020202020204" pitchFamily="34" charset="0"/>
              <a:buChar char="•"/>
            </a:pPr>
            <a:r>
              <a:rPr lang="fr-FR" sz="1400" dirty="0">
                <a:solidFill>
                  <a:schemeClr val="tx1">
                    <a:lumMod val="50000"/>
                  </a:schemeClr>
                </a:solidFill>
              </a:rPr>
              <a:t>Approche d’innovation</a:t>
            </a:r>
            <a:endParaRPr lang="fr-FR" dirty="0">
              <a:solidFill>
                <a:schemeClr val="tx1">
                  <a:lumMod val="50000"/>
                </a:schemeClr>
              </a:solidFill>
            </a:endParaRPr>
          </a:p>
          <a:p>
            <a:pPr marL="285750" indent="-285750">
              <a:spcAft>
                <a:spcPts val="600"/>
              </a:spcAft>
              <a:buFont typeface="Arial" panose="020B0604020202020204" pitchFamily="34" charset="0"/>
              <a:buChar char="•"/>
            </a:pPr>
            <a:r>
              <a:rPr lang="fr-FR" sz="1400" dirty="0">
                <a:solidFill>
                  <a:schemeClr val="tx1">
                    <a:lumMod val="50000"/>
                  </a:schemeClr>
                </a:solidFill>
              </a:rPr>
              <a:t>Droit à l’erreur et à l’expérimentation</a:t>
            </a:r>
          </a:p>
          <a:p>
            <a:pPr marL="285750" indent="-285750">
              <a:spcAft>
                <a:spcPts val="600"/>
              </a:spcAft>
              <a:buFont typeface="Arial" panose="020B0604020202020204" pitchFamily="34" charset="0"/>
              <a:buChar char="•"/>
            </a:pPr>
            <a:r>
              <a:rPr lang="fr-FR" sz="1400" dirty="0">
                <a:solidFill>
                  <a:schemeClr val="tx1">
                    <a:lumMod val="50000"/>
                  </a:schemeClr>
                </a:solidFill>
              </a:rPr>
              <a:t>Implication / Motivation</a:t>
            </a:r>
          </a:p>
          <a:p>
            <a:pPr marL="285750" indent="-285750">
              <a:spcAft>
                <a:spcPts val="600"/>
              </a:spcAft>
              <a:buFont typeface="Arial" panose="020B0604020202020204" pitchFamily="34" charset="0"/>
              <a:buChar char="•"/>
            </a:pPr>
            <a:r>
              <a:rPr lang="fr-FR" sz="1400" dirty="0">
                <a:solidFill>
                  <a:schemeClr val="tx1">
                    <a:lumMod val="50000"/>
                  </a:schemeClr>
                </a:solidFill>
              </a:rPr>
              <a:t>Bonne performance</a:t>
            </a:r>
          </a:p>
          <a:p>
            <a:pPr marL="285750" indent="-285750">
              <a:spcAft>
                <a:spcPts val="600"/>
              </a:spcAft>
              <a:buFont typeface="Arial" panose="020B0604020202020204" pitchFamily="34" charset="0"/>
              <a:buChar char="•"/>
            </a:pPr>
            <a:r>
              <a:rPr lang="fr-FR" sz="1400" dirty="0">
                <a:solidFill>
                  <a:schemeClr val="tx1">
                    <a:lumMod val="50000"/>
                  </a:schemeClr>
                </a:solidFill>
              </a:rPr>
              <a:t>Rémunération</a:t>
            </a:r>
          </a:p>
        </p:txBody>
      </p:sp>
      <p:sp>
        <p:nvSpPr>
          <p:cNvPr id="2" name="TextBox 1"/>
          <p:cNvSpPr txBox="1"/>
          <p:nvPr/>
        </p:nvSpPr>
        <p:spPr>
          <a:xfrm>
            <a:off x="7803930" y="866160"/>
            <a:ext cx="285355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chemeClr val="tx1">
                    <a:lumMod val="50000"/>
                  </a:schemeClr>
                </a:solidFill>
              </a:rPr>
              <a:t>Entretien avec </a:t>
            </a:r>
            <a:r>
              <a:rPr lang="fr-FR" b="1" dirty="0">
                <a:solidFill>
                  <a:schemeClr val="tx1">
                    <a:lumMod val="50000"/>
                  </a:schemeClr>
                </a:solidFill>
              </a:rPr>
              <a:t>D2SI </a:t>
            </a:r>
            <a:r>
              <a:rPr lang="fr-FR" dirty="0">
                <a:solidFill>
                  <a:schemeClr val="tx1">
                    <a:lumMod val="50000"/>
                  </a:schemeClr>
                </a:solidFill>
              </a:rPr>
              <a:t>maintenant </a:t>
            </a:r>
            <a:r>
              <a:rPr lang="fr-FR" b="1" dirty="0" err="1">
                <a:solidFill>
                  <a:schemeClr val="tx1">
                    <a:lumMod val="50000"/>
                  </a:schemeClr>
                </a:solidFill>
              </a:rPr>
              <a:t>Devoteam</a:t>
            </a:r>
            <a:r>
              <a:rPr lang="fr-FR" b="1" dirty="0">
                <a:solidFill>
                  <a:schemeClr val="tx1">
                    <a:lumMod val="50000"/>
                  </a:schemeClr>
                </a:solidFill>
              </a:rPr>
              <a:t> </a:t>
            </a:r>
            <a:r>
              <a:rPr lang="fr-FR" b="1" dirty="0" err="1">
                <a:solidFill>
                  <a:schemeClr val="tx1">
                    <a:lumMod val="50000"/>
                  </a:schemeClr>
                </a:solidFill>
              </a:rPr>
              <a:t>Revolve</a:t>
            </a:r>
            <a:endParaRPr lang="fr-FR" b="1" dirty="0">
              <a:solidFill>
                <a:schemeClr val="tx1">
                  <a:lumMod val="50000"/>
                </a:schemeClr>
              </a:solidFill>
            </a:endParaRPr>
          </a:p>
        </p:txBody>
      </p:sp>
      <p:sp>
        <p:nvSpPr>
          <p:cNvPr id="3" name="TextBox 2"/>
          <p:cNvSpPr txBox="1"/>
          <p:nvPr/>
        </p:nvSpPr>
        <p:spPr>
          <a:xfrm>
            <a:off x="5069088" y="2870515"/>
            <a:ext cx="2650908" cy="3354765"/>
          </a:xfrm>
          <a:prstGeom prst="rect">
            <a:avLst/>
          </a:prstGeom>
          <a:noFill/>
          <a:ln w="28575">
            <a:solidFill>
              <a:schemeClr val="tx2">
                <a:lumMod val="40000"/>
                <a:lumOff val="60000"/>
              </a:schemeClr>
            </a:solidFill>
          </a:ln>
        </p:spPr>
        <p:txBody>
          <a:bodyPr wrap="square" rtlCol="0">
            <a:spAutoFit/>
          </a:bodyPr>
          <a:lstStyle/>
          <a:p>
            <a:pPr>
              <a:spcAft>
                <a:spcPts val="600"/>
              </a:spcAft>
            </a:pPr>
            <a:r>
              <a:rPr lang="fr-FR" sz="1600" dirty="0">
                <a:solidFill>
                  <a:schemeClr val="tx1">
                    <a:lumMod val="50000"/>
                  </a:schemeClr>
                </a:solidFill>
              </a:rPr>
              <a:t>Il doit y avoir une forte volonté des dirigeants de laisser faire et  de lâcher prise</a:t>
            </a:r>
          </a:p>
          <a:p>
            <a:pPr>
              <a:spcAft>
                <a:spcPts val="600"/>
              </a:spcAft>
            </a:pPr>
            <a:r>
              <a:rPr lang="fr-FR" sz="1600" dirty="0">
                <a:solidFill>
                  <a:schemeClr val="tx1">
                    <a:lumMod val="50000"/>
                  </a:schemeClr>
                </a:solidFill>
              </a:rPr>
              <a:t>Une approche à instiller de manière graduelle pour la montée en maturité</a:t>
            </a:r>
          </a:p>
          <a:p>
            <a:pPr>
              <a:spcAft>
                <a:spcPts val="600"/>
              </a:spcAft>
            </a:pPr>
            <a:r>
              <a:rPr lang="fr-FR" sz="1600" dirty="0">
                <a:solidFill>
                  <a:schemeClr val="tx1">
                    <a:lumMod val="50000"/>
                  </a:schemeClr>
                </a:solidFill>
              </a:rPr>
              <a:t>Trouver sa voie</a:t>
            </a:r>
          </a:p>
          <a:p>
            <a:pPr>
              <a:spcAft>
                <a:spcPts val="600"/>
              </a:spcAft>
            </a:pPr>
            <a:r>
              <a:rPr lang="fr-FR" sz="1600" dirty="0">
                <a:solidFill>
                  <a:schemeClr val="tx1">
                    <a:lumMod val="50000"/>
                  </a:schemeClr>
                </a:solidFill>
              </a:rPr>
              <a:t>Ne convient pas à tous les profils, peut générer des résistances</a:t>
            </a:r>
          </a:p>
          <a:p>
            <a:pPr>
              <a:spcAft>
                <a:spcPts val="600"/>
              </a:spcAft>
            </a:pPr>
            <a:r>
              <a:rPr lang="fr-FR" sz="1600" dirty="0">
                <a:solidFill>
                  <a:schemeClr val="tx1">
                    <a:lumMod val="50000"/>
                  </a:schemeClr>
                </a:solidFill>
              </a:rPr>
              <a:t>Plus difficile dans une structure existante</a:t>
            </a:r>
          </a:p>
        </p:txBody>
      </p:sp>
    </p:spTree>
    <p:extLst>
      <p:ext uri="{BB962C8B-B14F-4D97-AF65-F5344CB8AC3E}">
        <p14:creationId xmlns:p14="http://schemas.microsoft.com/office/powerpoint/2010/main" val="3493258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A8AB476-6038-49BA-8738-416ABA55E0A7}"/>
              </a:ext>
            </a:extLst>
          </p:cNvPr>
          <p:cNvSpPr>
            <a:spLocks noGrp="1"/>
          </p:cNvSpPr>
          <p:nvPr>
            <p:ph type="sldNum" sz="quarter" idx="12"/>
          </p:nvPr>
        </p:nvSpPr>
        <p:spPr/>
        <p:txBody>
          <a:bodyPr/>
          <a:lstStyle/>
          <a:p>
            <a:fld id="{D57F1E4F-1CFF-5643-939E-217C01CDF565}" type="slidenum">
              <a:rPr lang="en-US" smtClean="0"/>
              <a:pPr/>
              <a:t>13</a:t>
            </a:fld>
            <a:endParaRPr lang="en-US"/>
          </a:p>
        </p:txBody>
      </p:sp>
      <p:sp>
        <p:nvSpPr>
          <p:cNvPr id="4" name="Rectangle : coins arrondis 3">
            <a:extLst>
              <a:ext uri="{FF2B5EF4-FFF2-40B4-BE49-F238E27FC236}">
                <a16:creationId xmlns:a16="http://schemas.microsoft.com/office/drawing/2014/main" id="{7C6739B8-A561-4B14-AA78-F561BCD42EE6}"/>
              </a:ext>
            </a:extLst>
          </p:cNvPr>
          <p:cNvSpPr/>
          <p:nvPr/>
        </p:nvSpPr>
        <p:spPr>
          <a:xfrm>
            <a:off x="6550929" y="1935532"/>
            <a:ext cx="1460153" cy="609821"/>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Authenticité</a:t>
            </a:r>
          </a:p>
        </p:txBody>
      </p:sp>
      <p:sp>
        <p:nvSpPr>
          <p:cNvPr id="7" name="Rectangle : coins arrondis 6">
            <a:extLst>
              <a:ext uri="{FF2B5EF4-FFF2-40B4-BE49-F238E27FC236}">
                <a16:creationId xmlns:a16="http://schemas.microsoft.com/office/drawing/2014/main" id="{3F141519-5BB5-4E72-9838-33F161ADB328}"/>
              </a:ext>
            </a:extLst>
          </p:cNvPr>
          <p:cNvSpPr/>
          <p:nvPr/>
        </p:nvSpPr>
        <p:spPr>
          <a:xfrm>
            <a:off x="482175" y="3581255"/>
            <a:ext cx="1131768" cy="549110"/>
          </a:xfrm>
          <a:prstGeom prst="roundRect">
            <a:avLst/>
          </a:prstGeom>
          <a:solidFill>
            <a:srgbClr val="ED72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Plaisir</a:t>
            </a:r>
          </a:p>
        </p:txBody>
      </p:sp>
      <p:sp>
        <p:nvSpPr>
          <p:cNvPr id="8" name="Rectangle : coins arrondis 7">
            <a:extLst>
              <a:ext uri="{FF2B5EF4-FFF2-40B4-BE49-F238E27FC236}">
                <a16:creationId xmlns:a16="http://schemas.microsoft.com/office/drawing/2014/main" id="{A67CDAA6-4FD3-4861-BD5B-D944B20E22F8}"/>
              </a:ext>
            </a:extLst>
          </p:cNvPr>
          <p:cNvSpPr/>
          <p:nvPr/>
        </p:nvSpPr>
        <p:spPr>
          <a:xfrm>
            <a:off x="854556" y="2849872"/>
            <a:ext cx="1467132" cy="5491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Responsabilité</a:t>
            </a:r>
          </a:p>
        </p:txBody>
      </p:sp>
      <p:sp>
        <p:nvSpPr>
          <p:cNvPr id="9" name="Rectangle : coins arrondis 8">
            <a:extLst>
              <a:ext uri="{FF2B5EF4-FFF2-40B4-BE49-F238E27FC236}">
                <a16:creationId xmlns:a16="http://schemas.microsoft.com/office/drawing/2014/main" id="{0946E7C7-D31D-4AFC-B496-EA7BA043EB43}"/>
              </a:ext>
            </a:extLst>
          </p:cNvPr>
          <p:cNvSpPr/>
          <p:nvPr/>
        </p:nvSpPr>
        <p:spPr>
          <a:xfrm>
            <a:off x="7734426" y="2688895"/>
            <a:ext cx="1255288" cy="609821"/>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Humilité</a:t>
            </a:r>
          </a:p>
        </p:txBody>
      </p:sp>
      <p:sp>
        <p:nvSpPr>
          <p:cNvPr id="10" name="Rectangle : coins arrondis 9">
            <a:extLst>
              <a:ext uri="{FF2B5EF4-FFF2-40B4-BE49-F238E27FC236}">
                <a16:creationId xmlns:a16="http://schemas.microsoft.com/office/drawing/2014/main" id="{A30B0CFF-D24A-4976-A105-00F76ADF6CF2}"/>
              </a:ext>
            </a:extLst>
          </p:cNvPr>
          <p:cNvSpPr/>
          <p:nvPr/>
        </p:nvSpPr>
        <p:spPr>
          <a:xfrm>
            <a:off x="8491717" y="3447253"/>
            <a:ext cx="1255288" cy="609821"/>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Aventure</a:t>
            </a:r>
          </a:p>
        </p:txBody>
      </p:sp>
      <p:sp>
        <p:nvSpPr>
          <p:cNvPr id="11" name="Rectangle : coins arrondis 10">
            <a:extLst>
              <a:ext uri="{FF2B5EF4-FFF2-40B4-BE49-F238E27FC236}">
                <a16:creationId xmlns:a16="http://schemas.microsoft.com/office/drawing/2014/main" id="{E31146FC-D526-4191-8E73-313123DE9372}"/>
              </a:ext>
            </a:extLst>
          </p:cNvPr>
          <p:cNvSpPr/>
          <p:nvPr/>
        </p:nvSpPr>
        <p:spPr>
          <a:xfrm>
            <a:off x="854556" y="4357345"/>
            <a:ext cx="1410637" cy="54911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Collaboration</a:t>
            </a:r>
          </a:p>
        </p:txBody>
      </p:sp>
      <p:sp>
        <p:nvSpPr>
          <p:cNvPr id="12" name="Rectangle : coins arrondis 11">
            <a:extLst>
              <a:ext uri="{FF2B5EF4-FFF2-40B4-BE49-F238E27FC236}">
                <a16:creationId xmlns:a16="http://schemas.microsoft.com/office/drawing/2014/main" id="{EC6F94FD-4729-44F5-B3E7-A3777E1EA3F4}"/>
              </a:ext>
            </a:extLst>
          </p:cNvPr>
          <p:cNvSpPr/>
          <p:nvPr/>
        </p:nvSpPr>
        <p:spPr>
          <a:xfrm>
            <a:off x="2040767" y="2038692"/>
            <a:ext cx="1131768" cy="549110"/>
          </a:xfrm>
          <a:prstGeom prst="round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Confiance</a:t>
            </a:r>
          </a:p>
        </p:txBody>
      </p:sp>
      <p:sp>
        <p:nvSpPr>
          <p:cNvPr id="13" name="ZoneTexte 12">
            <a:extLst>
              <a:ext uri="{FF2B5EF4-FFF2-40B4-BE49-F238E27FC236}">
                <a16:creationId xmlns:a16="http://schemas.microsoft.com/office/drawing/2014/main" id="{FFABECD4-E742-4D4D-A702-49B2EA102860}"/>
              </a:ext>
            </a:extLst>
          </p:cNvPr>
          <p:cNvSpPr txBox="1"/>
          <p:nvPr/>
        </p:nvSpPr>
        <p:spPr>
          <a:xfrm>
            <a:off x="1136000" y="1535422"/>
            <a:ext cx="2259336" cy="400110"/>
          </a:xfrm>
          <a:prstGeom prst="rect">
            <a:avLst/>
          </a:prstGeom>
          <a:noFill/>
        </p:spPr>
        <p:txBody>
          <a:bodyPr wrap="none" rtlCol="0">
            <a:spAutoFit/>
          </a:bodyPr>
          <a:lstStyle/>
          <a:p>
            <a:r>
              <a:rPr lang="fr-FR" sz="2000" b="1" dirty="0"/>
              <a:t>Les 6 Piliers Valeurs</a:t>
            </a:r>
          </a:p>
        </p:txBody>
      </p:sp>
      <p:sp>
        <p:nvSpPr>
          <p:cNvPr id="14" name="ZoneTexte 13">
            <a:extLst>
              <a:ext uri="{FF2B5EF4-FFF2-40B4-BE49-F238E27FC236}">
                <a16:creationId xmlns:a16="http://schemas.microsoft.com/office/drawing/2014/main" id="{EC508537-3C98-4E1D-970B-C82010B98EAA}"/>
              </a:ext>
            </a:extLst>
          </p:cNvPr>
          <p:cNvSpPr txBox="1"/>
          <p:nvPr/>
        </p:nvSpPr>
        <p:spPr>
          <a:xfrm>
            <a:off x="7113216" y="1457816"/>
            <a:ext cx="1688026" cy="400110"/>
          </a:xfrm>
          <a:prstGeom prst="rect">
            <a:avLst/>
          </a:prstGeom>
          <a:noFill/>
        </p:spPr>
        <p:txBody>
          <a:bodyPr wrap="none" rtlCol="0">
            <a:spAutoFit/>
          </a:bodyPr>
          <a:lstStyle/>
          <a:p>
            <a:r>
              <a:rPr lang="fr-FR" sz="2000" b="1" dirty="0"/>
              <a:t>Les 6 Postures</a:t>
            </a:r>
          </a:p>
        </p:txBody>
      </p:sp>
      <p:sp>
        <p:nvSpPr>
          <p:cNvPr id="15" name="Rectangle : coins arrondis 14">
            <a:extLst>
              <a:ext uri="{FF2B5EF4-FFF2-40B4-BE49-F238E27FC236}">
                <a16:creationId xmlns:a16="http://schemas.microsoft.com/office/drawing/2014/main" id="{E2B61F00-6EC7-499F-87A2-3226D29DDB72}"/>
              </a:ext>
            </a:extLst>
          </p:cNvPr>
          <p:cNvSpPr/>
          <p:nvPr/>
        </p:nvSpPr>
        <p:spPr>
          <a:xfrm>
            <a:off x="1574134" y="5119076"/>
            <a:ext cx="1131768" cy="549110"/>
          </a:xfrm>
          <a:prstGeom prst="roundRect">
            <a:avLst/>
          </a:prstGeom>
          <a:solidFill>
            <a:srgbClr val="931E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Agilité</a:t>
            </a:r>
          </a:p>
        </p:txBody>
      </p:sp>
      <p:sp>
        <p:nvSpPr>
          <p:cNvPr id="16" name="Rectangle : coins arrondis 15">
            <a:extLst>
              <a:ext uri="{FF2B5EF4-FFF2-40B4-BE49-F238E27FC236}">
                <a16:creationId xmlns:a16="http://schemas.microsoft.com/office/drawing/2014/main" id="{3CB5AD7C-985F-4990-9AD7-22366ACCC946}"/>
              </a:ext>
            </a:extLst>
          </p:cNvPr>
          <p:cNvSpPr/>
          <p:nvPr/>
        </p:nvSpPr>
        <p:spPr>
          <a:xfrm>
            <a:off x="7928663" y="4220335"/>
            <a:ext cx="1376517" cy="609821"/>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Serviabilité</a:t>
            </a:r>
          </a:p>
        </p:txBody>
      </p:sp>
      <p:sp>
        <p:nvSpPr>
          <p:cNvPr id="17" name="Rectangle : coins arrondis 16">
            <a:extLst>
              <a:ext uri="{FF2B5EF4-FFF2-40B4-BE49-F238E27FC236}">
                <a16:creationId xmlns:a16="http://schemas.microsoft.com/office/drawing/2014/main" id="{81E7A814-4449-45D5-93DB-99C933E1C579}"/>
              </a:ext>
            </a:extLst>
          </p:cNvPr>
          <p:cNvSpPr/>
          <p:nvPr/>
        </p:nvSpPr>
        <p:spPr>
          <a:xfrm>
            <a:off x="7257103" y="5046925"/>
            <a:ext cx="1376517" cy="609821"/>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Justesse</a:t>
            </a:r>
          </a:p>
        </p:txBody>
      </p:sp>
      <p:sp>
        <p:nvSpPr>
          <p:cNvPr id="18" name="Rectangle : coins arrondis 17">
            <a:extLst>
              <a:ext uri="{FF2B5EF4-FFF2-40B4-BE49-F238E27FC236}">
                <a16:creationId xmlns:a16="http://schemas.microsoft.com/office/drawing/2014/main" id="{DF05A6E6-7F83-4BE0-A8C8-20BD581CF58E}"/>
              </a:ext>
            </a:extLst>
          </p:cNvPr>
          <p:cNvSpPr/>
          <p:nvPr/>
        </p:nvSpPr>
        <p:spPr>
          <a:xfrm>
            <a:off x="6550930" y="5800288"/>
            <a:ext cx="1376517" cy="6098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Résilience</a:t>
            </a:r>
          </a:p>
        </p:txBody>
      </p:sp>
      <p:sp>
        <p:nvSpPr>
          <p:cNvPr id="19" name="Rectangle : coins arrondis 18">
            <a:extLst>
              <a:ext uri="{FF2B5EF4-FFF2-40B4-BE49-F238E27FC236}">
                <a16:creationId xmlns:a16="http://schemas.microsoft.com/office/drawing/2014/main" id="{11F19E50-CDB5-4D62-A620-B77EFD0D9A9A}"/>
              </a:ext>
            </a:extLst>
          </p:cNvPr>
          <p:cNvSpPr/>
          <p:nvPr/>
        </p:nvSpPr>
        <p:spPr>
          <a:xfrm>
            <a:off x="2040767" y="5872637"/>
            <a:ext cx="1131768" cy="549110"/>
          </a:xfrm>
          <a:prstGeom prst="roundRect">
            <a:avLst/>
          </a:prstGeom>
          <a:solidFill>
            <a:srgbClr val="D404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Créativité</a:t>
            </a:r>
          </a:p>
        </p:txBody>
      </p:sp>
      <p:sp>
        <p:nvSpPr>
          <p:cNvPr id="24" name="Ellipse 23">
            <a:extLst>
              <a:ext uri="{FF2B5EF4-FFF2-40B4-BE49-F238E27FC236}">
                <a16:creationId xmlns:a16="http://schemas.microsoft.com/office/drawing/2014/main" id="{9D0BC51C-3CD4-47ED-9C36-BD8210B1CAD2}"/>
              </a:ext>
            </a:extLst>
          </p:cNvPr>
          <p:cNvSpPr/>
          <p:nvPr/>
        </p:nvSpPr>
        <p:spPr>
          <a:xfrm>
            <a:off x="9348836" y="1029674"/>
            <a:ext cx="2479760" cy="1632815"/>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Votre mission: </a:t>
            </a:r>
            <a:r>
              <a:rPr lang="fr-FR" b="1" dirty="0">
                <a:solidFill>
                  <a:srgbClr val="FFFF00"/>
                </a:solidFill>
              </a:rPr>
              <a:t>changer la culture managériale !</a:t>
            </a:r>
          </a:p>
        </p:txBody>
      </p:sp>
      <p:sp>
        <p:nvSpPr>
          <p:cNvPr id="20" name="ZoneTexte 19">
            <a:extLst>
              <a:ext uri="{FF2B5EF4-FFF2-40B4-BE49-F238E27FC236}">
                <a16:creationId xmlns:a16="http://schemas.microsoft.com/office/drawing/2014/main" id="{ACF38875-12B5-464A-BAD5-82202B0AB02B}"/>
              </a:ext>
            </a:extLst>
          </p:cNvPr>
          <p:cNvSpPr txBox="1"/>
          <p:nvPr/>
        </p:nvSpPr>
        <p:spPr>
          <a:xfrm>
            <a:off x="9468163" y="6480479"/>
            <a:ext cx="1896288" cy="338554"/>
          </a:xfrm>
          <a:prstGeom prst="rect">
            <a:avLst/>
          </a:prstGeom>
          <a:noFill/>
        </p:spPr>
        <p:txBody>
          <a:bodyPr wrap="none" rtlCol="0">
            <a:spAutoFit/>
          </a:bodyPr>
          <a:lstStyle/>
          <a:p>
            <a:r>
              <a:rPr lang="fr-FR" sz="1600" i="1" dirty="0"/>
              <a:t>Source Francis Boyer</a:t>
            </a:r>
          </a:p>
        </p:txBody>
      </p:sp>
      <p:pic>
        <p:nvPicPr>
          <p:cNvPr id="21" name="Image 20" descr="Une image contenant texte, parapluie, accessoire&#10;&#10;Description générée automatiquement">
            <a:extLst>
              <a:ext uri="{FF2B5EF4-FFF2-40B4-BE49-F238E27FC236}">
                <a16:creationId xmlns:a16="http://schemas.microsoft.com/office/drawing/2014/main" id="{0DC87404-CA9B-440A-BAC1-A8DFA20656C3}"/>
              </a:ext>
            </a:extLst>
          </p:cNvPr>
          <p:cNvPicPr>
            <a:picLocks noChangeAspect="1"/>
          </p:cNvPicPr>
          <p:nvPr/>
        </p:nvPicPr>
        <p:blipFill rotWithShape="1">
          <a:blip r:embed="rId3"/>
          <a:srcRect b="7938"/>
          <a:stretch/>
        </p:blipFill>
        <p:spPr>
          <a:xfrm flipH="1">
            <a:off x="5068498" y="2688235"/>
            <a:ext cx="2339767" cy="2330408"/>
          </a:xfrm>
          <a:prstGeom prst="rect">
            <a:avLst/>
          </a:prstGeom>
        </p:spPr>
      </p:pic>
      <p:pic>
        <p:nvPicPr>
          <p:cNvPr id="23" name="Image 22" descr="Une image contenant texte, parapluie, accessoire&#10;&#10;Description générée automatiquement">
            <a:extLst>
              <a:ext uri="{FF2B5EF4-FFF2-40B4-BE49-F238E27FC236}">
                <a16:creationId xmlns:a16="http://schemas.microsoft.com/office/drawing/2014/main" id="{65FB2C90-14D1-4FE5-9E8D-EAF400F0A9C2}"/>
              </a:ext>
            </a:extLst>
          </p:cNvPr>
          <p:cNvPicPr>
            <a:picLocks noChangeAspect="1"/>
          </p:cNvPicPr>
          <p:nvPr/>
        </p:nvPicPr>
        <p:blipFill rotWithShape="1">
          <a:blip r:embed="rId4"/>
          <a:srcRect b="7778"/>
          <a:stretch/>
        </p:blipFill>
        <p:spPr>
          <a:xfrm>
            <a:off x="2728731" y="2688235"/>
            <a:ext cx="2339767" cy="2330408"/>
          </a:xfrm>
          <a:prstGeom prst="rect">
            <a:avLst/>
          </a:prstGeom>
        </p:spPr>
      </p:pic>
      <p:sp>
        <p:nvSpPr>
          <p:cNvPr id="26" name="Titre 25">
            <a:extLst>
              <a:ext uri="{FF2B5EF4-FFF2-40B4-BE49-F238E27FC236}">
                <a16:creationId xmlns:a16="http://schemas.microsoft.com/office/drawing/2014/main" id="{92D8435E-2535-4D48-B11D-7E3785E3B9F4}"/>
              </a:ext>
            </a:extLst>
          </p:cNvPr>
          <p:cNvSpPr>
            <a:spLocks noGrp="1"/>
          </p:cNvSpPr>
          <p:nvPr>
            <p:ph type="title"/>
          </p:nvPr>
        </p:nvSpPr>
        <p:spPr>
          <a:xfrm rot="21439377">
            <a:off x="762986" y="575210"/>
            <a:ext cx="9709485" cy="706964"/>
          </a:xfrm>
        </p:spPr>
        <p:txBody>
          <a:bodyPr/>
          <a:lstStyle/>
          <a:p>
            <a:r>
              <a:rPr lang="fr-FR" dirty="0"/>
              <a:t>Le changement de posture</a:t>
            </a:r>
          </a:p>
        </p:txBody>
      </p:sp>
    </p:spTree>
    <p:extLst>
      <p:ext uri="{BB962C8B-B14F-4D97-AF65-F5344CB8AC3E}">
        <p14:creationId xmlns:p14="http://schemas.microsoft.com/office/powerpoint/2010/main" val="227679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2F868-2FD6-41F8-89C1-175B3646A15A}"/>
              </a:ext>
            </a:extLst>
          </p:cNvPr>
          <p:cNvSpPr>
            <a:spLocks noGrp="1"/>
          </p:cNvSpPr>
          <p:nvPr>
            <p:ph type="title"/>
          </p:nvPr>
        </p:nvSpPr>
        <p:spPr>
          <a:xfrm rot="21389330">
            <a:off x="761728" y="597986"/>
            <a:ext cx="9709485" cy="706964"/>
          </a:xfrm>
        </p:spPr>
        <p:txBody>
          <a:bodyPr/>
          <a:lstStyle/>
          <a:p>
            <a:r>
              <a:rPr lang="fr-FR" dirty="0"/>
              <a:t>Exemple de GORE entreprise libérée</a:t>
            </a:r>
          </a:p>
        </p:txBody>
      </p:sp>
      <p:sp>
        <p:nvSpPr>
          <p:cNvPr id="3" name="Espace réservé du contenu 2">
            <a:extLst>
              <a:ext uri="{FF2B5EF4-FFF2-40B4-BE49-F238E27FC236}">
                <a16:creationId xmlns:a16="http://schemas.microsoft.com/office/drawing/2014/main" id="{68CC6C16-A99C-4CB2-B5A5-B17BA9387DDE}"/>
              </a:ext>
            </a:extLst>
          </p:cNvPr>
          <p:cNvSpPr>
            <a:spLocks noGrp="1"/>
          </p:cNvSpPr>
          <p:nvPr>
            <p:ph idx="1"/>
          </p:nvPr>
        </p:nvSpPr>
        <p:spPr>
          <a:xfrm>
            <a:off x="848227" y="2028824"/>
            <a:ext cx="7381374" cy="4374177"/>
          </a:xfrm>
        </p:spPr>
        <p:txBody>
          <a:bodyPr/>
          <a:lstStyle/>
          <a:p>
            <a:pPr marL="342900" lvl="1" indent="-342900">
              <a:buSzPct val="90000"/>
              <a:buFont typeface="Wingdings" panose="05000000000000000000" pitchFamily="2" charset="2"/>
              <a:buChar char="v"/>
            </a:pPr>
            <a:r>
              <a:rPr lang="fr-FR" sz="2000" dirty="0"/>
              <a:t>Autonomie : l’ensemble des collaborateurs sont des associés et bénéficient des avantages liés à ce statut</a:t>
            </a:r>
          </a:p>
          <a:p>
            <a:pPr marL="342900" lvl="1" indent="-342900">
              <a:buSzPct val="90000"/>
              <a:buFont typeface="Wingdings" panose="05000000000000000000" pitchFamily="2" charset="2"/>
              <a:buChar char="v"/>
            </a:pPr>
            <a:r>
              <a:rPr lang="fr-FR" sz="2000" dirty="0"/>
              <a:t>Managers sont considérés comme des accompagnants, des conseillers</a:t>
            </a:r>
          </a:p>
          <a:p>
            <a:pPr marL="342900" lvl="1" indent="-342900">
              <a:buSzPct val="90000"/>
              <a:buFont typeface="Wingdings" panose="05000000000000000000" pitchFamily="2" charset="2"/>
              <a:buChar char="v"/>
            </a:pPr>
            <a:r>
              <a:rPr lang="fr-FR" sz="2000" dirty="0"/>
              <a:t>Les dirigeants sont élus pas les collaborateurs (même le PDG)</a:t>
            </a:r>
          </a:p>
          <a:p>
            <a:pPr marL="342900" lvl="1" indent="-342900">
              <a:buSzPct val="90000"/>
              <a:buFont typeface="Wingdings" panose="05000000000000000000" pitchFamily="2" charset="2"/>
              <a:buChar char="v"/>
            </a:pPr>
            <a:r>
              <a:rPr lang="fr-FR" sz="2000" dirty="0"/>
              <a:t>Petits groupes sur des projets transversaux</a:t>
            </a:r>
          </a:p>
          <a:p>
            <a:pPr marL="342900" lvl="1" indent="-342900">
              <a:buSzPct val="90000"/>
              <a:buFont typeface="Wingdings" panose="05000000000000000000" pitchFamily="2" charset="2"/>
              <a:buChar char="v"/>
            </a:pPr>
            <a:r>
              <a:rPr lang="fr-FR" sz="2000" dirty="0"/>
              <a:t>Un dixième du temps pour l’expérimentation et l’innovation</a:t>
            </a:r>
          </a:p>
          <a:p>
            <a:pPr marL="342900" lvl="1" indent="-342900">
              <a:buSzPct val="90000"/>
              <a:buFont typeface="Wingdings" panose="05000000000000000000" pitchFamily="2" charset="2"/>
              <a:buChar char="v"/>
            </a:pPr>
            <a:r>
              <a:rPr lang="fr-FR" sz="2000" dirty="0"/>
              <a:t>Evaluation transparente des employés pour la rémunération</a:t>
            </a:r>
          </a:p>
          <a:p>
            <a:endParaRPr lang="fr-FR" dirty="0"/>
          </a:p>
        </p:txBody>
      </p:sp>
      <p:sp>
        <p:nvSpPr>
          <p:cNvPr id="4" name="Espace réservé du numéro de diapositive 3">
            <a:extLst>
              <a:ext uri="{FF2B5EF4-FFF2-40B4-BE49-F238E27FC236}">
                <a16:creationId xmlns:a16="http://schemas.microsoft.com/office/drawing/2014/main" id="{906EE550-4C17-4FEB-BC5C-BF113C861D88}"/>
              </a:ext>
            </a:extLst>
          </p:cNvPr>
          <p:cNvSpPr>
            <a:spLocks noGrp="1"/>
          </p:cNvSpPr>
          <p:nvPr>
            <p:ph type="sldNum" sz="quarter" idx="12"/>
          </p:nvPr>
        </p:nvSpPr>
        <p:spPr/>
        <p:txBody>
          <a:bodyPr/>
          <a:lstStyle/>
          <a:p>
            <a:fld id="{D57F1E4F-1CFF-5643-939E-217C01CDF565}" type="slidenum">
              <a:rPr lang="en-US" smtClean="0"/>
              <a:pPr/>
              <a:t>14</a:t>
            </a:fld>
            <a:endParaRPr lang="en-US"/>
          </a:p>
        </p:txBody>
      </p:sp>
      <p:pic>
        <p:nvPicPr>
          <p:cNvPr id="2050" name="Picture 2" descr="GORE Logo | Gore">
            <a:extLst>
              <a:ext uri="{FF2B5EF4-FFF2-40B4-BE49-F238E27FC236}">
                <a16:creationId xmlns:a16="http://schemas.microsoft.com/office/drawing/2014/main" id="{26FFFB7B-C853-4193-AA83-C3935236F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8" y="1723825"/>
            <a:ext cx="3202206" cy="18872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nues imperméables, coupe-vent et respirantes | Marque GORE-TEX">
            <a:extLst>
              <a:ext uri="{FF2B5EF4-FFF2-40B4-BE49-F238E27FC236}">
                <a16:creationId xmlns:a16="http://schemas.microsoft.com/office/drawing/2014/main" id="{915B0FBB-70FA-42D4-8CD3-3816D718D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222" y="3855520"/>
            <a:ext cx="1700990" cy="170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40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D7C32-8D69-4803-8F19-1B93D49CBAC1}"/>
              </a:ext>
            </a:extLst>
          </p:cNvPr>
          <p:cNvSpPr>
            <a:spLocks noGrp="1"/>
          </p:cNvSpPr>
          <p:nvPr>
            <p:ph type="title"/>
          </p:nvPr>
        </p:nvSpPr>
        <p:spPr>
          <a:xfrm rot="21337758">
            <a:off x="848227" y="772424"/>
            <a:ext cx="6409824" cy="706964"/>
          </a:xfrm>
        </p:spPr>
        <p:txBody>
          <a:bodyPr/>
          <a:lstStyle/>
          <a:p>
            <a:r>
              <a:rPr lang="fr-FR" dirty="0"/>
              <a:t>Exemple d’Harley Davidson entreprise libérée</a:t>
            </a:r>
          </a:p>
        </p:txBody>
      </p:sp>
      <p:sp>
        <p:nvSpPr>
          <p:cNvPr id="3" name="Espace réservé du contenu 2">
            <a:extLst>
              <a:ext uri="{FF2B5EF4-FFF2-40B4-BE49-F238E27FC236}">
                <a16:creationId xmlns:a16="http://schemas.microsoft.com/office/drawing/2014/main" id="{7D772A4E-2B38-4CC6-A9EB-B40E3D89FA78}"/>
              </a:ext>
            </a:extLst>
          </p:cNvPr>
          <p:cNvSpPr>
            <a:spLocks noGrp="1"/>
          </p:cNvSpPr>
          <p:nvPr>
            <p:ph idx="1"/>
          </p:nvPr>
        </p:nvSpPr>
        <p:spPr>
          <a:xfrm>
            <a:off x="5955839" y="2114550"/>
            <a:ext cx="5362950" cy="4288452"/>
          </a:xfrm>
        </p:spPr>
        <p:txBody>
          <a:bodyPr>
            <a:normAutofit/>
          </a:bodyPr>
          <a:lstStyle/>
          <a:p>
            <a:pPr>
              <a:buFont typeface="Wingdings" panose="05000000000000000000" pitchFamily="2" charset="2"/>
              <a:buChar char="v"/>
            </a:pPr>
            <a:r>
              <a:rPr lang="fr-FR" sz="2000" dirty="0"/>
              <a:t>Ecrasement de la pyramide hiérarchique</a:t>
            </a:r>
          </a:p>
          <a:p>
            <a:pPr>
              <a:buFont typeface="Wingdings" panose="05000000000000000000" pitchFamily="2" charset="2"/>
              <a:buChar char="v"/>
            </a:pPr>
            <a:r>
              <a:rPr lang="fr-FR" sz="2000" dirty="0"/>
              <a:t>Les employés s’impliquent dans les projets qui les intéressent</a:t>
            </a:r>
          </a:p>
          <a:p>
            <a:pPr>
              <a:buFont typeface="Wingdings" panose="05000000000000000000" pitchFamily="2" charset="2"/>
              <a:buChar char="v"/>
            </a:pPr>
            <a:r>
              <a:rPr lang="fr-FR" sz="2000" dirty="0"/>
              <a:t>Visions et objectifs partagés</a:t>
            </a:r>
          </a:p>
          <a:p>
            <a:pPr>
              <a:buFont typeface="Wingdings" panose="05000000000000000000" pitchFamily="2" charset="2"/>
              <a:buChar char="v"/>
            </a:pPr>
            <a:r>
              <a:rPr lang="fr-FR" sz="2000" dirty="0"/>
              <a:t>Evaluation des objectifs des employés</a:t>
            </a:r>
          </a:p>
          <a:p>
            <a:pPr>
              <a:buFont typeface="Wingdings" panose="05000000000000000000" pitchFamily="2" charset="2"/>
              <a:buChar char="v"/>
            </a:pPr>
            <a:r>
              <a:rPr lang="fr-FR" sz="2000" dirty="0"/>
              <a:t>Confiance</a:t>
            </a:r>
          </a:p>
          <a:p>
            <a:pPr>
              <a:buFont typeface="Wingdings" panose="05000000000000000000" pitchFamily="2" charset="2"/>
              <a:buChar char="v"/>
            </a:pPr>
            <a:r>
              <a:rPr lang="fr-FR" sz="2000" dirty="0"/>
              <a:t>Autonomie</a:t>
            </a:r>
          </a:p>
          <a:p>
            <a:pPr>
              <a:buFont typeface="Wingdings" panose="05000000000000000000" pitchFamily="2" charset="2"/>
              <a:buChar char="v"/>
            </a:pPr>
            <a:r>
              <a:rPr lang="fr-FR" sz="2000" dirty="0"/>
              <a:t>Transparence</a:t>
            </a:r>
          </a:p>
          <a:p>
            <a:pPr>
              <a:buFont typeface="Wingdings" panose="05000000000000000000" pitchFamily="2" charset="2"/>
              <a:buChar char="v"/>
            </a:pPr>
            <a:r>
              <a:rPr lang="fr-FR" sz="2000" dirty="0"/>
              <a:t>Créativité</a:t>
            </a:r>
          </a:p>
        </p:txBody>
      </p:sp>
      <p:sp>
        <p:nvSpPr>
          <p:cNvPr id="4" name="Espace réservé du numéro de diapositive 3">
            <a:extLst>
              <a:ext uri="{FF2B5EF4-FFF2-40B4-BE49-F238E27FC236}">
                <a16:creationId xmlns:a16="http://schemas.microsoft.com/office/drawing/2014/main" id="{544828B5-E1E0-4E6F-82AE-7EBB0F79D740}"/>
              </a:ext>
            </a:extLst>
          </p:cNvPr>
          <p:cNvSpPr>
            <a:spLocks noGrp="1"/>
          </p:cNvSpPr>
          <p:nvPr>
            <p:ph type="sldNum" sz="quarter" idx="12"/>
          </p:nvPr>
        </p:nvSpPr>
        <p:spPr/>
        <p:txBody>
          <a:bodyPr/>
          <a:lstStyle/>
          <a:p>
            <a:fld id="{D57F1E4F-1CFF-5643-939E-217C01CDF565}" type="slidenum">
              <a:rPr lang="en-US" smtClean="0"/>
              <a:pPr/>
              <a:t>15</a:t>
            </a:fld>
            <a:endParaRPr lang="en-US"/>
          </a:p>
        </p:txBody>
      </p:sp>
      <p:pic>
        <p:nvPicPr>
          <p:cNvPr id="3076" name="Picture 4">
            <a:extLst>
              <a:ext uri="{FF2B5EF4-FFF2-40B4-BE49-F238E27FC236}">
                <a16:creationId xmlns:a16="http://schemas.microsoft.com/office/drawing/2014/main" id="{BA234BE7-0431-482E-A968-18A2E90C9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8493" y="158062"/>
            <a:ext cx="2126189" cy="16576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ley-Davidson LiveWire 2019 : Le pari du roadster électrique s&amp;#39;affiche à  33 900 € - Moto-Station">
            <a:extLst>
              <a:ext uri="{FF2B5EF4-FFF2-40B4-BE49-F238E27FC236}">
                <a16:creationId xmlns:a16="http://schemas.microsoft.com/office/drawing/2014/main" id="{15B682F1-B6F7-4855-9C56-37248D392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0" y="2632446"/>
            <a:ext cx="4811145" cy="287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0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F273F-B192-4E66-90F4-134D62BDC314}"/>
              </a:ext>
            </a:extLst>
          </p:cNvPr>
          <p:cNvSpPr>
            <a:spLocks noGrp="1"/>
          </p:cNvSpPr>
          <p:nvPr>
            <p:ph type="title"/>
          </p:nvPr>
        </p:nvSpPr>
        <p:spPr/>
        <p:txBody>
          <a:bodyPr/>
          <a:lstStyle/>
          <a:p>
            <a:r>
              <a:rPr lang="fr-FR"/>
              <a:t>Pourquoi ça fonctionne pas ?</a:t>
            </a:r>
            <a:endParaRPr lang="fr-FR" dirty="0"/>
          </a:p>
        </p:txBody>
      </p:sp>
      <p:sp>
        <p:nvSpPr>
          <p:cNvPr id="3" name="Espace réservé du contenu 2">
            <a:extLst>
              <a:ext uri="{FF2B5EF4-FFF2-40B4-BE49-F238E27FC236}">
                <a16:creationId xmlns:a16="http://schemas.microsoft.com/office/drawing/2014/main" id="{2BCCF8A3-ECBC-45D1-93ED-C73917F32F13}"/>
              </a:ext>
            </a:extLst>
          </p:cNvPr>
          <p:cNvSpPr>
            <a:spLocks noGrp="1"/>
          </p:cNvSpPr>
          <p:nvPr>
            <p:ph idx="1"/>
          </p:nvPr>
        </p:nvSpPr>
        <p:spPr>
          <a:xfrm>
            <a:off x="638999" y="1929539"/>
            <a:ext cx="7319381" cy="4473463"/>
          </a:xfrm>
        </p:spPr>
        <p:txBody>
          <a:bodyPr/>
          <a:lstStyle/>
          <a:p>
            <a:r>
              <a:rPr lang="fr-FR" dirty="0"/>
              <a:t>Transformation </a:t>
            </a:r>
            <a:r>
              <a:rPr lang="fr-FR" b="1" dirty="0">
                <a:solidFill>
                  <a:srgbClr val="FF33CC"/>
                </a:solidFill>
              </a:rPr>
              <a:t>imposée</a:t>
            </a:r>
            <a:r>
              <a:rPr lang="fr-FR" dirty="0"/>
              <a:t> par le Top management</a:t>
            </a:r>
          </a:p>
          <a:p>
            <a:r>
              <a:rPr lang="fr-FR" b="1" dirty="0">
                <a:solidFill>
                  <a:srgbClr val="FF33CC"/>
                </a:solidFill>
              </a:rPr>
              <a:t>Incompréhension</a:t>
            </a:r>
            <a:r>
              <a:rPr lang="fr-FR" dirty="0"/>
              <a:t> sur le pourquoi du changement</a:t>
            </a:r>
          </a:p>
          <a:p>
            <a:r>
              <a:rPr lang="fr-FR" dirty="0"/>
              <a:t>Manque de formation</a:t>
            </a:r>
          </a:p>
          <a:p>
            <a:r>
              <a:rPr lang="fr-FR" dirty="0"/>
              <a:t>Aucune</a:t>
            </a:r>
            <a:r>
              <a:rPr lang="fr-FR" b="1" dirty="0">
                <a:solidFill>
                  <a:srgbClr val="FF33CC"/>
                </a:solidFill>
              </a:rPr>
              <a:t> vision</a:t>
            </a:r>
          </a:p>
          <a:p>
            <a:r>
              <a:rPr lang="fr-FR" b="1" dirty="0">
                <a:solidFill>
                  <a:srgbClr val="FF33CC"/>
                </a:solidFill>
              </a:rPr>
              <a:t>Résistance au changement </a:t>
            </a:r>
            <a:r>
              <a:rPr lang="fr-FR" dirty="0"/>
              <a:t>de la part des collaborateurs et d’eux mêmes</a:t>
            </a:r>
            <a:endParaRPr lang="fr-FR" b="1" dirty="0">
              <a:solidFill>
                <a:srgbClr val="FF33CC"/>
              </a:solidFill>
            </a:endParaRPr>
          </a:p>
          <a:p>
            <a:r>
              <a:rPr lang="fr-FR" dirty="0"/>
              <a:t>Peur de perdre le </a:t>
            </a:r>
            <a:r>
              <a:rPr lang="fr-FR" b="1" dirty="0">
                <a:solidFill>
                  <a:srgbClr val="FF33CC"/>
                </a:solidFill>
              </a:rPr>
              <a:t>contrôle</a:t>
            </a:r>
            <a:r>
              <a:rPr lang="fr-FR" dirty="0"/>
              <a:t> et </a:t>
            </a:r>
            <a:r>
              <a:rPr lang="fr-FR" b="1" dirty="0">
                <a:solidFill>
                  <a:srgbClr val="FF33CC"/>
                </a:solidFill>
              </a:rPr>
              <a:t>l’influence (Ego)</a:t>
            </a:r>
          </a:p>
          <a:p>
            <a:r>
              <a:rPr lang="fr-FR" dirty="0"/>
              <a:t>Aucune mention du rôle de manager dans le Scrum Guide</a:t>
            </a:r>
          </a:p>
          <a:p>
            <a:r>
              <a:rPr lang="fr-FR" dirty="0"/>
              <a:t>Stress et angoisse face à l’autonomie des collaborateurs et des managers</a:t>
            </a:r>
          </a:p>
          <a:p>
            <a:endParaRPr lang="fr-FR" dirty="0"/>
          </a:p>
        </p:txBody>
      </p:sp>
      <p:sp>
        <p:nvSpPr>
          <p:cNvPr id="4" name="Espace réservé du numéro de diapositive 3">
            <a:extLst>
              <a:ext uri="{FF2B5EF4-FFF2-40B4-BE49-F238E27FC236}">
                <a16:creationId xmlns:a16="http://schemas.microsoft.com/office/drawing/2014/main" id="{ACF87371-234F-4DD2-9BB7-9C0B42699B23}"/>
              </a:ext>
            </a:extLst>
          </p:cNvPr>
          <p:cNvSpPr>
            <a:spLocks noGrp="1"/>
          </p:cNvSpPr>
          <p:nvPr>
            <p:ph type="sldNum" sz="quarter" idx="12"/>
          </p:nvPr>
        </p:nvSpPr>
        <p:spPr/>
        <p:txBody>
          <a:bodyPr/>
          <a:lstStyle/>
          <a:p>
            <a:fld id="{D57F1E4F-1CFF-5643-939E-217C01CDF565}" type="slidenum">
              <a:rPr lang="en-US" smtClean="0"/>
              <a:pPr/>
              <a:t>16</a:t>
            </a:fld>
            <a:endParaRPr lang="en-US"/>
          </a:p>
        </p:txBody>
      </p:sp>
      <p:pic>
        <p:nvPicPr>
          <p:cNvPr id="7" name="Image 6" descr="Une image contenant flèche&#10;&#10;Description générée automatiquement">
            <a:extLst>
              <a:ext uri="{FF2B5EF4-FFF2-40B4-BE49-F238E27FC236}">
                <a16:creationId xmlns:a16="http://schemas.microsoft.com/office/drawing/2014/main" id="{0BA5876F-6E1C-429F-A3BC-E48DF8C793CA}"/>
              </a:ext>
            </a:extLst>
          </p:cNvPr>
          <p:cNvPicPr>
            <a:picLocks noChangeAspect="1"/>
          </p:cNvPicPr>
          <p:nvPr/>
        </p:nvPicPr>
        <p:blipFill rotWithShape="1">
          <a:blip r:embed="rId2"/>
          <a:srcRect l="4286" t="3421" r="7143" b="13342"/>
          <a:stretch/>
        </p:blipFill>
        <p:spPr>
          <a:xfrm>
            <a:off x="8684241" y="1479388"/>
            <a:ext cx="2311242" cy="2137278"/>
          </a:xfrm>
          <a:prstGeom prst="rect">
            <a:avLst/>
          </a:prstGeom>
        </p:spPr>
      </p:pic>
      <p:pic>
        <p:nvPicPr>
          <p:cNvPr id="8" name="Image 7">
            <a:extLst>
              <a:ext uri="{FF2B5EF4-FFF2-40B4-BE49-F238E27FC236}">
                <a16:creationId xmlns:a16="http://schemas.microsoft.com/office/drawing/2014/main" id="{8113D638-E8C5-4F43-A75B-EC4CAE6DFAF5}"/>
              </a:ext>
            </a:extLst>
          </p:cNvPr>
          <p:cNvPicPr>
            <a:picLocks noChangeAspect="1"/>
          </p:cNvPicPr>
          <p:nvPr/>
        </p:nvPicPr>
        <p:blipFill rotWithShape="1">
          <a:blip r:embed="rId3"/>
          <a:srcRect l="8770" r="3222" b="3678"/>
          <a:stretch/>
        </p:blipFill>
        <p:spPr>
          <a:xfrm>
            <a:off x="8684241" y="3886782"/>
            <a:ext cx="2189731" cy="2198794"/>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9304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50414-FC79-4E31-99DA-A17B4A952667}"/>
              </a:ext>
            </a:extLst>
          </p:cNvPr>
          <p:cNvSpPr>
            <a:spLocks noGrp="1"/>
          </p:cNvSpPr>
          <p:nvPr>
            <p:ph type="title"/>
          </p:nvPr>
        </p:nvSpPr>
        <p:spPr>
          <a:xfrm rot="21440026">
            <a:off x="646748" y="585953"/>
            <a:ext cx="9709485" cy="706964"/>
          </a:xfrm>
        </p:spPr>
        <p:txBody>
          <a:bodyPr/>
          <a:lstStyle/>
          <a:p>
            <a:r>
              <a:rPr lang="fr-FR" dirty="0"/>
              <a:t>Que faire pour que ça fonctionne ?</a:t>
            </a:r>
          </a:p>
        </p:txBody>
      </p:sp>
      <p:sp>
        <p:nvSpPr>
          <p:cNvPr id="3" name="Espace réservé du contenu 2">
            <a:extLst>
              <a:ext uri="{FF2B5EF4-FFF2-40B4-BE49-F238E27FC236}">
                <a16:creationId xmlns:a16="http://schemas.microsoft.com/office/drawing/2014/main" id="{C404E929-5767-4329-82BE-FD66DD6D62C4}"/>
              </a:ext>
            </a:extLst>
          </p:cNvPr>
          <p:cNvSpPr>
            <a:spLocks noGrp="1"/>
          </p:cNvSpPr>
          <p:nvPr>
            <p:ph idx="1"/>
          </p:nvPr>
        </p:nvSpPr>
        <p:spPr>
          <a:xfrm>
            <a:off x="1131764" y="1404455"/>
            <a:ext cx="9709485" cy="472699"/>
          </a:xfrm>
        </p:spPr>
        <p:txBody>
          <a:bodyPr>
            <a:normAutofit fontScale="92500" lnSpcReduction="20000"/>
          </a:bodyPr>
          <a:lstStyle/>
          <a:p>
            <a:pPr marL="0" indent="0">
              <a:buNone/>
            </a:pPr>
            <a:r>
              <a:rPr lang="fr-FR" sz="2400" b="1" dirty="0">
                <a:solidFill>
                  <a:srgbClr val="FF33CC"/>
                </a:solidFill>
              </a:rPr>
              <a:t>                                               </a:t>
            </a:r>
            <a:r>
              <a:rPr lang="fr-FR" sz="3000" b="1" dirty="0">
                <a:solidFill>
                  <a:srgbClr val="33CC33"/>
                </a:solidFill>
              </a:rPr>
              <a:t>CHANGER DE POSTURE ! </a:t>
            </a:r>
            <a:endParaRPr lang="fr-FR" sz="2200" dirty="0">
              <a:solidFill>
                <a:srgbClr val="33CC33"/>
              </a:solidFill>
            </a:endParaRP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C117CD3B-17EC-437F-BE20-D938B9173537}"/>
              </a:ext>
            </a:extLst>
          </p:cNvPr>
          <p:cNvSpPr>
            <a:spLocks noGrp="1"/>
          </p:cNvSpPr>
          <p:nvPr>
            <p:ph type="sldNum" sz="quarter" idx="12"/>
          </p:nvPr>
        </p:nvSpPr>
        <p:spPr/>
        <p:txBody>
          <a:bodyPr/>
          <a:lstStyle/>
          <a:p>
            <a:fld id="{D57F1E4F-1CFF-5643-939E-217C01CDF565}" type="slidenum">
              <a:rPr lang="en-US" smtClean="0"/>
              <a:pPr/>
              <a:t>17</a:t>
            </a:fld>
            <a:endParaRPr lang="en-US"/>
          </a:p>
        </p:txBody>
      </p:sp>
      <p:sp>
        <p:nvSpPr>
          <p:cNvPr id="6" name="ZoneTexte 5">
            <a:extLst>
              <a:ext uri="{FF2B5EF4-FFF2-40B4-BE49-F238E27FC236}">
                <a16:creationId xmlns:a16="http://schemas.microsoft.com/office/drawing/2014/main" id="{DA1C8BC5-162A-4D22-B766-7AB9629139AE}"/>
              </a:ext>
            </a:extLst>
          </p:cNvPr>
          <p:cNvSpPr txBox="1"/>
          <p:nvPr/>
        </p:nvSpPr>
        <p:spPr>
          <a:xfrm>
            <a:off x="248971" y="6006177"/>
            <a:ext cx="10876229" cy="646331"/>
          </a:xfrm>
          <a:prstGeom prst="rect">
            <a:avLst/>
          </a:prstGeom>
          <a:noFill/>
        </p:spPr>
        <p:txBody>
          <a:bodyPr wrap="square" rtlCol="0">
            <a:spAutoFit/>
          </a:bodyPr>
          <a:lstStyle/>
          <a:p>
            <a:pPr algn="ctr"/>
            <a:r>
              <a:rPr lang="fr-FR" b="1" dirty="0">
                <a:solidFill>
                  <a:srgbClr val="FF33CC"/>
                </a:solidFill>
              </a:rPr>
              <a:t>Faire évoluer le statut de manager à une posture de leader suppose alors de basculer d’une logique hiérarchique à une logique collaborative.</a:t>
            </a:r>
          </a:p>
        </p:txBody>
      </p:sp>
      <p:pic>
        <p:nvPicPr>
          <p:cNvPr id="1026" name="Picture 2" descr="Leader ou manager ? Comment les différencier ? – Un million d&amp;#39;emplois">
            <a:extLst>
              <a:ext uri="{FF2B5EF4-FFF2-40B4-BE49-F238E27FC236}">
                <a16:creationId xmlns:a16="http://schemas.microsoft.com/office/drawing/2014/main" id="{195E6194-97B6-41C7-98AB-BDA61E08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2181" y="783193"/>
            <a:ext cx="2225012" cy="1169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fférences entre un Boss et un Leader — Wiki Agile du @GroupeCESI">
            <a:extLst>
              <a:ext uri="{FF2B5EF4-FFF2-40B4-BE49-F238E27FC236}">
                <a16:creationId xmlns:a16="http://schemas.microsoft.com/office/drawing/2014/main" id="{3BFC93FA-BA7D-4ACA-8175-9A1683E04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776" y="1953119"/>
            <a:ext cx="4897463" cy="350949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1B6535B-402B-4B75-8B81-00BD8CD59375}"/>
              </a:ext>
            </a:extLst>
          </p:cNvPr>
          <p:cNvSpPr txBox="1"/>
          <p:nvPr/>
        </p:nvSpPr>
        <p:spPr>
          <a:xfrm>
            <a:off x="3856136" y="5491487"/>
            <a:ext cx="3981772" cy="261610"/>
          </a:xfrm>
          <a:prstGeom prst="rect">
            <a:avLst/>
          </a:prstGeom>
          <a:noFill/>
        </p:spPr>
        <p:txBody>
          <a:bodyPr wrap="square">
            <a:spAutoFit/>
          </a:bodyPr>
          <a:lstStyle/>
          <a:p>
            <a:r>
              <a:rPr lang="fr-FR" sz="1100" b="0" i="1" dirty="0">
                <a:solidFill>
                  <a:schemeClr val="accent1"/>
                </a:solidFill>
                <a:effectLst/>
                <a:latin typeface="Arial" panose="020B0604020202020204" pitchFamily="34" charset="0"/>
              </a:rPr>
              <a:t>Source : Les </a:t>
            </a:r>
            <a:r>
              <a:rPr lang="fr-FR" sz="1100" b="0" i="1" dirty="0" err="1">
                <a:solidFill>
                  <a:schemeClr val="accent1"/>
                </a:solidFill>
                <a:effectLst/>
                <a:latin typeface="Arial" panose="020B0604020202020204" pitchFamily="34" charset="0"/>
              </a:rPr>
              <a:t>internets</a:t>
            </a:r>
            <a:r>
              <a:rPr lang="fr-FR" sz="1100" b="0" i="1" dirty="0">
                <a:solidFill>
                  <a:schemeClr val="accent1"/>
                </a:solidFill>
                <a:effectLst/>
                <a:latin typeface="Arial" panose="020B0604020202020204" pitchFamily="34" charset="0"/>
              </a:rPr>
              <a:t> // </a:t>
            </a:r>
            <a:r>
              <a:rPr lang="fr-FR" sz="1100" i="1" dirty="0">
                <a:solidFill>
                  <a:schemeClr val="accent1"/>
                </a:solidFill>
                <a:latin typeface="Arial" panose="020B0604020202020204" pitchFamily="34" charset="0"/>
              </a:rPr>
              <a:t>Traducteur : Guillaume </a:t>
            </a:r>
            <a:r>
              <a:rPr lang="fr-FR" sz="1100" i="1" dirty="0" err="1">
                <a:solidFill>
                  <a:schemeClr val="accent1"/>
                </a:solidFill>
                <a:latin typeface="Arial" panose="020B0604020202020204" pitchFamily="34" charset="0"/>
              </a:rPr>
              <a:t>Commagnac</a:t>
            </a:r>
            <a:endParaRPr lang="fr-FR" sz="1100" i="1" dirty="0">
              <a:solidFill>
                <a:schemeClr val="accent1"/>
              </a:solidFill>
              <a:latin typeface="Arial" panose="020B0604020202020204" pitchFamily="34" charset="0"/>
            </a:endParaRPr>
          </a:p>
        </p:txBody>
      </p:sp>
      <p:sp>
        <p:nvSpPr>
          <p:cNvPr id="9" name="ZoneTexte 8">
            <a:extLst>
              <a:ext uri="{FF2B5EF4-FFF2-40B4-BE49-F238E27FC236}">
                <a16:creationId xmlns:a16="http://schemas.microsoft.com/office/drawing/2014/main" id="{A11E3052-8F3E-46EF-9464-1FE433D16FD7}"/>
              </a:ext>
            </a:extLst>
          </p:cNvPr>
          <p:cNvSpPr txBox="1"/>
          <p:nvPr/>
        </p:nvSpPr>
        <p:spPr>
          <a:xfrm>
            <a:off x="10429431" y="6581001"/>
            <a:ext cx="941027" cy="276999"/>
          </a:xfrm>
          <a:prstGeom prst="rect">
            <a:avLst/>
          </a:prstGeom>
          <a:noFill/>
        </p:spPr>
        <p:txBody>
          <a:bodyPr wrap="none" rtlCol="0">
            <a:spAutoFit/>
          </a:bodyPr>
          <a:lstStyle/>
          <a:p>
            <a:r>
              <a:rPr lang="fr-FR" sz="1200" b="1" dirty="0">
                <a:solidFill>
                  <a:srgbClr val="000000"/>
                </a:solidFill>
              </a:rPr>
              <a:t>*MANAGER</a:t>
            </a:r>
          </a:p>
        </p:txBody>
      </p:sp>
      <p:sp>
        <p:nvSpPr>
          <p:cNvPr id="14" name="ZoneTexte 13">
            <a:extLst>
              <a:ext uri="{FF2B5EF4-FFF2-40B4-BE49-F238E27FC236}">
                <a16:creationId xmlns:a16="http://schemas.microsoft.com/office/drawing/2014/main" id="{B97DB34A-56F5-408D-BE2E-D5BDD38E6A32}"/>
              </a:ext>
            </a:extLst>
          </p:cNvPr>
          <p:cNvSpPr txBox="1"/>
          <p:nvPr/>
        </p:nvSpPr>
        <p:spPr>
          <a:xfrm>
            <a:off x="5255863" y="2435471"/>
            <a:ext cx="277033" cy="369332"/>
          </a:xfrm>
          <a:prstGeom prst="rect">
            <a:avLst/>
          </a:prstGeom>
          <a:noFill/>
        </p:spPr>
        <p:txBody>
          <a:bodyPr wrap="square">
            <a:spAutoFit/>
          </a:bodyPr>
          <a:lstStyle/>
          <a:p>
            <a:r>
              <a:rPr lang="fr-FR" b="1" dirty="0">
                <a:solidFill>
                  <a:srgbClr val="000000"/>
                </a:solidFill>
              </a:rPr>
              <a:t>*</a:t>
            </a:r>
            <a:endParaRPr lang="fr-FR" dirty="0"/>
          </a:p>
        </p:txBody>
      </p:sp>
    </p:spTree>
    <p:extLst>
      <p:ext uri="{BB962C8B-B14F-4D97-AF65-F5344CB8AC3E}">
        <p14:creationId xmlns:p14="http://schemas.microsoft.com/office/powerpoint/2010/main" val="141827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C2265E-7F67-4402-8958-C2C559F7F561}"/>
              </a:ext>
            </a:extLst>
          </p:cNvPr>
          <p:cNvSpPr>
            <a:spLocks noGrp="1"/>
          </p:cNvSpPr>
          <p:nvPr>
            <p:ph type="title"/>
          </p:nvPr>
        </p:nvSpPr>
        <p:spPr>
          <a:xfrm>
            <a:off x="1758563" y="759163"/>
            <a:ext cx="8640012" cy="706964"/>
          </a:xfrm>
        </p:spPr>
        <p:txBody>
          <a:bodyPr/>
          <a:lstStyle/>
          <a:p>
            <a:r>
              <a:rPr lang="fr-FR" dirty="0">
                <a:solidFill>
                  <a:schemeClr val="tx2"/>
                </a:solidFill>
              </a:rPr>
              <a:t>S’évaluer et évaluer son entreprise</a:t>
            </a:r>
          </a:p>
        </p:txBody>
      </p:sp>
      <p:sp>
        <p:nvSpPr>
          <p:cNvPr id="3" name="Espace réservé du contenu 2">
            <a:extLst>
              <a:ext uri="{FF2B5EF4-FFF2-40B4-BE49-F238E27FC236}">
                <a16:creationId xmlns:a16="http://schemas.microsoft.com/office/drawing/2014/main" id="{8BE1064E-5C2D-466E-ACE3-ED5FD961CFBB}"/>
              </a:ext>
            </a:extLst>
          </p:cNvPr>
          <p:cNvSpPr>
            <a:spLocks noGrp="1"/>
          </p:cNvSpPr>
          <p:nvPr>
            <p:ph idx="1"/>
          </p:nvPr>
        </p:nvSpPr>
        <p:spPr>
          <a:xfrm>
            <a:off x="420914" y="1929384"/>
            <a:ext cx="2917372" cy="4616559"/>
          </a:xfrm>
        </p:spPr>
        <p:txBody>
          <a:bodyPr>
            <a:normAutofit/>
          </a:bodyPr>
          <a:lstStyle/>
          <a:p>
            <a:pPr algn="just">
              <a:buClr>
                <a:srgbClr val="002060"/>
              </a:buClr>
            </a:pPr>
            <a:r>
              <a:rPr lang="fr-FR" sz="1600" b="1" dirty="0">
                <a:ea typeface="+mn-lt"/>
                <a:cs typeface="+mn-lt"/>
              </a:rPr>
              <a:t>Identifiez le niveau d’incarnation des 6 postures de l’innovation managériale afin de définir de quelle manière chacun pourrait développer son plan d'accompagnement au changement</a:t>
            </a:r>
            <a:endParaRPr lang="fr-FR" sz="1600" b="1" dirty="0">
              <a:cs typeface="Calibri" panose="020F0502020204030204"/>
            </a:endParaRPr>
          </a:p>
          <a:p>
            <a:pPr algn="just">
              <a:buClr>
                <a:srgbClr val="002060"/>
              </a:buClr>
            </a:pPr>
            <a:r>
              <a:rPr lang="fr-FR" sz="1600" dirty="0">
                <a:ea typeface="+mn-lt"/>
                <a:cs typeface="+mn-lt"/>
              </a:rPr>
              <a:t>Evaluez votre niveau à vous d’incarnation des 6 postures sur une échelle de 0 (pas du tout incarné) à 10 (totalement incarné) et, d’autre part, notez le niveau d’incarnation des 6 postures par leur entreprise (selon eux) :</a:t>
            </a:r>
          </a:p>
          <a:p>
            <a:pPr>
              <a:buClr>
                <a:srgbClr val="002060"/>
              </a:buClr>
            </a:pPr>
            <a:endParaRPr lang="fr-FR" sz="1600" dirty="0"/>
          </a:p>
        </p:txBody>
      </p:sp>
      <p:sp>
        <p:nvSpPr>
          <p:cNvPr id="6" name="Espace réservé du numéro de diapositive 5">
            <a:extLst>
              <a:ext uri="{FF2B5EF4-FFF2-40B4-BE49-F238E27FC236}">
                <a16:creationId xmlns:a16="http://schemas.microsoft.com/office/drawing/2014/main" id="{53AF1C9E-7EB7-40C4-974E-442E915531D6}"/>
              </a:ext>
            </a:extLst>
          </p:cNvPr>
          <p:cNvSpPr>
            <a:spLocks noGrp="1"/>
          </p:cNvSpPr>
          <p:nvPr>
            <p:ph type="sldNum" sz="quarter" idx="12"/>
          </p:nvPr>
        </p:nvSpPr>
        <p:spPr/>
        <p:txBody>
          <a:bodyPr/>
          <a:lstStyle/>
          <a:p>
            <a:fld id="{D57F1E4F-1CFF-5643-939E-217C01CDF565}" type="slidenum">
              <a:rPr lang="en-US" smtClean="0"/>
              <a:pPr/>
              <a:t>18</a:t>
            </a:fld>
            <a:endParaRPr lang="en-US"/>
          </a:p>
        </p:txBody>
      </p:sp>
      <p:pic>
        <p:nvPicPr>
          <p:cNvPr id="5" name="Image 4">
            <a:extLst>
              <a:ext uri="{FF2B5EF4-FFF2-40B4-BE49-F238E27FC236}">
                <a16:creationId xmlns:a16="http://schemas.microsoft.com/office/drawing/2014/main" id="{902833E6-9597-430D-B4A6-D3BD11B0D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231" y="759163"/>
            <a:ext cx="1054139" cy="1054139"/>
          </a:xfrm>
          <a:prstGeom prst="rect">
            <a:avLst/>
          </a:prstGeom>
        </p:spPr>
      </p:pic>
      <p:pic>
        <p:nvPicPr>
          <p:cNvPr id="7" name="Image 4" descr="Une image contenant table&#10;&#10;Description générée automatiquement">
            <a:extLst>
              <a:ext uri="{FF2B5EF4-FFF2-40B4-BE49-F238E27FC236}">
                <a16:creationId xmlns:a16="http://schemas.microsoft.com/office/drawing/2014/main" id="{05688B9E-88DA-4315-9EF4-D926C7E6C2E5}"/>
              </a:ext>
            </a:extLst>
          </p:cNvPr>
          <p:cNvPicPr>
            <a:picLocks noChangeAspect="1"/>
          </p:cNvPicPr>
          <p:nvPr/>
        </p:nvPicPr>
        <p:blipFill>
          <a:blip r:embed="rId3"/>
          <a:stretch>
            <a:fillRect/>
          </a:stretch>
        </p:blipFill>
        <p:spPr>
          <a:xfrm>
            <a:off x="3508796" y="1645233"/>
            <a:ext cx="8262290" cy="4453604"/>
          </a:xfrm>
          <a:prstGeom prst="rect">
            <a:avLst/>
          </a:prstGeom>
        </p:spPr>
      </p:pic>
    </p:spTree>
    <p:extLst>
      <p:ext uri="{BB962C8B-B14F-4D97-AF65-F5344CB8AC3E}">
        <p14:creationId xmlns:p14="http://schemas.microsoft.com/office/powerpoint/2010/main" val="224119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0E3F3-61E3-4A29-80C1-E7C04E8265C7}"/>
              </a:ext>
            </a:extLst>
          </p:cNvPr>
          <p:cNvSpPr>
            <a:spLocks noGrp="1"/>
          </p:cNvSpPr>
          <p:nvPr>
            <p:ph type="title"/>
          </p:nvPr>
        </p:nvSpPr>
        <p:spPr>
          <a:xfrm rot="21376428">
            <a:off x="762501" y="572399"/>
            <a:ext cx="9709485" cy="446776"/>
          </a:xfrm>
        </p:spPr>
        <p:txBody>
          <a:bodyPr/>
          <a:lstStyle/>
          <a:p>
            <a:r>
              <a:rPr lang="fr-FR" dirty="0"/>
              <a:t>Pour aller plus loin</a:t>
            </a:r>
            <a:br>
              <a:rPr lang="fr-FR" dirty="0"/>
            </a:br>
            <a:endParaRPr lang="fr-FR" dirty="0"/>
          </a:p>
        </p:txBody>
      </p:sp>
      <p:sp>
        <p:nvSpPr>
          <p:cNvPr id="3" name="Espace réservé du contenu 2">
            <a:extLst>
              <a:ext uri="{FF2B5EF4-FFF2-40B4-BE49-F238E27FC236}">
                <a16:creationId xmlns:a16="http://schemas.microsoft.com/office/drawing/2014/main" id="{024C02F8-3296-4973-81C1-9DD48B3C9DCF}"/>
              </a:ext>
            </a:extLst>
          </p:cNvPr>
          <p:cNvSpPr>
            <a:spLocks noGrp="1"/>
          </p:cNvSpPr>
          <p:nvPr>
            <p:ph idx="1"/>
          </p:nvPr>
        </p:nvSpPr>
        <p:spPr/>
        <p:txBody>
          <a:bodyPr/>
          <a:lstStyle/>
          <a:p>
            <a:r>
              <a:rPr lang="fr-FR" dirty="0"/>
              <a:t>Peters, Waterman 1982: « In </a:t>
            </a:r>
            <a:r>
              <a:rPr lang="fr-FR" dirty="0" err="1"/>
              <a:t>search</a:t>
            </a:r>
            <a:r>
              <a:rPr lang="fr-FR" dirty="0"/>
              <a:t> of Excellence » et « </a:t>
            </a:r>
            <a:r>
              <a:rPr lang="fr-FR" dirty="0" err="1"/>
              <a:t>Liberation</a:t>
            </a:r>
            <a:r>
              <a:rPr lang="fr-FR" dirty="0"/>
              <a:t> Management » 1992</a:t>
            </a:r>
          </a:p>
          <a:p>
            <a:r>
              <a:rPr lang="fr-FR" dirty="0"/>
              <a:t>Interview Jean-François  </a:t>
            </a:r>
            <a:r>
              <a:rPr lang="fr-FR" dirty="0" err="1"/>
              <a:t>Zobrist</a:t>
            </a:r>
            <a:r>
              <a:rPr lang="fr-FR" dirty="0"/>
              <a:t> FAVI </a:t>
            </a:r>
            <a:r>
              <a:rPr lang="fr-FR" i="1" dirty="0"/>
              <a:t>https://youtu.be/0mNTITLV698 </a:t>
            </a:r>
          </a:p>
          <a:p>
            <a:r>
              <a:rPr lang="fr-FR" i="1" dirty="0"/>
              <a:t>https://www.wojo.com/blog/fr/la-boite-du-futur/2017/02/08/sinspirer-de-lentreprise-liberee-cinq-points-cles/</a:t>
            </a:r>
          </a:p>
        </p:txBody>
      </p:sp>
      <p:sp>
        <p:nvSpPr>
          <p:cNvPr id="4" name="Espace réservé du numéro de diapositive 3">
            <a:extLst>
              <a:ext uri="{FF2B5EF4-FFF2-40B4-BE49-F238E27FC236}">
                <a16:creationId xmlns:a16="http://schemas.microsoft.com/office/drawing/2014/main" id="{94CACA69-60BB-4F15-BC2B-7491EDB03B86}"/>
              </a:ext>
            </a:extLst>
          </p:cNvPr>
          <p:cNvSpPr>
            <a:spLocks noGrp="1"/>
          </p:cNvSpPr>
          <p:nvPr>
            <p:ph type="sldNum" sz="quarter" idx="12"/>
          </p:nvPr>
        </p:nvSpPr>
        <p:spPr/>
        <p:txBody>
          <a:bodyPr/>
          <a:lstStyle/>
          <a:p>
            <a:fld id="{D57F1E4F-1CFF-5643-939E-217C01CDF565}" type="slidenum">
              <a:rPr lang="en-US" smtClean="0"/>
              <a:pPr/>
              <a:t>19</a:t>
            </a:fld>
            <a:endParaRPr lang="en-US"/>
          </a:p>
        </p:txBody>
      </p:sp>
    </p:spTree>
    <p:extLst>
      <p:ext uri="{BB962C8B-B14F-4D97-AF65-F5344CB8AC3E}">
        <p14:creationId xmlns:p14="http://schemas.microsoft.com/office/powerpoint/2010/main" val="111152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1BAC706-555C-4B29-924A-2B2CE00234F3}"/>
              </a:ext>
            </a:extLst>
          </p:cNvPr>
          <p:cNvSpPr>
            <a:spLocks noGrp="1"/>
          </p:cNvSpPr>
          <p:nvPr>
            <p:ph type="title"/>
          </p:nvPr>
        </p:nvSpPr>
        <p:spPr>
          <a:xfrm>
            <a:off x="566197" y="241046"/>
            <a:ext cx="4608094" cy="825840"/>
          </a:xfrm>
        </p:spPr>
        <p:txBody>
          <a:bodyPr/>
          <a:lstStyle/>
          <a:p>
            <a:r>
              <a:rPr lang="fr-FR" dirty="0"/>
              <a:t>Qui sommes nous ?</a:t>
            </a:r>
          </a:p>
        </p:txBody>
      </p:sp>
      <p:pic>
        <p:nvPicPr>
          <p:cNvPr id="3" name="Espace réservé du contenu 2" descr="Une image contenant mur, personne, femme, intérieur&#10;&#10;Description générée automatiquement">
            <a:extLst>
              <a:ext uri="{FF2B5EF4-FFF2-40B4-BE49-F238E27FC236}">
                <a16:creationId xmlns:a16="http://schemas.microsoft.com/office/drawing/2014/main" id="{EFF015B3-BA7F-4441-97EB-6014DA8D0109}"/>
              </a:ext>
            </a:extLst>
          </p:cNvPr>
          <p:cNvPicPr>
            <a:picLocks noGrp="1" noChangeAspect="1"/>
          </p:cNvPicPr>
          <p:nvPr>
            <p:ph idx="1"/>
          </p:nvPr>
        </p:nvPicPr>
        <p:blipFill>
          <a:blip r:embed="rId2"/>
          <a:stretch>
            <a:fillRect/>
          </a:stretch>
        </p:blipFill>
        <p:spPr>
          <a:xfrm>
            <a:off x="1301579" y="1259988"/>
            <a:ext cx="3038476" cy="2022681"/>
          </a:xfrm>
        </p:spPr>
      </p:pic>
      <p:sp>
        <p:nvSpPr>
          <p:cNvPr id="8" name="Espace réservé du numéro de diapositive 7">
            <a:extLst>
              <a:ext uri="{FF2B5EF4-FFF2-40B4-BE49-F238E27FC236}">
                <a16:creationId xmlns:a16="http://schemas.microsoft.com/office/drawing/2014/main" id="{1635EB52-A7D1-4BA2-A632-ABDDCD86606D}"/>
              </a:ext>
            </a:extLst>
          </p:cNvPr>
          <p:cNvSpPr>
            <a:spLocks noGrp="1"/>
          </p:cNvSpPr>
          <p:nvPr>
            <p:ph type="sldNum" sz="quarter" idx="12"/>
          </p:nvPr>
        </p:nvSpPr>
        <p:spPr/>
        <p:txBody>
          <a:bodyPr/>
          <a:lstStyle/>
          <a:p>
            <a:fld id="{D57F1E4F-1CFF-5643-939E-217C01CDF565}" type="slidenum">
              <a:rPr lang="en-US" smtClean="0"/>
              <a:pPr/>
              <a:t>2</a:t>
            </a:fld>
            <a:endParaRPr lang="en-US"/>
          </a:p>
        </p:txBody>
      </p:sp>
      <p:sp>
        <p:nvSpPr>
          <p:cNvPr id="7" name="Rectangle 6">
            <a:extLst>
              <a:ext uri="{FF2B5EF4-FFF2-40B4-BE49-F238E27FC236}">
                <a16:creationId xmlns:a16="http://schemas.microsoft.com/office/drawing/2014/main" id="{2FD76B2F-0D69-4B40-95B2-7449E9EF0A3F}"/>
              </a:ext>
            </a:extLst>
          </p:cNvPr>
          <p:cNvSpPr/>
          <p:nvPr/>
        </p:nvSpPr>
        <p:spPr>
          <a:xfrm>
            <a:off x="3606630" y="3012127"/>
            <a:ext cx="1323975" cy="541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Genevieve Cox</a:t>
            </a:r>
          </a:p>
        </p:txBody>
      </p:sp>
      <p:pic>
        <p:nvPicPr>
          <p:cNvPr id="5" name="Image 4" descr="Une image contenant homme, mur, personne, intérieur&#10;&#10;Description générée automatiquement">
            <a:extLst>
              <a:ext uri="{FF2B5EF4-FFF2-40B4-BE49-F238E27FC236}">
                <a16:creationId xmlns:a16="http://schemas.microsoft.com/office/drawing/2014/main" id="{71A16E14-B3D3-4CA3-9CA6-DA6F7EF464F1}"/>
              </a:ext>
            </a:extLst>
          </p:cNvPr>
          <p:cNvPicPr>
            <a:picLocks noChangeAspect="1"/>
          </p:cNvPicPr>
          <p:nvPr/>
        </p:nvPicPr>
        <p:blipFill>
          <a:blip r:embed="rId3"/>
          <a:stretch>
            <a:fillRect/>
          </a:stretch>
        </p:blipFill>
        <p:spPr>
          <a:xfrm>
            <a:off x="7554741" y="1259988"/>
            <a:ext cx="2052510" cy="2052510"/>
          </a:xfrm>
          <a:prstGeom prst="rect">
            <a:avLst/>
          </a:prstGeom>
        </p:spPr>
      </p:pic>
      <p:sp>
        <p:nvSpPr>
          <p:cNvPr id="9" name="Rectangle 8">
            <a:extLst>
              <a:ext uri="{FF2B5EF4-FFF2-40B4-BE49-F238E27FC236}">
                <a16:creationId xmlns:a16="http://schemas.microsoft.com/office/drawing/2014/main" id="{59894DC8-48C7-444B-99B6-8056F86FAAD6}"/>
              </a:ext>
            </a:extLst>
          </p:cNvPr>
          <p:cNvSpPr/>
          <p:nvPr/>
        </p:nvSpPr>
        <p:spPr>
          <a:xfrm>
            <a:off x="9109508" y="2896007"/>
            <a:ext cx="1323975" cy="541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Jordan</a:t>
            </a:r>
            <a:r>
              <a:rPr lang="fr-FR" b="1" u="sng" dirty="0"/>
              <a:t> </a:t>
            </a:r>
            <a:r>
              <a:rPr lang="fr-FR" dirty="0"/>
              <a:t>Vergnaud</a:t>
            </a:r>
          </a:p>
        </p:txBody>
      </p:sp>
      <p:pic>
        <p:nvPicPr>
          <p:cNvPr id="6" name="Image 5">
            <a:extLst>
              <a:ext uri="{FF2B5EF4-FFF2-40B4-BE49-F238E27FC236}">
                <a16:creationId xmlns:a16="http://schemas.microsoft.com/office/drawing/2014/main" id="{59F69831-6CEB-49EF-8CED-72412F6C6853}"/>
              </a:ext>
            </a:extLst>
          </p:cNvPr>
          <p:cNvPicPr>
            <a:picLocks noChangeAspect="1"/>
          </p:cNvPicPr>
          <p:nvPr/>
        </p:nvPicPr>
        <p:blipFill>
          <a:blip r:embed="rId4"/>
          <a:stretch>
            <a:fillRect/>
          </a:stretch>
        </p:blipFill>
        <p:spPr>
          <a:xfrm>
            <a:off x="7152246" y="3735077"/>
            <a:ext cx="2857500" cy="2857500"/>
          </a:xfrm>
          <a:prstGeom prst="rect">
            <a:avLst/>
          </a:prstGeom>
        </p:spPr>
      </p:pic>
      <p:pic>
        <p:nvPicPr>
          <p:cNvPr id="16" name="Image 15">
            <a:extLst>
              <a:ext uri="{FF2B5EF4-FFF2-40B4-BE49-F238E27FC236}">
                <a16:creationId xmlns:a16="http://schemas.microsoft.com/office/drawing/2014/main" id="{564203CA-D7B7-4A4B-917A-228F457CDC5B}"/>
              </a:ext>
            </a:extLst>
          </p:cNvPr>
          <p:cNvPicPr>
            <a:picLocks noChangeAspect="1"/>
          </p:cNvPicPr>
          <p:nvPr/>
        </p:nvPicPr>
        <p:blipFill>
          <a:blip r:embed="rId5"/>
          <a:stretch>
            <a:fillRect/>
          </a:stretch>
        </p:blipFill>
        <p:spPr>
          <a:xfrm>
            <a:off x="1482555" y="3735077"/>
            <a:ext cx="2857500" cy="2857500"/>
          </a:xfrm>
          <a:prstGeom prst="rect">
            <a:avLst/>
          </a:prstGeom>
        </p:spPr>
      </p:pic>
    </p:spTree>
    <p:extLst>
      <p:ext uri="{BB962C8B-B14F-4D97-AF65-F5344CB8AC3E}">
        <p14:creationId xmlns:p14="http://schemas.microsoft.com/office/powerpoint/2010/main" val="250355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Image 43"/>
          <p:cNvPicPr>
            <a:picLocks noChangeAspect="1"/>
          </p:cNvPicPr>
          <p:nvPr/>
        </p:nvPicPr>
        <p:blipFill>
          <a:blip r:embed="rId3"/>
          <a:stretch>
            <a:fillRect/>
          </a:stretch>
        </p:blipFill>
        <p:spPr>
          <a:xfrm>
            <a:off x="4862581" y="3505573"/>
            <a:ext cx="2059747" cy="1931012"/>
          </a:xfrm>
          <a:prstGeom prst="rect">
            <a:avLst/>
          </a:prstGeom>
        </p:spPr>
      </p:pic>
      <p:sp>
        <p:nvSpPr>
          <p:cNvPr id="2" name="Titre 1"/>
          <p:cNvSpPr>
            <a:spLocks noGrp="1"/>
          </p:cNvSpPr>
          <p:nvPr>
            <p:ph type="title"/>
          </p:nvPr>
        </p:nvSpPr>
        <p:spPr>
          <a:xfrm>
            <a:off x="1790171" y="567853"/>
            <a:ext cx="8411104" cy="706964"/>
          </a:xfrm>
        </p:spPr>
        <p:txBody>
          <a:bodyPr/>
          <a:lstStyle/>
          <a:p>
            <a:pPr algn="ctr"/>
            <a:r>
              <a:rPr lang="fr-FR" sz="2000" dirty="0">
                <a:solidFill>
                  <a:schemeClr val="accent2"/>
                </a:solidFill>
              </a:rPr>
              <a:t>Zoom sur une organisation éprouvée et toujours en mouvement</a:t>
            </a:r>
          </a:p>
        </p:txBody>
      </p:sp>
      <p:sp>
        <p:nvSpPr>
          <p:cNvPr id="3" name="Espace réservé du numéro de diapositive 2">
            <a:extLst>
              <a:ext uri="{FF2B5EF4-FFF2-40B4-BE49-F238E27FC236}">
                <a16:creationId xmlns:a16="http://schemas.microsoft.com/office/drawing/2014/main" id="{5AE594DF-7DE5-4359-B89E-96D86E6DD564}"/>
              </a:ext>
            </a:extLst>
          </p:cNvPr>
          <p:cNvSpPr>
            <a:spLocks noGrp="1"/>
          </p:cNvSpPr>
          <p:nvPr>
            <p:ph type="sldNum" sz="quarter" idx="12"/>
          </p:nvPr>
        </p:nvSpPr>
        <p:spPr/>
        <p:txBody>
          <a:bodyPr/>
          <a:lstStyle/>
          <a:p>
            <a:fld id="{D57F1E4F-1CFF-5643-939E-217C01CDF565}" type="slidenum">
              <a:rPr lang="en-US" smtClean="0"/>
              <a:pPr/>
              <a:t>20</a:t>
            </a:fld>
            <a:endParaRPr lang="en-US"/>
          </a:p>
        </p:txBody>
      </p:sp>
      <p:sp>
        <p:nvSpPr>
          <p:cNvPr id="25" name="Ellipse 24"/>
          <p:cNvSpPr/>
          <p:nvPr/>
        </p:nvSpPr>
        <p:spPr>
          <a:xfrm>
            <a:off x="3272874" y="2738189"/>
            <a:ext cx="5257801" cy="3403600"/>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26" name="Image 25"/>
          <p:cNvPicPr>
            <a:picLocks noChangeAspect="1"/>
          </p:cNvPicPr>
          <p:nvPr/>
        </p:nvPicPr>
        <p:blipFill>
          <a:blip r:embed="rId4"/>
          <a:stretch>
            <a:fillRect/>
          </a:stretch>
        </p:blipFill>
        <p:spPr>
          <a:xfrm>
            <a:off x="2960796" y="4067455"/>
            <a:ext cx="624156" cy="624156"/>
          </a:xfrm>
          <a:prstGeom prst="rect">
            <a:avLst/>
          </a:prstGeom>
        </p:spPr>
      </p:pic>
      <p:pic>
        <p:nvPicPr>
          <p:cNvPr id="27" name="Image 26"/>
          <p:cNvPicPr>
            <a:picLocks noChangeAspect="1"/>
          </p:cNvPicPr>
          <p:nvPr/>
        </p:nvPicPr>
        <p:blipFill>
          <a:blip r:embed="rId4"/>
          <a:stretch>
            <a:fillRect/>
          </a:stretch>
        </p:blipFill>
        <p:spPr>
          <a:xfrm>
            <a:off x="4357796" y="2598538"/>
            <a:ext cx="624156" cy="624156"/>
          </a:xfrm>
          <a:prstGeom prst="rect">
            <a:avLst/>
          </a:prstGeom>
        </p:spPr>
      </p:pic>
      <p:pic>
        <p:nvPicPr>
          <p:cNvPr id="28" name="Image 27"/>
          <p:cNvPicPr>
            <a:picLocks noChangeAspect="1"/>
          </p:cNvPicPr>
          <p:nvPr/>
        </p:nvPicPr>
        <p:blipFill>
          <a:blip r:embed="rId4"/>
          <a:stretch>
            <a:fillRect/>
          </a:stretch>
        </p:blipFill>
        <p:spPr>
          <a:xfrm>
            <a:off x="6872396" y="2598538"/>
            <a:ext cx="624156" cy="624156"/>
          </a:xfrm>
          <a:prstGeom prst="rect">
            <a:avLst/>
          </a:prstGeom>
        </p:spPr>
      </p:pic>
      <p:pic>
        <p:nvPicPr>
          <p:cNvPr id="29" name="Image 28"/>
          <p:cNvPicPr>
            <a:picLocks noChangeAspect="1"/>
          </p:cNvPicPr>
          <p:nvPr/>
        </p:nvPicPr>
        <p:blipFill>
          <a:blip r:embed="rId4"/>
          <a:stretch>
            <a:fillRect/>
          </a:stretch>
        </p:blipFill>
        <p:spPr>
          <a:xfrm>
            <a:off x="8218596" y="4067455"/>
            <a:ext cx="624156" cy="624156"/>
          </a:xfrm>
          <a:prstGeom prst="rect">
            <a:avLst/>
          </a:prstGeom>
        </p:spPr>
      </p:pic>
      <p:pic>
        <p:nvPicPr>
          <p:cNvPr id="30" name="Image 29"/>
          <p:cNvPicPr>
            <a:picLocks noChangeAspect="1"/>
          </p:cNvPicPr>
          <p:nvPr/>
        </p:nvPicPr>
        <p:blipFill>
          <a:blip r:embed="rId4"/>
          <a:stretch>
            <a:fillRect/>
          </a:stretch>
        </p:blipFill>
        <p:spPr>
          <a:xfrm>
            <a:off x="6872396" y="5517633"/>
            <a:ext cx="624156" cy="624156"/>
          </a:xfrm>
          <a:prstGeom prst="rect">
            <a:avLst/>
          </a:prstGeom>
        </p:spPr>
      </p:pic>
      <p:pic>
        <p:nvPicPr>
          <p:cNvPr id="31" name="Image 30"/>
          <p:cNvPicPr>
            <a:picLocks noChangeAspect="1"/>
          </p:cNvPicPr>
          <p:nvPr/>
        </p:nvPicPr>
        <p:blipFill>
          <a:blip r:embed="rId4"/>
          <a:stretch>
            <a:fillRect/>
          </a:stretch>
        </p:blipFill>
        <p:spPr>
          <a:xfrm>
            <a:off x="4357796" y="5517633"/>
            <a:ext cx="624156" cy="624156"/>
          </a:xfrm>
          <a:prstGeom prst="rect">
            <a:avLst/>
          </a:prstGeom>
        </p:spPr>
      </p:pic>
      <p:sp>
        <p:nvSpPr>
          <p:cNvPr id="32" name="ZoneTexte 31"/>
          <p:cNvSpPr txBox="1"/>
          <p:nvPr/>
        </p:nvSpPr>
        <p:spPr>
          <a:xfrm>
            <a:off x="4321928" y="3222693"/>
            <a:ext cx="1062139" cy="307777"/>
          </a:xfrm>
          <a:prstGeom prst="rect">
            <a:avLst/>
          </a:prstGeom>
          <a:noFill/>
        </p:spPr>
        <p:txBody>
          <a:bodyPr wrap="square" rtlCol="0">
            <a:spAutoFit/>
          </a:bodyPr>
          <a:lstStyle/>
          <a:p>
            <a:r>
              <a:rPr lang="fr-FR" sz="1400" b="1" dirty="0">
                <a:solidFill>
                  <a:srgbClr val="006086"/>
                </a:solidFill>
              </a:rPr>
              <a:t>Confiance</a:t>
            </a:r>
          </a:p>
        </p:txBody>
      </p:sp>
      <p:sp>
        <p:nvSpPr>
          <p:cNvPr id="33" name="ZoneTexte 32"/>
          <p:cNvSpPr txBox="1"/>
          <p:nvPr/>
        </p:nvSpPr>
        <p:spPr>
          <a:xfrm>
            <a:off x="6375856" y="3229992"/>
            <a:ext cx="1572861" cy="307777"/>
          </a:xfrm>
          <a:prstGeom prst="rect">
            <a:avLst/>
          </a:prstGeom>
          <a:noFill/>
        </p:spPr>
        <p:txBody>
          <a:bodyPr wrap="square" rtlCol="0">
            <a:spAutoFit/>
          </a:bodyPr>
          <a:lstStyle/>
          <a:p>
            <a:r>
              <a:rPr lang="fr-FR" sz="1400" b="1" dirty="0">
                <a:solidFill>
                  <a:srgbClr val="006086"/>
                </a:solidFill>
              </a:rPr>
              <a:t>Responsabilisation</a:t>
            </a:r>
          </a:p>
        </p:txBody>
      </p:sp>
      <p:sp>
        <p:nvSpPr>
          <p:cNvPr id="34" name="ZoneTexte 33"/>
          <p:cNvSpPr txBox="1"/>
          <p:nvPr/>
        </p:nvSpPr>
        <p:spPr>
          <a:xfrm>
            <a:off x="7186367" y="4141006"/>
            <a:ext cx="1209636" cy="738664"/>
          </a:xfrm>
          <a:prstGeom prst="rect">
            <a:avLst/>
          </a:prstGeom>
          <a:noFill/>
        </p:spPr>
        <p:txBody>
          <a:bodyPr wrap="square" rtlCol="0">
            <a:spAutoFit/>
          </a:bodyPr>
          <a:lstStyle/>
          <a:p>
            <a:pPr algn="ctr"/>
            <a:r>
              <a:rPr lang="fr-FR" sz="1400" b="1" dirty="0">
                <a:solidFill>
                  <a:srgbClr val="006086"/>
                </a:solidFill>
              </a:rPr>
              <a:t>Collaboration</a:t>
            </a:r>
          </a:p>
          <a:p>
            <a:pPr algn="ctr"/>
            <a:r>
              <a:rPr lang="fr-FR" sz="1400" b="1" dirty="0">
                <a:solidFill>
                  <a:srgbClr val="006086"/>
                </a:solidFill>
              </a:rPr>
              <a:t>Intelligence collective</a:t>
            </a:r>
          </a:p>
        </p:txBody>
      </p:sp>
      <p:sp>
        <p:nvSpPr>
          <p:cNvPr id="35" name="ZoneTexte 34"/>
          <p:cNvSpPr txBox="1"/>
          <p:nvPr/>
        </p:nvSpPr>
        <p:spPr>
          <a:xfrm>
            <a:off x="6833021" y="5006784"/>
            <a:ext cx="885040" cy="523220"/>
          </a:xfrm>
          <a:prstGeom prst="rect">
            <a:avLst/>
          </a:prstGeom>
          <a:noFill/>
        </p:spPr>
        <p:txBody>
          <a:bodyPr wrap="square" rtlCol="0">
            <a:spAutoFit/>
          </a:bodyPr>
          <a:lstStyle/>
          <a:p>
            <a:r>
              <a:rPr lang="fr-FR" sz="1400" b="1" dirty="0">
                <a:solidFill>
                  <a:srgbClr val="006086"/>
                </a:solidFill>
              </a:rPr>
              <a:t>Aventure/Plaisir</a:t>
            </a:r>
          </a:p>
        </p:txBody>
      </p:sp>
      <p:sp>
        <p:nvSpPr>
          <p:cNvPr id="36" name="ZoneTexte 35"/>
          <p:cNvSpPr txBox="1"/>
          <p:nvPr/>
        </p:nvSpPr>
        <p:spPr>
          <a:xfrm>
            <a:off x="4066848" y="5241596"/>
            <a:ext cx="943119" cy="307777"/>
          </a:xfrm>
          <a:prstGeom prst="rect">
            <a:avLst/>
          </a:prstGeom>
          <a:noFill/>
        </p:spPr>
        <p:txBody>
          <a:bodyPr wrap="square" rtlCol="0">
            <a:spAutoFit/>
          </a:bodyPr>
          <a:lstStyle/>
          <a:p>
            <a:r>
              <a:rPr lang="fr-FR" sz="1400" b="1" dirty="0">
                <a:solidFill>
                  <a:srgbClr val="006086"/>
                </a:solidFill>
              </a:rPr>
              <a:t>Agilité</a:t>
            </a:r>
          </a:p>
        </p:txBody>
      </p:sp>
      <p:sp>
        <p:nvSpPr>
          <p:cNvPr id="37" name="ZoneTexte 36"/>
          <p:cNvSpPr txBox="1"/>
          <p:nvPr/>
        </p:nvSpPr>
        <p:spPr>
          <a:xfrm>
            <a:off x="3399371" y="4141006"/>
            <a:ext cx="1460082" cy="523220"/>
          </a:xfrm>
          <a:prstGeom prst="rect">
            <a:avLst/>
          </a:prstGeom>
          <a:noFill/>
        </p:spPr>
        <p:txBody>
          <a:bodyPr wrap="square" rtlCol="0">
            <a:spAutoFit/>
          </a:bodyPr>
          <a:lstStyle/>
          <a:p>
            <a:pPr algn="ctr"/>
            <a:r>
              <a:rPr lang="fr-FR" sz="1400" b="1" dirty="0">
                <a:solidFill>
                  <a:srgbClr val="006086"/>
                </a:solidFill>
              </a:rPr>
              <a:t>Créativité</a:t>
            </a:r>
          </a:p>
          <a:p>
            <a:pPr algn="ctr"/>
            <a:r>
              <a:rPr lang="fr-FR" sz="1400" b="1" dirty="0" err="1">
                <a:solidFill>
                  <a:srgbClr val="006086"/>
                </a:solidFill>
              </a:rPr>
              <a:t>Experimentation</a:t>
            </a:r>
            <a:endParaRPr lang="fr-FR" sz="1400" b="1" dirty="0">
              <a:solidFill>
                <a:srgbClr val="006086"/>
              </a:solidFill>
            </a:endParaRPr>
          </a:p>
        </p:txBody>
      </p:sp>
      <p:sp>
        <p:nvSpPr>
          <p:cNvPr id="39" name="ZoneTexte 38"/>
          <p:cNvSpPr txBox="1"/>
          <p:nvPr/>
        </p:nvSpPr>
        <p:spPr>
          <a:xfrm>
            <a:off x="7428521" y="1210168"/>
            <a:ext cx="3717976" cy="1613257"/>
          </a:xfrm>
          <a:prstGeom prst="rect">
            <a:avLst/>
          </a:prstGeom>
          <a:noFill/>
          <a:ln w="28575">
            <a:solidFill>
              <a:srgbClr val="7030A0"/>
            </a:solidFill>
          </a:ln>
        </p:spPr>
        <p:txBody>
          <a:bodyPr wrap="square" rtlCol="0">
            <a:spAutoFit/>
          </a:bodyPr>
          <a:lstStyle/>
          <a:p>
            <a:pPr marL="171450" indent="-171450">
              <a:buFont typeface="Symbol" panose="05050102010706020507" pitchFamily="18" charset="2"/>
              <a:buChar char="Þ"/>
            </a:pPr>
            <a:r>
              <a:rPr lang="fr-FR" sz="1100" b="1" dirty="0">
                <a:solidFill>
                  <a:srgbClr val="333333"/>
                </a:solidFill>
              </a:rPr>
              <a:t>Les collaborateurs accèdent seuls à la plateforme de formation en ligne</a:t>
            </a:r>
          </a:p>
          <a:p>
            <a:pPr marL="171450" indent="-171450">
              <a:buFont typeface="Symbol" panose="05050102010706020507" pitchFamily="18" charset="2"/>
              <a:buChar char="Þ"/>
            </a:pPr>
            <a:r>
              <a:rPr lang="fr-FR" sz="1100" b="1" dirty="0">
                <a:solidFill>
                  <a:srgbClr val="333333"/>
                </a:solidFill>
              </a:rPr>
              <a:t>Mini-conférences en </a:t>
            </a:r>
            <a:r>
              <a:rPr lang="fr-FR" sz="1100" b="1" dirty="0" err="1">
                <a:solidFill>
                  <a:srgbClr val="333333"/>
                </a:solidFill>
              </a:rPr>
              <a:t>visio</a:t>
            </a:r>
            <a:r>
              <a:rPr lang="fr-FR" sz="1100" b="1" dirty="0">
                <a:solidFill>
                  <a:srgbClr val="333333"/>
                </a:solidFill>
              </a:rPr>
              <a:t> proposées plusieurs fois par mois, les consultants peuvent partager leur expertise</a:t>
            </a:r>
          </a:p>
          <a:p>
            <a:pPr marL="171450" indent="-171450">
              <a:buFont typeface="Symbol" panose="05050102010706020507" pitchFamily="18" charset="2"/>
              <a:buChar char="Þ"/>
            </a:pPr>
            <a:r>
              <a:rPr lang="fr-FR" sz="1100" b="1" dirty="0">
                <a:solidFill>
                  <a:srgbClr val="333333"/>
                </a:solidFill>
              </a:rPr>
              <a:t>Job </a:t>
            </a:r>
            <a:r>
              <a:rPr lang="fr-FR" sz="1100" b="1" dirty="0" err="1">
                <a:solidFill>
                  <a:srgbClr val="333333"/>
                </a:solidFill>
              </a:rPr>
              <a:t>market</a:t>
            </a:r>
            <a:r>
              <a:rPr lang="fr-FR" sz="1100" b="1" dirty="0">
                <a:solidFill>
                  <a:srgbClr val="333333"/>
                </a:solidFill>
              </a:rPr>
              <a:t> sans accord du manager</a:t>
            </a:r>
          </a:p>
          <a:p>
            <a:pPr marL="171450" indent="-171450">
              <a:buFont typeface="Symbol" panose="05050102010706020507" pitchFamily="18" charset="2"/>
              <a:buChar char="Þ"/>
            </a:pPr>
            <a:r>
              <a:rPr lang="fr-FR" sz="1100" b="1" dirty="0">
                <a:solidFill>
                  <a:srgbClr val="333333"/>
                </a:solidFill>
              </a:rPr>
              <a:t>Sens de l’initiative récompensé lors des évaluations annuelles</a:t>
            </a:r>
          </a:p>
          <a:p>
            <a:pPr marL="171450" indent="-171450">
              <a:buFont typeface="Symbol" panose="05050102010706020507" pitchFamily="18" charset="2"/>
              <a:buChar char="Þ"/>
            </a:pPr>
            <a:r>
              <a:rPr lang="fr-FR" sz="1100" b="1" dirty="0">
                <a:solidFill>
                  <a:srgbClr val="333333"/>
                </a:solidFill>
              </a:rPr>
              <a:t>Les managers ne sont pas des opérationnels – les experts ce sont les consultants</a:t>
            </a:r>
          </a:p>
        </p:txBody>
      </p:sp>
      <p:sp>
        <p:nvSpPr>
          <p:cNvPr id="40" name="ZoneTexte 39"/>
          <p:cNvSpPr txBox="1"/>
          <p:nvPr/>
        </p:nvSpPr>
        <p:spPr>
          <a:xfrm>
            <a:off x="8764161" y="3052301"/>
            <a:ext cx="2526139" cy="1954381"/>
          </a:xfrm>
          <a:prstGeom prst="rect">
            <a:avLst/>
          </a:prstGeom>
          <a:noFill/>
          <a:ln w="28575">
            <a:solidFill>
              <a:srgbClr val="FF33CC"/>
            </a:solidFill>
          </a:ln>
        </p:spPr>
        <p:txBody>
          <a:bodyPr wrap="square" rtlCol="0">
            <a:spAutoFit/>
          </a:bodyPr>
          <a:lstStyle/>
          <a:p>
            <a:pPr marL="171450" indent="-171450">
              <a:buFont typeface="Symbol" panose="05050102010706020507" pitchFamily="18" charset="2"/>
              <a:buChar char="Þ"/>
            </a:pPr>
            <a:r>
              <a:rPr lang="fr-FR" sz="1100" b="1" dirty="0">
                <a:solidFill>
                  <a:srgbClr val="333333"/>
                </a:solidFill>
              </a:rPr>
              <a:t>Plan de Transfo RH avec la collaboration de volontaires pour construire et suivre la roadmap « Identité et valeurs » « posture managériale » par exemple</a:t>
            </a:r>
          </a:p>
          <a:p>
            <a:pPr marL="171450" indent="-171450">
              <a:buFont typeface="Symbol" panose="05050102010706020507" pitchFamily="18" charset="2"/>
              <a:buChar char="Þ"/>
            </a:pPr>
            <a:r>
              <a:rPr lang="fr-FR" sz="1100" b="1" dirty="0">
                <a:solidFill>
                  <a:srgbClr val="333333"/>
                </a:solidFill>
              </a:rPr>
              <a:t>Organisation de groupes de co-développement</a:t>
            </a:r>
          </a:p>
          <a:p>
            <a:pPr marL="171450" indent="-171450">
              <a:buFont typeface="Symbol" panose="05050102010706020507" pitchFamily="18" charset="2"/>
              <a:buChar char="Þ"/>
            </a:pPr>
            <a:r>
              <a:rPr lang="fr-FR" sz="1100" b="1" dirty="0">
                <a:solidFill>
                  <a:srgbClr val="333333"/>
                </a:solidFill>
              </a:rPr>
              <a:t>Mode projet pour les initiatives</a:t>
            </a:r>
          </a:p>
          <a:p>
            <a:pPr marL="171450" indent="-171450">
              <a:buFont typeface="Symbol" panose="05050102010706020507" pitchFamily="18" charset="2"/>
              <a:buChar char="Þ"/>
            </a:pPr>
            <a:r>
              <a:rPr lang="fr-FR" sz="1100" b="1" dirty="0">
                <a:solidFill>
                  <a:srgbClr val="333333"/>
                </a:solidFill>
              </a:rPr>
              <a:t>Questionnaires pour feedback ou idées sur le réseau social de l’entreprise</a:t>
            </a:r>
            <a:endParaRPr lang="fr-FR" sz="1100" dirty="0">
              <a:solidFill>
                <a:srgbClr val="333333"/>
              </a:solidFill>
            </a:endParaRPr>
          </a:p>
        </p:txBody>
      </p:sp>
      <p:sp>
        <p:nvSpPr>
          <p:cNvPr id="41" name="ZoneTexte 40"/>
          <p:cNvSpPr txBox="1"/>
          <p:nvPr/>
        </p:nvSpPr>
        <p:spPr>
          <a:xfrm>
            <a:off x="8096984" y="5480952"/>
            <a:ext cx="3079017" cy="1277273"/>
          </a:xfrm>
          <a:prstGeom prst="rect">
            <a:avLst/>
          </a:prstGeom>
          <a:noFill/>
          <a:ln w="28575">
            <a:solidFill>
              <a:srgbClr val="FF3300"/>
            </a:solidFill>
          </a:ln>
        </p:spPr>
        <p:txBody>
          <a:bodyPr wrap="square" rtlCol="0">
            <a:spAutoFit/>
          </a:bodyPr>
          <a:lstStyle/>
          <a:p>
            <a:pPr marL="171450" indent="-171450">
              <a:buFont typeface="Symbol" panose="05050102010706020507" pitchFamily="18" charset="2"/>
              <a:buChar char="Þ"/>
            </a:pPr>
            <a:r>
              <a:rPr lang="fr-FR" sz="1100" b="1" dirty="0">
                <a:solidFill>
                  <a:srgbClr val="333333"/>
                </a:solidFill>
              </a:rPr>
              <a:t>Multiplier les évènements de cohésion: olympiades, </a:t>
            </a:r>
            <a:r>
              <a:rPr lang="fr-FR" sz="1100" b="1" dirty="0" err="1">
                <a:solidFill>
                  <a:srgbClr val="333333"/>
                </a:solidFill>
              </a:rPr>
              <a:t>awards</a:t>
            </a:r>
            <a:r>
              <a:rPr lang="fr-FR" sz="1100" b="1" dirty="0">
                <a:solidFill>
                  <a:srgbClr val="333333"/>
                </a:solidFill>
              </a:rPr>
              <a:t> diners, soirées d’été (Plaisir comme valeur d’entreprise)</a:t>
            </a:r>
          </a:p>
          <a:p>
            <a:pPr marL="171450" indent="-171450">
              <a:buFont typeface="Symbol" panose="05050102010706020507" pitchFamily="18" charset="2"/>
              <a:buChar char="Þ"/>
            </a:pPr>
            <a:r>
              <a:rPr lang="fr-FR" sz="1100" b="1" dirty="0">
                <a:solidFill>
                  <a:srgbClr val="333333"/>
                </a:solidFill>
              </a:rPr>
              <a:t>Des projets fun comme le club des brasseurs de bières, de l’hypnose</a:t>
            </a:r>
          </a:p>
          <a:p>
            <a:pPr marL="171450" indent="-171450">
              <a:buFont typeface="Symbol" panose="05050102010706020507" pitchFamily="18" charset="2"/>
              <a:buChar char="Þ"/>
            </a:pPr>
            <a:r>
              <a:rPr lang="fr-FR" sz="1100" b="1" dirty="0">
                <a:solidFill>
                  <a:srgbClr val="333333"/>
                </a:solidFill>
              </a:rPr>
              <a:t>Sophrologie proposée 2 fois par semaine en </a:t>
            </a:r>
            <a:r>
              <a:rPr lang="fr-FR" sz="1100" b="1" dirty="0" err="1">
                <a:solidFill>
                  <a:srgbClr val="333333"/>
                </a:solidFill>
              </a:rPr>
              <a:t>visio</a:t>
            </a:r>
            <a:endParaRPr lang="fr-FR" sz="1100" dirty="0">
              <a:solidFill>
                <a:srgbClr val="333333"/>
              </a:solidFill>
            </a:endParaRPr>
          </a:p>
        </p:txBody>
      </p:sp>
      <p:sp>
        <p:nvSpPr>
          <p:cNvPr id="42" name="ZoneTexte 41"/>
          <p:cNvSpPr txBox="1"/>
          <p:nvPr/>
        </p:nvSpPr>
        <p:spPr>
          <a:xfrm>
            <a:off x="1415583" y="5967371"/>
            <a:ext cx="3150418" cy="769441"/>
          </a:xfrm>
          <a:prstGeom prst="rect">
            <a:avLst/>
          </a:prstGeom>
          <a:noFill/>
          <a:ln w="28575">
            <a:solidFill>
              <a:srgbClr val="006699"/>
            </a:solidFill>
          </a:ln>
        </p:spPr>
        <p:txBody>
          <a:bodyPr wrap="square" rtlCol="0">
            <a:spAutoFit/>
          </a:bodyPr>
          <a:lstStyle/>
          <a:p>
            <a:pPr marL="171450" indent="-171450">
              <a:buFont typeface="Symbol" panose="05050102010706020507" pitchFamily="18" charset="2"/>
              <a:buChar char="Þ"/>
            </a:pPr>
            <a:r>
              <a:rPr lang="fr-FR" sz="1100" b="1" dirty="0">
                <a:solidFill>
                  <a:srgbClr val="000000"/>
                </a:solidFill>
              </a:rPr>
              <a:t>Former les managers – les commerciaux</a:t>
            </a:r>
          </a:p>
          <a:p>
            <a:pPr marL="171450" indent="-171450">
              <a:buFont typeface="Symbol" panose="05050102010706020507" pitchFamily="18" charset="2"/>
              <a:buChar char="Þ"/>
            </a:pPr>
            <a:r>
              <a:rPr lang="fr-FR" sz="1100" b="1" dirty="0">
                <a:solidFill>
                  <a:srgbClr val="000000"/>
                </a:solidFill>
              </a:rPr>
              <a:t>Mode projet en agile (sprints)</a:t>
            </a:r>
          </a:p>
          <a:p>
            <a:pPr marL="171450" indent="-171450">
              <a:buFont typeface="Symbol" panose="05050102010706020507" pitchFamily="18" charset="2"/>
              <a:buChar char="Þ"/>
            </a:pPr>
            <a:r>
              <a:rPr lang="fr-FR" sz="1100" b="1" dirty="0">
                <a:solidFill>
                  <a:srgbClr val="000000"/>
                </a:solidFill>
              </a:rPr>
              <a:t>Expérimenter des outils ou des Framework </a:t>
            </a:r>
          </a:p>
          <a:p>
            <a:pPr marL="171450" indent="-171450">
              <a:buFont typeface="Symbol" panose="05050102010706020507" pitchFamily="18" charset="2"/>
              <a:buChar char="Þ"/>
            </a:pPr>
            <a:r>
              <a:rPr lang="fr-FR" sz="1100" b="1" dirty="0">
                <a:solidFill>
                  <a:srgbClr val="000000"/>
                </a:solidFill>
              </a:rPr>
              <a:t>Développer l’expertise facilitation</a:t>
            </a:r>
          </a:p>
        </p:txBody>
      </p:sp>
      <p:sp>
        <p:nvSpPr>
          <p:cNvPr id="43" name="ZoneTexte 42"/>
          <p:cNvSpPr txBox="1"/>
          <p:nvPr/>
        </p:nvSpPr>
        <p:spPr>
          <a:xfrm>
            <a:off x="36443" y="3330333"/>
            <a:ext cx="3078618" cy="2123658"/>
          </a:xfrm>
          <a:prstGeom prst="rect">
            <a:avLst/>
          </a:prstGeom>
          <a:noFill/>
          <a:ln w="28575">
            <a:solidFill>
              <a:srgbClr val="33CC33"/>
            </a:solidFill>
          </a:ln>
        </p:spPr>
        <p:txBody>
          <a:bodyPr wrap="square" rtlCol="0">
            <a:spAutoFit/>
          </a:bodyPr>
          <a:lstStyle/>
          <a:p>
            <a:pPr marL="171450" indent="-171450">
              <a:buFont typeface="Symbol" panose="05050102010706020507" pitchFamily="18" charset="2"/>
              <a:buChar char="Þ"/>
            </a:pPr>
            <a:r>
              <a:rPr lang="fr-FR" sz="1100" b="1" dirty="0">
                <a:solidFill>
                  <a:srgbClr val="333333"/>
                </a:solidFill>
              </a:rPr>
              <a:t>Encourager l’</a:t>
            </a:r>
            <a:r>
              <a:rPr lang="fr-FR" sz="1100" b="1" dirty="0" err="1">
                <a:solidFill>
                  <a:srgbClr val="333333"/>
                </a:solidFill>
              </a:rPr>
              <a:t>intrapreunariat</a:t>
            </a:r>
            <a:r>
              <a:rPr lang="fr-FR" sz="1100" b="1" dirty="0">
                <a:solidFill>
                  <a:srgbClr val="333333"/>
                </a:solidFill>
              </a:rPr>
              <a:t> et les appels à projets: mise à disposition d’experts, soutenance de Business Plans, communication au niveau national</a:t>
            </a:r>
          </a:p>
          <a:p>
            <a:pPr marL="171450" indent="-171450">
              <a:buFont typeface="Symbol" panose="05050102010706020507" pitchFamily="18" charset="2"/>
              <a:buChar char="Þ"/>
            </a:pPr>
            <a:r>
              <a:rPr lang="fr-FR" sz="1100" b="1" dirty="0">
                <a:solidFill>
                  <a:srgbClr val="333333"/>
                </a:solidFill>
              </a:rPr>
              <a:t>Développement d’une application pour impliquer les collab</a:t>
            </a:r>
          </a:p>
          <a:p>
            <a:pPr marL="171450" indent="-171450">
              <a:buFont typeface="Symbol" panose="05050102010706020507" pitchFamily="18" charset="2"/>
              <a:buChar char="Þ"/>
            </a:pPr>
            <a:r>
              <a:rPr lang="fr-FR" sz="1100" b="1" dirty="0">
                <a:solidFill>
                  <a:srgbClr val="333333"/>
                </a:solidFill>
              </a:rPr>
              <a:t>Mise en place de communauté de Pratiques, avec du budget et du temps alloué. Tous les collaborateurs peuvent s’impliquer</a:t>
            </a:r>
          </a:p>
          <a:p>
            <a:pPr marL="171450" indent="-171450">
              <a:buFont typeface="Symbol" panose="05050102010706020507" pitchFamily="18" charset="2"/>
              <a:buChar char="Þ"/>
            </a:pPr>
            <a:r>
              <a:rPr lang="fr-FR" sz="1100" b="1" dirty="0">
                <a:solidFill>
                  <a:srgbClr val="333333"/>
                </a:solidFill>
              </a:rPr>
              <a:t>Capitalisation de la connaissance (fiches RETEX)</a:t>
            </a:r>
          </a:p>
          <a:p>
            <a:pPr marL="171450" indent="-171450">
              <a:buFont typeface="Symbol" panose="05050102010706020507" pitchFamily="18" charset="2"/>
              <a:buChar char="Þ"/>
            </a:pPr>
            <a:r>
              <a:rPr lang="fr-FR" sz="1100" b="1" dirty="0">
                <a:solidFill>
                  <a:srgbClr val="333333"/>
                </a:solidFill>
              </a:rPr>
              <a:t>Lien entre innovation et opérationnel</a:t>
            </a:r>
          </a:p>
        </p:txBody>
      </p:sp>
      <p:pic>
        <p:nvPicPr>
          <p:cNvPr id="46" name="Image 45"/>
          <p:cNvPicPr>
            <a:picLocks noChangeAspect="1"/>
          </p:cNvPicPr>
          <p:nvPr/>
        </p:nvPicPr>
        <p:blipFill>
          <a:blip r:embed="rId5"/>
          <a:stretch>
            <a:fillRect/>
          </a:stretch>
        </p:blipFill>
        <p:spPr>
          <a:xfrm>
            <a:off x="598332" y="567853"/>
            <a:ext cx="835334" cy="858116"/>
          </a:xfrm>
          <a:prstGeom prst="rect">
            <a:avLst/>
          </a:prstGeom>
        </p:spPr>
      </p:pic>
      <p:sp>
        <p:nvSpPr>
          <p:cNvPr id="47" name="ZoneTexte 46"/>
          <p:cNvSpPr txBox="1"/>
          <p:nvPr/>
        </p:nvSpPr>
        <p:spPr>
          <a:xfrm>
            <a:off x="627548" y="1285024"/>
            <a:ext cx="3605294" cy="1785104"/>
          </a:xfrm>
          <a:prstGeom prst="rect">
            <a:avLst/>
          </a:prstGeom>
          <a:noFill/>
          <a:ln w="28575">
            <a:solidFill>
              <a:srgbClr val="00B0F0"/>
            </a:solidFill>
          </a:ln>
        </p:spPr>
        <p:txBody>
          <a:bodyPr wrap="square" rtlCol="0">
            <a:spAutoFit/>
          </a:bodyPr>
          <a:lstStyle/>
          <a:p>
            <a:pPr marL="171450" indent="-171450">
              <a:buFont typeface="Symbol" panose="05050102010706020507" pitchFamily="18" charset="2"/>
              <a:buChar char="Þ"/>
            </a:pPr>
            <a:r>
              <a:rPr lang="fr-FR" sz="1100" b="1" dirty="0">
                <a:solidFill>
                  <a:srgbClr val="333333"/>
                </a:solidFill>
              </a:rPr>
              <a:t>Mise en place de managers de proximité pour plus de soutien des équipes</a:t>
            </a:r>
          </a:p>
          <a:p>
            <a:pPr marL="171450" indent="-171450">
              <a:buFont typeface="Symbol" panose="05050102010706020507" pitchFamily="18" charset="2"/>
              <a:buChar char="Þ"/>
            </a:pPr>
            <a:r>
              <a:rPr lang="fr-FR" sz="1100" b="1" dirty="0">
                <a:solidFill>
                  <a:srgbClr val="333333"/>
                </a:solidFill>
              </a:rPr>
              <a:t>Process </a:t>
            </a:r>
            <a:r>
              <a:rPr lang="fr-FR" sz="1100" b="1" dirty="0" err="1">
                <a:solidFill>
                  <a:srgbClr val="333333"/>
                </a:solidFill>
              </a:rPr>
              <a:t>Onboarding</a:t>
            </a:r>
            <a:r>
              <a:rPr lang="fr-FR" sz="1100" b="1" dirty="0">
                <a:solidFill>
                  <a:srgbClr val="333333"/>
                </a:solidFill>
              </a:rPr>
              <a:t> – mise en place d’un programme Mentoring</a:t>
            </a:r>
          </a:p>
          <a:p>
            <a:pPr marL="171450" indent="-171450">
              <a:buFont typeface="Symbol" panose="05050102010706020507" pitchFamily="18" charset="2"/>
              <a:buChar char="Þ"/>
            </a:pPr>
            <a:r>
              <a:rPr lang="fr-FR" sz="1100" b="1" dirty="0">
                <a:solidFill>
                  <a:srgbClr val="333333"/>
                </a:solidFill>
              </a:rPr>
              <a:t>Communication: pendant le confinement mise en place de groupes </a:t>
            </a:r>
            <a:r>
              <a:rPr lang="fr-FR" sz="1100" b="1" dirty="0" err="1">
                <a:solidFill>
                  <a:srgbClr val="333333"/>
                </a:solidFill>
              </a:rPr>
              <a:t>whatsapp</a:t>
            </a:r>
            <a:r>
              <a:rPr lang="fr-FR" sz="1100" b="1" dirty="0">
                <a:solidFill>
                  <a:srgbClr val="333333"/>
                </a:solidFill>
              </a:rPr>
              <a:t>, </a:t>
            </a:r>
            <a:r>
              <a:rPr lang="fr-FR" sz="1100" b="1" dirty="0" err="1">
                <a:solidFill>
                  <a:srgbClr val="333333"/>
                </a:solidFill>
              </a:rPr>
              <a:t>virtual</a:t>
            </a:r>
            <a:r>
              <a:rPr lang="fr-FR" sz="1100" b="1" dirty="0">
                <a:solidFill>
                  <a:srgbClr val="333333"/>
                </a:solidFill>
              </a:rPr>
              <a:t> </a:t>
            </a:r>
            <a:r>
              <a:rPr lang="fr-FR" sz="1100" b="1" dirty="0" err="1">
                <a:solidFill>
                  <a:srgbClr val="333333"/>
                </a:solidFill>
              </a:rPr>
              <a:t>coffees</a:t>
            </a:r>
            <a:endParaRPr lang="fr-FR" sz="1100" b="1" dirty="0">
              <a:solidFill>
                <a:srgbClr val="333333"/>
              </a:solidFill>
            </a:endParaRPr>
          </a:p>
          <a:p>
            <a:pPr marL="171450" indent="-171450">
              <a:buFont typeface="Symbol" panose="05050102010706020507" pitchFamily="18" charset="2"/>
              <a:buChar char="Þ"/>
            </a:pPr>
            <a:r>
              <a:rPr lang="fr-FR" sz="1100" b="1" dirty="0" err="1">
                <a:solidFill>
                  <a:srgbClr val="333333"/>
                </a:solidFill>
              </a:rPr>
              <a:t>Visio-conferences</a:t>
            </a:r>
            <a:r>
              <a:rPr lang="fr-FR" sz="1100" b="1" dirty="0">
                <a:solidFill>
                  <a:srgbClr val="333333"/>
                </a:solidFill>
              </a:rPr>
              <a:t> de la direction pour communiquer sur la situation</a:t>
            </a:r>
          </a:p>
          <a:p>
            <a:pPr marL="171450" indent="-171450">
              <a:buFont typeface="Symbol" panose="05050102010706020507" pitchFamily="18" charset="2"/>
              <a:buChar char="Þ"/>
            </a:pPr>
            <a:r>
              <a:rPr lang="fr-FR" sz="1100" b="1" dirty="0">
                <a:solidFill>
                  <a:srgbClr val="333333"/>
                </a:solidFill>
              </a:rPr>
              <a:t>Questionnaire de satisfaction collaborateurs</a:t>
            </a:r>
          </a:p>
          <a:p>
            <a:pPr marL="171450" indent="-171450">
              <a:buFont typeface="Symbol" panose="05050102010706020507" pitchFamily="18" charset="2"/>
              <a:buChar char="Þ"/>
            </a:pPr>
            <a:r>
              <a:rPr lang="fr-FR" sz="1100" b="1" dirty="0">
                <a:solidFill>
                  <a:srgbClr val="333333"/>
                </a:solidFill>
              </a:rPr>
              <a:t>Audit des managers 360° avec plans d’actions</a:t>
            </a:r>
          </a:p>
        </p:txBody>
      </p:sp>
      <p:sp>
        <p:nvSpPr>
          <p:cNvPr id="48" name="ZoneTexte 47"/>
          <p:cNvSpPr txBox="1"/>
          <p:nvPr/>
        </p:nvSpPr>
        <p:spPr>
          <a:xfrm rot="850682">
            <a:off x="6744340" y="2625440"/>
            <a:ext cx="320040" cy="461665"/>
          </a:xfrm>
          <a:prstGeom prst="rect">
            <a:avLst/>
          </a:prstGeom>
          <a:noFill/>
        </p:spPr>
        <p:txBody>
          <a:bodyPr wrap="square" rtlCol="0">
            <a:spAutoFit/>
          </a:bodyPr>
          <a:lstStyle/>
          <a:p>
            <a:r>
              <a:rPr lang="fr-FR" sz="2400"/>
              <a:t>&gt;</a:t>
            </a:r>
          </a:p>
        </p:txBody>
      </p:sp>
      <p:sp>
        <p:nvSpPr>
          <p:cNvPr id="49" name="ZoneTexte 48"/>
          <p:cNvSpPr txBox="1"/>
          <p:nvPr/>
        </p:nvSpPr>
        <p:spPr>
          <a:xfrm rot="3902472">
            <a:off x="8313608" y="3801081"/>
            <a:ext cx="320040" cy="461665"/>
          </a:xfrm>
          <a:prstGeom prst="rect">
            <a:avLst/>
          </a:prstGeom>
          <a:noFill/>
        </p:spPr>
        <p:txBody>
          <a:bodyPr wrap="square" rtlCol="0">
            <a:spAutoFit/>
          </a:bodyPr>
          <a:lstStyle/>
          <a:p>
            <a:r>
              <a:rPr lang="fr-FR" sz="2400"/>
              <a:t>&gt;</a:t>
            </a:r>
          </a:p>
        </p:txBody>
      </p:sp>
      <p:sp>
        <p:nvSpPr>
          <p:cNvPr id="50" name="ZoneTexte 49"/>
          <p:cNvSpPr txBox="1"/>
          <p:nvPr/>
        </p:nvSpPr>
        <p:spPr>
          <a:xfrm rot="8820745">
            <a:off x="7332552" y="5590787"/>
            <a:ext cx="320040" cy="461665"/>
          </a:xfrm>
          <a:prstGeom prst="rect">
            <a:avLst/>
          </a:prstGeom>
          <a:noFill/>
        </p:spPr>
        <p:txBody>
          <a:bodyPr wrap="square" rtlCol="0">
            <a:spAutoFit/>
          </a:bodyPr>
          <a:lstStyle/>
          <a:p>
            <a:r>
              <a:rPr lang="fr-FR" sz="2400"/>
              <a:t>&gt;</a:t>
            </a:r>
          </a:p>
        </p:txBody>
      </p:sp>
      <p:sp>
        <p:nvSpPr>
          <p:cNvPr id="51" name="ZoneTexte 50"/>
          <p:cNvSpPr txBox="1"/>
          <p:nvPr/>
        </p:nvSpPr>
        <p:spPr>
          <a:xfrm rot="11437010">
            <a:off x="4817707" y="5819017"/>
            <a:ext cx="320040" cy="461665"/>
          </a:xfrm>
          <a:prstGeom prst="rect">
            <a:avLst/>
          </a:prstGeom>
          <a:noFill/>
        </p:spPr>
        <p:txBody>
          <a:bodyPr wrap="square" rtlCol="0">
            <a:spAutoFit/>
          </a:bodyPr>
          <a:lstStyle/>
          <a:p>
            <a:r>
              <a:rPr lang="fr-FR" sz="2400"/>
              <a:t>&gt;</a:t>
            </a:r>
          </a:p>
        </p:txBody>
      </p:sp>
      <p:sp>
        <p:nvSpPr>
          <p:cNvPr id="52" name="ZoneTexte 51"/>
          <p:cNvSpPr txBox="1"/>
          <p:nvPr/>
        </p:nvSpPr>
        <p:spPr>
          <a:xfrm rot="15074623">
            <a:off x="3137128" y="4475326"/>
            <a:ext cx="320040" cy="461665"/>
          </a:xfrm>
          <a:prstGeom prst="rect">
            <a:avLst/>
          </a:prstGeom>
          <a:noFill/>
        </p:spPr>
        <p:txBody>
          <a:bodyPr wrap="square" rtlCol="0">
            <a:spAutoFit/>
          </a:bodyPr>
          <a:lstStyle/>
          <a:p>
            <a:r>
              <a:rPr lang="fr-FR" sz="2400"/>
              <a:t>&gt;</a:t>
            </a:r>
          </a:p>
        </p:txBody>
      </p:sp>
      <p:sp>
        <p:nvSpPr>
          <p:cNvPr id="53" name="ZoneTexte 52"/>
          <p:cNvSpPr txBox="1"/>
          <p:nvPr/>
        </p:nvSpPr>
        <p:spPr>
          <a:xfrm rot="20005770">
            <a:off x="4194238" y="2821469"/>
            <a:ext cx="320040" cy="461665"/>
          </a:xfrm>
          <a:prstGeom prst="rect">
            <a:avLst/>
          </a:prstGeom>
          <a:noFill/>
        </p:spPr>
        <p:txBody>
          <a:bodyPr wrap="square" rtlCol="0">
            <a:spAutoFit/>
          </a:bodyPr>
          <a:lstStyle/>
          <a:p>
            <a:r>
              <a:rPr lang="fr-FR" sz="2400"/>
              <a:t>&gt;</a:t>
            </a:r>
          </a:p>
        </p:txBody>
      </p:sp>
    </p:spTree>
    <p:extLst>
      <p:ext uri="{BB962C8B-B14F-4D97-AF65-F5344CB8AC3E}">
        <p14:creationId xmlns:p14="http://schemas.microsoft.com/office/powerpoint/2010/main" val="4210566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E97FE-9374-4B36-B59E-347BF20EC952}"/>
              </a:ext>
            </a:extLst>
          </p:cNvPr>
          <p:cNvSpPr>
            <a:spLocks noGrp="1"/>
          </p:cNvSpPr>
          <p:nvPr>
            <p:ph type="title"/>
          </p:nvPr>
        </p:nvSpPr>
        <p:spPr>
          <a:xfrm rot="21383392">
            <a:off x="586968" y="477989"/>
            <a:ext cx="9709485" cy="706964"/>
          </a:xfrm>
        </p:spPr>
        <p:txBody>
          <a:bodyPr/>
          <a:lstStyle/>
          <a:p>
            <a:r>
              <a:rPr lang="fr-FR" dirty="0"/>
              <a:t>Exemple outil: </a:t>
            </a:r>
            <a:r>
              <a:rPr lang="fr-FR" dirty="0" err="1"/>
              <a:t>Co-construire</a:t>
            </a:r>
            <a:r>
              <a:rPr lang="fr-FR" dirty="0"/>
              <a:t> la vision </a:t>
            </a:r>
          </a:p>
        </p:txBody>
      </p:sp>
      <p:sp>
        <p:nvSpPr>
          <p:cNvPr id="5" name="Espace réservé du numéro de diapositive 4">
            <a:extLst>
              <a:ext uri="{FF2B5EF4-FFF2-40B4-BE49-F238E27FC236}">
                <a16:creationId xmlns:a16="http://schemas.microsoft.com/office/drawing/2014/main" id="{595548F9-1878-4C2A-B3C7-41AA3F0A1444}"/>
              </a:ext>
            </a:extLst>
          </p:cNvPr>
          <p:cNvSpPr>
            <a:spLocks noGrp="1"/>
          </p:cNvSpPr>
          <p:nvPr>
            <p:ph type="sldNum" sz="quarter" idx="12"/>
          </p:nvPr>
        </p:nvSpPr>
        <p:spPr/>
        <p:txBody>
          <a:bodyPr/>
          <a:lstStyle/>
          <a:p>
            <a:fld id="{D57F1E4F-1CFF-5643-939E-217C01CDF565}" type="slidenum">
              <a:rPr lang="en-US" smtClean="0"/>
              <a:pPr/>
              <a:t>21</a:t>
            </a:fld>
            <a:endParaRPr lang="en-US"/>
          </a:p>
        </p:txBody>
      </p:sp>
      <p:pic>
        <p:nvPicPr>
          <p:cNvPr id="9" name="Image 8">
            <a:extLst>
              <a:ext uri="{FF2B5EF4-FFF2-40B4-BE49-F238E27FC236}">
                <a16:creationId xmlns:a16="http://schemas.microsoft.com/office/drawing/2014/main" id="{ED467744-EA19-4009-B625-C59617492669}"/>
              </a:ext>
            </a:extLst>
          </p:cNvPr>
          <p:cNvPicPr>
            <a:picLocks noChangeAspect="1"/>
          </p:cNvPicPr>
          <p:nvPr/>
        </p:nvPicPr>
        <p:blipFill>
          <a:blip r:embed="rId2"/>
          <a:stretch>
            <a:fillRect/>
          </a:stretch>
        </p:blipFill>
        <p:spPr>
          <a:xfrm>
            <a:off x="929667" y="1333648"/>
            <a:ext cx="9024086" cy="5448505"/>
          </a:xfrm>
          <a:prstGeom prst="rect">
            <a:avLst/>
          </a:prstGeom>
        </p:spPr>
      </p:pic>
    </p:spTree>
    <p:extLst>
      <p:ext uri="{BB962C8B-B14F-4D97-AF65-F5344CB8AC3E}">
        <p14:creationId xmlns:p14="http://schemas.microsoft.com/office/powerpoint/2010/main" val="2971979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46315-1FCE-4668-B396-3F48DC1CCE0C}"/>
              </a:ext>
            </a:extLst>
          </p:cNvPr>
          <p:cNvSpPr>
            <a:spLocks noGrp="1"/>
          </p:cNvSpPr>
          <p:nvPr>
            <p:ph type="title"/>
          </p:nvPr>
        </p:nvSpPr>
        <p:spPr>
          <a:xfrm rot="21419578">
            <a:off x="767899" y="543824"/>
            <a:ext cx="9709485" cy="706964"/>
          </a:xfrm>
        </p:spPr>
        <p:txBody>
          <a:bodyPr/>
          <a:lstStyle/>
          <a:p>
            <a:r>
              <a:rPr lang="fr-FR" dirty="0">
                <a:solidFill>
                  <a:schemeClr val="tx2"/>
                </a:solidFill>
              </a:rPr>
              <a:t>Le différents modèles managériaux </a:t>
            </a:r>
          </a:p>
        </p:txBody>
      </p:sp>
      <p:pic>
        <p:nvPicPr>
          <p:cNvPr id="7" name="Espace réservé du contenu 6" descr="Une image contenant texte&#10;&#10;Description générée automatiquement">
            <a:extLst>
              <a:ext uri="{FF2B5EF4-FFF2-40B4-BE49-F238E27FC236}">
                <a16:creationId xmlns:a16="http://schemas.microsoft.com/office/drawing/2014/main" id="{E01ACEEF-0757-43CF-82DF-D147E5FF2B1F}"/>
              </a:ext>
            </a:extLst>
          </p:cNvPr>
          <p:cNvPicPr>
            <a:picLocks noGrp="1" noChangeAspect="1"/>
          </p:cNvPicPr>
          <p:nvPr>
            <p:ph idx="1"/>
          </p:nvPr>
        </p:nvPicPr>
        <p:blipFill>
          <a:blip r:embed="rId3"/>
          <a:stretch>
            <a:fillRect/>
          </a:stretch>
        </p:blipFill>
        <p:spPr>
          <a:xfrm>
            <a:off x="487169" y="2341258"/>
            <a:ext cx="3423649" cy="3423649"/>
          </a:xfrm>
        </p:spPr>
      </p:pic>
      <p:sp>
        <p:nvSpPr>
          <p:cNvPr id="13" name="Espace réservé du numéro de diapositive 12">
            <a:extLst>
              <a:ext uri="{FF2B5EF4-FFF2-40B4-BE49-F238E27FC236}">
                <a16:creationId xmlns:a16="http://schemas.microsoft.com/office/drawing/2014/main" id="{9A540584-8925-45A3-8794-436B86B22E03}"/>
              </a:ext>
            </a:extLst>
          </p:cNvPr>
          <p:cNvSpPr>
            <a:spLocks noGrp="1"/>
          </p:cNvSpPr>
          <p:nvPr>
            <p:ph type="sldNum" sz="quarter" idx="12"/>
          </p:nvPr>
        </p:nvSpPr>
        <p:spPr/>
        <p:txBody>
          <a:bodyPr/>
          <a:lstStyle/>
          <a:p>
            <a:fld id="{D57F1E4F-1CFF-5643-939E-217C01CDF565}" type="slidenum">
              <a:rPr lang="en-US" smtClean="0"/>
              <a:pPr/>
              <a:t>22</a:t>
            </a:fld>
            <a:endParaRPr lang="en-US"/>
          </a:p>
        </p:txBody>
      </p:sp>
      <p:pic>
        <p:nvPicPr>
          <p:cNvPr id="9" name="Image 8">
            <a:extLst>
              <a:ext uri="{FF2B5EF4-FFF2-40B4-BE49-F238E27FC236}">
                <a16:creationId xmlns:a16="http://schemas.microsoft.com/office/drawing/2014/main" id="{0F451009-55A0-413A-B5AE-90ADB7C4FA83}"/>
              </a:ext>
            </a:extLst>
          </p:cNvPr>
          <p:cNvPicPr>
            <a:picLocks noChangeAspect="1"/>
          </p:cNvPicPr>
          <p:nvPr/>
        </p:nvPicPr>
        <p:blipFill>
          <a:blip r:embed="rId4"/>
          <a:stretch>
            <a:fillRect/>
          </a:stretch>
        </p:blipFill>
        <p:spPr>
          <a:xfrm>
            <a:off x="7334466" y="2341258"/>
            <a:ext cx="3423648" cy="3423648"/>
          </a:xfrm>
          <a:prstGeom prst="rect">
            <a:avLst/>
          </a:prstGeom>
        </p:spPr>
      </p:pic>
      <p:pic>
        <p:nvPicPr>
          <p:cNvPr id="11" name="Image 10">
            <a:extLst>
              <a:ext uri="{FF2B5EF4-FFF2-40B4-BE49-F238E27FC236}">
                <a16:creationId xmlns:a16="http://schemas.microsoft.com/office/drawing/2014/main" id="{86315397-C9ED-462E-AB5C-4F9DB05E5FAC}"/>
              </a:ext>
            </a:extLst>
          </p:cNvPr>
          <p:cNvPicPr>
            <a:picLocks noChangeAspect="1"/>
          </p:cNvPicPr>
          <p:nvPr/>
        </p:nvPicPr>
        <p:blipFill>
          <a:blip r:embed="rId5"/>
          <a:stretch>
            <a:fillRect/>
          </a:stretch>
        </p:blipFill>
        <p:spPr>
          <a:xfrm>
            <a:off x="3910818" y="2341258"/>
            <a:ext cx="3423648" cy="3423648"/>
          </a:xfrm>
          <a:prstGeom prst="rect">
            <a:avLst/>
          </a:prstGeom>
        </p:spPr>
      </p:pic>
    </p:spTree>
    <p:extLst>
      <p:ext uri="{BB962C8B-B14F-4D97-AF65-F5344CB8AC3E}">
        <p14:creationId xmlns:p14="http://schemas.microsoft.com/office/powerpoint/2010/main" val="56723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F84FE975-AD8D-4C78-BACD-41FAD89B4534}"/>
              </a:ext>
            </a:extLst>
          </p:cNvPr>
          <p:cNvSpPr txBox="1">
            <a:spLocks/>
          </p:cNvSpPr>
          <p:nvPr/>
        </p:nvSpPr>
        <p:spPr>
          <a:xfrm>
            <a:off x="1060054" y="2495426"/>
            <a:ext cx="4267200" cy="3546102"/>
          </a:xfrm>
          <a:prstGeom prst="rect">
            <a:avLst/>
          </a:prstGeom>
        </p:spPr>
        <p:txBody>
          <a:bodyPr/>
          <a:lstStyle>
            <a:lvl1pPr marL="342900" indent="-342900" algn="l" defTabSz="457200" rtl="0" eaLnBrk="1" latinLnBrk="0" hangingPunct="1">
              <a:spcBef>
                <a:spcPts val="1000"/>
              </a:spcBef>
              <a:spcAft>
                <a:spcPts val="0"/>
              </a:spcAft>
              <a:buClr>
                <a:schemeClr val="accent1"/>
              </a:buClr>
              <a:buSzPct val="90000"/>
              <a:buFont typeface="Wingdings 3" panose="05040102010807070707" pitchFamily="18" charset="2"/>
              <a:buChar char="u"/>
              <a:defRPr sz="1800" b="0" i="0" kern="1200">
                <a:solidFill>
                  <a:srgbClr val="000000"/>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100000"/>
              <a:buFont typeface="Wingdings" panose="05000000000000000000" pitchFamily="2" charset="2"/>
              <a:buChar char="§"/>
              <a:defRPr sz="1600" b="0" i="0" kern="1200">
                <a:solidFill>
                  <a:srgbClr val="000000"/>
                </a:solidFill>
                <a:latin typeface="+mn-lt"/>
                <a:ea typeface="+mn-ea"/>
                <a:cs typeface="+mn-cs"/>
              </a:defRPr>
            </a:lvl2pPr>
            <a:lvl3pPr marL="1200150" indent="-285750" algn="l" defTabSz="457200" rtl="0" eaLnBrk="1" latinLnBrk="0" hangingPunct="1">
              <a:spcBef>
                <a:spcPts val="1000"/>
              </a:spcBef>
              <a:spcAft>
                <a:spcPts val="0"/>
              </a:spcAft>
              <a:buClr>
                <a:schemeClr val="accent1"/>
              </a:buClr>
              <a:buSzPct val="80000"/>
              <a:buFont typeface="Courier New" panose="02070309020205020404" pitchFamily="49" charset="0"/>
              <a:buChar char="o"/>
              <a:defRPr sz="1400" b="0" i="0" kern="1200">
                <a:solidFill>
                  <a:srgbClr val="000000"/>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Arial Narrow" panose="020B0606020202030204" pitchFamily="34" charset="0"/>
              <a:buChar char="-"/>
              <a:defRPr sz="1200" b="0" i="0" kern="1200">
                <a:solidFill>
                  <a:srgbClr val="000000"/>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b="0" i="0" kern="1200">
                <a:solidFill>
                  <a:srgbClr val="7030A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fontAlgn="base">
              <a:buFont typeface="+mj-lt"/>
              <a:buAutoNum type="arabicPeriod"/>
            </a:pPr>
            <a:r>
              <a:rPr lang="en-US" sz="2000" dirty="0" err="1">
                <a:solidFill>
                  <a:srgbClr val="5C5C5C"/>
                </a:solidFill>
                <a:latin typeface="Iowan Old Style"/>
              </a:rPr>
              <a:t>Dynamiser</a:t>
            </a:r>
            <a:r>
              <a:rPr lang="en-US" sz="2000" dirty="0">
                <a:solidFill>
                  <a:srgbClr val="5C5C5C"/>
                </a:solidFill>
                <a:latin typeface="Iowan Old Style"/>
              </a:rPr>
              <a:t> les </a:t>
            </a:r>
            <a:r>
              <a:rPr lang="en-US" sz="2000" dirty="0" err="1">
                <a:solidFill>
                  <a:srgbClr val="5C5C5C"/>
                </a:solidFill>
                <a:latin typeface="Iowan Old Style"/>
              </a:rPr>
              <a:t>personnes</a:t>
            </a:r>
            <a:r>
              <a:rPr lang="en-US" sz="2000" dirty="0">
                <a:solidFill>
                  <a:srgbClr val="5C5C5C"/>
                </a:solidFill>
                <a:latin typeface="Iowan Old Style"/>
              </a:rPr>
              <a:t>​</a:t>
            </a:r>
            <a:endParaRPr lang="en-US" sz="2000" dirty="0">
              <a:solidFill>
                <a:srgbClr val="5C5C5C"/>
              </a:solidFill>
              <a:latin typeface="Arial" panose="020B0604020202020204" pitchFamily="34" charset="0"/>
            </a:endParaRPr>
          </a:p>
          <a:p>
            <a:pPr fontAlgn="base">
              <a:buFont typeface="+mj-lt"/>
              <a:buAutoNum type="arabicPeriod"/>
            </a:pPr>
            <a:r>
              <a:rPr lang="en-US" sz="2000" dirty="0" err="1">
                <a:solidFill>
                  <a:srgbClr val="5C5C5C"/>
                </a:solidFill>
                <a:latin typeface="Iowan Old Style"/>
              </a:rPr>
              <a:t>Responsabiliser</a:t>
            </a:r>
            <a:r>
              <a:rPr lang="en-US" sz="2000" dirty="0">
                <a:solidFill>
                  <a:srgbClr val="5C5C5C"/>
                </a:solidFill>
                <a:latin typeface="Iowan Old Style"/>
              </a:rPr>
              <a:t> des </a:t>
            </a:r>
            <a:r>
              <a:rPr lang="en-US" sz="2000" dirty="0" err="1">
                <a:solidFill>
                  <a:srgbClr val="5C5C5C"/>
                </a:solidFill>
                <a:latin typeface="Iowan Old Style"/>
              </a:rPr>
              <a:t>équipes</a:t>
            </a:r>
            <a:r>
              <a:rPr lang="en-US" sz="2000" dirty="0">
                <a:solidFill>
                  <a:srgbClr val="5C5C5C"/>
                </a:solidFill>
                <a:latin typeface="Iowan Old Style"/>
              </a:rPr>
              <a:t> </a:t>
            </a:r>
            <a:endParaRPr lang="en-US" sz="2000" dirty="0">
              <a:solidFill>
                <a:srgbClr val="5C5C5C"/>
              </a:solidFill>
              <a:latin typeface="Arial" panose="020B0604020202020204" pitchFamily="34" charset="0"/>
            </a:endParaRPr>
          </a:p>
          <a:p>
            <a:pPr fontAlgn="base">
              <a:buFont typeface="+mj-lt"/>
              <a:buAutoNum type="arabicPeriod"/>
            </a:pPr>
            <a:r>
              <a:rPr lang="en-US" sz="2000" dirty="0">
                <a:solidFill>
                  <a:srgbClr val="5C5C5C"/>
                </a:solidFill>
                <a:latin typeface="Iowan Old Style"/>
              </a:rPr>
              <a:t>Aligner les </a:t>
            </a:r>
            <a:r>
              <a:rPr lang="en-US" sz="2000" dirty="0" err="1">
                <a:solidFill>
                  <a:srgbClr val="5C5C5C"/>
                </a:solidFill>
                <a:latin typeface="Iowan Old Style"/>
              </a:rPr>
              <a:t>contraintes</a:t>
            </a:r>
            <a:endParaRPr lang="en-US" sz="2000" dirty="0">
              <a:solidFill>
                <a:srgbClr val="5C5C5C"/>
              </a:solidFill>
              <a:latin typeface="Arial" panose="020B0604020202020204" pitchFamily="34" charset="0"/>
            </a:endParaRPr>
          </a:p>
          <a:p>
            <a:pPr fontAlgn="base">
              <a:buFont typeface="+mj-lt"/>
              <a:buAutoNum type="arabicPeriod"/>
            </a:pPr>
            <a:r>
              <a:rPr lang="en-US" sz="2000" dirty="0" err="1">
                <a:solidFill>
                  <a:srgbClr val="5C5C5C"/>
                </a:solidFill>
                <a:latin typeface="Iowan Old Style"/>
              </a:rPr>
              <a:t>Développer</a:t>
            </a:r>
            <a:r>
              <a:rPr lang="en-US" sz="2000" dirty="0">
                <a:solidFill>
                  <a:srgbClr val="5C5C5C"/>
                </a:solidFill>
                <a:latin typeface="Iowan Old Style"/>
              </a:rPr>
              <a:t> les </a:t>
            </a:r>
            <a:r>
              <a:rPr lang="en-US" sz="2000" dirty="0" err="1">
                <a:solidFill>
                  <a:srgbClr val="5C5C5C"/>
                </a:solidFill>
                <a:latin typeface="Iowan Old Style"/>
              </a:rPr>
              <a:t>compétences</a:t>
            </a:r>
            <a:endParaRPr lang="en-US" sz="2000" dirty="0">
              <a:solidFill>
                <a:srgbClr val="5C5C5C"/>
              </a:solidFill>
              <a:latin typeface="Arial" panose="020B0604020202020204" pitchFamily="34" charset="0"/>
            </a:endParaRPr>
          </a:p>
          <a:p>
            <a:pPr fontAlgn="base">
              <a:buFont typeface="+mj-lt"/>
              <a:buAutoNum type="arabicPeriod"/>
            </a:pPr>
            <a:r>
              <a:rPr lang="en-US" sz="2000" dirty="0" err="1">
                <a:solidFill>
                  <a:srgbClr val="5C5C5C"/>
                </a:solidFill>
                <a:latin typeface="Iowan Old Style"/>
              </a:rPr>
              <a:t>Développer</a:t>
            </a:r>
            <a:r>
              <a:rPr lang="en-US" sz="2000" dirty="0">
                <a:solidFill>
                  <a:srgbClr val="5C5C5C"/>
                </a:solidFill>
                <a:latin typeface="Iowan Old Style"/>
              </a:rPr>
              <a:t> </a:t>
            </a:r>
            <a:r>
              <a:rPr lang="en-US" sz="2000" dirty="0" err="1">
                <a:solidFill>
                  <a:srgbClr val="5C5C5C"/>
                </a:solidFill>
                <a:latin typeface="Iowan Old Style"/>
              </a:rPr>
              <a:t>une</a:t>
            </a:r>
            <a:r>
              <a:rPr lang="en-US" sz="2000" dirty="0">
                <a:solidFill>
                  <a:srgbClr val="5C5C5C"/>
                </a:solidFill>
                <a:latin typeface="Iowan Old Style"/>
              </a:rPr>
              <a:t> structure</a:t>
            </a:r>
            <a:endParaRPr lang="en-US" sz="2000" dirty="0">
              <a:solidFill>
                <a:srgbClr val="5C5C5C"/>
              </a:solidFill>
              <a:latin typeface="Arial" panose="020B0604020202020204" pitchFamily="34" charset="0"/>
            </a:endParaRPr>
          </a:p>
          <a:p>
            <a:pPr fontAlgn="base">
              <a:buFont typeface="+mj-lt"/>
              <a:buAutoNum type="arabicPeriod"/>
            </a:pPr>
            <a:r>
              <a:rPr lang="en-US" sz="2000" dirty="0" err="1">
                <a:solidFill>
                  <a:srgbClr val="5C5C5C"/>
                </a:solidFill>
                <a:latin typeface="Iowan Old Style"/>
              </a:rPr>
              <a:t>Améliorer</a:t>
            </a:r>
            <a:r>
              <a:rPr lang="en-US" sz="2000" dirty="0">
                <a:solidFill>
                  <a:srgbClr val="5C5C5C"/>
                </a:solidFill>
                <a:latin typeface="Iowan Old Style"/>
              </a:rPr>
              <a:t> le tout</a:t>
            </a:r>
            <a:endParaRPr lang="en-US" sz="2000" dirty="0">
              <a:solidFill>
                <a:srgbClr val="5C5C5C"/>
              </a:solidFill>
              <a:latin typeface="Arial" panose="020B0604020202020204" pitchFamily="34" charset="0"/>
            </a:endParaRPr>
          </a:p>
        </p:txBody>
      </p:sp>
      <p:sp>
        <p:nvSpPr>
          <p:cNvPr id="5" name="Espace réservé du contenu 2">
            <a:extLst>
              <a:ext uri="{FF2B5EF4-FFF2-40B4-BE49-F238E27FC236}">
                <a16:creationId xmlns:a16="http://schemas.microsoft.com/office/drawing/2014/main" id="{471681E5-6616-4716-8590-39CADC537323}"/>
              </a:ext>
            </a:extLst>
          </p:cNvPr>
          <p:cNvSpPr txBox="1">
            <a:spLocks/>
          </p:cNvSpPr>
          <p:nvPr/>
        </p:nvSpPr>
        <p:spPr>
          <a:xfrm>
            <a:off x="7279669" y="3710462"/>
            <a:ext cx="4267200" cy="3546102"/>
          </a:xfrm>
          <a:prstGeom prst="rect">
            <a:avLst/>
          </a:prstGeom>
        </p:spPr>
        <p:txBody>
          <a:bodyPr/>
          <a:lstStyle>
            <a:lvl1pPr marL="342900" indent="-342900" algn="l" defTabSz="457200" rtl="0" eaLnBrk="1" latinLnBrk="0" hangingPunct="1">
              <a:spcBef>
                <a:spcPts val="1000"/>
              </a:spcBef>
              <a:spcAft>
                <a:spcPts val="0"/>
              </a:spcAft>
              <a:buClr>
                <a:schemeClr val="accent1"/>
              </a:buClr>
              <a:buSzPct val="90000"/>
              <a:buFont typeface="Wingdings 3" panose="05040102010807070707" pitchFamily="18" charset="2"/>
              <a:buChar char="u"/>
              <a:defRPr sz="1800" b="0" i="0" kern="1200">
                <a:solidFill>
                  <a:srgbClr val="000000"/>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100000"/>
              <a:buFont typeface="Wingdings" panose="05000000000000000000" pitchFamily="2" charset="2"/>
              <a:buChar char="§"/>
              <a:defRPr sz="1600" b="0" i="0" kern="1200">
                <a:solidFill>
                  <a:srgbClr val="000000"/>
                </a:solidFill>
                <a:latin typeface="+mn-lt"/>
                <a:ea typeface="+mn-ea"/>
                <a:cs typeface="+mn-cs"/>
              </a:defRPr>
            </a:lvl2pPr>
            <a:lvl3pPr marL="1200150" indent="-285750" algn="l" defTabSz="457200" rtl="0" eaLnBrk="1" latinLnBrk="0" hangingPunct="1">
              <a:spcBef>
                <a:spcPts val="1000"/>
              </a:spcBef>
              <a:spcAft>
                <a:spcPts val="0"/>
              </a:spcAft>
              <a:buClr>
                <a:schemeClr val="accent1"/>
              </a:buClr>
              <a:buSzPct val="80000"/>
              <a:buFont typeface="Courier New" panose="02070309020205020404" pitchFamily="49" charset="0"/>
              <a:buChar char="o"/>
              <a:defRPr sz="1400" b="0" i="0" kern="1200">
                <a:solidFill>
                  <a:srgbClr val="000000"/>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Arial Narrow" panose="020B0606020202030204" pitchFamily="34" charset="0"/>
              <a:buChar char="-"/>
              <a:defRPr sz="1200" b="0" i="0" kern="1200">
                <a:solidFill>
                  <a:srgbClr val="000000"/>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b="0" i="0" kern="1200">
                <a:solidFill>
                  <a:srgbClr val="7030A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fr-FR" dirty="0"/>
          </a:p>
        </p:txBody>
      </p:sp>
      <p:sp>
        <p:nvSpPr>
          <p:cNvPr id="3" name="Espace réservé du numéro de diapositive 2">
            <a:extLst>
              <a:ext uri="{FF2B5EF4-FFF2-40B4-BE49-F238E27FC236}">
                <a16:creationId xmlns:a16="http://schemas.microsoft.com/office/drawing/2014/main" id="{BD1DDB2F-184C-478D-92A9-D8210686AEEE}"/>
              </a:ext>
            </a:extLst>
          </p:cNvPr>
          <p:cNvSpPr>
            <a:spLocks noGrp="1"/>
          </p:cNvSpPr>
          <p:nvPr>
            <p:ph type="sldNum" sz="quarter" idx="2"/>
          </p:nvPr>
        </p:nvSpPr>
        <p:spPr/>
        <p:txBody>
          <a:bodyPr/>
          <a:lstStyle/>
          <a:p>
            <a:fld id="{86CB4B4D-7CA3-9044-876B-883B54F8677D}" type="slidenum">
              <a:rPr lang="fr-FR" smtClean="0"/>
              <a:t>23</a:t>
            </a:fld>
            <a:endParaRPr lang="fr-FR"/>
          </a:p>
        </p:txBody>
      </p:sp>
      <p:sp>
        <p:nvSpPr>
          <p:cNvPr id="6" name="Titre 1">
            <a:extLst>
              <a:ext uri="{FF2B5EF4-FFF2-40B4-BE49-F238E27FC236}">
                <a16:creationId xmlns:a16="http://schemas.microsoft.com/office/drawing/2014/main" id="{D196EDA6-3E79-4F48-9987-002B775DBEB2}"/>
              </a:ext>
            </a:extLst>
          </p:cNvPr>
          <p:cNvSpPr txBox="1">
            <a:spLocks/>
          </p:cNvSpPr>
          <p:nvPr/>
        </p:nvSpPr>
        <p:spPr>
          <a:xfrm rot="21431630">
            <a:off x="772025" y="568897"/>
            <a:ext cx="9709485" cy="706964"/>
          </a:xfrm>
          <a:prstGeom prst="rect">
            <a:avLst/>
          </a:prstGeom>
        </p:spPr>
        <p:txBody>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2800" b="1" i="0" kern="1200" cap="all" spc="300" dirty="0">
                <a:solidFill>
                  <a:srgbClr val="7030A0"/>
                </a:solidFill>
                <a:latin typeface="+mj-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tx2"/>
                </a:solidFill>
              </a:rPr>
              <a:t>MANAGEMENT 3.0 de Jurgen </a:t>
            </a:r>
            <a:r>
              <a:rPr lang="fr-FR" dirty="0" err="1">
                <a:solidFill>
                  <a:schemeClr val="tx2"/>
                </a:solidFill>
              </a:rPr>
              <a:t>appelo</a:t>
            </a:r>
            <a:endParaRPr lang="fr-FR" dirty="0">
              <a:solidFill>
                <a:schemeClr val="tx2"/>
              </a:solidFill>
            </a:endParaRPr>
          </a:p>
        </p:txBody>
      </p:sp>
      <p:pic>
        <p:nvPicPr>
          <p:cNvPr id="9" name="Image 8">
            <a:extLst>
              <a:ext uri="{FF2B5EF4-FFF2-40B4-BE49-F238E27FC236}">
                <a16:creationId xmlns:a16="http://schemas.microsoft.com/office/drawing/2014/main" id="{6F236C8F-10C7-4DFD-A0BA-6F8D549B7548}"/>
              </a:ext>
            </a:extLst>
          </p:cNvPr>
          <p:cNvPicPr>
            <a:picLocks noChangeAspect="1"/>
          </p:cNvPicPr>
          <p:nvPr/>
        </p:nvPicPr>
        <p:blipFill>
          <a:blip r:embed="rId3"/>
          <a:stretch>
            <a:fillRect/>
          </a:stretch>
        </p:blipFill>
        <p:spPr>
          <a:xfrm>
            <a:off x="5626767" y="1257315"/>
            <a:ext cx="5269040" cy="5269040"/>
          </a:xfrm>
          <a:prstGeom prst="rect">
            <a:avLst/>
          </a:prstGeom>
        </p:spPr>
      </p:pic>
    </p:spTree>
    <p:extLst>
      <p:ext uri="{BB962C8B-B14F-4D97-AF65-F5344CB8AC3E}">
        <p14:creationId xmlns:p14="http://schemas.microsoft.com/office/powerpoint/2010/main" val="5616106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BF7C07-3563-4B55-B1AC-6DA9494E4DED}"/>
              </a:ext>
            </a:extLst>
          </p:cNvPr>
          <p:cNvSpPr>
            <a:spLocks noGrp="1"/>
          </p:cNvSpPr>
          <p:nvPr>
            <p:ph type="title"/>
          </p:nvPr>
        </p:nvSpPr>
        <p:spPr>
          <a:xfrm rot="21439164">
            <a:off x="888254" y="571469"/>
            <a:ext cx="8761413" cy="706964"/>
          </a:xfrm>
        </p:spPr>
        <p:txBody>
          <a:bodyPr/>
          <a:lstStyle/>
          <a:p>
            <a:r>
              <a:rPr lang="fr-FR" dirty="0">
                <a:solidFill>
                  <a:schemeClr val="tx2"/>
                </a:solidFill>
              </a:rPr>
              <a:t>Leadership situationnel</a:t>
            </a:r>
          </a:p>
        </p:txBody>
      </p:sp>
      <p:sp>
        <p:nvSpPr>
          <p:cNvPr id="5" name="Espace réservé du numéro de diapositive 4">
            <a:extLst>
              <a:ext uri="{FF2B5EF4-FFF2-40B4-BE49-F238E27FC236}">
                <a16:creationId xmlns:a16="http://schemas.microsoft.com/office/drawing/2014/main" id="{105BBAAB-3217-4B0E-BD29-D3D6A526F166}"/>
              </a:ext>
            </a:extLst>
          </p:cNvPr>
          <p:cNvSpPr>
            <a:spLocks noGrp="1"/>
          </p:cNvSpPr>
          <p:nvPr>
            <p:ph type="sldNum" sz="quarter" idx="12"/>
          </p:nvPr>
        </p:nvSpPr>
        <p:spPr/>
        <p:txBody>
          <a:bodyPr/>
          <a:lstStyle/>
          <a:p>
            <a:fld id="{D57F1E4F-1CFF-5643-939E-217C01CDF565}" type="slidenum">
              <a:rPr lang="en-US" smtClean="0"/>
              <a:pPr/>
              <a:t>24</a:t>
            </a:fld>
            <a:endParaRPr lang="en-US"/>
          </a:p>
        </p:txBody>
      </p:sp>
      <p:pic>
        <p:nvPicPr>
          <p:cNvPr id="2050" name="Picture 2" descr="Leadership Situationnel - FAIRE SOCIETE : coopération, intégration,  construction d&amp;#39;identité">
            <a:extLst>
              <a:ext uri="{FF2B5EF4-FFF2-40B4-BE49-F238E27FC236}">
                <a16:creationId xmlns:a16="http://schemas.microsoft.com/office/drawing/2014/main" id="{7F0C4D2A-42B8-4E17-86C2-4D94C8EA2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160" y="1482924"/>
            <a:ext cx="6732443" cy="52092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CC16B6-070D-44F7-9815-7452A0996AD0}"/>
              </a:ext>
            </a:extLst>
          </p:cNvPr>
          <p:cNvSpPr/>
          <p:nvPr/>
        </p:nvSpPr>
        <p:spPr>
          <a:xfrm>
            <a:off x="9061809" y="2420859"/>
            <a:ext cx="1779373" cy="1309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Paul Hersey et Kenneth Blanchard</a:t>
            </a:r>
          </a:p>
        </p:txBody>
      </p:sp>
    </p:spTree>
    <p:extLst>
      <p:ext uri="{BB962C8B-B14F-4D97-AF65-F5344CB8AC3E}">
        <p14:creationId xmlns:p14="http://schemas.microsoft.com/office/powerpoint/2010/main" val="51969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94A6F6-A80E-447C-9261-517F78B9C45E}"/>
              </a:ext>
            </a:extLst>
          </p:cNvPr>
          <p:cNvSpPr>
            <a:spLocks noGrp="1"/>
          </p:cNvSpPr>
          <p:nvPr>
            <p:ph type="title"/>
          </p:nvPr>
        </p:nvSpPr>
        <p:spPr>
          <a:xfrm rot="21384372">
            <a:off x="748554" y="434833"/>
            <a:ext cx="8761413" cy="706964"/>
          </a:xfrm>
        </p:spPr>
        <p:txBody>
          <a:bodyPr/>
          <a:lstStyle/>
          <a:p>
            <a:r>
              <a:rPr lang="fr-FR" dirty="0">
                <a:solidFill>
                  <a:schemeClr val="tx2"/>
                </a:solidFill>
              </a:rPr>
              <a:t>Les outils de Jurgen </a:t>
            </a:r>
            <a:r>
              <a:rPr lang="fr-FR" dirty="0" err="1">
                <a:solidFill>
                  <a:schemeClr val="tx2"/>
                </a:solidFill>
              </a:rPr>
              <a:t>Appelo</a:t>
            </a:r>
            <a:endParaRPr lang="fr-FR" dirty="0">
              <a:solidFill>
                <a:schemeClr val="tx2"/>
              </a:solidFill>
            </a:endParaRPr>
          </a:p>
        </p:txBody>
      </p:sp>
      <p:sp>
        <p:nvSpPr>
          <p:cNvPr id="4" name="Espace réservé du numéro de diapositive 3">
            <a:extLst>
              <a:ext uri="{FF2B5EF4-FFF2-40B4-BE49-F238E27FC236}">
                <a16:creationId xmlns:a16="http://schemas.microsoft.com/office/drawing/2014/main" id="{FFCE3AE4-2DB0-4F43-8F4F-60419385595B}"/>
              </a:ext>
            </a:extLst>
          </p:cNvPr>
          <p:cNvSpPr>
            <a:spLocks noGrp="1"/>
          </p:cNvSpPr>
          <p:nvPr>
            <p:ph type="sldNum" sz="quarter" idx="12"/>
          </p:nvPr>
        </p:nvSpPr>
        <p:spPr/>
        <p:txBody>
          <a:bodyPr/>
          <a:lstStyle/>
          <a:p>
            <a:fld id="{D57F1E4F-1CFF-5643-939E-217C01CDF565}" type="slidenum">
              <a:rPr lang="en-US" smtClean="0"/>
              <a:pPr/>
              <a:t>25</a:t>
            </a:fld>
            <a:endParaRPr lang="en-US"/>
          </a:p>
        </p:txBody>
      </p:sp>
      <p:pic>
        <p:nvPicPr>
          <p:cNvPr id="1026" name="Picture 2" descr="Moving Motivators">
            <a:extLst>
              <a:ext uri="{FF2B5EF4-FFF2-40B4-BE49-F238E27FC236}">
                <a16:creationId xmlns:a16="http://schemas.microsoft.com/office/drawing/2014/main" id="{7D7046BB-DB7D-49AB-9C90-8E348C602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954" y="1415697"/>
            <a:ext cx="3507081" cy="26303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udo Cards">
            <a:extLst>
              <a:ext uri="{FF2B5EF4-FFF2-40B4-BE49-F238E27FC236}">
                <a16:creationId xmlns:a16="http://schemas.microsoft.com/office/drawing/2014/main" id="{4C5B5CEC-82FF-4C78-8D94-ACC273692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044" y="1415696"/>
            <a:ext cx="3507082" cy="26303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prov Cards (Storytelling Cards)">
            <a:extLst>
              <a:ext uri="{FF2B5EF4-FFF2-40B4-BE49-F238E27FC236}">
                <a16:creationId xmlns:a16="http://schemas.microsoft.com/office/drawing/2014/main" id="{A7C26D6E-BB98-41AD-B8FD-3A00FC7A1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54" y="4121502"/>
            <a:ext cx="3522135"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nge Management Game - Management 3.0">
            <a:extLst>
              <a:ext uri="{FF2B5EF4-FFF2-40B4-BE49-F238E27FC236}">
                <a16:creationId xmlns:a16="http://schemas.microsoft.com/office/drawing/2014/main" id="{335A243A-A485-429B-BCD1-794AA177A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9229" y="4121501"/>
            <a:ext cx="3522135" cy="264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88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223A3-EED2-482F-9C03-0C02733DC0E8}"/>
              </a:ext>
            </a:extLst>
          </p:cNvPr>
          <p:cNvSpPr>
            <a:spLocks noGrp="1"/>
          </p:cNvSpPr>
          <p:nvPr>
            <p:ph type="title"/>
          </p:nvPr>
        </p:nvSpPr>
        <p:spPr/>
        <p:txBody>
          <a:bodyPr/>
          <a:lstStyle/>
          <a:p>
            <a:r>
              <a:rPr lang="fr-FR" dirty="0"/>
              <a:t>Management visuel</a:t>
            </a:r>
          </a:p>
        </p:txBody>
      </p:sp>
      <p:sp>
        <p:nvSpPr>
          <p:cNvPr id="3" name="Espace réservé du numéro de diapositive 2">
            <a:extLst>
              <a:ext uri="{FF2B5EF4-FFF2-40B4-BE49-F238E27FC236}">
                <a16:creationId xmlns:a16="http://schemas.microsoft.com/office/drawing/2014/main" id="{FFECE9DA-D031-4157-8468-42ED3A419374}"/>
              </a:ext>
            </a:extLst>
          </p:cNvPr>
          <p:cNvSpPr>
            <a:spLocks noGrp="1"/>
          </p:cNvSpPr>
          <p:nvPr>
            <p:ph type="sldNum" sz="quarter" idx="12"/>
          </p:nvPr>
        </p:nvSpPr>
        <p:spPr/>
        <p:txBody>
          <a:bodyPr/>
          <a:lstStyle/>
          <a:p>
            <a:fld id="{D57F1E4F-1CFF-5643-939E-217C01CDF565}" type="slidenum">
              <a:rPr lang="en-US" smtClean="0"/>
              <a:pPr/>
              <a:t>26</a:t>
            </a:fld>
            <a:endParaRPr lang="en-US"/>
          </a:p>
        </p:txBody>
      </p:sp>
      <p:pic>
        <p:nvPicPr>
          <p:cNvPr id="4" name="Image 3">
            <a:extLst>
              <a:ext uri="{FF2B5EF4-FFF2-40B4-BE49-F238E27FC236}">
                <a16:creationId xmlns:a16="http://schemas.microsoft.com/office/drawing/2014/main" id="{A0513759-40C8-4D71-B1FF-EA5561E2CE02}"/>
              </a:ext>
            </a:extLst>
          </p:cNvPr>
          <p:cNvPicPr>
            <a:picLocks noChangeAspect="1"/>
          </p:cNvPicPr>
          <p:nvPr/>
        </p:nvPicPr>
        <p:blipFill rotWithShape="1">
          <a:blip r:embed="rId2">
            <a:extLst>
              <a:ext uri="{28A0092B-C50C-407E-A947-70E740481C1C}">
                <a14:useLocalDpi xmlns:a14="http://schemas.microsoft.com/office/drawing/2010/main" val="0"/>
              </a:ext>
            </a:extLst>
          </a:blip>
          <a:srcRect l="28822" r="29024"/>
          <a:stretch/>
        </p:blipFill>
        <p:spPr>
          <a:xfrm rot="5400000">
            <a:off x="923959" y="2125937"/>
            <a:ext cx="3858581" cy="4119798"/>
          </a:xfrm>
          <a:prstGeom prst="rect">
            <a:avLst/>
          </a:prstGeom>
        </p:spPr>
      </p:pic>
      <p:pic>
        <p:nvPicPr>
          <p:cNvPr id="5" name="8e6f9b0c-a835-4b14-b8c1-32566bdea4ed" descr="Image">
            <a:extLst>
              <a:ext uri="{FF2B5EF4-FFF2-40B4-BE49-F238E27FC236}">
                <a16:creationId xmlns:a16="http://schemas.microsoft.com/office/drawing/2014/main" id="{30A3C38A-B77D-4A40-BF78-34C9FD588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60" y="2236363"/>
            <a:ext cx="5186588" cy="389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0CC3DCF8-24E8-444A-8F29-6D0708F012BB}"/>
              </a:ext>
            </a:extLst>
          </p:cNvPr>
          <p:cNvPicPr>
            <a:picLocks noChangeAspect="1"/>
          </p:cNvPicPr>
          <p:nvPr/>
        </p:nvPicPr>
        <p:blipFill>
          <a:blip r:embed="rId4"/>
          <a:stretch>
            <a:fillRect/>
          </a:stretch>
        </p:blipFill>
        <p:spPr>
          <a:xfrm>
            <a:off x="8774396" y="119607"/>
            <a:ext cx="1398303" cy="1896522"/>
          </a:xfrm>
          <a:prstGeom prst="rect">
            <a:avLst/>
          </a:prstGeom>
        </p:spPr>
      </p:pic>
    </p:spTree>
    <p:extLst>
      <p:ext uri="{BB962C8B-B14F-4D97-AF65-F5344CB8AC3E}">
        <p14:creationId xmlns:p14="http://schemas.microsoft.com/office/powerpoint/2010/main" val="3942493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356490-58DF-460F-9C9E-F28BA61B598F}"/>
              </a:ext>
            </a:extLst>
          </p:cNvPr>
          <p:cNvSpPr>
            <a:spLocks noGrp="1"/>
          </p:cNvSpPr>
          <p:nvPr>
            <p:ph type="title"/>
          </p:nvPr>
        </p:nvSpPr>
        <p:spPr>
          <a:xfrm>
            <a:off x="918471" y="689889"/>
            <a:ext cx="8761413" cy="706964"/>
          </a:xfrm>
        </p:spPr>
        <p:txBody>
          <a:bodyPr/>
          <a:lstStyle/>
          <a:p>
            <a:r>
              <a:rPr lang="fr-FR" dirty="0"/>
              <a:t>Management visuel</a:t>
            </a:r>
          </a:p>
        </p:txBody>
      </p:sp>
      <p:sp>
        <p:nvSpPr>
          <p:cNvPr id="3" name="Espace réservé du numéro de diapositive 2">
            <a:extLst>
              <a:ext uri="{FF2B5EF4-FFF2-40B4-BE49-F238E27FC236}">
                <a16:creationId xmlns:a16="http://schemas.microsoft.com/office/drawing/2014/main" id="{5CAC0AEF-826E-4AF0-8220-6C3B34A80358}"/>
              </a:ext>
            </a:extLst>
          </p:cNvPr>
          <p:cNvSpPr>
            <a:spLocks noGrp="1"/>
          </p:cNvSpPr>
          <p:nvPr>
            <p:ph type="sldNum" sz="quarter" idx="12"/>
          </p:nvPr>
        </p:nvSpPr>
        <p:spPr/>
        <p:txBody>
          <a:bodyPr/>
          <a:lstStyle/>
          <a:p>
            <a:fld id="{D57F1E4F-1CFF-5643-939E-217C01CDF565}" type="slidenum">
              <a:rPr lang="en-US" smtClean="0"/>
              <a:pPr/>
              <a:t>27</a:t>
            </a:fld>
            <a:endParaRPr lang="en-US"/>
          </a:p>
        </p:txBody>
      </p:sp>
      <p:pic>
        <p:nvPicPr>
          <p:cNvPr id="5" name="Image 4">
            <a:extLst>
              <a:ext uri="{FF2B5EF4-FFF2-40B4-BE49-F238E27FC236}">
                <a16:creationId xmlns:a16="http://schemas.microsoft.com/office/drawing/2014/main" id="{4BC466C4-AE03-40C0-9E64-86BF91FD0F0D}"/>
              </a:ext>
            </a:extLst>
          </p:cNvPr>
          <p:cNvPicPr>
            <a:picLocks noChangeAspect="1"/>
          </p:cNvPicPr>
          <p:nvPr/>
        </p:nvPicPr>
        <p:blipFill>
          <a:blip r:embed="rId2"/>
          <a:stretch>
            <a:fillRect/>
          </a:stretch>
        </p:blipFill>
        <p:spPr>
          <a:xfrm>
            <a:off x="1715294" y="1817590"/>
            <a:ext cx="8761412" cy="4585412"/>
          </a:xfrm>
          <a:prstGeom prst="rect">
            <a:avLst/>
          </a:prstGeom>
        </p:spPr>
      </p:pic>
    </p:spTree>
    <p:extLst>
      <p:ext uri="{BB962C8B-B14F-4D97-AF65-F5344CB8AC3E}">
        <p14:creationId xmlns:p14="http://schemas.microsoft.com/office/powerpoint/2010/main" val="3794006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381250" y="2550101"/>
            <a:ext cx="7429501" cy="4307899"/>
            <a:chOff x="2626866" y="2550101"/>
            <a:chExt cx="7429501" cy="4307899"/>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487" y="2904045"/>
              <a:ext cx="7030258" cy="3953955"/>
            </a:xfrm>
            <a:prstGeom prst="rect">
              <a:avLst/>
            </a:prstGeom>
          </p:spPr>
        </p:pic>
        <p:sp>
          <p:nvSpPr>
            <p:cNvPr id="3" name="ZoneTexte 2"/>
            <p:cNvSpPr txBox="1"/>
            <p:nvPr/>
          </p:nvSpPr>
          <p:spPr>
            <a:xfrm>
              <a:off x="2626866" y="2550101"/>
              <a:ext cx="7429501" cy="2136199"/>
            </a:xfrm>
            <a:prstGeom prst="rect">
              <a:avLst/>
            </a:prstGeom>
            <a:noFill/>
          </p:spPr>
          <p:txBody>
            <a:bodyPr wrap="none" rtlCol="0">
              <a:prstTxWarp prst="textArchUp">
                <a:avLst>
                  <a:gd name="adj" fmla="val 10764092"/>
                </a:avLst>
              </a:prstTxWarp>
              <a:spAutoFit/>
            </a:bodyPr>
            <a:lstStyle/>
            <a:p>
              <a:pPr algn="ctr"/>
              <a:r>
                <a:rPr lang="fr-FR" sz="6600">
                  <a:ln>
                    <a:solidFill>
                      <a:srgbClr val="000000"/>
                    </a:solidFill>
                  </a:ln>
                  <a:solidFill>
                    <a:srgbClr val="FF0000"/>
                  </a:solidFill>
                  <a:latin typeface="Berlin Sans FB Demi" panose="020E0802020502020306" pitchFamily="34" charset="0"/>
                </a:rPr>
                <a:t>Q</a:t>
              </a:r>
              <a:r>
                <a:rPr lang="fr-FR" sz="6600">
                  <a:ln>
                    <a:solidFill>
                      <a:srgbClr val="000000"/>
                    </a:solidFill>
                  </a:ln>
                  <a:solidFill>
                    <a:srgbClr val="92D050"/>
                  </a:solidFill>
                  <a:latin typeface="Berlin Sans FB Demi" panose="020E0802020502020306" pitchFamily="34" charset="0"/>
                </a:rPr>
                <a:t>U</a:t>
              </a:r>
              <a:r>
                <a:rPr lang="fr-FR" sz="6600">
                  <a:ln>
                    <a:solidFill>
                      <a:srgbClr val="000000"/>
                    </a:solidFill>
                  </a:ln>
                  <a:solidFill>
                    <a:srgbClr val="FFFF00"/>
                  </a:solidFill>
                  <a:latin typeface="Berlin Sans FB Demi" panose="020E0802020502020306" pitchFamily="34" charset="0"/>
                </a:rPr>
                <a:t>E</a:t>
              </a:r>
              <a:r>
                <a:rPr lang="fr-FR" sz="6600">
                  <a:ln>
                    <a:solidFill>
                      <a:srgbClr val="000000"/>
                    </a:solidFill>
                  </a:ln>
                  <a:solidFill>
                    <a:srgbClr val="0091FE"/>
                  </a:solidFill>
                  <a:latin typeface="Berlin Sans FB Demi" panose="020E0802020502020306" pitchFamily="34" charset="0"/>
                </a:rPr>
                <a:t>S</a:t>
              </a:r>
              <a:r>
                <a:rPr lang="fr-FR" sz="6600">
                  <a:ln>
                    <a:solidFill>
                      <a:srgbClr val="000000"/>
                    </a:solidFill>
                  </a:ln>
                  <a:solidFill>
                    <a:srgbClr val="FF0000"/>
                  </a:solidFill>
                  <a:latin typeface="Berlin Sans FB Demi" panose="020E0802020502020306" pitchFamily="34" charset="0"/>
                </a:rPr>
                <a:t>T</a:t>
              </a:r>
              <a:r>
                <a:rPr lang="fr-FR" sz="6600">
                  <a:ln>
                    <a:solidFill>
                      <a:srgbClr val="000000"/>
                    </a:solidFill>
                  </a:ln>
                  <a:solidFill>
                    <a:srgbClr val="92D050"/>
                  </a:solidFill>
                  <a:latin typeface="Berlin Sans FB Demi" panose="020E0802020502020306" pitchFamily="34" charset="0"/>
                </a:rPr>
                <a:t>I</a:t>
              </a:r>
              <a:r>
                <a:rPr lang="fr-FR" sz="6600">
                  <a:ln>
                    <a:solidFill>
                      <a:srgbClr val="000000"/>
                    </a:solidFill>
                  </a:ln>
                  <a:solidFill>
                    <a:srgbClr val="FFFF00"/>
                  </a:solidFill>
                  <a:latin typeface="Berlin Sans FB Demi" panose="020E0802020502020306" pitchFamily="34" charset="0"/>
                </a:rPr>
                <a:t>O</a:t>
              </a:r>
              <a:r>
                <a:rPr lang="fr-FR" sz="6600">
                  <a:ln>
                    <a:solidFill>
                      <a:srgbClr val="000000"/>
                    </a:solidFill>
                  </a:ln>
                  <a:solidFill>
                    <a:srgbClr val="0091FE"/>
                  </a:solidFill>
                  <a:latin typeface="Berlin Sans FB Demi" panose="020E0802020502020306" pitchFamily="34" charset="0"/>
                </a:rPr>
                <a:t>N</a:t>
              </a:r>
              <a:r>
                <a:rPr lang="fr-FR" sz="6600">
                  <a:ln>
                    <a:solidFill>
                      <a:srgbClr val="000000"/>
                    </a:solidFill>
                  </a:ln>
                  <a:solidFill>
                    <a:srgbClr val="FF0000"/>
                  </a:solidFill>
                  <a:latin typeface="Berlin Sans FB Demi" panose="020E0802020502020306" pitchFamily="34" charset="0"/>
                </a:rPr>
                <a:t>S</a:t>
              </a:r>
              <a:r>
                <a:rPr lang="fr-FR" sz="6600">
                  <a:ln>
                    <a:solidFill>
                      <a:srgbClr val="000000"/>
                    </a:solidFill>
                  </a:ln>
                  <a:latin typeface="Berlin Sans FB Demi" panose="020E0802020502020306" pitchFamily="34" charset="0"/>
                </a:rPr>
                <a:t> </a:t>
              </a:r>
              <a:r>
                <a:rPr lang="fr-FR" sz="6600">
                  <a:ln>
                    <a:solidFill>
                      <a:srgbClr val="000000"/>
                    </a:solidFill>
                  </a:ln>
                  <a:solidFill>
                    <a:srgbClr val="92D050"/>
                  </a:solidFill>
                  <a:latin typeface="Berlin Sans FB Demi" panose="020E0802020502020306" pitchFamily="34" charset="0"/>
                </a:rPr>
                <a:t>?</a:t>
              </a:r>
            </a:p>
          </p:txBody>
        </p:sp>
      </p:grpSp>
      <p:sp>
        <p:nvSpPr>
          <p:cNvPr id="5" name="Espace réservé du numéro de diapositive 4">
            <a:extLst>
              <a:ext uri="{FF2B5EF4-FFF2-40B4-BE49-F238E27FC236}">
                <a16:creationId xmlns:a16="http://schemas.microsoft.com/office/drawing/2014/main" id="{D162C53A-60E5-4764-938D-BAA03F51D2F8}"/>
              </a:ext>
            </a:extLst>
          </p:cNvPr>
          <p:cNvSpPr>
            <a:spLocks noGrp="1"/>
          </p:cNvSpPr>
          <p:nvPr>
            <p:ph type="sldNum" sz="quarter" idx="12"/>
          </p:nvPr>
        </p:nvSpPr>
        <p:spPr/>
        <p:txBody>
          <a:bodyPr/>
          <a:lstStyle/>
          <a:p>
            <a:fld id="{D57F1E4F-1CFF-5643-939E-217C01CDF565}" type="slidenum">
              <a:rPr lang="en-US" smtClean="0"/>
              <a:pPr/>
              <a:t>28</a:t>
            </a:fld>
            <a:endParaRPr lang="en-US"/>
          </a:p>
        </p:txBody>
      </p:sp>
      <p:pic>
        <p:nvPicPr>
          <p:cNvPr id="6" name="Image 5" descr="Une image contenant texte&#10;&#10;Description générée automatiquement">
            <a:extLst>
              <a:ext uri="{FF2B5EF4-FFF2-40B4-BE49-F238E27FC236}">
                <a16:creationId xmlns:a16="http://schemas.microsoft.com/office/drawing/2014/main" id="{DAB9FE0C-423F-41A3-9FCB-A4F8F9127E75}"/>
              </a:ext>
            </a:extLst>
          </p:cNvPr>
          <p:cNvPicPr>
            <a:picLocks noChangeAspect="1"/>
          </p:cNvPicPr>
          <p:nvPr/>
        </p:nvPicPr>
        <p:blipFill rotWithShape="1">
          <a:blip r:embed="rId3"/>
          <a:srcRect l="12777" t="24918" r="13975" b="37486"/>
          <a:stretch/>
        </p:blipFill>
        <p:spPr>
          <a:xfrm>
            <a:off x="674558" y="662321"/>
            <a:ext cx="2278505" cy="1263033"/>
          </a:xfrm>
          <a:prstGeom prst="rect">
            <a:avLst/>
          </a:prstGeom>
        </p:spPr>
      </p:pic>
    </p:spTree>
    <p:extLst>
      <p:ext uri="{BB962C8B-B14F-4D97-AF65-F5344CB8AC3E}">
        <p14:creationId xmlns:p14="http://schemas.microsoft.com/office/powerpoint/2010/main" val="1376038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C4D1410-1DE0-4269-9616-BA25FD8984D4}"/>
              </a:ext>
            </a:extLst>
          </p:cNvPr>
          <p:cNvSpPr>
            <a:spLocks noGrp="1"/>
          </p:cNvSpPr>
          <p:nvPr>
            <p:ph type="title"/>
          </p:nvPr>
        </p:nvSpPr>
        <p:spPr>
          <a:xfrm>
            <a:off x="806806" y="749551"/>
            <a:ext cx="8761413" cy="706964"/>
          </a:xfrm>
        </p:spPr>
        <p:txBody>
          <a:bodyPr/>
          <a:lstStyle/>
          <a:p>
            <a:r>
              <a:rPr lang="fr-FR" dirty="0"/>
              <a:t>Team </a:t>
            </a:r>
            <a:r>
              <a:rPr lang="fr-FR" dirty="0" err="1"/>
              <a:t>mood</a:t>
            </a:r>
            <a:endParaRPr lang="fr-FR" dirty="0"/>
          </a:p>
        </p:txBody>
      </p:sp>
      <p:sp>
        <p:nvSpPr>
          <p:cNvPr id="3" name="Espace réservé du numéro de diapositive 2">
            <a:extLst>
              <a:ext uri="{FF2B5EF4-FFF2-40B4-BE49-F238E27FC236}">
                <a16:creationId xmlns:a16="http://schemas.microsoft.com/office/drawing/2014/main" id="{15320DA7-CEC7-47CA-A229-F2DC04D6F507}"/>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7" name="ZoneTexte 6">
            <a:extLst>
              <a:ext uri="{FF2B5EF4-FFF2-40B4-BE49-F238E27FC236}">
                <a16:creationId xmlns:a16="http://schemas.microsoft.com/office/drawing/2014/main" id="{E77D0C99-5E8E-4FCF-BD68-AB6B9406D8A8}"/>
              </a:ext>
            </a:extLst>
          </p:cNvPr>
          <p:cNvSpPr txBox="1"/>
          <p:nvPr/>
        </p:nvSpPr>
        <p:spPr>
          <a:xfrm rot="20143065">
            <a:off x="84849" y="3006747"/>
            <a:ext cx="4765629" cy="1077218"/>
          </a:xfrm>
          <a:prstGeom prst="rect">
            <a:avLst/>
          </a:prstGeom>
          <a:noFill/>
        </p:spPr>
        <p:txBody>
          <a:bodyPr wrap="square" rtlCol="0">
            <a:spAutoFit/>
          </a:bodyPr>
          <a:lstStyle/>
          <a:p>
            <a:pPr algn="ctr"/>
            <a:r>
              <a:rPr lang="fr-FR" sz="3200" dirty="0">
                <a:solidFill>
                  <a:srgbClr val="333333"/>
                </a:solidFill>
                <a:latin typeface="Brush Script MT" panose="03060802040406070304" pitchFamily="66" charset="0"/>
              </a:rPr>
              <a:t>Selon votre état d’esprit du jour,</a:t>
            </a:r>
          </a:p>
          <a:p>
            <a:pPr algn="ctr"/>
            <a:r>
              <a:rPr lang="fr-FR" sz="3200" dirty="0">
                <a:solidFill>
                  <a:srgbClr val="333333"/>
                </a:solidFill>
                <a:latin typeface="Brush Script MT" panose="03060802040406070304" pitchFamily="66" charset="0"/>
              </a:rPr>
              <a:t>Positionnez vous sur cet arbre</a:t>
            </a:r>
          </a:p>
        </p:txBody>
      </p:sp>
      <p:grpSp>
        <p:nvGrpSpPr>
          <p:cNvPr id="9" name="Groupe 8">
            <a:extLst>
              <a:ext uri="{FF2B5EF4-FFF2-40B4-BE49-F238E27FC236}">
                <a16:creationId xmlns:a16="http://schemas.microsoft.com/office/drawing/2014/main" id="{86E524F3-AEBA-469C-AB6F-8CD08882850A}"/>
              </a:ext>
            </a:extLst>
          </p:cNvPr>
          <p:cNvGrpSpPr/>
          <p:nvPr/>
        </p:nvGrpSpPr>
        <p:grpSpPr>
          <a:xfrm>
            <a:off x="4325936" y="67590"/>
            <a:ext cx="5950178" cy="6722820"/>
            <a:chOff x="4325936" y="135180"/>
            <a:chExt cx="5575915" cy="6722820"/>
          </a:xfrm>
        </p:grpSpPr>
        <p:pic>
          <p:nvPicPr>
            <p:cNvPr id="6" name="Image 5">
              <a:extLst>
                <a:ext uri="{FF2B5EF4-FFF2-40B4-BE49-F238E27FC236}">
                  <a16:creationId xmlns:a16="http://schemas.microsoft.com/office/drawing/2014/main" id="{A1E9C8A3-D9AB-4C07-8E6C-2893FD63BBAC}"/>
                </a:ext>
              </a:extLst>
            </p:cNvPr>
            <p:cNvPicPr>
              <a:picLocks noChangeAspect="1"/>
            </p:cNvPicPr>
            <p:nvPr/>
          </p:nvPicPr>
          <p:blipFill>
            <a:blip r:embed="rId2"/>
            <a:stretch>
              <a:fillRect/>
            </a:stretch>
          </p:blipFill>
          <p:spPr>
            <a:xfrm>
              <a:off x="4325936" y="135180"/>
              <a:ext cx="5575915" cy="6722820"/>
            </a:xfrm>
            <a:prstGeom prst="rect">
              <a:avLst/>
            </a:prstGeom>
          </p:spPr>
        </p:pic>
        <p:sp>
          <p:nvSpPr>
            <p:cNvPr id="8" name="Ellipse 7">
              <a:extLst>
                <a:ext uri="{FF2B5EF4-FFF2-40B4-BE49-F238E27FC236}">
                  <a16:creationId xmlns:a16="http://schemas.microsoft.com/office/drawing/2014/main" id="{6E1D60F6-44B3-48A7-9A59-0B7F3246863D}"/>
                </a:ext>
              </a:extLst>
            </p:cNvPr>
            <p:cNvSpPr/>
            <p:nvPr/>
          </p:nvSpPr>
          <p:spPr>
            <a:xfrm rot="21020729">
              <a:off x="4337210" y="241761"/>
              <a:ext cx="3062514" cy="3930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380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D62B8-930F-42ED-A91E-729A933DA278}"/>
              </a:ext>
            </a:extLst>
          </p:cNvPr>
          <p:cNvSpPr>
            <a:spLocks noGrp="1"/>
          </p:cNvSpPr>
          <p:nvPr>
            <p:ph type="title"/>
          </p:nvPr>
        </p:nvSpPr>
        <p:spPr>
          <a:xfrm>
            <a:off x="611579" y="654332"/>
            <a:ext cx="8586538" cy="706964"/>
          </a:xfrm>
        </p:spPr>
        <p:txBody>
          <a:bodyPr/>
          <a:lstStyle/>
          <a:p>
            <a:r>
              <a:rPr lang="fr-FR" dirty="0">
                <a:solidFill>
                  <a:schemeClr val="accent1"/>
                </a:solidFill>
              </a:rPr>
              <a:t>Mise en situation</a:t>
            </a:r>
          </a:p>
        </p:txBody>
      </p:sp>
      <p:sp>
        <p:nvSpPr>
          <p:cNvPr id="5" name="Espace réservé du numéro de diapositive 4">
            <a:extLst>
              <a:ext uri="{FF2B5EF4-FFF2-40B4-BE49-F238E27FC236}">
                <a16:creationId xmlns:a16="http://schemas.microsoft.com/office/drawing/2014/main" id="{9C11BB35-45FD-4660-BA5A-48F0AF5E69E4}"/>
              </a:ext>
            </a:extLst>
          </p:cNvPr>
          <p:cNvSpPr>
            <a:spLocks noGrp="1"/>
          </p:cNvSpPr>
          <p:nvPr>
            <p:ph type="sldNum" sz="quarter" idx="12"/>
          </p:nvPr>
        </p:nvSpPr>
        <p:spPr/>
        <p:txBody>
          <a:bodyPr/>
          <a:lstStyle/>
          <a:p>
            <a:fld id="{D57F1E4F-1CFF-5643-939E-217C01CDF565}" type="slidenum">
              <a:rPr lang="en-US" smtClean="0"/>
              <a:pPr/>
              <a:t>4</a:t>
            </a:fld>
            <a:endParaRPr lang="en-US"/>
          </a:p>
        </p:txBody>
      </p:sp>
      <p:graphicFrame>
        <p:nvGraphicFramePr>
          <p:cNvPr id="3" name="Diagramme 4">
            <a:extLst>
              <a:ext uri="{FF2B5EF4-FFF2-40B4-BE49-F238E27FC236}">
                <a16:creationId xmlns:a16="http://schemas.microsoft.com/office/drawing/2014/main" id="{2510C19E-AAB0-4A62-BFB0-A0E7986FB770}"/>
              </a:ext>
            </a:extLst>
          </p:cNvPr>
          <p:cNvGraphicFramePr/>
          <p:nvPr>
            <p:extLst>
              <p:ext uri="{D42A27DB-BD31-4B8C-83A1-F6EECF244321}">
                <p14:modId xmlns:p14="http://schemas.microsoft.com/office/powerpoint/2010/main" val="3991490759"/>
              </p:ext>
            </p:extLst>
          </p:nvPr>
        </p:nvGraphicFramePr>
        <p:xfrm>
          <a:off x="480007" y="3089653"/>
          <a:ext cx="7716307" cy="3313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9" name="Nuage 228">
            <a:extLst>
              <a:ext uri="{FF2B5EF4-FFF2-40B4-BE49-F238E27FC236}">
                <a16:creationId xmlns:a16="http://schemas.microsoft.com/office/drawing/2014/main" id="{A843EB71-48E6-47A0-9133-759CE33752CA}"/>
              </a:ext>
            </a:extLst>
          </p:cNvPr>
          <p:cNvSpPr/>
          <p:nvPr/>
        </p:nvSpPr>
        <p:spPr>
          <a:xfrm>
            <a:off x="4904848" y="502128"/>
            <a:ext cx="3834622" cy="212066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800" dirty="0">
                <a:cs typeface="Calibri"/>
              </a:rPr>
              <a:t>LE NUAGE DE MOTS</a:t>
            </a:r>
          </a:p>
        </p:txBody>
      </p:sp>
      <p:sp>
        <p:nvSpPr>
          <p:cNvPr id="6" name="Bulle narrative : ronde 5">
            <a:extLst>
              <a:ext uri="{FF2B5EF4-FFF2-40B4-BE49-F238E27FC236}">
                <a16:creationId xmlns:a16="http://schemas.microsoft.com/office/drawing/2014/main" id="{3230F6C3-8DED-417D-A2E8-BE6D0EBFA5C9}"/>
              </a:ext>
            </a:extLst>
          </p:cNvPr>
          <p:cNvSpPr/>
          <p:nvPr/>
        </p:nvSpPr>
        <p:spPr>
          <a:xfrm>
            <a:off x="480007" y="1741368"/>
            <a:ext cx="1369223" cy="1151226"/>
          </a:xfrm>
          <a:prstGeom prst="wedgeEllipseCallout">
            <a:avLst>
              <a:gd name="adj1" fmla="val 41919"/>
              <a:gd name="adj2" fmla="val 61131"/>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5 </a:t>
            </a:r>
            <a:r>
              <a:rPr lang="fr-FR" sz="2000" dirty="0" err="1"/>
              <a:t>mns</a:t>
            </a:r>
            <a:endParaRPr lang="fr-FR" sz="2000" dirty="0"/>
          </a:p>
        </p:txBody>
      </p:sp>
      <p:pic>
        <p:nvPicPr>
          <p:cNvPr id="9" name="Image 8">
            <a:extLst>
              <a:ext uri="{FF2B5EF4-FFF2-40B4-BE49-F238E27FC236}">
                <a16:creationId xmlns:a16="http://schemas.microsoft.com/office/drawing/2014/main" id="{4AC1A025-741E-4FC1-9EEC-EB2DA49AAA12}"/>
              </a:ext>
            </a:extLst>
          </p:cNvPr>
          <p:cNvPicPr>
            <a:picLocks noChangeAspect="1"/>
          </p:cNvPicPr>
          <p:nvPr/>
        </p:nvPicPr>
        <p:blipFill rotWithShape="1">
          <a:blip r:embed="rId7"/>
          <a:srcRect l="5090" t="4770" r="6127" b="6510"/>
          <a:stretch/>
        </p:blipFill>
        <p:spPr>
          <a:xfrm>
            <a:off x="8449440" y="3427888"/>
            <a:ext cx="2897268" cy="2895176"/>
          </a:xfrm>
          <a:prstGeom prst="rect">
            <a:avLst/>
          </a:prstGeom>
        </p:spPr>
      </p:pic>
      <p:pic>
        <p:nvPicPr>
          <p:cNvPr id="1026" name="Picture 2" descr="Mentimeter Uses Experimentation to Increase Customer Activation and  Retention">
            <a:extLst>
              <a:ext uri="{FF2B5EF4-FFF2-40B4-BE49-F238E27FC236}">
                <a16:creationId xmlns:a16="http://schemas.microsoft.com/office/drawing/2014/main" id="{9C95CFB4-D0AD-43FC-A82E-5B4C33F1F8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1360" y="2622793"/>
            <a:ext cx="2593428" cy="1296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4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197199" y="2866331"/>
            <a:ext cx="721935" cy="741624"/>
          </a:xfrm>
          <a:prstGeom prst="rect">
            <a:avLst/>
          </a:prstGeom>
        </p:spPr>
      </p:pic>
      <p:sp>
        <p:nvSpPr>
          <p:cNvPr id="5" name="Titre 4">
            <a:extLst>
              <a:ext uri="{FF2B5EF4-FFF2-40B4-BE49-F238E27FC236}">
                <a16:creationId xmlns:a16="http://schemas.microsoft.com/office/drawing/2014/main" id="{E466E894-F3F1-4B21-8A95-995801CD71BA}"/>
              </a:ext>
            </a:extLst>
          </p:cNvPr>
          <p:cNvSpPr>
            <a:spLocks noGrp="1"/>
          </p:cNvSpPr>
          <p:nvPr>
            <p:ph type="title"/>
          </p:nvPr>
        </p:nvSpPr>
        <p:spPr>
          <a:xfrm>
            <a:off x="823618" y="744178"/>
            <a:ext cx="9402011" cy="706964"/>
          </a:xfrm>
        </p:spPr>
        <p:txBody>
          <a:bodyPr/>
          <a:lstStyle/>
          <a:p>
            <a:r>
              <a:rPr lang="fr-FR" sz="2600" dirty="0">
                <a:solidFill>
                  <a:schemeClr val="accent1"/>
                </a:solidFill>
                <a:latin typeface="Montserrat"/>
              </a:rPr>
              <a:t>déroulé de la conférence</a:t>
            </a:r>
          </a:p>
        </p:txBody>
      </p:sp>
      <p:sp>
        <p:nvSpPr>
          <p:cNvPr id="2" name="Espace réservé du numéro de diapositive 1">
            <a:extLst>
              <a:ext uri="{FF2B5EF4-FFF2-40B4-BE49-F238E27FC236}">
                <a16:creationId xmlns:a16="http://schemas.microsoft.com/office/drawing/2014/main" id="{F88BCF3A-B0CA-4DDA-A7BB-96A88DB82466}"/>
              </a:ext>
            </a:extLst>
          </p:cNvPr>
          <p:cNvSpPr>
            <a:spLocks noGrp="1"/>
          </p:cNvSpPr>
          <p:nvPr>
            <p:ph type="sldNum" sz="quarter" idx="12"/>
          </p:nvPr>
        </p:nvSpPr>
        <p:spPr/>
        <p:txBody>
          <a:bodyPr/>
          <a:lstStyle/>
          <a:p>
            <a:fld id="{D57F1E4F-1CFF-5643-939E-217C01CDF565}" type="slidenum">
              <a:rPr lang="en-US" smtClean="0"/>
              <a:pPr/>
              <a:t>5</a:t>
            </a:fld>
            <a:endParaRPr lang="en-US"/>
          </a:p>
        </p:txBody>
      </p:sp>
      <p:sp>
        <p:nvSpPr>
          <p:cNvPr id="24" name="Forme libre 11">
            <a:extLst>
              <a:ext uri="{FF2B5EF4-FFF2-40B4-BE49-F238E27FC236}">
                <a16:creationId xmlns:a16="http://schemas.microsoft.com/office/drawing/2014/main" id="{56576E03-0B25-4D87-B6B5-0C1100EAC12B}"/>
              </a:ext>
            </a:extLst>
          </p:cNvPr>
          <p:cNvSpPr/>
          <p:nvPr/>
        </p:nvSpPr>
        <p:spPr>
          <a:xfrm>
            <a:off x="2843563" y="2429609"/>
            <a:ext cx="5784141" cy="2894201"/>
          </a:xfrm>
          <a:custGeom>
            <a:avLst/>
            <a:gdLst>
              <a:gd name="connsiteX0" fmla="*/ 0 w 6877878"/>
              <a:gd name="connsiteY0" fmla="*/ 1364979 h 2794743"/>
              <a:gd name="connsiteX1" fmla="*/ 715617 w 6877878"/>
              <a:gd name="connsiteY1" fmla="*/ 2756457 h 2794743"/>
              <a:gd name="connsiteX2" fmla="*/ 2067339 w 6877878"/>
              <a:gd name="connsiteY2" fmla="*/ 13257 h 2794743"/>
              <a:gd name="connsiteX3" fmla="*/ 3432313 w 6877878"/>
              <a:gd name="connsiteY3" fmla="*/ 2743205 h 2794743"/>
              <a:gd name="connsiteX4" fmla="*/ 4797287 w 6877878"/>
              <a:gd name="connsiteY4" fmla="*/ 5 h 2794743"/>
              <a:gd name="connsiteX5" fmla="*/ 6188765 w 6877878"/>
              <a:gd name="connsiteY5" fmla="*/ 2716701 h 2794743"/>
              <a:gd name="connsiteX6" fmla="*/ 6877878 w 6877878"/>
              <a:gd name="connsiteY6" fmla="*/ 1378231 h 27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878" h="2794743">
                <a:moveTo>
                  <a:pt x="0" y="1364979"/>
                </a:moveTo>
                <a:cubicBezTo>
                  <a:pt x="185530" y="2173361"/>
                  <a:pt x="371061" y="2981744"/>
                  <a:pt x="715617" y="2756457"/>
                </a:cubicBezTo>
                <a:cubicBezTo>
                  <a:pt x="1060174" y="2531170"/>
                  <a:pt x="1614556" y="15466"/>
                  <a:pt x="2067339" y="13257"/>
                </a:cubicBezTo>
                <a:cubicBezTo>
                  <a:pt x="2520122" y="11048"/>
                  <a:pt x="2977322" y="2745414"/>
                  <a:pt x="3432313" y="2743205"/>
                </a:cubicBezTo>
                <a:cubicBezTo>
                  <a:pt x="3887304" y="2740996"/>
                  <a:pt x="4337878" y="4422"/>
                  <a:pt x="4797287" y="5"/>
                </a:cubicBezTo>
                <a:cubicBezTo>
                  <a:pt x="5256696" y="-4412"/>
                  <a:pt x="5842000" y="2486997"/>
                  <a:pt x="6188765" y="2716701"/>
                </a:cubicBezTo>
                <a:cubicBezTo>
                  <a:pt x="6535530" y="2946405"/>
                  <a:pt x="6778487" y="1488666"/>
                  <a:pt x="6877878" y="1378231"/>
                </a:cubicBezTo>
              </a:path>
            </a:pathLst>
          </a:custGeom>
          <a:noFill/>
          <a:ln w="76200">
            <a:solidFill>
              <a:srgbClr val="56CBA2"/>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5" name="ZoneTexte 24">
            <a:extLst>
              <a:ext uri="{FF2B5EF4-FFF2-40B4-BE49-F238E27FC236}">
                <a16:creationId xmlns:a16="http://schemas.microsoft.com/office/drawing/2014/main" id="{14F4FA14-E20C-4270-A0E5-03AD5567B78A}"/>
              </a:ext>
            </a:extLst>
          </p:cNvPr>
          <p:cNvSpPr txBox="1"/>
          <p:nvPr/>
        </p:nvSpPr>
        <p:spPr>
          <a:xfrm flipH="1">
            <a:off x="3796249" y="1663484"/>
            <a:ext cx="1400819" cy="707886"/>
          </a:xfrm>
          <a:prstGeom prst="rect">
            <a:avLst/>
          </a:prstGeom>
          <a:noFill/>
        </p:spPr>
        <p:txBody>
          <a:bodyPr wrap="square" rtlCol="0">
            <a:spAutoFit/>
          </a:bodyPr>
          <a:lstStyle/>
          <a:p>
            <a:pPr algn="ctr"/>
            <a:r>
              <a:rPr lang="fr-FR" sz="2000" i="1" dirty="0">
                <a:solidFill>
                  <a:schemeClr val="bg2">
                    <a:lumMod val="25000"/>
                  </a:schemeClr>
                </a:solidFill>
                <a:ea typeface="Roboto" pitchFamily="2" charset="0"/>
              </a:rPr>
              <a:t>Un peu de théorie</a:t>
            </a:r>
          </a:p>
        </p:txBody>
      </p:sp>
      <p:sp>
        <p:nvSpPr>
          <p:cNvPr id="26" name="Organigramme : Connecteur 25">
            <a:extLst>
              <a:ext uri="{FF2B5EF4-FFF2-40B4-BE49-F238E27FC236}">
                <a16:creationId xmlns:a16="http://schemas.microsoft.com/office/drawing/2014/main" id="{D8E41303-1E33-4694-8431-3E43477A7266}"/>
              </a:ext>
            </a:extLst>
          </p:cNvPr>
          <p:cNvSpPr/>
          <p:nvPr/>
        </p:nvSpPr>
        <p:spPr>
          <a:xfrm>
            <a:off x="4496659" y="2389387"/>
            <a:ext cx="106416" cy="102228"/>
          </a:xfrm>
          <a:prstGeom prst="flowChartConnector">
            <a:avLst/>
          </a:prstGeom>
          <a:solidFill>
            <a:srgbClr val="4B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7" name="Organigramme : Connecteur 26">
            <a:extLst>
              <a:ext uri="{FF2B5EF4-FFF2-40B4-BE49-F238E27FC236}">
                <a16:creationId xmlns:a16="http://schemas.microsoft.com/office/drawing/2014/main" id="{E18D5D5F-3015-45BE-98C6-86A42C9B5905}"/>
              </a:ext>
            </a:extLst>
          </p:cNvPr>
          <p:cNvSpPr/>
          <p:nvPr/>
        </p:nvSpPr>
        <p:spPr>
          <a:xfrm>
            <a:off x="5683306" y="5209784"/>
            <a:ext cx="104653" cy="102228"/>
          </a:xfrm>
          <a:prstGeom prst="flowChartConnector">
            <a:avLst/>
          </a:prstGeom>
          <a:solidFill>
            <a:srgbClr val="4B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8" name="Organigramme : Connecteur 27">
            <a:extLst>
              <a:ext uri="{FF2B5EF4-FFF2-40B4-BE49-F238E27FC236}">
                <a16:creationId xmlns:a16="http://schemas.microsoft.com/office/drawing/2014/main" id="{EBC16AD1-E1D1-4CE8-A59F-871B27152AB2}"/>
              </a:ext>
            </a:extLst>
          </p:cNvPr>
          <p:cNvSpPr/>
          <p:nvPr/>
        </p:nvSpPr>
        <p:spPr>
          <a:xfrm>
            <a:off x="6834916" y="2378495"/>
            <a:ext cx="104653" cy="102228"/>
          </a:xfrm>
          <a:prstGeom prst="flowChartConnector">
            <a:avLst/>
          </a:prstGeom>
          <a:solidFill>
            <a:srgbClr val="4B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9" name="ZoneTexte 28">
            <a:extLst>
              <a:ext uri="{FF2B5EF4-FFF2-40B4-BE49-F238E27FC236}">
                <a16:creationId xmlns:a16="http://schemas.microsoft.com/office/drawing/2014/main" id="{58573CCB-A830-4442-88FD-6AC1303DD756}"/>
              </a:ext>
            </a:extLst>
          </p:cNvPr>
          <p:cNvSpPr txBox="1"/>
          <p:nvPr/>
        </p:nvSpPr>
        <p:spPr>
          <a:xfrm>
            <a:off x="4839775" y="5452471"/>
            <a:ext cx="1790263" cy="707886"/>
          </a:xfrm>
          <a:prstGeom prst="rect">
            <a:avLst/>
          </a:prstGeom>
          <a:noFill/>
        </p:spPr>
        <p:txBody>
          <a:bodyPr wrap="square" rtlCol="0">
            <a:spAutoFit/>
          </a:bodyPr>
          <a:lstStyle/>
          <a:p>
            <a:pPr algn="ctr"/>
            <a:r>
              <a:rPr lang="fr-FR" sz="2000" i="1" dirty="0">
                <a:solidFill>
                  <a:schemeClr val="bg2">
                    <a:lumMod val="25000"/>
                  </a:schemeClr>
                </a:solidFill>
                <a:ea typeface="Roboto" pitchFamily="2" charset="0"/>
              </a:rPr>
              <a:t>Quelques exemples</a:t>
            </a:r>
          </a:p>
        </p:txBody>
      </p:sp>
      <p:sp>
        <p:nvSpPr>
          <p:cNvPr id="30" name="ZoneTexte 29">
            <a:extLst>
              <a:ext uri="{FF2B5EF4-FFF2-40B4-BE49-F238E27FC236}">
                <a16:creationId xmlns:a16="http://schemas.microsoft.com/office/drawing/2014/main" id="{A59D3857-48AB-4AFC-A670-2C910518D15D}"/>
              </a:ext>
            </a:extLst>
          </p:cNvPr>
          <p:cNvSpPr txBox="1"/>
          <p:nvPr/>
        </p:nvSpPr>
        <p:spPr>
          <a:xfrm flipH="1">
            <a:off x="8794552" y="3684049"/>
            <a:ext cx="1961461" cy="353943"/>
          </a:xfrm>
          <a:prstGeom prst="rect">
            <a:avLst/>
          </a:prstGeom>
          <a:noFill/>
        </p:spPr>
        <p:txBody>
          <a:bodyPr wrap="square" lIns="45720" tIns="22860" rIns="45720" bIns="22860" rtlCol="0" anchor="t">
            <a:spAutoFit/>
          </a:bodyPr>
          <a:lstStyle/>
          <a:p>
            <a:pPr algn="ctr"/>
            <a:r>
              <a:rPr lang="fr-FR" sz="2000" i="1" dirty="0">
                <a:solidFill>
                  <a:schemeClr val="bg2">
                    <a:lumMod val="25000"/>
                  </a:schemeClr>
                </a:solidFill>
                <a:ea typeface="Roboto"/>
              </a:rPr>
              <a:t>ROTI</a:t>
            </a:r>
            <a:endParaRPr lang="fr-FR" sz="2000" i="1" dirty="0">
              <a:solidFill>
                <a:schemeClr val="bg2">
                  <a:lumMod val="25000"/>
                </a:schemeClr>
              </a:solidFill>
              <a:ea typeface="Roboto" pitchFamily="2" charset="0"/>
            </a:endParaRPr>
          </a:p>
        </p:txBody>
      </p:sp>
      <p:pic>
        <p:nvPicPr>
          <p:cNvPr id="31" name="Image 30">
            <a:extLst>
              <a:ext uri="{FF2B5EF4-FFF2-40B4-BE49-F238E27FC236}">
                <a16:creationId xmlns:a16="http://schemas.microsoft.com/office/drawing/2014/main" id="{54E87E04-E229-4370-8678-FC7FE2B68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916" y="4075247"/>
            <a:ext cx="649558" cy="649558"/>
          </a:xfrm>
          <a:prstGeom prst="rect">
            <a:avLst/>
          </a:prstGeom>
        </p:spPr>
      </p:pic>
      <p:pic>
        <p:nvPicPr>
          <p:cNvPr id="32" name="Image 31">
            <a:extLst>
              <a:ext uri="{FF2B5EF4-FFF2-40B4-BE49-F238E27FC236}">
                <a16:creationId xmlns:a16="http://schemas.microsoft.com/office/drawing/2014/main" id="{E6D1B36C-6A99-4580-B285-589FD9614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475" y="3874131"/>
            <a:ext cx="770864" cy="770864"/>
          </a:xfrm>
          <a:prstGeom prst="rect">
            <a:avLst/>
          </a:prstGeom>
        </p:spPr>
      </p:pic>
      <p:sp>
        <p:nvSpPr>
          <p:cNvPr id="34" name="Organigramme : Connecteur 33">
            <a:extLst>
              <a:ext uri="{FF2B5EF4-FFF2-40B4-BE49-F238E27FC236}">
                <a16:creationId xmlns:a16="http://schemas.microsoft.com/office/drawing/2014/main" id="{AC8336E8-1261-4933-B335-F3A7F87FB1A5}"/>
              </a:ext>
            </a:extLst>
          </p:cNvPr>
          <p:cNvSpPr/>
          <p:nvPr/>
        </p:nvSpPr>
        <p:spPr>
          <a:xfrm>
            <a:off x="8564388" y="3789257"/>
            <a:ext cx="126631" cy="124408"/>
          </a:xfrm>
          <a:prstGeom prst="flowChartConnector">
            <a:avLst/>
          </a:prstGeom>
          <a:solidFill>
            <a:srgbClr val="4B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35" name="Image 34">
            <a:extLst>
              <a:ext uri="{FF2B5EF4-FFF2-40B4-BE49-F238E27FC236}">
                <a16:creationId xmlns:a16="http://schemas.microsoft.com/office/drawing/2014/main" id="{ABFCA7A3-2691-49FA-AD44-F75CCB2C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854" y="3296804"/>
            <a:ext cx="550852" cy="500776"/>
          </a:xfrm>
          <a:prstGeom prst="rect">
            <a:avLst/>
          </a:prstGeom>
        </p:spPr>
      </p:pic>
      <p:sp>
        <p:nvSpPr>
          <p:cNvPr id="36" name="ZoneTexte 35">
            <a:extLst>
              <a:ext uri="{FF2B5EF4-FFF2-40B4-BE49-F238E27FC236}">
                <a16:creationId xmlns:a16="http://schemas.microsoft.com/office/drawing/2014/main" id="{170DA63B-9794-432A-AA69-8A2A4169A67F}"/>
              </a:ext>
            </a:extLst>
          </p:cNvPr>
          <p:cNvSpPr txBox="1"/>
          <p:nvPr/>
        </p:nvSpPr>
        <p:spPr>
          <a:xfrm flipH="1">
            <a:off x="9061518" y="3290372"/>
            <a:ext cx="1644682" cy="400110"/>
          </a:xfrm>
          <a:prstGeom prst="rect">
            <a:avLst/>
          </a:prstGeom>
          <a:noFill/>
        </p:spPr>
        <p:txBody>
          <a:bodyPr wrap="square" rtlCol="0">
            <a:spAutoFit/>
          </a:bodyPr>
          <a:lstStyle/>
          <a:p>
            <a:pPr algn="ctr"/>
            <a:r>
              <a:rPr lang="fr-FR" sz="2000" i="1" dirty="0">
                <a:solidFill>
                  <a:schemeClr val="bg2">
                    <a:lumMod val="25000"/>
                  </a:schemeClr>
                </a:solidFill>
                <a:ea typeface="Roboto" pitchFamily="2" charset="0"/>
              </a:rPr>
              <a:t>Conclusion</a:t>
            </a:r>
          </a:p>
        </p:txBody>
      </p:sp>
      <p:pic>
        <p:nvPicPr>
          <p:cNvPr id="38" name="Image 37">
            <a:extLst>
              <a:ext uri="{FF2B5EF4-FFF2-40B4-BE49-F238E27FC236}">
                <a16:creationId xmlns:a16="http://schemas.microsoft.com/office/drawing/2014/main" id="{C9953FA8-136B-4A91-8AF3-0E3E5F3F8F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6116" y="3267551"/>
            <a:ext cx="583030" cy="530029"/>
          </a:xfrm>
          <a:prstGeom prst="rect">
            <a:avLst/>
          </a:prstGeom>
        </p:spPr>
      </p:pic>
      <p:sp>
        <p:nvSpPr>
          <p:cNvPr id="39" name="Organigramme : Connecteur 38">
            <a:extLst>
              <a:ext uri="{FF2B5EF4-FFF2-40B4-BE49-F238E27FC236}">
                <a16:creationId xmlns:a16="http://schemas.microsoft.com/office/drawing/2014/main" id="{67E8C7C0-370C-4583-B4DF-4EBEC6D39229}"/>
              </a:ext>
            </a:extLst>
          </p:cNvPr>
          <p:cNvSpPr/>
          <p:nvPr/>
        </p:nvSpPr>
        <p:spPr>
          <a:xfrm>
            <a:off x="2781699" y="3770016"/>
            <a:ext cx="123727" cy="113098"/>
          </a:xfrm>
          <a:prstGeom prst="flowChartConnector">
            <a:avLst/>
          </a:prstGeom>
          <a:solidFill>
            <a:srgbClr val="4B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40" name="ZoneTexte 39">
            <a:extLst>
              <a:ext uri="{FF2B5EF4-FFF2-40B4-BE49-F238E27FC236}">
                <a16:creationId xmlns:a16="http://schemas.microsoft.com/office/drawing/2014/main" id="{B8BD7299-C343-43DC-9D42-E3B900256943}"/>
              </a:ext>
            </a:extLst>
          </p:cNvPr>
          <p:cNvSpPr txBox="1"/>
          <p:nvPr/>
        </p:nvSpPr>
        <p:spPr>
          <a:xfrm>
            <a:off x="823618" y="3684050"/>
            <a:ext cx="1856974" cy="1323439"/>
          </a:xfrm>
          <a:prstGeom prst="rect">
            <a:avLst/>
          </a:prstGeom>
          <a:noFill/>
        </p:spPr>
        <p:txBody>
          <a:bodyPr wrap="square" rtlCol="0">
            <a:spAutoFit/>
          </a:bodyPr>
          <a:lstStyle/>
          <a:p>
            <a:pPr algn="ctr"/>
            <a:r>
              <a:rPr lang="fr-FR" sz="2000" i="1" dirty="0" err="1">
                <a:solidFill>
                  <a:schemeClr val="bg2">
                    <a:lumMod val="25000"/>
                  </a:schemeClr>
                </a:solidFill>
                <a:ea typeface="Roboto" pitchFamily="2" charset="0"/>
              </a:rPr>
              <a:t>Icebreaker</a:t>
            </a:r>
            <a:endParaRPr lang="fr-FR" sz="2000" i="1" dirty="0">
              <a:solidFill>
                <a:schemeClr val="bg2">
                  <a:lumMod val="25000"/>
                </a:schemeClr>
              </a:solidFill>
              <a:ea typeface="Roboto" pitchFamily="2" charset="0"/>
            </a:endParaRPr>
          </a:p>
          <a:p>
            <a:pPr algn="ctr"/>
            <a:r>
              <a:rPr lang="fr-FR" sz="2000" i="1" dirty="0">
                <a:solidFill>
                  <a:schemeClr val="bg2">
                    <a:lumMod val="25000"/>
                  </a:schemeClr>
                </a:solidFill>
                <a:ea typeface="Roboto" pitchFamily="2" charset="0"/>
              </a:rPr>
              <a:t>Introduction Mise en situation</a:t>
            </a:r>
          </a:p>
        </p:txBody>
      </p:sp>
      <p:pic>
        <p:nvPicPr>
          <p:cNvPr id="41" name="Image 40">
            <a:extLst>
              <a:ext uri="{FF2B5EF4-FFF2-40B4-BE49-F238E27FC236}">
                <a16:creationId xmlns:a16="http://schemas.microsoft.com/office/drawing/2014/main" id="{54E66B2E-D98B-48D2-8321-A8318ADD4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9817" y="2735788"/>
            <a:ext cx="668705" cy="668705"/>
          </a:xfrm>
          <a:prstGeom prst="rect">
            <a:avLst/>
          </a:prstGeom>
        </p:spPr>
      </p:pic>
      <p:sp>
        <p:nvSpPr>
          <p:cNvPr id="22" name="ZoneTexte 21">
            <a:extLst>
              <a:ext uri="{FF2B5EF4-FFF2-40B4-BE49-F238E27FC236}">
                <a16:creationId xmlns:a16="http://schemas.microsoft.com/office/drawing/2014/main" id="{4CDA0747-DB24-4C5D-B3C6-C175C32ED6B1}"/>
              </a:ext>
            </a:extLst>
          </p:cNvPr>
          <p:cNvSpPr txBox="1"/>
          <p:nvPr/>
        </p:nvSpPr>
        <p:spPr>
          <a:xfrm flipH="1">
            <a:off x="6103006" y="1817372"/>
            <a:ext cx="1644682" cy="400110"/>
          </a:xfrm>
          <a:prstGeom prst="rect">
            <a:avLst/>
          </a:prstGeom>
          <a:noFill/>
        </p:spPr>
        <p:txBody>
          <a:bodyPr wrap="square" rtlCol="0">
            <a:spAutoFit/>
          </a:bodyPr>
          <a:lstStyle/>
          <a:p>
            <a:pPr algn="ctr"/>
            <a:r>
              <a:rPr lang="fr-FR" sz="2000" i="1" dirty="0">
                <a:solidFill>
                  <a:schemeClr val="bg2">
                    <a:lumMod val="25000"/>
                  </a:schemeClr>
                </a:solidFill>
                <a:ea typeface="Roboto" pitchFamily="2" charset="0"/>
              </a:rPr>
              <a:t>À emporter</a:t>
            </a:r>
          </a:p>
        </p:txBody>
      </p:sp>
    </p:spTree>
    <p:extLst>
      <p:ext uri="{BB962C8B-B14F-4D97-AF65-F5344CB8AC3E}">
        <p14:creationId xmlns:p14="http://schemas.microsoft.com/office/powerpoint/2010/main" val="21500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3BDDE-C313-4FD7-9CA9-8FB6F0654DF0}"/>
              </a:ext>
            </a:extLst>
          </p:cNvPr>
          <p:cNvSpPr>
            <a:spLocks noGrp="1"/>
          </p:cNvSpPr>
          <p:nvPr>
            <p:ph type="title"/>
          </p:nvPr>
        </p:nvSpPr>
        <p:spPr>
          <a:xfrm rot="21347404">
            <a:off x="763036" y="576163"/>
            <a:ext cx="9709485" cy="706964"/>
          </a:xfrm>
        </p:spPr>
        <p:txBody>
          <a:bodyPr/>
          <a:lstStyle/>
          <a:p>
            <a:r>
              <a:rPr lang="fr-FR" dirty="0"/>
              <a:t>Quelques chiffres </a:t>
            </a:r>
            <a:br>
              <a:rPr lang="fr-FR" dirty="0"/>
            </a:br>
            <a:r>
              <a:rPr lang="fr-FR" sz="2000" b="0" i="0" dirty="0">
                <a:solidFill>
                  <a:schemeClr val="tx2"/>
                </a:solidFill>
                <a:effectLst/>
                <a:latin typeface="henderson-bcg-headline"/>
              </a:rPr>
              <a:t>Les managers sont-ils à bout de souffle?</a:t>
            </a:r>
            <a:br>
              <a:rPr lang="fr-FR" b="0" i="0" dirty="0">
                <a:solidFill>
                  <a:srgbClr val="000000"/>
                </a:solidFill>
                <a:effectLst/>
                <a:latin typeface="henderson-bcg-headline"/>
              </a:rPr>
            </a:br>
            <a:endParaRPr lang="fr-FR" dirty="0"/>
          </a:p>
        </p:txBody>
      </p:sp>
      <p:sp>
        <p:nvSpPr>
          <p:cNvPr id="5" name="Espace réservé du numéro de diapositive 4">
            <a:extLst>
              <a:ext uri="{FF2B5EF4-FFF2-40B4-BE49-F238E27FC236}">
                <a16:creationId xmlns:a16="http://schemas.microsoft.com/office/drawing/2014/main" id="{01C84B71-C951-486E-B033-5E924056C548}"/>
              </a:ext>
            </a:extLst>
          </p:cNvPr>
          <p:cNvSpPr>
            <a:spLocks noGrp="1"/>
          </p:cNvSpPr>
          <p:nvPr>
            <p:ph type="sldNum" sz="quarter" idx="12"/>
          </p:nvPr>
        </p:nvSpPr>
        <p:spPr/>
        <p:txBody>
          <a:bodyPr/>
          <a:lstStyle/>
          <a:p>
            <a:fld id="{D57F1E4F-1CFF-5643-939E-217C01CDF565}" type="slidenum">
              <a:rPr lang="en-US" smtClean="0"/>
              <a:pPr/>
              <a:t>6</a:t>
            </a:fld>
            <a:endParaRPr lang="en-US"/>
          </a:p>
        </p:txBody>
      </p:sp>
      <p:sp>
        <p:nvSpPr>
          <p:cNvPr id="11" name="Ellipse 10">
            <a:extLst>
              <a:ext uri="{FF2B5EF4-FFF2-40B4-BE49-F238E27FC236}">
                <a16:creationId xmlns:a16="http://schemas.microsoft.com/office/drawing/2014/main" id="{3F469EFA-5162-485D-AA9F-6BFE1702EC8C}"/>
              </a:ext>
            </a:extLst>
          </p:cNvPr>
          <p:cNvSpPr/>
          <p:nvPr/>
        </p:nvSpPr>
        <p:spPr>
          <a:xfrm>
            <a:off x="772511" y="3046003"/>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85%</a:t>
            </a:r>
            <a:r>
              <a:rPr lang="fr-FR" dirty="0"/>
              <a:t> trouvent leur métier plus compliqué</a:t>
            </a:r>
          </a:p>
        </p:txBody>
      </p:sp>
      <p:sp>
        <p:nvSpPr>
          <p:cNvPr id="13" name="Ellipse 12">
            <a:extLst>
              <a:ext uri="{FF2B5EF4-FFF2-40B4-BE49-F238E27FC236}">
                <a16:creationId xmlns:a16="http://schemas.microsoft.com/office/drawing/2014/main" id="{594A9574-7BF9-46F1-8C58-9EED2DEED616}"/>
              </a:ext>
            </a:extLst>
          </p:cNvPr>
          <p:cNvSpPr/>
          <p:nvPr/>
        </p:nvSpPr>
        <p:spPr>
          <a:xfrm>
            <a:off x="3387512" y="3067558"/>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78%</a:t>
            </a:r>
            <a:r>
              <a:rPr lang="fr-FR" dirty="0"/>
              <a:t> se sentent plus débordés</a:t>
            </a:r>
          </a:p>
        </p:txBody>
      </p:sp>
      <p:sp>
        <p:nvSpPr>
          <p:cNvPr id="14" name="Ellipse 13">
            <a:extLst>
              <a:ext uri="{FF2B5EF4-FFF2-40B4-BE49-F238E27FC236}">
                <a16:creationId xmlns:a16="http://schemas.microsoft.com/office/drawing/2014/main" id="{7A6381F2-5329-4038-97A6-504B452E9B00}"/>
              </a:ext>
            </a:extLst>
          </p:cNvPr>
          <p:cNvSpPr/>
          <p:nvPr/>
        </p:nvSpPr>
        <p:spPr>
          <a:xfrm>
            <a:off x="6002513" y="3046003"/>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74%</a:t>
            </a:r>
            <a:r>
              <a:rPr lang="fr-FR" dirty="0"/>
              <a:t> plus stressés</a:t>
            </a:r>
          </a:p>
        </p:txBody>
      </p:sp>
      <p:sp>
        <p:nvSpPr>
          <p:cNvPr id="15" name="Ellipse 14">
            <a:extLst>
              <a:ext uri="{FF2B5EF4-FFF2-40B4-BE49-F238E27FC236}">
                <a16:creationId xmlns:a16="http://schemas.microsoft.com/office/drawing/2014/main" id="{FC222315-D1AB-42A5-87B5-A351562F3BC9}"/>
              </a:ext>
            </a:extLst>
          </p:cNvPr>
          <p:cNvSpPr/>
          <p:nvPr/>
        </p:nvSpPr>
        <p:spPr>
          <a:xfrm>
            <a:off x="8526299" y="3046003"/>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59%</a:t>
            </a:r>
            <a:r>
              <a:rPr lang="fr-FR" dirty="0"/>
              <a:t> démotivés</a:t>
            </a:r>
          </a:p>
        </p:txBody>
      </p:sp>
      <p:sp>
        <p:nvSpPr>
          <p:cNvPr id="16" name="Ellipse 15">
            <a:extLst>
              <a:ext uri="{FF2B5EF4-FFF2-40B4-BE49-F238E27FC236}">
                <a16:creationId xmlns:a16="http://schemas.microsoft.com/office/drawing/2014/main" id="{AAA7473A-322E-4774-BE60-CA93B7B91FD9}"/>
              </a:ext>
            </a:extLst>
          </p:cNvPr>
          <p:cNvSpPr/>
          <p:nvPr/>
        </p:nvSpPr>
        <p:spPr>
          <a:xfrm>
            <a:off x="3296098" y="1440986"/>
            <a:ext cx="2044262" cy="1417842"/>
          </a:xfrm>
          <a:prstGeom prst="ellipse">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1/10</a:t>
            </a:r>
            <a:r>
              <a:rPr lang="fr-FR" dirty="0">
                <a:solidFill>
                  <a:srgbClr val="FF33CC"/>
                </a:solidFill>
              </a:rPr>
              <a:t> </a:t>
            </a:r>
            <a:r>
              <a:rPr lang="fr-FR" dirty="0"/>
              <a:t>aspire à devenir manager</a:t>
            </a:r>
          </a:p>
        </p:txBody>
      </p:sp>
      <p:sp>
        <p:nvSpPr>
          <p:cNvPr id="17" name="Ellipse 16">
            <a:extLst>
              <a:ext uri="{FF2B5EF4-FFF2-40B4-BE49-F238E27FC236}">
                <a16:creationId xmlns:a16="http://schemas.microsoft.com/office/drawing/2014/main" id="{3A0F0693-41C3-45A1-88AC-33610BB1283A}"/>
              </a:ext>
            </a:extLst>
          </p:cNvPr>
          <p:cNvSpPr/>
          <p:nvPr/>
        </p:nvSpPr>
        <p:spPr>
          <a:xfrm>
            <a:off x="6191699" y="1397875"/>
            <a:ext cx="2044262" cy="1417842"/>
          </a:xfrm>
          <a:prstGeom prst="ellipse">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37%</a:t>
            </a:r>
            <a:r>
              <a:rPr lang="fr-FR" dirty="0">
                <a:solidFill>
                  <a:srgbClr val="FF33CC"/>
                </a:solidFill>
              </a:rPr>
              <a:t> </a:t>
            </a:r>
            <a:r>
              <a:rPr lang="fr-FR" dirty="0"/>
              <a:t>souhaitent rester manager</a:t>
            </a:r>
          </a:p>
        </p:txBody>
      </p:sp>
      <p:sp>
        <p:nvSpPr>
          <p:cNvPr id="18" name="Ellipse 17">
            <a:extLst>
              <a:ext uri="{FF2B5EF4-FFF2-40B4-BE49-F238E27FC236}">
                <a16:creationId xmlns:a16="http://schemas.microsoft.com/office/drawing/2014/main" id="{1BC8D37D-EBF9-41E8-B331-0B4413737C51}"/>
              </a:ext>
            </a:extLst>
          </p:cNvPr>
          <p:cNvSpPr/>
          <p:nvPr/>
        </p:nvSpPr>
        <p:spPr>
          <a:xfrm>
            <a:off x="4595648" y="4866290"/>
            <a:ext cx="2044262" cy="1417842"/>
          </a:xfrm>
          <a:prstGeom prst="ellipse">
            <a:avLst/>
          </a:prstGeom>
          <a:solidFill>
            <a:srgbClr val="931E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38%</a:t>
            </a:r>
            <a:r>
              <a:rPr lang="fr-FR" dirty="0"/>
              <a:t> pense que la fonction va disparaitre</a:t>
            </a:r>
          </a:p>
        </p:txBody>
      </p:sp>
      <p:sp>
        <p:nvSpPr>
          <p:cNvPr id="20" name="ZoneTexte 19">
            <a:extLst>
              <a:ext uri="{FF2B5EF4-FFF2-40B4-BE49-F238E27FC236}">
                <a16:creationId xmlns:a16="http://schemas.microsoft.com/office/drawing/2014/main" id="{B08D1100-5B39-4BA3-97E2-2C02BAEB29B8}"/>
              </a:ext>
            </a:extLst>
          </p:cNvPr>
          <p:cNvSpPr txBox="1"/>
          <p:nvPr/>
        </p:nvSpPr>
        <p:spPr>
          <a:xfrm>
            <a:off x="194336" y="6496934"/>
            <a:ext cx="10846884" cy="338554"/>
          </a:xfrm>
          <a:prstGeom prst="rect">
            <a:avLst/>
          </a:prstGeom>
          <a:noFill/>
        </p:spPr>
        <p:txBody>
          <a:bodyPr wrap="square">
            <a:spAutoFit/>
          </a:bodyPr>
          <a:lstStyle/>
          <a:p>
            <a:pPr marL="0" indent="0">
              <a:spcAft>
                <a:spcPts val="1200"/>
              </a:spcAft>
              <a:buNone/>
            </a:pPr>
            <a:r>
              <a:rPr lang="fr-FR" sz="1600" i="1" dirty="0"/>
              <a:t>Boston Consulting Group (BCG) x IPSOS menée auprès de 5 000 employés et managers dans cinq pays</a:t>
            </a:r>
          </a:p>
        </p:txBody>
      </p:sp>
      <p:pic>
        <p:nvPicPr>
          <p:cNvPr id="22" name="Image 21" descr="Une image contenant texte, carte de visite, graphiques vectoriels, capture d’écran&#10;&#10;Description générée automatiquement">
            <a:extLst>
              <a:ext uri="{FF2B5EF4-FFF2-40B4-BE49-F238E27FC236}">
                <a16:creationId xmlns:a16="http://schemas.microsoft.com/office/drawing/2014/main" id="{5C82BACE-DA1F-448F-8E20-A4A6D267F06A}"/>
              </a:ext>
            </a:extLst>
          </p:cNvPr>
          <p:cNvPicPr>
            <a:picLocks noChangeAspect="1"/>
          </p:cNvPicPr>
          <p:nvPr/>
        </p:nvPicPr>
        <p:blipFill rotWithShape="1">
          <a:blip r:embed="rId3"/>
          <a:srcRect l="9177" t="13908" r="8878" b="25632"/>
          <a:stretch/>
        </p:blipFill>
        <p:spPr>
          <a:xfrm>
            <a:off x="8414189" y="869210"/>
            <a:ext cx="2927587" cy="1684804"/>
          </a:xfrm>
          <a:prstGeom prst="rect">
            <a:avLst/>
          </a:prstGeom>
        </p:spPr>
      </p:pic>
      <p:pic>
        <p:nvPicPr>
          <p:cNvPr id="24" name="Image 23" descr="Une image contenant texte, capture d’écran&#10;&#10;Description générée automatiquement">
            <a:extLst>
              <a:ext uri="{FF2B5EF4-FFF2-40B4-BE49-F238E27FC236}">
                <a16:creationId xmlns:a16="http://schemas.microsoft.com/office/drawing/2014/main" id="{E1E9C788-7695-4B7D-BD69-D6DA7AD3C1C3}"/>
              </a:ext>
            </a:extLst>
          </p:cNvPr>
          <p:cNvPicPr>
            <a:picLocks noChangeAspect="1"/>
          </p:cNvPicPr>
          <p:nvPr/>
        </p:nvPicPr>
        <p:blipFill rotWithShape="1">
          <a:blip r:embed="rId4"/>
          <a:srcRect t="1" b="7472"/>
          <a:stretch/>
        </p:blipFill>
        <p:spPr>
          <a:xfrm>
            <a:off x="772511" y="4539746"/>
            <a:ext cx="1864542" cy="1863256"/>
          </a:xfrm>
          <a:prstGeom prst="rect">
            <a:avLst/>
          </a:prstGeom>
        </p:spPr>
      </p:pic>
    </p:spTree>
    <p:extLst>
      <p:ext uri="{BB962C8B-B14F-4D97-AF65-F5344CB8AC3E}">
        <p14:creationId xmlns:p14="http://schemas.microsoft.com/office/powerpoint/2010/main" val="260667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3BDDE-C313-4FD7-9CA9-8FB6F0654DF0}"/>
              </a:ext>
            </a:extLst>
          </p:cNvPr>
          <p:cNvSpPr>
            <a:spLocks noGrp="1"/>
          </p:cNvSpPr>
          <p:nvPr>
            <p:ph type="title"/>
          </p:nvPr>
        </p:nvSpPr>
        <p:spPr>
          <a:xfrm rot="21347404">
            <a:off x="763036" y="576163"/>
            <a:ext cx="9709485" cy="706964"/>
          </a:xfrm>
        </p:spPr>
        <p:txBody>
          <a:bodyPr/>
          <a:lstStyle/>
          <a:p>
            <a:r>
              <a:rPr lang="fr-FR" dirty="0"/>
              <a:t>Quelques chiffres </a:t>
            </a:r>
            <a:br>
              <a:rPr lang="fr-FR" dirty="0"/>
            </a:br>
            <a:r>
              <a:rPr lang="fr-FR" sz="2000" b="0" i="0" dirty="0">
                <a:solidFill>
                  <a:schemeClr val="tx2"/>
                </a:solidFill>
                <a:effectLst/>
                <a:latin typeface="henderson-bcg-headline"/>
              </a:rPr>
              <a:t>Les managers sont-ils à bout de souffle?</a:t>
            </a:r>
            <a:br>
              <a:rPr lang="fr-FR" b="0" i="0" dirty="0">
                <a:solidFill>
                  <a:srgbClr val="000000"/>
                </a:solidFill>
                <a:effectLst/>
                <a:latin typeface="henderson-bcg-headline"/>
              </a:rPr>
            </a:br>
            <a:endParaRPr lang="fr-FR" dirty="0"/>
          </a:p>
        </p:txBody>
      </p:sp>
      <p:sp>
        <p:nvSpPr>
          <p:cNvPr id="5" name="Espace réservé du numéro de diapositive 4">
            <a:extLst>
              <a:ext uri="{FF2B5EF4-FFF2-40B4-BE49-F238E27FC236}">
                <a16:creationId xmlns:a16="http://schemas.microsoft.com/office/drawing/2014/main" id="{01C84B71-C951-486E-B033-5E924056C548}"/>
              </a:ext>
            </a:extLst>
          </p:cNvPr>
          <p:cNvSpPr>
            <a:spLocks noGrp="1"/>
          </p:cNvSpPr>
          <p:nvPr>
            <p:ph type="sldNum" sz="quarter" idx="12"/>
          </p:nvPr>
        </p:nvSpPr>
        <p:spPr/>
        <p:txBody>
          <a:bodyPr/>
          <a:lstStyle/>
          <a:p>
            <a:fld id="{D57F1E4F-1CFF-5643-939E-217C01CDF565}" type="slidenum">
              <a:rPr lang="en-US" smtClean="0"/>
              <a:pPr/>
              <a:t>7</a:t>
            </a:fld>
            <a:endParaRPr lang="en-US"/>
          </a:p>
        </p:txBody>
      </p:sp>
      <p:sp>
        <p:nvSpPr>
          <p:cNvPr id="11" name="Ellipse 10">
            <a:extLst>
              <a:ext uri="{FF2B5EF4-FFF2-40B4-BE49-F238E27FC236}">
                <a16:creationId xmlns:a16="http://schemas.microsoft.com/office/drawing/2014/main" id="{3F469EFA-5162-485D-AA9F-6BFE1702EC8C}"/>
              </a:ext>
            </a:extLst>
          </p:cNvPr>
          <p:cNvSpPr/>
          <p:nvPr/>
        </p:nvSpPr>
        <p:spPr>
          <a:xfrm>
            <a:off x="2997530" y="2504725"/>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74%</a:t>
            </a:r>
            <a:r>
              <a:rPr lang="fr-FR" b="1" dirty="0"/>
              <a:t> </a:t>
            </a:r>
            <a:r>
              <a:rPr lang="fr-FR" dirty="0"/>
              <a:t>se considèrent bienveillants</a:t>
            </a:r>
          </a:p>
        </p:txBody>
      </p:sp>
      <p:sp>
        <p:nvSpPr>
          <p:cNvPr id="13" name="Ellipse 12">
            <a:extLst>
              <a:ext uri="{FF2B5EF4-FFF2-40B4-BE49-F238E27FC236}">
                <a16:creationId xmlns:a16="http://schemas.microsoft.com/office/drawing/2014/main" id="{594A9574-7BF9-46F1-8C58-9EED2DEED616}"/>
              </a:ext>
            </a:extLst>
          </p:cNvPr>
          <p:cNvSpPr/>
          <p:nvPr/>
        </p:nvSpPr>
        <p:spPr>
          <a:xfrm>
            <a:off x="5402430" y="2504725"/>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58%</a:t>
            </a:r>
            <a:r>
              <a:rPr lang="fr-FR" b="1" dirty="0"/>
              <a:t> </a:t>
            </a:r>
            <a:r>
              <a:rPr lang="fr-FR" dirty="0"/>
              <a:t>responsabilisants</a:t>
            </a:r>
          </a:p>
        </p:txBody>
      </p:sp>
      <p:sp>
        <p:nvSpPr>
          <p:cNvPr id="14" name="Ellipse 13">
            <a:extLst>
              <a:ext uri="{FF2B5EF4-FFF2-40B4-BE49-F238E27FC236}">
                <a16:creationId xmlns:a16="http://schemas.microsoft.com/office/drawing/2014/main" id="{7A6381F2-5329-4038-97A6-504B452E9B00}"/>
              </a:ext>
            </a:extLst>
          </p:cNvPr>
          <p:cNvSpPr/>
          <p:nvPr/>
        </p:nvSpPr>
        <p:spPr>
          <a:xfrm>
            <a:off x="7807330" y="2504725"/>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50%</a:t>
            </a:r>
            <a:r>
              <a:rPr lang="fr-FR" b="1" dirty="0"/>
              <a:t> </a:t>
            </a:r>
            <a:r>
              <a:rPr lang="fr-FR" dirty="0"/>
              <a:t>transparents</a:t>
            </a:r>
          </a:p>
        </p:txBody>
      </p:sp>
      <p:sp>
        <p:nvSpPr>
          <p:cNvPr id="20" name="ZoneTexte 19">
            <a:extLst>
              <a:ext uri="{FF2B5EF4-FFF2-40B4-BE49-F238E27FC236}">
                <a16:creationId xmlns:a16="http://schemas.microsoft.com/office/drawing/2014/main" id="{B08D1100-5B39-4BA3-97E2-2C02BAEB29B8}"/>
              </a:ext>
            </a:extLst>
          </p:cNvPr>
          <p:cNvSpPr txBox="1"/>
          <p:nvPr/>
        </p:nvSpPr>
        <p:spPr>
          <a:xfrm>
            <a:off x="248971" y="6467999"/>
            <a:ext cx="2819504" cy="338554"/>
          </a:xfrm>
          <a:prstGeom prst="rect">
            <a:avLst/>
          </a:prstGeom>
          <a:noFill/>
        </p:spPr>
        <p:txBody>
          <a:bodyPr wrap="square">
            <a:spAutoFit/>
          </a:bodyPr>
          <a:lstStyle/>
          <a:p>
            <a:pPr marL="0" indent="0">
              <a:buNone/>
            </a:pPr>
            <a:r>
              <a:rPr lang="fr-FR" sz="1600" i="1" dirty="0"/>
              <a:t>Etude Cadre Emploi 2020</a:t>
            </a:r>
          </a:p>
        </p:txBody>
      </p:sp>
      <p:sp>
        <p:nvSpPr>
          <p:cNvPr id="4" name="Rectangle : coins arrondis 3">
            <a:extLst>
              <a:ext uri="{FF2B5EF4-FFF2-40B4-BE49-F238E27FC236}">
                <a16:creationId xmlns:a16="http://schemas.microsoft.com/office/drawing/2014/main" id="{1425034E-7CFD-4910-AC7E-9A379CCF4672}"/>
              </a:ext>
            </a:extLst>
          </p:cNvPr>
          <p:cNvSpPr/>
          <p:nvPr/>
        </p:nvSpPr>
        <p:spPr>
          <a:xfrm>
            <a:off x="750185" y="1889609"/>
            <a:ext cx="2365777" cy="53197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4"/>
                </a:solidFill>
              </a:rPr>
              <a:t>Savoir être</a:t>
            </a:r>
          </a:p>
        </p:txBody>
      </p:sp>
      <p:sp>
        <p:nvSpPr>
          <p:cNvPr id="21" name="Ellipse 20">
            <a:extLst>
              <a:ext uri="{FF2B5EF4-FFF2-40B4-BE49-F238E27FC236}">
                <a16:creationId xmlns:a16="http://schemas.microsoft.com/office/drawing/2014/main" id="{526776CB-6EB2-431F-9B86-4083318020AB}"/>
              </a:ext>
            </a:extLst>
          </p:cNvPr>
          <p:cNvSpPr/>
          <p:nvPr/>
        </p:nvSpPr>
        <p:spPr>
          <a:xfrm>
            <a:off x="496614" y="4716956"/>
            <a:ext cx="2044262" cy="1417842"/>
          </a:xfrm>
          <a:prstGeom prst="ellipse">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30% </a:t>
            </a:r>
            <a:r>
              <a:rPr lang="fr-FR" dirty="0"/>
              <a:t>autoritaires</a:t>
            </a:r>
          </a:p>
        </p:txBody>
      </p:sp>
      <p:sp>
        <p:nvSpPr>
          <p:cNvPr id="22" name="Ellipse 21">
            <a:extLst>
              <a:ext uri="{FF2B5EF4-FFF2-40B4-BE49-F238E27FC236}">
                <a16:creationId xmlns:a16="http://schemas.microsoft.com/office/drawing/2014/main" id="{8F72B58B-1A7F-4D40-85ED-1EAB30C060C5}"/>
              </a:ext>
            </a:extLst>
          </p:cNvPr>
          <p:cNvSpPr/>
          <p:nvPr/>
        </p:nvSpPr>
        <p:spPr>
          <a:xfrm>
            <a:off x="2997530" y="4696905"/>
            <a:ext cx="2044262" cy="1417842"/>
          </a:xfrm>
          <a:prstGeom prst="ellipse">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27% </a:t>
            </a:r>
            <a:r>
              <a:rPr lang="fr-FR" dirty="0"/>
              <a:t>directifs</a:t>
            </a:r>
          </a:p>
        </p:txBody>
      </p:sp>
      <p:sp>
        <p:nvSpPr>
          <p:cNvPr id="23" name="Ellipse 22">
            <a:extLst>
              <a:ext uri="{FF2B5EF4-FFF2-40B4-BE49-F238E27FC236}">
                <a16:creationId xmlns:a16="http://schemas.microsoft.com/office/drawing/2014/main" id="{ACAC39A2-0180-4C93-964D-32F5CBD9B460}"/>
              </a:ext>
            </a:extLst>
          </p:cNvPr>
          <p:cNvSpPr/>
          <p:nvPr/>
        </p:nvSpPr>
        <p:spPr>
          <a:xfrm>
            <a:off x="5541344" y="4643719"/>
            <a:ext cx="2044262" cy="1417842"/>
          </a:xfrm>
          <a:prstGeom prst="ellipse">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33CC"/>
                </a:solidFill>
              </a:rPr>
              <a:t>24% </a:t>
            </a:r>
            <a:r>
              <a:rPr lang="fr-FR" dirty="0"/>
              <a:t>négatifs</a:t>
            </a:r>
          </a:p>
        </p:txBody>
      </p:sp>
      <p:sp>
        <p:nvSpPr>
          <p:cNvPr id="24" name="Ellipse 23">
            <a:extLst>
              <a:ext uri="{FF2B5EF4-FFF2-40B4-BE49-F238E27FC236}">
                <a16:creationId xmlns:a16="http://schemas.microsoft.com/office/drawing/2014/main" id="{6E190787-6C15-45AE-A4FE-13F69EED9E2E}"/>
              </a:ext>
            </a:extLst>
          </p:cNvPr>
          <p:cNvSpPr/>
          <p:nvPr/>
        </p:nvSpPr>
        <p:spPr>
          <a:xfrm>
            <a:off x="8006331" y="4643719"/>
            <a:ext cx="2044262" cy="1417842"/>
          </a:xfrm>
          <a:prstGeom prst="ellipse">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Point de vue des cadres managés</a:t>
            </a:r>
          </a:p>
        </p:txBody>
      </p:sp>
      <p:sp>
        <p:nvSpPr>
          <p:cNvPr id="25" name="Ellipse 24">
            <a:extLst>
              <a:ext uri="{FF2B5EF4-FFF2-40B4-BE49-F238E27FC236}">
                <a16:creationId xmlns:a16="http://schemas.microsoft.com/office/drawing/2014/main" id="{ACD4F77E-754F-4A28-A3C8-F6F73D8023B1}"/>
              </a:ext>
            </a:extLst>
          </p:cNvPr>
          <p:cNvSpPr/>
          <p:nvPr/>
        </p:nvSpPr>
        <p:spPr>
          <a:xfrm>
            <a:off x="592630" y="2504725"/>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Point de vue des managers</a:t>
            </a:r>
          </a:p>
        </p:txBody>
      </p:sp>
      <p:pic>
        <p:nvPicPr>
          <p:cNvPr id="7" name="Image 6">
            <a:extLst>
              <a:ext uri="{FF2B5EF4-FFF2-40B4-BE49-F238E27FC236}">
                <a16:creationId xmlns:a16="http://schemas.microsoft.com/office/drawing/2014/main" id="{1A7197F6-D405-4E0C-A131-3274AC819C63}"/>
              </a:ext>
            </a:extLst>
          </p:cNvPr>
          <p:cNvPicPr>
            <a:picLocks noChangeAspect="1"/>
          </p:cNvPicPr>
          <p:nvPr/>
        </p:nvPicPr>
        <p:blipFill>
          <a:blip r:embed="rId3"/>
          <a:stretch>
            <a:fillRect/>
          </a:stretch>
        </p:blipFill>
        <p:spPr>
          <a:xfrm>
            <a:off x="7893151" y="202938"/>
            <a:ext cx="2365777" cy="2037761"/>
          </a:xfrm>
          <a:prstGeom prst="rect">
            <a:avLst/>
          </a:prstGeom>
        </p:spPr>
      </p:pic>
      <p:sp>
        <p:nvSpPr>
          <p:cNvPr id="26" name="ZoneTexte 25">
            <a:extLst>
              <a:ext uri="{FF2B5EF4-FFF2-40B4-BE49-F238E27FC236}">
                <a16:creationId xmlns:a16="http://schemas.microsoft.com/office/drawing/2014/main" id="{3F835592-7C31-4F54-B51E-5CAA64ECB1E8}"/>
              </a:ext>
            </a:extLst>
          </p:cNvPr>
          <p:cNvSpPr txBox="1"/>
          <p:nvPr/>
        </p:nvSpPr>
        <p:spPr>
          <a:xfrm>
            <a:off x="1284890" y="6365790"/>
            <a:ext cx="7653943" cy="369332"/>
          </a:xfrm>
          <a:prstGeom prst="rect">
            <a:avLst/>
          </a:prstGeom>
          <a:noFill/>
        </p:spPr>
        <p:txBody>
          <a:bodyPr wrap="square">
            <a:spAutoFit/>
          </a:bodyPr>
          <a:lstStyle/>
          <a:p>
            <a:pPr marL="2684463">
              <a:buFont typeface="Wingdings" panose="05000000000000000000" pitchFamily="2" charset="2"/>
              <a:buChar char="J"/>
            </a:pPr>
            <a:r>
              <a:rPr lang="fr-FR" dirty="0">
                <a:solidFill>
                  <a:schemeClr val="accent2"/>
                </a:solidFill>
              </a:rPr>
              <a:t> </a:t>
            </a:r>
            <a:r>
              <a:rPr lang="fr-FR" b="1" dirty="0">
                <a:solidFill>
                  <a:srgbClr val="FF33CC"/>
                </a:solidFill>
              </a:rPr>
              <a:t>Il est temps de repenser leur rôle !</a:t>
            </a:r>
          </a:p>
        </p:txBody>
      </p:sp>
    </p:spTree>
    <p:extLst>
      <p:ext uri="{BB962C8B-B14F-4D97-AF65-F5344CB8AC3E}">
        <p14:creationId xmlns:p14="http://schemas.microsoft.com/office/powerpoint/2010/main" val="83948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35F88C-9112-4269-AFE3-2784CFDF1E65}"/>
              </a:ext>
            </a:extLst>
          </p:cNvPr>
          <p:cNvSpPr/>
          <p:nvPr/>
        </p:nvSpPr>
        <p:spPr>
          <a:xfrm>
            <a:off x="7427643" y="1288379"/>
            <a:ext cx="3894367" cy="550322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D1288402-8486-4681-954C-F9A063824033}"/>
              </a:ext>
            </a:extLst>
          </p:cNvPr>
          <p:cNvSpPr>
            <a:spLocks noGrp="1"/>
          </p:cNvSpPr>
          <p:nvPr>
            <p:ph idx="1"/>
          </p:nvPr>
        </p:nvSpPr>
        <p:spPr>
          <a:xfrm>
            <a:off x="478302" y="1859796"/>
            <a:ext cx="6867896" cy="4922357"/>
          </a:xfrm>
        </p:spPr>
        <p:txBody>
          <a:bodyPr>
            <a:normAutofit fontScale="92500" lnSpcReduction="20000"/>
          </a:bodyPr>
          <a:lstStyle/>
          <a:p>
            <a:r>
              <a:rPr lang="fr-FR" dirty="0"/>
              <a:t>Organisationnelle</a:t>
            </a:r>
          </a:p>
          <a:p>
            <a:pPr lvl="1"/>
            <a:r>
              <a:rPr lang="fr-FR" dirty="0"/>
              <a:t>Être acteur de la transformation Agile de son équipe</a:t>
            </a:r>
          </a:p>
          <a:p>
            <a:pPr lvl="1"/>
            <a:r>
              <a:rPr lang="fr-FR" sz="1600" dirty="0"/>
              <a:t>Créer un environnement favorable à l’innovation</a:t>
            </a:r>
            <a:endParaRPr lang="fr-FR" dirty="0"/>
          </a:p>
          <a:p>
            <a:r>
              <a:rPr lang="fr-FR" dirty="0"/>
              <a:t>Ressource humaine</a:t>
            </a:r>
          </a:p>
          <a:p>
            <a:pPr lvl="1"/>
            <a:r>
              <a:rPr lang="fr-FR" dirty="0"/>
              <a:t>Trouver son nouveau rôle (posture) vis-à-vis des principes agiles</a:t>
            </a:r>
          </a:p>
          <a:p>
            <a:pPr lvl="1"/>
            <a:r>
              <a:rPr lang="fr-FR" sz="1600" dirty="0"/>
              <a:t>Relancer la motivation et l’engagement</a:t>
            </a:r>
          </a:p>
          <a:p>
            <a:pPr lvl="1"/>
            <a:r>
              <a:rPr lang="fr-FR" dirty="0"/>
              <a:t>Mettre en place des objectifs clairs et donner du feedback</a:t>
            </a:r>
          </a:p>
          <a:p>
            <a:pPr lvl="1"/>
            <a:r>
              <a:rPr lang="fr-FR" dirty="0"/>
              <a:t>Faire monter en compétences ses équipiers</a:t>
            </a:r>
          </a:p>
          <a:p>
            <a:r>
              <a:rPr lang="fr-FR" dirty="0"/>
              <a:t>Processus et gouvernance</a:t>
            </a:r>
          </a:p>
          <a:p>
            <a:pPr lvl="1"/>
            <a:r>
              <a:rPr lang="fr-FR" dirty="0"/>
              <a:t>Casser les processus historiques et les réinventer</a:t>
            </a:r>
          </a:p>
          <a:p>
            <a:pPr lvl="1"/>
            <a:r>
              <a:rPr lang="fr-FR" dirty="0"/>
              <a:t>Revoir le schéma de prise de décision</a:t>
            </a:r>
          </a:p>
          <a:p>
            <a:pPr lvl="1"/>
            <a:r>
              <a:rPr lang="fr-FR" dirty="0"/>
              <a:t>Mettre en place une culture de l’amélioration continue</a:t>
            </a:r>
          </a:p>
          <a:p>
            <a:r>
              <a:rPr lang="fr-FR" dirty="0"/>
              <a:t>Indicateurs et outils</a:t>
            </a:r>
          </a:p>
          <a:p>
            <a:pPr lvl="1"/>
            <a:r>
              <a:rPr lang="fr-FR" dirty="0"/>
              <a:t>Faire que son équipe soit performante</a:t>
            </a:r>
            <a:endParaRPr lang="fr-FR" b="1" dirty="0">
              <a:solidFill>
                <a:srgbClr val="FF33CC"/>
              </a:solidFill>
            </a:endParaRPr>
          </a:p>
          <a:p>
            <a:pPr lvl="1"/>
            <a:r>
              <a:rPr lang="fr-FR" dirty="0"/>
              <a:t>Déployer des nouveaux outils</a:t>
            </a:r>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05F9E67A-5940-42F0-9375-C107D02E9CE9}"/>
              </a:ext>
            </a:extLst>
          </p:cNvPr>
          <p:cNvSpPr>
            <a:spLocks noGrp="1"/>
          </p:cNvSpPr>
          <p:nvPr>
            <p:ph type="sldNum" sz="quarter" idx="12"/>
          </p:nvPr>
        </p:nvSpPr>
        <p:spPr/>
        <p:txBody>
          <a:bodyPr/>
          <a:lstStyle/>
          <a:p>
            <a:fld id="{D57F1E4F-1CFF-5643-939E-217C01CDF565}" type="slidenum">
              <a:rPr lang="en-US" smtClean="0"/>
              <a:pPr/>
              <a:t>8</a:t>
            </a:fld>
            <a:endParaRPr lang="en-US"/>
          </a:p>
        </p:txBody>
      </p:sp>
      <p:sp>
        <p:nvSpPr>
          <p:cNvPr id="5" name="Titre 1">
            <a:extLst>
              <a:ext uri="{FF2B5EF4-FFF2-40B4-BE49-F238E27FC236}">
                <a16:creationId xmlns:a16="http://schemas.microsoft.com/office/drawing/2014/main" id="{9FB8A5FF-DE4E-4BDF-8B04-F6A123D1609A}"/>
              </a:ext>
            </a:extLst>
          </p:cNvPr>
          <p:cNvSpPr txBox="1">
            <a:spLocks/>
          </p:cNvSpPr>
          <p:nvPr/>
        </p:nvSpPr>
        <p:spPr bwMode="gray">
          <a:xfrm rot="21439740">
            <a:off x="696093" y="557431"/>
            <a:ext cx="9709485" cy="706964"/>
          </a:xfrm>
          <a:prstGeom prst="rect">
            <a:avLst/>
          </a:prstGeom>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2800" b="1" i="0" kern="1200" cap="all" spc="300">
                <a:solidFill>
                  <a:srgbClr val="7030A0"/>
                </a:solidFill>
                <a:latin typeface="+mj-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accent2"/>
                </a:solidFill>
              </a:rPr>
              <a:t>Les enjeux pour les managers</a:t>
            </a:r>
          </a:p>
        </p:txBody>
      </p:sp>
      <p:sp>
        <p:nvSpPr>
          <p:cNvPr id="6" name="Ellipse 5">
            <a:extLst>
              <a:ext uri="{FF2B5EF4-FFF2-40B4-BE49-F238E27FC236}">
                <a16:creationId xmlns:a16="http://schemas.microsoft.com/office/drawing/2014/main" id="{7C6709E7-014C-455A-8BFA-20625E63C473}"/>
              </a:ext>
            </a:extLst>
          </p:cNvPr>
          <p:cNvSpPr/>
          <p:nvPr/>
        </p:nvSpPr>
        <p:spPr>
          <a:xfrm>
            <a:off x="7845140" y="1874177"/>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33CC"/>
                </a:solidFill>
              </a:rPr>
              <a:t>9%</a:t>
            </a:r>
            <a:r>
              <a:rPr lang="fr-FR" sz="2000" b="1" dirty="0"/>
              <a:t> </a:t>
            </a:r>
            <a:r>
              <a:rPr lang="fr-FR" dirty="0"/>
              <a:t>des salaries engagés</a:t>
            </a:r>
          </a:p>
        </p:txBody>
      </p:sp>
      <p:sp>
        <p:nvSpPr>
          <p:cNvPr id="7" name="Ellipse 6">
            <a:extLst>
              <a:ext uri="{FF2B5EF4-FFF2-40B4-BE49-F238E27FC236}">
                <a16:creationId xmlns:a16="http://schemas.microsoft.com/office/drawing/2014/main" id="{AC2BCA53-A25F-44F9-9197-3FC23B0BBD9E}"/>
              </a:ext>
            </a:extLst>
          </p:cNvPr>
          <p:cNvSpPr/>
          <p:nvPr/>
        </p:nvSpPr>
        <p:spPr>
          <a:xfrm>
            <a:off x="9131500" y="3367865"/>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33CC"/>
                </a:solidFill>
              </a:rPr>
              <a:t>65%</a:t>
            </a:r>
            <a:r>
              <a:rPr lang="fr-FR" sz="2000" b="1" dirty="0"/>
              <a:t> </a:t>
            </a:r>
            <a:r>
              <a:rPr lang="fr-FR" dirty="0"/>
              <a:t>désengagés</a:t>
            </a:r>
          </a:p>
        </p:txBody>
      </p:sp>
      <p:sp>
        <p:nvSpPr>
          <p:cNvPr id="8" name="Ellipse 7">
            <a:extLst>
              <a:ext uri="{FF2B5EF4-FFF2-40B4-BE49-F238E27FC236}">
                <a16:creationId xmlns:a16="http://schemas.microsoft.com/office/drawing/2014/main" id="{55F60ED8-4C17-4916-A1C6-070C6C64D1B4}"/>
              </a:ext>
            </a:extLst>
          </p:cNvPr>
          <p:cNvSpPr/>
          <p:nvPr/>
        </p:nvSpPr>
        <p:spPr>
          <a:xfrm>
            <a:off x="8109369" y="4985159"/>
            <a:ext cx="2044262" cy="1417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33CC"/>
                </a:solidFill>
              </a:rPr>
              <a:t>26%</a:t>
            </a:r>
            <a:r>
              <a:rPr lang="fr-FR" sz="2000" b="1" dirty="0"/>
              <a:t> </a:t>
            </a:r>
            <a:r>
              <a:rPr lang="fr-FR" dirty="0"/>
              <a:t>activement désengagés</a:t>
            </a:r>
          </a:p>
        </p:txBody>
      </p:sp>
      <p:sp>
        <p:nvSpPr>
          <p:cNvPr id="9" name="ZoneTexte 8">
            <a:extLst>
              <a:ext uri="{FF2B5EF4-FFF2-40B4-BE49-F238E27FC236}">
                <a16:creationId xmlns:a16="http://schemas.microsoft.com/office/drawing/2014/main" id="{1CC32218-D688-4768-BDAA-DA7FF1F25F32}"/>
              </a:ext>
            </a:extLst>
          </p:cNvPr>
          <p:cNvSpPr txBox="1"/>
          <p:nvPr/>
        </p:nvSpPr>
        <p:spPr>
          <a:xfrm>
            <a:off x="7578373" y="6453049"/>
            <a:ext cx="3724481" cy="338554"/>
          </a:xfrm>
          <a:prstGeom prst="rect">
            <a:avLst/>
          </a:prstGeom>
          <a:noFill/>
        </p:spPr>
        <p:txBody>
          <a:bodyPr wrap="none" rtlCol="0">
            <a:spAutoFit/>
          </a:bodyPr>
          <a:lstStyle/>
          <a:p>
            <a:r>
              <a:rPr lang="fr-FR" sz="1600" i="1" dirty="0"/>
              <a:t>Gallup, state of the Global </a:t>
            </a:r>
            <a:r>
              <a:rPr lang="fr-FR" sz="1600" i="1" dirty="0" err="1"/>
              <a:t>workplace</a:t>
            </a:r>
            <a:r>
              <a:rPr lang="fr-FR" sz="1600" i="1" dirty="0"/>
              <a:t> 2013</a:t>
            </a:r>
          </a:p>
        </p:txBody>
      </p:sp>
      <p:sp>
        <p:nvSpPr>
          <p:cNvPr id="10" name="ZoneTexte 9">
            <a:extLst>
              <a:ext uri="{FF2B5EF4-FFF2-40B4-BE49-F238E27FC236}">
                <a16:creationId xmlns:a16="http://schemas.microsoft.com/office/drawing/2014/main" id="{295A72F8-A78E-49C2-8248-B61CAB0F5A6F}"/>
              </a:ext>
            </a:extLst>
          </p:cNvPr>
          <p:cNvSpPr txBox="1"/>
          <p:nvPr/>
        </p:nvSpPr>
        <p:spPr>
          <a:xfrm>
            <a:off x="7916061" y="1320970"/>
            <a:ext cx="3049104" cy="338554"/>
          </a:xfrm>
          <a:prstGeom prst="rect">
            <a:avLst/>
          </a:prstGeom>
          <a:noFill/>
        </p:spPr>
        <p:txBody>
          <a:bodyPr wrap="none" rtlCol="0">
            <a:spAutoFit/>
          </a:bodyPr>
          <a:lstStyle/>
          <a:p>
            <a:r>
              <a:rPr lang="fr-FR" sz="1600" b="1" i="1" dirty="0"/>
              <a:t>Engagement des salariés Français</a:t>
            </a:r>
          </a:p>
        </p:txBody>
      </p:sp>
    </p:spTree>
    <p:extLst>
      <p:ext uri="{BB962C8B-B14F-4D97-AF65-F5344CB8AC3E}">
        <p14:creationId xmlns:p14="http://schemas.microsoft.com/office/powerpoint/2010/main" val="126207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5348FA-8FA3-419B-B825-5A968F44F25A}"/>
              </a:ext>
            </a:extLst>
          </p:cNvPr>
          <p:cNvSpPr>
            <a:spLocks noGrp="1"/>
          </p:cNvSpPr>
          <p:nvPr>
            <p:ph type="title"/>
          </p:nvPr>
        </p:nvSpPr>
        <p:spPr>
          <a:xfrm rot="21448687">
            <a:off x="712300" y="541711"/>
            <a:ext cx="9709485" cy="706964"/>
          </a:xfrm>
        </p:spPr>
        <p:txBody>
          <a:bodyPr/>
          <a:lstStyle/>
          <a:p>
            <a:r>
              <a:rPr lang="fr-FR" dirty="0">
                <a:solidFill>
                  <a:schemeClr val="tx2"/>
                </a:solidFill>
              </a:rPr>
              <a:t>Les enjeux pour les collaborateurs  </a:t>
            </a:r>
          </a:p>
        </p:txBody>
      </p:sp>
      <p:sp>
        <p:nvSpPr>
          <p:cNvPr id="3" name="Espace réservé du contenu 2">
            <a:extLst>
              <a:ext uri="{FF2B5EF4-FFF2-40B4-BE49-F238E27FC236}">
                <a16:creationId xmlns:a16="http://schemas.microsoft.com/office/drawing/2014/main" id="{E5D5AF39-1D66-45A7-BAC9-32AFD074FE6F}"/>
              </a:ext>
            </a:extLst>
          </p:cNvPr>
          <p:cNvSpPr>
            <a:spLocks noGrp="1"/>
          </p:cNvSpPr>
          <p:nvPr>
            <p:ph idx="1"/>
          </p:nvPr>
        </p:nvSpPr>
        <p:spPr>
          <a:xfrm>
            <a:off x="848227" y="2224216"/>
            <a:ext cx="6366234" cy="4178786"/>
          </a:xfrm>
        </p:spPr>
        <p:txBody>
          <a:bodyPr/>
          <a:lstStyle/>
          <a:p>
            <a:pPr>
              <a:buFont typeface="Wingdings" panose="05000000000000000000" pitchFamily="2" charset="2"/>
              <a:buChar char="ü"/>
            </a:pPr>
            <a:r>
              <a:rPr lang="fr-FR" dirty="0"/>
              <a:t>Evoluer dans leur carrière avec des missions plus valorisantes</a:t>
            </a:r>
          </a:p>
          <a:p>
            <a:pPr>
              <a:buFont typeface="Wingdings" panose="05000000000000000000" pitchFamily="2" charset="2"/>
              <a:buChar char="ü"/>
            </a:pPr>
            <a:r>
              <a:rPr lang="fr-FR" dirty="0"/>
              <a:t>Gagner en autonomie</a:t>
            </a:r>
          </a:p>
          <a:p>
            <a:pPr>
              <a:buFont typeface="Wingdings" panose="05000000000000000000" pitchFamily="2" charset="2"/>
              <a:buChar char="ü"/>
            </a:pPr>
            <a:r>
              <a:rPr lang="fr-FR" dirty="0"/>
              <a:t>Travailler dans un environnement sécurisé</a:t>
            </a:r>
          </a:p>
          <a:p>
            <a:pPr>
              <a:buFont typeface="Wingdings" panose="05000000000000000000" pitchFamily="2" charset="2"/>
              <a:buChar char="ü"/>
            </a:pPr>
            <a:r>
              <a:rPr lang="fr-FR" dirty="0"/>
              <a:t>Avoir de la reconnaissance et du soutien</a:t>
            </a:r>
          </a:p>
          <a:p>
            <a:pPr>
              <a:buFont typeface="Wingdings" panose="05000000000000000000" pitchFamily="2" charset="2"/>
              <a:buChar char="ü"/>
            </a:pPr>
            <a:r>
              <a:rPr lang="fr-FR" dirty="0"/>
              <a:t>Avoir une vision et des objectifs clairs</a:t>
            </a:r>
          </a:p>
          <a:p>
            <a:pPr>
              <a:buFont typeface="Wingdings" panose="05000000000000000000" pitchFamily="2" charset="2"/>
              <a:buChar char="ü"/>
            </a:pPr>
            <a:r>
              <a:rPr lang="fr-FR" dirty="0"/>
              <a:t>Être heureux et s'épanouir ! </a:t>
            </a:r>
          </a:p>
          <a:p>
            <a:endParaRPr lang="fr-FR" dirty="0"/>
          </a:p>
          <a:p>
            <a:endParaRPr lang="fr-FR" dirty="0"/>
          </a:p>
          <a:p>
            <a:endParaRPr lang="fr-FR" dirty="0"/>
          </a:p>
        </p:txBody>
      </p:sp>
      <p:sp>
        <p:nvSpPr>
          <p:cNvPr id="5" name="Espace réservé du numéro de diapositive 4">
            <a:extLst>
              <a:ext uri="{FF2B5EF4-FFF2-40B4-BE49-F238E27FC236}">
                <a16:creationId xmlns:a16="http://schemas.microsoft.com/office/drawing/2014/main" id="{CC241904-F98C-48D1-BF04-DF9DD5523E48}"/>
              </a:ext>
            </a:extLst>
          </p:cNvPr>
          <p:cNvSpPr>
            <a:spLocks noGrp="1"/>
          </p:cNvSpPr>
          <p:nvPr>
            <p:ph type="sldNum" sz="quarter" idx="12"/>
          </p:nvPr>
        </p:nvSpPr>
        <p:spPr/>
        <p:txBody>
          <a:bodyPr/>
          <a:lstStyle/>
          <a:p>
            <a:fld id="{D57F1E4F-1CFF-5643-939E-217C01CDF565}" type="slidenum">
              <a:rPr lang="en-US" smtClean="0"/>
              <a:pPr/>
              <a:t>9</a:t>
            </a:fld>
            <a:endParaRPr lang="en-US"/>
          </a:p>
        </p:txBody>
      </p:sp>
      <p:pic>
        <p:nvPicPr>
          <p:cNvPr id="6" name="Image 5" descr="Une image contenant texte&#10;&#10;Description générée automatiquement">
            <a:extLst>
              <a:ext uri="{FF2B5EF4-FFF2-40B4-BE49-F238E27FC236}">
                <a16:creationId xmlns:a16="http://schemas.microsoft.com/office/drawing/2014/main" id="{896CC511-3CBF-45DF-8EF6-ABAF8F419F92}"/>
              </a:ext>
            </a:extLst>
          </p:cNvPr>
          <p:cNvPicPr>
            <a:picLocks noChangeAspect="1"/>
          </p:cNvPicPr>
          <p:nvPr/>
        </p:nvPicPr>
        <p:blipFill rotWithShape="1">
          <a:blip r:embed="rId3"/>
          <a:srcRect b="11263"/>
          <a:stretch/>
        </p:blipFill>
        <p:spPr>
          <a:xfrm>
            <a:off x="6863835" y="1999958"/>
            <a:ext cx="4479938" cy="3756713"/>
          </a:xfrm>
          <a:prstGeom prst="rect">
            <a:avLst/>
          </a:prstGeom>
        </p:spPr>
      </p:pic>
      <p:sp>
        <p:nvSpPr>
          <p:cNvPr id="7" name="ZoneTexte 6">
            <a:extLst>
              <a:ext uri="{FF2B5EF4-FFF2-40B4-BE49-F238E27FC236}">
                <a16:creationId xmlns:a16="http://schemas.microsoft.com/office/drawing/2014/main" id="{3070BB00-15EB-42B1-8580-389ED317D81D}"/>
              </a:ext>
            </a:extLst>
          </p:cNvPr>
          <p:cNvSpPr txBox="1"/>
          <p:nvPr/>
        </p:nvSpPr>
        <p:spPr>
          <a:xfrm>
            <a:off x="334595" y="6079836"/>
            <a:ext cx="10876229" cy="646331"/>
          </a:xfrm>
          <a:prstGeom prst="rect">
            <a:avLst/>
          </a:prstGeom>
          <a:noFill/>
        </p:spPr>
        <p:txBody>
          <a:bodyPr wrap="square" rtlCol="0">
            <a:spAutoFit/>
          </a:bodyPr>
          <a:lstStyle/>
          <a:p>
            <a:pPr algn="ctr"/>
            <a:r>
              <a:rPr lang="fr-FR" b="1" dirty="0">
                <a:solidFill>
                  <a:srgbClr val="FF33CC"/>
                </a:solidFill>
              </a:rPr>
              <a:t>Selon Mickaël Mangot dans « L’économie du bonheur » les personnes qui ne travaillent pas font partie des plus malheureuses.</a:t>
            </a:r>
          </a:p>
        </p:txBody>
      </p:sp>
    </p:spTree>
    <p:extLst>
      <p:ext uri="{BB962C8B-B14F-4D97-AF65-F5344CB8AC3E}">
        <p14:creationId xmlns:p14="http://schemas.microsoft.com/office/powerpoint/2010/main" val="10633164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Scalian">
      <a:dk1>
        <a:srgbClr val="7030A0"/>
      </a:dk1>
      <a:lt1>
        <a:srgbClr val="FFFFFF"/>
      </a:lt1>
      <a:dk2>
        <a:srgbClr val="7030A0"/>
      </a:dk2>
      <a:lt2>
        <a:srgbClr val="FFFFFF"/>
      </a:lt2>
      <a:accent1>
        <a:srgbClr val="7030A0"/>
      </a:accent1>
      <a:accent2>
        <a:srgbClr val="7030A0"/>
      </a:accent2>
      <a:accent3>
        <a:srgbClr val="7030A0"/>
      </a:accent3>
      <a:accent4>
        <a:srgbClr val="7030A0"/>
      </a:accent4>
      <a:accent5>
        <a:srgbClr val="7030A0"/>
      </a:accent5>
      <a:accent6>
        <a:srgbClr val="7030A0"/>
      </a:accent6>
      <a:hlink>
        <a:srgbClr val="8F8F8F"/>
      </a:hlink>
      <a:folHlink>
        <a:srgbClr val="A5A5A5"/>
      </a:folHlink>
    </a:clrScheme>
    <a:fontScheme name="Scalian">
      <a:majorFont>
        <a:latin typeface="Arial Narrow"/>
        <a:ea typeface=""/>
        <a:cs typeface=""/>
      </a:majorFont>
      <a:minorFont>
        <a:latin typeface="Calibri"/>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189FD68D1E8C4D8AF0035E2731A31B" ma:contentTypeVersion="9" ma:contentTypeDescription="Create a new document." ma:contentTypeScope="" ma:versionID="ae903b3d52e0c1e769bb4ca4a4c2480d">
  <xsd:schema xmlns:xsd="http://www.w3.org/2001/XMLSchema" xmlns:xs="http://www.w3.org/2001/XMLSchema" xmlns:p="http://schemas.microsoft.com/office/2006/metadata/properties" xmlns:ns2="54447b48-b5f5-4176-ae43-11c62b1d0b1e" xmlns:ns3="644ad041-3030-4381-a711-a34e33228662" targetNamespace="http://schemas.microsoft.com/office/2006/metadata/properties" ma:root="true" ma:fieldsID="54091f28eb423d78321a7af5c34d4b90" ns2:_="" ns3:_="">
    <xsd:import namespace="54447b48-b5f5-4176-ae43-11c62b1d0b1e"/>
    <xsd:import namespace="644ad041-3030-4381-a711-a34e332286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47b48-b5f5-4176-ae43-11c62b1d0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4ad041-3030-4381-a711-a34e332286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751358-8C44-41EE-88E3-0938FEACC5C5}">
  <ds:schemaRefs>
    <ds:schemaRef ds:uri="644ad041-3030-4381-a711-a34e33228662"/>
    <ds:schemaRef ds:uri="http://schemas.openxmlformats.org/package/2006/metadata/core-properties"/>
    <ds:schemaRef ds:uri="http://purl.org/dc/term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54447b48-b5f5-4176-ae43-11c62b1d0b1e"/>
    <ds:schemaRef ds:uri="http://purl.org/dc/dcmitype/"/>
  </ds:schemaRefs>
</ds:datastoreItem>
</file>

<file path=customXml/itemProps2.xml><?xml version="1.0" encoding="utf-8"?>
<ds:datastoreItem xmlns:ds="http://schemas.openxmlformats.org/officeDocument/2006/customXml" ds:itemID="{DB761E3E-AA1E-4F3C-AA55-DF3ABA8683AD}">
  <ds:schemaRefs>
    <ds:schemaRef ds:uri="54447b48-b5f5-4176-ae43-11c62b1d0b1e"/>
    <ds:schemaRef ds:uri="644ad041-3030-4381-a711-a34e332286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099923-E817-4EA3-926F-ABA3E10E61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2664</TotalTime>
  <Words>2841</Words>
  <Application>Microsoft Office PowerPoint</Application>
  <PresentationFormat>Grand écran</PresentationFormat>
  <Paragraphs>346</Paragraphs>
  <Slides>29</Slides>
  <Notes>14</Notes>
  <HiddenSlides>8</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29</vt:i4>
      </vt:variant>
    </vt:vector>
  </HeadingPairs>
  <TitlesOfParts>
    <vt:vector size="44" baseType="lpstr">
      <vt:lpstr>Arial</vt:lpstr>
      <vt:lpstr>Arial Narrow</vt:lpstr>
      <vt:lpstr>Berlin Sans FB Demi</vt:lpstr>
      <vt:lpstr>Brush Script MT</vt:lpstr>
      <vt:lpstr>Calibri</vt:lpstr>
      <vt:lpstr>Courier New</vt:lpstr>
      <vt:lpstr>henderson-bcg-headline</vt:lpstr>
      <vt:lpstr>Iowan Old Style</vt:lpstr>
      <vt:lpstr>Montserrat</vt:lpstr>
      <vt:lpstr>Open Sans</vt:lpstr>
      <vt:lpstr>Symbol</vt:lpstr>
      <vt:lpstr>Wingdings</vt:lpstr>
      <vt:lpstr>Wingdings 3</vt:lpstr>
      <vt:lpstr>Work Sans</vt:lpstr>
      <vt:lpstr>Direction Ion</vt:lpstr>
      <vt:lpstr>A t-on encore besoin de managers ??</vt:lpstr>
      <vt:lpstr>Qui sommes nous ?</vt:lpstr>
      <vt:lpstr>Team mood</vt:lpstr>
      <vt:lpstr>Mise en situation</vt:lpstr>
      <vt:lpstr>déroulé de la conférence</vt:lpstr>
      <vt:lpstr>Quelques chiffres  Les managers sont-ils à bout de souffle? </vt:lpstr>
      <vt:lpstr>Quelques chiffres  Les managers sont-ils à bout de souffle? </vt:lpstr>
      <vt:lpstr>Présentation PowerPoint</vt:lpstr>
      <vt:lpstr>Les enjeux pour les collaborateurs  </vt:lpstr>
      <vt:lpstr>NOUVEaux modèles managériaux</vt:lpstr>
      <vt:lpstr>Retour d’expérience d’une entreprise libérée</vt:lpstr>
      <vt:lpstr>Retour d’expérience d’une entreprise libéréé</vt:lpstr>
      <vt:lpstr>Le changement de posture</vt:lpstr>
      <vt:lpstr>Exemple de GORE entreprise libérée</vt:lpstr>
      <vt:lpstr>Exemple d’Harley Davidson entreprise libérée</vt:lpstr>
      <vt:lpstr>Pourquoi ça fonctionne pas ?</vt:lpstr>
      <vt:lpstr>Que faire pour que ça fonctionne ?</vt:lpstr>
      <vt:lpstr>S’évaluer et évaluer son entreprise</vt:lpstr>
      <vt:lpstr>Pour aller plus loin </vt:lpstr>
      <vt:lpstr>Zoom sur une organisation éprouvée et toujours en mouvement</vt:lpstr>
      <vt:lpstr>Exemple outil: Co-construire la vision </vt:lpstr>
      <vt:lpstr>Le différents modèles managériaux </vt:lpstr>
      <vt:lpstr>Présentation PowerPoint</vt:lpstr>
      <vt:lpstr>Leadership situationnel</vt:lpstr>
      <vt:lpstr>Les outils de Jurgen Appelo</vt:lpstr>
      <vt:lpstr>Management visuel</vt:lpstr>
      <vt:lpstr>Management visuel</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ROZZONELLI Didier</dc:creator>
  <cp:lastModifiedBy>Alexandre Boutin</cp:lastModifiedBy>
  <cp:revision>275</cp:revision>
  <cp:lastPrinted>2021-12-01T17:21:19Z</cp:lastPrinted>
  <dcterms:created xsi:type="dcterms:W3CDTF">2018-12-18T16:14:12Z</dcterms:created>
  <dcterms:modified xsi:type="dcterms:W3CDTF">2022-01-14T12:35:02Z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0x01010037189FD68D1E8C4D8AF0035E2731A31B</vt:lpwstr>
  </property>
  <property fmtid="{D5CDD505-2E9C-101B-9397-08002B2CF9AE}" pid="3" name="AuthorIds_UIVersion_1024">
    <vt:lpwstr>13</vt:lpwstr>
  </property>
  <property fmtid="{D5CDD505-2E9C-101B-9397-08002B2CF9AE}" pid="4" name="AuthorIds_UIVersion_2048">
    <vt:lpwstr>16</vt:lpwstr>
  </property>
  <property fmtid="{D5CDD505-2E9C-101B-9397-08002B2CF9AE}" pid="5" name="AuthorIds_UIVersion_512">
    <vt:lpwstr>16</vt:lpwstr>
  </property>
  <property fmtid="{D5CDD505-2E9C-101B-9397-08002B2CF9AE}" pid="6" name="AuthorIds_UIVersion_1536">
    <vt:lpwstr>13</vt:lpwstr>
  </property>
</Properties>
</file>